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22"/>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clrMode="bw" frameSlides="1"/>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8" d="100"/>
          <a:sy n="78" d="100"/>
        </p:scale>
        <p:origin x="-1776"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handoutMaster" Target="handoutMasters/handoutMaster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9EB30A1-3542-654D-A710-02EEA5A2F0AE}" type="datetimeFigureOut">
              <a:rPr lang="en-US" smtClean="0"/>
              <a:t>08/01/2015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B12B82E-E804-8A44-98BB-AC3DC337E996}" type="slidenum">
              <a:rPr lang="en-US" smtClean="0"/>
              <a:t>‹#›</a:t>
            </a:fld>
            <a:endParaRPr lang="en-US"/>
          </a:p>
        </p:txBody>
      </p:sp>
    </p:spTree>
    <p:extLst>
      <p:ext uri="{BB962C8B-B14F-4D97-AF65-F5344CB8AC3E}">
        <p14:creationId xmlns:p14="http://schemas.microsoft.com/office/powerpoint/2010/main" val="194286693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08/01/2015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702019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08/01/2015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94949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08/01/2015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427941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08/01/2015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275933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6BFECD78-3C8E-49F2-8FAB-59489D168ABB}" type="datetimeFigureOut">
              <a:rPr lang="en-US" smtClean="0"/>
              <a:t>08/01/2015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798952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6BFECD78-3C8E-49F2-8FAB-59489D168ABB}" type="datetimeFigureOut">
              <a:rPr lang="en-US" smtClean="0"/>
              <a:t>08/01/2015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034301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6BFECD78-3C8E-49F2-8FAB-59489D168ABB}" type="datetimeFigureOut">
              <a:rPr lang="en-US" smtClean="0"/>
              <a:t>08/01/2015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417940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6BFECD78-3C8E-49F2-8FAB-59489D168ABB}" type="datetimeFigureOut">
              <a:rPr lang="en-US" smtClean="0"/>
              <a:t>08/01/2015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656067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FECD78-3C8E-49F2-8FAB-59489D168ABB}" type="datetimeFigureOut">
              <a:rPr lang="en-US" smtClean="0"/>
              <a:t>08/01/2015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249128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6BFECD78-3C8E-49F2-8FAB-59489D168ABB}" type="datetimeFigureOut">
              <a:rPr lang="en-US" smtClean="0"/>
              <a:t>08/01/2015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730116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6BFECD78-3C8E-49F2-8FAB-59489D168ABB}" type="datetimeFigureOut">
              <a:rPr lang="en-US" smtClean="0"/>
              <a:t>08/01/2015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50657455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FECD78-3C8E-49F2-8FAB-59489D168ABB}" type="datetimeFigureOut">
              <a:rPr lang="en-US" smtClean="0"/>
              <a:t>08/01/2015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B56013-B943-42BA-886F-6F9D4EB85E9D}" type="slidenum">
              <a:rPr lang="en-US" smtClean="0"/>
              <a:t>‹#›</a:t>
            </a:fld>
            <a:endParaRPr lang="en-US"/>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3600" dirty="0" smtClean="0"/>
              <a:t>PH251 Metaphysics</a:t>
            </a:r>
            <a:endParaRPr lang="en-US" sz="3600" dirty="0"/>
          </a:p>
        </p:txBody>
      </p:sp>
      <p:sp>
        <p:nvSpPr>
          <p:cNvPr id="3" name="Subtitle 2"/>
          <p:cNvSpPr>
            <a:spLocks noGrp="1"/>
          </p:cNvSpPr>
          <p:nvPr>
            <p:ph type="subTitle" idx="1"/>
          </p:nvPr>
        </p:nvSpPr>
        <p:spPr/>
        <p:txBody>
          <a:bodyPr/>
          <a:lstStyle/>
          <a:p>
            <a:r>
              <a:rPr lang="en-US" dirty="0" smtClean="0"/>
              <a:t>Week 1</a:t>
            </a:r>
            <a:endParaRPr lang="en-US" dirty="0"/>
          </a:p>
        </p:txBody>
      </p:sp>
    </p:spTree>
    <p:extLst>
      <p:ext uri="{BB962C8B-B14F-4D97-AF65-F5344CB8AC3E}">
        <p14:creationId xmlns:p14="http://schemas.microsoft.com/office/powerpoint/2010/main" val="35173454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Quine on Paraphrase</a:t>
            </a:r>
            <a:endParaRPr lang="en-US" sz="3600" dirty="0"/>
          </a:p>
        </p:txBody>
      </p:sp>
      <p:sp>
        <p:nvSpPr>
          <p:cNvPr id="3" name="Content Placeholder 2"/>
          <p:cNvSpPr>
            <a:spLocks noGrp="1"/>
          </p:cNvSpPr>
          <p:nvPr>
            <p:ph idx="1"/>
          </p:nvPr>
        </p:nvSpPr>
        <p:spPr/>
        <p:txBody>
          <a:bodyPr>
            <a:normAutofit lnSpcReduction="10000"/>
          </a:bodyPr>
          <a:lstStyle/>
          <a:p>
            <a:r>
              <a:rPr lang="en-US" dirty="0"/>
              <a:t>(iv) “(W)hen we say that some zoological species are cross-fertile we are committing ourselves to recognizing as entities the several species themselves, abstract though they are. We remain so </a:t>
            </a:r>
            <a:r>
              <a:rPr lang="en-US" i="1" dirty="0"/>
              <a:t>committed at least until we devise some way of so paraphrasing the statement as to show that the seeming reference to species on the part of our bound variable was an avoidable manner of speaking</a:t>
            </a:r>
            <a:r>
              <a:rPr lang="en-US" dirty="0"/>
              <a:t>.” (1948: 18).</a:t>
            </a:r>
            <a:endParaRPr lang="en-GB" dirty="0"/>
          </a:p>
          <a:p>
            <a:endParaRPr lang="en-US" dirty="0"/>
          </a:p>
        </p:txBody>
      </p:sp>
    </p:spTree>
    <p:extLst>
      <p:ext uri="{BB962C8B-B14F-4D97-AF65-F5344CB8AC3E}">
        <p14:creationId xmlns:p14="http://schemas.microsoft.com/office/powerpoint/2010/main" val="38725751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Paraphrase</a:t>
            </a:r>
            <a:endParaRPr lang="en-US" sz="3600" dirty="0"/>
          </a:p>
        </p:txBody>
      </p:sp>
      <p:sp>
        <p:nvSpPr>
          <p:cNvPr id="3" name="Content Placeholder 2"/>
          <p:cNvSpPr>
            <a:spLocks noGrp="1"/>
          </p:cNvSpPr>
          <p:nvPr>
            <p:ph idx="1"/>
          </p:nvPr>
        </p:nvSpPr>
        <p:spPr/>
        <p:txBody>
          <a:bodyPr>
            <a:normAutofit/>
          </a:bodyPr>
          <a:lstStyle/>
          <a:p>
            <a:r>
              <a:rPr lang="en-US" dirty="0"/>
              <a:t>(</a:t>
            </a:r>
            <a:r>
              <a:rPr lang="en-US" dirty="0" err="1"/>
              <a:t>i</a:t>
            </a:r>
            <a:r>
              <a:rPr lang="en-US" dirty="0"/>
              <a:t>) What is a universal? Universals are abstract types. Tokens exemplify or instantiate them.</a:t>
            </a:r>
            <a:endParaRPr lang="en-GB" dirty="0"/>
          </a:p>
          <a:p>
            <a:r>
              <a:rPr lang="en-US" dirty="0"/>
              <a:t>(ii) Quine attributes the following argument to ‘</a:t>
            </a:r>
            <a:r>
              <a:rPr lang="en-US" dirty="0" err="1"/>
              <a:t>McX</a:t>
            </a:r>
            <a:r>
              <a:rPr lang="en-US" dirty="0"/>
              <a:t>’: </a:t>
            </a:r>
            <a:endParaRPr lang="en-GB" dirty="0"/>
          </a:p>
          <a:p>
            <a:r>
              <a:rPr lang="en-US" dirty="0"/>
              <a:t>There are red houses, red roses, red sunsets</a:t>
            </a:r>
            <a:endParaRPr lang="en-GB" dirty="0"/>
          </a:p>
          <a:p>
            <a:r>
              <a:rPr lang="en-US" dirty="0"/>
              <a:t>Therefore </a:t>
            </a:r>
            <a:r>
              <a:rPr lang="en-US" i="1" dirty="0"/>
              <a:t>there is something</a:t>
            </a:r>
            <a:r>
              <a:rPr lang="en-US" dirty="0"/>
              <a:t> that they have in common (the attribute of redness)</a:t>
            </a:r>
            <a:endParaRPr lang="en-GB" dirty="0"/>
          </a:p>
          <a:p>
            <a:r>
              <a:rPr lang="en-US" dirty="0"/>
              <a:t>Therefore there are attributes</a:t>
            </a:r>
            <a:endParaRPr lang="en-GB" dirty="0"/>
          </a:p>
          <a:p>
            <a:endParaRPr lang="en-US" dirty="0"/>
          </a:p>
        </p:txBody>
      </p:sp>
    </p:spTree>
    <p:extLst>
      <p:ext uri="{BB962C8B-B14F-4D97-AF65-F5344CB8AC3E}">
        <p14:creationId xmlns:p14="http://schemas.microsoft.com/office/powerpoint/2010/main" val="632606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Paraphrase</a:t>
            </a:r>
            <a:endParaRPr lang="en-US" sz="3600" dirty="0"/>
          </a:p>
        </p:txBody>
      </p:sp>
      <p:sp>
        <p:nvSpPr>
          <p:cNvPr id="3" name="Content Placeholder 2"/>
          <p:cNvSpPr>
            <a:spLocks noGrp="1"/>
          </p:cNvSpPr>
          <p:nvPr>
            <p:ph idx="1"/>
          </p:nvPr>
        </p:nvSpPr>
        <p:spPr/>
        <p:txBody>
          <a:bodyPr>
            <a:normAutofit lnSpcReduction="10000"/>
          </a:bodyPr>
          <a:lstStyle/>
          <a:p>
            <a:r>
              <a:rPr lang="en-US" dirty="0"/>
              <a:t>(iii) Quine suggests that the existential quantification of “There is an attribute of redness that red sunsets, red roses, and red houses have in common” can be paraphrased away (so avoiding commitment to these entities). The sentence of Quine’s discussion which appears to function as the paraphrase is this: “(T)he word ‘red’ or ‘red object’ is true of each sundry individual entities which are red houses, red roses, red sunsets”. (1948: 11).</a:t>
            </a:r>
            <a:endParaRPr lang="en-GB" dirty="0"/>
          </a:p>
          <a:p>
            <a:endParaRPr lang="en-US" dirty="0"/>
          </a:p>
        </p:txBody>
      </p:sp>
    </p:spTree>
    <p:extLst>
      <p:ext uri="{BB962C8B-B14F-4D97-AF65-F5344CB8AC3E}">
        <p14:creationId xmlns:p14="http://schemas.microsoft.com/office/powerpoint/2010/main" val="30758201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What is the best theory?</a:t>
            </a:r>
            <a:endParaRPr lang="en-US" sz="3600" dirty="0"/>
          </a:p>
        </p:txBody>
      </p:sp>
      <p:sp>
        <p:nvSpPr>
          <p:cNvPr id="3" name="Content Placeholder 2"/>
          <p:cNvSpPr>
            <a:spLocks noGrp="1"/>
          </p:cNvSpPr>
          <p:nvPr>
            <p:ph idx="1"/>
          </p:nvPr>
        </p:nvSpPr>
        <p:spPr/>
        <p:txBody>
          <a:bodyPr>
            <a:normAutofit fontScale="92500" lnSpcReduction="20000"/>
          </a:bodyPr>
          <a:lstStyle/>
          <a:p>
            <a:r>
              <a:rPr lang="en-US" dirty="0" smtClean="0"/>
              <a:t>Ontology </a:t>
            </a:r>
            <a:r>
              <a:rPr lang="en-US" dirty="0"/>
              <a:t>is yielded by our best theories (or by ‘our conceptual scheme</a:t>
            </a:r>
            <a:r>
              <a:rPr lang="en-US" dirty="0" smtClean="0"/>
              <a:t>’)</a:t>
            </a:r>
            <a:r>
              <a:rPr lang="en-US" dirty="0"/>
              <a:t>. </a:t>
            </a:r>
            <a:endParaRPr lang="en-US" dirty="0" smtClean="0"/>
          </a:p>
          <a:p>
            <a:r>
              <a:rPr lang="en-US" dirty="0" smtClean="0"/>
              <a:t>Simplicity </a:t>
            </a:r>
            <a:r>
              <a:rPr lang="en-US" dirty="0"/>
              <a:t>is an important criterion for determining which theory or scheme is best: “We adopt, at least insofar as we are reasonable, the simplest conceptual scheme into which the disordered fragments of raw experience can be fitted and arranged.” (1948: 14). </a:t>
            </a:r>
            <a:endParaRPr lang="en-US" dirty="0" smtClean="0"/>
          </a:p>
          <a:p>
            <a:r>
              <a:rPr lang="en-US" dirty="0" smtClean="0"/>
              <a:t>But simplicity doesn’t settle things. A range of different schemes may simplify things in different ways.</a:t>
            </a:r>
            <a:endParaRPr lang="en-GB" dirty="0"/>
          </a:p>
        </p:txBody>
      </p:sp>
    </p:spTree>
    <p:extLst>
      <p:ext uri="{BB962C8B-B14F-4D97-AF65-F5344CB8AC3E}">
        <p14:creationId xmlns:p14="http://schemas.microsoft.com/office/powerpoint/2010/main" val="32187253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Carnap on ‘Internal’ questions</a:t>
            </a:r>
            <a:endParaRPr lang="en-US" sz="3600" dirty="0"/>
          </a:p>
        </p:txBody>
      </p:sp>
      <p:sp>
        <p:nvSpPr>
          <p:cNvPr id="3" name="Content Placeholder 2"/>
          <p:cNvSpPr>
            <a:spLocks noGrp="1"/>
          </p:cNvSpPr>
          <p:nvPr>
            <p:ph idx="1"/>
          </p:nvPr>
        </p:nvSpPr>
        <p:spPr/>
        <p:txBody>
          <a:bodyPr>
            <a:normAutofit lnSpcReduction="10000"/>
          </a:bodyPr>
          <a:lstStyle/>
          <a:p>
            <a:r>
              <a:rPr lang="en-US" dirty="0" smtClean="0"/>
              <a:t>Internal existence questions presuppose the linguistic framework (rules for use of expressions/ concepts and variables) as background</a:t>
            </a:r>
          </a:p>
          <a:p>
            <a:r>
              <a:rPr lang="en-US" dirty="0" smtClean="0"/>
              <a:t>Such questions are either straightforwardly factual (and answered by observation) or analytic or logical (and answered by definition).</a:t>
            </a:r>
          </a:p>
          <a:p>
            <a:r>
              <a:rPr lang="en-US" dirty="0" err="1" smtClean="0"/>
              <a:t>Cf</a:t>
            </a:r>
            <a:r>
              <a:rPr lang="en-US" dirty="0" smtClean="0"/>
              <a:t> ‘material object’ and ‘number’ questions.</a:t>
            </a:r>
          </a:p>
          <a:p>
            <a:endParaRPr lang="en-US" dirty="0"/>
          </a:p>
        </p:txBody>
      </p:sp>
    </p:spTree>
    <p:extLst>
      <p:ext uri="{BB962C8B-B14F-4D97-AF65-F5344CB8AC3E}">
        <p14:creationId xmlns:p14="http://schemas.microsoft.com/office/powerpoint/2010/main" val="23180515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Carnap on External Questions</a:t>
            </a:r>
            <a:endParaRPr lang="en-US" sz="3600" dirty="0"/>
          </a:p>
        </p:txBody>
      </p:sp>
      <p:sp>
        <p:nvSpPr>
          <p:cNvPr id="3" name="Content Placeholder 2"/>
          <p:cNvSpPr>
            <a:spLocks noGrp="1"/>
          </p:cNvSpPr>
          <p:nvPr>
            <p:ph idx="1"/>
          </p:nvPr>
        </p:nvSpPr>
        <p:spPr/>
        <p:txBody>
          <a:bodyPr>
            <a:normAutofit fontScale="92500" lnSpcReduction="20000"/>
          </a:bodyPr>
          <a:lstStyle/>
          <a:p>
            <a:r>
              <a:rPr lang="en-US" dirty="0"/>
              <a:t>“From the internal questions we must clearly distinguish external questions, i.e. philosophical questions concerning the existence or reality of the total system of the new entities. Many philosophers regard a question of this kind as an ontological question which must be raised and answered </a:t>
            </a:r>
            <a:r>
              <a:rPr lang="en-US" i="1" dirty="0"/>
              <a:t>before</a:t>
            </a:r>
            <a:r>
              <a:rPr lang="en-US" dirty="0"/>
              <a:t> the introduction of the new language forms. The latter introduction, they believe, is legitimate only if it can be justified by an ontological insight supplying an affirmative answer to the question of reality.” (1956: 21). </a:t>
            </a:r>
            <a:endParaRPr lang="en-GB" dirty="0"/>
          </a:p>
          <a:p>
            <a:endParaRPr lang="en-US" dirty="0"/>
          </a:p>
        </p:txBody>
      </p:sp>
    </p:spTree>
    <p:extLst>
      <p:ext uri="{BB962C8B-B14F-4D97-AF65-F5344CB8AC3E}">
        <p14:creationId xmlns:p14="http://schemas.microsoft.com/office/powerpoint/2010/main" val="15668780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Carnap on External Questions</a:t>
            </a:r>
          </a:p>
        </p:txBody>
      </p:sp>
      <p:sp>
        <p:nvSpPr>
          <p:cNvPr id="3" name="Content Placeholder 2"/>
          <p:cNvSpPr>
            <a:spLocks noGrp="1"/>
          </p:cNvSpPr>
          <p:nvPr>
            <p:ph idx="1"/>
          </p:nvPr>
        </p:nvSpPr>
        <p:spPr/>
        <p:txBody>
          <a:bodyPr/>
          <a:lstStyle/>
          <a:p>
            <a:r>
              <a:rPr lang="en-US" dirty="0" smtClean="0"/>
              <a:t>(</a:t>
            </a:r>
            <a:r>
              <a:rPr lang="en-US" dirty="0"/>
              <a:t>a) Purport to have a certain subject matter: ‘the existence of reality of the total system of the new entities’.</a:t>
            </a:r>
            <a:endParaRPr lang="en-GB" dirty="0"/>
          </a:p>
          <a:p>
            <a:r>
              <a:rPr lang="en-US" dirty="0"/>
              <a:t>(b) Purport to require answering for the acceptance of a linguistic framework involving entities of the relevant kind to be theoretically justified.</a:t>
            </a:r>
            <a:endParaRPr lang="en-GB" dirty="0"/>
          </a:p>
          <a:p>
            <a:endParaRPr lang="en-US" dirty="0"/>
          </a:p>
        </p:txBody>
      </p:sp>
    </p:spTree>
    <p:extLst>
      <p:ext uri="{BB962C8B-B14F-4D97-AF65-F5344CB8AC3E}">
        <p14:creationId xmlns:p14="http://schemas.microsoft.com/office/powerpoint/2010/main" val="26533663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Carnap on External Questions</a:t>
            </a:r>
            <a:endParaRPr lang="en-US" sz="3600" dirty="0"/>
          </a:p>
        </p:txBody>
      </p:sp>
      <p:sp>
        <p:nvSpPr>
          <p:cNvPr id="3" name="Content Placeholder 2"/>
          <p:cNvSpPr>
            <a:spLocks noGrp="1"/>
          </p:cNvSpPr>
          <p:nvPr>
            <p:ph idx="1"/>
          </p:nvPr>
        </p:nvSpPr>
        <p:spPr/>
        <p:txBody>
          <a:bodyPr>
            <a:normAutofit fontScale="92500" lnSpcReduction="20000"/>
          </a:bodyPr>
          <a:lstStyle/>
          <a:p>
            <a:r>
              <a:rPr lang="en-US" dirty="0" smtClean="0"/>
              <a:t>“</a:t>
            </a:r>
            <a:r>
              <a:rPr lang="en-US" dirty="0"/>
              <a:t>An alleged statement of the reality of the system of entities is a pseudo-statement without cognitive (TC: truth-evaluable) content.” (1956: 21)) </a:t>
            </a:r>
            <a:endParaRPr lang="en-GB" dirty="0"/>
          </a:p>
          <a:p>
            <a:r>
              <a:rPr lang="en-US" dirty="0" smtClean="0"/>
              <a:t>“</a:t>
            </a:r>
            <a:r>
              <a:rPr lang="en-US" dirty="0"/>
              <a:t>(The acceptance of a new framework) can only be judged as being more or less expedient, fruitful, conducive to the aim for which the language is intended. Judgements of this kind supply the motivation for the decision of accepting or rejecting the kind of entities.” (1956: 21)</a:t>
            </a:r>
            <a:r>
              <a:rPr lang="en-US" dirty="0" smtClean="0"/>
              <a:t>.</a:t>
            </a:r>
            <a:endParaRPr lang="en-GB" dirty="0"/>
          </a:p>
        </p:txBody>
      </p:sp>
    </p:spTree>
    <p:extLst>
      <p:ext uri="{BB962C8B-B14F-4D97-AF65-F5344CB8AC3E}">
        <p14:creationId xmlns:p14="http://schemas.microsoft.com/office/powerpoint/2010/main" val="20937340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Carnap: Why are External Questions Meaningless? 1</a:t>
            </a:r>
            <a:endParaRPr lang="en-US" sz="3600" dirty="0"/>
          </a:p>
        </p:txBody>
      </p:sp>
      <p:sp>
        <p:nvSpPr>
          <p:cNvPr id="3" name="Content Placeholder 2"/>
          <p:cNvSpPr>
            <a:spLocks noGrp="1"/>
          </p:cNvSpPr>
          <p:nvPr>
            <p:ph idx="1"/>
          </p:nvPr>
        </p:nvSpPr>
        <p:spPr/>
        <p:txBody>
          <a:bodyPr>
            <a:normAutofit/>
          </a:bodyPr>
          <a:lstStyle/>
          <a:p>
            <a:r>
              <a:rPr lang="en-US" dirty="0" smtClean="0"/>
              <a:t>‘Reality/existence presupposes ‘the system’</a:t>
            </a:r>
          </a:p>
          <a:p>
            <a:r>
              <a:rPr lang="en-US" dirty="0" smtClean="0"/>
              <a:t>“</a:t>
            </a:r>
            <a:r>
              <a:rPr lang="en-US" dirty="0"/>
              <a:t>To be real in the scientific sense means to be an element of the system; hence this concept cannot be meaningfully applied to the system itself.” (1956: 17</a:t>
            </a:r>
            <a:r>
              <a:rPr lang="en-US" dirty="0" smtClean="0"/>
              <a:t>)</a:t>
            </a:r>
          </a:p>
        </p:txBody>
      </p:sp>
    </p:spTree>
    <p:extLst>
      <p:ext uri="{BB962C8B-B14F-4D97-AF65-F5344CB8AC3E}">
        <p14:creationId xmlns:p14="http://schemas.microsoft.com/office/powerpoint/2010/main" val="2435124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a:t>Carnap: Why are External Questions Meaningless? </a:t>
            </a:r>
            <a:r>
              <a:rPr lang="en-US" sz="3600" dirty="0" smtClean="0"/>
              <a:t>2</a:t>
            </a:r>
            <a:endParaRPr lang="en-US" sz="3600" dirty="0"/>
          </a:p>
        </p:txBody>
      </p:sp>
      <p:sp>
        <p:nvSpPr>
          <p:cNvPr id="3" name="Content Placeholder 2"/>
          <p:cNvSpPr>
            <a:spLocks noGrp="1"/>
          </p:cNvSpPr>
          <p:nvPr>
            <p:ph idx="1"/>
          </p:nvPr>
        </p:nvSpPr>
        <p:spPr/>
        <p:txBody>
          <a:bodyPr>
            <a:normAutofit fontScale="92500" lnSpcReduction="20000"/>
          </a:bodyPr>
          <a:lstStyle/>
          <a:p>
            <a:r>
              <a:rPr lang="en-US" dirty="0" smtClean="0"/>
              <a:t>There is no evidence that could decide external questions</a:t>
            </a:r>
          </a:p>
          <a:p>
            <a:r>
              <a:rPr lang="en-US" dirty="0" smtClean="0"/>
              <a:t>Of </a:t>
            </a:r>
            <a:r>
              <a:rPr lang="en-US" dirty="0"/>
              <a:t>those disputing about the existence of number, Carnap observes: “I cannot think of any possible evidence that would be regarded as relevant by both philosophers, and therefore, if actually found, would decide the controversy or at least make one of these opposite theses more probable than the other…Therefore I feel compelled to take the external question to be a pseudo-question.” (1956: 24).</a:t>
            </a:r>
            <a:r>
              <a:rPr lang="en-GB" dirty="0"/>
              <a:t> </a:t>
            </a:r>
            <a:endParaRPr lang="en-US" dirty="0"/>
          </a:p>
        </p:txBody>
      </p:sp>
    </p:spTree>
    <p:extLst>
      <p:ext uri="{BB962C8B-B14F-4D97-AF65-F5344CB8AC3E}">
        <p14:creationId xmlns:p14="http://schemas.microsoft.com/office/powerpoint/2010/main" val="7123892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Introduction</a:t>
            </a:r>
            <a:endParaRPr lang="en-US" sz="3200" dirty="0"/>
          </a:p>
        </p:txBody>
      </p:sp>
      <p:sp>
        <p:nvSpPr>
          <p:cNvPr id="3" name="Content Placeholder 2"/>
          <p:cNvSpPr>
            <a:spLocks noGrp="1"/>
          </p:cNvSpPr>
          <p:nvPr>
            <p:ph idx="1"/>
          </p:nvPr>
        </p:nvSpPr>
        <p:spPr/>
        <p:txBody>
          <a:bodyPr/>
          <a:lstStyle/>
          <a:p>
            <a:r>
              <a:rPr lang="en-US" dirty="0" smtClean="0"/>
              <a:t>Metaphysics is the </a:t>
            </a:r>
            <a:r>
              <a:rPr lang="en-US" i="1" dirty="0" smtClean="0"/>
              <a:t>most general study of reality</a:t>
            </a:r>
          </a:p>
          <a:p>
            <a:r>
              <a:rPr lang="en-US" dirty="0" smtClean="0"/>
              <a:t>But what does this mean? How is it done?</a:t>
            </a:r>
          </a:p>
          <a:p>
            <a:r>
              <a:rPr lang="en-US" dirty="0" smtClean="0"/>
              <a:t>Quine and Carnap’s disagreement about metaphysical questions</a:t>
            </a:r>
            <a:endParaRPr lang="en-US" dirty="0"/>
          </a:p>
        </p:txBody>
      </p:sp>
    </p:spTree>
    <p:extLst>
      <p:ext uri="{BB962C8B-B14F-4D97-AF65-F5344CB8AC3E}">
        <p14:creationId xmlns:p14="http://schemas.microsoft.com/office/powerpoint/2010/main" val="15485321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Issues for Carnap’s treatment</a:t>
            </a:r>
            <a:endParaRPr lang="en-US" sz="3600" dirty="0"/>
          </a:p>
        </p:txBody>
      </p:sp>
      <p:sp>
        <p:nvSpPr>
          <p:cNvPr id="3" name="Content Placeholder 2"/>
          <p:cNvSpPr>
            <a:spLocks noGrp="1"/>
          </p:cNvSpPr>
          <p:nvPr>
            <p:ph idx="1"/>
          </p:nvPr>
        </p:nvSpPr>
        <p:spPr/>
        <p:txBody>
          <a:bodyPr>
            <a:normAutofit fontScale="85000" lnSpcReduction="20000"/>
          </a:bodyPr>
          <a:lstStyle/>
          <a:p>
            <a:pPr marL="514350" indent="-514350">
              <a:buFont typeface="+mj-lt"/>
              <a:buAutoNum type="arabicPeriod"/>
            </a:pPr>
            <a:r>
              <a:rPr lang="en-US" dirty="0" smtClean="0"/>
              <a:t>Quine argues that Carnap’s treatment assumes the ‘analytic-synthetic’ distinction. In ‘Two Dogmas of Empiricism’ Quine (1951) offers a range of arguments against that distinction</a:t>
            </a:r>
          </a:p>
          <a:p>
            <a:pPr marL="514350" indent="-514350">
              <a:buFont typeface="+mj-lt"/>
              <a:buAutoNum type="arabicPeriod"/>
            </a:pPr>
            <a:r>
              <a:rPr lang="en-US" dirty="0" smtClean="0"/>
              <a:t>Are Carnap’s arguments about external questions convincing?</a:t>
            </a:r>
          </a:p>
          <a:p>
            <a:pPr marL="514350" indent="-514350">
              <a:buAutoNum type="alphaLcParenBoth"/>
            </a:pPr>
            <a:r>
              <a:rPr lang="en-US" dirty="0" smtClean="0"/>
              <a:t>The notion of existence does not presuppose the notion of a ‘system’ or ‘conceptual scheme’</a:t>
            </a:r>
          </a:p>
          <a:p>
            <a:pPr marL="514350" indent="-514350">
              <a:buAutoNum type="alphaLcParenBoth"/>
            </a:pPr>
            <a:r>
              <a:rPr lang="en-US" dirty="0" smtClean="0"/>
              <a:t>That there is no evidence that could conclusively establish an external question does not entail that it is not truth-evaluable (and incapable of being known.)</a:t>
            </a:r>
          </a:p>
          <a:p>
            <a:pPr marL="0" indent="0">
              <a:buNone/>
            </a:pPr>
            <a:endParaRPr lang="en-US" dirty="0"/>
          </a:p>
        </p:txBody>
      </p:sp>
    </p:spTree>
    <p:extLst>
      <p:ext uri="{BB962C8B-B14F-4D97-AF65-F5344CB8AC3E}">
        <p14:creationId xmlns:p14="http://schemas.microsoft.com/office/powerpoint/2010/main" val="2174646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Historical Prelude: Aristotle’s </a:t>
            </a:r>
            <a:r>
              <a:rPr lang="en-US" sz="3200" i="1" dirty="0" smtClean="0"/>
              <a:t>Metaphysics</a:t>
            </a:r>
            <a:endParaRPr lang="en-US" sz="3200" i="1"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Aristotle and ‘first philosophy’</a:t>
            </a:r>
          </a:p>
          <a:p>
            <a:pPr marL="514350" indent="-514350">
              <a:buFont typeface="+mj-lt"/>
              <a:buAutoNum type="arabicPeriod"/>
            </a:pPr>
            <a:r>
              <a:rPr lang="en-US" dirty="0" smtClean="0"/>
              <a:t>The notion of substance</a:t>
            </a:r>
          </a:p>
          <a:p>
            <a:pPr marL="514350" indent="-514350">
              <a:buFont typeface="+mj-lt"/>
              <a:buAutoNum type="arabicPeriod"/>
            </a:pPr>
            <a:r>
              <a:rPr lang="en-US" dirty="0" smtClean="0"/>
              <a:t>Notions of essence and nature</a:t>
            </a:r>
          </a:p>
          <a:p>
            <a:pPr marL="514350" indent="-514350">
              <a:buFont typeface="+mj-lt"/>
              <a:buAutoNum type="arabicPeriod"/>
            </a:pPr>
            <a:r>
              <a:rPr lang="en-US" dirty="0" smtClean="0"/>
              <a:t>Metaphysics </a:t>
            </a:r>
            <a:r>
              <a:rPr lang="en-US" i="1" dirty="0" smtClean="0"/>
              <a:t>Lambda</a:t>
            </a:r>
            <a:r>
              <a:rPr lang="en-US" dirty="0" smtClean="0"/>
              <a:t> (</a:t>
            </a:r>
            <a:r>
              <a:rPr lang="en-US" dirty="0" smtClean="0">
                <a:latin typeface="Symbol" charset="2"/>
                <a:cs typeface="Symbol" charset="2"/>
              </a:rPr>
              <a:t>L</a:t>
            </a:r>
            <a:r>
              <a:rPr lang="en-US" dirty="0" smtClean="0">
                <a:cs typeface="Symbol" charset="2"/>
              </a:rPr>
              <a:t>) </a:t>
            </a:r>
            <a:r>
              <a:rPr lang="en-US" dirty="0" smtClean="0"/>
              <a:t>God and the Prime Mover</a:t>
            </a:r>
          </a:p>
          <a:p>
            <a:endParaRPr lang="en-US" dirty="0" smtClean="0"/>
          </a:p>
          <a:p>
            <a:endParaRPr lang="en-US" dirty="0"/>
          </a:p>
        </p:txBody>
      </p:sp>
    </p:spTree>
    <p:extLst>
      <p:ext uri="{BB962C8B-B14F-4D97-AF65-F5344CB8AC3E}">
        <p14:creationId xmlns:p14="http://schemas.microsoft.com/office/powerpoint/2010/main" val="17319594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Aspects of metaphysics</a:t>
            </a:r>
            <a:endParaRPr lang="en-US" sz="3600" dirty="0"/>
          </a:p>
        </p:txBody>
      </p:sp>
      <p:sp>
        <p:nvSpPr>
          <p:cNvPr id="3" name="Content Placeholder 2"/>
          <p:cNvSpPr>
            <a:spLocks noGrp="1"/>
          </p:cNvSpPr>
          <p:nvPr>
            <p:ph idx="1"/>
          </p:nvPr>
        </p:nvSpPr>
        <p:spPr/>
        <p:txBody>
          <a:bodyPr>
            <a:normAutofit lnSpcReduction="10000"/>
          </a:bodyPr>
          <a:lstStyle/>
          <a:p>
            <a:pPr marL="514350" indent="-514350">
              <a:buFont typeface="+mj-lt"/>
              <a:buAutoNum type="arabicPeriod"/>
            </a:pPr>
            <a:r>
              <a:rPr lang="en-US" dirty="0" smtClean="0"/>
              <a:t>Ontology: what there is</a:t>
            </a:r>
          </a:p>
          <a:p>
            <a:pPr marL="514350" indent="-514350">
              <a:buFont typeface="+mj-lt"/>
              <a:buAutoNum type="arabicPeriod"/>
            </a:pPr>
            <a:r>
              <a:rPr lang="en-US" dirty="0" smtClean="0"/>
              <a:t>Enquiry into essence: what it is for something to be what it is</a:t>
            </a:r>
          </a:p>
          <a:p>
            <a:pPr marL="514350" indent="-514350">
              <a:buFont typeface="+mj-lt"/>
              <a:buAutoNum type="arabicPeriod"/>
            </a:pPr>
            <a:r>
              <a:rPr lang="en-US" dirty="0" smtClean="0"/>
              <a:t>Study of what’s fundamental (or basic)</a:t>
            </a:r>
          </a:p>
          <a:p>
            <a:pPr marL="514350" indent="-514350">
              <a:buFont typeface="+mj-lt"/>
              <a:buAutoNum type="arabicPeriod"/>
            </a:pPr>
            <a:r>
              <a:rPr lang="en-US" dirty="0" smtClean="0"/>
              <a:t>The method of metaphysics is </a:t>
            </a:r>
            <a:r>
              <a:rPr lang="en-US" i="1" dirty="0" smtClean="0"/>
              <a:t>a priori</a:t>
            </a:r>
            <a:r>
              <a:rPr lang="en-US" dirty="0"/>
              <a:t> </a:t>
            </a:r>
            <a:r>
              <a:rPr lang="en-US" dirty="0" smtClean="0"/>
              <a:t>(</a:t>
            </a:r>
            <a:r>
              <a:rPr lang="en-US" dirty="0" err="1" smtClean="0"/>
              <a:t>justificationally</a:t>
            </a:r>
            <a:r>
              <a:rPr lang="en-US" dirty="0" smtClean="0"/>
              <a:t> independent of sense-experience)</a:t>
            </a:r>
          </a:p>
          <a:p>
            <a:pPr marL="0" indent="0">
              <a:buNone/>
            </a:pPr>
            <a:r>
              <a:rPr lang="en-US" dirty="0" smtClean="0"/>
              <a:t>Canonically exemplified by 17</a:t>
            </a:r>
            <a:r>
              <a:rPr lang="en-US" baseline="30000" dirty="0" smtClean="0"/>
              <a:t>th</a:t>
            </a:r>
            <a:r>
              <a:rPr lang="en-US" dirty="0" smtClean="0"/>
              <a:t> century rationalism (e.g. Descartes, Spinoza, Leibniz).</a:t>
            </a:r>
          </a:p>
        </p:txBody>
      </p:sp>
    </p:spTree>
    <p:extLst>
      <p:ext uri="{BB962C8B-B14F-4D97-AF65-F5344CB8AC3E}">
        <p14:creationId xmlns:p14="http://schemas.microsoft.com/office/powerpoint/2010/main" val="16968670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Challenges to traditional metaphysics</a:t>
            </a:r>
            <a:endParaRPr lang="en-US" sz="3600" dirty="0"/>
          </a:p>
        </p:txBody>
      </p:sp>
      <p:sp>
        <p:nvSpPr>
          <p:cNvPr id="3" name="Content Placeholder 2"/>
          <p:cNvSpPr>
            <a:spLocks noGrp="1"/>
          </p:cNvSpPr>
          <p:nvPr>
            <p:ph idx="1"/>
          </p:nvPr>
        </p:nvSpPr>
        <p:spPr/>
        <p:txBody>
          <a:bodyPr/>
          <a:lstStyle/>
          <a:p>
            <a:r>
              <a:rPr lang="en-US" dirty="0" smtClean="0"/>
              <a:t>Challenges generated by broadly empiricist epistemology</a:t>
            </a:r>
          </a:p>
          <a:p>
            <a:pPr marL="514350" indent="-514350">
              <a:buFont typeface="+mj-lt"/>
              <a:buAutoNum type="arabicPeriod"/>
            </a:pPr>
            <a:r>
              <a:rPr lang="en-US" dirty="0" smtClean="0"/>
              <a:t>Problems of sources (epistemic)</a:t>
            </a:r>
          </a:p>
          <a:p>
            <a:pPr marL="0" indent="0">
              <a:buNone/>
            </a:pPr>
            <a:r>
              <a:rPr lang="en-US" dirty="0" smtClean="0"/>
              <a:t>What are these rational sources?</a:t>
            </a:r>
          </a:p>
          <a:p>
            <a:pPr marL="514350" indent="-514350">
              <a:buFont typeface="+mj-lt"/>
              <a:buAutoNum type="arabicPeriod"/>
            </a:pPr>
            <a:r>
              <a:rPr lang="en-US" dirty="0" smtClean="0"/>
              <a:t>Problems of subject-matter</a:t>
            </a:r>
          </a:p>
          <a:p>
            <a:pPr marL="0" indent="0">
              <a:buNone/>
            </a:pPr>
            <a:r>
              <a:rPr lang="en-US" dirty="0" smtClean="0"/>
              <a:t>Causal inertness</a:t>
            </a:r>
          </a:p>
          <a:p>
            <a:pPr marL="0" indent="0">
              <a:buNone/>
            </a:pPr>
            <a:r>
              <a:rPr lang="en-US" dirty="0" smtClean="0"/>
              <a:t>Empirical </a:t>
            </a:r>
            <a:r>
              <a:rPr lang="en-US" dirty="0" err="1" smtClean="0"/>
              <a:t>unknowability</a:t>
            </a:r>
            <a:endParaRPr lang="en-US" dirty="0"/>
          </a:p>
        </p:txBody>
      </p:sp>
    </p:spTree>
    <p:extLst>
      <p:ext uri="{BB962C8B-B14F-4D97-AF65-F5344CB8AC3E}">
        <p14:creationId xmlns:p14="http://schemas.microsoft.com/office/powerpoint/2010/main" val="2637418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Where do we go from here?</a:t>
            </a:r>
            <a:endParaRPr lang="en-US" sz="3600"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Scientism/naturalism (late Quine)</a:t>
            </a:r>
          </a:p>
          <a:p>
            <a:pPr marL="514350" indent="-514350">
              <a:buFont typeface="+mj-lt"/>
              <a:buAutoNum type="arabicPeriod"/>
            </a:pPr>
            <a:r>
              <a:rPr lang="en-US" dirty="0" smtClean="0"/>
              <a:t>Logical positivism (Carnap)</a:t>
            </a:r>
          </a:p>
          <a:p>
            <a:pPr marL="514350" indent="-514350">
              <a:buFont typeface="+mj-lt"/>
              <a:buAutoNum type="arabicPeriod"/>
            </a:pPr>
            <a:r>
              <a:rPr lang="en-US" dirty="0" smtClean="0"/>
              <a:t>Preservation: find role for metaphysics as traditionally conceived (at least broadly). (Many contemporary theorists, e.g. Kit Fine, E.J. Lowe..)</a:t>
            </a:r>
            <a:endParaRPr lang="en-US" dirty="0"/>
          </a:p>
        </p:txBody>
      </p:sp>
    </p:spTree>
    <p:extLst>
      <p:ext uri="{BB962C8B-B14F-4D97-AF65-F5344CB8AC3E}">
        <p14:creationId xmlns:p14="http://schemas.microsoft.com/office/powerpoint/2010/main" val="363881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Quine on Existence and the Existential Quantifier</a:t>
            </a:r>
            <a:endParaRPr lang="en-US" sz="3600" dirty="0"/>
          </a:p>
        </p:txBody>
      </p:sp>
      <p:sp>
        <p:nvSpPr>
          <p:cNvPr id="3" name="Content Placeholder 2"/>
          <p:cNvSpPr>
            <a:spLocks noGrp="1"/>
          </p:cNvSpPr>
          <p:nvPr>
            <p:ph idx="1"/>
          </p:nvPr>
        </p:nvSpPr>
        <p:spPr/>
        <p:txBody>
          <a:bodyPr>
            <a:normAutofit fontScale="85000" lnSpcReduction="20000"/>
          </a:bodyPr>
          <a:lstStyle/>
          <a:p>
            <a:r>
              <a:rPr lang="en-US" dirty="0"/>
              <a:t>(</a:t>
            </a:r>
            <a:r>
              <a:rPr lang="en-US" dirty="0" err="1"/>
              <a:t>i</a:t>
            </a:r>
            <a:r>
              <a:rPr lang="en-US" dirty="0"/>
              <a:t>) Quine’s big idea: the notion of existence can be understood in terms of the notion of existential quantification. </a:t>
            </a:r>
            <a:endParaRPr lang="en-GB" dirty="0"/>
          </a:p>
          <a:p>
            <a:r>
              <a:rPr lang="en-US" dirty="0"/>
              <a:t>(ii) ‘Quantifier phrases’ are phrases that say how many things there of a certain kind, or which are certain way. </a:t>
            </a:r>
            <a:endParaRPr lang="en-GB" dirty="0"/>
          </a:p>
          <a:p>
            <a:r>
              <a:rPr lang="en-US" dirty="0"/>
              <a:t>(iii) The </a:t>
            </a:r>
            <a:r>
              <a:rPr lang="en-US" i="1" dirty="0"/>
              <a:t>universal</a:t>
            </a:r>
            <a:r>
              <a:rPr lang="en-US" dirty="0"/>
              <a:t> quantifier “Everything” is symbolized by the expression “"x”. The sentence “"x(</a:t>
            </a:r>
            <a:r>
              <a:rPr lang="en-US" dirty="0" err="1"/>
              <a:t>Fx</a:t>
            </a:r>
            <a:r>
              <a:rPr lang="en-US" dirty="0"/>
              <a:t>)” says “Everything is such that it is F” or “Everything is F”. </a:t>
            </a:r>
            <a:endParaRPr lang="en-GB" dirty="0"/>
          </a:p>
          <a:p>
            <a:r>
              <a:rPr lang="en-US" dirty="0"/>
              <a:t>(iv) The </a:t>
            </a:r>
            <a:r>
              <a:rPr lang="en-US" i="1" dirty="0"/>
              <a:t>existential</a:t>
            </a:r>
            <a:r>
              <a:rPr lang="en-US" dirty="0"/>
              <a:t> quantifier “Something” or “At least one thing” is symbolized by the expression: “$x” . The sentence “$x(</a:t>
            </a:r>
            <a:r>
              <a:rPr lang="en-US" dirty="0" err="1"/>
              <a:t>Fx</a:t>
            </a:r>
            <a:r>
              <a:rPr lang="en-US" dirty="0"/>
              <a:t>)” says “Something is F” or “There is at least one thing that is F”.</a:t>
            </a:r>
            <a:endParaRPr lang="en-GB" dirty="0"/>
          </a:p>
          <a:p>
            <a:endParaRPr lang="en-US" dirty="0"/>
          </a:p>
        </p:txBody>
      </p:sp>
    </p:spTree>
    <p:extLst>
      <p:ext uri="{BB962C8B-B14F-4D97-AF65-F5344CB8AC3E}">
        <p14:creationId xmlns:p14="http://schemas.microsoft.com/office/powerpoint/2010/main" val="19241664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t>Quine on Existence and the Existential Quantifier</a:t>
            </a:r>
          </a:p>
        </p:txBody>
      </p:sp>
      <p:sp>
        <p:nvSpPr>
          <p:cNvPr id="3" name="Content Placeholder 2"/>
          <p:cNvSpPr>
            <a:spLocks noGrp="1"/>
          </p:cNvSpPr>
          <p:nvPr>
            <p:ph idx="1"/>
          </p:nvPr>
        </p:nvSpPr>
        <p:spPr/>
        <p:txBody>
          <a:bodyPr/>
          <a:lstStyle/>
          <a:p>
            <a:r>
              <a:rPr lang="en-US" dirty="0"/>
              <a:t>(v) What it is for an F to </a:t>
            </a:r>
            <a:r>
              <a:rPr lang="en-US" i="1" dirty="0"/>
              <a:t>exist</a:t>
            </a:r>
            <a:r>
              <a:rPr lang="en-US" dirty="0"/>
              <a:t> (say, a horse) is for the relevant existentially quantified sentence to be true. It is for the sentence: “$x(x is a horse)” to be true. That is to say, it is for the following to be true: ‘There is an x such that x is a horse” (or, “There is at least one thing, x, such that x is a horse”)</a:t>
            </a:r>
            <a:endParaRPr lang="en-GB" dirty="0"/>
          </a:p>
          <a:p>
            <a:endParaRPr lang="en-US" dirty="0"/>
          </a:p>
        </p:txBody>
      </p:sp>
    </p:spTree>
    <p:extLst>
      <p:ext uri="{BB962C8B-B14F-4D97-AF65-F5344CB8AC3E}">
        <p14:creationId xmlns:p14="http://schemas.microsoft.com/office/powerpoint/2010/main" val="30368537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Quine on Ontological Commitment</a:t>
            </a:r>
            <a:endParaRPr lang="en-US" sz="3600" dirty="0"/>
          </a:p>
        </p:txBody>
      </p:sp>
      <p:sp>
        <p:nvSpPr>
          <p:cNvPr id="3" name="Content Placeholder 2"/>
          <p:cNvSpPr>
            <a:spLocks noGrp="1"/>
          </p:cNvSpPr>
          <p:nvPr>
            <p:ph idx="1"/>
          </p:nvPr>
        </p:nvSpPr>
        <p:spPr/>
        <p:txBody>
          <a:bodyPr>
            <a:normAutofit fontScale="77500" lnSpcReduction="20000"/>
          </a:bodyPr>
          <a:lstStyle/>
          <a:p>
            <a:r>
              <a:rPr lang="en-US" dirty="0"/>
              <a:t>(</a:t>
            </a:r>
            <a:r>
              <a:rPr lang="en-US" dirty="0" err="1"/>
              <a:t>i</a:t>
            </a:r>
            <a:r>
              <a:rPr lang="en-US" dirty="0"/>
              <a:t>) One commits oneself to the existence of things when one uses existentially quantified sentences and only when one does.</a:t>
            </a:r>
            <a:endParaRPr lang="en-GB" dirty="0"/>
          </a:p>
          <a:p>
            <a:r>
              <a:rPr lang="en-US" dirty="0"/>
              <a:t>(ii) It is not the case that one commits oneself to the existence of something by using a name meaningfully, (e.g. ‘Pegasus’). For then one couldn’t meaningfully assert that Pegasus does not exist. (In the first part of the paper, Quine shows how Russell’s analysis of names as disguised descriptions secures this result.)</a:t>
            </a:r>
            <a:endParaRPr lang="en-GB" dirty="0"/>
          </a:p>
          <a:p>
            <a:r>
              <a:rPr lang="en-US" dirty="0"/>
              <a:t>(iii) To do ontology—to answer the question what there is—look to one’s best theories about things (or the specific claims that comprise them). The existentially quantified sentences that are entailed by these theories give one’s ontology</a:t>
            </a:r>
            <a:r>
              <a:rPr lang="en-US" dirty="0" smtClean="0"/>
              <a:t>.</a:t>
            </a:r>
            <a:r>
              <a:rPr lang="en-US" dirty="0"/>
              <a:t> </a:t>
            </a:r>
            <a:endParaRPr lang="en-GB" dirty="0"/>
          </a:p>
          <a:p>
            <a:endParaRPr lang="en-US" dirty="0"/>
          </a:p>
        </p:txBody>
      </p:sp>
    </p:spTree>
    <p:extLst>
      <p:ext uri="{BB962C8B-B14F-4D97-AF65-F5344CB8AC3E}">
        <p14:creationId xmlns:p14="http://schemas.microsoft.com/office/powerpoint/2010/main" val="2692949090"/>
      </p:ext>
    </p:extLst>
  </p:cSld>
  <p:clrMapOvr>
    <a:masterClrMapping/>
  </p:clrMapOvr>
</p:sld>
</file>

<file path=ppt/theme/theme1.xml><?xml version="1.0" encoding="utf-8"?>
<a:theme xmlns:a="http://schemas.openxmlformats.org/drawingml/2006/main" name=" Black ">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Black .thmx</Template>
  <TotalTime>66</TotalTime>
  <Words>1493</Words>
  <Application>Microsoft Macintosh PowerPoint</Application>
  <PresentationFormat>On-screen Show (4:3)</PresentationFormat>
  <Paragraphs>76</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 Black </vt:lpstr>
      <vt:lpstr>PH251 Metaphysics</vt:lpstr>
      <vt:lpstr>Introduction</vt:lpstr>
      <vt:lpstr>Historical Prelude: Aristotle’s Metaphysics</vt:lpstr>
      <vt:lpstr>Aspects of metaphysics</vt:lpstr>
      <vt:lpstr>Challenges to traditional metaphysics</vt:lpstr>
      <vt:lpstr>Where do we go from here?</vt:lpstr>
      <vt:lpstr>Quine on Existence and the Existential Quantifier</vt:lpstr>
      <vt:lpstr>Quine on Existence and the Existential Quantifier</vt:lpstr>
      <vt:lpstr>Quine on Ontological Commitment</vt:lpstr>
      <vt:lpstr>Quine on Paraphrase</vt:lpstr>
      <vt:lpstr>Paraphrase</vt:lpstr>
      <vt:lpstr>Paraphrase</vt:lpstr>
      <vt:lpstr>What is the best theory?</vt:lpstr>
      <vt:lpstr>Carnap on ‘Internal’ questions</vt:lpstr>
      <vt:lpstr>Carnap on External Questions</vt:lpstr>
      <vt:lpstr>Carnap on External Questions</vt:lpstr>
      <vt:lpstr>Carnap on External Questions</vt:lpstr>
      <vt:lpstr>Carnap: Why are External Questions Meaningless? 1</vt:lpstr>
      <vt:lpstr>Carnap: Why are External Questions Meaningless? 2</vt:lpstr>
      <vt:lpstr>Issues for Carnap’s treatment</vt:lpstr>
    </vt:vector>
  </TitlesOfParts>
  <Company>Warwick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PH251 Metaphysics</dc:title>
  <dc:creator>Thomas Crowther</dc:creator>
  <cp:lastModifiedBy>Thomas Crowther</cp:lastModifiedBy>
  <cp:revision>7</cp:revision>
  <cp:lastPrinted>2015-01-08T10:45:33Z</cp:lastPrinted>
  <dcterms:created xsi:type="dcterms:W3CDTF">2015-01-07T17:15:06Z</dcterms:created>
  <dcterms:modified xsi:type="dcterms:W3CDTF">2015-01-08T10:57:02Z</dcterms:modified>
</cp:coreProperties>
</file>