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28"/>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6" clrMode="bw" frameSlides="1"/>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8" d="100"/>
          <a:sy n="78" d="100"/>
        </p:scale>
        <p:origin x="-1776"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handoutMaster" Target="handoutMasters/handoutMaster1.xml"/><Relationship Id="rId2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esProps" Target="presProps.xml"/><Relationship Id="rId31" Type="http://schemas.openxmlformats.org/officeDocument/2006/relationships/viewProps" Target="viewProps.xml"/><Relationship Id="rId32" Type="http://schemas.openxmlformats.org/officeDocument/2006/relationships/theme" Target="theme/theme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EBA24BA-D84F-CA4D-B5A9-1C321FB2B88E}" type="datetimeFigureOut">
              <a:rPr lang="en-US" smtClean="0"/>
              <a:t>12/03/2015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569AB7F-1A1F-2445-9C3D-A184ED5433F8}" type="slidenum">
              <a:rPr lang="en-US" smtClean="0"/>
              <a:t>‹#›</a:t>
            </a:fld>
            <a:endParaRPr lang="en-US"/>
          </a:p>
        </p:txBody>
      </p:sp>
    </p:spTree>
    <p:extLst>
      <p:ext uri="{BB962C8B-B14F-4D97-AF65-F5344CB8AC3E}">
        <p14:creationId xmlns:p14="http://schemas.microsoft.com/office/powerpoint/2010/main" val="2004621355"/>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6BFECD78-3C8E-49F2-8FAB-59489D168ABB}" type="datetimeFigureOut">
              <a:rPr lang="en-US" smtClean="0"/>
              <a:t>12/03/2015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27020199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6BFECD78-3C8E-49F2-8FAB-59489D168ABB}" type="datetimeFigureOut">
              <a:rPr lang="en-US" smtClean="0"/>
              <a:t>12/03/2015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2949498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6BFECD78-3C8E-49F2-8FAB-59489D168ABB}" type="datetimeFigureOut">
              <a:rPr lang="en-US" smtClean="0"/>
              <a:t>12/03/2015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4279412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6BFECD78-3C8E-49F2-8FAB-59489D168ABB}" type="datetimeFigureOut">
              <a:rPr lang="en-US" smtClean="0"/>
              <a:t>12/03/2015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22759333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6BFECD78-3C8E-49F2-8FAB-59489D168ABB}" type="datetimeFigureOut">
              <a:rPr lang="en-US" smtClean="0"/>
              <a:t>12/03/2015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7989526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6BFECD78-3C8E-49F2-8FAB-59489D168ABB}" type="datetimeFigureOut">
              <a:rPr lang="en-US" smtClean="0"/>
              <a:t>12/03/2015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034301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6BFECD78-3C8E-49F2-8FAB-59489D168ABB}" type="datetimeFigureOut">
              <a:rPr lang="en-US" smtClean="0"/>
              <a:t>12/03/2015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4179409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6BFECD78-3C8E-49F2-8FAB-59489D168ABB}" type="datetimeFigureOut">
              <a:rPr lang="en-US" smtClean="0"/>
              <a:t>12/03/2015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6560677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BFECD78-3C8E-49F2-8FAB-59489D168ABB}" type="datetimeFigureOut">
              <a:rPr lang="en-US" smtClean="0"/>
              <a:t>12/03/2015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2491287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6BFECD78-3C8E-49F2-8FAB-59489D168ABB}" type="datetimeFigureOut">
              <a:rPr lang="en-US" smtClean="0"/>
              <a:t>12/03/2015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27301161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Drag picture to placeholder or click icon to add</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6BFECD78-3C8E-49F2-8FAB-59489D168ABB}" type="datetimeFigureOut">
              <a:rPr lang="en-US" smtClean="0"/>
              <a:t>12/03/2015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50657455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BFECD78-3C8E-49F2-8FAB-59489D168ABB}" type="datetimeFigureOut">
              <a:rPr lang="en-US" smtClean="0"/>
              <a:t>12/03/2015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FB56013-B943-42BA-886F-6F9D4EB85E9D}" type="slidenum">
              <a:rPr lang="en-US" smtClean="0"/>
              <a:t>‹#›</a:t>
            </a:fld>
            <a:endParaRPr lang="en-US"/>
          </a:p>
        </p:txBody>
      </p:sp>
    </p:spTree>
    <p:extLst>
      <p:ext uri="{BB962C8B-B14F-4D97-AF65-F5344CB8AC3E}">
        <p14:creationId xmlns:p14="http://schemas.microsoft.com/office/powerpoint/2010/main" val="2557711237"/>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PH251 Metaphysics</a:t>
            </a:r>
            <a:endParaRPr lang="en-US" dirty="0"/>
          </a:p>
        </p:txBody>
      </p:sp>
      <p:sp>
        <p:nvSpPr>
          <p:cNvPr id="3" name="Subtitle 2"/>
          <p:cNvSpPr>
            <a:spLocks noGrp="1"/>
          </p:cNvSpPr>
          <p:nvPr>
            <p:ph type="subTitle" idx="1"/>
          </p:nvPr>
        </p:nvSpPr>
        <p:spPr/>
        <p:txBody>
          <a:bodyPr/>
          <a:lstStyle/>
          <a:p>
            <a:r>
              <a:rPr lang="en-US" dirty="0" smtClean="0"/>
              <a:t>Week 10. Neo-Aristotelian theories of Substance 2</a:t>
            </a:r>
            <a:endParaRPr lang="en-US" dirty="0"/>
          </a:p>
        </p:txBody>
      </p:sp>
    </p:spTree>
    <p:extLst>
      <p:ext uri="{BB962C8B-B14F-4D97-AF65-F5344CB8AC3E}">
        <p14:creationId xmlns:p14="http://schemas.microsoft.com/office/powerpoint/2010/main" val="15490516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Hylomorphism and SCQ</a:t>
            </a:r>
            <a:endParaRPr lang="en-US" sz="3600" dirty="0"/>
          </a:p>
        </p:txBody>
      </p:sp>
      <p:sp>
        <p:nvSpPr>
          <p:cNvPr id="3" name="Content Placeholder 2"/>
          <p:cNvSpPr>
            <a:spLocks noGrp="1"/>
          </p:cNvSpPr>
          <p:nvPr>
            <p:ph idx="1"/>
          </p:nvPr>
        </p:nvSpPr>
        <p:spPr/>
        <p:txBody>
          <a:bodyPr>
            <a:normAutofit fontScale="92500"/>
          </a:bodyPr>
          <a:lstStyle/>
          <a:p>
            <a:r>
              <a:rPr lang="en-US" dirty="0" smtClean="0"/>
              <a:t>(</a:t>
            </a:r>
            <a:r>
              <a:rPr lang="en-US" dirty="0"/>
              <a:t>1) The </a:t>
            </a:r>
            <a:r>
              <a:rPr lang="en-US" dirty="0" err="1"/>
              <a:t>xs</a:t>
            </a:r>
            <a:r>
              <a:rPr lang="en-US" dirty="0"/>
              <a:t> are the </a:t>
            </a:r>
            <a:r>
              <a:rPr lang="en-US" i="1" dirty="0"/>
              <a:t>matter</a:t>
            </a:r>
            <a:r>
              <a:rPr lang="en-US" dirty="0"/>
              <a:t> of the object they compose. </a:t>
            </a:r>
            <a:endParaRPr lang="en-GB" dirty="0"/>
          </a:p>
          <a:p>
            <a:r>
              <a:rPr lang="en-US" dirty="0"/>
              <a:t>(2) What explains the unity of a concrete material object is structure or </a:t>
            </a:r>
            <a:r>
              <a:rPr lang="en-US" i="1" dirty="0"/>
              <a:t>form</a:t>
            </a:r>
            <a:r>
              <a:rPr lang="en-US" dirty="0"/>
              <a:t>.</a:t>
            </a:r>
            <a:endParaRPr lang="en-GB" dirty="0"/>
          </a:p>
          <a:p>
            <a:r>
              <a:rPr lang="en-US" dirty="0" smtClean="0"/>
              <a:t>Under </a:t>
            </a:r>
            <a:r>
              <a:rPr lang="en-US" dirty="0"/>
              <a:t>what conditions do the </a:t>
            </a:r>
            <a:r>
              <a:rPr lang="en-US" dirty="0" err="1"/>
              <a:t>xs</a:t>
            </a:r>
            <a:r>
              <a:rPr lang="en-US" dirty="0"/>
              <a:t> compose </a:t>
            </a:r>
            <a:r>
              <a:rPr lang="en-US" dirty="0" smtClean="0"/>
              <a:t>something</a:t>
            </a:r>
            <a:endParaRPr lang="en-US" dirty="0"/>
          </a:p>
          <a:p>
            <a:r>
              <a:rPr lang="en-US" dirty="0" smtClean="0"/>
              <a:t>Broadly</a:t>
            </a:r>
            <a:r>
              <a:rPr lang="en-US" dirty="0"/>
              <a:t>, the </a:t>
            </a:r>
            <a:r>
              <a:rPr lang="en-US" dirty="0" err="1"/>
              <a:t>xs</a:t>
            </a:r>
            <a:r>
              <a:rPr lang="en-US" dirty="0"/>
              <a:t> compose an object when there is a form of some relevant kind (whether substantial or non-substantial) that </a:t>
            </a:r>
            <a:r>
              <a:rPr lang="en-US" dirty="0" smtClean="0"/>
              <a:t>unifies</a:t>
            </a:r>
            <a:r>
              <a:rPr lang="en-US" dirty="0"/>
              <a:t> </a:t>
            </a:r>
            <a:r>
              <a:rPr lang="en-US" dirty="0" smtClean="0"/>
              <a:t>the </a:t>
            </a:r>
            <a:r>
              <a:rPr lang="en-US" dirty="0" err="1" smtClean="0"/>
              <a:t>xs</a:t>
            </a:r>
            <a:endParaRPr lang="en-US" dirty="0"/>
          </a:p>
        </p:txBody>
      </p:sp>
    </p:spTree>
    <p:extLst>
      <p:ext uri="{BB962C8B-B14F-4D97-AF65-F5344CB8AC3E}">
        <p14:creationId xmlns:p14="http://schemas.microsoft.com/office/powerpoint/2010/main" val="18677374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smtClean="0"/>
              <a:t>Kathrin Koslicki (2008) The Structure of Objects</a:t>
            </a:r>
            <a:endParaRPr lang="en-US" sz="3600" dirty="0"/>
          </a:p>
        </p:txBody>
      </p:sp>
      <p:sp>
        <p:nvSpPr>
          <p:cNvPr id="3" name="Content Placeholder 2"/>
          <p:cNvSpPr>
            <a:spLocks noGrp="1"/>
          </p:cNvSpPr>
          <p:nvPr>
            <p:ph idx="1"/>
          </p:nvPr>
        </p:nvSpPr>
        <p:spPr/>
        <p:txBody>
          <a:bodyPr/>
          <a:lstStyle/>
          <a:p>
            <a:r>
              <a:rPr lang="en-US" dirty="0" smtClean="0"/>
              <a:t>‘</a:t>
            </a:r>
            <a:r>
              <a:rPr lang="en-US" dirty="0"/>
              <a:t>M</a:t>
            </a:r>
            <a:r>
              <a:rPr lang="en-US" dirty="0" smtClean="0"/>
              <a:t>ereological hylomorphism’: </a:t>
            </a:r>
          </a:p>
          <a:p>
            <a:r>
              <a:rPr lang="en-US" dirty="0"/>
              <a:t>W</a:t>
            </a:r>
            <a:r>
              <a:rPr lang="en-US" dirty="0" smtClean="0"/>
              <a:t>e </a:t>
            </a:r>
            <a:r>
              <a:rPr lang="en-US" dirty="0"/>
              <a:t>can understand </a:t>
            </a:r>
            <a:r>
              <a:rPr lang="en-US" dirty="0" smtClean="0"/>
              <a:t>the notion of a matter</a:t>
            </a:r>
            <a:r>
              <a:rPr lang="en-US" dirty="0"/>
              <a:t>-form </a:t>
            </a:r>
            <a:r>
              <a:rPr lang="en-US" dirty="0" smtClean="0"/>
              <a:t>compound </a:t>
            </a:r>
            <a:r>
              <a:rPr lang="en-US" dirty="0"/>
              <a:t>in terms of notions drawn from mereology (the systematic study of part-whole relations)</a:t>
            </a:r>
            <a:r>
              <a:rPr lang="en-US" dirty="0" smtClean="0"/>
              <a:t>.</a:t>
            </a:r>
            <a:endParaRPr lang="en-GB" dirty="0"/>
          </a:p>
        </p:txBody>
      </p:sp>
    </p:spTree>
    <p:extLst>
      <p:ext uri="{BB962C8B-B14F-4D97-AF65-F5344CB8AC3E}">
        <p14:creationId xmlns:p14="http://schemas.microsoft.com/office/powerpoint/2010/main" val="16181330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Koslicki (2008)</a:t>
            </a:r>
            <a:endParaRPr lang="en-US" sz="3600" dirty="0"/>
          </a:p>
        </p:txBody>
      </p:sp>
      <p:sp>
        <p:nvSpPr>
          <p:cNvPr id="3" name="Content Placeholder 2"/>
          <p:cNvSpPr>
            <a:spLocks noGrp="1"/>
          </p:cNvSpPr>
          <p:nvPr>
            <p:ph idx="1"/>
          </p:nvPr>
        </p:nvSpPr>
        <p:spPr/>
        <p:txBody>
          <a:bodyPr/>
          <a:lstStyle/>
          <a:p>
            <a:r>
              <a:rPr lang="en-US" i="1" dirty="0" smtClean="0"/>
              <a:t>Proper </a:t>
            </a:r>
            <a:r>
              <a:rPr lang="en-US" i="1" dirty="0" err="1" smtClean="0"/>
              <a:t>Parthood</a:t>
            </a:r>
            <a:endParaRPr lang="en-US" i="1" dirty="0" smtClean="0"/>
          </a:p>
          <a:p>
            <a:r>
              <a:rPr lang="en-US" dirty="0" smtClean="0"/>
              <a:t>x </a:t>
            </a:r>
            <a:r>
              <a:rPr lang="en-US" dirty="0"/>
              <a:t>is a proper part of y if and only if the following hold:</a:t>
            </a:r>
            <a:endParaRPr lang="en-GB" dirty="0"/>
          </a:p>
          <a:p>
            <a:r>
              <a:rPr lang="en-US" dirty="0"/>
              <a:t>(</a:t>
            </a:r>
            <a:r>
              <a:rPr lang="en-US" dirty="0" err="1"/>
              <a:t>i</a:t>
            </a:r>
            <a:r>
              <a:rPr lang="en-US" dirty="0"/>
              <a:t>) If x is a part of y then y is not a part of x</a:t>
            </a:r>
            <a:endParaRPr lang="en-GB" dirty="0"/>
          </a:p>
          <a:p>
            <a:r>
              <a:rPr lang="en-US" dirty="0"/>
              <a:t>(ii) If x is a part of y and y is a part of z then x is a part of z</a:t>
            </a:r>
            <a:endParaRPr lang="en-GB" dirty="0"/>
          </a:p>
          <a:p>
            <a:r>
              <a:rPr lang="en-US" dirty="0"/>
              <a:t>(iii) If x is a part of y then there is a z, such that z is a part of y and z is not identical with y.</a:t>
            </a:r>
            <a:endParaRPr lang="en-GB" dirty="0"/>
          </a:p>
          <a:p>
            <a:endParaRPr lang="en-US" dirty="0"/>
          </a:p>
        </p:txBody>
      </p:sp>
    </p:spTree>
    <p:extLst>
      <p:ext uri="{BB962C8B-B14F-4D97-AF65-F5344CB8AC3E}">
        <p14:creationId xmlns:p14="http://schemas.microsoft.com/office/powerpoint/2010/main" val="16430845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Koslicki (2008)</a:t>
            </a:r>
            <a:endParaRPr lang="en-US" sz="3600" dirty="0"/>
          </a:p>
        </p:txBody>
      </p:sp>
      <p:sp>
        <p:nvSpPr>
          <p:cNvPr id="3" name="Content Placeholder 2"/>
          <p:cNvSpPr>
            <a:spLocks noGrp="1"/>
          </p:cNvSpPr>
          <p:nvPr>
            <p:ph idx="1"/>
          </p:nvPr>
        </p:nvSpPr>
        <p:spPr/>
        <p:txBody>
          <a:bodyPr/>
          <a:lstStyle/>
          <a:p>
            <a:r>
              <a:rPr lang="en-US" dirty="0"/>
              <a:t>(2) NAT (Neo-Aristotelian Thesis)</a:t>
            </a:r>
            <a:endParaRPr lang="en-GB" dirty="0"/>
          </a:p>
          <a:p>
            <a:r>
              <a:rPr lang="en-US" dirty="0"/>
              <a:t>The material and formal components which compose a mereologically complex object at time t are at t </a:t>
            </a:r>
            <a:r>
              <a:rPr lang="en-US" i="1" dirty="0"/>
              <a:t>proper parts</a:t>
            </a:r>
            <a:r>
              <a:rPr lang="en-US" dirty="0"/>
              <a:t> of the whole they compose at t</a:t>
            </a:r>
            <a:r>
              <a:rPr lang="en-US" dirty="0" smtClean="0"/>
              <a:t>.</a:t>
            </a:r>
            <a:endParaRPr lang="en-GB" dirty="0"/>
          </a:p>
          <a:p>
            <a:r>
              <a:rPr lang="en-US" dirty="0"/>
              <a:t>Both form and matter are </a:t>
            </a:r>
            <a:r>
              <a:rPr lang="en-US" i="1" dirty="0"/>
              <a:t>ingredients</a:t>
            </a:r>
            <a:r>
              <a:rPr lang="en-US" dirty="0"/>
              <a:t> of concrete particulars. </a:t>
            </a:r>
          </a:p>
        </p:txBody>
      </p:sp>
    </p:spTree>
    <p:extLst>
      <p:ext uri="{BB962C8B-B14F-4D97-AF65-F5344CB8AC3E}">
        <p14:creationId xmlns:p14="http://schemas.microsoft.com/office/powerpoint/2010/main" val="22070415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Koslicki (2008)</a:t>
            </a:r>
            <a:endParaRPr lang="en-US" sz="3600" dirty="0"/>
          </a:p>
        </p:txBody>
      </p:sp>
      <p:sp>
        <p:nvSpPr>
          <p:cNvPr id="3" name="Content Placeholder 2"/>
          <p:cNvSpPr>
            <a:spLocks noGrp="1"/>
          </p:cNvSpPr>
          <p:nvPr>
            <p:ph idx="1"/>
          </p:nvPr>
        </p:nvSpPr>
        <p:spPr/>
        <p:txBody>
          <a:bodyPr>
            <a:normAutofit fontScale="92500"/>
          </a:bodyPr>
          <a:lstStyle/>
          <a:p>
            <a:r>
              <a:rPr lang="en-US" dirty="0" smtClean="0"/>
              <a:t>Koslicki’s claim about Aristotle:</a:t>
            </a:r>
          </a:p>
          <a:p>
            <a:r>
              <a:rPr lang="en-US" dirty="0" smtClean="0"/>
              <a:t>“The </a:t>
            </a:r>
            <a:r>
              <a:rPr lang="en-US" dirty="0"/>
              <a:t>unity of a high-level whole or matter/form compound is, in this sense, borrowed from form: such objects inherit their status as highly unified objects from the forms which act as their principles of unity.” (Koslicki, (2008), p.159</a:t>
            </a:r>
            <a:r>
              <a:rPr lang="en-US" dirty="0" smtClean="0"/>
              <a:t>)</a:t>
            </a:r>
          </a:p>
          <a:p>
            <a:r>
              <a:rPr lang="en-US" dirty="0" smtClean="0"/>
              <a:t>But forms are not highly unified. Essences involve a genus and differentia (e.g. rational animal)</a:t>
            </a:r>
            <a:endParaRPr lang="en-GB" dirty="0"/>
          </a:p>
          <a:p>
            <a:endParaRPr lang="en-US" dirty="0"/>
          </a:p>
        </p:txBody>
      </p:sp>
    </p:spTree>
    <p:extLst>
      <p:ext uri="{BB962C8B-B14F-4D97-AF65-F5344CB8AC3E}">
        <p14:creationId xmlns:p14="http://schemas.microsoft.com/office/powerpoint/2010/main" val="11467041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Koslicki (2008)</a:t>
            </a:r>
            <a:endParaRPr lang="en-US" sz="3600" dirty="0"/>
          </a:p>
        </p:txBody>
      </p:sp>
      <p:sp>
        <p:nvSpPr>
          <p:cNvPr id="3" name="Content Placeholder 2"/>
          <p:cNvSpPr>
            <a:spLocks noGrp="1"/>
          </p:cNvSpPr>
          <p:nvPr>
            <p:ph idx="1"/>
          </p:nvPr>
        </p:nvSpPr>
        <p:spPr/>
        <p:txBody>
          <a:bodyPr>
            <a:normAutofit fontScale="85000" lnSpcReduction="20000"/>
          </a:bodyPr>
          <a:lstStyle/>
          <a:p>
            <a:r>
              <a:rPr lang="en-US" dirty="0"/>
              <a:t>(3) Restricted Composition</a:t>
            </a:r>
            <a:endParaRPr lang="en-GB" dirty="0"/>
          </a:p>
          <a:p>
            <a:r>
              <a:rPr lang="en-US" dirty="0"/>
              <a:t>“Some objects, m1, …</a:t>
            </a:r>
            <a:r>
              <a:rPr lang="en-US" dirty="0" err="1"/>
              <a:t>mn</a:t>
            </a:r>
            <a:r>
              <a:rPr lang="en-US" dirty="0"/>
              <a:t>, compose an object O of kind K, at a time t just in case m1,…, </a:t>
            </a:r>
            <a:r>
              <a:rPr lang="en-US" dirty="0" err="1"/>
              <a:t>mn</a:t>
            </a:r>
            <a:r>
              <a:rPr lang="en-US" dirty="0"/>
              <a:t>, satisfy at t the constraints dictated by some formal components, f1…</a:t>
            </a:r>
            <a:r>
              <a:rPr lang="en-US" dirty="0" err="1"/>
              <a:t>fn</a:t>
            </a:r>
            <a:r>
              <a:rPr lang="en-US" dirty="0"/>
              <a:t>, associated with objects of kind K.” Koslicki, 2008, </a:t>
            </a:r>
            <a:endParaRPr lang="en-GB" dirty="0"/>
          </a:p>
          <a:p>
            <a:r>
              <a:rPr lang="en-US" dirty="0"/>
              <a:t> </a:t>
            </a:r>
            <a:endParaRPr lang="en-GB" dirty="0"/>
          </a:p>
          <a:p>
            <a:r>
              <a:rPr lang="en-US" dirty="0"/>
              <a:t>A form associated with an object of a certain </a:t>
            </a:r>
            <a:r>
              <a:rPr lang="en-US" dirty="0" smtClean="0"/>
              <a:t>kind makes </a:t>
            </a:r>
            <a:r>
              <a:rPr lang="en-US" dirty="0"/>
              <a:t>certain kinds of requirements on the material entities that are putatively parts of such an object. For something to be a human being requires that there is a particular kind of order and arrangement of the material parts. </a:t>
            </a:r>
          </a:p>
        </p:txBody>
      </p:sp>
    </p:spTree>
    <p:extLst>
      <p:ext uri="{BB962C8B-B14F-4D97-AF65-F5344CB8AC3E}">
        <p14:creationId xmlns:p14="http://schemas.microsoft.com/office/powerpoint/2010/main" val="29602302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Koslicki on Hylomorphism</a:t>
            </a:r>
            <a:endParaRPr lang="en-US" sz="3600" dirty="0"/>
          </a:p>
        </p:txBody>
      </p:sp>
      <p:sp>
        <p:nvSpPr>
          <p:cNvPr id="3" name="Content Placeholder 2"/>
          <p:cNvSpPr>
            <a:spLocks noGrp="1"/>
          </p:cNvSpPr>
          <p:nvPr>
            <p:ph idx="1"/>
          </p:nvPr>
        </p:nvSpPr>
        <p:spPr/>
        <p:txBody>
          <a:bodyPr>
            <a:normAutofit fontScale="92500" lnSpcReduction="20000"/>
          </a:bodyPr>
          <a:lstStyle/>
          <a:p>
            <a:r>
              <a:rPr lang="en-US" dirty="0"/>
              <a:t>“For a whole to be unified is just for its material components to satisfy the structural constraints posed by the formal requirements associated with the kind to which it belongs. To illustrate, with respect to the kind, H2O molecule, a successful case of composition requires two hydrogen atoms and one oxygen atom to enter into the configuration of chemical bonding that is required to form a particular specimen of the kind in question.” </a:t>
            </a:r>
            <a:r>
              <a:rPr lang="en-US" dirty="0" smtClean="0"/>
              <a:t>(Koslicki (2012), </a:t>
            </a:r>
            <a:r>
              <a:rPr lang="en-US" dirty="0"/>
              <a:t>unpublished, quoted in Marmadoro, 2013).</a:t>
            </a:r>
            <a:endParaRPr lang="en-GB" dirty="0"/>
          </a:p>
          <a:p>
            <a:endParaRPr lang="en-US" dirty="0"/>
          </a:p>
        </p:txBody>
      </p:sp>
    </p:spTree>
    <p:extLst>
      <p:ext uri="{BB962C8B-B14F-4D97-AF65-F5344CB8AC3E}">
        <p14:creationId xmlns:p14="http://schemas.microsoft.com/office/powerpoint/2010/main" val="5432739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Mereological Hylomorphism</a:t>
            </a:r>
            <a:endParaRPr lang="en-US" sz="3600" dirty="0"/>
          </a:p>
        </p:txBody>
      </p:sp>
      <p:sp>
        <p:nvSpPr>
          <p:cNvPr id="3" name="Content Placeholder 2"/>
          <p:cNvSpPr>
            <a:spLocks noGrp="1"/>
          </p:cNvSpPr>
          <p:nvPr>
            <p:ph idx="1"/>
          </p:nvPr>
        </p:nvSpPr>
        <p:spPr/>
        <p:txBody>
          <a:bodyPr>
            <a:normAutofit/>
          </a:bodyPr>
          <a:lstStyle/>
          <a:p>
            <a:r>
              <a:rPr lang="en-US" i="1" dirty="0"/>
              <a:t>Special Composition Question</a:t>
            </a:r>
            <a:endParaRPr lang="en-GB" dirty="0"/>
          </a:p>
          <a:p>
            <a:r>
              <a:rPr lang="en-US" dirty="0"/>
              <a:t>Not all entities stand in these law-governed natural relations, relations that flow from the relevant substantial forms. But some do. </a:t>
            </a:r>
            <a:endParaRPr lang="en-US" dirty="0" smtClean="0"/>
          </a:p>
          <a:p>
            <a:r>
              <a:rPr lang="en-US" dirty="0" smtClean="0"/>
              <a:t>So </a:t>
            </a:r>
            <a:r>
              <a:rPr lang="en-US" dirty="0"/>
              <a:t>there is a rationale for a restricted composition relation.</a:t>
            </a:r>
            <a:endParaRPr lang="en-GB" dirty="0"/>
          </a:p>
          <a:p>
            <a:endParaRPr lang="en-US" dirty="0"/>
          </a:p>
        </p:txBody>
      </p:sp>
    </p:spTree>
    <p:extLst>
      <p:ext uri="{BB962C8B-B14F-4D97-AF65-F5344CB8AC3E}">
        <p14:creationId xmlns:p14="http://schemas.microsoft.com/office/powerpoint/2010/main" val="31807308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Mereological Hylomorphism</a:t>
            </a:r>
            <a:endParaRPr lang="en-US" sz="3600" dirty="0"/>
          </a:p>
        </p:txBody>
      </p:sp>
      <p:sp>
        <p:nvSpPr>
          <p:cNvPr id="3" name="Content Placeholder 2"/>
          <p:cNvSpPr>
            <a:spLocks noGrp="1"/>
          </p:cNvSpPr>
          <p:nvPr>
            <p:ph idx="1"/>
          </p:nvPr>
        </p:nvSpPr>
        <p:spPr/>
        <p:txBody>
          <a:bodyPr>
            <a:normAutofit fontScale="92500" lnSpcReduction="20000"/>
          </a:bodyPr>
          <a:lstStyle/>
          <a:p>
            <a:r>
              <a:rPr lang="en-US" dirty="0"/>
              <a:t> </a:t>
            </a:r>
            <a:r>
              <a:rPr lang="en-US" i="1" dirty="0" smtClean="0"/>
              <a:t>Paradoxes </a:t>
            </a:r>
            <a:r>
              <a:rPr lang="en-US" i="1" dirty="0"/>
              <a:t>of Material Constitution</a:t>
            </a:r>
            <a:endParaRPr lang="en-GB" dirty="0"/>
          </a:p>
          <a:p>
            <a:r>
              <a:rPr lang="en-US" dirty="0" smtClean="0"/>
              <a:t>(</a:t>
            </a:r>
            <a:r>
              <a:rPr lang="en-US" dirty="0" err="1"/>
              <a:t>i</a:t>
            </a:r>
            <a:r>
              <a:rPr lang="en-US" dirty="0"/>
              <a:t>) The statue and the piece of clay are not identical because they do not have all of their parts in common (their formal constituents are different). (NB: We don’t have to deny that x and y are identical iff x and y have all the same parts)</a:t>
            </a:r>
            <a:endParaRPr lang="en-GB" dirty="0"/>
          </a:p>
          <a:p>
            <a:r>
              <a:rPr lang="en-US" dirty="0"/>
              <a:t>(ii) Statue and piece of clay are materially coincident in sharing all of their material parts.</a:t>
            </a:r>
            <a:endParaRPr lang="en-GB" dirty="0"/>
          </a:p>
          <a:p>
            <a:r>
              <a:rPr lang="en-US" dirty="0"/>
              <a:t>(iii) The Grounding Problem: What grounds the difference between materially identical things is the non-material, formal parts, of those objects.</a:t>
            </a:r>
            <a:endParaRPr lang="en-GB" dirty="0"/>
          </a:p>
          <a:p>
            <a:endParaRPr lang="en-US" dirty="0"/>
          </a:p>
        </p:txBody>
      </p:sp>
    </p:spTree>
    <p:extLst>
      <p:ext uri="{BB962C8B-B14F-4D97-AF65-F5344CB8AC3E}">
        <p14:creationId xmlns:p14="http://schemas.microsoft.com/office/powerpoint/2010/main" val="18459965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Marmadoro (2013)</a:t>
            </a:r>
            <a:endParaRPr lang="en-US" sz="3600" dirty="0"/>
          </a:p>
        </p:txBody>
      </p:sp>
      <p:sp>
        <p:nvSpPr>
          <p:cNvPr id="3" name="Content Placeholder 2"/>
          <p:cNvSpPr>
            <a:spLocks noGrp="1"/>
          </p:cNvSpPr>
          <p:nvPr>
            <p:ph idx="1"/>
          </p:nvPr>
        </p:nvSpPr>
        <p:spPr/>
        <p:txBody>
          <a:bodyPr/>
          <a:lstStyle/>
          <a:p>
            <a:r>
              <a:rPr lang="en-US" dirty="0" smtClean="0"/>
              <a:t>Anna Marmadoro (2013) ‘Aristotelian hylomorphism without reconditioning’</a:t>
            </a:r>
          </a:p>
          <a:p>
            <a:r>
              <a:rPr lang="en-US" dirty="0"/>
              <a:t>(1) The interpretation of Aristotle as a mereological hylomorphist is mistaken.</a:t>
            </a:r>
            <a:endParaRPr lang="en-GB" dirty="0"/>
          </a:p>
          <a:p>
            <a:r>
              <a:rPr lang="en-US" dirty="0"/>
              <a:t>(2) Koslicki’s reworked version of hylomorphism (as stated in Restricted Composition above) fails.</a:t>
            </a:r>
            <a:endParaRPr lang="en-GB" dirty="0"/>
          </a:p>
          <a:p>
            <a:endParaRPr lang="en-US" dirty="0" smtClean="0"/>
          </a:p>
        </p:txBody>
      </p:sp>
    </p:spTree>
    <p:extLst>
      <p:ext uri="{BB962C8B-B14F-4D97-AF65-F5344CB8AC3E}">
        <p14:creationId xmlns:p14="http://schemas.microsoft.com/office/powerpoint/2010/main" val="16302891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Lecture Plan</a:t>
            </a:r>
            <a:endParaRPr lang="en-US" sz="3600" dirty="0"/>
          </a:p>
        </p:txBody>
      </p:sp>
      <p:sp>
        <p:nvSpPr>
          <p:cNvPr id="3" name="Content Placeholder 2"/>
          <p:cNvSpPr>
            <a:spLocks noGrp="1"/>
          </p:cNvSpPr>
          <p:nvPr>
            <p:ph idx="1"/>
          </p:nvPr>
        </p:nvSpPr>
        <p:spPr/>
        <p:txBody>
          <a:bodyPr/>
          <a:lstStyle/>
          <a:p>
            <a:r>
              <a:rPr lang="en-US" dirty="0" smtClean="0"/>
              <a:t>Revisit SCQ</a:t>
            </a:r>
          </a:p>
          <a:p>
            <a:r>
              <a:rPr lang="en-US" dirty="0" smtClean="0"/>
              <a:t>Aristotelian ‘Hylomorphism’</a:t>
            </a:r>
          </a:p>
          <a:p>
            <a:r>
              <a:rPr lang="en-US" dirty="0" smtClean="0"/>
              <a:t>A contemporary version of hylomorphism</a:t>
            </a:r>
          </a:p>
          <a:p>
            <a:r>
              <a:rPr lang="en-US" dirty="0" smtClean="0"/>
              <a:t>A critique of this account </a:t>
            </a:r>
            <a:endParaRPr lang="en-US" dirty="0"/>
          </a:p>
        </p:txBody>
      </p:sp>
    </p:spTree>
    <p:extLst>
      <p:ext uri="{BB962C8B-B14F-4D97-AF65-F5344CB8AC3E}">
        <p14:creationId xmlns:p14="http://schemas.microsoft.com/office/powerpoint/2010/main" val="120709074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Aristotle as Mereological Hylomorphist?</a:t>
            </a:r>
            <a:endParaRPr lang="en-US" sz="3600" dirty="0"/>
          </a:p>
        </p:txBody>
      </p:sp>
      <p:sp>
        <p:nvSpPr>
          <p:cNvPr id="3" name="Content Placeholder 2"/>
          <p:cNvSpPr>
            <a:spLocks noGrp="1"/>
          </p:cNvSpPr>
          <p:nvPr>
            <p:ph idx="1"/>
          </p:nvPr>
        </p:nvSpPr>
        <p:spPr/>
        <p:txBody>
          <a:bodyPr>
            <a:normAutofit fontScale="70000" lnSpcReduction="20000"/>
          </a:bodyPr>
          <a:lstStyle/>
          <a:p>
            <a:r>
              <a:rPr lang="en-US" dirty="0"/>
              <a:t>“The syllable, then, is something –not only its elements (the vowel and the consonant) but also something else; and the flesh is not only fire and earth or the hot and the cold, but also something else. Since then that something must be either an element or composed of elements, if it is an element the same argument will again apply; for flesh will consist of this and fire and earth and something still further, so that this process will go on to infinity.” (1041b11-22</a:t>
            </a:r>
            <a:r>
              <a:rPr lang="en-US" dirty="0" smtClean="0"/>
              <a:t>)</a:t>
            </a:r>
            <a:endParaRPr lang="en-GB" dirty="0"/>
          </a:p>
          <a:p>
            <a:r>
              <a:rPr lang="en-US" dirty="0"/>
              <a:t> “But it would seem that this (the unifier of the elements) is something, and not an element, and that it is the cause which makes this thing flesh and that a syllable… And this is the substance (essence) of each thing; for this is the primary cause of its </a:t>
            </a:r>
            <a:r>
              <a:rPr lang="en-US" dirty="0" smtClean="0"/>
              <a:t>being; </a:t>
            </a:r>
            <a:r>
              <a:rPr lang="en-US" dirty="0"/>
              <a:t>… which is not an element but a principle.” (1041b25-</a:t>
            </a:r>
            <a:r>
              <a:rPr lang="en-US" dirty="0" smtClean="0"/>
              <a:t>31</a:t>
            </a:r>
            <a:r>
              <a:rPr lang="en-US" dirty="0"/>
              <a:t>)</a:t>
            </a:r>
            <a:endParaRPr lang="en-GB" dirty="0"/>
          </a:p>
        </p:txBody>
      </p:sp>
    </p:spTree>
    <p:extLst>
      <p:ext uri="{BB962C8B-B14F-4D97-AF65-F5344CB8AC3E}">
        <p14:creationId xmlns:p14="http://schemas.microsoft.com/office/powerpoint/2010/main" val="115760975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The trouble with reconditioning</a:t>
            </a:r>
            <a:endParaRPr lang="en-US" sz="3600" dirty="0"/>
          </a:p>
        </p:txBody>
      </p:sp>
      <p:sp>
        <p:nvSpPr>
          <p:cNvPr id="3" name="Content Placeholder 2"/>
          <p:cNvSpPr>
            <a:spLocks noGrp="1"/>
          </p:cNvSpPr>
          <p:nvPr>
            <p:ph idx="1"/>
          </p:nvPr>
        </p:nvSpPr>
        <p:spPr/>
        <p:txBody>
          <a:bodyPr>
            <a:normAutofit fontScale="92500" lnSpcReduction="20000"/>
          </a:bodyPr>
          <a:lstStyle/>
          <a:p>
            <a:r>
              <a:rPr lang="en-US" dirty="0" smtClean="0"/>
              <a:t>The </a:t>
            </a:r>
            <a:r>
              <a:rPr lang="en-US" dirty="0"/>
              <a:t>restricted composition account is an attempt to explain the unity of substance in terms of the notion of a relation of some kind obtaining between distinct objects (distinct parts).</a:t>
            </a:r>
            <a:endParaRPr lang="en-GB" dirty="0"/>
          </a:p>
          <a:p>
            <a:r>
              <a:rPr lang="en-US" dirty="0"/>
              <a:t>“Are the leaves on a tree one? If not, why would the hydrogen and oxygen atoms in H2O be one? Rather, they are a bonded or connected plurality. But connectedness is not unity. Crucially, connectedness does not generate unity when it leaves unchanged the individualities of the connected items.” (2013, p.8)</a:t>
            </a:r>
            <a:endParaRPr lang="en-GB" dirty="0"/>
          </a:p>
          <a:p>
            <a:endParaRPr lang="en-US" dirty="0"/>
          </a:p>
        </p:txBody>
      </p:sp>
    </p:spTree>
    <p:extLst>
      <p:ext uri="{BB962C8B-B14F-4D97-AF65-F5344CB8AC3E}">
        <p14:creationId xmlns:p14="http://schemas.microsoft.com/office/powerpoint/2010/main" val="368643016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Aristotle on Parts: Homonymy</a:t>
            </a:r>
            <a:endParaRPr lang="en-US" sz="3600" dirty="0"/>
          </a:p>
        </p:txBody>
      </p:sp>
      <p:sp>
        <p:nvSpPr>
          <p:cNvPr id="3" name="Content Placeholder 2"/>
          <p:cNvSpPr>
            <a:spLocks noGrp="1"/>
          </p:cNvSpPr>
          <p:nvPr>
            <p:ph idx="1"/>
          </p:nvPr>
        </p:nvSpPr>
        <p:spPr/>
        <p:txBody>
          <a:bodyPr>
            <a:normAutofit fontScale="85000" lnSpcReduction="10000"/>
          </a:bodyPr>
          <a:lstStyle/>
          <a:p>
            <a:r>
              <a:rPr lang="en-US" dirty="0"/>
              <a:t>(The parts of a substance) cannot exist if severed from the whole; for it is not a finger in any state that is the finger of a living thing, but the dead finger is a finger only homonymously. (Metaphysics, 1035b24-5</a:t>
            </a:r>
            <a:r>
              <a:rPr lang="en-US" dirty="0" smtClean="0"/>
              <a:t>)</a:t>
            </a:r>
            <a:endParaRPr lang="en-GB" dirty="0"/>
          </a:p>
          <a:p>
            <a:r>
              <a:rPr lang="en-US" dirty="0"/>
              <a:t>Evidently even of the things that are thought to be substances, most are only potentialities—e.g. the parts of animals (for none of them exists separately; and when they are separated, then they too exist, all of them, merely as matter) … all the parts must exist only potentially, when they are one and continuous by nature. (1040b5-15)</a:t>
            </a:r>
            <a:endParaRPr lang="en-GB" dirty="0"/>
          </a:p>
          <a:p>
            <a:endParaRPr lang="en-US" dirty="0"/>
          </a:p>
        </p:txBody>
      </p:sp>
    </p:spTree>
    <p:extLst>
      <p:ext uri="{BB962C8B-B14F-4D97-AF65-F5344CB8AC3E}">
        <p14:creationId xmlns:p14="http://schemas.microsoft.com/office/powerpoint/2010/main" val="104418116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Aristotle on Parts: Homonymy</a:t>
            </a:r>
            <a:endParaRPr lang="en-US" sz="3600" dirty="0"/>
          </a:p>
        </p:txBody>
      </p:sp>
      <p:sp>
        <p:nvSpPr>
          <p:cNvPr id="3" name="Content Placeholder 2"/>
          <p:cNvSpPr>
            <a:spLocks noGrp="1"/>
          </p:cNvSpPr>
          <p:nvPr>
            <p:ph idx="1"/>
          </p:nvPr>
        </p:nvSpPr>
        <p:spPr/>
        <p:txBody>
          <a:bodyPr>
            <a:normAutofit fontScale="92500" lnSpcReduction="10000"/>
          </a:bodyPr>
          <a:lstStyle/>
          <a:p>
            <a:r>
              <a:rPr lang="en-US" dirty="0"/>
              <a:t>(</a:t>
            </a:r>
            <a:r>
              <a:rPr lang="en-US" dirty="0" err="1"/>
              <a:t>i</a:t>
            </a:r>
            <a:r>
              <a:rPr lang="en-US" dirty="0"/>
              <a:t>) For ordinary objects to be mereological compounds presupposes that the objects which are their parts can be identified independently of the object.</a:t>
            </a:r>
            <a:endParaRPr lang="en-GB" dirty="0"/>
          </a:p>
          <a:p>
            <a:r>
              <a:rPr lang="en-US" dirty="0"/>
              <a:t>(ii) But the objects which are parts of an object cannot be identified independently of their being parts of an object.</a:t>
            </a:r>
            <a:endParaRPr lang="en-GB" dirty="0"/>
          </a:p>
          <a:p>
            <a:r>
              <a:rPr lang="en-US" dirty="0"/>
              <a:t>(iii) Therefore ordinary objects cannot be understood as mereological compounds. (See </a:t>
            </a:r>
            <a:r>
              <a:rPr lang="en-US" dirty="0" err="1"/>
              <a:t>Scaltsas</a:t>
            </a:r>
            <a:r>
              <a:rPr lang="en-US" dirty="0"/>
              <a:t> (1994) for similar ideas).</a:t>
            </a:r>
            <a:endParaRPr lang="en-GB" dirty="0"/>
          </a:p>
          <a:p>
            <a:endParaRPr lang="en-US" dirty="0"/>
          </a:p>
        </p:txBody>
      </p:sp>
    </p:spTree>
    <p:extLst>
      <p:ext uri="{BB962C8B-B14F-4D97-AF65-F5344CB8AC3E}">
        <p14:creationId xmlns:p14="http://schemas.microsoft.com/office/powerpoint/2010/main" val="184681027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Aristotle on the role of substantial form</a:t>
            </a:r>
            <a:endParaRPr lang="en-US" sz="3600" dirty="0"/>
          </a:p>
        </p:txBody>
      </p:sp>
      <p:sp>
        <p:nvSpPr>
          <p:cNvPr id="3" name="Content Placeholder 2"/>
          <p:cNvSpPr>
            <a:spLocks noGrp="1"/>
          </p:cNvSpPr>
          <p:nvPr>
            <p:ph idx="1"/>
          </p:nvPr>
        </p:nvSpPr>
        <p:spPr/>
        <p:txBody>
          <a:bodyPr>
            <a:normAutofit/>
          </a:bodyPr>
          <a:lstStyle/>
          <a:p>
            <a:r>
              <a:rPr lang="en-US" dirty="0" smtClean="0"/>
              <a:t>Substantial </a:t>
            </a:r>
            <a:r>
              <a:rPr lang="en-US" dirty="0"/>
              <a:t>form is what strips individuality and distinctness away from entities and makes them one. “The unification of elements is achieved through their re-identification in terms of the role allotted to them by the substantial form.” (2003, p.17) (See section II)</a:t>
            </a:r>
            <a:r>
              <a:rPr lang="en-US" dirty="0" smtClean="0"/>
              <a:t>.</a:t>
            </a:r>
          </a:p>
          <a:p>
            <a:endParaRPr lang="en-US" dirty="0" smtClean="0"/>
          </a:p>
        </p:txBody>
      </p:sp>
    </p:spTree>
    <p:extLst>
      <p:ext uri="{BB962C8B-B14F-4D97-AF65-F5344CB8AC3E}">
        <p14:creationId xmlns:p14="http://schemas.microsoft.com/office/powerpoint/2010/main" val="40930311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A final </a:t>
            </a:r>
            <a:r>
              <a:rPr lang="en-US" sz="3600" smtClean="0"/>
              <a:t>Aristotelian </a:t>
            </a:r>
            <a:r>
              <a:rPr lang="en-US" sz="3600" smtClean="0"/>
              <a:t>thought </a:t>
            </a:r>
            <a:r>
              <a:rPr lang="en-US" sz="3600" dirty="0" smtClean="0"/>
              <a:t>about SCQ</a:t>
            </a:r>
            <a:endParaRPr lang="en-US" sz="3600" dirty="0"/>
          </a:p>
        </p:txBody>
      </p:sp>
      <p:sp>
        <p:nvSpPr>
          <p:cNvPr id="3" name="Content Placeholder 2"/>
          <p:cNvSpPr>
            <a:spLocks noGrp="1"/>
          </p:cNvSpPr>
          <p:nvPr>
            <p:ph idx="1"/>
          </p:nvPr>
        </p:nvSpPr>
        <p:spPr/>
        <p:txBody>
          <a:bodyPr/>
          <a:lstStyle/>
          <a:p>
            <a:r>
              <a:rPr lang="en-US" dirty="0" smtClean="0"/>
              <a:t>The </a:t>
            </a:r>
            <a:r>
              <a:rPr lang="en-US" dirty="0" err="1" smtClean="0"/>
              <a:t>xs</a:t>
            </a:r>
            <a:r>
              <a:rPr lang="en-US" dirty="0" smtClean="0"/>
              <a:t> compose a y iff…</a:t>
            </a:r>
          </a:p>
          <a:p>
            <a:r>
              <a:rPr lang="en-US" dirty="0" smtClean="0"/>
              <a:t>The </a:t>
            </a:r>
            <a:r>
              <a:rPr lang="en-US" dirty="0" err="1" smtClean="0"/>
              <a:t>xs</a:t>
            </a:r>
            <a:r>
              <a:rPr lang="en-US" dirty="0" smtClean="0"/>
              <a:t> are essentially parts of a y (that is, where their status as parts of a y is determined by the substantial form of the fundamental kind to which y belongs).</a:t>
            </a:r>
            <a:endParaRPr lang="en-US" dirty="0"/>
          </a:p>
        </p:txBody>
      </p:sp>
    </p:spTree>
    <p:extLst>
      <p:ext uri="{BB962C8B-B14F-4D97-AF65-F5344CB8AC3E}">
        <p14:creationId xmlns:p14="http://schemas.microsoft.com/office/powerpoint/2010/main" val="85247551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Take-home message</a:t>
            </a:r>
            <a:endParaRPr lang="en-US" sz="3600" dirty="0"/>
          </a:p>
        </p:txBody>
      </p:sp>
      <p:sp>
        <p:nvSpPr>
          <p:cNvPr id="3" name="Content Placeholder 2"/>
          <p:cNvSpPr>
            <a:spLocks noGrp="1"/>
          </p:cNvSpPr>
          <p:nvPr>
            <p:ph idx="1"/>
          </p:nvPr>
        </p:nvSpPr>
        <p:spPr/>
        <p:txBody>
          <a:bodyPr>
            <a:normAutofit fontScale="92500" lnSpcReduction="10000"/>
          </a:bodyPr>
          <a:lstStyle/>
          <a:p>
            <a:r>
              <a:rPr lang="en-US" dirty="0" smtClean="0"/>
              <a:t>Hylomorphism provides a framework for addressing SCQ</a:t>
            </a:r>
          </a:p>
          <a:p>
            <a:r>
              <a:rPr lang="en-US" dirty="0" smtClean="0"/>
              <a:t>We looked at one attempt to develop hylomorphism to provide an answer to SCQ.</a:t>
            </a:r>
          </a:p>
          <a:p>
            <a:r>
              <a:rPr lang="en-US" dirty="0" smtClean="0"/>
              <a:t>While it promises a resolution of SCQ and the paradox of constitution, there are difficulties with this approach.</a:t>
            </a:r>
          </a:p>
          <a:p>
            <a:r>
              <a:rPr lang="en-US" dirty="0" smtClean="0"/>
              <a:t>Perhaps Aristotle’s work suggests a different kind of hylomorphic strategy in response to SCQ. But this would need to be developed further.</a:t>
            </a:r>
            <a:endParaRPr lang="en-US" dirty="0"/>
          </a:p>
        </p:txBody>
      </p:sp>
    </p:spTree>
    <p:extLst>
      <p:ext uri="{BB962C8B-B14F-4D97-AF65-F5344CB8AC3E}">
        <p14:creationId xmlns:p14="http://schemas.microsoft.com/office/powerpoint/2010/main" val="15334922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The Special Composition Question</a:t>
            </a:r>
            <a:endParaRPr lang="en-US" sz="3600" dirty="0"/>
          </a:p>
        </p:txBody>
      </p:sp>
      <p:sp>
        <p:nvSpPr>
          <p:cNvPr id="3" name="Content Placeholder 2"/>
          <p:cNvSpPr>
            <a:spLocks noGrp="1"/>
          </p:cNvSpPr>
          <p:nvPr>
            <p:ph idx="1"/>
          </p:nvPr>
        </p:nvSpPr>
        <p:spPr/>
        <p:txBody>
          <a:bodyPr>
            <a:normAutofit fontScale="77500" lnSpcReduction="20000"/>
          </a:bodyPr>
          <a:lstStyle/>
          <a:p>
            <a:r>
              <a:rPr lang="en-US" dirty="0" smtClean="0"/>
              <a:t>Some </a:t>
            </a:r>
            <a:r>
              <a:rPr lang="en-US" dirty="0"/>
              <a:t>objects are complexes, and appear to be composed of parts. What conditions must be satisfied in order for a collection of non-overlapping objects to compose a further object? </a:t>
            </a:r>
            <a:endParaRPr lang="en-GB" dirty="0"/>
          </a:p>
          <a:p>
            <a:r>
              <a:rPr lang="en-US" dirty="0" smtClean="0"/>
              <a:t>(</a:t>
            </a:r>
            <a:r>
              <a:rPr lang="en-US" dirty="0"/>
              <a:t>SCQ) For all </a:t>
            </a:r>
            <a:r>
              <a:rPr lang="en-US" dirty="0" err="1"/>
              <a:t>xs</a:t>
            </a:r>
            <a:r>
              <a:rPr lang="en-US" dirty="0"/>
              <a:t>, the </a:t>
            </a:r>
            <a:r>
              <a:rPr lang="en-US" dirty="0" err="1"/>
              <a:t>xs</a:t>
            </a:r>
            <a:r>
              <a:rPr lang="en-US" dirty="0"/>
              <a:t> compose a y iff … (?</a:t>
            </a:r>
            <a:r>
              <a:rPr lang="en-US" dirty="0" smtClean="0"/>
              <a:t>)</a:t>
            </a:r>
          </a:p>
          <a:p>
            <a:r>
              <a:rPr lang="en-US" dirty="0" smtClean="0"/>
              <a:t>Two Radical Answers</a:t>
            </a:r>
            <a:endParaRPr lang="en-GB" dirty="0"/>
          </a:p>
          <a:p>
            <a:r>
              <a:rPr lang="en-US" dirty="0" smtClean="0"/>
              <a:t>(1) </a:t>
            </a:r>
            <a:r>
              <a:rPr lang="en-US" i="1" dirty="0"/>
              <a:t>Unrestricted composition</a:t>
            </a:r>
            <a:endParaRPr lang="en-GB" dirty="0"/>
          </a:p>
          <a:p>
            <a:r>
              <a:rPr lang="en-US" dirty="0"/>
              <a:t>(UC) For any collection of </a:t>
            </a:r>
            <a:r>
              <a:rPr lang="en-US" dirty="0" err="1"/>
              <a:t>xs</a:t>
            </a:r>
            <a:r>
              <a:rPr lang="en-US" dirty="0"/>
              <a:t>, there is a unique object, y, composed of the </a:t>
            </a:r>
            <a:r>
              <a:rPr lang="en-US" dirty="0" err="1"/>
              <a:t>xs</a:t>
            </a:r>
            <a:r>
              <a:rPr lang="en-US" dirty="0"/>
              <a:t>.</a:t>
            </a:r>
            <a:endParaRPr lang="en-GB" dirty="0"/>
          </a:p>
          <a:p>
            <a:r>
              <a:rPr lang="en-US" dirty="0" smtClean="0"/>
              <a:t>(</a:t>
            </a:r>
            <a:r>
              <a:rPr lang="en-US" dirty="0"/>
              <a:t>2</a:t>
            </a:r>
            <a:r>
              <a:rPr lang="en-US" dirty="0" smtClean="0"/>
              <a:t>) </a:t>
            </a:r>
            <a:r>
              <a:rPr lang="en-US" i="1" dirty="0"/>
              <a:t>Nihilism</a:t>
            </a:r>
            <a:endParaRPr lang="en-GB" dirty="0"/>
          </a:p>
          <a:p>
            <a:r>
              <a:rPr lang="en-US" dirty="0"/>
              <a:t>(N) Unless the </a:t>
            </a:r>
            <a:r>
              <a:rPr lang="en-US" dirty="0" err="1"/>
              <a:t>xs</a:t>
            </a:r>
            <a:r>
              <a:rPr lang="en-US" dirty="0"/>
              <a:t> are single, there is never a unique y composed of the </a:t>
            </a:r>
            <a:r>
              <a:rPr lang="en-US" dirty="0" err="1" smtClean="0"/>
              <a:t>xs</a:t>
            </a:r>
            <a:endParaRPr lang="en-GB" dirty="0"/>
          </a:p>
        </p:txBody>
      </p:sp>
    </p:spTree>
    <p:extLst>
      <p:ext uri="{BB962C8B-B14F-4D97-AF65-F5344CB8AC3E}">
        <p14:creationId xmlns:p14="http://schemas.microsoft.com/office/powerpoint/2010/main" val="6853814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The Special Composition Questio</a:t>
            </a:r>
            <a:r>
              <a:rPr lang="en-US" sz="3600" dirty="0"/>
              <a:t>n</a:t>
            </a:r>
          </a:p>
        </p:txBody>
      </p:sp>
      <p:sp>
        <p:nvSpPr>
          <p:cNvPr id="3" name="Content Placeholder 2"/>
          <p:cNvSpPr>
            <a:spLocks noGrp="1"/>
          </p:cNvSpPr>
          <p:nvPr>
            <p:ph idx="1"/>
          </p:nvPr>
        </p:nvSpPr>
        <p:spPr/>
        <p:txBody>
          <a:bodyPr/>
          <a:lstStyle/>
          <a:p>
            <a:r>
              <a:rPr lang="en-US" dirty="0" smtClean="0"/>
              <a:t>A </a:t>
            </a:r>
            <a:r>
              <a:rPr lang="en-US" i="1" dirty="0"/>
              <a:t>Restricted Composition</a:t>
            </a:r>
            <a:r>
              <a:rPr lang="en-US" dirty="0"/>
              <a:t> approach would be more consistent with commonsense ontology. But it is difficult to formulate a principled explanation of restriction.</a:t>
            </a:r>
            <a:endParaRPr lang="en-GB" dirty="0"/>
          </a:p>
          <a:p>
            <a:endParaRPr lang="en-US" dirty="0"/>
          </a:p>
        </p:txBody>
      </p:sp>
    </p:spTree>
    <p:extLst>
      <p:ext uri="{BB962C8B-B14F-4D97-AF65-F5344CB8AC3E}">
        <p14:creationId xmlns:p14="http://schemas.microsoft.com/office/powerpoint/2010/main" val="23473169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Hylomorphism</a:t>
            </a:r>
            <a:endParaRPr lang="en-US" sz="3600" dirty="0"/>
          </a:p>
        </p:txBody>
      </p:sp>
      <p:sp>
        <p:nvSpPr>
          <p:cNvPr id="3" name="Content Placeholder 2"/>
          <p:cNvSpPr>
            <a:spLocks noGrp="1"/>
          </p:cNvSpPr>
          <p:nvPr>
            <p:ph idx="1"/>
          </p:nvPr>
        </p:nvSpPr>
        <p:spPr/>
        <p:txBody>
          <a:bodyPr/>
          <a:lstStyle/>
          <a:p>
            <a:r>
              <a:rPr lang="en-US" dirty="0" smtClean="0"/>
              <a:t>Aristotle in the </a:t>
            </a:r>
            <a:r>
              <a:rPr lang="en-US" i="1" dirty="0" smtClean="0"/>
              <a:t>Physics</a:t>
            </a:r>
            <a:r>
              <a:rPr lang="en-US" dirty="0" smtClean="0"/>
              <a:t> and </a:t>
            </a:r>
            <a:r>
              <a:rPr lang="en-US" i="1" dirty="0" smtClean="0"/>
              <a:t>Metaphysics</a:t>
            </a:r>
          </a:p>
          <a:p>
            <a:r>
              <a:rPr lang="en-US" dirty="0" smtClean="0"/>
              <a:t>‘</a:t>
            </a:r>
            <a:r>
              <a:rPr lang="en-US" dirty="0" err="1" smtClean="0"/>
              <a:t>Hyle</a:t>
            </a:r>
            <a:r>
              <a:rPr lang="en-US" dirty="0" smtClean="0"/>
              <a:t>’ (matter) ‘morph’ (form)</a:t>
            </a:r>
          </a:p>
          <a:p>
            <a:r>
              <a:rPr lang="en-US" dirty="0" smtClean="0"/>
              <a:t>Certain entities are compounds of matter and form</a:t>
            </a:r>
          </a:p>
          <a:p>
            <a:r>
              <a:rPr lang="en-US" dirty="0" smtClean="0"/>
              <a:t>Hylomorphism about primary substances:</a:t>
            </a:r>
          </a:p>
          <a:p>
            <a:r>
              <a:rPr lang="en-US" dirty="0" smtClean="0"/>
              <a:t>Concrete particulars are compounds of matter and form</a:t>
            </a:r>
            <a:endParaRPr lang="en-US" dirty="0"/>
          </a:p>
        </p:txBody>
      </p:sp>
    </p:spTree>
    <p:extLst>
      <p:ext uri="{BB962C8B-B14F-4D97-AF65-F5344CB8AC3E}">
        <p14:creationId xmlns:p14="http://schemas.microsoft.com/office/powerpoint/2010/main" val="418929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Matter</a:t>
            </a:r>
            <a:endParaRPr lang="en-US" sz="3600" dirty="0"/>
          </a:p>
        </p:txBody>
      </p:sp>
      <p:sp>
        <p:nvSpPr>
          <p:cNvPr id="3" name="Content Placeholder 2"/>
          <p:cNvSpPr>
            <a:spLocks noGrp="1"/>
          </p:cNvSpPr>
          <p:nvPr>
            <p:ph idx="1"/>
          </p:nvPr>
        </p:nvSpPr>
        <p:spPr/>
        <p:txBody>
          <a:bodyPr/>
          <a:lstStyle/>
          <a:p>
            <a:r>
              <a:rPr lang="en-US" dirty="0" smtClean="0"/>
              <a:t>What something is made of</a:t>
            </a:r>
          </a:p>
          <a:p>
            <a:r>
              <a:rPr lang="en-US" dirty="0" smtClean="0"/>
              <a:t>(</a:t>
            </a:r>
            <a:r>
              <a:rPr lang="en-US" dirty="0" err="1" smtClean="0"/>
              <a:t>i</a:t>
            </a:r>
            <a:r>
              <a:rPr lang="en-US" dirty="0" smtClean="0"/>
              <a:t>) The subject that receives form</a:t>
            </a:r>
          </a:p>
          <a:p>
            <a:r>
              <a:rPr lang="en-US" dirty="0" smtClean="0"/>
              <a:t>(ii) That which is potentially en-formed</a:t>
            </a:r>
          </a:p>
          <a:p>
            <a:r>
              <a:rPr lang="en-US" dirty="0" smtClean="0"/>
              <a:t>There are different conceptions of matter</a:t>
            </a:r>
          </a:p>
          <a:p>
            <a:r>
              <a:rPr lang="en-US" dirty="0" smtClean="0"/>
              <a:t>(</a:t>
            </a:r>
            <a:r>
              <a:rPr lang="en-US" dirty="0" err="1" smtClean="0"/>
              <a:t>i</a:t>
            </a:r>
            <a:r>
              <a:rPr lang="en-US" dirty="0" smtClean="0"/>
              <a:t>) </a:t>
            </a:r>
            <a:r>
              <a:rPr lang="en-US" dirty="0" err="1" smtClean="0"/>
              <a:t>Anhomoemereous</a:t>
            </a:r>
            <a:r>
              <a:rPr lang="en-US" dirty="0" smtClean="0"/>
              <a:t> parts (head, arms, etc.)</a:t>
            </a:r>
          </a:p>
          <a:p>
            <a:r>
              <a:rPr lang="en-US" dirty="0" smtClean="0"/>
              <a:t>(ii) Homoemereous parts (stuffs like flesh, blood, bone)</a:t>
            </a:r>
            <a:endParaRPr lang="en-US" dirty="0"/>
          </a:p>
        </p:txBody>
      </p:sp>
    </p:spTree>
    <p:extLst>
      <p:ext uri="{BB962C8B-B14F-4D97-AF65-F5344CB8AC3E}">
        <p14:creationId xmlns:p14="http://schemas.microsoft.com/office/powerpoint/2010/main" val="33559597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Form</a:t>
            </a:r>
            <a:endParaRPr lang="en-US" sz="3600" dirty="0"/>
          </a:p>
        </p:txBody>
      </p:sp>
      <p:sp>
        <p:nvSpPr>
          <p:cNvPr id="3" name="Content Placeholder 2"/>
          <p:cNvSpPr>
            <a:spLocks noGrp="1"/>
          </p:cNvSpPr>
          <p:nvPr>
            <p:ph idx="1"/>
          </p:nvPr>
        </p:nvSpPr>
        <p:spPr/>
        <p:txBody>
          <a:bodyPr>
            <a:normAutofit fontScale="92500" lnSpcReduction="10000"/>
          </a:bodyPr>
          <a:lstStyle/>
          <a:p>
            <a:r>
              <a:rPr lang="en-US" dirty="0"/>
              <a:t>(</a:t>
            </a:r>
            <a:r>
              <a:rPr lang="en-US" dirty="0" err="1"/>
              <a:t>i</a:t>
            </a:r>
            <a:r>
              <a:rPr lang="en-US" dirty="0"/>
              <a:t>) In a basic sense, form is </a:t>
            </a:r>
            <a:r>
              <a:rPr lang="en-US" i="1" dirty="0"/>
              <a:t>shape</a:t>
            </a:r>
            <a:r>
              <a:rPr lang="en-US" dirty="0"/>
              <a:t> or </a:t>
            </a:r>
            <a:r>
              <a:rPr lang="en-US" i="1" dirty="0"/>
              <a:t>configuration</a:t>
            </a:r>
            <a:r>
              <a:rPr lang="en-US" dirty="0" smtClean="0"/>
              <a:t>.</a:t>
            </a:r>
          </a:p>
          <a:p>
            <a:r>
              <a:rPr lang="en-US" dirty="0" smtClean="0"/>
              <a:t>(</a:t>
            </a:r>
            <a:r>
              <a:rPr lang="en-US" dirty="0"/>
              <a:t>ii) </a:t>
            </a:r>
            <a:r>
              <a:rPr lang="en-US" dirty="0" smtClean="0"/>
              <a:t>But not just </a:t>
            </a:r>
            <a:r>
              <a:rPr lang="en-US" i="1" dirty="0" smtClean="0"/>
              <a:t>literal</a:t>
            </a:r>
            <a:r>
              <a:rPr lang="en-US" dirty="0" smtClean="0"/>
              <a:t> shape. The </a:t>
            </a:r>
            <a:r>
              <a:rPr lang="en-US" dirty="0"/>
              <a:t>form of a thing is how the matter of that thing is structured, arranged or organized. </a:t>
            </a:r>
            <a:r>
              <a:rPr lang="en-US" dirty="0" smtClean="0"/>
              <a:t>(</a:t>
            </a:r>
            <a:r>
              <a:rPr lang="en-US" dirty="0"/>
              <a:t>Think of a plant going through a blender. At the end the sticky gunk is the matter without the form. It lacks the organization and arrangement of a plant.) </a:t>
            </a:r>
            <a:endParaRPr lang="en-GB" dirty="0"/>
          </a:p>
          <a:p>
            <a:r>
              <a:rPr lang="en-US" dirty="0" smtClean="0"/>
              <a:t>(</a:t>
            </a:r>
            <a:r>
              <a:rPr lang="en-US" dirty="0"/>
              <a:t>iii) The substantial form of a thing is the essence or nature of that thing.</a:t>
            </a:r>
            <a:endParaRPr lang="en-GB" dirty="0"/>
          </a:p>
          <a:p>
            <a:endParaRPr lang="en-US" dirty="0"/>
          </a:p>
        </p:txBody>
      </p:sp>
    </p:spTree>
    <p:extLst>
      <p:ext uri="{BB962C8B-B14F-4D97-AF65-F5344CB8AC3E}">
        <p14:creationId xmlns:p14="http://schemas.microsoft.com/office/powerpoint/2010/main" val="12885865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Form</a:t>
            </a:r>
            <a:endParaRPr lang="en-US" sz="3600" dirty="0"/>
          </a:p>
        </p:txBody>
      </p:sp>
      <p:sp>
        <p:nvSpPr>
          <p:cNvPr id="3" name="Content Placeholder 2"/>
          <p:cNvSpPr>
            <a:spLocks noGrp="1"/>
          </p:cNvSpPr>
          <p:nvPr>
            <p:ph idx="1"/>
          </p:nvPr>
        </p:nvSpPr>
        <p:spPr/>
        <p:txBody>
          <a:bodyPr>
            <a:normAutofit fontScale="92500"/>
          </a:bodyPr>
          <a:lstStyle/>
          <a:p>
            <a:r>
              <a:rPr lang="en-US" dirty="0"/>
              <a:t>(iv) Essence: what it is to be that thing. (e.g. the essence of a cat is what it is to be a cat and this is to be a four-legged animal with such and such capacities and such and such genetic properties..)</a:t>
            </a:r>
            <a:endParaRPr lang="en-GB" dirty="0"/>
          </a:p>
          <a:p>
            <a:r>
              <a:rPr lang="en-US" dirty="0"/>
              <a:t>(v) Nature: The principle of activity and development of that thing; What it is inside a thing that explains the distinctive patterns of change for things of that kind (growth and maturation).</a:t>
            </a:r>
            <a:endParaRPr lang="en-GB" dirty="0"/>
          </a:p>
          <a:p>
            <a:endParaRPr lang="en-US" dirty="0"/>
          </a:p>
        </p:txBody>
      </p:sp>
    </p:spTree>
    <p:extLst>
      <p:ext uri="{BB962C8B-B14F-4D97-AF65-F5344CB8AC3E}">
        <p14:creationId xmlns:p14="http://schemas.microsoft.com/office/powerpoint/2010/main" val="5746330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Compounds</a:t>
            </a:r>
            <a:endParaRPr lang="en-US" sz="3600" dirty="0"/>
          </a:p>
        </p:txBody>
      </p:sp>
      <p:sp>
        <p:nvSpPr>
          <p:cNvPr id="3" name="Content Placeholder 2"/>
          <p:cNvSpPr>
            <a:spLocks noGrp="1"/>
          </p:cNvSpPr>
          <p:nvPr>
            <p:ph idx="1"/>
          </p:nvPr>
        </p:nvSpPr>
        <p:spPr/>
        <p:txBody>
          <a:bodyPr>
            <a:normAutofit fontScale="92500"/>
          </a:bodyPr>
          <a:lstStyle/>
          <a:p>
            <a:r>
              <a:rPr lang="en-US" dirty="0"/>
              <a:t>(</a:t>
            </a:r>
            <a:r>
              <a:rPr lang="en-US" dirty="0" err="1"/>
              <a:t>i</a:t>
            </a:r>
            <a:r>
              <a:rPr lang="en-US" dirty="0"/>
              <a:t>) </a:t>
            </a:r>
            <a:r>
              <a:rPr lang="en-US" dirty="0" smtClean="0"/>
              <a:t>What </a:t>
            </a:r>
            <a:r>
              <a:rPr lang="en-US" dirty="0"/>
              <a:t>is it for form and matter to exist in a compound, to be ‘united together’ in such a way that an ordinary concrete object exists? </a:t>
            </a:r>
            <a:endParaRPr lang="en-GB" dirty="0"/>
          </a:p>
          <a:p>
            <a:r>
              <a:rPr lang="en-US" dirty="0"/>
              <a:t>(ii) Aristotle uses different vocabulary to describe the unity of matter and form in compounds.</a:t>
            </a:r>
            <a:endParaRPr lang="en-GB" dirty="0"/>
          </a:p>
          <a:p>
            <a:r>
              <a:rPr lang="en-US" dirty="0"/>
              <a:t>(iii) Form </a:t>
            </a:r>
            <a:r>
              <a:rPr lang="en-US" i="1" dirty="0"/>
              <a:t>inheres</a:t>
            </a:r>
            <a:r>
              <a:rPr lang="en-US" dirty="0"/>
              <a:t> in matter. </a:t>
            </a:r>
            <a:endParaRPr lang="en-US" dirty="0" smtClean="0"/>
          </a:p>
          <a:p>
            <a:r>
              <a:rPr lang="en-US" dirty="0" smtClean="0"/>
              <a:t>(iv</a:t>
            </a:r>
            <a:r>
              <a:rPr lang="en-US" dirty="0"/>
              <a:t>) ‘Matter is receptive of form’ (matter is capable of receiving form). ‘Form actualizes the potentiality of matter’.</a:t>
            </a:r>
            <a:endParaRPr lang="en-GB" dirty="0"/>
          </a:p>
          <a:p>
            <a:endParaRPr lang="en-US" dirty="0"/>
          </a:p>
        </p:txBody>
      </p:sp>
    </p:spTree>
    <p:extLst>
      <p:ext uri="{BB962C8B-B14F-4D97-AF65-F5344CB8AC3E}">
        <p14:creationId xmlns:p14="http://schemas.microsoft.com/office/powerpoint/2010/main" val="857075273"/>
      </p:ext>
    </p:extLst>
  </p:cSld>
  <p:clrMapOvr>
    <a:masterClrMapping/>
  </p:clrMapOvr>
</p:sld>
</file>

<file path=ppt/theme/theme1.xml><?xml version="1.0" encoding="utf-8"?>
<a:theme xmlns:a="http://schemas.openxmlformats.org/drawingml/2006/main" name=" Black ">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Black .thmx</Template>
  <TotalTime>49</TotalTime>
  <Words>1812</Words>
  <Application>Microsoft Macintosh PowerPoint</Application>
  <PresentationFormat>On-screen Show (4:3)</PresentationFormat>
  <Paragraphs>107</Paragraphs>
  <Slides>26</Slides>
  <Notes>0</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 Black </vt:lpstr>
      <vt:lpstr>PH251 Metaphysics</vt:lpstr>
      <vt:lpstr>Lecture Plan</vt:lpstr>
      <vt:lpstr>The Special Composition Question</vt:lpstr>
      <vt:lpstr>The Special Composition Question</vt:lpstr>
      <vt:lpstr>Hylomorphism</vt:lpstr>
      <vt:lpstr>Matter</vt:lpstr>
      <vt:lpstr>Form</vt:lpstr>
      <vt:lpstr>Form</vt:lpstr>
      <vt:lpstr>Compounds</vt:lpstr>
      <vt:lpstr>Hylomorphism and SCQ</vt:lpstr>
      <vt:lpstr>Kathrin Koslicki (2008) The Structure of Objects</vt:lpstr>
      <vt:lpstr>Koslicki (2008)</vt:lpstr>
      <vt:lpstr>Koslicki (2008)</vt:lpstr>
      <vt:lpstr>Koslicki (2008)</vt:lpstr>
      <vt:lpstr>Koslicki (2008)</vt:lpstr>
      <vt:lpstr>Koslicki on Hylomorphism</vt:lpstr>
      <vt:lpstr>Mereological Hylomorphism</vt:lpstr>
      <vt:lpstr>Mereological Hylomorphism</vt:lpstr>
      <vt:lpstr>Marmadoro (2013)</vt:lpstr>
      <vt:lpstr>Aristotle as Mereological Hylomorphist?</vt:lpstr>
      <vt:lpstr>The trouble with reconditioning</vt:lpstr>
      <vt:lpstr>Aristotle on Parts: Homonymy</vt:lpstr>
      <vt:lpstr>Aristotle on Parts: Homonymy</vt:lpstr>
      <vt:lpstr>Aristotle on the role of substantial form</vt:lpstr>
      <vt:lpstr>A final Aristotelian thought about SCQ</vt:lpstr>
      <vt:lpstr>Take-home message</vt:lpstr>
    </vt:vector>
  </TitlesOfParts>
  <Company>Warwick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PH251 Metaphysics</dc:title>
  <dc:creator>Thomas Crowther</dc:creator>
  <cp:lastModifiedBy>Thomas Crowther</cp:lastModifiedBy>
  <cp:revision>6</cp:revision>
  <cp:lastPrinted>2015-03-12T13:37:16Z</cp:lastPrinted>
  <dcterms:created xsi:type="dcterms:W3CDTF">2015-03-11T23:08:35Z</dcterms:created>
  <dcterms:modified xsi:type="dcterms:W3CDTF">2015-03-12T13:40:00Z</dcterms:modified>
</cp:coreProperties>
</file>