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5" d="100"/>
          <a:sy n="75"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14/01/2015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14/01/2015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14/01/2015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14/01/2015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14/01/2015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14/01/2015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14/01/2015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14/01/2015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PH251 Metaphysics</a:t>
            </a:r>
            <a:endParaRPr lang="en-US" sz="3200" dirty="0"/>
          </a:p>
        </p:txBody>
      </p:sp>
      <p:sp>
        <p:nvSpPr>
          <p:cNvPr id="3" name="Subtitle 2"/>
          <p:cNvSpPr>
            <a:spLocks noGrp="1"/>
          </p:cNvSpPr>
          <p:nvPr>
            <p:ph type="subTitle" idx="1"/>
          </p:nvPr>
        </p:nvSpPr>
        <p:spPr/>
        <p:txBody>
          <a:bodyPr/>
          <a:lstStyle/>
          <a:p>
            <a:r>
              <a:rPr lang="en-US" dirty="0" smtClean="0"/>
              <a:t>Week 2. Abstract Objects</a:t>
            </a:r>
            <a:endParaRPr lang="en-US" dirty="0"/>
          </a:p>
        </p:txBody>
      </p:sp>
    </p:spTree>
    <p:extLst>
      <p:ext uri="{BB962C8B-B14F-4D97-AF65-F5344CB8AC3E}">
        <p14:creationId xmlns:p14="http://schemas.microsoft.com/office/powerpoint/2010/main" val="3041514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Epistemological Worries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2.1 Crude empiricism about warrant: It is not possible to have a justified belief that </a:t>
            </a:r>
            <a:r>
              <a:rPr lang="en-US" dirty="0" err="1"/>
              <a:t>xs</a:t>
            </a:r>
            <a:r>
              <a:rPr lang="en-US" dirty="0"/>
              <a:t> exist if one cannot see </a:t>
            </a:r>
            <a:r>
              <a:rPr lang="en-US" dirty="0" err="1"/>
              <a:t>xs</a:t>
            </a:r>
            <a:r>
              <a:rPr lang="en-US" dirty="0"/>
              <a:t> directly.</a:t>
            </a:r>
            <a:endParaRPr lang="en-GB" dirty="0"/>
          </a:p>
          <a:p>
            <a:r>
              <a:rPr lang="en-US" dirty="0"/>
              <a:t>2.2 Causal worries: It is not possible to have a justified belief that </a:t>
            </a:r>
            <a:r>
              <a:rPr lang="en-US" dirty="0" err="1"/>
              <a:t>xs</a:t>
            </a:r>
            <a:r>
              <a:rPr lang="en-US" dirty="0"/>
              <a:t> exist if </a:t>
            </a:r>
            <a:r>
              <a:rPr lang="en-US" dirty="0" err="1"/>
              <a:t>xs</a:t>
            </a:r>
            <a:r>
              <a:rPr lang="en-US" dirty="0"/>
              <a:t> </a:t>
            </a:r>
            <a:r>
              <a:rPr lang="en-US" dirty="0" smtClean="0"/>
              <a:t>cannot </a:t>
            </a:r>
            <a:r>
              <a:rPr lang="en-US" dirty="0"/>
              <a:t>enter into causal relations with thinkers of thoughts. </a:t>
            </a:r>
            <a:r>
              <a:rPr lang="en-US" dirty="0" smtClean="0"/>
              <a:t>Knowledge of a fact requires a causal relation to that fact.</a:t>
            </a:r>
          </a:p>
          <a:p>
            <a:r>
              <a:rPr lang="en-US" dirty="0" smtClean="0"/>
              <a:t>2.3 </a:t>
            </a:r>
            <a:r>
              <a:rPr lang="en-US" dirty="0"/>
              <a:t>Reliability worries: It is not possible to have a justified belief that </a:t>
            </a:r>
            <a:r>
              <a:rPr lang="en-US" dirty="0" err="1"/>
              <a:t>xs</a:t>
            </a:r>
            <a:r>
              <a:rPr lang="en-US" dirty="0"/>
              <a:t> exist where the source of those beliefs is such that there is no non-question-begging explanation of the reliability of the beliefs so formed. But there is no good non-question-begging explanation of how or why having a rational intuition that p is true is a reliable sign of p’s being true</a:t>
            </a:r>
            <a:r>
              <a:rPr lang="en-US" dirty="0" smtClean="0"/>
              <a:t>.</a:t>
            </a:r>
            <a:endParaRPr lang="en-GB" dirty="0"/>
          </a:p>
        </p:txBody>
      </p:sp>
    </p:spTree>
    <p:extLst>
      <p:ext uri="{BB962C8B-B14F-4D97-AF65-F5344CB8AC3E}">
        <p14:creationId xmlns:p14="http://schemas.microsoft.com/office/powerpoint/2010/main" val="2622347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Carnap (1956)</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There is a distinction between internal and external existence questions</a:t>
            </a:r>
          </a:p>
          <a:p>
            <a:r>
              <a:rPr lang="en-US" dirty="0" smtClean="0"/>
              <a:t>Internal existence questions are either factual or trivial and analytic</a:t>
            </a:r>
          </a:p>
          <a:p>
            <a:r>
              <a:rPr lang="en-US" dirty="0" smtClean="0"/>
              <a:t>External existence questions are without cognitive content (they are meaningless) “</a:t>
            </a:r>
            <a:r>
              <a:rPr lang="en-US" dirty="0"/>
              <a:t>i.e. philosophical questions concerning the existence or reality of the total system of the new entities.” </a:t>
            </a:r>
            <a:endParaRPr lang="en-US" dirty="0" smtClean="0"/>
          </a:p>
        </p:txBody>
      </p:sp>
    </p:spTree>
    <p:extLst>
      <p:ext uri="{BB962C8B-B14F-4D97-AF65-F5344CB8AC3E}">
        <p14:creationId xmlns:p14="http://schemas.microsoft.com/office/powerpoint/2010/main" val="215220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External Questions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“i.e. philosophical questions concerning the existence or reality of the total system of the new entities.</a:t>
            </a:r>
            <a:r>
              <a:rPr lang="en-US" dirty="0" smtClean="0"/>
              <a:t>”…“</a:t>
            </a:r>
            <a:r>
              <a:rPr lang="en-US" dirty="0"/>
              <a:t>Many philosophers regard a question of this kind as an ontological question which must be raised and answered </a:t>
            </a:r>
            <a:r>
              <a:rPr lang="en-US" i="1" dirty="0"/>
              <a:t>before</a:t>
            </a:r>
            <a:r>
              <a:rPr lang="en-US" dirty="0"/>
              <a:t> the introduction of the new language forms. The latter introduction, they believe, is legitimate only if it can be justified by an ontological insight supplying an affirmative answer to the question of reality.” (1956: 21). </a:t>
            </a:r>
            <a:endParaRPr lang="en-US" dirty="0" smtClean="0"/>
          </a:p>
          <a:p>
            <a:endParaRPr lang="en-US" dirty="0"/>
          </a:p>
          <a:p>
            <a:r>
              <a:rPr lang="en-US" dirty="0"/>
              <a:t>(“An alleged statement of the reality of the system of entities is a pseudo-statement without cognitive (TC: truth-evaluable) content.” (1956: 21)) </a:t>
            </a:r>
            <a:endParaRPr lang="en-GB" dirty="0"/>
          </a:p>
          <a:p>
            <a:endParaRPr lang="en-US" dirty="0"/>
          </a:p>
        </p:txBody>
      </p:sp>
    </p:spTree>
    <p:extLst>
      <p:ext uri="{BB962C8B-B14F-4D97-AF65-F5344CB8AC3E}">
        <p14:creationId xmlns:p14="http://schemas.microsoft.com/office/powerpoint/2010/main" val="2884636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External Questions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To accept ‘There are numbers’ in a way which is not trivial and analytic is simply to embrace the number framework and not to assert anything about reality</a:t>
            </a:r>
            <a:r>
              <a:rPr lang="en-US" dirty="0" smtClean="0"/>
              <a:t>.</a:t>
            </a:r>
          </a:p>
          <a:p>
            <a:r>
              <a:rPr lang="en-US" dirty="0"/>
              <a:t>“(The acceptance of a new framework) can only be judged as being more or less expedient, fruitful, conducive to the aim for which the language is intended. Judgements of this kind supply the motivation for the decision of accepting or rejecting the kind of entities.” (1956: 21).</a:t>
            </a:r>
            <a:endParaRPr lang="en-GB" dirty="0"/>
          </a:p>
          <a:p>
            <a:endParaRPr lang="en-US" dirty="0"/>
          </a:p>
          <a:p>
            <a:endParaRPr lang="en-US" dirty="0"/>
          </a:p>
        </p:txBody>
      </p:sp>
    </p:spTree>
    <p:extLst>
      <p:ext uri="{BB962C8B-B14F-4D97-AF65-F5344CB8AC3E}">
        <p14:creationId xmlns:p14="http://schemas.microsoft.com/office/powerpoint/2010/main" val="1138561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Why are External Questions Meaningless?</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(1) “</a:t>
            </a:r>
            <a:r>
              <a:rPr lang="en-US" dirty="0"/>
              <a:t>To be real in the scientific sense means to be an element of the system; hence this concept cannot be meaningfully applied to the system itself.” (1956: 17</a:t>
            </a:r>
            <a:r>
              <a:rPr lang="en-US" dirty="0" smtClean="0"/>
              <a:t>)</a:t>
            </a:r>
            <a:endParaRPr lang="en-GB" dirty="0" smtClean="0"/>
          </a:p>
          <a:p>
            <a:r>
              <a:rPr lang="en-US" dirty="0" smtClean="0"/>
              <a:t>(2)  </a:t>
            </a:r>
            <a:r>
              <a:rPr lang="en-US" dirty="0"/>
              <a:t>Of those disputing about the existence of number, Carnap observes: “I cannot think of any possible evidence that would be regarded as relevant by both philosophers, and therefore, if actually found, would decide the controversy or at least make one of these opposite theses more probable than the other…Therefore I feel compelled to take the external question to be a pseudo-question.” (1956: 24).</a:t>
            </a:r>
            <a:endParaRPr lang="en-GB" dirty="0"/>
          </a:p>
          <a:p>
            <a:endParaRPr lang="en-US" dirty="0"/>
          </a:p>
        </p:txBody>
      </p:sp>
    </p:spTree>
    <p:extLst>
      <p:ext uri="{BB962C8B-B14F-4D97-AF65-F5344CB8AC3E}">
        <p14:creationId xmlns:p14="http://schemas.microsoft.com/office/powerpoint/2010/main" val="816051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Fictionalism (See Dorr (2005), (2008), </a:t>
            </a:r>
            <a:r>
              <a:rPr lang="en-US" sz="3600" dirty="0" err="1" smtClean="0"/>
              <a:t>Yablo</a:t>
            </a:r>
            <a:r>
              <a:rPr lang="en-US" sz="3600" dirty="0" smtClean="0"/>
              <a:t> (2001))</a:t>
            </a:r>
            <a:endParaRPr lang="en-US" sz="3600" dirty="0"/>
          </a:p>
        </p:txBody>
      </p:sp>
      <p:sp>
        <p:nvSpPr>
          <p:cNvPr id="3" name="Content Placeholder 2"/>
          <p:cNvSpPr>
            <a:spLocks noGrp="1"/>
          </p:cNvSpPr>
          <p:nvPr>
            <p:ph idx="1"/>
          </p:nvPr>
        </p:nvSpPr>
        <p:spPr/>
        <p:txBody>
          <a:bodyPr/>
          <a:lstStyle/>
          <a:p>
            <a:r>
              <a:rPr lang="en-US" dirty="0"/>
              <a:t>(S1) Sherlock Holmes lived at 221b Baker St.</a:t>
            </a:r>
            <a:endParaRPr lang="en-GB" dirty="0"/>
          </a:p>
          <a:p>
            <a:r>
              <a:rPr lang="en-US" dirty="0"/>
              <a:t>(S2) Sherlock Holmes lived at 221b Oxford St.</a:t>
            </a:r>
            <a:endParaRPr lang="en-GB" dirty="0"/>
          </a:p>
          <a:p>
            <a:r>
              <a:rPr lang="en-US" dirty="0"/>
              <a:t>(F1) </a:t>
            </a:r>
            <a:r>
              <a:rPr lang="en-US" i="1" dirty="0"/>
              <a:t>In Conan Doyle’s fiction</a:t>
            </a:r>
            <a:r>
              <a:rPr lang="en-US" dirty="0"/>
              <a:t> Sherlock Holmes lived at 221b Baker St.</a:t>
            </a:r>
            <a:endParaRPr lang="en-GB" dirty="0"/>
          </a:p>
          <a:p>
            <a:r>
              <a:rPr lang="en-US" dirty="0"/>
              <a:t>(F2) </a:t>
            </a:r>
            <a:r>
              <a:rPr lang="en-US" i="1" dirty="0"/>
              <a:t>In Conan Doyle’s fiction</a:t>
            </a:r>
            <a:r>
              <a:rPr lang="en-US" dirty="0"/>
              <a:t> Sherlock Holmes lived at 221b Oxford St.</a:t>
            </a:r>
            <a:endParaRPr lang="en-GB" dirty="0"/>
          </a:p>
          <a:p>
            <a:endParaRPr lang="en-US" dirty="0"/>
          </a:p>
        </p:txBody>
      </p:sp>
    </p:spTree>
    <p:extLst>
      <p:ext uri="{BB962C8B-B14F-4D97-AF65-F5344CB8AC3E}">
        <p14:creationId xmlns:p14="http://schemas.microsoft.com/office/powerpoint/2010/main" val="180272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Dorr (2008) on fictionalist paraphrase</a:t>
            </a:r>
            <a:endParaRPr lang="en-US" sz="3600" dirty="0"/>
          </a:p>
        </p:txBody>
      </p:sp>
      <p:sp>
        <p:nvSpPr>
          <p:cNvPr id="3" name="Content Placeholder 2"/>
          <p:cNvSpPr>
            <a:spLocks noGrp="1"/>
          </p:cNvSpPr>
          <p:nvPr>
            <p:ph idx="1"/>
          </p:nvPr>
        </p:nvSpPr>
        <p:spPr/>
        <p:txBody>
          <a:bodyPr/>
          <a:lstStyle/>
          <a:p>
            <a:r>
              <a:rPr lang="en-US" dirty="0" smtClean="0"/>
              <a:t>“2+3=5”</a:t>
            </a:r>
          </a:p>
          <a:p>
            <a:r>
              <a:rPr lang="en-US" i="1" dirty="0" smtClean="0"/>
              <a:t>Were </a:t>
            </a:r>
            <a:r>
              <a:rPr lang="en-US" i="1" dirty="0"/>
              <a:t>there numbers</a:t>
            </a:r>
            <a:r>
              <a:rPr lang="en-US" dirty="0"/>
              <a:t> (and were the axioms (basic rules) of that number theory to be such-and-such), and the concrete world to remain as it actually is, then it would be the case that </a:t>
            </a:r>
            <a:r>
              <a:rPr lang="en-US" dirty="0" smtClean="0"/>
              <a:t>“2</a:t>
            </a:r>
            <a:r>
              <a:rPr lang="en-US" dirty="0"/>
              <a:t>+3=</a:t>
            </a:r>
            <a:r>
              <a:rPr lang="en-US" dirty="0" smtClean="0"/>
              <a:t>5”.</a:t>
            </a:r>
            <a:endParaRPr lang="en-GB" dirty="0"/>
          </a:p>
          <a:p>
            <a:endParaRPr lang="en-US" dirty="0"/>
          </a:p>
        </p:txBody>
      </p:sp>
    </p:spTree>
    <p:extLst>
      <p:ext uri="{BB962C8B-B14F-4D97-AF65-F5344CB8AC3E}">
        <p14:creationId xmlns:p14="http://schemas.microsoft.com/office/powerpoint/2010/main" val="434988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Dorr (2008) on scientific indispensability</a:t>
            </a:r>
            <a:endParaRPr lang="en-US" sz="3600" dirty="0"/>
          </a:p>
        </p:txBody>
      </p:sp>
      <p:sp>
        <p:nvSpPr>
          <p:cNvPr id="3" name="Content Placeholder 2"/>
          <p:cNvSpPr>
            <a:spLocks noGrp="1"/>
          </p:cNvSpPr>
          <p:nvPr>
            <p:ph idx="1"/>
          </p:nvPr>
        </p:nvSpPr>
        <p:spPr/>
        <p:txBody>
          <a:bodyPr>
            <a:normAutofit lnSpcReduction="10000"/>
          </a:bodyPr>
          <a:lstStyle/>
          <a:p>
            <a:r>
              <a:rPr lang="en-US" dirty="0"/>
              <a:t>Correspondingly, where a scientific theory T includes content that purports to quantify over numbers, or other mathematical entities, and the theory is asserted or entertained in the everyday sense, what is expressed is:</a:t>
            </a:r>
            <a:endParaRPr lang="en-GB" dirty="0"/>
          </a:p>
          <a:p>
            <a:r>
              <a:rPr lang="en-US" dirty="0"/>
              <a:t>T* If it were the case that [mathematical axioms] and the concrete world were just as it actually is, it would be the case that T. (2008: 38)</a:t>
            </a:r>
            <a:endParaRPr lang="en-GB" dirty="0"/>
          </a:p>
          <a:p>
            <a:endParaRPr lang="en-US" dirty="0"/>
          </a:p>
        </p:txBody>
      </p:sp>
    </p:spTree>
    <p:extLst>
      <p:ext uri="{BB962C8B-B14F-4D97-AF65-F5344CB8AC3E}">
        <p14:creationId xmlns:p14="http://schemas.microsoft.com/office/powerpoint/2010/main" val="246013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Lewis on </a:t>
            </a:r>
            <a:r>
              <a:rPr lang="en-US" sz="3600" dirty="0"/>
              <a:t>F</a:t>
            </a:r>
            <a:r>
              <a:rPr lang="en-US" sz="3600" dirty="0" smtClean="0"/>
              <a:t>ictionalism</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If </a:t>
            </a:r>
            <a:r>
              <a:rPr lang="en-US" dirty="0"/>
              <a:t>there are no classes or numbers, then our mathematics textbooks are works of fiction, full of false ‘theorems’. Renouncing classes means rejecting mathematics. That will not do. Mathematics is an established, going concern. Philosophy is as shaky as can be. To reject mathematics for philosophical reasons would be absurd. If we philosophers are sorely puzzled by (the entities) that constitute mathematical reality, that’s our problem. We shouldn’t expect mathematics to go away to make our life easier. Even if we reject mathematics gently—explaining how it can be a most useful fiction, ‘good without being true’—we still reject it, and that’s still absurd.</a:t>
            </a:r>
            <a:endParaRPr lang="en-GB" dirty="0"/>
          </a:p>
          <a:p>
            <a:endParaRPr lang="en-US" dirty="0"/>
          </a:p>
        </p:txBody>
      </p:sp>
    </p:spTree>
    <p:extLst>
      <p:ext uri="{BB962C8B-B14F-4D97-AF65-F5344CB8AC3E}">
        <p14:creationId xmlns:p14="http://schemas.microsoft.com/office/powerpoint/2010/main" val="4065131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Lewis on </a:t>
            </a:r>
            <a:r>
              <a:rPr lang="en-US" sz="3600" dirty="0"/>
              <a:t>F</a:t>
            </a:r>
            <a:r>
              <a:rPr lang="en-US" sz="3600" dirty="0" smtClean="0"/>
              <a:t>ictionalism</a:t>
            </a:r>
            <a:endParaRPr lang="en-US" sz="3600" dirty="0"/>
          </a:p>
        </p:txBody>
      </p:sp>
      <p:sp>
        <p:nvSpPr>
          <p:cNvPr id="3" name="Content Placeholder 2"/>
          <p:cNvSpPr>
            <a:spLocks noGrp="1"/>
          </p:cNvSpPr>
          <p:nvPr>
            <p:ph idx="1"/>
          </p:nvPr>
        </p:nvSpPr>
        <p:spPr/>
        <p:txBody>
          <a:bodyPr>
            <a:normAutofit/>
          </a:bodyPr>
          <a:lstStyle/>
          <a:p>
            <a:r>
              <a:rPr lang="en-US" dirty="0"/>
              <a:t>That’s not an argument, I know. But I laugh to think how presumptuous it would be to reject mathematics for philosophical reasons. How would you like to go and tell the mathematicians that they must change their ways, and abjure countless errors, now that philosophy has discovered there are no classes? </a:t>
            </a:r>
          </a:p>
        </p:txBody>
      </p:sp>
    </p:spTree>
    <p:extLst>
      <p:ext uri="{BB962C8B-B14F-4D97-AF65-F5344CB8AC3E}">
        <p14:creationId xmlns:p14="http://schemas.microsoft.com/office/powerpoint/2010/main" val="3642510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Today</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What are abstract objects?</a:t>
            </a:r>
          </a:p>
          <a:p>
            <a:pPr marL="514350" indent="-514350">
              <a:buFont typeface="+mj-lt"/>
              <a:buAutoNum type="arabicPeriod"/>
            </a:pPr>
            <a:r>
              <a:rPr lang="en-US" dirty="0" smtClean="0"/>
              <a:t>Do abstract objects exist? Yes</a:t>
            </a:r>
          </a:p>
          <a:p>
            <a:pPr marL="514350" indent="-514350">
              <a:buFont typeface="+mj-lt"/>
              <a:buAutoNum type="arabicPeriod"/>
            </a:pPr>
            <a:r>
              <a:rPr lang="en-US" dirty="0" smtClean="0"/>
              <a:t>Do abstract objects exist? No</a:t>
            </a:r>
            <a:endParaRPr lang="en-US" dirty="0"/>
          </a:p>
        </p:txBody>
      </p:sp>
    </p:spTree>
    <p:extLst>
      <p:ext uri="{BB962C8B-B14F-4D97-AF65-F5344CB8AC3E}">
        <p14:creationId xmlns:p14="http://schemas.microsoft.com/office/powerpoint/2010/main" val="3648083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Lewis on Fictionalism</a:t>
            </a:r>
            <a:endParaRPr lang="en-US" sz="3600" dirty="0"/>
          </a:p>
        </p:txBody>
      </p:sp>
      <p:sp>
        <p:nvSpPr>
          <p:cNvPr id="3" name="Content Placeholder 2"/>
          <p:cNvSpPr>
            <a:spLocks noGrp="1"/>
          </p:cNvSpPr>
          <p:nvPr>
            <p:ph idx="1"/>
          </p:nvPr>
        </p:nvSpPr>
        <p:spPr/>
        <p:txBody>
          <a:bodyPr/>
          <a:lstStyle/>
          <a:p>
            <a:r>
              <a:rPr lang="en-US" dirty="0"/>
              <a:t>Will you tell them, with a straight face, to follow philosophical argument wherever it leads? If they challenge your credentials, will you boast of philosophy’s other great discoveries: that motion is impossible, that a being than which no greater can be conceived cannot be conceive not to exist, that it is unthinkable that anything exists outside the mind, that time is unreal… (Lewis (1993): 14-5)</a:t>
            </a:r>
            <a:endParaRPr lang="en-GB" dirty="0"/>
          </a:p>
          <a:p>
            <a:endParaRPr lang="en-US" dirty="0"/>
          </a:p>
        </p:txBody>
      </p:sp>
    </p:spTree>
    <p:extLst>
      <p:ext uri="{BB962C8B-B14F-4D97-AF65-F5344CB8AC3E}">
        <p14:creationId xmlns:p14="http://schemas.microsoft.com/office/powerpoint/2010/main" val="37913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Lowe (2002) on Abstract Objects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D1: x is an abstract object </a:t>
            </a:r>
            <a:r>
              <a:rPr lang="en-US" dirty="0" err="1"/>
              <a:t>iff</a:t>
            </a:r>
            <a:r>
              <a:rPr lang="en-US" dirty="0"/>
              <a:t> x is ‘outside’ space and time (and x cannot enter into causal relations). </a:t>
            </a:r>
            <a:endParaRPr lang="en-US" dirty="0" smtClean="0"/>
          </a:p>
          <a:p>
            <a:r>
              <a:rPr lang="en-US" dirty="0" smtClean="0"/>
              <a:t>D2</a:t>
            </a:r>
            <a:r>
              <a:rPr lang="en-US" dirty="0"/>
              <a:t>: x is an abstract object </a:t>
            </a:r>
            <a:r>
              <a:rPr lang="en-US" dirty="0" err="1"/>
              <a:t>iff</a:t>
            </a:r>
            <a:r>
              <a:rPr lang="en-US" dirty="0"/>
              <a:t> x is </a:t>
            </a:r>
            <a:r>
              <a:rPr lang="en-US" i="1" dirty="0"/>
              <a:t>not</a:t>
            </a:r>
            <a:r>
              <a:rPr lang="en-US" dirty="0"/>
              <a:t> a possible subject of true tensed predications (and x cannot enter into causal relations).</a:t>
            </a:r>
            <a:endParaRPr lang="en-GB" dirty="0"/>
          </a:p>
          <a:p>
            <a:r>
              <a:rPr lang="en-US" dirty="0"/>
              <a:t>D3: x is an abstract object </a:t>
            </a:r>
            <a:r>
              <a:rPr lang="en-US" dirty="0" err="1"/>
              <a:t>iff</a:t>
            </a:r>
            <a:r>
              <a:rPr lang="en-US" dirty="0"/>
              <a:t> the only true tensed predications of x are contingent truths about x (and x cannot enter into causal relations). </a:t>
            </a:r>
            <a:endParaRPr lang="en-US" dirty="0" smtClean="0"/>
          </a:p>
          <a:p>
            <a:r>
              <a:rPr lang="en-US" dirty="0" smtClean="0"/>
              <a:t>Is D3 correct?</a:t>
            </a:r>
            <a:endParaRPr lang="en-US" dirty="0"/>
          </a:p>
        </p:txBody>
      </p:sp>
    </p:spTree>
    <p:extLst>
      <p:ext uri="{BB962C8B-B14F-4D97-AF65-F5344CB8AC3E}">
        <p14:creationId xmlns:p14="http://schemas.microsoft.com/office/powerpoint/2010/main" val="2475130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3 Positions on Existence of Abstract Objects</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Platonism (yes- independent of us)</a:t>
            </a:r>
          </a:p>
          <a:p>
            <a:pPr marL="514350" indent="-514350">
              <a:buFont typeface="+mj-lt"/>
              <a:buAutoNum type="arabicPeriod"/>
            </a:pPr>
            <a:r>
              <a:rPr lang="en-US" dirty="0" smtClean="0"/>
              <a:t>Conceptualism (yes- dependent on us)</a:t>
            </a:r>
          </a:p>
          <a:p>
            <a:pPr marL="514350" indent="-514350">
              <a:buFont typeface="+mj-lt"/>
              <a:buAutoNum type="arabicPeriod"/>
            </a:pPr>
            <a:r>
              <a:rPr lang="en-US" dirty="0" smtClean="0"/>
              <a:t>Nominalism (no)</a:t>
            </a:r>
            <a:endParaRPr lang="en-US" dirty="0"/>
          </a:p>
        </p:txBody>
      </p:sp>
    </p:spTree>
    <p:extLst>
      <p:ext uri="{BB962C8B-B14F-4D97-AF65-F5344CB8AC3E}">
        <p14:creationId xmlns:p14="http://schemas.microsoft.com/office/powerpoint/2010/main" val="447243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Scientific Indispensability Argument</a:t>
            </a:r>
            <a:endParaRPr lang="en-US" sz="3600" dirty="0"/>
          </a:p>
        </p:txBody>
      </p:sp>
      <p:sp>
        <p:nvSpPr>
          <p:cNvPr id="3" name="Content Placeholder 2"/>
          <p:cNvSpPr>
            <a:spLocks noGrp="1"/>
          </p:cNvSpPr>
          <p:nvPr>
            <p:ph idx="1"/>
          </p:nvPr>
        </p:nvSpPr>
        <p:spPr/>
        <p:txBody>
          <a:bodyPr>
            <a:normAutofit/>
          </a:bodyPr>
          <a:lstStyle/>
          <a:p>
            <a:r>
              <a:rPr lang="en-US" dirty="0"/>
              <a:t>1. We ought to have ontological commitment to all and only those entities that are indispensable to our best scientific theories;</a:t>
            </a:r>
            <a:endParaRPr lang="en-GB" dirty="0"/>
          </a:p>
          <a:p>
            <a:r>
              <a:rPr lang="en-US" dirty="0"/>
              <a:t>2. Mathematical entities are essential to our best scientific theories.</a:t>
            </a:r>
            <a:endParaRPr lang="en-GB" dirty="0"/>
          </a:p>
          <a:p>
            <a:r>
              <a:rPr lang="en-US" dirty="0"/>
              <a:t>3. Therefore, we ought to have ontological commitment to mathematical entities.</a:t>
            </a:r>
            <a:endParaRPr lang="en-GB" dirty="0"/>
          </a:p>
          <a:p>
            <a:r>
              <a:rPr lang="en-US" dirty="0" smtClean="0"/>
              <a:t>Quine (1948) (1981); Putnam (1971)</a:t>
            </a:r>
            <a:endParaRPr lang="en-US" dirty="0"/>
          </a:p>
        </p:txBody>
      </p:sp>
    </p:spTree>
    <p:extLst>
      <p:ext uri="{BB962C8B-B14F-4D97-AF65-F5344CB8AC3E}">
        <p14:creationId xmlns:p14="http://schemas.microsoft.com/office/powerpoint/2010/main" val="10227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Scientific Indispensability</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‘Ordinary interpreted scientific discourse is as irredeemably committed to abstract objects—to nations, species, numbers, functions, sets—as it is to applies and other bodies. All these things figure as values of the variables in our overall system of the world. The numbers and functions contribute just as genuinely to physical theory as do hypothetical particles.” (Quine (1981): 149-50)</a:t>
            </a:r>
            <a:r>
              <a:rPr lang="en-US" dirty="0" smtClean="0"/>
              <a:t>.</a:t>
            </a:r>
          </a:p>
          <a:p>
            <a:r>
              <a:rPr lang="en-US" dirty="0"/>
              <a:t>F= [G(m</a:t>
            </a:r>
            <a:r>
              <a:rPr lang="en-US" baseline="-25000" dirty="0"/>
              <a:t>a</a:t>
            </a:r>
            <a:r>
              <a:rPr lang="en-US" dirty="0"/>
              <a:t> x </a:t>
            </a:r>
            <a:r>
              <a:rPr lang="en-US" dirty="0" err="1"/>
              <a:t>m</a:t>
            </a:r>
            <a:r>
              <a:rPr lang="en-US" baseline="-25000" dirty="0" err="1"/>
              <a:t>b</a:t>
            </a:r>
            <a:r>
              <a:rPr lang="en-US" dirty="0"/>
              <a:t>)]/r</a:t>
            </a:r>
            <a:r>
              <a:rPr lang="en-US" baseline="30000" dirty="0"/>
              <a:t>2</a:t>
            </a:r>
            <a:r>
              <a:rPr lang="en-US" dirty="0"/>
              <a:t> </a:t>
            </a:r>
            <a:endParaRPr lang="en-US" dirty="0" smtClean="0"/>
          </a:p>
          <a:p>
            <a:endParaRPr lang="en-GB" dirty="0"/>
          </a:p>
          <a:p>
            <a:endParaRPr lang="en-US" dirty="0"/>
          </a:p>
        </p:txBody>
      </p:sp>
    </p:spTree>
    <p:extLst>
      <p:ext uri="{BB962C8B-B14F-4D97-AF65-F5344CB8AC3E}">
        <p14:creationId xmlns:p14="http://schemas.microsoft.com/office/powerpoint/2010/main" val="242641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Basic Semantic Indispensability Argument</a:t>
            </a:r>
            <a:endParaRPr lang="en-US" sz="3600" dirty="0"/>
          </a:p>
        </p:txBody>
      </p:sp>
      <p:sp>
        <p:nvSpPr>
          <p:cNvPr id="3" name="Content Placeholder 2"/>
          <p:cNvSpPr>
            <a:spLocks noGrp="1"/>
          </p:cNvSpPr>
          <p:nvPr>
            <p:ph idx="1"/>
          </p:nvPr>
        </p:nvSpPr>
        <p:spPr/>
        <p:txBody>
          <a:bodyPr/>
          <a:lstStyle/>
          <a:p>
            <a:r>
              <a:rPr lang="en-US" dirty="0"/>
              <a:t>1. If “7 and 13 prime” is true, then there are numbers.</a:t>
            </a:r>
            <a:endParaRPr lang="en-GB" dirty="0"/>
          </a:p>
          <a:p>
            <a:r>
              <a:rPr lang="en-US" dirty="0"/>
              <a:t>2. “7 and 13 are prime” is true</a:t>
            </a:r>
            <a:endParaRPr lang="en-GB" dirty="0"/>
          </a:p>
          <a:p>
            <a:r>
              <a:rPr lang="en-US" dirty="0"/>
              <a:t>3. Therefore, there are numbers. </a:t>
            </a:r>
            <a:endParaRPr lang="en-US" dirty="0" smtClean="0"/>
          </a:p>
          <a:p>
            <a:r>
              <a:rPr lang="en-US" dirty="0" smtClean="0"/>
              <a:t>(</a:t>
            </a:r>
            <a:r>
              <a:rPr lang="en-US" dirty="0"/>
              <a:t>And </a:t>
            </a:r>
            <a:r>
              <a:rPr lang="en-US" dirty="0" smtClean="0"/>
              <a:t>3 is </a:t>
            </a:r>
            <a:r>
              <a:rPr lang="en-US" dirty="0"/>
              <a:t>just for </a:t>
            </a:r>
            <a:r>
              <a:rPr lang="en-US" dirty="0" smtClean="0"/>
              <a:t>numbers </a:t>
            </a:r>
            <a:r>
              <a:rPr lang="en-US" dirty="0"/>
              <a:t>to </a:t>
            </a:r>
            <a:r>
              <a:rPr lang="en-US" dirty="0" smtClean="0"/>
              <a:t>exist, </a:t>
            </a:r>
            <a:r>
              <a:rPr lang="en-US" dirty="0"/>
              <a:t>given Quine’s views about ontological commitment).</a:t>
            </a:r>
            <a:endParaRPr lang="en-GB" dirty="0"/>
          </a:p>
          <a:p>
            <a:pPr marL="0" indent="0">
              <a:buNone/>
            </a:pPr>
            <a:endParaRPr lang="en-US" dirty="0"/>
          </a:p>
        </p:txBody>
      </p:sp>
    </p:spTree>
    <p:extLst>
      <p:ext uri="{BB962C8B-B14F-4D97-AF65-F5344CB8AC3E}">
        <p14:creationId xmlns:p14="http://schemas.microsoft.com/office/powerpoint/2010/main" val="269027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‘Number data’</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a mathematical sentence such as “7+5=12” is true, and its truth is independent of what we or anyone thinks; </a:t>
            </a:r>
            <a:endParaRPr lang="en-GB" dirty="0"/>
          </a:p>
          <a:p>
            <a:r>
              <a:rPr lang="en-US" dirty="0"/>
              <a:t>a sentence such as “7+5=12” is necessarily true;</a:t>
            </a:r>
            <a:endParaRPr lang="en-GB" dirty="0"/>
          </a:p>
          <a:p>
            <a:r>
              <a:rPr lang="en-US" dirty="0"/>
              <a:t>there are infinitely many natural numbers.</a:t>
            </a:r>
            <a:endParaRPr lang="en-GB" dirty="0"/>
          </a:p>
          <a:p>
            <a:r>
              <a:rPr lang="en-US" dirty="0"/>
              <a:t>the structure of the sentence “7 is prime” appears to be analogous to the structure of the sentence “Tom is 6ft tall”.</a:t>
            </a:r>
            <a:endParaRPr lang="en-GB" dirty="0"/>
          </a:p>
          <a:p>
            <a:r>
              <a:rPr lang="en-US" dirty="0"/>
              <a:t>the truth of the sentence ‘There is something that is prime’ follows from the truth of ‘7 is prime’.</a:t>
            </a:r>
            <a:endParaRPr lang="en-GB" dirty="0"/>
          </a:p>
          <a:p>
            <a:endParaRPr lang="en-US" dirty="0"/>
          </a:p>
        </p:txBody>
      </p:sp>
    </p:spTree>
    <p:extLst>
      <p:ext uri="{BB962C8B-B14F-4D97-AF65-F5344CB8AC3E}">
        <p14:creationId xmlns:p14="http://schemas.microsoft.com/office/powerpoint/2010/main" val="3691299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Paraphrase</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‘There are </a:t>
            </a:r>
            <a:r>
              <a:rPr lang="en-US" i="1" dirty="0" smtClean="0"/>
              <a:t>three</a:t>
            </a:r>
            <a:r>
              <a:rPr lang="en-US" dirty="0" smtClean="0"/>
              <a:t> dogs’</a:t>
            </a:r>
          </a:p>
          <a:p>
            <a:r>
              <a:rPr lang="en-US" dirty="0" err="1" smtClean="0"/>
              <a:t>Dx</a:t>
            </a:r>
            <a:r>
              <a:rPr lang="en-US" dirty="0" smtClean="0"/>
              <a:t>= x is a dog</a:t>
            </a:r>
          </a:p>
          <a:p>
            <a:r>
              <a:rPr lang="en-US" dirty="0"/>
              <a:t>(Para) </a:t>
            </a:r>
            <a:r>
              <a:rPr lang="en-US" dirty="0">
                <a:latin typeface="Symbol" charset="2"/>
                <a:cs typeface="Symbol" charset="2"/>
              </a:rPr>
              <a:t>$</a:t>
            </a:r>
            <a:r>
              <a:rPr lang="en-US" dirty="0" err="1"/>
              <a:t>x</a:t>
            </a:r>
            <a:r>
              <a:rPr lang="en-US" dirty="0" err="1">
                <a:latin typeface="Symbol" charset="2"/>
                <a:cs typeface="Symbol" charset="2"/>
              </a:rPr>
              <a:t>$</a:t>
            </a:r>
            <a:r>
              <a:rPr lang="en-US" dirty="0" err="1"/>
              <a:t>y</a:t>
            </a:r>
            <a:r>
              <a:rPr lang="en-US" dirty="0" err="1">
                <a:latin typeface="Symbol" charset="2"/>
                <a:cs typeface="Symbol" charset="2"/>
              </a:rPr>
              <a:t>$</a:t>
            </a:r>
            <a:r>
              <a:rPr lang="en-US" dirty="0" err="1"/>
              <a:t>z</a:t>
            </a:r>
            <a:r>
              <a:rPr lang="en-US" dirty="0"/>
              <a:t> ((</a:t>
            </a:r>
            <a:r>
              <a:rPr lang="en-US" dirty="0" err="1"/>
              <a:t>Dx</a:t>
            </a:r>
            <a:r>
              <a:rPr lang="en-US" dirty="0"/>
              <a:t> &amp; </a:t>
            </a:r>
            <a:r>
              <a:rPr lang="en-US" dirty="0" err="1"/>
              <a:t>Dy</a:t>
            </a:r>
            <a:r>
              <a:rPr lang="en-US" dirty="0"/>
              <a:t> &amp; </a:t>
            </a:r>
            <a:r>
              <a:rPr lang="en-US" dirty="0" err="1"/>
              <a:t>Dz</a:t>
            </a:r>
            <a:r>
              <a:rPr lang="en-US" dirty="0"/>
              <a:t>) &amp; (x ≠ y &amp; x ≠ z &amp; y ≠ z) &amp; ("</a:t>
            </a:r>
            <a:r>
              <a:rPr lang="en-US" dirty="0" err="1"/>
              <a:t>xDn</a:t>
            </a:r>
            <a:r>
              <a:rPr lang="en-US" dirty="0"/>
              <a:t> (</a:t>
            </a:r>
            <a:r>
              <a:rPr lang="en-US" dirty="0" err="1"/>
              <a:t>Dn</a:t>
            </a:r>
            <a:r>
              <a:rPr lang="en-US" dirty="0"/>
              <a:t> </a:t>
            </a:r>
            <a:r>
              <a:rPr lang="en-US" dirty="0">
                <a:sym typeface="Symbol"/>
              </a:rPr>
              <a:t></a:t>
            </a:r>
            <a:r>
              <a:rPr lang="en-US" dirty="0"/>
              <a:t> (n=x v n=y v n=z)))</a:t>
            </a:r>
            <a:r>
              <a:rPr lang="en-US" dirty="0" smtClean="0"/>
              <a:t>)</a:t>
            </a:r>
          </a:p>
          <a:p>
            <a:r>
              <a:rPr lang="en-US" dirty="0" smtClean="0"/>
              <a:t>‘There </a:t>
            </a:r>
            <a:r>
              <a:rPr lang="en-US" dirty="0"/>
              <a:t>is an x which is a dog and a y which is a dog and a z which is a dog and these </a:t>
            </a:r>
            <a:r>
              <a:rPr lang="en-US" dirty="0" smtClean="0"/>
              <a:t>dogs are </a:t>
            </a:r>
            <a:r>
              <a:rPr lang="en-US" dirty="0"/>
              <a:t>not identical with one </a:t>
            </a:r>
            <a:r>
              <a:rPr lang="en-US" dirty="0" smtClean="0"/>
              <a:t>another, </a:t>
            </a:r>
            <a:r>
              <a:rPr lang="en-US" dirty="0"/>
              <a:t>and for anything that is a dog, it is either identical with x or y or z</a:t>
            </a:r>
            <a:r>
              <a:rPr lang="en-US" dirty="0" smtClean="0"/>
              <a:t>.’</a:t>
            </a:r>
          </a:p>
          <a:p>
            <a:r>
              <a:rPr lang="en-US" dirty="0" smtClean="0"/>
              <a:t>Is the strategy workable?</a:t>
            </a:r>
          </a:p>
          <a:p>
            <a:r>
              <a:rPr lang="en-US" dirty="0" smtClean="0"/>
              <a:t>A dilemma?</a:t>
            </a:r>
            <a:endParaRPr lang="en-GB" dirty="0"/>
          </a:p>
          <a:p>
            <a:endParaRPr lang="en-US" dirty="0"/>
          </a:p>
        </p:txBody>
      </p:sp>
    </p:spTree>
    <p:extLst>
      <p:ext uri="{BB962C8B-B14F-4D97-AF65-F5344CB8AC3E}">
        <p14:creationId xmlns:p14="http://schemas.microsoft.com/office/powerpoint/2010/main" val="3502309110"/>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30</TotalTime>
  <Words>1622</Words>
  <Application>Microsoft Macintosh PowerPoint</Application>
  <PresentationFormat>On-screen Show (4:3)</PresentationFormat>
  <Paragraphs>76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 Black </vt:lpstr>
      <vt:lpstr>PH251 Metaphysics</vt:lpstr>
      <vt:lpstr>Today</vt:lpstr>
      <vt:lpstr>Lowe (2002) on Abstract Objects</vt:lpstr>
      <vt:lpstr>3 Positions on Existence of Abstract Objects</vt:lpstr>
      <vt:lpstr>Scientific Indispensability Argument</vt:lpstr>
      <vt:lpstr>Scientific Indispensability</vt:lpstr>
      <vt:lpstr>Basic Semantic Indispensability Argument</vt:lpstr>
      <vt:lpstr>‘Number data’</vt:lpstr>
      <vt:lpstr>Paraphrase</vt:lpstr>
      <vt:lpstr>Epistemological Worries</vt:lpstr>
      <vt:lpstr>Carnap (1956)</vt:lpstr>
      <vt:lpstr>External Questions</vt:lpstr>
      <vt:lpstr>External Questions</vt:lpstr>
      <vt:lpstr>Why are External Questions Meaningless?</vt:lpstr>
      <vt:lpstr>Fictionalism (See Dorr (2005), (2008), Yablo (2001))</vt:lpstr>
      <vt:lpstr>Dorr (2008) on fictionalist paraphrase</vt:lpstr>
      <vt:lpstr>Dorr (2008) on scientific indispensability</vt:lpstr>
      <vt:lpstr>Lewis on Fictionalism</vt:lpstr>
      <vt:lpstr>Lewis on Fictionalism</vt:lpstr>
      <vt:lpstr>Lewis on Fictionalism</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3</cp:revision>
  <dcterms:created xsi:type="dcterms:W3CDTF">2015-01-14T23:28:50Z</dcterms:created>
  <dcterms:modified xsi:type="dcterms:W3CDTF">2015-01-14T23:59:17Z</dcterms:modified>
</cp:coreProperties>
</file>