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30"/>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70" r:id="rId15"/>
    <p:sldId id="269"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6" clrMode="bw" frameSlides="1"/>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78" d="100"/>
          <a:sy n="78" d="100"/>
        </p:scale>
        <p:origin x="-1776" y="-1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handoutMaster" Target="handoutMasters/handoutMaster1.xml"/><Relationship Id="rId31" Type="http://schemas.openxmlformats.org/officeDocument/2006/relationships/printerSettings" Target="printerSettings/printerSettings1.bin"/><Relationship Id="rId32" Type="http://schemas.openxmlformats.org/officeDocument/2006/relationships/presProps" Target="presProps.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viewProps" Target="viewProps.xml"/><Relationship Id="rId34" Type="http://schemas.openxmlformats.org/officeDocument/2006/relationships/theme" Target="theme/theme1.xml"/><Relationship Id="rId3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56A8985-CA24-C047-A93B-FA84E5947AB8}" type="datetimeFigureOut">
              <a:rPr lang="en-US" smtClean="0"/>
              <a:t>29/01/2015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C75A4F6-9DEE-A64B-ACE5-3FCDAB4E1183}" type="slidenum">
              <a:rPr lang="en-US" smtClean="0"/>
              <a:t>‹#›</a:t>
            </a:fld>
            <a:endParaRPr lang="en-US"/>
          </a:p>
        </p:txBody>
      </p:sp>
    </p:spTree>
    <p:extLst>
      <p:ext uri="{BB962C8B-B14F-4D97-AF65-F5344CB8AC3E}">
        <p14:creationId xmlns:p14="http://schemas.microsoft.com/office/powerpoint/2010/main" val="1040720533"/>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6BFECD78-3C8E-49F2-8FAB-59489D168ABB}" type="datetimeFigureOut">
              <a:rPr lang="en-US" smtClean="0"/>
              <a:t>29/01/2015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27020199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6BFECD78-3C8E-49F2-8FAB-59489D168ABB}" type="datetimeFigureOut">
              <a:rPr lang="en-US" smtClean="0"/>
              <a:t>29/01/2015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2949498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6BFECD78-3C8E-49F2-8FAB-59489D168ABB}" type="datetimeFigureOut">
              <a:rPr lang="en-US" smtClean="0"/>
              <a:t>29/01/2015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14279412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6BFECD78-3C8E-49F2-8FAB-59489D168ABB}" type="datetimeFigureOut">
              <a:rPr lang="en-US" smtClean="0"/>
              <a:t>29/01/2015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22759333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6BFECD78-3C8E-49F2-8FAB-59489D168ABB}" type="datetimeFigureOut">
              <a:rPr lang="en-US" smtClean="0"/>
              <a:t>29/01/2015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17989526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6BFECD78-3C8E-49F2-8FAB-59489D168ABB}" type="datetimeFigureOut">
              <a:rPr lang="en-US" smtClean="0"/>
              <a:t>29/01/2015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1034301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6BFECD78-3C8E-49F2-8FAB-59489D168ABB}" type="datetimeFigureOut">
              <a:rPr lang="en-US" smtClean="0"/>
              <a:t>29/01/2015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14179409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6BFECD78-3C8E-49F2-8FAB-59489D168ABB}" type="datetimeFigureOut">
              <a:rPr lang="en-US" smtClean="0"/>
              <a:t>29/01/2015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6560677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BFECD78-3C8E-49F2-8FAB-59489D168ABB}" type="datetimeFigureOut">
              <a:rPr lang="en-US" smtClean="0"/>
              <a:t>29/01/2015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12491287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6BFECD78-3C8E-49F2-8FAB-59489D168ABB}" type="datetimeFigureOut">
              <a:rPr lang="en-US" smtClean="0"/>
              <a:t>29/01/2015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27301161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smtClean="0"/>
              <a:t>Drag picture to placeholder or click icon to add</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6BFECD78-3C8E-49F2-8FAB-59489D168ABB}" type="datetimeFigureOut">
              <a:rPr lang="en-US" smtClean="0"/>
              <a:t>29/01/2015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50657455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BFECD78-3C8E-49F2-8FAB-59489D168ABB}" type="datetimeFigureOut">
              <a:rPr lang="en-US" smtClean="0"/>
              <a:t>29/01/2015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FB56013-B943-42BA-886F-6F9D4EB85E9D}" type="slidenum">
              <a:rPr lang="en-US" smtClean="0"/>
              <a:t>‹#›</a:t>
            </a:fld>
            <a:endParaRPr lang="en-US"/>
          </a:p>
        </p:txBody>
      </p:sp>
    </p:spTree>
    <p:extLst>
      <p:ext uri="{BB962C8B-B14F-4D97-AF65-F5344CB8AC3E}">
        <p14:creationId xmlns:p14="http://schemas.microsoft.com/office/powerpoint/2010/main" val="2557711237"/>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3600" dirty="0" smtClean="0"/>
              <a:t>PH251 Metaphysics</a:t>
            </a:r>
            <a:endParaRPr lang="en-US" sz="3600" dirty="0"/>
          </a:p>
        </p:txBody>
      </p:sp>
      <p:sp>
        <p:nvSpPr>
          <p:cNvPr id="3" name="Subtitle 2"/>
          <p:cNvSpPr>
            <a:spLocks noGrp="1"/>
          </p:cNvSpPr>
          <p:nvPr>
            <p:ph type="subTitle" idx="1"/>
          </p:nvPr>
        </p:nvSpPr>
        <p:spPr/>
        <p:txBody>
          <a:bodyPr/>
          <a:lstStyle/>
          <a:p>
            <a:r>
              <a:rPr lang="en-US" dirty="0" smtClean="0"/>
              <a:t>Week 4. Particulars</a:t>
            </a:r>
            <a:endParaRPr lang="en-US" dirty="0"/>
          </a:p>
        </p:txBody>
      </p:sp>
    </p:spTree>
    <p:extLst>
      <p:ext uri="{BB962C8B-B14F-4D97-AF65-F5344CB8AC3E}">
        <p14:creationId xmlns:p14="http://schemas.microsoft.com/office/powerpoint/2010/main" val="34095679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Problems for the Bare Particular View</a:t>
            </a:r>
            <a:endParaRPr lang="en-US" sz="3600" dirty="0"/>
          </a:p>
        </p:txBody>
      </p:sp>
      <p:sp>
        <p:nvSpPr>
          <p:cNvPr id="3" name="Content Placeholder 2"/>
          <p:cNvSpPr>
            <a:spLocks noGrp="1"/>
          </p:cNvSpPr>
          <p:nvPr>
            <p:ph idx="1"/>
          </p:nvPr>
        </p:nvSpPr>
        <p:spPr/>
        <p:txBody>
          <a:bodyPr/>
          <a:lstStyle/>
          <a:p>
            <a:pPr marL="514350" indent="-514350">
              <a:buFont typeface="+mj-lt"/>
              <a:buAutoNum type="arabicPeriod"/>
            </a:pPr>
            <a:r>
              <a:rPr lang="en-US" dirty="0" smtClean="0"/>
              <a:t>Difficulties with the very notion of bareness and a dilemma</a:t>
            </a:r>
          </a:p>
          <a:p>
            <a:pPr marL="514350" indent="-514350">
              <a:buFont typeface="+mj-lt"/>
              <a:buAutoNum type="arabicPeriod"/>
            </a:pPr>
            <a:r>
              <a:rPr lang="en-US" dirty="0" smtClean="0"/>
              <a:t>What is the relation between ‘bare particulars’ and ‘commonsense material particulars’?</a:t>
            </a:r>
          </a:p>
          <a:p>
            <a:pPr marL="514350" indent="-514350">
              <a:buFont typeface="+mj-lt"/>
              <a:buAutoNum type="arabicPeriod"/>
            </a:pPr>
            <a:r>
              <a:rPr lang="en-US" dirty="0" smtClean="0"/>
              <a:t>Epistemological and phenomenological problems</a:t>
            </a:r>
          </a:p>
          <a:p>
            <a:pPr marL="514350" indent="-514350">
              <a:buFont typeface="+mj-lt"/>
              <a:buAutoNum type="arabicPeriod"/>
            </a:pPr>
            <a:endParaRPr lang="en-US" dirty="0" smtClean="0"/>
          </a:p>
          <a:p>
            <a:pPr marL="514350" indent="-514350">
              <a:buFont typeface="+mj-lt"/>
              <a:buAutoNum type="arabicPeriod"/>
            </a:pPr>
            <a:endParaRPr lang="en-US" dirty="0"/>
          </a:p>
        </p:txBody>
      </p:sp>
    </p:spTree>
    <p:extLst>
      <p:ext uri="{BB962C8B-B14F-4D97-AF65-F5344CB8AC3E}">
        <p14:creationId xmlns:p14="http://schemas.microsoft.com/office/powerpoint/2010/main" val="25072673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A Dilemma</a:t>
            </a:r>
            <a:endParaRPr lang="en-US" sz="3600" dirty="0"/>
          </a:p>
        </p:txBody>
      </p:sp>
      <p:sp>
        <p:nvSpPr>
          <p:cNvPr id="3" name="Content Placeholder 2"/>
          <p:cNvSpPr>
            <a:spLocks noGrp="1"/>
          </p:cNvSpPr>
          <p:nvPr>
            <p:ph idx="1"/>
          </p:nvPr>
        </p:nvSpPr>
        <p:spPr/>
        <p:txBody>
          <a:bodyPr>
            <a:normAutofit fontScale="77500" lnSpcReduction="20000"/>
          </a:bodyPr>
          <a:lstStyle/>
          <a:p>
            <a:r>
              <a:rPr lang="en-US" i="1" dirty="0"/>
              <a:t>Being bare</a:t>
            </a:r>
            <a:r>
              <a:rPr lang="en-US" dirty="0"/>
              <a:t> appears to be a property.</a:t>
            </a:r>
            <a:endParaRPr lang="en-GB" dirty="0"/>
          </a:p>
          <a:p>
            <a:r>
              <a:rPr lang="en-US" dirty="0"/>
              <a:t>Then either: </a:t>
            </a:r>
            <a:endParaRPr lang="en-GB" dirty="0"/>
          </a:p>
          <a:p>
            <a:r>
              <a:rPr lang="en-US" dirty="0"/>
              <a:t>(a) If x is a bare particular then x possesses a property, the property of being bare. In which case, x cannot be bare (for to be bare is to lack properties).</a:t>
            </a:r>
            <a:endParaRPr lang="en-GB" dirty="0"/>
          </a:p>
          <a:p>
            <a:r>
              <a:rPr lang="en-US" dirty="0"/>
              <a:t>Or</a:t>
            </a:r>
            <a:endParaRPr lang="en-GB" dirty="0"/>
          </a:p>
          <a:p>
            <a:r>
              <a:rPr lang="en-US" dirty="0"/>
              <a:t>(b) Being bare is not a property. So for x to be bare is not for it to have some property, the property of being bare. But then it is unclear how to make any sense of </a:t>
            </a:r>
            <a:r>
              <a:rPr lang="en-US" dirty="0" smtClean="0"/>
              <a:t>what ‘being bare’ is, if not a property.</a:t>
            </a:r>
            <a:endParaRPr lang="en-GB" dirty="0"/>
          </a:p>
          <a:p>
            <a:r>
              <a:rPr lang="en-US" dirty="0"/>
              <a:t>First reply: The first </a:t>
            </a:r>
            <a:r>
              <a:rPr lang="en-US" dirty="0" err="1"/>
              <a:t>disjunct</a:t>
            </a:r>
            <a:r>
              <a:rPr lang="en-US" dirty="0"/>
              <a:t> is not convincing. To be bare is not to lack properties. It is to be something that does not possesses any properties essentially. </a:t>
            </a:r>
            <a:endParaRPr lang="en-GB" dirty="0"/>
          </a:p>
          <a:p>
            <a:endParaRPr lang="en-US" dirty="0"/>
          </a:p>
        </p:txBody>
      </p:sp>
    </p:spTree>
    <p:extLst>
      <p:ext uri="{BB962C8B-B14F-4D97-AF65-F5344CB8AC3E}">
        <p14:creationId xmlns:p14="http://schemas.microsoft.com/office/powerpoint/2010/main" val="11289509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A More Worrying Dilemma</a:t>
            </a:r>
            <a:endParaRPr lang="en-US" sz="3600" dirty="0"/>
          </a:p>
        </p:txBody>
      </p:sp>
      <p:sp>
        <p:nvSpPr>
          <p:cNvPr id="3" name="Content Placeholder 2"/>
          <p:cNvSpPr>
            <a:spLocks noGrp="1"/>
          </p:cNvSpPr>
          <p:nvPr>
            <p:ph idx="1"/>
          </p:nvPr>
        </p:nvSpPr>
        <p:spPr/>
        <p:txBody>
          <a:bodyPr>
            <a:normAutofit fontScale="85000" lnSpcReduction="20000"/>
          </a:bodyPr>
          <a:lstStyle/>
          <a:p>
            <a:r>
              <a:rPr lang="en-US" dirty="0"/>
              <a:t>Response: </a:t>
            </a:r>
            <a:endParaRPr lang="en-GB" dirty="0"/>
          </a:p>
          <a:p>
            <a:r>
              <a:rPr lang="en-US" dirty="0"/>
              <a:t>Either:</a:t>
            </a:r>
            <a:endParaRPr lang="en-GB" dirty="0"/>
          </a:p>
          <a:p>
            <a:r>
              <a:rPr lang="en-US" dirty="0"/>
              <a:t>(a) being a bare particular is an essential property of a </a:t>
            </a:r>
            <a:r>
              <a:rPr lang="en-US" dirty="0" smtClean="0"/>
              <a:t>particular</a:t>
            </a:r>
            <a:r>
              <a:rPr lang="en-US" dirty="0"/>
              <a:t> </a:t>
            </a:r>
            <a:r>
              <a:rPr lang="en-US" dirty="0" smtClean="0"/>
              <a:t>or</a:t>
            </a:r>
            <a:endParaRPr lang="en-GB" dirty="0"/>
          </a:p>
          <a:p>
            <a:r>
              <a:rPr lang="en-US" dirty="0"/>
              <a:t>(b) it is not. </a:t>
            </a:r>
            <a:endParaRPr lang="en-GB" dirty="0"/>
          </a:p>
          <a:p>
            <a:r>
              <a:rPr lang="en-US" dirty="0"/>
              <a:t>If (a) then the particular cannot be bare (by the definition of ‘bare’). </a:t>
            </a:r>
            <a:endParaRPr lang="en-GB" dirty="0"/>
          </a:p>
          <a:p>
            <a:r>
              <a:rPr lang="en-US" dirty="0"/>
              <a:t>If (b) then the bare particular approach does not provide a satisfactory </a:t>
            </a:r>
            <a:r>
              <a:rPr lang="en-US" i="1" dirty="0"/>
              <a:t>philosophical</a:t>
            </a:r>
            <a:r>
              <a:rPr lang="en-US" dirty="0"/>
              <a:t> account of what it is for something to be particular</a:t>
            </a:r>
            <a:r>
              <a:rPr lang="en-US" dirty="0" smtClean="0"/>
              <a:t>. (Presumably the account should state necessary truths about particulars)</a:t>
            </a:r>
            <a:endParaRPr lang="en-GB" dirty="0"/>
          </a:p>
          <a:p>
            <a:endParaRPr lang="en-US" dirty="0"/>
          </a:p>
        </p:txBody>
      </p:sp>
    </p:spTree>
    <p:extLst>
      <p:ext uri="{BB962C8B-B14F-4D97-AF65-F5344CB8AC3E}">
        <p14:creationId xmlns:p14="http://schemas.microsoft.com/office/powerpoint/2010/main" val="8580214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Epistemology and Bare Particulars</a:t>
            </a:r>
            <a:endParaRPr lang="en-US" sz="3600" dirty="0"/>
          </a:p>
        </p:txBody>
      </p:sp>
      <p:sp>
        <p:nvSpPr>
          <p:cNvPr id="3" name="Content Placeholder 2"/>
          <p:cNvSpPr>
            <a:spLocks noGrp="1"/>
          </p:cNvSpPr>
          <p:nvPr>
            <p:ph idx="1"/>
          </p:nvPr>
        </p:nvSpPr>
        <p:spPr/>
        <p:txBody>
          <a:bodyPr>
            <a:normAutofit fontScale="92500" lnSpcReduction="20000"/>
          </a:bodyPr>
          <a:lstStyle/>
          <a:p>
            <a:r>
              <a:rPr lang="en-US" dirty="0" smtClean="0"/>
              <a:t>“Currently </a:t>
            </a:r>
            <a:r>
              <a:rPr lang="en-US" dirty="0"/>
              <a:t>(bare particular theory) is widely rejected. Underlying the many arguments supporting that rejection is a rather simple idea which Russell once expressed: “One is tempted to regard ‘This is red’ as a subject-predicate proposition, but if one does so, one finds that ‘this’ becomes a substance, an unknowable something in which predicates inhere…” </a:t>
            </a:r>
            <a:r>
              <a:rPr lang="en-US" dirty="0" smtClean="0"/>
              <a:t>Though </a:t>
            </a:r>
            <a:r>
              <a:rPr lang="en-US" dirty="0"/>
              <a:t>awkwardly expressed, Russell’s point is clear: The individual character analysis (the bare particular theory) is at odds with the empirical tradition.  </a:t>
            </a:r>
          </a:p>
        </p:txBody>
      </p:sp>
    </p:spTree>
    <p:extLst>
      <p:ext uri="{BB962C8B-B14F-4D97-AF65-F5344CB8AC3E}">
        <p14:creationId xmlns:p14="http://schemas.microsoft.com/office/powerpoint/2010/main" val="13108394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Epistemology and Bare Particulars</a:t>
            </a:r>
            <a:endParaRPr lang="en-US" sz="3600" dirty="0"/>
          </a:p>
        </p:txBody>
      </p:sp>
      <p:sp>
        <p:nvSpPr>
          <p:cNvPr id="3" name="Content Placeholder 2"/>
          <p:cNvSpPr>
            <a:spLocks noGrp="1"/>
          </p:cNvSpPr>
          <p:nvPr>
            <p:ph idx="1"/>
          </p:nvPr>
        </p:nvSpPr>
        <p:spPr/>
        <p:txBody>
          <a:bodyPr>
            <a:normAutofit fontScale="85000" lnSpcReduction="20000"/>
          </a:bodyPr>
          <a:lstStyle/>
          <a:p>
            <a:r>
              <a:rPr lang="en-US" dirty="0"/>
              <a:t>That is, if one claims that “this is red” is a subject-predicate proposition in the sense that “this” and “red” refer to unanalyzable entities of different ontological kinds, then one has violated the Principle of Acquaintance (PA), a basic tenet of empiricism. One is not acquainted with “a something” which could be construed as an entity of a kind different from red, except in the sense that this is a collection of the same kind of things as red, e.g. square and bright. The heart of Russell’s point is thus that the individuals of the individual-character (bare particular) analysis are unknowable in the sense that one is not directly acquainted with them. (Allaire (1963): 114)</a:t>
            </a:r>
            <a:endParaRPr lang="en-GB" dirty="0"/>
          </a:p>
          <a:p>
            <a:endParaRPr lang="en-US" dirty="0"/>
          </a:p>
        </p:txBody>
      </p:sp>
    </p:spTree>
    <p:extLst>
      <p:ext uri="{BB962C8B-B14F-4D97-AF65-F5344CB8AC3E}">
        <p14:creationId xmlns:p14="http://schemas.microsoft.com/office/powerpoint/2010/main" val="4922862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Epistemology and Bare Particulars</a:t>
            </a:r>
            <a:endParaRPr lang="en-US" sz="3600" dirty="0"/>
          </a:p>
        </p:txBody>
      </p:sp>
      <p:sp>
        <p:nvSpPr>
          <p:cNvPr id="3" name="Content Placeholder 2"/>
          <p:cNvSpPr>
            <a:spLocks noGrp="1"/>
          </p:cNvSpPr>
          <p:nvPr>
            <p:ph idx="1"/>
          </p:nvPr>
        </p:nvSpPr>
        <p:spPr/>
        <p:txBody>
          <a:bodyPr>
            <a:normAutofit fontScale="85000" lnSpcReduction="20000"/>
          </a:bodyPr>
          <a:lstStyle/>
          <a:p>
            <a:endParaRPr lang="en-GB" dirty="0"/>
          </a:p>
          <a:p>
            <a:r>
              <a:rPr lang="en-US" dirty="0"/>
              <a:t>The Principle of Acquaintance “The PA states that the indefinable terms of any “ontological” description must refer to entities with which one is directly acquainted.” (Allaire (1963): </a:t>
            </a:r>
            <a:r>
              <a:rPr lang="en-US" dirty="0" err="1"/>
              <a:t>f.n</a:t>
            </a:r>
            <a:r>
              <a:rPr lang="en-US" dirty="0"/>
              <a:t>. 2, pp.120</a:t>
            </a:r>
            <a:r>
              <a:rPr lang="en-US" dirty="0" smtClean="0"/>
              <a:t>)</a:t>
            </a:r>
            <a:endParaRPr lang="en-GB" dirty="0"/>
          </a:p>
          <a:p>
            <a:r>
              <a:rPr lang="en-US" dirty="0" smtClean="0"/>
              <a:t>What </a:t>
            </a:r>
            <a:r>
              <a:rPr lang="en-US" dirty="0"/>
              <a:t>is the argument here?</a:t>
            </a:r>
            <a:endParaRPr lang="en-GB" dirty="0"/>
          </a:p>
          <a:p>
            <a:r>
              <a:rPr lang="en-US" dirty="0"/>
              <a:t>(a) One is not directly acquainted with the particulars of the bare particular analysis.</a:t>
            </a:r>
            <a:endParaRPr lang="en-GB" dirty="0"/>
          </a:p>
          <a:p>
            <a:r>
              <a:rPr lang="en-US" dirty="0"/>
              <a:t>(b) If one is not directly acquainted with the particulars of the bare particular analysis then the terms that purport to refer to them (“that” and “this”) do not have meaning.</a:t>
            </a:r>
            <a:endParaRPr lang="en-GB" dirty="0"/>
          </a:p>
          <a:p>
            <a:endParaRPr lang="en-US" dirty="0"/>
          </a:p>
        </p:txBody>
      </p:sp>
    </p:spTree>
    <p:extLst>
      <p:ext uri="{BB962C8B-B14F-4D97-AF65-F5344CB8AC3E}">
        <p14:creationId xmlns:p14="http://schemas.microsoft.com/office/powerpoint/2010/main" val="35646959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dirty="0" smtClean="0"/>
              <a:t>Allaire (1963) on Acquaintance with Bare Particulars</a:t>
            </a:r>
            <a:endParaRPr lang="en-US" sz="3600" dirty="0"/>
          </a:p>
        </p:txBody>
      </p:sp>
      <p:sp>
        <p:nvSpPr>
          <p:cNvPr id="3" name="Content Placeholder 2"/>
          <p:cNvSpPr>
            <a:spLocks noGrp="1"/>
          </p:cNvSpPr>
          <p:nvPr>
            <p:ph idx="1"/>
          </p:nvPr>
        </p:nvSpPr>
        <p:spPr/>
        <p:txBody>
          <a:bodyPr>
            <a:normAutofit fontScale="85000" lnSpcReduction="20000"/>
          </a:bodyPr>
          <a:lstStyle/>
          <a:p>
            <a:r>
              <a:rPr lang="en-US" dirty="0"/>
              <a:t>“Consider …the two (qualitatively indistinguishable) discs. When presented together, they are presented as numerically different. That difference is presented as is their sameness with respect to shape, (shade of) colour, and so on. What accounts for the difference is the numerically different individuals. No character (property) or group of characters (properties) can do that… (T)he two collections of characters—if one persists in speaking that way—are, as presented, numerically different. Clearly, therefore, something other than a character must also be presented.” (Allaire (1963): 119)</a:t>
            </a:r>
            <a:r>
              <a:rPr lang="en-US" dirty="0" smtClean="0"/>
              <a:t>.</a:t>
            </a:r>
            <a:endParaRPr lang="en-GB" dirty="0"/>
          </a:p>
        </p:txBody>
      </p:sp>
    </p:spTree>
    <p:extLst>
      <p:ext uri="{BB962C8B-B14F-4D97-AF65-F5344CB8AC3E}">
        <p14:creationId xmlns:p14="http://schemas.microsoft.com/office/powerpoint/2010/main" val="67549277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dirty="0"/>
              <a:t>Allaire (1963) on Acquaintance with Bare Particulars</a:t>
            </a:r>
          </a:p>
        </p:txBody>
      </p:sp>
      <p:sp>
        <p:nvSpPr>
          <p:cNvPr id="3" name="Content Placeholder 2"/>
          <p:cNvSpPr>
            <a:spLocks noGrp="1"/>
          </p:cNvSpPr>
          <p:nvPr>
            <p:ph idx="1"/>
          </p:nvPr>
        </p:nvSpPr>
        <p:spPr/>
        <p:txBody>
          <a:bodyPr>
            <a:normAutofit/>
          </a:bodyPr>
          <a:lstStyle/>
          <a:p>
            <a:r>
              <a:rPr lang="en-US" dirty="0" smtClean="0"/>
              <a:t>(</a:t>
            </a:r>
            <a:r>
              <a:rPr lang="en-US" dirty="0"/>
              <a:t>a) If one is presented with two qualitatively indistinguishable discs at the same time, one experiences them as numerically distinct.</a:t>
            </a:r>
            <a:endParaRPr lang="en-GB" dirty="0"/>
          </a:p>
          <a:p>
            <a:r>
              <a:rPr lang="en-US" dirty="0"/>
              <a:t>(b) If one experiences them as numerically distinct then ‘something other than a character’ (a property) must be presented.</a:t>
            </a:r>
            <a:endParaRPr lang="en-GB" dirty="0"/>
          </a:p>
          <a:p>
            <a:r>
              <a:rPr lang="en-US" dirty="0"/>
              <a:t>(c) What it is that is presented is the ‘bare particular’.</a:t>
            </a:r>
            <a:endParaRPr lang="en-GB" dirty="0"/>
          </a:p>
          <a:p>
            <a:endParaRPr lang="en-US" dirty="0"/>
          </a:p>
        </p:txBody>
      </p:sp>
    </p:spTree>
    <p:extLst>
      <p:ext uri="{BB962C8B-B14F-4D97-AF65-F5344CB8AC3E}">
        <p14:creationId xmlns:p14="http://schemas.microsoft.com/office/powerpoint/2010/main" val="360833902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Bundle Theory</a:t>
            </a:r>
            <a:endParaRPr lang="en-US" sz="3600" dirty="0"/>
          </a:p>
        </p:txBody>
      </p:sp>
      <p:sp>
        <p:nvSpPr>
          <p:cNvPr id="3" name="Content Placeholder 2"/>
          <p:cNvSpPr>
            <a:spLocks noGrp="1"/>
          </p:cNvSpPr>
          <p:nvPr>
            <p:ph idx="1"/>
          </p:nvPr>
        </p:nvSpPr>
        <p:spPr/>
        <p:txBody>
          <a:bodyPr/>
          <a:lstStyle/>
          <a:p>
            <a:r>
              <a:rPr lang="en-US" dirty="0"/>
              <a:t>(BT) What it is for x to be a particular is for x to be a ‘bundle’ (a collection) of properties. </a:t>
            </a:r>
            <a:endParaRPr lang="en-US" dirty="0" smtClean="0"/>
          </a:p>
          <a:p>
            <a:r>
              <a:rPr lang="en-US" dirty="0" smtClean="0"/>
              <a:t>(</a:t>
            </a:r>
            <a:r>
              <a:rPr lang="en-US" dirty="0"/>
              <a:t>Berkeley, Hume, D. C. Williams (1953), Hochberg (1964), Castaneda (1974))</a:t>
            </a:r>
            <a:r>
              <a:rPr lang="en-GB" dirty="0"/>
              <a:t> </a:t>
            </a:r>
            <a:endParaRPr lang="en-US" dirty="0"/>
          </a:p>
        </p:txBody>
      </p:sp>
    </p:spTree>
    <p:extLst>
      <p:ext uri="{BB962C8B-B14F-4D97-AF65-F5344CB8AC3E}">
        <p14:creationId xmlns:p14="http://schemas.microsoft.com/office/powerpoint/2010/main" val="2398551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Bundle Theory in Berkeley’s </a:t>
            </a:r>
            <a:r>
              <a:rPr lang="en-US" sz="3600" i="1" dirty="0" smtClean="0"/>
              <a:t>Principles</a:t>
            </a:r>
            <a:endParaRPr lang="en-US" sz="3600" i="1" dirty="0"/>
          </a:p>
        </p:txBody>
      </p:sp>
      <p:sp>
        <p:nvSpPr>
          <p:cNvPr id="3" name="Content Placeholder 2"/>
          <p:cNvSpPr>
            <a:spLocks noGrp="1"/>
          </p:cNvSpPr>
          <p:nvPr>
            <p:ph idx="1"/>
          </p:nvPr>
        </p:nvSpPr>
        <p:spPr/>
        <p:txBody>
          <a:bodyPr>
            <a:normAutofit/>
          </a:bodyPr>
          <a:lstStyle/>
          <a:p>
            <a:r>
              <a:rPr lang="en-US" dirty="0"/>
              <a:t>“By sight I have the ideas of light and </a:t>
            </a:r>
            <a:r>
              <a:rPr lang="en-US" dirty="0" err="1"/>
              <a:t>colours</a:t>
            </a:r>
            <a:r>
              <a:rPr lang="en-US" dirty="0"/>
              <a:t> with their several degrees and variations. By touch I perceive, for example, hard and soft, heat and cold, motion and resistance, and of all these more and less either as to quantity or degree. Smelling furnishes me with </a:t>
            </a:r>
            <a:r>
              <a:rPr lang="en-US" dirty="0" err="1"/>
              <a:t>odours</a:t>
            </a:r>
            <a:r>
              <a:rPr lang="en-US" dirty="0"/>
              <a:t>; the palate with tastes, and hearing conveys sounds to the mind in all their variety of tone and composition. </a:t>
            </a:r>
            <a:endParaRPr lang="en-GB" dirty="0"/>
          </a:p>
        </p:txBody>
      </p:sp>
    </p:spTree>
    <p:extLst>
      <p:ext uri="{BB962C8B-B14F-4D97-AF65-F5344CB8AC3E}">
        <p14:creationId xmlns:p14="http://schemas.microsoft.com/office/powerpoint/2010/main" val="1608709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Some preliminaries</a:t>
            </a:r>
            <a:endParaRPr lang="en-US" sz="3600" dirty="0"/>
          </a:p>
        </p:txBody>
      </p:sp>
      <p:sp>
        <p:nvSpPr>
          <p:cNvPr id="3" name="Content Placeholder 2"/>
          <p:cNvSpPr>
            <a:spLocks noGrp="1"/>
          </p:cNvSpPr>
          <p:nvPr>
            <p:ph idx="1"/>
          </p:nvPr>
        </p:nvSpPr>
        <p:spPr/>
        <p:txBody>
          <a:bodyPr>
            <a:normAutofit lnSpcReduction="10000"/>
          </a:bodyPr>
          <a:lstStyle/>
          <a:p>
            <a:r>
              <a:rPr lang="en-US" dirty="0" smtClean="0"/>
              <a:t>Particulars = commonsense material particulars are the Aristotelian primary substances. (You, me, individual cats and dogs).</a:t>
            </a:r>
          </a:p>
          <a:p>
            <a:r>
              <a:rPr lang="en-US" i="1" dirty="0" smtClean="0"/>
              <a:t>Working assumptions</a:t>
            </a:r>
          </a:p>
          <a:p>
            <a:r>
              <a:rPr lang="en-US" dirty="0" smtClean="0"/>
              <a:t>Particulars are distinct from properties</a:t>
            </a:r>
          </a:p>
          <a:p>
            <a:r>
              <a:rPr lang="en-US" dirty="0" smtClean="0"/>
              <a:t>Particulars are distinct from universals</a:t>
            </a:r>
          </a:p>
          <a:p>
            <a:r>
              <a:rPr lang="en-US" dirty="0" smtClean="0"/>
              <a:t>Some more commonsense preliminaries, and the notion of particulars as </a:t>
            </a:r>
            <a:r>
              <a:rPr lang="en-US" i="1" dirty="0" smtClean="0"/>
              <a:t>basic</a:t>
            </a:r>
            <a:r>
              <a:rPr lang="en-US" dirty="0" smtClean="0"/>
              <a:t>.</a:t>
            </a:r>
            <a:endParaRPr lang="en-US" dirty="0"/>
          </a:p>
        </p:txBody>
      </p:sp>
    </p:spTree>
    <p:extLst>
      <p:ext uri="{BB962C8B-B14F-4D97-AF65-F5344CB8AC3E}">
        <p14:creationId xmlns:p14="http://schemas.microsoft.com/office/powerpoint/2010/main" val="319669801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a:t>Bundle Theory in Berkeley’s </a:t>
            </a:r>
            <a:r>
              <a:rPr lang="en-US" sz="3600" i="1" dirty="0"/>
              <a:t>Principles</a:t>
            </a:r>
            <a:endParaRPr lang="en-US" sz="3600" dirty="0"/>
          </a:p>
        </p:txBody>
      </p:sp>
      <p:sp>
        <p:nvSpPr>
          <p:cNvPr id="3" name="Content Placeholder 2"/>
          <p:cNvSpPr>
            <a:spLocks noGrp="1"/>
          </p:cNvSpPr>
          <p:nvPr>
            <p:ph idx="1"/>
          </p:nvPr>
        </p:nvSpPr>
        <p:spPr/>
        <p:txBody>
          <a:bodyPr>
            <a:normAutofit lnSpcReduction="10000"/>
          </a:bodyPr>
          <a:lstStyle/>
          <a:p>
            <a:r>
              <a:rPr lang="en-US" dirty="0"/>
              <a:t>And as several of these are observed to accompany each other, they come to be marked by one name, and so to be reputed as one thing. Thus, for example, a certain colour, taste, smell, figure and consistence having been observed to go together, are accounted one distinct thing, signified by the name </a:t>
            </a:r>
            <a:r>
              <a:rPr lang="en-US" i="1" dirty="0"/>
              <a:t>apple</a:t>
            </a:r>
            <a:r>
              <a:rPr lang="en-US" dirty="0"/>
              <a:t>. Other collections of ideas constitute a stone, a tree, a book and the like sensible things..” (Berkeley, </a:t>
            </a:r>
            <a:r>
              <a:rPr lang="en-US" i="1" dirty="0"/>
              <a:t>Principles</a:t>
            </a:r>
            <a:r>
              <a:rPr lang="en-US" dirty="0"/>
              <a:t>, 1)</a:t>
            </a:r>
          </a:p>
        </p:txBody>
      </p:sp>
    </p:spTree>
    <p:extLst>
      <p:ext uri="{BB962C8B-B14F-4D97-AF65-F5344CB8AC3E}">
        <p14:creationId xmlns:p14="http://schemas.microsoft.com/office/powerpoint/2010/main" val="353449491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Bundle Theory in Hume’s </a:t>
            </a:r>
            <a:r>
              <a:rPr lang="en-US" sz="3600" i="1" dirty="0" smtClean="0"/>
              <a:t>Treatise</a:t>
            </a:r>
            <a:endParaRPr lang="en-US" sz="3600" i="1" dirty="0"/>
          </a:p>
        </p:txBody>
      </p:sp>
      <p:sp>
        <p:nvSpPr>
          <p:cNvPr id="3" name="Content Placeholder 2"/>
          <p:cNvSpPr>
            <a:spLocks noGrp="1"/>
          </p:cNvSpPr>
          <p:nvPr>
            <p:ph idx="1"/>
          </p:nvPr>
        </p:nvSpPr>
        <p:spPr/>
        <p:txBody>
          <a:bodyPr>
            <a:normAutofit fontScale="92500" lnSpcReduction="10000"/>
          </a:bodyPr>
          <a:lstStyle/>
          <a:p>
            <a:r>
              <a:rPr lang="en-US" dirty="0"/>
              <a:t>“We have therefore no idea of substance, distinct from that of a collection of particular qualities, nor have we any other meaning when we either talk of reason concerning it. </a:t>
            </a:r>
            <a:endParaRPr lang="en-GB" dirty="0"/>
          </a:p>
          <a:p>
            <a:r>
              <a:rPr lang="en-US" dirty="0"/>
              <a:t>The idea of a substance as well as that of a mode, is nothing but a collection of simple ideas, that are united by the imagination, and have a particular name assigned them, by which we are able to recall, either to ourselves or others, that </a:t>
            </a:r>
            <a:r>
              <a:rPr lang="en-US" dirty="0" smtClean="0"/>
              <a:t>collection…</a:t>
            </a:r>
            <a:endParaRPr lang="en-US" dirty="0"/>
          </a:p>
        </p:txBody>
      </p:sp>
    </p:spTree>
    <p:extLst>
      <p:ext uri="{BB962C8B-B14F-4D97-AF65-F5344CB8AC3E}">
        <p14:creationId xmlns:p14="http://schemas.microsoft.com/office/powerpoint/2010/main" val="13305400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Bundle Theory in Hume’s </a:t>
            </a:r>
            <a:r>
              <a:rPr lang="en-US" sz="3600" i="1" dirty="0" smtClean="0"/>
              <a:t>Treatise</a:t>
            </a:r>
            <a:endParaRPr lang="en-US" sz="3600" i="1" dirty="0"/>
          </a:p>
        </p:txBody>
      </p:sp>
      <p:sp>
        <p:nvSpPr>
          <p:cNvPr id="3" name="Content Placeholder 2"/>
          <p:cNvSpPr>
            <a:spLocks noGrp="1"/>
          </p:cNvSpPr>
          <p:nvPr>
            <p:ph idx="1"/>
          </p:nvPr>
        </p:nvSpPr>
        <p:spPr/>
        <p:txBody>
          <a:bodyPr/>
          <a:lstStyle/>
          <a:p>
            <a:r>
              <a:rPr lang="en-US" dirty="0"/>
              <a:t>But difference betwixt these ideas consists in this, that the particular qualities, which form a substance, are commonly </a:t>
            </a:r>
            <a:r>
              <a:rPr lang="en-US" dirty="0" err="1"/>
              <a:t>refer’d</a:t>
            </a:r>
            <a:r>
              <a:rPr lang="en-US" dirty="0"/>
              <a:t> to an unknown something, in which they are supposed to inhere; or granting this fiction should not take place, are at least supposed to be closely and inseparably connected by the relations of contiguity and causation.” Hume (</a:t>
            </a:r>
            <a:r>
              <a:rPr lang="en-US" i="1" dirty="0"/>
              <a:t>Treatise</a:t>
            </a:r>
            <a:r>
              <a:rPr lang="en-US" dirty="0"/>
              <a:t>, 1.1.6)</a:t>
            </a:r>
            <a:endParaRPr lang="en-GB" dirty="0"/>
          </a:p>
          <a:p>
            <a:endParaRPr lang="en-US" dirty="0"/>
          </a:p>
        </p:txBody>
      </p:sp>
    </p:spTree>
    <p:extLst>
      <p:ext uri="{BB962C8B-B14F-4D97-AF65-F5344CB8AC3E}">
        <p14:creationId xmlns:p14="http://schemas.microsoft.com/office/powerpoint/2010/main" val="371802757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Bundle Theory</a:t>
            </a:r>
            <a:endParaRPr lang="en-US" sz="3600" dirty="0"/>
          </a:p>
        </p:txBody>
      </p:sp>
      <p:sp>
        <p:nvSpPr>
          <p:cNvPr id="3" name="Content Placeholder 2"/>
          <p:cNvSpPr>
            <a:spLocks noGrp="1"/>
          </p:cNvSpPr>
          <p:nvPr>
            <p:ph idx="1"/>
          </p:nvPr>
        </p:nvSpPr>
        <p:spPr/>
        <p:txBody>
          <a:bodyPr/>
          <a:lstStyle/>
          <a:p>
            <a:r>
              <a:rPr lang="en-US" dirty="0" smtClean="0"/>
              <a:t>Properties are bundled together when they are ‘</a:t>
            </a:r>
            <a:r>
              <a:rPr lang="en-US" dirty="0" err="1" smtClean="0"/>
              <a:t>compresent</a:t>
            </a:r>
            <a:r>
              <a:rPr lang="en-US" dirty="0" smtClean="0"/>
              <a:t>’ or ‘collocated’.</a:t>
            </a:r>
          </a:p>
          <a:p>
            <a:r>
              <a:rPr lang="en-US" dirty="0" smtClean="0"/>
              <a:t>Compresence or collocation is either taken to involve contiguity and causation (Hume) or taken to be basic.</a:t>
            </a:r>
          </a:p>
          <a:p>
            <a:r>
              <a:rPr lang="en-US" dirty="0" smtClean="0"/>
              <a:t>On the Bundle Theory, x is F </a:t>
            </a:r>
            <a:r>
              <a:rPr lang="en-US" dirty="0" err="1" smtClean="0"/>
              <a:t>iff</a:t>
            </a:r>
            <a:r>
              <a:rPr lang="en-US" dirty="0" smtClean="0"/>
              <a:t> the collection of properties that x is identified with includes F.</a:t>
            </a:r>
            <a:endParaRPr lang="en-US" dirty="0"/>
          </a:p>
        </p:txBody>
      </p:sp>
    </p:spTree>
    <p:extLst>
      <p:ext uri="{BB962C8B-B14F-4D97-AF65-F5344CB8AC3E}">
        <p14:creationId xmlns:p14="http://schemas.microsoft.com/office/powerpoint/2010/main" val="123352359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Motivations for Bundle Theory</a:t>
            </a:r>
            <a:endParaRPr lang="en-US" sz="3600" dirty="0"/>
          </a:p>
        </p:txBody>
      </p:sp>
      <p:sp>
        <p:nvSpPr>
          <p:cNvPr id="3" name="Content Placeholder 2"/>
          <p:cNvSpPr>
            <a:spLocks noGrp="1"/>
          </p:cNvSpPr>
          <p:nvPr>
            <p:ph idx="1"/>
          </p:nvPr>
        </p:nvSpPr>
        <p:spPr/>
        <p:txBody>
          <a:bodyPr/>
          <a:lstStyle/>
          <a:p>
            <a:pPr marL="514350" indent="-514350">
              <a:buFont typeface="+mj-lt"/>
              <a:buAutoNum type="arabicPeriod"/>
            </a:pPr>
            <a:r>
              <a:rPr lang="en-US" dirty="0" smtClean="0"/>
              <a:t>Consistent with empiricist epistemology</a:t>
            </a:r>
          </a:p>
          <a:p>
            <a:pPr marL="514350" indent="-514350">
              <a:buFont typeface="+mj-lt"/>
              <a:buAutoNum type="arabicPeriod"/>
            </a:pPr>
            <a:r>
              <a:rPr lang="en-US" dirty="0" smtClean="0"/>
              <a:t>Not self-refuting in a way that the bare particular view threatens to be.</a:t>
            </a:r>
            <a:endParaRPr lang="en-US" dirty="0"/>
          </a:p>
        </p:txBody>
      </p:sp>
    </p:spTree>
    <p:extLst>
      <p:ext uri="{BB962C8B-B14F-4D97-AF65-F5344CB8AC3E}">
        <p14:creationId xmlns:p14="http://schemas.microsoft.com/office/powerpoint/2010/main" val="133738740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Problems for Bundle Theory</a:t>
            </a:r>
            <a:endParaRPr lang="en-US" sz="3600" dirty="0"/>
          </a:p>
        </p:txBody>
      </p:sp>
      <p:sp>
        <p:nvSpPr>
          <p:cNvPr id="3" name="Content Placeholder 2"/>
          <p:cNvSpPr>
            <a:spLocks noGrp="1"/>
          </p:cNvSpPr>
          <p:nvPr>
            <p:ph idx="1"/>
          </p:nvPr>
        </p:nvSpPr>
        <p:spPr/>
        <p:txBody>
          <a:bodyPr/>
          <a:lstStyle/>
          <a:p>
            <a:pPr marL="514350" indent="-514350">
              <a:buFont typeface="+mj-lt"/>
              <a:buAutoNum type="arabicPeriod"/>
            </a:pPr>
            <a:r>
              <a:rPr lang="en-US" dirty="0" smtClean="0"/>
              <a:t>Failure of Identity of Indiscernibles</a:t>
            </a:r>
          </a:p>
          <a:p>
            <a:pPr marL="514350" indent="-514350">
              <a:buFont typeface="+mj-lt"/>
              <a:buAutoNum type="arabicPeriod"/>
            </a:pPr>
            <a:r>
              <a:rPr lang="en-US" dirty="0" smtClean="0"/>
              <a:t>Impossible to explain change</a:t>
            </a:r>
          </a:p>
          <a:p>
            <a:pPr marL="514350" indent="-514350">
              <a:buFont typeface="+mj-lt"/>
              <a:buAutoNum type="arabicPeriod"/>
            </a:pPr>
            <a:r>
              <a:rPr lang="en-US" dirty="0" smtClean="0"/>
              <a:t>General worries about ontological status of properties as particulars</a:t>
            </a:r>
            <a:endParaRPr lang="en-US" dirty="0"/>
          </a:p>
        </p:txBody>
      </p:sp>
    </p:spTree>
    <p:extLst>
      <p:ext uri="{BB962C8B-B14F-4D97-AF65-F5344CB8AC3E}">
        <p14:creationId xmlns:p14="http://schemas.microsoft.com/office/powerpoint/2010/main" val="277273319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The Failure of the Identity of Indiscernibles</a:t>
            </a:r>
            <a:endParaRPr lang="en-US" sz="3600" dirty="0"/>
          </a:p>
        </p:txBody>
      </p:sp>
      <p:sp>
        <p:nvSpPr>
          <p:cNvPr id="3" name="Content Placeholder 2"/>
          <p:cNvSpPr>
            <a:spLocks noGrp="1"/>
          </p:cNvSpPr>
          <p:nvPr>
            <p:ph idx="1"/>
          </p:nvPr>
        </p:nvSpPr>
        <p:spPr/>
        <p:txBody>
          <a:bodyPr>
            <a:normAutofit fontScale="77500" lnSpcReduction="20000"/>
          </a:bodyPr>
          <a:lstStyle/>
          <a:p>
            <a:r>
              <a:rPr lang="en-US" dirty="0"/>
              <a:t>T</a:t>
            </a:r>
            <a:r>
              <a:rPr lang="en-US" dirty="0" smtClean="0"/>
              <a:t>he </a:t>
            </a:r>
            <a:r>
              <a:rPr lang="en-US" i="1" dirty="0"/>
              <a:t>Identity of Indiscernibles </a:t>
            </a:r>
            <a:r>
              <a:rPr lang="en-US" dirty="0"/>
              <a:t>(</a:t>
            </a:r>
            <a:r>
              <a:rPr lang="en-US" dirty="0" err="1"/>
              <a:t>nb</a:t>
            </a:r>
            <a:r>
              <a:rPr lang="en-US" dirty="0"/>
              <a:t> the difference from the indiscernibility of </a:t>
            </a:r>
            <a:r>
              <a:rPr lang="en-US" dirty="0" err="1"/>
              <a:t>identicals</a:t>
            </a:r>
            <a:r>
              <a:rPr lang="en-US" dirty="0"/>
              <a:t>)</a:t>
            </a:r>
            <a:endParaRPr lang="en-GB" dirty="0"/>
          </a:p>
          <a:p>
            <a:r>
              <a:rPr lang="en-US" dirty="0"/>
              <a:t>(</a:t>
            </a:r>
            <a:r>
              <a:rPr lang="en-US" dirty="0" err="1"/>
              <a:t>Id.Ind</a:t>
            </a:r>
            <a:r>
              <a:rPr lang="en-US" dirty="0"/>
              <a:t>) For any x, and any y, if for any </a:t>
            </a:r>
            <a:r>
              <a:rPr lang="en-US"/>
              <a:t>property </a:t>
            </a:r>
            <a:r>
              <a:rPr lang="en-US" smtClean="0"/>
              <a:t>F, </a:t>
            </a:r>
            <a:r>
              <a:rPr lang="en-US" dirty="0"/>
              <a:t>x has F if and only if y has F, then x and y are </a:t>
            </a:r>
            <a:r>
              <a:rPr lang="en-US"/>
              <a:t>identical</a:t>
            </a:r>
            <a:r>
              <a:rPr lang="en-US" smtClean="0"/>
              <a:t>.</a:t>
            </a:r>
            <a:endParaRPr lang="en-US"/>
          </a:p>
          <a:p>
            <a:r>
              <a:rPr lang="en-US" dirty="0" smtClean="0"/>
              <a:t>An </a:t>
            </a:r>
            <a:r>
              <a:rPr lang="en-US" dirty="0"/>
              <a:t>argument from the failure of (</a:t>
            </a:r>
            <a:r>
              <a:rPr lang="en-US" dirty="0" err="1"/>
              <a:t>Id.Ind</a:t>
            </a:r>
            <a:r>
              <a:rPr lang="en-US" dirty="0"/>
              <a:t>.)</a:t>
            </a:r>
            <a:endParaRPr lang="en-GB" dirty="0"/>
          </a:p>
          <a:p>
            <a:r>
              <a:rPr lang="en-US" dirty="0"/>
              <a:t>(a) The Identity of Indiscernibles is false</a:t>
            </a:r>
            <a:endParaRPr lang="en-GB" dirty="0"/>
          </a:p>
          <a:p>
            <a:r>
              <a:rPr lang="en-US" dirty="0"/>
              <a:t>(b) Were the bundle theory of particulars true, the Identity of Indiscernibles would be true.</a:t>
            </a:r>
            <a:endParaRPr lang="en-GB" dirty="0"/>
          </a:p>
          <a:p>
            <a:r>
              <a:rPr lang="en-US" dirty="0"/>
              <a:t>(c) The bundle theory of particulars is false.</a:t>
            </a:r>
            <a:endParaRPr lang="en-GB" dirty="0"/>
          </a:p>
          <a:p>
            <a:r>
              <a:rPr lang="en-US" dirty="0"/>
              <a:t> </a:t>
            </a:r>
            <a:r>
              <a:rPr lang="en-US" dirty="0" smtClean="0"/>
              <a:t>Max </a:t>
            </a:r>
            <a:r>
              <a:rPr lang="en-US" dirty="0"/>
              <a:t>Black (1952) </a:t>
            </a:r>
            <a:r>
              <a:rPr lang="en-US" dirty="0" smtClean="0"/>
              <a:t>argues </a:t>
            </a:r>
            <a:r>
              <a:rPr lang="en-US" dirty="0"/>
              <a:t>that it is possible that a universe contains two numerically distinct spheres, which are indistinguishable with respect to all of their properties.</a:t>
            </a:r>
            <a:endParaRPr lang="en-GB" dirty="0"/>
          </a:p>
          <a:p>
            <a:endParaRPr lang="en-US" dirty="0"/>
          </a:p>
        </p:txBody>
      </p:sp>
    </p:spTree>
    <p:extLst>
      <p:ext uri="{BB962C8B-B14F-4D97-AF65-F5344CB8AC3E}">
        <p14:creationId xmlns:p14="http://schemas.microsoft.com/office/powerpoint/2010/main" val="178301791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t>Argument from the Impossibility of </a:t>
            </a:r>
            <a:r>
              <a:rPr lang="en-US" sz="3200" dirty="0" smtClean="0"/>
              <a:t>Change</a:t>
            </a:r>
            <a:endParaRPr lang="en-US" sz="3200" dirty="0"/>
          </a:p>
        </p:txBody>
      </p:sp>
      <p:sp>
        <p:nvSpPr>
          <p:cNvPr id="3" name="Content Placeholder 2"/>
          <p:cNvSpPr>
            <a:spLocks noGrp="1"/>
          </p:cNvSpPr>
          <p:nvPr>
            <p:ph idx="1"/>
          </p:nvPr>
        </p:nvSpPr>
        <p:spPr/>
        <p:txBody>
          <a:bodyPr>
            <a:normAutofit fontScale="85000" lnSpcReduction="20000"/>
          </a:bodyPr>
          <a:lstStyle/>
          <a:p>
            <a:r>
              <a:rPr lang="en-US" dirty="0" smtClean="0"/>
              <a:t>(</a:t>
            </a:r>
            <a:r>
              <a:rPr lang="en-US" dirty="0"/>
              <a:t>a) The bundle of particulars that S is identified with at t contains every property that S has at t. (Every property that we could attribute to S at that time by true predications or descriptions of him).</a:t>
            </a:r>
            <a:endParaRPr lang="en-GB" dirty="0"/>
          </a:p>
          <a:p>
            <a:r>
              <a:rPr lang="en-US" dirty="0"/>
              <a:t>(b) Now, call that bundle of properties, (made up of P1, P2, P3, P4, P5…) bundle C.</a:t>
            </a:r>
            <a:endParaRPr lang="en-GB" dirty="0"/>
          </a:p>
          <a:p>
            <a:r>
              <a:rPr lang="en-US" dirty="0"/>
              <a:t>(c) Any bundle of properties that contains different properties is not bundle C (it is a different bundle.</a:t>
            </a:r>
            <a:endParaRPr lang="en-GB" dirty="0"/>
          </a:p>
          <a:p>
            <a:r>
              <a:rPr lang="en-US" dirty="0" smtClean="0"/>
              <a:t>(d) </a:t>
            </a:r>
            <a:r>
              <a:rPr lang="en-US" dirty="0"/>
              <a:t>If C is identical with S, then S cannot lose any properties. For the loss of any property from bundle C leads to the disappearance of (or extinction of) bundle C.</a:t>
            </a:r>
            <a:endParaRPr lang="en-GB" dirty="0"/>
          </a:p>
          <a:p>
            <a:endParaRPr lang="en-US" dirty="0"/>
          </a:p>
        </p:txBody>
      </p:sp>
    </p:spTree>
    <p:extLst>
      <p:ext uri="{BB962C8B-B14F-4D97-AF65-F5344CB8AC3E}">
        <p14:creationId xmlns:p14="http://schemas.microsoft.com/office/powerpoint/2010/main" val="412030755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dirty="0" smtClean="0"/>
              <a:t>Worries about the Ontological Status of Properties and Particulars</a:t>
            </a:r>
            <a:endParaRPr lang="en-US" sz="3600" dirty="0"/>
          </a:p>
        </p:txBody>
      </p:sp>
      <p:sp>
        <p:nvSpPr>
          <p:cNvPr id="3" name="Content Placeholder 2"/>
          <p:cNvSpPr>
            <a:spLocks noGrp="1"/>
          </p:cNvSpPr>
          <p:nvPr>
            <p:ph idx="1"/>
          </p:nvPr>
        </p:nvSpPr>
        <p:spPr/>
        <p:txBody>
          <a:bodyPr>
            <a:normAutofit fontScale="92500" lnSpcReduction="10000"/>
          </a:bodyPr>
          <a:lstStyle/>
          <a:p>
            <a:r>
              <a:rPr lang="en-US" dirty="0"/>
              <a:t>(a) Particulars are not things that can be possessed by anything.</a:t>
            </a:r>
            <a:endParaRPr lang="en-GB" dirty="0"/>
          </a:p>
          <a:p>
            <a:r>
              <a:rPr lang="en-US" dirty="0"/>
              <a:t>(b) Properties are things that can be possessed by things (and exist by being possessed).</a:t>
            </a:r>
            <a:endParaRPr lang="en-GB" dirty="0"/>
          </a:p>
          <a:p>
            <a:r>
              <a:rPr lang="en-US" dirty="0"/>
              <a:t>(c) Any bundle of properties would be capable of being possessed by something. (It could only have the same metaphysical status as the properties themselves).</a:t>
            </a:r>
            <a:endParaRPr lang="en-GB" dirty="0"/>
          </a:p>
          <a:p>
            <a:r>
              <a:rPr lang="en-US" dirty="0"/>
              <a:t>(d) Therefore particulars cannot be bundles of properties.</a:t>
            </a:r>
            <a:endParaRPr lang="en-GB" dirty="0"/>
          </a:p>
          <a:p>
            <a:endParaRPr lang="en-US" dirty="0"/>
          </a:p>
        </p:txBody>
      </p:sp>
    </p:spTree>
    <p:extLst>
      <p:ext uri="{BB962C8B-B14F-4D97-AF65-F5344CB8AC3E}">
        <p14:creationId xmlns:p14="http://schemas.microsoft.com/office/powerpoint/2010/main" val="41917188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The Nature of Particulars</a:t>
            </a:r>
            <a:endParaRPr lang="en-US" sz="3600" dirty="0"/>
          </a:p>
        </p:txBody>
      </p:sp>
      <p:sp>
        <p:nvSpPr>
          <p:cNvPr id="3" name="Content Placeholder 2"/>
          <p:cNvSpPr>
            <a:spLocks noGrp="1"/>
          </p:cNvSpPr>
          <p:nvPr>
            <p:ph idx="1"/>
          </p:nvPr>
        </p:nvSpPr>
        <p:spPr/>
        <p:txBody>
          <a:bodyPr/>
          <a:lstStyle/>
          <a:p>
            <a:r>
              <a:rPr lang="en-US" dirty="0" smtClean="0"/>
              <a:t>Suppose </a:t>
            </a:r>
            <a:r>
              <a:rPr lang="en-US" i="1" dirty="0" smtClean="0"/>
              <a:t>x</a:t>
            </a:r>
            <a:r>
              <a:rPr lang="en-US" dirty="0" smtClean="0"/>
              <a:t> is a particular</a:t>
            </a:r>
          </a:p>
          <a:p>
            <a:r>
              <a:rPr lang="en-US" i="1" dirty="0" smtClean="0"/>
              <a:t>What is it </a:t>
            </a:r>
            <a:r>
              <a:rPr lang="en-US" dirty="0" smtClean="0"/>
              <a:t>for </a:t>
            </a:r>
            <a:r>
              <a:rPr lang="en-US" i="1" dirty="0" smtClean="0"/>
              <a:t>x</a:t>
            </a:r>
            <a:r>
              <a:rPr lang="en-US" dirty="0" smtClean="0"/>
              <a:t> to be a particular?</a:t>
            </a:r>
            <a:endParaRPr lang="en-US" dirty="0"/>
          </a:p>
        </p:txBody>
      </p:sp>
    </p:spTree>
    <p:extLst>
      <p:ext uri="{BB962C8B-B14F-4D97-AF65-F5344CB8AC3E}">
        <p14:creationId xmlns:p14="http://schemas.microsoft.com/office/powerpoint/2010/main" val="32276737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Bare particulars/substrata</a:t>
            </a:r>
            <a:endParaRPr lang="en-US" sz="3600" dirty="0"/>
          </a:p>
        </p:txBody>
      </p:sp>
      <p:sp>
        <p:nvSpPr>
          <p:cNvPr id="3" name="Content Placeholder 2"/>
          <p:cNvSpPr>
            <a:spLocks noGrp="1"/>
          </p:cNvSpPr>
          <p:nvPr>
            <p:ph idx="1"/>
          </p:nvPr>
        </p:nvSpPr>
        <p:spPr/>
        <p:txBody>
          <a:bodyPr/>
          <a:lstStyle/>
          <a:p>
            <a:r>
              <a:rPr lang="en-US" i="1" dirty="0" smtClean="0"/>
              <a:t>Bare </a:t>
            </a:r>
            <a:r>
              <a:rPr lang="en-US" i="1" dirty="0"/>
              <a:t>particulars</a:t>
            </a:r>
            <a:r>
              <a:rPr lang="en-US" dirty="0"/>
              <a:t>: x is a bare particular </a:t>
            </a:r>
            <a:r>
              <a:rPr lang="en-US" dirty="0" err="1"/>
              <a:t>iff</a:t>
            </a:r>
            <a:r>
              <a:rPr lang="en-US" dirty="0"/>
              <a:t> x </a:t>
            </a:r>
            <a:r>
              <a:rPr lang="en-US" dirty="0" smtClean="0"/>
              <a:t>possesses properties, but x does </a:t>
            </a:r>
            <a:r>
              <a:rPr lang="en-US" dirty="0"/>
              <a:t>not possess any properties essentially </a:t>
            </a:r>
            <a:r>
              <a:rPr lang="en-US" dirty="0" smtClean="0"/>
              <a:t>(it </a:t>
            </a:r>
            <a:r>
              <a:rPr lang="en-US" dirty="0"/>
              <a:t>can be conceived of as existing independently of possessing any properties).</a:t>
            </a:r>
            <a:endParaRPr lang="en-GB" dirty="0"/>
          </a:p>
          <a:p>
            <a:r>
              <a:rPr lang="en-US" i="1" dirty="0" smtClean="0"/>
              <a:t>The </a:t>
            </a:r>
            <a:r>
              <a:rPr lang="en-US" i="1" dirty="0"/>
              <a:t>bare particular view of particulars</a:t>
            </a:r>
            <a:r>
              <a:rPr lang="en-US" dirty="0"/>
              <a:t>: x is a particular </a:t>
            </a:r>
            <a:r>
              <a:rPr lang="en-US" dirty="0" err="1"/>
              <a:t>iff</a:t>
            </a:r>
            <a:r>
              <a:rPr lang="en-US" dirty="0"/>
              <a:t> x is a ‘bare particular’, or has a bare particular as a constituent.</a:t>
            </a:r>
            <a:endParaRPr lang="en-GB" dirty="0"/>
          </a:p>
          <a:p>
            <a:endParaRPr lang="en-US" dirty="0"/>
          </a:p>
        </p:txBody>
      </p:sp>
    </p:spTree>
    <p:extLst>
      <p:ext uri="{BB962C8B-B14F-4D97-AF65-F5344CB8AC3E}">
        <p14:creationId xmlns:p14="http://schemas.microsoft.com/office/powerpoint/2010/main" val="9338893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dirty="0" smtClean="0"/>
              <a:t>Aristotle on particulars/substances as ‘substrata’</a:t>
            </a:r>
            <a:endParaRPr lang="en-US" sz="3600" dirty="0"/>
          </a:p>
        </p:txBody>
      </p:sp>
      <p:sp>
        <p:nvSpPr>
          <p:cNvPr id="3" name="Content Placeholder 2"/>
          <p:cNvSpPr>
            <a:spLocks noGrp="1"/>
          </p:cNvSpPr>
          <p:nvPr>
            <p:ph idx="1"/>
          </p:nvPr>
        </p:nvSpPr>
        <p:spPr/>
        <p:txBody>
          <a:bodyPr>
            <a:normAutofit fontScale="92500" lnSpcReduction="20000"/>
          </a:bodyPr>
          <a:lstStyle/>
          <a:p>
            <a:r>
              <a:rPr lang="en-US" dirty="0"/>
              <a:t> “Now, then, it has been said in outline what substance is, that it’s ‘that which isn’t (said) </a:t>
            </a:r>
            <a:r>
              <a:rPr lang="en-US" i="1" dirty="0"/>
              <a:t>of</a:t>
            </a:r>
            <a:r>
              <a:rPr lang="en-US" dirty="0"/>
              <a:t> a subject, but </a:t>
            </a:r>
            <a:r>
              <a:rPr lang="en-US" i="1" dirty="0"/>
              <a:t>of</a:t>
            </a:r>
            <a:r>
              <a:rPr lang="en-US" dirty="0"/>
              <a:t> which the other things (are said)’; but </a:t>
            </a:r>
            <a:r>
              <a:rPr lang="en-US" i="1" dirty="0"/>
              <a:t>this</a:t>
            </a:r>
            <a:r>
              <a:rPr lang="en-US" dirty="0"/>
              <a:t> can’t be all, for it is not enough; for this itself is unclear, and beyond that the </a:t>
            </a:r>
            <a:r>
              <a:rPr lang="en-US" i="1" dirty="0"/>
              <a:t>matter</a:t>
            </a:r>
            <a:r>
              <a:rPr lang="en-US" dirty="0"/>
              <a:t> becomes substance. For if this [=the matter] is not substance, it escapes us what else is. For the other things being stripped off, nothing [else] seems to be left over. For the other things are afflictions and products and potentialities of bodies, </a:t>
            </a:r>
          </a:p>
        </p:txBody>
      </p:sp>
    </p:spTree>
    <p:extLst>
      <p:ext uri="{BB962C8B-B14F-4D97-AF65-F5344CB8AC3E}">
        <p14:creationId xmlns:p14="http://schemas.microsoft.com/office/powerpoint/2010/main" val="36718449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dirty="0"/>
              <a:t>Aristotle on particulars/substances as ‘substrata’</a:t>
            </a:r>
          </a:p>
        </p:txBody>
      </p:sp>
      <p:sp>
        <p:nvSpPr>
          <p:cNvPr id="3" name="Content Placeholder 2"/>
          <p:cNvSpPr>
            <a:spLocks noGrp="1"/>
          </p:cNvSpPr>
          <p:nvPr>
            <p:ph idx="1"/>
          </p:nvPr>
        </p:nvSpPr>
        <p:spPr/>
        <p:txBody>
          <a:bodyPr>
            <a:normAutofit fontScale="92500" lnSpcReduction="20000"/>
          </a:bodyPr>
          <a:lstStyle/>
          <a:p>
            <a:r>
              <a:rPr lang="en-US" dirty="0" smtClean="0"/>
              <a:t>…or </a:t>
            </a:r>
            <a:r>
              <a:rPr lang="en-US" dirty="0"/>
              <a:t>again length and breadth and depth are particular quantities (of bodies) but not substances—for the so-much is not substance—but rather, the primary thing to which these belong, </a:t>
            </a:r>
            <a:r>
              <a:rPr lang="en-US" i="1" dirty="0"/>
              <a:t>that</a:t>
            </a:r>
            <a:r>
              <a:rPr lang="en-US" dirty="0"/>
              <a:t> is substance. But length and breadth and depth being stripped off, we see nothing left over—unless it be something that is demarcated by the agency of these, so that the matter alone necessarily seems to be substance to those who are investigating in this way.” (Aristotle, </a:t>
            </a:r>
            <a:r>
              <a:rPr lang="en-US" i="1" dirty="0"/>
              <a:t>Metaphysics</a:t>
            </a:r>
            <a:r>
              <a:rPr lang="en-US" dirty="0"/>
              <a:t>, 1029a7-1029a30)</a:t>
            </a:r>
            <a:endParaRPr lang="en-GB" dirty="0"/>
          </a:p>
          <a:p>
            <a:endParaRPr lang="en-US" dirty="0"/>
          </a:p>
        </p:txBody>
      </p:sp>
    </p:spTree>
    <p:extLst>
      <p:ext uri="{BB962C8B-B14F-4D97-AF65-F5344CB8AC3E}">
        <p14:creationId xmlns:p14="http://schemas.microsoft.com/office/powerpoint/2010/main" val="16585596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Substrata in Locke’s </a:t>
            </a:r>
            <a:r>
              <a:rPr lang="en-US" sz="3600" i="1" dirty="0" smtClean="0"/>
              <a:t>Essay</a:t>
            </a:r>
            <a:endParaRPr lang="en-US" sz="3600" i="1" dirty="0"/>
          </a:p>
        </p:txBody>
      </p:sp>
      <p:sp>
        <p:nvSpPr>
          <p:cNvPr id="3" name="Content Placeholder 2"/>
          <p:cNvSpPr>
            <a:spLocks noGrp="1"/>
          </p:cNvSpPr>
          <p:nvPr>
            <p:ph idx="1"/>
          </p:nvPr>
        </p:nvSpPr>
        <p:spPr/>
        <p:txBody>
          <a:bodyPr>
            <a:normAutofit fontScale="92500" lnSpcReduction="10000"/>
          </a:bodyPr>
          <a:lstStyle/>
          <a:p>
            <a:r>
              <a:rPr lang="en-US" dirty="0"/>
              <a:t>“Though in the mean time it be manifest, and every one upon Enquiry into his own thoughts, will find that he has no other </a:t>
            </a:r>
            <a:r>
              <a:rPr lang="en-US" i="1" dirty="0"/>
              <a:t>Idea</a:t>
            </a:r>
            <a:r>
              <a:rPr lang="en-US" dirty="0"/>
              <a:t> of any </a:t>
            </a:r>
            <a:r>
              <a:rPr lang="en-US" i="1" dirty="0"/>
              <a:t>Substance</a:t>
            </a:r>
            <a:r>
              <a:rPr lang="en-US" dirty="0"/>
              <a:t>, </a:t>
            </a:r>
            <a:r>
              <a:rPr lang="en-US" dirty="0" err="1"/>
              <a:t>v.g</a:t>
            </a:r>
            <a:r>
              <a:rPr lang="en-US" dirty="0"/>
              <a:t>. let it be </a:t>
            </a:r>
            <a:r>
              <a:rPr lang="en-US" i="1" dirty="0"/>
              <a:t>Gold</a:t>
            </a:r>
            <a:r>
              <a:rPr lang="en-US" dirty="0"/>
              <a:t>, </a:t>
            </a:r>
            <a:r>
              <a:rPr lang="en-US" i="1" dirty="0"/>
              <a:t>Horse</a:t>
            </a:r>
            <a:r>
              <a:rPr lang="en-US" dirty="0"/>
              <a:t>, </a:t>
            </a:r>
            <a:r>
              <a:rPr lang="en-US" i="1" dirty="0"/>
              <a:t>Iron</a:t>
            </a:r>
            <a:r>
              <a:rPr lang="en-US" dirty="0"/>
              <a:t>, </a:t>
            </a:r>
            <a:r>
              <a:rPr lang="en-US" i="1" dirty="0"/>
              <a:t>Man</a:t>
            </a:r>
            <a:r>
              <a:rPr lang="en-US" dirty="0"/>
              <a:t>, </a:t>
            </a:r>
            <a:r>
              <a:rPr lang="en-US" i="1" dirty="0"/>
              <a:t>Vitriol</a:t>
            </a:r>
            <a:r>
              <a:rPr lang="en-US" dirty="0"/>
              <a:t>, </a:t>
            </a:r>
            <a:r>
              <a:rPr lang="en-US" i="1" dirty="0"/>
              <a:t>Bread</a:t>
            </a:r>
            <a:r>
              <a:rPr lang="en-US" dirty="0"/>
              <a:t>, but what he has barely of those sensible Qualities, which he supposes to inhere, with a supposition of such a </a:t>
            </a:r>
            <a:r>
              <a:rPr lang="en-US" i="1" dirty="0"/>
              <a:t>Substratum</a:t>
            </a:r>
            <a:r>
              <a:rPr lang="en-US" dirty="0"/>
              <a:t>, as gives as it were a support to those Qualities, or simple </a:t>
            </a:r>
            <a:r>
              <a:rPr lang="en-US" i="1" dirty="0"/>
              <a:t>Ideas</a:t>
            </a:r>
            <a:r>
              <a:rPr lang="en-US" dirty="0"/>
              <a:t>, which he has observed to exist united together. </a:t>
            </a:r>
            <a:endParaRPr lang="en-GB" dirty="0"/>
          </a:p>
        </p:txBody>
      </p:sp>
    </p:spTree>
    <p:extLst>
      <p:ext uri="{BB962C8B-B14F-4D97-AF65-F5344CB8AC3E}">
        <p14:creationId xmlns:p14="http://schemas.microsoft.com/office/powerpoint/2010/main" val="11793704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a:t>Substrata in Locke’s </a:t>
            </a:r>
            <a:r>
              <a:rPr lang="en-US" sz="3600" i="1" dirty="0"/>
              <a:t>Essay</a:t>
            </a:r>
            <a:endParaRPr lang="en-US" sz="3600" dirty="0"/>
          </a:p>
        </p:txBody>
      </p:sp>
      <p:sp>
        <p:nvSpPr>
          <p:cNvPr id="3" name="Content Placeholder 2"/>
          <p:cNvSpPr>
            <a:spLocks noGrp="1"/>
          </p:cNvSpPr>
          <p:nvPr>
            <p:ph idx="1"/>
          </p:nvPr>
        </p:nvSpPr>
        <p:spPr/>
        <p:txBody>
          <a:bodyPr>
            <a:normAutofit lnSpcReduction="10000"/>
          </a:bodyPr>
          <a:lstStyle/>
          <a:p>
            <a:r>
              <a:rPr lang="en-US" dirty="0"/>
              <a:t>Thus the </a:t>
            </a:r>
            <a:r>
              <a:rPr lang="en-US" i="1" dirty="0"/>
              <a:t>Idea</a:t>
            </a:r>
            <a:r>
              <a:rPr lang="en-US" dirty="0"/>
              <a:t> of the </a:t>
            </a:r>
            <a:r>
              <a:rPr lang="en-US" i="1" dirty="0"/>
              <a:t>Sun</a:t>
            </a:r>
            <a:r>
              <a:rPr lang="en-US" dirty="0"/>
              <a:t>, What is it, but an aggregate of those several simple </a:t>
            </a:r>
            <a:r>
              <a:rPr lang="en-US" i="1" dirty="0"/>
              <a:t>Ideas</a:t>
            </a:r>
            <a:r>
              <a:rPr lang="en-US" dirty="0"/>
              <a:t>, Bright, Hot, Roundish, having a constant regular motion, at a certain distance from us, and, perhaps, some other; as he who thinks and discourses of the </a:t>
            </a:r>
            <a:r>
              <a:rPr lang="en-US" i="1" dirty="0"/>
              <a:t>Sun</a:t>
            </a:r>
            <a:r>
              <a:rPr lang="en-US" dirty="0"/>
              <a:t>, has been more or less accurate, in observing those sensible Qualities, </a:t>
            </a:r>
            <a:r>
              <a:rPr lang="en-US" i="1" dirty="0"/>
              <a:t>Ideas</a:t>
            </a:r>
            <a:r>
              <a:rPr lang="en-US" dirty="0"/>
              <a:t>, or Properties, which are in that thing, which he calls the </a:t>
            </a:r>
            <a:r>
              <a:rPr lang="en-US" i="1" dirty="0"/>
              <a:t>Sun</a:t>
            </a:r>
            <a:r>
              <a:rPr lang="en-US" dirty="0"/>
              <a:t>.” (Locke, </a:t>
            </a:r>
            <a:r>
              <a:rPr lang="en-US" i="1" dirty="0"/>
              <a:t>Essay</a:t>
            </a:r>
            <a:r>
              <a:rPr lang="en-US" dirty="0"/>
              <a:t>, II.Xxiii.§6) </a:t>
            </a:r>
            <a:endParaRPr lang="en-GB" dirty="0"/>
          </a:p>
          <a:p>
            <a:endParaRPr lang="en-US" dirty="0"/>
          </a:p>
        </p:txBody>
      </p:sp>
    </p:spTree>
    <p:extLst>
      <p:ext uri="{BB962C8B-B14F-4D97-AF65-F5344CB8AC3E}">
        <p14:creationId xmlns:p14="http://schemas.microsoft.com/office/powerpoint/2010/main" val="16718159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Basic Motivations</a:t>
            </a:r>
            <a:endParaRPr lang="en-US" sz="3600" dirty="0"/>
          </a:p>
        </p:txBody>
      </p:sp>
      <p:sp>
        <p:nvSpPr>
          <p:cNvPr id="3" name="Content Placeholder 2"/>
          <p:cNvSpPr>
            <a:spLocks noGrp="1"/>
          </p:cNvSpPr>
          <p:nvPr>
            <p:ph idx="1"/>
          </p:nvPr>
        </p:nvSpPr>
        <p:spPr/>
        <p:txBody>
          <a:bodyPr/>
          <a:lstStyle/>
          <a:p>
            <a:pPr marL="514350" indent="-514350">
              <a:buFont typeface="+mj-lt"/>
              <a:buAutoNum type="arabicPeriod"/>
            </a:pPr>
            <a:r>
              <a:rPr lang="en-US" dirty="0" smtClean="0"/>
              <a:t>Explains predication straightforwardly</a:t>
            </a:r>
          </a:p>
          <a:p>
            <a:pPr marL="514350" indent="-514350">
              <a:buFont typeface="+mj-lt"/>
              <a:buAutoNum type="arabicPeriod"/>
            </a:pPr>
            <a:r>
              <a:rPr lang="en-US" dirty="0" smtClean="0"/>
              <a:t>Explains unity of the properties of a single object</a:t>
            </a:r>
          </a:p>
          <a:p>
            <a:pPr marL="514350" indent="-514350">
              <a:buFont typeface="+mj-lt"/>
              <a:buAutoNum type="arabicPeriod"/>
            </a:pPr>
            <a:r>
              <a:rPr lang="en-US" dirty="0" smtClean="0"/>
              <a:t>Allows for qualitative duplicates</a:t>
            </a:r>
          </a:p>
        </p:txBody>
      </p:sp>
    </p:spTree>
    <p:extLst>
      <p:ext uri="{BB962C8B-B14F-4D97-AF65-F5344CB8AC3E}">
        <p14:creationId xmlns:p14="http://schemas.microsoft.com/office/powerpoint/2010/main" val="4248187718"/>
      </p:ext>
    </p:extLst>
  </p:cSld>
  <p:clrMapOvr>
    <a:masterClrMapping/>
  </p:clrMapOvr>
</p:sld>
</file>

<file path=ppt/theme/theme1.xml><?xml version="1.0" encoding="utf-8"?>
<a:theme xmlns:a="http://schemas.openxmlformats.org/drawingml/2006/main" name=" Black ">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Black .thmx</Template>
  <TotalTime>58</TotalTime>
  <Words>2266</Words>
  <Application>Microsoft Macintosh PowerPoint</Application>
  <PresentationFormat>On-screen Show (4:3)</PresentationFormat>
  <Paragraphs>101</Paragraphs>
  <Slides>28</Slides>
  <Notes>0</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 Black </vt:lpstr>
      <vt:lpstr>PH251 Metaphysics</vt:lpstr>
      <vt:lpstr>Some preliminaries</vt:lpstr>
      <vt:lpstr>The Nature of Particulars</vt:lpstr>
      <vt:lpstr>Bare particulars/substrata</vt:lpstr>
      <vt:lpstr>Aristotle on particulars/substances as ‘substrata’</vt:lpstr>
      <vt:lpstr>Aristotle on particulars/substances as ‘substrata’</vt:lpstr>
      <vt:lpstr>Substrata in Locke’s Essay</vt:lpstr>
      <vt:lpstr>Substrata in Locke’s Essay</vt:lpstr>
      <vt:lpstr>Basic Motivations</vt:lpstr>
      <vt:lpstr>Problems for the Bare Particular View</vt:lpstr>
      <vt:lpstr>A Dilemma</vt:lpstr>
      <vt:lpstr>A More Worrying Dilemma</vt:lpstr>
      <vt:lpstr>Epistemology and Bare Particulars</vt:lpstr>
      <vt:lpstr>Epistemology and Bare Particulars</vt:lpstr>
      <vt:lpstr>Epistemology and Bare Particulars</vt:lpstr>
      <vt:lpstr>Allaire (1963) on Acquaintance with Bare Particulars</vt:lpstr>
      <vt:lpstr>Allaire (1963) on Acquaintance with Bare Particulars</vt:lpstr>
      <vt:lpstr>Bundle Theory</vt:lpstr>
      <vt:lpstr>Bundle Theory in Berkeley’s Principles</vt:lpstr>
      <vt:lpstr>Bundle Theory in Berkeley’s Principles</vt:lpstr>
      <vt:lpstr>Bundle Theory in Hume’s Treatise</vt:lpstr>
      <vt:lpstr>Bundle Theory in Hume’s Treatise</vt:lpstr>
      <vt:lpstr>Bundle Theory</vt:lpstr>
      <vt:lpstr>Motivations for Bundle Theory</vt:lpstr>
      <vt:lpstr>Problems for Bundle Theory</vt:lpstr>
      <vt:lpstr>The Failure of the Identity of Indiscernibles</vt:lpstr>
      <vt:lpstr>Argument from the Impossibility of Change</vt:lpstr>
      <vt:lpstr>Worries about the Ontological Status of Properties and Particulars</vt:lpstr>
    </vt:vector>
  </TitlesOfParts>
  <Company>Warwick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PH251 Metaphysics</dc:title>
  <dc:creator>Thomas Crowther</dc:creator>
  <cp:lastModifiedBy>Thomas Crowther</cp:lastModifiedBy>
  <cp:revision>7</cp:revision>
  <cp:lastPrinted>2015-01-29T12:44:15Z</cp:lastPrinted>
  <dcterms:created xsi:type="dcterms:W3CDTF">2015-01-28T23:16:22Z</dcterms:created>
  <dcterms:modified xsi:type="dcterms:W3CDTF">2015-01-29T12:50:09Z</dcterms:modified>
</cp:coreProperties>
</file>