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0" r:id="rId25"/>
    <p:sldId id="27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5" d="100"/>
          <a:sy n="75" d="100"/>
        </p:scale>
        <p:origin x="-186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04/02/2015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04/02/2015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04/02/2015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04/02/2015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04/02/2015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04/02/2015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04/02/2015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04/02/2015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04/02/2015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04/02/2015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04/02/2015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04/02/2015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smtClean="0"/>
              <a:t>PH251 Metaphysics</a:t>
            </a:r>
            <a:endParaRPr lang="en-US" sz="3600" dirty="0"/>
          </a:p>
        </p:txBody>
      </p:sp>
      <p:sp>
        <p:nvSpPr>
          <p:cNvPr id="3" name="Subtitle 2"/>
          <p:cNvSpPr>
            <a:spLocks noGrp="1"/>
          </p:cNvSpPr>
          <p:nvPr>
            <p:ph type="subTitle" idx="1"/>
          </p:nvPr>
        </p:nvSpPr>
        <p:spPr/>
        <p:txBody>
          <a:bodyPr/>
          <a:lstStyle/>
          <a:p>
            <a:r>
              <a:rPr lang="en-US" dirty="0" smtClean="0"/>
              <a:t>Week 5. A Paradox of Material Constitution</a:t>
            </a:r>
            <a:endParaRPr lang="en-US" dirty="0"/>
          </a:p>
        </p:txBody>
      </p:sp>
    </p:spTree>
    <p:extLst>
      <p:ext uri="{BB962C8B-B14F-4D97-AF65-F5344CB8AC3E}">
        <p14:creationId xmlns:p14="http://schemas.microsoft.com/office/powerpoint/2010/main" val="6927264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Ayers (1974)</a:t>
            </a:r>
            <a:endParaRPr lang="en-US" sz="3600" dirty="0"/>
          </a:p>
        </p:txBody>
      </p:sp>
      <p:sp>
        <p:nvSpPr>
          <p:cNvPr id="3" name="Content Placeholder 2"/>
          <p:cNvSpPr>
            <a:spLocks noGrp="1"/>
          </p:cNvSpPr>
          <p:nvPr>
            <p:ph idx="1"/>
          </p:nvPr>
        </p:nvSpPr>
        <p:spPr/>
        <p:txBody>
          <a:bodyPr/>
          <a:lstStyle/>
          <a:p>
            <a:r>
              <a:rPr lang="en-US" dirty="0" smtClean="0"/>
              <a:t>“..Paperweights </a:t>
            </a:r>
            <a:r>
              <a:rPr lang="en-US" dirty="0"/>
              <a:t>are physical objects, and it is possible to make paperweights by scratching patterns on pebbles, but this is not a way of making physical objects. It is a way of making certain physical objects into paperweights. A pebble can become a saleable paperweight without changing at all, to revive a point made by Robert Boyle against teleology.” (1974: 128)</a:t>
            </a:r>
            <a:endParaRPr lang="en-GB" dirty="0"/>
          </a:p>
          <a:p>
            <a:endParaRPr lang="en-US" dirty="0"/>
          </a:p>
        </p:txBody>
      </p:sp>
    </p:spTree>
    <p:extLst>
      <p:ext uri="{BB962C8B-B14F-4D97-AF65-F5344CB8AC3E}">
        <p14:creationId xmlns:p14="http://schemas.microsoft.com/office/powerpoint/2010/main" val="38490232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Problems and Difficulties</a:t>
            </a:r>
            <a:endParaRPr lang="en-US" sz="3600" dirty="0"/>
          </a:p>
        </p:txBody>
      </p:sp>
      <p:sp>
        <p:nvSpPr>
          <p:cNvPr id="3" name="Content Placeholder 2"/>
          <p:cNvSpPr>
            <a:spLocks noGrp="1"/>
          </p:cNvSpPr>
          <p:nvPr>
            <p:ph idx="1"/>
          </p:nvPr>
        </p:nvSpPr>
        <p:spPr/>
        <p:txBody>
          <a:bodyPr/>
          <a:lstStyle/>
          <a:p>
            <a:r>
              <a:rPr lang="en-US" dirty="0" smtClean="0"/>
              <a:t>1. Statues are not substantial and enduring things that come into existence after shaping. Is that coherent with our commonsense view?</a:t>
            </a:r>
          </a:p>
          <a:p>
            <a:r>
              <a:rPr lang="en-US" dirty="0" smtClean="0"/>
              <a:t>2. Worries about the ambiguity of “That statue cannot be crushed into a ball” on Ayers (1974) account, though seems straightforwardly true.</a:t>
            </a:r>
            <a:endParaRPr lang="en-US" dirty="0"/>
          </a:p>
        </p:txBody>
      </p:sp>
    </p:spTree>
    <p:extLst>
      <p:ext uri="{BB962C8B-B14F-4D97-AF65-F5344CB8AC3E}">
        <p14:creationId xmlns:p14="http://schemas.microsoft.com/office/powerpoint/2010/main" val="19884932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Burke (1994): Dominant Kinds</a:t>
            </a:r>
            <a:endParaRPr lang="en-US" sz="3600" dirty="0"/>
          </a:p>
        </p:txBody>
      </p:sp>
      <p:sp>
        <p:nvSpPr>
          <p:cNvPr id="3" name="Content Placeholder 2"/>
          <p:cNvSpPr>
            <a:spLocks noGrp="1"/>
          </p:cNvSpPr>
          <p:nvPr>
            <p:ph idx="1"/>
          </p:nvPr>
        </p:nvSpPr>
        <p:spPr/>
        <p:txBody>
          <a:bodyPr>
            <a:normAutofit fontScale="85000" lnSpcReduction="20000"/>
          </a:bodyPr>
          <a:lstStyle/>
          <a:p>
            <a:r>
              <a:rPr lang="en-US" dirty="0"/>
              <a:t>Piece 1= The lump of clay which exists prior to the shaping into a statue</a:t>
            </a:r>
            <a:endParaRPr lang="en-GB" dirty="0"/>
          </a:p>
          <a:p>
            <a:r>
              <a:rPr lang="en-US" dirty="0"/>
              <a:t>Piece 2= The lump of clay which exists once the shaping has been completed</a:t>
            </a:r>
            <a:endParaRPr lang="en-GB" dirty="0"/>
          </a:p>
          <a:p>
            <a:r>
              <a:rPr lang="en-US" dirty="0"/>
              <a:t>Statue = The entity that comes into existence when the shaping has been completed.</a:t>
            </a:r>
            <a:endParaRPr lang="en-GB" dirty="0"/>
          </a:p>
          <a:p>
            <a:r>
              <a:rPr lang="en-US" dirty="0"/>
              <a:t>(iv) The argument for the distinctness claim at the core of the standard story is that:</a:t>
            </a:r>
            <a:endParaRPr lang="en-GB" dirty="0"/>
          </a:p>
          <a:p>
            <a:r>
              <a:rPr lang="en-US" dirty="0"/>
              <a:t>(a) Piece 1 and Piece 2 are identical; </a:t>
            </a:r>
            <a:endParaRPr lang="en-GB" dirty="0"/>
          </a:p>
          <a:p>
            <a:r>
              <a:rPr lang="en-US" dirty="0"/>
              <a:t>(b) Piece 1 and Statue are distinct; so:</a:t>
            </a:r>
            <a:endParaRPr lang="en-GB" dirty="0"/>
          </a:p>
          <a:p>
            <a:r>
              <a:rPr lang="en-US" dirty="0"/>
              <a:t>(c) Statue and Piece 2 must be distinct.</a:t>
            </a:r>
            <a:endParaRPr lang="en-GB" dirty="0"/>
          </a:p>
          <a:p>
            <a:endParaRPr lang="en-US" dirty="0"/>
          </a:p>
        </p:txBody>
      </p:sp>
    </p:spTree>
    <p:extLst>
      <p:ext uri="{BB962C8B-B14F-4D97-AF65-F5344CB8AC3E}">
        <p14:creationId xmlns:p14="http://schemas.microsoft.com/office/powerpoint/2010/main" val="1238572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Burke (1994): Dominant Kinds</a:t>
            </a:r>
          </a:p>
        </p:txBody>
      </p:sp>
      <p:sp>
        <p:nvSpPr>
          <p:cNvPr id="3" name="Content Placeholder 2"/>
          <p:cNvSpPr>
            <a:spLocks noGrp="1"/>
          </p:cNvSpPr>
          <p:nvPr>
            <p:ph idx="1"/>
          </p:nvPr>
        </p:nvSpPr>
        <p:spPr/>
        <p:txBody>
          <a:bodyPr>
            <a:normAutofit lnSpcReduction="10000"/>
          </a:bodyPr>
          <a:lstStyle/>
          <a:p>
            <a:r>
              <a:rPr lang="en-US" dirty="0"/>
              <a:t>(v) Burke (1994) maintains that the correct response to the argument is to deny (a). It is not the case that Piece 1 and Piece 2 are identical. The particular object which </a:t>
            </a:r>
            <a:r>
              <a:rPr lang="en-US" i="1" dirty="0"/>
              <a:t>was</a:t>
            </a:r>
            <a:r>
              <a:rPr lang="en-US" dirty="0"/>
              <a:t> the lump of clay prior to its being shaped into a statue is a </a:t>
            </a:r>
            <a:r>
              <a:rPr lang="en-US" i="1" dirty="0"/>
              <a:t>different</a:t>
            </a:r>
            <a:r>
              <a:rPr lang="en-US" dirty="0"/>
              <a:t> particular object than that lump of clay that exists after the shaping has been performed. </a:t>
            </a:r>
            <a:endParaRPr lang="en-US" dirty="0" smtClean="0"/>
          </a:p>
          <a:p>
            <a:r>
              <a:rPr lang="en-US" dirty="0" smtClean="0"/>
              <a:t>Why?</a:t>
            </a:r>
            <a:endParaRPr lang="en-GB" dirty="0"/>
          </a:p>
          <a:p>
            <a:endParaRPr lang="en-US" dirty="0"/>
          </a:p>
        </p:txBody>
      </p:sp>
    </p:spTree>
    <p:extLst>
      <p:ext uri="{BB962C8B-B14F-4D97-AF65-F5344CB8AC3E}">
        <p14:creationId xmlns:p14="http://schemas.microsoft.com/office/powerpoint/2010/main" val="19078784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Dominant Sortals</a:t>
            </a:r>
            <a:endParaRPr lang="en-US" sz="3600" dirty="0"/>
          </a:p>
        </p:txBody>
      </p:sp>
      <p:sp>
        <p:nvSpPr>
          <p:cNvPr id="3" name="Content Placeholder 2"/>
          <p:cNvSpPr>
            <a:spLocks noGrp="1"/>
          </p:cNvSpPr>
          <p:nvPr>
            <p:ph idx="1"/>
          </p:nvPr>
        </p:nvSpPr>
        <p:spPr/>
        <p:txBody>
          <a:bodyPr>
            <a:normAutofit/>
          </a:bodyPr>
          <a:lstStyle/>
          <a:p>
            <a:r>
              <a:rPr lang="en-US" dirty="0"/>
              <a:t>“I agree that every sortal has an associated set of persistence conditions, but I hold that every composite object that is not a mere aggregate satisfies at least two sortals, one being ‘aggregate’. For example Piece 2 (=Statue) is (predicatively) a piece of copper (clay), a statue, and an aggregate (…of clay particles…) I hold that among the sortals satisfied by an object, one is the object’s “dominant” sortal.</a:t>
            </a:r>
            <a:endParaRPr lang="en-GB" dirty="0"/>
          </a:p>
          <a:p>
            <a:endParaRPr lang="en-US" dirty="0"/>
          </a:p>
        </p:txBody>
      </p:sp>
    </p:spTree>
    <p:extLst>
      <p:ext uri="{BB962C8B-B14F-4D97-AF65-F5344CB8AC3E}">
        <p14:creationId xmlns:p14="http://schemas.microsoft.com/office/powerpoint/2010/main" val="13043048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Dominant Sortals</a:t>
            </a:r>
            <a:endParaRPr lang="en-US" sz="3600" dirty="0"/>
          </a:p>
        </p:txBody>
      </p:sp>
      <p:sp>
        <p:nvSpPr>
          <p:cNvPr id="3" name="Content Placeholder 2"/>
          <p:cNvSpPr>
            <a:spLocks noGrp="1"/>
          </p:cNvSpPr>
          <p:nvPr>
            <p:ph idx="1"/>
          </p:nvPr>
        </p:nvSpPr>
        <p:spPr/>
        <p:txBody>
          <a:bodyPr>
            <a:normAutofit lnSpcReduction="10000"/>
          </a:bodyPr>
          <a:lstStyle/>
          <a:p>
            <a:r>
              <a:rPr lang="en-US" dirty="0"/>
              <a:t>Let’s say that sortal F is object o’s dominant sortal just in case o has the persistence conditions it has in consequence of satisfying F. And let’s say that sortal F dominates sortal G, with respect to o, just in case (1) o satisfies both F and G, and (2) F, not G, is o’s dominant sortal. With respect to Piece 2, for example, ‘statue’ dominates both ‘piece of (clay)’ and ‘aggregate (of clay particles)’. (Burke (1994) (in Rea (1997): 247).</a:t>
            </a:r>
            <a:endParaRPr lang="en-GB" dirty="0"/>
          </a:p>
          <a:p>
            <a:endParaRPr lang="en-US" dirty="0"/>
          </a:p>
        </p:txBody>
      </p:sp>
    </p:spTree>
    <p:extLst>
      <p:ext uri="{BB962C8B-B14F-4D97-AF65-F5344CB8AC3E}">
        <p14:creationId xmlns:p14="http://schemas.microsoft.com/office/powerpoint/2010/main" val="29980181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Dominant Sortals</a:t>
            </a:r>
            <a:endParaRPr lang="en-US" sz="3600" dirty="0"/>
          </a:p>
        </p:txBody>
      </p:sp>
      <p:sp>
        <p:nvSpPr>
          <p:cNvPr id="3" name="Content Placeholder 2"/>
          <p:cNvSpPr>
            <a:spLocks noGrp="1"/>
          </p:cNvSpPr>
          <p:nvPr>
            <p:ph idx="1"/>
          </p:nvPr>
        </p:nvSpPr>
        <p:spPr/>
        <p:txBody>
          <a:bodyPr>
            <a:normAutofit lnSpcReduction="10000"/>
          </a:bodyPr>
          <a:lstStyle/>
          <a:p>
            <a:r>
              <a:rPr lang="en-US" dirty="0"/>
              <a:t>When one sortal comes to ‘dominate’ another, an object goes out of existence.</a:t>
            </a:r>
            <a:endParaRPr lang="en-GB" dirty="0"/>
          </a:p>
          <a:p>
            <a:r>
              <a:rPr lang="en-US" dirty="0"/>
              <a:t>“On my account, an object that has the persistence conditions it has in consequence of satisfying F can persist only so long as it does not undergo changes that would cause it to satisfy a sortal that dominates F. Thus a mere piece of copper (clay) could not survive the changes that would make it a statue. </a:t>
            </a:r>
            <a:endParaRPr lang="en-US" dirty="0"/>
          </a:p>
        </p:txBody>
      </p:sp>
    </p:spTree>
    <p:extLst>
      <p:ext uri="{BB962C8B-B14F-4D97-AF65-F5344CB8AC3E}">
        <p14:creationId xmlns:p14="http://schemas.microsoft.com/office/powerpoint/2010/main" val="1153211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Dominant Sortals</a:t>
            </a:r>
            <a:endParaRPr lang="en-US" sz="3600" dirty="0"/>
          </a:p>
        </p:txBody>
      </p:sp>
      <p:sp>
        <p:nvSpPr>
          <p:cNvPr id="3" name="Content Placeholder 2"/>
          <p:cNvSpPr>
            <a:spLocks noGrp="1"/>
          </p:cNvSpPr>
          <p:nvPr>
            <p:ph idx="1"/>
          </p:nvPr>
        </p:nvSpPr>
        <p:spPr/>
        <p:txBody>
          <a:bodyPr/>
          <a:lstStyle/>
          <a:p>
            <a:r>
              <a:rPr lang="en-US" dirty="0"/>
              <a:t>On my account, therefore, but not on the standard account, a mere piece of copper (clay) would be destroyed by changes that would cause it to be co-extensive with a statue. (On the standard account, of course, such changes would cause the piece of copper to be </a:t>
            </a:r>
            <a:r>
              <a:rPr lang="en-US" i="1" dirty="0"/>
              <a:t>coincident</a:t>
            </a:r>
            <a:r>
              <a:rPr lang="en-US" dirty="0"/>
              <a:t> with a statue, not to </a:t>
            </a:r>
            <a:r>
              <a:rPr lang="en-US" i="1" dirty="0"/>
              <a:t>be</a:t>
            </a:r>
            <a:r>
              <a:rPr lang="en-US" dirty="0"/>
              <a:t> a statue.) ((1994) (in Rea(ed.) (1997): 251).</a:t>
            </a:r>
            <a:endParaRPr lang="en-GB" dirty="0"/>
          </a:p>
          <a:p>
            <a:endParaRPr lang="en-US" dirty="0"/>
          </a:p>
        </p:txBody>
      </p:sp>
    </p:spTree>
    <p:extLst>
      <p:ext uri="{BB962C8B-B14F-4D97-AF65-F5344CB8AC3E}">
        <p14:creationId xmlns:p14="http://schemas.microsoft.com/office/powerpoint/2010/main" val="12523976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Difficulties</a:t>
            </a:r>
            <a:endParaRPr lang="en-US" sz="3600"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Could manipulating the clay destroy an object?!</a:t>
            </a:r>
          </a:p>
          <a:p>
            <a:pPr marL="514350" indent="-514350">
              <a:buFont typeface="+mj-lt"/>
              <a:buAutoNum type="arabicPeriod"/>
            </a:pPr>
            <a:r>
              <a:rPr lang="en-US" dirty="0" smtClean="0"/>
              <a:t>How to answer the “Which One?” question</a:t>
            </a:r>
          </a:p>
          <a:p>
            <a:pPr marL="0" indent="0">
              <a:buNone/>
            </a:pPr>
            <a:r>
              <a:rPr lang="en-US" dirty="0"/>
              <a:t>‘Of the sortals satisfied by an object, the one that tells the object’s sort is </a:t>
            </a:r>
            <a:r>
              <a:rPr lang="en-US" dirty="0" smtClean="0"/>
              <a:t>the one </a:t>
            </a:r>
            <a:r>
              <a:rPr lang="en-US" dirty="0"/>
              <a:t>whose satisfaction entails possession of the widest range of properties.” ((1994)(1997 reprint p.252)</a:t>
            </a:r>
            <a:endParaRPr lang="en-GB" dirty="0"/>
          </a:p>
          <a:p>
            <a:pPr marL="514350" indent="-514350">
              <a:buFont typeface="+mj-lt"/>
              <a:buAutoNum type="arabicPeriod"/>
            </a:pPr>
            <a:endParaRPr lang="en-US" dirty="0"/>
          </a:p>
        </p:txBody>
      </p:sp>
    </p:spTree>
    <p:extLst>
      <p:ext uri="{BB962C8B-B14F-4D97-AF65-F5344CB8AC3E}">
        <p14:creationId xmlns:p14="http://schemas.microsoft.com/office/powerpoint/2010/main" val="33832240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Relative Identity</a:t>
            </a:r>
            <a:endParaRPr lang="en-US" sz="3600" dirty="0"/>
          </a:p>
        </p:txBody>
      </p:sp>
      <p:sp>
        <p:nvSpPr>
          <p:cNvPr id="3" name="Content Placeholder 2"/>
          <p:cNvSpPr>
            <a:spLocks noGrp="1"/>
          </p:cNvSpPr>
          <p:nvPr>
            <p:ph idx="1"/>
          </p:nvPr>
        </p:nvSpPr>
        <p:spPr/>
        <p:txBody>
          <a:bodyPr>
            <a:normAutofit fontScale="92500"/>
          </a:bodyPr>
          <a:lstStyle/>
          <a:p>
            <a:r>
              <a:rPr lang="en-US" dirty="0"/>
              <a:t>(</a:t>
            </a:r>
            <a:r>
              <a:rPr lang="en-US" dirty="0" err="1"/>
              <a:t>i</a:t>
            </a:r>
            <a:r>
              <a:rPr lang="en-US" dirty="0"/>
              <a:t>) The argument for the distinctness of the statue and the piece of clay relies on the indiscernibility of </a:t>
            </a:r>
            <a:r>
              <a:rPr lang="en-US" dirty="0" smtClean="0"/>
              <a:t>identicals, a </a:t>
            </a:r>
            <a:r>
              <a:rPr lang="en-US" dirty="0"/>
              <a:t>principle that also goes by the name ‘Leibniz’s Law’. </a:t>
            </a:r>
            <a:endParaRPr lang="en-GB" dirty="0"/>
          </a:p>
          <a:p>
            <a:r>
              <a:rPr lang="en-US" dirty="0"/>
              <a:t>(LL) For any x and y, if x = y then x and y share all their properties.</a:t>
            </a:r>
            <a:endParaRPr lang="en-GB" dirty="0"/>
          </a:p>
          <a:p>
            <a:r>
              <a:rPr lang="en-US" dirty="0"/>
              <a:t>This principle dictates that if x has one property F that y lacks then x is not the same as y. </a:t>
            </a:r>
            <a:endParaRPr lang="en-US" dirty="0" smtClean="0"/>
          </a:p>
          <a:p>
            <a:r>
              <a:rPr lang="en-US" dirty="0" smtClean="0"/>
              <a:t>Relative identity theorists deny this</a:t>
            </a:r>
            <a:endParaRPr lang="en-GB" dirty="0"/>
          </a:p>
          <a:p>
            <a:endParaRPr lang="en-US" dirty="0"/>
          </a:p>
        </p:txBody>
      </p:sp>
    </p:spTree>
    <p:extLst>
      <p:ext uri="{BB962C8B-B14F-4D97-AF65-F5344CB8AC3E}">
        <p14:creationId xmlns:p14="http://schemas.microsoft.com/office/powerpoint/2010/main" val="26573478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A Paradox of Material Constitution: The Statue and the Lump</a:t>
            </a:r>
            <a:endParaRPr lang="en-US" sz="3600" dirty="0"/>
          </a:p>
        </p:txBody>
      </p:sp>
      <p:sp>
        <p:nvSpPr>
          <p:cNvPr id="3" name="Content Placeholder 2"/>
          <p:cNvSpPr>
            <a:spLocks noGrp="1"/>
          </p:cNvSpPr>
          <p:nvPr>
            <p:ph idx="1"/>
          </p:nvPr>
        </p:nvSpPr>
        <p:spPr/>
        <p:txBody>
          <a:bodyPr>
            <a:normAutofit fontScale="70000" lnSpcReduction="20000"/>
          </a:bodyPr>
          <a:lstStyle/>
          <a:p>
            <a:r>
              <a:rPr lang="en-US" dirty="0"/>
              <a:t>x = Statue       y = Lump</a:t>
            </a:r>
            <a:endParaRPr lang="en-GB" dirty="0"/>
          </a:p>
          <a:p>
            <a:r>
              <a:rPr lang="en-US" dirty="0"/>
              <a:t>(1) x goes out of existence at t5</a:t>
            </a:r>
            <a:endParaRPr lang="en-GB" dirty="0"/>
          </a:p>
          <a:p>
            <a:r>
              <a:rPr lang="en-US" dirty="0"/>
              <a:t>(2) y does not go out of existence at t5</a:t>
            </a:r>
            <a:endParaRPr lang="en-GB" dirty="0"/>
          </a:p>
          <a:p>
            <a:r>
              <a:rPr lang="en-US" dirty="0"/>
              <a:t>(3) If x is F but y is not F then x ≠ y</a:t>
            </a:r>
            <a:endParaRPr lang="en-GB" dirty="0"/>
          </a:p>
          <a:p>
            <a:r>
              <a:rPr lang="en-US" dirty="0"/>
              <a:t>(4) x ≠ y</a:t>
            </a:r>
            <a:endParaRPr lang="en-GB" dirty="0"/>
          </a:p>
          <a:p>
            <a:r>
              <a:rPr lang="en-US" dirty="0"/>
              <a:t>(5) x and y occupy the same place (and have all of the same parts) at t4</a:t>
            </a:r>
            <a:endParaRPr lang="en-GB" dirty="0"/>
          </a:p>
          <a:p>
            <a:r>
              <a:rPr lang="en-US" dirty="0"/>
              <a:t>But:</a:t>
            </a:r>
            <a:endParaRPr lang="en-GB" dirty="0"/>
          </a:p>
          <a:p>
            <a:r>
              <a:rPr lang="en-US" dirty="0"/>
              <a:t>(6) No two distinct concrete material particulars can occupy the same place (and can have all of the same parts) at the same time</a:t>
            </a:r>
            <a:r>
              <a:rPr lang="en-US" dirty="0" smtClean="0"/>
              <a:t>.</a:t>
            </a:r>
            <a:endParaRPr lang="en-GB" dirty="0"/>
          </a:p>
          <a:p>
            <a:r>
              <a:rPr lang="en-US" dirty="0"/>
              <a:t>Assuming that x and y are concrete material particulars, (5) and (6) are inconsistent.</a:t>
            </a:r>
            <a:endParaRPr lang="en-GB" dirty="0"/>
          </a:p>
          <a:p>
            <a:endParaRPr lang="en-US" dirty="0"/>
          </a:p>
        </p:txBody>
      </p:sp>
    </p:spTree>
    <p:extLst>
      <p:ext uri="{BB962C8B-B14F-4D97-AF65-F5344CB8AC3E}">
        <p14:creationId xmlns:p14="http://schemas.microsoft.com/office/powerpoint/2010/main" val="36143891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Relative Identity</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err="1"/>
              <a:t>Geach</a:t>
            </a:r>
            <a:r>
              <a:rPr lang="en-US" dirty="0"/>
              <a:t> (1962) argues for the view that identity is relative, in the sense that it is never the case that A = B simpliciter, but that A is always, for example, the same F (say, the same cat) as B or the same G (say, the same collection of material particles) as B.</a:t>
            </a:r>
            <a:endParaRPr lang="en-GB" dirty="0"/>
          </a:p>
          <a:p>
            <a:r>
              <a:rPr lang="en-US" dirty="0"/>
              <a:t>(iv) Identity is not a two-place relation ‘___ = ____’ or ‘____is the same as _____’ but the three-place ‘___is the same____ as _____</a:t>
            </a:r>
            <a:r>
              <a:rPr lang="en-US" dirty="0" smtClean="0"/>
              <a:t>’</a:t>
            </a:r>
          </a:p>
          <a:p>
            <a:r>
              <a:rPr lang="en-US" dirty="0" smtClean="0"/>
              <a:t>Any other notion of identity as absolute is unintelligible.</a:t>
            </a:r>
            <a:endParaRPr lang="en-GB" dirty="0"/>
          </a:p>
          <a:p>
            <a:endParaRPr lang="en-US" dirty="0"/>
          </a:p>
        </p:txBody>
      </p:sp>
    </p:spTree>
    <p:extLst>
      <p:ext uri="{BB962C8B-B14F-4D97-AF65-F5344CB8AC3E}">
        <p14:creationId xmlns:p14="http://schemas.microsoft.com/office/powerpoint/2010/main" val="7074029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Relative Identity</a:t>
            </a:r>
            <a:endParaRPr lang="en-US" sz="3600" dirty="0"/>
          </a:p>
        </p:txBody>
      </p:sp>
      <p:sp>
        <p:nvSpPr>
          <p:cNvPr id="3" name="Content Placeholder 2"/>
          <p:cNvSpPr>
            <a:spLocks noGrp="1"/>
          </p:cNvSpPr>
          <p:nvPr>
            <p:ph idx="1"/>
          </p:nvPr>
        </p:nvSpPr>
        <p:spPr/>
        <p:txBody>
          <a:bodyPr>
            <a:normAutofit fontScale="85000" lnSpcReduction="10000"/>
          </a:bodyPr>
          <a:lstStyle/>
          <a:p>
            <a:r>
              <a:rPr lang="en-US" dirty="0"/>
              <a:t>(iii) </a:t>
            </a:r>
            <a:r>
              <a:rPr lang="en-US" dirty="0" err="1"/>
              <a:t>Geach</a:t>
            </a:r>
            <a:r>
              <a:rPr lang="en-US" dirty="0"/>
              <a:t> (1962) maintains that it is possible for A to be the same F as B but not the same G as B. </a:t>
            </a:r>
            <a:endParaRPr lang="en-US" dirty="0" smtClean="0"/>
          </a:p>
          <a:p>
            <a:r>
              <a:rPr lang="en-US" dirty="0" smtClean="0"/>
              <a:t>X may be same man but not same office-holder as Y</a:t>
            </a:r>
          </a:p>
          <a:p>
            <a:r>
              <a:rPr lang="en-GB" dirty="0" smtClean="0"/>
              <a:t>T1 may be same tree but not same mass of cellulose particles as T2</a:t>
            </a:r>
          </a:p>
          <a:p>
            <a:r>
              <a:rPr lang="en-US" dirty="0" smtClean="0"/>
              <a:t>Suggestion: x </a:t>
            </a:r>
            <a:r>
              <a:rPr lang="en-US" dirty="0"/>
              <a:t>and y are the same lump, the same piece of clay, but not the same statue. What the difference in behavior shows is that they are not identical under one sortal. But this does not show that they are not identical under another such sortal, as they are, (nor that they fail to be </a:t>
            </a:r>
            <a:r>
              <a:rPr lang="en-US" i="1" dirty="0"/>
              <a:t>absolutely</a:t>
            </a:r>
            <a:r>
              <a:rPr lang="en-US" dirty="0"/>
              <a:t> distinct).</a:t>
            </a:r>
            <a:r>
              <a:rPr lang="en-GB" dirty="0"/>
              <a:t> </a:t>
            </a:r>
          </a:p>
          <a:p>
            <a:endParaRPr lang="en-US" dirty="0"/>
          </a:p>
        </p:txBody>
      </p:sp>
    </p:spTree>
    <p:extLst>
      <p:ext uri="{BB962C8B-B14F-4D97-AF65-F5344CB8AC3E}">
        <p14:creationId xmlns:p14="http://schemas.microsoft.com/office/powerpoint/2010/main" val="22777383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Problems</a:t>
            </a:r>
            <a:endParaRPr lang="en-US" sz="3600"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Denying Leibniz’s Law is a very high price to pay.</a:t>
            </a:r>
          </a:p>
          <a:p>
            <a:pPr marL="514350" indent="-514350">
              <a:buFont typeface="+mj-lt"/>
              <a:buAutoNum type="arabicPeriod"/>
            </a:pPr>
            <a:r>
              <a:rPr lang="en-US" dirty="0" smtClean="0"/>
              <a:t>It is not clear that the move to ‘relative identity’ solves the initial problem. The problem reappears when identity is relativized to a sortal.</a:t>
            </a:r>
            <a:endParaRPr lang="en-US" dirty="0"/>
          </a:p>
        </p:txBody>
      </p:sp>
    </p:spTree>
    <p:extLst>
      <p:ext uri="{BB962C8B-B14F-4D97-AF65-F5344CB8AC3E}">
        <p14:creationId xmlns:p14="http://schemas.microsoft.com/office/powerpoint/2010/main" val="9302659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Sider (2001): Temporal Parts</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a:t>(</a:t>
            </a:r>
            <a:r>
              <a:rPr lang="en-US" dirty="0" err="1"/>
              <a:t>i</a:t>
            </a:r>
            <a:r>
              <a:rPr lang="en-US" dirty="0"/>
              <a:t>) Start with ‘four-dimensionalism’ about time and about objects in time. We can think of time as a dimension analogous to space. Both time and things in time exist also in the fourth dimension. </a:t>
            </a:r>
            <a:endParaRPr lang="en-GB" dirty="0"/>
          </a:p>
          <a:p>
            <a:r>
              <a:rPr lang="en-US" dirty="0"/>
              <a:t>(ii) Things do not exist all at once, or whole, at a </a:t>
            </a:r>
            <a:r>
              <a:rPr lang="en-US" dirty="0" smtClean="0"/>
              <a:t>time, and then persist in their entirety. </a:t>
            </a:r>
            <a:r>
              <a:rPr lang="en-US" dirty="0"/>
              <a:t>They are spread out in </a:t>
            </a:r>
            <a:r>
              <a:rPr lang="en-US" dirty="0" smtClean="0"/>
              <a:t>time. The only way that the are ‘wholly present’ is across the period of time they exist.</a:t>
            </a:r>
          </a:p>
          <a:p>
            <a:endParaRPr lang="en-US" dirty="0"/>
          </a:p>
        </p:txBody>
      </p:sp>
    </p:spTree>
    <p:extLst>
      <p:ext uri="{BB962C8B-B14F-4D97-AF65-F5344CB8AC3E}">
        <p14:creationId xmlns:p14="http://schemas.microsoft.com/office/powerpoint/2010/main" val="29539337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Sider (2001): Temporal Parts</a:t>
            </a:r>
            <a:endParaRPr lang="en-US" sz="3600" dirty="0"/>
          </a:p>
        </p:txBody>
      </p:sp>
      <p:sp>
        <p:nvSpPr>
          <p:cNvPr id="3" name="Content Placeholder 2"/>
          <p:cNvSpPr>
            <a:spLocks noGrp="1"/>
          </p:cNvSpPr>
          <p:nvPr>
            <p:ph idx="1"/>
          </p:nvPr>
        </p:nvSpPr>
        <p:spPr/>
        <p:txBody>
          <a:bodyPr>
            <a:normAutofit fontScale="85000" lnSpcReduction="10000"/>
          </a:bodyPr>
          <a:lstStyle/>
          <a:p>
            <a:r>
              <a:rPr lang="en-US" dirty="0"/>
              <a:t>(iii) You and I are not beings that exist whole all at once, but across time, as ‘space-time worms’. At any particular time, we have spatial parts. But we also, considered as an entity that has an existence spread out in time, have </a:t>
            </a:r>
            <a:r>
              <a:rPr lang="en-US" i="1" dirty="0"/>
              <a:t>temporal</a:t>
            </a:r>
            <a:r>
              <a:rPr lang="en-US" dirty="0"/>
              <a:t> parts.</a:t>
            </a:r>
            <a:endParaRPr lang="en-GB" dirty="0"/>
          </a:p>
          <a:p>
            <a:r>
              <a:rPr lang="en-US" dirty="0"/>
              <a:t>(iv) Temporal parts are either momentary or extended temporal stages of the being you are. There is a temporal part of me which is ‘TC on 5-3-2015’ say. This stage is a part of me in broadly the same way that my finger is a spatial part of me. </a:t>
            </a:r>
            <a:endParaRPr lang="en-GB" dirty="0"/>
          </a:p>
          <a:p>
            <a:endParaRPr lang="en-US" dirty="0"/>
          </a:p>
        </p:txBody>
      </p:sp>
    </p:spTree>
    <p:extLst>
      <p:ext uri="{BB962C8B-B14F-4D97-AF65-F5344CB8AC3E}">
        <p14:creationId xmlns:p14="http://schemas.microsoft.com/office/powerpoint/2010/main" val="2712900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Sider (2001): Temporal Parts</a:t>
            </a:r>
            <a:endParaRPr lang="en-US" sz="3600" dirty="0"/>
          </a:p>
        </p:txBody>
      </p:sp>
      <p:sp>
        <p:nvSpPr>
          <p:cNvPr id="3" name="Content Placeholder 2"/>
          <p:cNvSpPr>
            <a:spLocks noGrp="1"/>
          </p:cNvSpPr>
          <p:nvPr>
            <p:ph idx="1"/>
          </p:nvPr>
        </p:nvSpPr>
        <p:spPr/>
        <p:txBody>
          <a:bodyPr>
            <a:normAutofit fontScale="85000" lnSpcReduction="20000"/>
          </a:bodyPr>
          <a:lstStyle/>
          <a:p>
            <a:r>
              <a:rPr lang="en-US" dirty="0"/>
              <a:t>(v) </a:t>
            </a:r>
            <a:r>
              <a:rPr lang="en-GB" dirty="0" smtClean="0"/>
              <a:t>Set aside questions about foundations of the view</a:t>
            </a:r>
            <a:endParaRPr lang="en-GB" dirty="0"/>
          </a:p>
          <a:p>
            <a:r>
              <a:rPr lang="en-US" dirty="0"/>
              <a:t>(vi) Sider (2001) argues that four-dimensionalism offers an attractive solution to the paradoxes of material constitution.</a:t>
            </a:r>
            <a:endParaRPr lang="en-GB" dirty="0"/>
          </a:p>
          <a:p>
            <a:r>
              <a:rPr lang="en-US" dirty="0"/>
              <a:t>(a) Statue is distinct from Lump</a:t>
            </a:r>
            <a:endParaRPr lang="en-GB" dirty="0"/>
          </a:p>
          <a:p>
            <a:r>
              <a:rPr lang="en-US" dirty="0"/>
              <a:t>(b) The distinctness of Statue and Lump does not violate the principle that if things have all of their parts in common they are identical (Lump has temporal parts that Statue lacks).</a:t>
            </a:r>
            <a:endParaRPr lang="en-GB" dirty="0"/>
          </a:p>
          <a:p>
            <a:r>
              <a:rPr lang="en-US" dirty="0"/>
              <a:t>(c) Statue is distinct from Lump in being a part of the lump, in the way that my hand is distinct from me in the sense that it is a part of me.</a:t>
            </a:r>
            <a:endParaRPr lang="en-GB" dirty="0"/>
          </a:p>
          <a:p>
            <a:endParaRPr lang="en-US" dirty="0"/>
          </a:p>
        </p:txBody>
      </p:sp>
    </p:spTree>
    <p:extLst>
      <p:ext uri="{BB962C8B-B14F-4D97-AF65-F5344CB8AC3E}">
        <p14:creationId xmlns:p14="http://schemas.microsoft.com/office/powerpoint/2010/main" val="1250552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The Standard Story</a:t>
            </a:r>
            <a:endParaRPr lang="en-US" sz="3600"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Statue and Lump are distinct</a:t>
            </a:r>
          </a:p>
          <a:p>
            <a:pPr marL="514350" indent="-514350">
              <a:buFont typeface="+mj-lt"/>
              <a:buAutoNum type="arabicPeriod"/>
            </a:pPr>
            <a:r>
              <a:rPr lang="en-US" dirty="0" smtClean="0"/>
              <a:t>Statue constitutes Lump</a:t>
            </a:r>
          </a:p>
          <a:p>
            <a:pPr marL="514350" indent="-514350">
              <a:buFont typeface="+mj-lt"/>
              <a:buAutoNum type="arabicPeriod"/>
            </a:pPr>
            <a:r>
              <a:rPr lang="en-US" dirty="0" smtClean="0"/>
              <a:t>Constitution is not identity</a:t>
            </a:r>
            <a:endParaRPr lang="en-US" dirty="0"/>
          </a:p>
        </p:txBody>
      </p:sp>
    </p:spTree>
    <p:extLst>
      <p:ext uri="{BB962C8B-B14F-4D97-AF65-F5344CB8AC3E}">
        <p14:creationId xmlns:p14="http://schemas.microsoft.com/office/powerpoint/2010/main" val="3359525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The Standard Story</a:t>
            </a:r>
            <a:endParaRPr lang="en-US" sz="3600" dirty="0"/>
          </a:p>
        </p:txBody>
      </p:sp>
      <p:sp>
        <p:nvSpPr>
          <p:cNvPr id="3" name="Content Placeholder 2"/>
          <p:cNvSpPr>
            <a:spLocks noGrp="1"/>
          </p:cNvSpPr>
          <p:nvPr>
            <p:ph idx="1"/>
          </p:nvPr>
        </p:nvSpPr>
        <p:spPr/>
        <p:txBody>
          <a:bodyPr>
            <a:normAutofit fontScale="85000" lnSpcReduction="20000"/>
          </a:bodyPr>
          <a:lstStyle/>
          <a:p>
            <a:r>
              <a:rPr lang="en-US" dirty="0"/>
              <a:t>(Where ‘T’ is a tree and ‘W’ is the aggregate of cellulose molecules which occupies the volume of space occupied by the tree)</a:t>
            </a:r>
            <a:endParaRPr lang="en-GB" dirty="0"/>
          </a:p>
          <a:p>
            <a:r>
              <a:rPr lang="en-US" dirty="0"/>
              <a:t>‘The ‘is’ of constitution is not the ‘is’ of identity. The tree is made of (or constituted of or consists of) W, but is not identical with W. And ‘A is something over and above B\ denies ‘A s (wholly composed of) B’ of ‘A is merely (or merely consists of) B. If A is something over and above B, then of course A ≠ B, but the proper point of saying “over and above” is to make the further denial that B fully exhausts the matter of A. But W does fully exhaust T and so T is not something over and above W.” </a:t>
            </a:r>
            <a:r>
              <a:rPr lang="en-US" dirty="0" smtClean="0"/>
              <a:t>(Wiggins, 1968</a:t>
            </a:r>
            <a:r>
              <a:rPr lang="en-US" dirty="0"/>
              <a:t>: 4 (in Rea (1997) reprint)</a:t>
            </a:r>
            <a:endParaRPr lang="en-GB" dirty="0"/>
          </a:p>
          <a:p>
            <a:endParaRPr lang="en-US" dirty="0"/>
          </a:p>
        </p:txBody>
      </p:sp>
    </p:spTree>
    <p:extLst>
      <p:ext uri="{BB962C8B-B14F-4D97-AF65-F5344CB8AC3E}">
        <p14:creationId xmlns:p14="http://schemas.microsoft.com/office/powerpoint/2010/main" val="3711092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The Standard Story: Problems</a:t>
            </a:r>
            <a:endParaRPr lang="en-US" sz="3600" dirty="0"/>
          </a:p>
        </p:txBody>
      </p:sp>
      <p:sp>
        <p:nvSpPr>
          <p:cNvPr id="3" name="Content Placeholder 2"/>
          <p:cNvSpPr>
            <a:spLocks noGrp="1"/>
          </p:cNvSpPr>
          <p:nvPr>
            <p:ph idx="1"/>
          </p:nvPr>
        </p:nvSpPr>
        <p:spPr/>
        <p:txBody>
          <a:bodyPr>
            <a:normAutofit fontScale="92500" lnSpcReduction="20000"/>
          </a:bodyPr>
          <a:lstStyle/>
          <a:p>
            <a:pPr marL="514350" indent="-514350">
              <a:buFont typeface="+mj-lt"/>
              <a:buAutoNum type="arabicPeriod"/>
            </a:pPr>
            <a:r>
              <a:rPr lang="en-US" dirty="0" smtClean="0"/>
              <a:t>Too many objects</a:t>
            </a:r>
          </a:p>
          <a:p>
            <a:pPr marL="514350" indent="-514350">
              <a:buFont typeface="+mj-lt"/>
              <a:buAutoNum type="arabicPeriod"/>
            </a:pPr>
            <a:r>
              <a:rPr lang="en-US" i="1" dirty="0" smtClean="0"/>
              <a:t>The Grounding Problem</a:t>
            </a:r>
            <a:endParaRPr lang="en-GB" dirty="0"/>
          </a:p>
          <a:p>
            <a:r>
              <a:rPr lang="en-US" dirty="0"/>
              <a:t>(a) A difference between x and y with respect to what they can do or the changes that they can undergo requires a difference between the parts of x and y.</a:t>
            </a:r>
            <a:endParaRPr lang="en-GB" dirty="0"/>
          </a:p>
          <a:p>
            <a:r>
              <a:rPr lang="en-US" dirty="0"/>
              <a:t>(b) There is no difference between the parts of x and y</a:t>
            </a:r>
            <a:endParaRPr lang="en-GB" dirty="0"/>
          </a:p>
          <a:p>
            <a:r>
              <a:rPr lang="en-US" dirty="0"/>
              <a:t>(c) Therefore x and y cannot differ with respect to what they can do or the changes that they can undergo.</a:t>
            </a:r>
            <a:endParaRPr lang="en-GB" dirty="0"/>
          </a:p>
          <a:p>
            <a:endParaRPr lang="en-US" i="1" dirty="0"/>
          </a:p>
        </p:txBody>
      </p:sp>
    </p:spTree>
    <p:extLst>
      <p:ext uri="{BB962C8B-B14F-4D97-AF65-F5344CB8AC3E}">
        <p14:creationId xmlns:p14="http://schemas.microsoft.com/office/powerpoint/2010/main" val="1176293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Alternative Accounts</a:t>
            </a:r>
            <a:endParaRPr lang="en-US" sz="3600" dirty="0"/>
          </a:p>
        </p:txBody>
      </p:sp>
      <p:sp>
        <p:nvSpPr>
          <p:cNvPr id="3" name="Content Placeholder 2"/>
          <p:cNvSpPr>
            <a:spLocks noGrp="1"/>
          </p:cNvSpPr>
          <p:nvPr>
            <p:ph idx="1"/>
          </p:nvPr>
        </p:nvSpPr>
        <p:spPr/>
        <p:txBody>
          <a:bodyPr/>
          <a:lstStyle/>
          <a:p>
            <a:r>
              <a:rPr lang="en-US" dirty="0" smtClean="0"/>
              <a:t>Eliminativism (at least, the version in Ayers (1974)</a:t>
            </a:r>
          </a:p>
          <a:p>
            <a:r>
              <a:rPr lang="en-US" dirty="0" smtClean="0"/>
              <a:t>Dominant Kinds</a:t>
            </a:r>
          </a:p>
          <a:p>
            <a:r>
              <a:rPr lang="en-US" dirty="0" smtClean="0"/>
              <a:t>Relative Identity</a:t>
            </a:r>
          </a:p>
          <a:p>
            <a:r>
              <a:rPr lang="en-US" dirty="0" smtClean="0"/>
              <a:t>Temporal Parts (alternative?)</a:t>
            </a:r>
            <a:endParaRPr lang="en-US" dirty="0"/>
          </a:p>
        </p:txBody>
      </p:sp>
    </p:spTree>
    <p:extLst>
      <p:ext uri="{BB962C8B-B14F-4D97-AF65-F5344CB8AC3E}">
        <p14:creationId xmlns:p14="http://schemas.microsoft.com/office/powerpoint/2010/main" val="170452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Ayers (1974)</a:t>
            </a:r>
            <a:endParaRPr lang="en-US" sz="3600" dirty="0"/>
          </a:p>
        </p:txBody>
      </p:sp>
      <p:sp>
        <p:nvSpPr>
          <p:cNvPr id="3" name="Content Placeholder 2"/>
          <p:cNvSpPr>
            <a:spLocks noGrp="1"/>
          </p:cNvSpPr>
          <p:nvPr>
            <p:ph idx="1"/>
          </p:nvPr>
        </p:nvSpPr>
        <p:spPr/>
        <p:txBody>
          <a:bodyPr/>
          <a:lstStyle/>
          <a:p>
            <a:r>
              <a:rPr lang="en-US" dirty="0"/>
              <a:t>In so far as we take Lump to be a mass of clay that can persist through various kinds of deformation, and in so far as Statue is something that exists, Statue is </a:t>
            </a:r>
            <a:r>
              <a:rPr lang="en-US" i="1" dirty="0"/>
              <a:t>identical</a:t>
            </a:r>
            <a:r>
              <a:rPr lang="en-US" dirty="0"/>
              <a:t> with the piece of clay that is Lump. </a:t>
            </a:r>
            <a:endParaRPr lang="en-US" dirty="0" smtClean="0"/>
          </a:p>
          <a:p>
            <a:r>
              <a:rPr lang="en-US" dirty="0" smtClean="0"/>
              <a:t>Insofar </a:t>
            </a:r>
            <a:r>
              <a:rPr lang="en-US" dirty="0"/>
              <a:t>as it is identical with that piece of clay, though, Statue existed prior to t3 and exists after t5. So, (2) in the argument above is false.</a:t>
            </a:r>
            <a:r>
              <a:rPr lang="en-GB" dirty="0"/>
              <a:t> </a:t>
            </a:r>
            <a:endParaRPr lang="en-US" dirty="0"/>
          </a:p>
        </p:txBody>
      </p:sp>
    </p:spTree>
    <p:extLst>
      <p:ext uri="{BB962C8B-B14F-4D97-AF65-F5344CB8AC3E}">
        <p14:creationId xmlns:p14="http://schemas.microsoft.com/office/powerpoint/2010/main" val="1032665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Ayers (1974)</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a:t>“What does happen to a statue when a vandal beats it out of shape, if it is not destroyed? And what is a sculptor bringing about if he is not creating a statue? In so far as these questions do not answer themselves, a suitable reply to the first is that a piece of metal (TC: or clay) is ceasing to be a statue, and to the second, that a piece of metal is coming to be a statue. We can talk of destruction and creation if we like, for such talk can be fairly unserious, or at least detachable from considerations of substantial continuity.  </a:t>
            </a:r>
            <a:endParaRPr lang="en-GB" dirty="0"/>
          </a:p>
          <a:p>
            <a:endParaRPr lang="en-US" dirty="0"/>
          </a:p>
        </p:txBody>
      </p:sp>
    </p:spTree>
    <p:extLst>
      <p:ext uri="{BB962C8B-B14F-4D97-AF65-F5344CB8AC3E}">
        <p14:creationId xmlns:p14="http://schemas.microsoft.com/office/powerpoint/2010/main" val="37101884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Ayers (1974)</a:t>
            </a:r>
            <a:endParaRPr lang="en-US" sz="3600" dirty="0"/>
          </a:p>
        </p:txBody>
      </p:sp>
      <p:sp>
        <p:nvSpPr>
          <p:cNvPr id="3" name="Content Placeholder 2"/>
          <p:cNvSpPr>
            <a:spLocks noGrp="1"/>
          </p:cNvSpPr>
          <p:nvPr>
            <p:ph idx="1"/>
          </p:nvPr>
        </p:nvSpPr>
        <p:spPr/>
        <p:txBody>
          <a:bodyPr>
            <a:normAutofit/>
          </a:bodyPr>
          <a:lstStyle/>
          <a:p>
            <a:r>
              <a:rPr lang="en-US" dirty="0" smtClean="0"/>
              <a:t>“..I </a:t>
            </a:r>
            <a:r>
              <a:rPr lang="en-US" dirty="0"/>
              <a:t>can create an eyesore by cutting down a tree or destroy an aesthetic whole by painting my house red, white and blue. We could say that what the vandal is destroying is a shape or form. None of this gives any grounds for arguing that one thing the statue, ceases to exist, while another thing, the piece of metal (TC: or clay), continues </a:t>
            </a:r>
            <a:r>
              <a:rPr lang="en-US" dirty="0" smtClean="0"/>
              <a:t>existing…”</a:t>
            </a:r>
            <a:endParaRPr lang="en-US" dirty="0"/>
          </a:p>
        </p:txBody>
      </p:sp>
    </p:spTree>
    <p:extLst>
      <p:ext uri="{BB962C8B-B14F-4D97-AF65-F5344CB8AC3E}">
        <p14:creationId xmlns:p14="http://schemas.microsoft.com/office/powerpoint/2010/main" val="588252780"/>
      </p:ext>
    </p:extLst>
  </p:cSld>
  <p:clrMapOvr>
    <a:masterClrMapping/>
  </p:clrMapOvr>
</p:sld>
</file>

<file path=ppt/theme/theme1.xml><?xml version="1.0" encoding="utf-8"?>
<a:theme xmlns:a="http://schemas.openxmlformats.org/drawingml/2006/main" name=" Black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35</TotalTime>
  <Words>2215</Words>
  <Application>Microsoft Macintosh PowerPoint</Application>
  <PresentationFormat>On-screen Show (4:3)</PresentationFormat>
  <Paragraphs>95</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 Black </vt:lpstr>
      <vt:lpstr>PH251 Metaphysics</vt:lpstr>
      <vt:lpstr>A Paradox of Material Constitution: The Statue and the Lump</vt:lpstr>
      <vt:lpstr>The Standard Story</vt:lpstr>
      <vt:lpstr>The Standard Story</vt:lpstr>
      <vt:lpstr>The Standard Story: Problems</vt:lpstr>
      <vt:lpstr>Alternative Accounts</vt:lpstr>
      <vt:lpstr>Ayers (1974)</vt:lpstr>
      <vt:lpstr>Ayers (1974)</vt:lpstr>
      <vt:lpstr>Ayers (1974)</vt:lpstr>
      <vt:lpstr>Ayers (1974)</vt:lpstr>
      <vt:lpstr>Problems and Difficulties</vt:lpstr>
      <vt:lpstr>Burke (1994): Dominant Kinds</vt:lpstr>
      <vt:lpstr>Burke (1994): Dominant Kinds</vt:lpstr>
      <vt:lpstr>Dominant Sortals</vt:lpstr>
      <vt:lpstr>Dominant Sortals</vt:lpstr>
      <vt:lpstr>Dominant Sortals</vt:lpstr>
      <vt:lpstr>Dominant Sortals</vt:lpstr>
      <vt:lpstr>Difficulties</vt:lpstr>
      <vt:lpstr>Relative Identity</vt:lpstr>
      <vt:lpstr>Relative Identity</vt:lpstr>
      <vt:lpstr>Relative Identity</vt:lpstr>
      <vt:lpstr>Problems</vt:lpstr>
      <vt:lpstr>Sider (2001): Temporal Parts</vt:lpstr>
      <vt:lpstr>Sider (2001): Temporal Parts</vt:lpstr>
      <vt:lpstr>Sider (2001): Temporal Parts</vt:lpstr>
    </vt:vector>
  </TitlesOfParts>
  <Company>Warwick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PH251 Metaphysics</dc:title>
  <dc:creator>Thomas Crowther</dc:creator>
  <cp:lastModifiedBy>Thomas Crowther</cp:lastModifiedBy>
  <cp:revision>4</cp:revision>
  <dcterms:created xsi:type="dcterms:W3CDTF">2015-02-04T22:47:58Z</dcterms:created>
  <dcterms:modified xsi:type="dcterms:W3CDTF">2015-02-04T23:23:06Z</dcterms:modified>
</cp:coreProperties>
</file>