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78" d="100"/>
          <a:sy n="78" d="100"/>
        </p:scale>
        <p:origin x="-1776" y="-10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printerSettings" Target="printerSettings/printerSettings1.bin"/><Relationship Id="rId26" Type="http://schemas.openxmlformats.org/officeDocument/2006/relationships/presProps" Target="presProps.xml"/><Relationship Id="rId27" Type="http://schemas.openxmlformats.org/officeDocument/2006/relationships/viewProps" Target="viewProps.xml"/><Relationship Id="rId28" Type="http://schemas.openxmlformats.org/officeDocument/2006/relationships/theme" Target="theme/theme1.xml"/><Relationship Id="rId29"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US"/>
          </a:p>
        </p:txBody>
      </p:sp>
      <p:sp>
        <p:nvSpPr>
          <p:cNvPr id="4" name="Date Placeholder 3"/>
          <p:cNvSpPr>
            <a:spLocks noGrp="1"/>
          </p:cNvSpPr>
          <p:nvPr>
            <p:ph type="dt" sz="half" idx="10"/>
          </p:nvPr>
        </p:nvSpPr>
        <p:spPr/>
        <p:txBody>
          <a:bodyPr/>
          <a:lstStyle/>
          <a:p>
            <a:fld id="{6BFECD78-3C8E-49F2-8FAB-59489D168ABB}" type="datetimeFigureOut">
              <a:rPr lang="en-US" smtClean="0"/>
              <a:t>18/02/2015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B56013-B943-42BA-886F-6F9D4EB85E9D}" type="slidenum">
              <a:rPr lang="en-US" smtClean="0"/>
              <a:t>‹#›</a:t>
            </a:fld>
            <a:endParaRPr lang="en-US"/>
          </a:p>
        </p:txBody>
      </p:sp>
    </p:spTree>
    <p:extLst>
      <p:ext uri="{BB962C8B-B14F-4D97-AF65-F5344CB8AC3E}">
        <p14:creationId xmlns:p14="http://schemas.microsoft.com/office/powerpoint/2010/main" val="270201993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6BFECD78-3C8E-49F2-8FAB-59489D168ABB}" type="datetimeFigureOut">
              <a:rPr lang="en-US" smtClean="0"/>
              <a:t>18/02/2015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B56013-B943-42BA-886F-6F9D4EB85E9D}" type="slidenum">
              <a:rPr lang="en-US" smtClean="0"/>
              <a:t>‹#›</a:t>
            </a:fld>
            <a:endParaRPr lang="en-US"/>
          </a:p>
        </p:txBody>
      </p:sp>
    </p:spTree>
    <p:extLst>
      <p:ext uri="{BB962C8B-B14F-4D97-AF65-F5344CB8AC3E}">
        <p14:creationId xmlns:p14="http://schemas.microsoft.com/office/powerpoint/2010/main" val="29494982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6BFECD78-3C8E-49F2-8FAB-59489D168ABB}" type="datetimeFigureOut">
              <a:rPr lang="en-US" smtClean="0"/>
              <a:t>18/02/2015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B56013-B943-42BA-886F-6F9D4EB85E9D}" type="slidenum">
              <a:rPr lang="en-US" smtClean="0"/>
              <a:t>‹#›</a:t>
            </a:fld>
            <a:endParaRPr lang="en-US"/>
          </a:p>
        </p:txBody>
      </p:sp>
    </p:spTree>
    <p:extLst>
      <p:ext uri="{BB962C8B-B14F-4D97-AF65-F5344CB8AC3E}">
        <p14:creationId xmlns:p14="http://schemas.microsoft.com/office/powerpoint/2010/main" val="14279412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6BFECD78-3C8E-49F2-8FAB-59489D168ABB}" type="datetimeFigureOut">
              <a:rPr lang="en-US" smtClean="0"/>
              <a:t>18/02/2015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B56013-B943-42BA-886F-6F9D4EB85E9D}" type="slidenum">
              <a:rPr lang="en-US" smtClean="0"/>
              <a:t>‹#›</a:t>
            </a:fld>
            <a:endParaRPr lang="en-US"/>
          </a:p>
        </p:txBody>
      </p:sp>
    </p:spTree>
    <p:extLst>
      <p:ext uri="{BB962C8B-B14F-4D97-AF65-F5344CB8AC3E}">
        <p14:creationId xmlns:p14="http://schemas.microsoft.com/office/powerpoint/2010/main" val="22759333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fld id="{6BFECD78-3C8E-49F2-8FAB-59489D168ABB}" type="datetimeFigureOut">
              <a:rPr lang="en-US" smtClean="0"/>
              <a:t>18/02/2015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B56013-B943-42BA-886F-6F9D4EB85E9D}" type="slidenum">
              <a:rPr lang="en-US" smtClean="0"/>
              <a:t>‹#›</a:t>
            </a:fld>
            <a:endParaRPr lang="en-US"/>
          </a:p>
        </p:txBody>
      </p:sp>
    </p:spTree>
    <p:extLst>
      <p:ext uri="{BB962C8B-B14F-4D97-AF65-F5344CB8AC3E}">
        <p14:creationId xmlns:p14="http://schemas.microsoft.com/office/powerpoint/2010/main" val="17989526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Date Placeholder 4"/>
          <p:cNvSpPr>
            <a:spLocks noGrp="1"/>
          </p:cNvSpPr>
          <p:nvPr>
            <p:ph type="dt" sz="half" idx="10"/>
          </p:nvPr>
        </p:nvSpPr>
        <p:spPr/>
        <p:txBody>
          <a:bodyPr/>
          <a:lstStyle/>
          <a:p>
            <a:fld id="{6BFECD78-3C8E-49F2-8FAB-59489D168ABB}" type="datetimeFigureOut">
              <a:rPr lang="en-US" smtClean="0"/>
              <a:t>18/02/2015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FB56013-B943-42BA-886F-6F9D4EB85E9D}" type="slidenum">
              <a:rPr lang="en-US" smtClean="0"/>
              <a:t>‹#›</a:t>
            </a:fld>
            <a:endParaRPr lang="en-US"/>
          </a:p>
        </p:txBody>
      </p:sp>
    </p:spTree>
    <p:extLst>
      <p:ext uri="{BB962C8B-B14F-4D97-AF65-F5344CB8AC3E}">
        <p14:creationId xmlns:p14="http://schemas.microsoft.com/office/powerpoint/2010/main" val="10343016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Date Placeholder 6"/>
          <p:cNvSpPr>
            <a:spLocks noGrp="1"/>
          </p:cNvSpPr>
          <p:nvPr>
            <p:ph type="dt" sz="half" idx="10"/>
          </p:nvPr>
        </p:nvSpPr>
        <p:spPr/>
        <p:txBody>
          <a:bodyPr/>
          <a:lstStyle/>
          <a:p>
            <a:fld id="{6BFECD78-3C8E-49F2-8FAB-59489D168ABB}" type="datetimeFigureOut">
              <a:rPr lang="en-US" smtClean="0"/>
              <a:t>18/02/2015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FB56013-B943-42BA-886F-6F9D4EB85E9D}" type="slidenum">
              <a:rPr lang="en-US" smtClean="0"/>
              <a:t>‹#›</a:t>
            </a:fld>
            <a:endParaRPr lang="en-US"/>
          </a:p>
        </p:txBody>
      </p:sp>
    </p:spTree>
    <p:extLst>
      <p:ext uri="{BB962C8B-B14F-4D97-AF65-F5344CB8AC3E}">
        <p14:creationId xmlns:p14="http://schemas.microsoft.com/office/powerpoint/2010/main" val="14179409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2"/>
          <p:cNvSpPr>
            <a:spLocks noGrp="1"/>
          </p:cNvSpPr>
          <p:nvPr>
            <p:ph type="dt" sz="half" idx="10"/>
          </p:nvPr>
        </p:nvSpPr>
        <p:spPr/>
        <p:txBody>
          <a:bodyPr/>
          <a:lstStyle/>
          <a:p>
            <a:fld id="{6BFECD78-3C8E-49F2-8FAB-59489D168ABB}" type="datetimeFigureOut">
              <a:rPr lang="en-US" smtClean="0"/>
              <a:t>18/02/2015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FB56013-B943-42BA-886F-6F9D4EB85E9D}" type="slidenum">
              <a:rPr lang="en-US" smtClean="0"/>
              <a:t>‹#›</a:t>
            </a:fld>
            <a:endParaRPr lang="en-US"/>
          </a:p>
        </p:txBody>
      </p:sp>
    </p:spTree>
    <p:extLst>
      <p:ext uri="{BB962C8B-B14F-4D97-AF65-F5344CB8AC3E}">
        <p14:creationId xmlns:p14="http://schemas.microsoft.com/office/powerpoint/2010/main" val="6560677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BFECD78-3C8E-49F2-8FAB-59489D168ABB}" type="datetimeFigureOut">
              <a:rPr lang="en-US" smtClean="0"/>
              <a:t>18/02/2015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FB56013-B943-42BA-886F-6F9D4EB85E9D}" type="slidenum">
              <a:rPr lang="en-US" smtClean="0"/>
              <a:t>‹#›</a:t>
            </a:fld>
            <a:endParaRPr lang="en-US"/>
          </a:p>
        </p:txBody>
      </p:sp>
    </p:spTree>
    <p:extLst>
      <p:ext uri="{BB962C8B-B14F-4D97-AF65-F5344CB8AC3E}">
        <p14:creationId xmlns:p14="http://schemas.microsoft.com/office/powerpoint/2010/main" val="12491287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6BFECD78-3C8E-49F2-8FAB-59489D168ABB}" type="datetimeFigureOut">
              <a:rPr lang="en-US" smtClean="0"/>
              <a:t>18/02/2015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FB56013-B943-42BA-886F-6F9D4EB85E9D}" type="slidenum">
              <a:rPr lang="en-US" smtClean="0"/>
              <a:t>‹#›</a:t>
            </a:fld>
            <a:endParaRPr lang="en-US"/>
          </a:p>
        </p:txBody>
      </p:sp>
    </p:spTree>
    <p:extLst>
      <p:ext uri="{BB962C8B-B14F-4D97-AF65-F5344CB8AC3E}">
        <p14:creationId xmlns:p14="http://schemas.microsoft.com/office/powerpoint/2010/main" val="27301161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smtClean="0"/>
              <a:t>Drag picture to placeholder or click icon to add</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6BFECD78-3C8E-49F2-8FAB-59489D168ABB}" type="datetimeFigureOut">
              <a:rPr lang="en-US" smtClean="0"/>
              <a:t>18/02/2015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FB56013-B943-42BA-886F-6F9D4EB85E9D}" type="slidenum">
              <a:rPr lang="en-US" smtClean="0"/>
              <a:t>‹#›</a:t>
            </a:fld>
            <a:endParaRPr lang="en-US"/>
          </a:p>
        </p:txBody>
      </p:sp>
    </p:spTree>
    <p:extLst>
      <p:ext uri="{BB962C8B-B14F-4D97-AF65-F5344CB8AC3E}">
        <p14:creationId xmlns:p14="http://schemas.microsoft.com/office/powerpoint/2010/main" val="506574558"/>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BFECD78-3C8E-49F2-8FAB-59489D168ABB}" type="datetimeFigureOut">
              <a:rPr lang="en-US" smtClean="0"/>
              <a:t>18/02/2015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FB56013-B943-42BA-886F-6F9D4EB85E9D}" type="slidenum">
              <a:rPr lang="en-US" smtClean="0"/>
              <a:t>‹#›</a:t>
            </a:fld>
            <a:endParaRPr lang="en-US"/>
          </a:p>
        </p:txBody>
      </p:sp>
    </p:spTree>
    <p:extLst>
      <p:ext uri="{BB962C8B-B14F-4D97-AF65-F5344CB8AC3E}">
        <p14:creationId xmlns:p14="http://schemas.microsoft.com/office/powerpoint/2010/main" val="2557711237"/>
      </p:ext>
    </p:extLst>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3600" dirty="0" smtClean="0"/>
              <a:t>PH251 Metaphysics</a:t>
            </a:r>
            <a:endParaRPr lang="en-US" sz="3600" dirty="0"/>
          </a:p>
        </p:txBody>
      </p:sp>
      <p:sp>
        <p:nvSpPr>
          <p:cNvPr id="3" name="Subtitle 2"/>
          <p:cNvSpPr>
            <a:spLocks noGrp="1"/>
          </p:cNvSpPr>
          <p:nvPr>
            <p:ph type="subTitle" idx="1"/>
          </p:nvPr>
        </p:nvSpPr>
        <p:spPr/>
        <p:txBody>
          <a:bodyPr/>
          <a:lstStyle/>
          <a:p>
            <a:r>
              <a:rPr lang="en-US" dirty="0" smtClean="0"/>
              <a:t>Week 7. Persistence and Temporal Parts</a:t>
            </a:r>
            <a:endParaRPr lang="en-US" dirty="0"/>
          </a:p>
        </p:txBody>
      </p:sp>
    </p:spTree>
    <p:extLst>
      <p:ext uri="{BB962C8B-B14F-4D97-AF65-F5344CB8AC3E}">
        <p14:creationId xmlns:p14="http://schemas.microsoft.com/office/powerpoint/2010/main" val="270570480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Solution 3: Perdurantism</a:t>
            </a:r>
            <a:endParaRPr lang="en-US" sz="3600" dirty="0"/>
          </a:p>
        </p:txBody>
      </p:sp>
      <p:sp>
        <p:nvSpPr>
          <p:cNvPr id="3" name="Content Placeholder 2"/>
          <p:cNvSpPr>
            <a:spLocks noGrp="1"/>
          </p:cNvSpPr>
          <p:nvPr>
            <p:ph idx="1"/>
          </p:nvPr>
        </p:nvSpPr>
        <p:spPr/>
        <p:txBody>
          <a:bodyPr>
            <a:normAutofit fontScale="92500" lnSpcReduction="10000"/>
          </a:bodyPr>
          <a:lstStyle/>
          <a:p>
            <a:r>
              <a:rPr lang="en-US" dirty="0"/>
              <a:t>X perdures iff x is an entity that exists over an interval of time by having temporal parts that exist successively over that interval.</a:t>
            </a:r>
            <a:endParaRPr lang="en-GB" dirty="0"/>
          </a:p>
          <a:p>
            <a:r>
              <a:rPr lang="en-US" dirty="0" smtClean="0"/>
              <a:t>(Events?)</a:t>
            </a:r>
            <a:endParaRPr lang="en-GB" dirty="0"/>
          </a:p>
          <a:p>
            <a:r>
              <a:rPr lang="en-US" dirty="0" smtClean="0"/>
              <a:t>Lewis </a:t>
            </a:r>
            <a:r>
              <a:rPr lang="en-US" dirty="0"/>
              <a:t>(1986): Material objects are </a:t>
            </a:r>
            <a:r>
              <a:rPr lang="en-US" i="1" dirty="0"/>
              <a:t>sums</a:t>
            </a:r>
            <a:r>
              <a:rPr lang="en-US" dirty="0"/>
              <a:t> of temporal parts. (With a story to be given about how the parts are related).</a:t>
            </a:r>
            <a:endParaRPr lang="en-GB" dirty="0"/>
          </a:p>
          <a:p>
            <a:r>
              <a:rPr lang="en-US" dirty="0" smtClean="0"/>
              <a:t>On </a:t>
            </a:r>
            <a:r>
              <a:rPr lang="en-US" dirty="0"/>
              <a:t>this theory, if I am 6ft tall at time t that is in virtue of my having a temporal part that is 6ft tall at t.</a:t>
            </a:r>
            <a:endParaRPr lang="en-GB" dirty="0"/>
          </a:p>
          <a:p>
            <a:endParaRPr lang="en-US" dirty="0"/>
          </a:p>
        </p:txBody>
      </p:sp>
    </p:spTree>
    <p:extLst>
      <p:ext uri="{BB962C8B-B14F-4D97-AF65-F5344CB8AC3E}">
        <p14:creationId xmlns:p14="http://schemas.microsoft.com/office/powerpoint/2010/main" val="393194592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Stage Theory vs. </a:t>
            </a:r>
            <a:r>
              <a:rPr lang="en-US" sz="3600" dirty="0"/>
              <a:t>P</a:t>
            </a:r>
            <a:r>
              <a:rPr lang="en-US" sz="3600" dirty="0" smtClean="0"/>
              <a:t>erdurantism</a:t>
            </a:r>
            <a:endParaRPr lang="en-US" sz="3600" dirty="0"/>
          </a:p>
        </p:txBody>
      </p:sp>
      <p:sp>
        <p:nvSpPr>
          <p:cNvPr id="3" name="Content Placeholder 2"/>
          <p:cNvSpPr>
            <a:spLocks noGrp="1"/>
          </p:cNvSpPr>
          <p:nvPr>
            <p:ph idx="1"/>
          </p:nvPr>
        </p:nvSpPr>
        <p:spPr/>
        <p:txBody>
          <a:bodyPr>
            <a:normAutofit lnSpcReduction="10000"/>
          </a:bodyPr>
          <a:lstStyle/>
          <a:p>
            <a:r>
              <a:rPr lang="en-US" dirty="0" smtClean="0"/>
              <a:t>Particular objects are short-lived stages (rather than space-time worms). (See Sider (2001) and Hawley (2001)).</a:t>
            </a:r>
          </a:p>
          <a:p>
            <a:r>
              <a:rPr lang="en-US" dirty="0" smtClean="0"/>
              <a:t>You and me, and other material objects are stages rather than worms</a:t>
            </a:r>
          </a:p>
          <a:p>
            <a:r>
              <a:rPr lang="en-US" dirty="0" smtClean="0"/>
              <a:t>Objects don’t exist as single strictly identical things over time. </a:t>
            </a:r>
          </a:p>
          <a:p>
            <a:r>
              <a:rPr lang="en-US" dirty="0" smtClean="0"/>
              <a:t>If stages are instantaneous how do they move or last?</a:t>
            </a:r>
            <a:endParaRPr lang="en-US" dirty="0"/>
          </a:p>
        </p:txBody>
      </p:sp>
    </p:spTree>
    <p:extLst>
      <p:ext uri="{BB962C8B-B14F-4D97-AF65-F5344CB8AC3E}">
        <p14:creationId xmlns:p14="http://schemas.microsoft.com/office/powerpoint/2010/main" val="137181924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Persistence over time</a:t>
            </a:r>
            <a:endParaRPr lang="en-US" sz="3600" dirty="0"/>
          </a:p>
        </p:txBody>
      </p:sp>
      <p:sp>
        <p:nvSpPr>
          <p:cNvPr id="3" name="Content Placeholder 2"/>
          <p:cNvSpPr>
            <a:spLocks noGrp="1"/>
          </p:cNvSpPr>
          <p:nvPr>
            <p:ph idx="1"/>
          </p:nvPr>
        </p:nvSpPr>
        <p:spPr/>
        <p:txBody>
          <a:bodyPr/>
          <a:lstStyle/>
          <a:p>
            <a:r>
              <a:rPr lang="en-US" dirty="0"/>
              <a:t>“Roughly speaking, the stage satisfies ‘is travelling across the court’ if and only if it is embedded in a series of stages which are appropriately located at points across the court. And the stage satisfies ‘is six months old’ if and only if it is preceded by an appropriate sequence of stages which stretches back over six months.” (Hawley, 2001, p.54.)</a:t>
            </a:r>
          </a:p>
          <a:p>
            <a:endParaRPr lang="en-US" dirty="0"/>
          </a:p>
        </p:txBody>
      </p:sp>
    </p:spTree>
    <p:extLst>
      <p:ext uri="{BB962C8B-B14F-4D97-AF65-F5344CB8AC3E}">
        <p14:creationId xmlns:p14="http://schemas.microsoft.com/office/powerpoint/2010/main" val="416496232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Persistence</a:t>
            </a:r>
            <a:endParaRPr lang="en-US" sz="3600" dirty="0"/>
          </a:p>
        </p:txBody>
      </p:sp>
      <p:sp>
        <p:nvSpPr>
          <p:cNvPr id="3" name="Content Placeholder 2"/>
          <p:cNvSpPr>
            <a:spLocks noGrp="1"/>
          </p:cNvSpPr>
          <p:nvPr>
            <p:ph idx="1"/>
          </p:nvPr>
        </p:nvSpPr>
        <p:spPr/>
        <p:txBody>
          <a:bodyPr>
            <a:normAutofit fontScale="92500" lnSpcReduction="10000"/>
          </a:bodyPr>
          <a:lstStyle/>
          <a:p>
            <a:r>
              <a:rPr lang="en-US" dirty="0"/>
              <a:t>Persistence consists in the right kind of relations obtaining between a sequence of distinct short-lived stages (temporal entities).</a:t>
            </a:r>
          </a:p>
          <a:p>
            <a:r>
              <a:rPr lang="en-US" dirty="0"/>
              <a:t>“Series of stages which are stages of the same objects are distinguished from other series as follows. The state of a later stage depends, counterfactually and causally upon the state or earlier stages, in a way in which it does not depend upon stages of other objects.” (Hawley, (2001), p.85).</a:t>
            </a:r>
            <a:endParaRPr lang="en-GB" dirty="0"/>
          </a:p>
          <a:p>
            <a:endParaRPr lang="en-US" dirty="0"/>
          </a:p>
        </p:txBody>
      </p:sp>
    </p:spTree>
    <p:extLst>
      <p:ext uri="{BB962C8B-B14F-4D97-AF65-F5344CB8AC3E}">
        <p14:creationId xmlns:p14="http://schemas.microsoft.com/office/powerpoint/2010/main" val="122747922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Perdurantism and Coincidence</a:t>
            </a:r>
            <a:endParaRPr lang="en-US" sz="3600" dirty="0"/>
          </a:p>
        </p:txBody>
      </p:sp>
      <p:sp>
        <p:nvSpPr>
          <p:cNvPr id="3" name="Content Placeholder 2"/>
          <p:cNvSpPr>
            <a:spLocks noGrp="1"/>
          </p:cNvSpPr>
          <p:nvPr>
            <p:ph idx="1"/>
          </p:nvPr>
        </p:nvSpPr>
        <p:spPr/>
        <p:txBody>
          <a:bodyPr>
            <a:normAutofit fontScale="85000" lnSpcReduction="10000"/>
          </a:bodyPr>
          <a:lstStyle/>
          <a:p>
            <a:r>
              <a:rPr lang="en-US" dirty="0" smtClean="0"/>
              <a:t>(</a:t>
            </a:r>
            <a:r>
              <a:rPr lang="en-US" dirty="0" err="1"/>
              <a:t>i</a:t>
            </a:r>
            <a:r>
              <a:rPr lang="en-US" dirty="0"/>
              <a:t>) Statue is distinct from Lump. Lump has temporal parts that Statue lacks. So they cannot be identical.</a:t>
            </a:r>
            <a:endParaRPr lang="en-GB" dirty="0"/>
          </a:p>
          <a:p>
            <a:r>
              <a:rPr lang="en-US" dirty="0"/>
              <a:t>(ii) Some of Lump’s temporal parts are shared with Statue. And there is no temporal part of Statue that is not a temporal part of Lump. If Statue and Lump are space-time worms, the worm that is Statue is completely contained within Lump. Statue completely temporally overlaps with Lump</a:t>
            </a:r>
            <a:r>
              <a:rPr lang="en-US" dirty="0" smtClean="0"/>
              <a:t>.</a:t>
            </a:r>
          </a:p>
          <a:p>
            <a:r>
              <a:rPr lang="en-US" dirty="0" smtClean="0"/>
              <a:t>(iii) Coincidence is the sharing of temporal parts by things which are distinct things (distinct worms).</a:t>
            </a:r>
          </a:p>
          <a:p>
            <a:r>
              <a:rPr lang="en-US" dirty="0" smtClean="0"/>
              <a:t>(iv) But how does this explain </a:t>
            </a:r>
            <a:r>
              <a:rPr lang="en-US" i="1" dirty="0" smtClean="0"/>
              <a:t>complete</a:t>
            </a:r>
            <a:r>
              <a:rPr lang="en-US" dirty="0" smtClean="0"/>
              <a:t> overlap?</a:t>
            </a:r>
            <a:endParaRPr lang="en-GB" dirty="0"/>
          </a:p>
          <a:p>
            <a:endParaRPr lang="en-US" dirty="0"/>
          </a:p>
        </p:txBody>
      </p:sp>
    </p:spTree>
    <p:extLst>
      <p:ext uri="{BB962C8B-B14F-4D97-AF65-F5344CB8AC3E}">
        <p14:creationId xmlns:p14="http://schemas.microsoft.com/office/powerpoint/2010/main" val="415617164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Stage Theory and Coincidence</a:t>
            </a:r>
            <a:endParaRPr lang="en-US" sz="3600" dirty="0"/>
          </a:p>
        </p:txBody>
      </p:sp>
      <p:sp>
        <p:nvSpPr>
          <p:cNvPr id="3" name="Content Placeholder 2"/>
          <p:cNvSpPr>
            <a:spLocks noGrp="1"/>
          </p:cNvSpPr>
          <p:nvPr>
            <p:ph idx="1"/>
          </p:nvPr>
        </p:nvSpPr>
        <p:spPr/>
        <p:txBody>
          <a:bodyPr>
            <a:normAutofit fontScale="77500" lnSpcReduction="20000"/>
          </a:bodyPr>
          <a:lstStyle/>
          <a:p>
            <a:r>
              <a:rPr lang="en-US" dirty="0" smtClean="0"/>
              <a:t>(</a:t>
            </a:r>
            <a:r>
              <a:rPr lang="en-US" dirty="0" err="1"/>
              <a:t>i</a:t>
            </a:r>
            <a:r>
              <a:rPr lang="en-US" dirty="0"/>
              <a:t>) The statue and the piece of clay at t5 (when the clay has been shaped into a statue form) are </a:t>
            </a:r>
            <a:r>
              <a:rPr lang="en-US" i="1" dirty="0"/>
              <a:t>identical</a:t>
            </a:r>
            <a:r>
              <a:rPr lang="en-US" dirty="0"/>
              <a:t>. The stage is correctly picked out as both ‘statue’ and ‘piece of clay’.</a:t>
            </a:r>
            <a:endParaRPr lang="en-GB" dirty="0"/>
          </a:p>
          <a:p>
            <a:r>
              <a:rPr lang="en-US" dirty="0"/>
              <a:t>(ii) Instead of thinking that persistence over time is explained by identity we can think of it in terms of the obtaining of the ‘counterpart’ relation between </a:t>
            </a:r>
            <a:r>
              <a:rPr lang="en-US" i="1" dirty="0"/>
              <a:t>distinct</a:t>
            </a:r>
            <a:r>
              <a:rPr lang="en-US" dirty="0"/>
              <a:t> things. </a:t>
            </a:r>
            <a:endParaRPr lang="en-GB" dirty="0"/>
          </a:p>
          <a:p>
            <a:r>
              <a:rPr lang="en-US" dirty="0"/>
              <a:t>(iii) The counterpart relation includes spatio-temporal continuity and links of counterfactual dependence. When these links obtain between two things we can take that to license talk of a persisting thing</a:t>
            </a:r>
            <a:r>
              <a:rPr lang="en-US" dirty="0" smtClean="0"/>
              <a:t>. But things can also be, say, statue or lump counterparts (as they stand in statue or lump counterpart relations).</a:t>
            </a:r>
            <a:endParaRPr lang="en-GB" dirty="0"/>
          </a:p>
          <a:p>
            <a:endParaRPr lang="en-US" dirty="0"/>
          </a:p>
        </p:txBody>
      </p:sp>
    </p:spTree>
    <p:extLst>
      <p:ext uri="{BB962C8B-B14F-4D97-AF65-F5344CB8AC3E}">
        <p14:creationId xmlns:p14="http://schemas.microsoft.com/office/powerpoint/2010/main" val="202366716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Stage Theory and Coincidence</a:t>
            </a:r>
            <a:endParaRPr lang="en-US" sz="3600" dirty="0"/>
          </a:p>
        </p:txBody>
      </p:sp>
      <p:sp>
        <p:nvSpPr>
          <p:cNvPr id="3" name="Content Placeholder 2"/>
          <p:cNvSpPr>
            <a:spLocks noGrp="1"/>
          </p:cNvSpPr>
          <p:nvPr>
            <p:ph idx="1"/>
          </p:nvPr>
        </p:nvSpPr>
        <p:spPr/>
        <p:txBody>
          <a:bodyPr>
            <a:normAutofit/>
          </a:bodyPr>
          <a:lstStyle/>
          <a:p>
            <a:r>
              <a:rPr lang="en-US" dirty="0"/>
              <a:t>(iv) In the actual case, though the statue and the piece of clay are identical, there are piece of clay </a:t>
            </a:r>
            <a:r>
              <a:rPr lang="en-US" i="1" dirty="0"/>
              <a:t>counterparts</a:t>
            </a:r>
            <a:r>
              <a:rPr lang="en-US" dirty="0"/>
              <a:t> </a:t>
            </a:r>
            <a:r>
              <a:rPr lang="en-US" dirty="0" smtClean="0"/>
              <a:t>the </a:t>
            </a:r>
            <a:r>
              <a:rPr lang="en-US" dirty="0"/>
              <a:t>future that are not statue counterparts.</a:t>
            </a:r>
            <a:endParaRPr lang="en-GB" dirty="0"/>
          </a:p>
          <a:p>
            <a:r>
              <a:rPr lang="en-US" dirty="0"/>
              <a:t>(v) In the case where the statue and the piece of clay are formed and destroyed at the same time, they differ with respect </a:t>
            </a:r>
            <a:r>
              <a:rPr lang="en-US" dirty="0" smtClean="0"/>
              <a:t>to possible statue and lump counterparts not actual ones.</a:t>
            </a:r>
            <a:endParaRPr lang="en-US" dirty="0"/>
          </a:p>
        </p:txBody>
      </p:sp>
    </p:spTree>
    <p:extLst>
      <p:ext uri="{BB962C8B-B14F-4D97-AF65-F5344CB8AC3E}">
        <p14:creationId xmlns:p14="http://schemas.microsoft.com/office/powerpoint/2010/main" val="178085259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Properties as Relations to Times Again?</a:t>
            </a:r>
            <a:endParaRPr lang="en-US" sz="3600" dirty="0"/>
          </a:p>
        </p:txBody>
      </p:sp>
      <p:sp>
        <p:nvSpPr>
          <p:cNvPr id="3" name="Content Placeholder 2"/>
          <p:cNvSpPr>
            <a:spLocks noGrp="1"/>
          </p:cNvSpPr>
          <p:nvPr>
            <p:ph idx="1"/>
          </p:nvPr>
        </p:nvSpPr>
        <p:spPr/>
        <p:txBody>
          <a:bodyPr>
            <a:normAutofit fontScale="77500" lnSpcReduction="20000"/>
          </a:bodyPr>
          <a:lstStyle/>
          <a:p>
            <a:r>
              <a:rPr lang="en-GB" dirty="0" smtClean="0"/>
              <a:t>It may be obvious that properties are not relations to other objects but less so that they are not relations to times.</a:t>
            </a:r>
            <a:endParaRPr lang="en-GB" dirty="0"/>
          </a:p>
          <a:p>
            <a:r>
              <a:rPr lang="en-US" dirty="0" smtClean="0"/>
              <a:t>Hawley </a:t>
            </a:r>
            <a:r>
              <a:rPr lang="en-US" dirty="0"/>
              <a:t>(2001) </a:t>
            </a:r>
            <a:r>
              <a:rPr lang="en-US" dirty="0" smtClean="0"/>
              <a:t>also maintains </a:t>
            </a:r>
            <a:r>
              <a:rPr lang="en-US" dirty="0"/>
              <a:t>that such a view of properties such as shape and colour would provide an explanation for why abstract objects cannot possess shape and colour</a:t>
            </a:r>
            <a:r>
              <a:rPr lang="en-US" dirty="0" smtClean="0"/>
              <a:t>.</a:t>
            </a:r>
          </a:p>
          <a:p>
            <a:r>
              <a:rPr lang="en-US" dirty="0" smtClean="0"/>
              <a:t>But:</a:t>
            </a:r>
          </a:p>
          <a:p>
            <a:r>
              <a:rPr lang="en-US" dirty="0" err="1"/>
              <a:t>Y</a:t>
            </a:r>
            <a:r>
              <a:rPr lang="en-US" dirty="0" err="1" smtClean="0"/>
              <a:t>here</a:t>
            </a:r>
            <a:r>
              <a:rPr lang="en-US" dirty="0" smtClean="0"/>
              <a:t> </a:t>
            </a:r>
            <a:r>
              <a:rPr lang="en-US" dirty="0"/>
              <a:t>may be other explanations of this fact. (Only spatially-located things can have such properties).</a:t>
            </a:r>
            <a:endParaRPr lang="en-GB" dirty="0"/>
          </a:p>
          <a:p>
            <a:r>
              <a:rPr lang="en-US" dirty="0" smtClean="0"/>
              <a:t>If </a:t>
            </a:r>
            <a:r>
              <a:rPr lang="en-US" dirty="0"/>
              <a:t>shape, colour, and such things are all relations to times, then what is left of the object, such that it is that which is related to times</a:t>
            </a:r>
            <a:r>
              <a:rPr lang="en-US" dirty="0" smtClean="0"/>
              <a:t>? (What is it that is related?!)</a:t>
            </a:r>
            <a:endParaRPr lang="en-GB" dirty="0"/>
          </a:p>
        </p:txBody>
      </p:sp>
    </p:spTree>
    <p:extLst>
      <p:ext uri="{BB962C8B-B14F-4D97-AF65-F5344CB8AC3E}">
        <p14:creationId xmlns:p14="http://schemas.microsoft.com/office/powerpoint/2010/main" val="419447781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600" dirty="0" smtClean="0"/>
              <a:t>Adverbialism (See Haslanger (1989), Lowe (1988))</a:t>
            </a:r>
            <a:endParaRPr lang="en-US" sz="3600" dirty="0"/>
          </a:p>
        </p:txBody>
      </p:sp>
      <p:sp>
        <p:nvSpPr>
          <p:cNvPr id="3" name="Content Placeholder 2"/>
          <p:cNvSpPr>
            <a:spLocks noGrp="1"/>
          </p:cNvSpPr>
          <p:nvPr>
            <p:ph idx="1"/>
          </p:nvPr>
        </p:nvSpPr>
        <p:spPr/>
        <p:txBody>
          <a:bodyPr>
            <a:normAutofit fontScale="85000" lnSpcReduction="20000"/>
          </a:bodyPr>
          <a:lstStyle/>
          <a:p>
            <a:r>
              <a:rPr lang="en-US" dirty="0" smtClean="0"/>
              <a:t>Adverbialists </a:t>
            </a:r>
            <a:r>
              <a:rPr lang="en-US" dirty="0"/>
              <a:t>hold that properties like being red or being shaped are not relations to times. But </a:t>
            </a:r>
            <a:r>
              <a:rPr lang="en-US" i="1" dirty="0"/>
              <a:t>having</a:t>
            </a:r>
            <a:r>
              <a:rPr lang="en-US" dirty="0"/>
              <a:t> or </a:t>
            </a:r>
            <a:r>
              <a:rPr lang="en-US" i="1" dirty="0"/>
              <a:t>instantiating</a:t>
            </a:r>
            <a:r>
              <a:rPr lang="en-US" dirty="0"/>
              <a:t> a property is something different depending on what time it is.</a:t>
            </a:r>
            <a:endParaRPr lang="en-GB" dirty="0"/>
          </a:p>
          <a:p>
            <a:r>
              <a:rPr lang="en-US" dirty="0" smtClean="0"/>
              <a:t>To </a:t>
            </a:r>
            <a:r>
              <a:rPr lang="en-US" dirty="0"/>
              <a:t>have a property in the time 1 way is </a:t>
            </a:r>
            <a:r>
              <a:rPr lang="en-US" i="1" dirty="0"/>
              <a:t>different</a:t>
            </a:r>
            <a:r>
              <a:rPr lang="en-US" dirty="0"/>
              <a:t> from having a property in the time 2 way. (Adverbialists talk about having properties ‘t-</a:t>
            </a:r>
            <a:r>
              <a:rPr lang="en-US" dirty="0" err="1"/>
              <a:t>ly</a:t>
            </a:r>
            <a:r>
              <a:rPr lang="en-US" dirty="0"/>
              <a:t>’ in a way that is supposed to play on the analogy with running quickly or standing up slowly)</a:t>
            </a:r>
            <a:r>
              <a:rPr lang="en-US" dirty="0" smtClean="0"/>
              <a:t>.</a:t>
            </a:r>
            <a:endParaRPr lang="en-GB" dirty="0"/>
          </a:p>
          <a:p>
            <a:r>
              <a:rPr lang="en-US" dirty="0" smtClean="0"/>
              <a:t>(</a:t>
            </a:r>
            <a:r>
              <a:rPr lang="en-US" dirty="0"/>
              <a:t>2) and (3) should be restated in terms of being bent in a t-</a:t>
            </a:r>
            <a:r>
              <a:rPr lang="en-US" dirty="0" err="1"/>
              <a:t>ly</a:t>
            </a:r>
            <a:r>
              <a:rPr lang="en-US" dirty="0"/>
              <a:t> way and being straight in a t*</a:t>
            </a:r>
            <a:r>
              <a:rPr lang="en-US" dirty="0" err="1"/>
              <a:t>ly</a:t>
            </a:r>
            <a:r>
              <a:rPr lang="en-US" dirty="0"/>
              <a:t> way. This is consistent.</a:t>
            </a:r>
            <a:endParaRPr lang="en-GB" dirty="0"/>
          </a:p>
          <a:p>
            <a:endParaRPr lang="en-US" dirty="0"/>
          </a:p>
        </p:txBody>
      </p:sp>
    </p:spTree>
    <p:extLst>
      <p:ext uri="{BB962C8B-B14F-4D97-AF65-F5344CB8AC3E}">
        <p14:creationId xmlns:p14="http://schemas.microsoft.com/office/powerpoint/2010/main" val="409394662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‘Taking Tense Seriously’</a:t>
            </a:r>
            <a:endParaRPr lang="en-US" sz="3600" dirty="0"/>
          </a:p>
        </p:txBody>
      </p:sp>
      <p:sp>
        <p:nvSpPr>
          <p:cNvPr id="3" name="Content Placeholder 2"/>
          <p:cNvSpPr>
            <a:spLocks noGrp="1"/>
          </p:cNvSpPr>
          <p:nvPr>
            <p:ph idx="1"/>
          </p:nvPr>
        </p:nvSpPr>
        <p:spPr/>
        <p:txBody>
          <a:bodyPr>
            <a:normAutofit fontScale="92500" lnSpcReduction="10000"/>
          </a:bodyPr>
          <a:lstStyle/>
          <a:p>
            <a:r>
              <a:rPr lang="en-US" dirty="0" smtClean="0"/>
              <a:t>The </a:t>
            </a:r>
            <a:r>
              <a:rPr lang="en-US" dirty="0"/>
              <a:t>problem as Lewis formulates it employs ‘untensed’ (or ‘tenseless’) language for picking out objects and attributing the possession of properties at different times to them.</a:t>
            </a:r>
            <a:endParaRPr lang="en-GB" dirty="0"/>
          </a:p>
          <a:p>
            <a:r>
              <a:rPr lang="en-US" dirty="0" smtClean="0"/>
              <a:t>Tenseless </a:t>
            </a:r>
            <a:r>
              <a:rPr lang="en-US" dirty="0"/>
              <a:t>language: language that does not refer to times or events as either now, or in the present, in the past or future. </a:t>
            </a:r>
            <a:endParaRPr lang="en-GB" dirty="0"/>
          </a:p>
          <a:p>
            <a:r>
              <a:rPr lang="en-US" dirty="0" smtClean="0"/>
              <a:t>Tensed </a:t>
            </a:r>
            <a:r>
              <a:rPr lang="en-US" dirty="0"/>
              <a:t>language:  Picks out events or times as either past, present (now) or future. (‘Was’, ‘is now’, ‘will be’)</a:t>
            </a:r>
            <a:endParaRPr lang="en-GB" dirty="0"/>
          </a:p>
          <a:p>
            <a:endParaRPr lang="en-US" dirty="0"/>
          </a:p>
        </p:txBody>
      </p:sp>
    </p:spTree>
    <p:extLst>
      <p:ext uri="{BB962C8B-B14F-4D97-AF65-F5344CB8AC3E}">
        <p14:creationId xmlns:p14="http://schemas.microsoft.com/office/powerpoint/2010/main" val="30282878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Introduction</a:t>
            </a:r>
            <a:endParaRPr lang="en-US" sz="3600" dirty="0"/>
          </a:p>
        </p:txBody>
      </p:sp>
      <p:sp>
        <p:nvSpPr>
          <p:cNvPr id="3" name="Content Placeholder 2"/>
          <p:cNvSpPr>
            <a:spLocks noGrp="1"/>
          </p:cNvSpPr>
          <p:nvPr>
            <p:ph idx="1"/>
          </p:nvPr>
        </p:nvSpPr>
        <p:spPr/>
        <p:txBody>
          <a:bodyPr/>
          <a:lstStyle/>
          <a:p>
            <a:r>
              <a:rPr lang="en-US" dirty="0" smtClean="0"/>
              <a:t>X persists iff X exists over an interval of time</a:t>
            </a:r>
          </a:p>
          <a:p>
            <a:r>
              <a:rPr lang="en-GB" dirty="0" smtClean="0"/>
              <a:t>Material objects persist and persist through changes of properties.</a:t>
            </a:r>
            <a:endParaRPr lang="en-GB" dirty="0"/>
          </a:p>
          <a:p>
            <a:r>
              <a:rPr lang="en-US" i="1" dirty="0" smtClean="0"/>
              <a:t>How</a:t>
            </a:r>
            <a:r>
              <a:rPr lang="en-US" dirty="0" smtClean="0"/>
              <a:t> </a:t>
            </a:r>
            <a:r>
              <a:rPr lang="en-US" dirty="0"/>
              <a:t>do such objects persist through changes of properties?</a:t>
            </a:r>
            <a:endParaRPr lang="en-GB" dirty="0"/>
          </a:p>
          <a:p>
            <a:endParaRPr lang="en-US" dirty="0"/>
          </a:p>
        </p:txBody>
      </p:sp>
    </p:spTree>
    <p:extLst>
      <p:ext uri="{BB962C8B-B14F-4D97-AF65-F5344CB8AC3E}">
        <p14:creationId xmlns:p14="http://schemas.microsoft.com/office/powerpoint/2010/main" val="421555308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‘Taking Tense Seriously’</a:t>
            </a:r>
            <a:endParaRPr lang="en-US" sz="3600" dirty="0"/>
          </a:p>
        </p:txBody>
      </p:sp>
      <p:sp>
        <p:nvSpPr>
          <p:cNvPr id="3" name="Content Placeholder 2"/>
          <p:cNvSpPr>
            <a:spLocks noGrp="1"/>
          </p:cNvSpPr>
          <p:nvPr>
            <p:ph idx="1"/>
          </p:nvPr>
        </p:nvSpPr>
        <p:spPr/>
        <p:txBody>
          <a:bodyPr>
            <a:normAutofit fontScale="85000" lnSpcReduction="20000"/>
          </a:bodyPr>
          <a:lstStyle/>
          <a:p>
            <a:r>
              <a:rPr lang="en-US" dirty="0"/>
              <a:t>Lewis: no man believes he has no future or that he has no past. But using tensed language shows us that we needn’t embrace this in its most unattractive form. What a man believes (about himself, say) is that certain things </a:t>
            </a:r>
            <a:r>
              <a:rPr lang="en-US" i="1" dirty="0"/>
              <a:t>will be the case</a:t>
            </a:r>
            <a:r>
              <a:rPr lang="en-US" dirty="0"/>
              <a:t>, and that certain things </a:t>
            </a:r>
            <a:r>
              <a:rPr lang="en-US" i="1" dirty="0"/>
              <a:t>were the case</a:t>
            </a:r>
            <a:r>
              <a:rPr lang="en-US" dirty="0"/>
              <a:t>.</a:t>
            </a:r>
            <a:endParaRPr lang="en-GB" dirty="0"/>
          </a:p>
          <a:p>
            <a:r>
              <a:rPr lang="en-US" dirty="0" smtClean="0"/>
              <a:t>Such </a:t>
            </a:r>
            <a:r>
              <a:rPr lang="en-US" dirty="0"/>
              <a:t>a theorist will insist that (2) and (3) need to be rewritten or reconceived in suitably tensed form. </a:t>
            </a:r>
            <a:endParaRPr lang="en-GB" dirty="0"/>
          </a:p>
          <a:p>
            <a:r>
              <a:rPr lang="en-US" dirty="0" smtClean="0"/>
              <a:t>Then </a:t>
            </a:r>
            <a:r>
              <a:rPr lang="en-US" dirty="0"/>
              <a:t>the only version of (5) that can be justified by these tensed sentence redescriptions will be something of the form: ‘O was F and O is now F’. This is perfectly consistent.</a:t>
            </a:r>
            <a:endParaRPr lang="en-GB" dirty="0"/>
          </a:p>
          <a:p>
            <a:endParaRPr lang="en-US" dirty="0"/>
          </a:p>
        </p:txBody>
      </p:sp>
    </p:spTree>
    <p:extLst>
      <p:ext uri="{BB962C8B-B14F-4D97-AF65-F5344CB8AC3E}">
        <p14:creationId xmlns:p14="http://schemas.microsoft.com/office/powerpoint/2010/main" val="71177183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‘Taking Tense Seriously’</a:t>
            </a:r>
            <a:endParaRPr lang="en-US" sz="3600" dirty="0"/>
          </a:p>
        </p:txBody>
      </p:sp>
      <p:sp>
        <p:nvSpPr>
          <p:cNvPr id="3" name="Content Placeholder 2"/>
          <p:cNvSpPr>
            <a:spLocks noGrp="1"/>
          </p:cNvSpPr>
          <p:nvPr>
            <p:ph idx="1"/>
          </p:nvPr>
        </p:nvSpPr>
        <p:spPr/>
        <p:txBody>
          <a:bodyPr>
            <a:normAutofit fontScale="92500" lnSpcReduction="20000"/>
          </a:bodyPr>
          <a:lstStyle/>
          <a:p>
            <a:r>
              <a:rPr lang="en-US" dirty="0" smtClean="0"/>
              <a:t>This </a:t>
            </a:r>
            <a:r>
              <a:rPr lang="en-US" dirty="0"/>
              <a:t>redescription makes no reference to times. ‘O is F at t’, where t is some point in the past, doesn’t just say: ‘O was F’. That is true of many past times. So where has ‘t’ or ‘at t’ gone in the redescription?</a:t>
            </a:r>
            <a:endParaRPr lang="en-GB" dirty="0"/>
          </a:p>
          <a:p>
            <a:r>
              <a:rPr lang="en-US" dirty="0" smtClean="0"/>
              <a:t>Merricks </a:t>
            </a:r>
            <a:r>
              <a:rPr lang="en-US" dirty="0"/>
              <a:t>(1994):</a:t>
            </a:r>
            <a:endParaRPr lang="en-GB" dirty="0"/>
          </a:p>
          <a:p>
            <a:r>
              <a:rPr lang="en-US" dirty="0"/>
              <a:t>‘Just as I exist at t if and only if when t is (was, will be) present, I exist (existed, will exist), so I have the property ‘being bent at t’ if and only if I am (was, will be) bent when t is (was, will be) present.’ (1994, p.177)</a:t>
            </a:r>
            <a:endParaRPr lang="en-GB" dirty="0"/>
          </a:p>
          <a:p>
            <a:endParaRPr lang="en-US" dirty="0"/>
          </a:p>
        </p:txBody>
      </p:sp>
    </p:spTree>
    <p:extLst>
      <p:ext uri="{BB962C8B-B14F-4D97-AF65-F5344CB8AC3E}">
        <p14:creationId xmlns:p14="http://schemas.microsoft.com/office/powerpoint/2010/main" val="109802653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Take-home messages</a:t>
            </a:r>
            <a:endParaRPr lang="en-US" sz="3600" dirty="0"/>
          </a:p>
        </p:txBody>
      </p:sp>
      <p:sp>
        <p:nvSpPr>
          <p:cNvPr id="3" name="Content Placeholder 2"/>
          <p:cNvSpPr>
            <a:spLocks noGrp="1"/>
          </p:cNvSpPr>
          <p:nvPr>
            <p:ph idx="1"/>
          </p:nvPr>
        </p:nvSpPr>
        <p:spPr/>
        <p:txBody>
          <a:bodyPr>
            <a:normAutofit lnSpcReduction="10000"/>
          </a:bodyPr>
          <a:lstStyle/>
          <a:p>
            <a:r>
              <a:rPr lang="en-US" dirty="0" smtClean="0"/>
              <a:t>Some </a:t>
            </a:r>
            <a:r>
              <a:rPr lang="en-US" dirty="0"/>
              <a:t>philosophers think that explaining persistence through change requires postulating ‘temporal parts’ of material objects. They do this in different </a:t>
            </a:r>
            <a:r>
              <a:rPr lang="en-US" dirty="0" smtClean="0"/>
              <a:t>ways.</a:t>
            </a:r>
            <a:endParaRPr lang="en-GB" dirty="0"/>
          </a:p>
          <a:p>
            <a:r>
              <a:rPr lang="en-US" dirty="0" smtClean="0"/>
              <a:t>These </a:t>
            </a:r>
            <a:r>
              <a:rPr lang="en-US" dirty="0"/>
              <a:t>philosophers reject a commonsense view called ‘endurantism’ (or the ‘endurance theory’) according to which things persist over time through being ‘wholly present’ at each point at which they exist</a:t>
            </a:r>
            <a:r>
              <a:rPr lang="en-US" dirty="0" smtClean="0"/>
              <a:t>.</a:t>
            </a:r>
            <a:endParaRPr lang="en-GB" dirty="0"/>
          </a:p>
        </p:txBody>
      </p:sp>
    </p:spTree>
    <p:extLst>
      <p:ext uri="{BB962C8B-B14F-4D97-AF65-F5344CB8AC3E}">
        <p14:creationId xmlns:p14="http://schemas.microsoft.com/office/powerpoint/2010/main" val="11829844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Take-home messages</a:t>
            </a:r>
            <a:endParaRPr lang="en-US" sz="3600" dirty="0"/>
          </a:p>
        </p:txBody>
      </p:sp>
      <p:sp>
        <p:nvSpPr>
          <p:cNvPr id="3" name="Content Placeholder 2"/>
          <p:cNvSpPr>
            <a:spLocks noGrp="1"/>
          </p:cNvSpPr>
          <p:nvPr>
            <p:ph idx="1"/>
          </p:nvPr>
        </p:nvSpPr>
        <p:spPr/>
        <p:txBody>
          <a:bodyPr>
            <a:normAutofit fontScale="92500" lnSpcReduction="10000"/>
          </a:bodyPr>
          <a:lstStyle/>
          <a:p>
            <a:r>
              <a:rPr lang="en-US" dirty="0"/>
              <a:t>Temporal parts views are also supported by other arguments. (Constitution and coincidence issues)</a:t>
            </a:r>
          </a:p>
          <a:p>
            <a:r>
              <a:rPr lang="en-US" dirty="0"/>
              <a:t>But the proponent of endurantism thinks that the arguments for introducing temporal parts are not sufficiently strong.</a:t>
            </a:r>
          </a:p>
          <a:p>
            <a:r>
              <a:rPr lang="en-US" dirty="0"/>
              <a:t>There are different kinds of attempts to preserve the truth of endurantism. Though the temporal parts theory might seem remarkably counterintuitive</a:t>
            </a:r>
            <a:r>
              <a:rPr lang="en-GB" dirty="0"/>
              <a:t>, these arguments are not </a:t>
            </a:r>
            <a:r>
              <a:rPr lang="en-GB" dirty="0" smtClean="0"/>
              <a:t>clearly conclusive.</a:t>
            </a:r>
            <a:endParaRPr lang="en-US" dirty="0"/>
          </a:p>
          <a:p>
            <a:endParaRPr lang="en-US" dirty="0"/>
          </a:p>
        </p:txBody>
      </p:sp>
    </p:spTree>
    <p:extLst>
      <p:ext uri="{BB962C8B-B14F-4D97-AF65-F5344CB8AC3E}">
        <p14:creationId xmlns:p14="http://schemas.microsoft.com/office/powerpoint/2010/main" val="20268254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Endurantism</a:t>
            </a:r>
            <a:endParaRPr lang="en-US" sz="3600" dirty="0"/>
          </a:p>
        </p:txBody>
      </p:sp>
      <p:sp>
        <p:nvSpPr>
          <p:cNvPr id="3" name="Content Placeholder 2"/>
          <p:cNvSpPr>
            <a:spLocks noGrp="1"/>
          </p:cNvSpPr>
          <p:nvPr>
            <p:ph idx="1"/>
          </p:nvPr>
        </p:nvSpPr>
        <p:spPr/>
        <p:txBody>
          <a:bodyPr>
            <a:normAutofit fontScale="92500" lnSpcReduction="20000"/>
          </a:bodyPr>
          <a:lstStyle/>
          <a:p>
            <a:r>
              <a:rPr lang="en-US" dirty="0" smtClean="0"/>
              <a:t>Endurantism </a:t>
            </a:r>
            <a:r>
              <a:rPr lang="en-US" dirty="0"/>
              <a:t>about the </a:t>
            </a:r>
            <a:r>
              <a:rPr lang="en-US" dirty="0" smtClean="0"/>
              <a:t>persistence of material objects:</a:t>
            </a:r>
            <a:endParaRPr lang="en-GB" dirty="0"/>
          </a:p>
          <a:p>
            <a:r>
              <a:rPr lang="en-US" dirty="0" smtClean="0"/>
              <a:t>Material </a:t>
            </a:r>
            <a:r>
              <a:rPr lang="en-US" dirty="0"/>
              <a:t>objects are ‘wholly present’ at any time at which they exist. (If I exist at t, then there is no part of me that is absent).</a:t>
            </a:r>
            <a:endParaRPr lang="en-GB" dirty="0"/>
          </a:p>
          <a:p>
            <a:r>
              <a:rPr lang="en-US" dirty="0" smtClean="0"/>
              <a:t>For </a:t>
            </a:r>
            <a:r>
              <a:rPr lang="en-US" dirty="0"/>
              <a:t>the endurantist my only parts are spatial parts. If I exist at t, then all of my spatial parts are present.</a:t>
            </a:r>
            <a:endParaRPr lang="en-GB" dirty="0"/>
          </a:p>
          <a:p>
            <a:r>
              <a:rPr lang="en-US" dirty="0" smtClean="0"/>
              <a:t>For </a:t>
            </a:r>
            <a:r>
              <a:rPr lang="en-US" dirty="0"/>
              <a:t>a material object to persist over a period of time is for it to be wholly present over that period and at each and every time throughout. </a:t>
            </a:r>
            <a:endParaRPr lang="en-GB" dirty="0"/>
          </a:p>
          <a:p>
            <a:endParaRPr lang="en-US" dirty="0"/>
          </a:p>
        </p:txBody>
      </p:sp>
    </p:spTree>
    <p:extLst>
      <p:ext uri="{BB962C8B-B14F-4D97-AF65-F5344CB8AC3E}">
        <p14:creationId xmlns:p14="http://schemas.microsoft.com/office/powerpoint/2010/main" val="259187792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Things that don’t endure</a:t>
            </a:r>
            <a:endParaRPr lang="en-US" sz="3600" dirty="0"/>
          </a:p>
        </p:txBody>
      </p:sp>
      <p:sp>
        <p:nvSpPr>
          <p:cNvPr id="3" name="Content Placeholder 2"/>
          <p:cNvSpPr>
            <a:spLocks noGrp="1"/>
          </p:cNvSpPr>
          <p:nvPr>
            <p:ph idx="1"/>
          </p:nvPr>
        </p:nvSpPr>
        <p:spPr/>
        <p:txBody>
          <a:bodyPr>
            <a:normAutofit fontScale="92500" lnSpcReduction="20000"/>
          </a:bodyPr>
          <a:lstStyle/>
          <a:p>
            <a:r>
              <a:rPr lang="en-US" dirty="0" smtClean="0"/>
              <a:t>Contrast </a:t>
            </a:r>
            <a:r>
              <a:rPr lang="en-US" dirty="0"/>
              <a:t>the event that was your journey here this morning. That event was not wholly present at all times while it unfolded. </a:t>
            </a:r>
            <a:endParaRPr lang="en-GB" dirty="0"/>
          </a:p>
          <a:p>
            <a:r>
              <a:rPr lang="en-US" dirty="0" smtClean="0"/>
              <a:t>Your </a:t>
            </a:r>
            <a:r>
              <a:rPr lang="en-US" dirty="0"/>
              <a:t>journey had temporal parts. (e.g. the phase of the event from t1-t2 when you exited the door of your flat, the phase of the event from t2-t3 when you walked from the door to the bus-stop, etc.). (Temporal parts might be understood as momentary or having temporal duration.)</a:t>
            </a:r>
            <a:endParaRPr lang="en-GB" dirty="0"/>
          </a:p>
          <a:p>
            <a:r>
              <a:rPr lang="en-US" dirty="0" smtClean="0"/>
              <a:t>Events don’t endure. </a:t>
            </a:r>
            <a:r>
              <a:rPr lang="en-US" dirty="0"/>
              <a:t>They persist in some different way, a way that involves temporal parts.</a:t>
            </a:r>
            <a:endParaRPr lang="en-GB" dirty="0"/>
          </a:p>
          <a:p>
            <a:endParaRPr lang="en-US" dirty="0"/>
          </a:p>
        </p:txBody>
      </p:sp>
    </p:spTree>
    <p:extLst>
      <p:ext uri="{BB962C8B-B14F-4D97-AF65-F5344CB8AC3E}">
        <p14:creationId xmlns:p14="http://schemas.microsoft.com/office/powerpoint/2010/main" val="328933234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Lewis (1986) </a:t>
            </a:r>
            <a:r>
              <a:rPr lang="en-US" sz="3600" i="1" dirty="0" smtClean="0"/>
              <a:t>On the Plurality of Worlds</a:t>
            </a:r>
            <a:endParaRPr lang="en-US" sz="3600" i="1" dirty="0"/>
          </a:p>
        </p:txBody>
      </p:sp>
      <p:sp>
        <p:nvSpPr>
          <p:cNvPr id="3" name="Content Placeholder 2"/>
          <p:cNvSpPr>
            <a:spLocks noGrp="1"/>
          </p:cNvSpPr>
          <p:nvPr>
            <p:ph idx="1"/>
          </p:nvPr>
        </p:nvSpPr>
        <p:spPr/>
        <p:txBody>
          <a:bodyPr>
            <a:normAutofit fontScale="92500" lnSpcReduction="10000"/>
          </a:bodyPr>
          <a:lstStyle/>
          <a:p>
            <a:r>
              <a:rPr lang="en-US" dirty="0"/>
              <a:t>“The principle and decisive objection against endurance, as an account of the persistence of ordinary things such as pebbles and puddles, is the problem of temporary intrinsics. Persisting things change their properties. For instance, shape: when I sit, I have a bent shape; when I stand, I have a straightened shape. Both shapes are temporary intrinsic properties. I have them only some of the time. How is such change possible?” (Lewis, 1986, p.203-4)</a:t>
            </a:r>
            <a:endParaRPr lang="en-GB" dirty="0"/>
          </a:p>
          <a:p>
            <a:endParaRPr lang="en-US" dirty="0"/>
          </a:p>
        </p:txBody>
      </p:sp>
    </p:spTree>
    <p:extLst>
      <p:ext uri="{BB962C8B-B14F-4D97-AF65-F5344CB8AC3E}">
        <p14:creationId xmlns:p14="http://schemas.microsoft.com/office/powerpoint/2010/main" val="333475771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The Problem</a:t>
            </a:r>
            <a:endParaRPr lang="en-US" sz="3600" dirty="0"/>
          </a:p>
        </p:txBody>
      </p:sp>
      <p:sp>
        <p:nvSpPr>
          <p:cNvPr id="3" name="Content Placeholder 2"/>
          <p:cNvSpPr>
            <a:spLocks noGrp="1"/>
          </p:cNvSpPr>
          <p:nvPr>
            <p:ph idx="1"/>
          </p:nvPr>
        </p:nvSpPr>
        <p:spPr/>
        <p:txBody>
          <a:bodyPr>
            <a:normAutofit fontScale="85000" lnSpcReduction="10000"/>
          </a:bodyPr>
          <a:lstStyle/>
          <a:p>
            <a:r>
              <a:rPr lang="en-US" dirty="0"/>
              <a:t>(1) O at t is identical with O at t* (assume for reductio)</a:t>
            </a:r>
            <a:endParaRPr lang="en-GB" dirty="0"/>
          </a:p>
          <a:p>
            <a:r>
              <a:rPr lang="en-US" dirty="0"/>
              <a:t>(2) O at t is bent (premise)</a:t>
            </a:r>
            <a:endParaRPr lang="en-GB" dirty="0"/>
          </a:p>
          <a:p>
            <a:r>
              <a:rPr lang="en-US" dirty="0"/>
              <a:t>(3) O at t* is bent (premise)</a:t>
            </a:r>
            <a:endParaRPr lang="en-GB" dirty="0"/>
          </a:p>
          <a:p>
            <a:r>
              <a:rPr lang="en-US" dirty="0"/>
              <a:t>(4) If O at t is identical with O at t*, then O at t is F if and only if O at t* is F. (indiscernibility of identicals).</a:t>
            </a:r>
            <a:endParaRPr lang="en-GB" dirty="0"/>
          </a:p>
          <a:p>
            <a:r>
              <a:rPr lang="en-US" dirty="0"/>
              <a:t>(5) O at t is bent and is not bent (RAA ((1), (2), (3), (4))</a:t>
            </a:r>
            <a:endParaRPr lang="en-GB" dirty="0"/>
          </a:p>
          <a:p>
            <a:r>
              <a:rPr lang="en-US" dirty="0"/>
              <a:t>Given the reductio, something must be </a:t>
            </a:r>
            <a:r>
              <a:rPr lang="en-US" dirty="0" smtClean="0"/>
              <a:t>abandoned</a:t>
            </a:r>
            <a:r>
              <a:rPr lang="en-US" dirty="0"/>
              <a:t>.</a:t>
            </a:r>
            <a:endParaRPr lang="en-GB" dirty="0"/>
          </a:p>
        </p:txBody>
      </p:sp>
    </p:spTree>
    <p:extLst>
      <p:ext uri="{BB962C8B-B14F-4D97-AF65-F5344CB8AC3E}">
        <p14:creationId xmlns:p14="http://schemas.microsoft.com/office/powerpoint/2010/main" val="97140912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600" dirty="0"/>
              <a:t>Solution 1: Shapes as Relations</a:t>
            </a:r>
            <a:r>
              <a:rPr lang="en-GB" sz="3600" dirty="0"/>
              <a:t/>
            </a:r>
            <a:br>
              <a:rPr lang="en-GB" sz="3600" dirty="0"/>
            </a:br>
            <a:endParaRPr lang="en-US" sz="3600" dirty="0"/>
          </a:p>
        </p:txBody>
      </p:sp>
      <p:sp>
        <p:nvSpPr>
          <p:cNvPr id="3" name="Content Placeholder 2"/>
          <p:cNvSpPr>
            <a:spLocks noGrp="1"/>
          </p:cNvSpPr>
          <p:nvPr>
            <p:ph idx="1"/>
          </p:nvPr>
        </p:nvSpPr>
        <p:spPr/>
        <p:txBody>
          <a:bodyPr>
            <a:normAutofit fontScale="85000" lnSpcReduction="10000"/>
          </a:bodyPr>
          <a:lstStyle/>
          <a:p>
            <a:r>
              <a:rPr lang="en-US" dirty="0" smtClean="0"/>
              <a:t>For </a:t>
            </a:r>
            <a:r>
              <a:rPr lang="en-US" dirty="0"/>
              <a:t>an object to be bent is for it to have the relation ‘bent-shape-at’ relation to some times. For an object to be straight is for it to have the relation ‘straight-shape-at’ relation to others.</a:t>
            </a:r>
            <a:endParaRPr lang="en-GB" dirty="0"/>
          </a:p>
          <a:p>
            <a:r>
              <a:rPr lang="en-US" dirty="0" smtClean="0"/>
              <a:t>(</a:t>
            </a:r>
            <a:r>
              <a:rPr lang="en-US" dirty="0"/>
              <a:t>2) and (3) need to be recast in terms of relations. (5) is really ‘O stands in the bent –at relation to t and the straight-at relation to t*’. But there is nothing contradictory about this.</a:t>
            </a:r>
            <a:endParaRPr lang="en-GB" dirty="0"/>
          </a:p>
          <a:p>
            <a:r>
              <a:rPr lang="en-US" dirty="0" smtClean="0"/>
              <a:t>Lewis </a:t>
            </a:r>
            <a:r>
              <a:rPr lang="en-US" dirty="0"/>
              <a:t>(1986) says that it is incredible that shape should be a relation. He says that if we know anything we know that shape is an intrinsic property not a relation.</a:t>
            </a:r>
            <a:endParaRPr lang="en-GB" dirty="0"/>
          </a:p>
          <a:p>
            <a:endParaRPr lang="en-US" dirty="0"/>
          </a:p>
        </p:txBody>
      </p:sp>
    </p:spTree>
    <p:extLst>
      <p:ext uri="{BB962C8B-B14F-4D97-AF65-F5344CB8AC3E}">
        <p14:creationId xmlns:p14="http://schemas.microsoft.com/office/powerpoint/2010/main" val="406438235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600" dirty="0"/>
              <a:t>Solution 2: </a:t>
            </a:r>
            <a:r>
              <a:rPr lang="en-US" sz="3600" dirty="0" smtClean="0"/>
              <a:t>Presentism</a:t>
            </a:r>
            <a:r>
              <a:rPr lang="en-GB" sz="3600" dirty="0"/>
              <a:t/>
            </a:r>
            <a:br>
              <a:rPr lang="en-GB" sz="3600" dirty="0"/>
            </a:br>
            <a:endParaRPr lang="en-US" sz="3600" dirty="0"/>
          </a:p>
        </p:txBody>
      </p:sp>
      <p:sp>
        <p:nvSpPr>
          <p:cNvPr id="3" name="Content Placeholder 2"/>
          <p:cNvSpPr>
            <a:spLocks noGrp="1"/>
          </p:cNvSpPr>
          <p:nvPr>
            <p:ph idx="1"/>
          </p:nvPr>
        </p:nvSpPr>
        <p:spPr/>
        <p:txBody>
          <a:bodyPr>
            <a:normAutofit fontScale="92500"/>
          </a:bodyPr>
          <a:lstStyle/>
          <a:p>
            <a:r>
              <a:rPr lang="en-US" dirty="0" smtClean="0"/>
              <a:t>Only </a:t>
            </a:r>
            <a:r>
              <a:rPr lang="en-US" dirty="0"/>
              <a:t>the present exists. Things have only those properties that they have at the present time, because the only things that exist, or are real, are things that exist at the present time. (</a:t>
            </a:r>
            <a:r>
              <a:rPr lang="en-US" dirty="0" smtClean="0"/>
              <a:t>Presentism</a:t>
            </a:r>
            <a:endParaRPr lang="en-US" dirty="0"/>
          </a:p>
          <a:p>
            <a:r>
              <a:rPr lang="en-US" dirty="0" smtClean="0"/>
              <a:t>Lewis </a:t>
            </a:r>
            <a:r>
              <a:rPr lang="en-US" dirty="0"/>
              <a:t>claims that this is to reject persistence, not to explain it. ‘No man, unless it be at the moment of his execution, believes that he has no future; still less does anyone believe that he has no past.</a:t>
            </a:r>
            <a:r>
              <a:rPr lang="en-US" dirty="0" smtClean="0"/>
              <a:t>’</a:t>
            </a:r>
            <a:r>
              <a:rPr lang="en-US" dirty="0"/>
              <a:t> </a:t>
            </a:r>
            <a:endParaRPr lang="en-GB" dirty="0"/>
          </a:p>
          <a:p>
            <a:endParaRPr lang="en-US" dirty="0"/>
          </a:p>
        </p:txBody>
      </p:sp>
    </p:spTree>
    <p:extLst>
      <p:ext uri="{BB962C8B-B14F-4D97-AF65-F5344CB8AC3E}">
        <p14:creationId xmlns:p14="http://schemas.microsoft.com/office/powerpoint/2010/main" val="263983126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dirty="0"/>
              <a:t>Solution 3: Perdurantism</a:t>
            </a:r>
            <a:r>
              <a:rPr lang="en-GB" sz="3600" dirty="0"/>
              <a:t/>
            </a:r>
            <a:br>
              <a:rPr lang="en-GB" sz="3600" dirty="0"/>
            </a:br>
            <a:endParaRPr lang="en-US" sz="3600" dirty="0"/>
          </a:p>
        </p:txBody>
      </p:sp>
      <p:sp>
        <p:nvSpPr>
          <p:cNvPr id="3" name="Content Placeholder 2"/>
          <p:cNvSpPr>
            <a:spLocks noGrp="1"/>
          </p:cNvSpPr>
          <p:nvPr>
            <p:ph idx="1"/>
          </p:nvPr>
        </p:nvSpPr>
        <p:spPr/>
        <p:txBody>
          <a:bodyPr>
            <a:normAutofit lnSpcReduction="10000"/>
          </a:bodyPr>
          <a:lstStyle/>
          <a:p>
            <a:r>
              <a:rPr lang="en-US" dirty="0" smtClean="0"/>
              <a:t> </a:t>
            </a:r>
            <a:r>
              <a:rPr lang="en-US" dirty="0"/>
              <a:t>The thing that is bent is different from the thing that is straight.</a:t>
            </a:r>
            <a:endParaRPr lang="en-GB" dirty="0"/>
          </a:p>
          <a:p>
            <a:r>
              <a:rPr lang="en-US" dirty="0" smtClean="0"/>
              <a:t>Each </a:t>
            </a:r>
            <a:r>
              <a:rPr lang="en-US" dirty="0"/>
              <a:t>of these things is a temporal part of the persisting material object.</a:t>
            </a:r>
            <a:endParaRPr lang="en-GB" dirty="0"/>
          </a:p>
          <a:p>
            <a:r>
              <a:rPr lang="en-US" dirty="0" smtClean="0"/>
              <a:t>This </a:t>
            </a:r>
            <a:r>
              <a:rPr lang="en-US" dirty="0"/>
              <a:t>is no more contradictory than one part of a poker being red hot, and the other part being cold.</a:t>
            </a:r>
            <a:endParaRPr lang="en-GB" dirty="0"/>
          </a:p>
          <a:p>
            <a:r>
              <a:rPr lang="en-US" dirty="0" smtClean="0"/>
              <a:t>Material </a:t>
            </a:r>
            <a:r>
              <a:rPr lang="en-US" dirty="0"/>
              <a:t>objects persist over periods of time by </a:t>
            </a:r>
            <a:r>
              <a:rPr lang="en-US" i="1" dirty="0"/>
              <a:t>perduring</a:t>
            </a:r>
            <a:r>
              <a:rPr lang="en-US" dirty="0"/>
              <a:t> rather than enduring. </a:t>
            </a:r>
            <a:endParaRPr lang="en-GB" dirty="0"/>
          </a:p>
          <a:p>
            <a:pPr marL="0" indent="0">
              <a:buNone/>
            </a:pPr>
            <a:endParaRPr lang="en-GB" dirty="0"/>
          </a:p>
        </p:txBody>
      </p:sp>
    </p:spTree>
    <p:extLst>
      <p:ext uri="{BB962C8B-B14F-4D97-AF65-F5344CB8AC3E}">
        <p14:creationId xmlns:p14="http://schemas.microsoft.com/office/powerpoint/2010/main" val="872772535"/>
      </p:ext>
    </p:extLst>
  </p:cSld>
  <p:clrMapOvr>
    <a:masterClrMapping/>
  </p:clrMapOvr>
</p:sld>
</file>

<file path=ppt/theme/theme1.xml><?xml version="1.0" encoding="utf-8"?>
<a:theme xmlns:a="http://schemas.openxmlformats.org/drawingml/2006/main" name=" Black ">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Black .thmx</Template>
  <TotalTime>96</TotalTime>
  <Words>2202</Words>
  <Application>Microsoft Macintosh PowerPoint</Application>
  <PresentationFormat>On-screen Show (4:3)</PresentationFormat>
  <Paragraphs>92</Paragraphs>
  <Slides>23</Slides>
  <Notes>0</Notes>
  <HiddenSlides>0</HiddenSlides>
  <MMClips>0</MMClips>
  <ScaleCrop>false</ScaleCrop>
  <HeadingPairs>
    <vt:vector size="4" baseType="variant">
      <vt:variant>
        <vt:lpstr>Theme</vt:lpstr>
      </vt:variant>
      <vt:variant>
        <vt:i4>1</vt:i4>
      </vt:variant>
      <vt:variant>
        <vt:lpstr>Slide Titles</vt:lpstr>
      </vt:variant>
      <vt:variant>
        <vt:i4>23</vt:i4>
      </vt:variant>
    </vt:vector>
  </HeadingPairs>
  <TitlesOfParts>
    <vt:vector size="24" baseType="lpstr">
      <vt:lpstr> Black </vt:lpstr>
      <vt:lpstr>PH251 Metaphysics</vt:lpstr>
      <vt:lpstr>Introduction</vt:lpstr>
      <vt:lpstr>Endurantism</vt:lpstr>
      <vt:lpstr>Things that don’t endure</vt:lpstr>
      <vt:lpstr>Lewis (1986) On the Plurality of Worlds</vt:lpstr>
      <vt:lpstr>The Problem</vt:lpstr>
      <vt:lpstr>Solution 1: Shapes as Relations </vt:lpstr>
      <vt:lpstr>Solution 2: Presentism </vt:lpstr>
      <vt:lpstr>Solution 3: Perdurantism </vt:lpstr>
      <vt:lpstr>Solution 3: Perdurantism</vt:lpstr>
      <vt:lpstr>Stage Theory vs. Perdurantism</vt:lpstr>
      <vt:lpstr>Persistence over time</vt:lpstr>
      <vt:lpstr>Persistence</vt:lpstr>
      <vt:lpstr>Perdurantism and Coincidence</vt:lpstr>
      <vt:lpstr>Stage Theory and Coincidence</vt:lpstr>
      <vt:lpstr>Stage Theory and Coincidence</vt:lpstr>
      <vt:lpstr>Properties as Relations to Times Again?</vt:lpstr>
      <vt:lpstr>Adverbialism (See Haslanger (1989), Lowe (1988))</vt:lpstr>
      <vt:lpstr>‘Taking Tense Seriously’</vt:lpstr>
      <vt:lpstr>‘Taking Tense Seriously’</vt:lpstr>
      <vt:lpstr>‘Taking Tense Seriously’</vt:lpstr>
      <vt:lpstr>Take-home messages</vt:lpstr>
      <vt:lpstr>Take-home messages</vt:lpstr>
    </vt:vector>
  </TitlesOfParts>
  <Company>Warwick University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PH251 Metaphysics</dc:title>
  <dc:creator>Thomas Crowther</dc:creator>
  <cp:lastModifiedBy>Thomas Crowther</cp:lastModifiedBy>
  <cp:revision>6</cp:revision>
  <dcterms:created xsi:type="dcterms:W3CDTF">2015-02-18T22:20:08Z</dcterms:created>
  <dcterms:modified xsi:type="dcterms:W3CDTF">2015-02-18T23:56:14Z</dcterms:modified>
</cp:coreProperties>
</file>