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DC0C2A-9EBB-3641-86D3-DBE46425E032}" type="datetimeFigureOut">
              <a:rPr lang="en-US" smtClean="0"/>
              <a:t>05/03/2015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C4B804-67C6-2546-B44B-6FDCB15443C1}" type="slidenum">
              <a:rPr lang="en-US" smtClean="0"/>
              <a:t>‹#›</a:t>
            </a:fld>
            <a:endParaRPr lang="en-US"/>
          </a:p>
        </p:txBody>
      </p:sp>
    </p:spTree>
    <p:extLst>
      <p:ext uri="{BB962C8B-B14F-4D97-AF65-F5344CB8AC3E}">
        <p14:creationId xmlns:p14="http://schemas.microsoft.com/office/powerpoint/2010/main" val="153526771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05/03/2015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05/03/2015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05/03/2015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05/03/2015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05/03/2015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05/03/2015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05/03/2015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05/03/2015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05/03/2015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05/03/2015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05/03/2015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05/03/2015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9. Neo-Aristotelian theories of Substance</a:t>
            </a:r>
            <a:endParaRPr lang="en-US" dirty="0"/>
          </a:p>
        </p:txBody>
      </p:sp>
    </p:spTree>
    <p:extLst>
      <p:ext uri="{BB962C8B-B14F-4D97-AF65-F5344CB8AC3E}">
        <p14:creationId xmlns:p14="http://schemas.microsoft.com/office/powerpoint/2010/main" val="213184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Aristotelian substance and bundles</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The bundle theorist is correct that substance is not something bare, which lacks any properties essentially. </a:t>
            </a:r>
            <a:endParaRPr lang="en-US" dirty="0" smtClean="0"/>
          </a:p>
          <a:p>
            <a:r>
              <a:rPr lang="en-US" dirty="0" smtClean="0"/>
              <a:t>But </a:t>
            </a:r>
            <a:r>
              <a:rPr lang="en-US" dirty="0"/>
              <a:t>such theorists cannot account for the fact that a substance cannot be a mere collection of properties, and that it is possible for substances to persist through changes of property. </a:t>
            </a:r>
            <a:endParaRPr lang="en-US" dirty="0" smtClean="0"/>
          </a:p>
          <a:p>
            <a:r>
              <a:rPr lang="en-US" dirty="0" smtClean="0"/>
              <a:t>What </a:t>
            </a:r>
            <a:r>
              <a:rPr lang="en-US" dirty="0"/>
              <a:t>explains the possibility of change is </a:t>
            </a:r>
            <a:r>
              <a:rPr lang="en-US" dirty="0" smtClean="0"/>
              <a:t>that a primary substance doesn’t just possess characteristic properties but falls under a natural kind (and thereby  has essential properties). </a:t>
            </a:r>
          </a:p>
          <a:p>
            <a:r>
              <a:rPr lang="en-US" dirty="0" smtClean="0"/>
              <a:t>This natural kind provides a rationale for why a single thing can persist while gaining and losing properties.</a:t>
            </a:r>
          </a:p>
          <a:p>
            <a:endParaRPr lang="en-US" dirty="0"/>
          </a:p>
        </p:txBody>
      </p:sp>
    </p:spTree>
    <p:extLst>
      <p:ext uri="{BB962C8B-B14F-4D97-AF65-F5344CB8AC3E}">
        <p14:creationId xmlns:p14="http://schemas.microsoft.com/office/powerpoint/2010/main" val="558907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Wiggins (2001) on Substance</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a:t>
            </a:r>
            <a:r>
              <a:rPr lang="en-US" dirty="0" err="1"/>
              <a:t>i</a:t>
            </a:r>
            <a:r>
              <a:rPr lang="en-US" dirty="0"/>
              <a:t>) We can better understand substance by focusing on the conditions for individuation or singling out an object (the context of the ‘What is it?’ question).</a:t>
            </a:r>
            <a:endParaRPr lang="en-GB" dirty="0"/>
          </a:p>
          <a:p>
            <a:r>
              <a:rPr lang="en-US" dirty="0"/>
              <a:t>(ii) These conditions on singling out an object will take us to the idea of a kind of thing, a kind that makes it determinate what it is for something to be identical over an interval of time. This is a thesis he calls D: ‘Sortal Dependence’.</a:t>
            </a:r>
            <a:endParaRPr lang="en-GB" dirty="0"/>
          </a:p>
          <a:p>
            <a:r>
              <a:rPr lang="en-US" dirty="0"/>
              <a:t>(iii) Wiggins proposes a </a:t>
            </a:r>
            <a:r>
              <a:rPr lang="en-US" dirty="0" smtClean="0"/>
              <a:t>thesis </a:t>
            </a:r>
            <a:r>
              <a:rPr lang="en-US" dirty="0"/>
              <a:t>called the absoluteness of identity, and rejects a view (that some people confuse with D) called R: ‘The Relativity of Identity’. </a:t>
            </a:r>
            <a:endParaRPr lang="en-GB" dirty="0"/>
          </a:p>
          <a:p>
            <a:endParaRPr lang="en-US" dirty="0"/>
          </a:p>
        </p:txBody>
      </p:sp>
    </p:spTree>
    <p:extLst>
      <p:ext uri="{BB962C8B-B14F-4D97-AF65-F5344CB8AC3E}">
        <p14:creationId xmlns:p14="http://schemas.microsoft.com/office/powerpoint/2010/main" val="4121024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Wiggins (2001) on Substance</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A </a:t>
            </a:r>
            <a:r>
              <a:rPr lang="en-US" i="1" dirty="0"/>
              <a:t>sortal concept </a:t>
            </a:r>
            <a:r>
              <a:rPr lang="en-US" dirty="0"/>
              <a:t>is the kind of concept that is expressed or referred to by a term used to give an answer to the “What is it?” question, as asked of some x. </a:t>
            </a:r>
            <a:endParaRPr lang="en-US" dirty="0" smtClean="0"/>
          </a:p>
          <a:p>
            <a:r>
              <a:rPr lang="en-US" dirty="0" smtClean="0"/>
              <a:t>(</a:t>
            </a:r>
            <a:r>
              <a:rPr lang="en-US" dirty="0"/>
              <a:t>For Wiggins (2001), concepts are universals </a:t>
            </a:r>
            <a:r>
              <a:rPr lang="en-US" dirty="0" smtClean="0"/>
              <a:t>(not mental things). ‘Conceptions’ </a:t>
            </a:r>
            <a:r>
              <a:rPr lang="en-US" dirty="0"/>
              <a:t>are the ideas we have of them).</a:t>
            </a:r>
            <a:endParaRPr lang="en-GB" dirty="0"/>
          </a:p>
          <a:p>
            <a:r>
              <a:rPr lang="en-US" dirty="0" smtClean="0"/>
              <a:t>A sortal term is the word that expresses such a concept</a:t>
            </a:r>
            <a:endParaRPr lang="en-US" dirty="0"/>
          </a:p>
        </p:txBody>
      </p:sp>
    </p:spTree>
    <p:extLst>
      <p:ext uri="{BB962C8B-B14F-4D97-AF65-F5344CB8AC3E}">
        <p14:creationId xmlns:p14="http://schemas.microsoft.com/office/powerpoint/2010/main" val="1078300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Sortal Dependence</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‘If somebody claims of something named or unnamed that it moves, or runs or is white, he is liable to be asked the question by which Aristotle sought to define the category of substance: What is it that moves (or runs or is white)? Perhaps one who makes the claim that something moves does not need to know the answer to this question in order to enter his claim. It is not hard to envisage circumstances in which he can know that it moves without knowing what the thing is. Yet it seems certain… that, for each thing that satisfies a predicate such as ‘moves’, ‘runs’ or ‘white’, </a:t>
            </a:r>
          </a:p>
        </p:txBody>
      </p:sp>
    </p:spTree>
    <p:extLst>
      <p:ext uri="{BB962C8B-B14F-4D97-AF65-F5344CB8AC3E}">
        <p14:creationId xmlns:p14="http://schemas.microsoft.com/office/powerpoint/2010/main" val="846762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Sortal Dependence</a:t>
            </a:r>
            <a:endParaRPr lang="en-US" sz="3600" dirty="0"/>
          </a:p>
        </p:txBody>
      </p:sp>
      <p:sp>
        <p:nvSpPr>
          <p:cNvPr id="3" name="Content Placeholder 2"/>
          <p:cNvSpPr>
            <a:spLocks noGrp="1"/>
          </p:cNvSpPr>
          <p:nvPr>
            <p:ph idx="1"/>
          </p:nvPr>
        </p:nvSpPr>
        <p:spPr/>
        <p:txBody>
          <a:bodyPr>
            <a:normAutofit/>
          </a:bodyPr>
          <a:lstStyle/>
          <a:p>
            <a:r>
              <a:rPr lang="en-US" dirty="0"/>
              <a:t>there must exist some known or unknown, named or nameable, kind to which the item belongs and by reference which the ‘what is it’ question could be answered. Everything that exists is a </a:t>
            </a:r>
            <a:r>
              <a:rPr lang="en-US" i="1" dirty="0"/>
              <a:t>this such</a:t>
            </a:r>
            <a:r>
              <a:rPr lang="en-US" dirty="0"/>
              <a:t>. Where someone </a:t>
            </a:r>
            <a:r>
              <a:rPr lang="en-US" i="1" dirty="0"/>
              <a:t>fully</a:t>
            </a:r>
            <a:r>
              <a:rPr lang="en-US" dirty="0"/>
              <a:t> understands what he is judging when he says that this, that or the other thing moves, or runs or is white, he will know what the thing in question is.</a:t>
            </a:r>
            <a:endParaRPr lang="en-GB" dirty="0"/>
          </a:p>
          <a:p>
            <a:endParaRPr lang="en-US" dirty="0"/>
          </a:p>
        </p:txBody>
      </p:sp>
    </p:spTree>
    <p:extLst>
      <p:ext uri="{BB962C8B-B14F-4D97-AF65-F5344CB8AC3E}">
        <p14:creationId xmlns:p14="http://schemas.microsoft.com/office/powerpoint/2010/main" val="763103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Sortal Dependence</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Secondly, if someone reports further that the thing that runs is the same as the thing that is white, then his judgement cannot be true unless at least two conditions are satisfied. These conditions are that the thing that runs should be </a:t>
            </a:r>
            <a:r>
              <a:rPr lang="en-US" i="1" dirty="0"/>
              <a:t>the same something or other</a:t>
            </a:r>
            <a:r>
              <a:rPr lang="en-US" dirty="0"/>
              <a:t> as the thing that is white (the same horse, say, or the same man or whatever) and that the something in question be correlative with or associated with a principle by which entities of a particular kind may be traced or kept track of and re-identified as one and the same.” (2000, p.21-2)</a:t>
            </a:r>
            <a:endParaRPr lang="en-GB" dirty="0"/>
          </a:p>
          <a:p>
            <a:endParaRPr lang="en-US" dirty="0"/>
          </a:p>
        </p:txBody>
      </p:sp>
    </p:spTree>
    <p:extLst>
      <p:ext uri="{BB962C8B-B14F-4D97-AF65-F5344CB8AC3E}">
        <p14:creationId xmlns:p14="http://schemas.microsoft.com/office/powerpoint/2010/main" val="3593636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Sortal Dependence</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a:t>
            </a:r>
            <a:r>
              <a:rPr lang="en-US" dirty="0"/>
              <a:t>1) Anything that exists is a </a:t>
            </a:r>
            <a:r>
              <a:rPr lang="en-US" i="1" dirty="0"/>
              <a:t>this such</a:t>
            </a:r>
            <a:r>
              <a:rPr lang="en-US" dirty="0"/>
              <a:t> (there is a kind, known or unknown, under which this thing falls.</a:t>
            </a:r>
            <a:endParaRPr lang="en-GB" dirty="0"/>
          </a:p>
          <a:p>
            <a:r>
              <a:rPr lang="en-US" dirty="0"/>
              <a:t>(2) x = y iff:</a:t>
            </a:r>
            <a:endParaRPr lang="en-GB" dirty="0"/>
          </a:p>
          <a:p>
            <a:r>
              <a:rPr lang="en-US" dirty="0"/>
              <a:t>(a) x and y fall under </a:t>
            </a:r>
            <a:r>
              <a:rPr lang="en-US" dirty="0" smtClean="0"/>
              <a:t>some kind or concept f such that</a:t>
            </a:r>
            <a:endParaRPr lang="en-GB" dirty="0"/>
          </a:p>
          <a:p>
            <a:r>
              <a:rPr lang="en-US" dirty="0"/>
              <a:t>(b) to say that x falls under f is to say what x is</a:t>
            </a:r>
            <a:endParaRPr lang="en-GB" dirty="0"/>
          </a:p>
          <a:p>
            <a:r>
              <a:rPr lang="en-US" dirty="0"/>
              <a:t>(c) The kind under which x and y fall is associated with criterion of identity for things of that particular kind (something that provides information about what is required for things of that to be the same thing, and a grasp of which allows for things of that kind to be tracked or re-identified.) and </a:t>
            </a:r>
            <a:endParaRPr lang="en-GB" dirty="0"/>
          </a:p>
          <a:p>
            <a:endParaRPr lang="en-US" dirty="0"/>
          </a:p>
        </p:txBody>
      </p:sp>
    </p:spTree>
    <p:extLst>
      <p:ext uri="{BB962C8B-B14F-4D97-AF65-F5344CB8AC3E}">
        <p14:creationId xmlns:p14="http://schemas.microsoft.com/office/powerpoint/2010/main" val="3451104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Sortal Dependence</a:t>
            </a:r>
            <a:endParaRPr lang="en-US" sz="3600" dirty="0"/>
          </a:p>
        </p:txBody>
      </p:sp>
      <p:sp>
        <p:nvSpPr>
          <p:cNvPr id="3" name="Content Placeholder 2"/>
          <p:cNvSpPr>
            <a:spLocks noGrp="1"/>
          </p:cNvSpPr>
          <p:nvPr>
            <p:ph idx="1"/>
          </p:nvPr>
        </p:nvSpPr>
        <p:spPr/>
        <p:txBody>
          <a:bodyPr>
            <a:normAutofit fontScale="92500"/>
          </a:bodyPr>
          <a:lstStyle/>
          <a:p>
            <a:r>
              <a:rPr lang="en-US" dirty="0"/>
              <a:t>(d) x is the same f as y, that is to say, x coincides with y under the criterion of identity for f things (according to the criterion of identity for </a:t>
            </a:r>
            <a:r>
              <a:rPr lang="en-US" dirty="0" err="1"/>
              <a:t>fs</a:t>
            </a:r>
            <a:r>
              <a:rPr lang="en-US" dirty="0"/>
              <a:t>) </a:t>
            </a:r>
            <a:endParaRPr lang="en-GB" dirty="0"/>
          </a:p>
          <a:p>
            <a:r>
              <a:rPr lang="en-US" dirty="0"/>
              <a:t>(3) For any x, there is a single sortal concept f that x falls under at each and every time at which it exists. (If you have a substance, there is a single kind that it exemplifies at all times, that subsumes all others. This is that which provides a ‘fundamental identification’ of that substance.</a:t>
            </a:r>
            <a:endParaRPr lang="en-GB" dirty="0"/>
          </a:p>
          <a:p>
            <a:endParaRPr lang="en-US" dirty="0"/>
          </a:p>
        </p:txBody>
      </p:sp>
    </p:spTree>
    <p:extLst>
      <p:ext uri="{BB962C8B-B14F-4D97-AF65-F5344CB8AC3E}">
        <p14:creationId xmlns:p14="http://schemas.microsoft.com/office/powerpoint/2010/main" val="4151052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Absoluteness and Relativity</a:t>
            </a:r>
            <a:endParaRPr lang="en-US" sz="3600" dirty="0"/>
          </a:p>
        </p:txBody>
      </p:sp>
      <p:sp>
        <p:nvSpPr>
          <p:cNvPr id="3" name="Content Placeholder 2"/>
          <p:cNvSpPr>
            <a:spLocks noGrp="1"/>
          </p:cNvSpPr>
          <p:nvPr>
            <p:ph idx="1"/>
          </p:nvPr>
        </p:nvSpPr>
        <p:spPr/>
        <p:txBody>
          <a:bodyPr>
            <a:normAutofit fontScale="92500"/>
          </a:bodyPr>
          <a:lstStyle/>
          <a:p>
            <a:r>
              <a:rPr lang="en-US" dirty="0" smtClean="0"/>
              <a:t>Two conflicting claims about identity:</a:t>
            </a:r>
          </a:p>
          <a:p>
            <a:r>
              <a:rPr lang="en-US" dirty="0" smtClean="0"/>
              <a:t>Absoluteness </a:t>
            </a:r>
            <a:r>
              <a:rPr lang="en-US" dirty="0"/>
              <a:t>of identity: If a is the same f as b, and a (or b) is a g, then a is the same g as b. (For </a:t>
            </a:r>
            <a:r>
              <a:rPr lang="en-US" dirty="0" smtClean="0"/>
              <a:t>example: </a:t>
            </a:r>
            <a:r>
              <a:rPr lang="en-US" dirty="0"/>
              <a:t>if x is the </a:t>
            </a:r>
            <a:r>
              <a:rPr lang="en-US" i="1" dirty="0"/>
              <a:t>same man </a:t>
            </a:r>
            <a:r>
              <a:rPr lang="en-US" dirty="0"/>
              <a:t>as y and a is </a:t>
            </a:r>
            <a:r>
              <a:rPr lang="en-US" i="1" dirty="0"/>
              <a:t>an animal </a:t>
            </a:r>
            <a:r>
              <a:rPr lang="en-US" dirty="0"/>
              <a:t>then a is </a:t>
            </a:r>
            <a:r>
              <a:rPr lang="en-US" i="1" dirty="0"/>
              <a:t>the same animal </a:t>
            </a:r>
            <a:r>
              <a:rPr lang="en-US" dirty="0"/>
              <a:t>as y.</a:t>
            </a:r>
            <a:r>
              <a:rPr lang="en-US" dirty="0" smtClean="0"/>
              <a:t>)</a:t>
            </a:r>
            <a:endParaRPr lang="en-GB" dirty="0"/>
          </a:p>
          <a:p>
            <a:r>
              <a:rPr lang="en-US" dirty="0" smtClean="0"/>
              <a:t>The relativity of identity (</a:t>
            </a:r>
            <a:r>
              <a:rPr lang="en-US" b="1" dirty="0" smtClean="0"/>
              <a:t>R)</a:t>
            </a:r>
            <a:r>
              <a:rPr lang="en-US" dirty="0" smtClean="0"/>
              <a:t>: </a:t>
            </a:r>
            <a:r>
              <a:rPr lang="en-US" dirty="0"/>
              <a:t>It is possible that a is the same f as b, </a:t>
            </a:r>
            <a:r>
              <a:rPr lang="en-US" dirty="0" smtClean="0"/>
              <a:t>that a (or b) is a g, but that a is not the </a:t>
            </a:r>
            <a:r>
              <a:rPr lang="en-US" dirty="0"/>
              <a:t>same g as </a:t>
            </a:r>
            <a:r>
              <a:rPr lang="en-US" dirty="0" smtClean="0"/>
              <a:t>b. (For example: it may be that a is the same man as b but not the same official).</a:t>
            </a:r>
            <a:endParaRPr lang="en-GB" dirty="0"/>
          </a:p>
          <a:p>
            <a:endParaRPr lang="en-US" dirty="0"/>
          </a:p>
        </p:txBody>
      </p:sp>
    </p:spTree>
    <p:extLst>
      <p:ext uri="{BB962C8B-B14F-4D97-AF65-F5344CB8AC3E}">
        <p14:creationId xmlns:p14="http://schemas.microsoft.com/office/powerpoint/2010/main" val="1510429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Argument against R</a:t>
            </a:r>
            <a:endParaRPr lang="en-US" sz="3600" dirty="0"/>
          </a:p>
        </p:txBody>
      </p:sp>
      <p:sp>
        <p:nvSpPr>
          <p:cNvPr id="3" name="Content Placeholder 2"/>
          <p:cNvSpPr>
            <a:spLocks noGrp="1"/>
          </p:cNvSpPr>
          <p:nvPr>
            <p:ph idx="1"/>
          </p:nvPr>
        </p:nvSpPr>
        <p:spPr/>
        <p:txBody>
          <a:bodyPr/>
          <a:lstStyle/>
          <a:p>
            <a:r>
              <a:rPr lang="en-US" dirty="0" smtClean="0"/>
              <a:t>Suppose a is the same f as b</a:t>
            </a:r>
          </a:p>
          <a:p>
            <a:r>
              <a:rPr lang="en-US" dirty="0" smtClean="0"/>
              <a:t>If a is the same f as b then whatever is true of a is true of b   (Leibniz’s law)</a:t>
            </a:r>
          </a:p>
          <a:p>
            <a:r>
              <a:rPr lang="en-US" dirty="0" smtClean="0"/>
              <a:t>Suppose a is g</a:t>
            </a:r>
          </a:p>
          <a:p>
            <a:r>
              <a:rPr lang="en-US" dirty="0" smtClean="0"/>
              <a:t>a has the property of being the same g as a</a:t>
            </a:r>
          </a:p>
          <a:p>
            <a:r>
              <a:rPr lang="en-US" dirty="0" smtClean="0"/>
              <a:t>Therefore:</a:t>
            </a:r>
          </a:p>
          <a:p>
            <a:r>
              <a:rPr lang="en-US" dirty="0" smtClean="0"/>
              <a:t>b has the property of being the same g as a</a:t>
            </a:r>
          </a:p>
        </p:txBody>
      </p:sp>
    </p:spTree>
    <p:extLst>
      <p:ext uri="{BB962C8B-B14F-4D97-AF65-F5344CB8AC3E}">
        <p14:creationId xmlns:p14="http://schemas.microsoft.com/office/powerpoint/2010/main" val="172176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Introduction</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We </a:t>
            </a:r>
            <a:r>
              <a:rPr lang="en-US" dirty="0"/>
              <a:t>have discussed a number of problems that arise with respect to the composition and constitution of material particulars. </a:t>
            </a:r>
            <a:endParaRPr lang="en-GB" dirty="0"/>
          </a:p>
          <a:p>
            <a:r>
              <a:rPr lang="en-US" dirty="0" smtClean="0"/>
              <a:t>In </a:t>
            </a:r>
            <a:r>
              <a:rPr lang="en-US" dirty="0"/>
              <a:t>the next two weeks, we will return to the discussion of the nature of material particulars through focusing on contemporary metaphysical discussions inspired by Aristotle’s treatments of substance. (And which do so in different ways).</a:t>
            </a:r>
            <a:endParaRPr lang="en-GB" dirty="0"/>
          </a:p>
          <a:p>
            <a:endParaRPr lang="en-US" dirty="0"/>
          </a:p>
        </p:txBody>
      </p:sp>
    </p:spTree>
    <p:extLst>
      <p:ext uri="{BB962C8B-B14F-4D97-AF65-F5344CB8AC3E}">
        <p14:creationId xmlns:p14="http://schemas.microsoft.com/office/powerpoint/2010/main" val="939121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Issues about the rejection of R</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(1) John Doe/The Lord Mayor</a:t>
            </a:r>
            <a:endParaRPr lang="en-GB" dirty="0"/>
          </a:p>
          <a:p>
            <a:r>
              <a:rPr lang="en-US" dirty="0"/>
              <a:t>(</a:t>
            </a:r>
            <a:r>
              <a:rPr lang="en-US" dirty="0" err="1"/>
              <a:t>i</a:t>
            </a:r>
            <a:r>
              <a:rPr lang="en-US" dirty="0"/>
              <a:t>) John Doe </a:t>
            </a:r>
            <a:r>
              <a:rPr lang="en-US" i="1" dirty="0"/>
              <a:t>is the same human being as</a:t>
            </a:r>
            <a:r>
              <a:rPr lang="en-US" dirty="0"/>
              <a:t> Sir John Doe, the Lord Mayor of London but </a:t>
            </a:r>
            <a:r>
              <a:rPr lang="en-US" i="1" dirty="0"/>
              <a:t>not the same boy as</a:t>
            </a:r>
            <a:r>
              <a:rPr lang="en-US" dirty="0"/>
              <a:t> Sir John Doe, and he is </a:t>
            </a:r>
            <a:r>
              <a:rPr lang="en-US" i="1" dirty="0"/>
              <a:t>not the same mayor/ex-cabinet minister/father of five marriageable daughters</a:t>
            </a:r>
            <a:r>
              <a:rPr lang="en-US" dirty="0"/>
              <a:t>.</a:t>
            </a:r>
            <a:endParaRPr lang="en-GB" dirty="0"/>
          </a:p>
          <a:p>
            <a:r>
              <a:rPr lang="en-US" dirty="0"/>
              <a:t>(ii) But human being, boy, mayor, etc. are all sortal terms (acceptable answers to the ‘What is it?’ question), </a:t>
            </a:r>
            <a:endParaRPr lang="en-GB" dirty="0"/>
          </a:p>
          <a:p>
            <a:r>
              <a:rPr lang="en-US" dirty="0"/>
              <a:t>(iii) So R is true</a:t>
            </a:r>
            <a:r>
              <a:rPr lang="en-US" dirty="0" smtClean="0"/>
              <a:t>.</a:t>
            </a:r>
          </a:p>
          <a:p>
            <a:r>
              <a:rPr lang="en-US" dirty="0" smtClean="0"/>
              <a:t>Replies? Tensing identity statements</a:t>
            </a:r>
            <a:endParaRPr lang="en-GB" dirty="0"/>
          </a:p>
          <a:p>
            <a:endParaRPr lang="en-US" dirty="0"/>
          </a:p>
        </p:txBody>
      </p:sp>
    </p:spTree>
    <p:extLst>
      <p:ext uri="{BB962C8B-B14F-4D97-AF65-F5344CB8AC3E}">
        <p14:creationId xmlns:p14="http://schemas.microsoft.com/office/powerpoint/2010/main" val="2755152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Phased sortals</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A </a:t>
            </a:r>
            <a:r>
              <a:rPr lang="en-US" dirty="0"/>
              <a:t>phased sortal is an answer to the ‘What is it?’ question that some particular object instantiates only temporarily (e.g. boy, baker, artist, pensioner)</a:t>
            </a:r>
            <a:endParaRPr lang="en-GB" dirty="0"/>
          </a:p>
          <a:p>
            <a:r>
              <a:rPr lang="en-US" dirty="0" smtClean="0"/>
              <a:t>These </a:t>
            </a:r>
            <a:r>
              <a:rPr lang="en-US" dirty="0"/>
              <a:t>sortal terms are all </a:t>
            </a:r>
            <a:r>
              <a:rPr lang="en-US" i="1" dirty="0"/>
              <a:t>restrictions</a:t>
            </a:r>
            <a:r>
              <a:rPr lang="en-US" dirty="0"/>
              <a:t> of some underlying sortal term that picks out a kind that the relevant entity falls under throughout its whole existence (in this case, human being). </a:t>
            </a:r>
            <a:endParaRPr lang="en-US" dirty="0" smtClean="0"/>
          </a:p>
          <a:p>
            <a:r>
              <a:rPr lang="en-US" dirty="0" smtClean="0"/>
              <a:t>A </a:t>
            </a:r>
            <a:r>
              <a:rPr lang="en-US" dirty="0"/>
              <a:t>boy is a young human being. A baker is a human being who bakes. An artist is a human being who produces works of </a:t>
            </a:r>
            <a:r>
              <a:rPr lang="en-US" dirty="0" smtClean="0"/>
              <a:t>art</a:t>
            </a:r>
            <a:r>
              <a:rPr lang="en-US" dirty="0"/>
              <a:t>.</a:t>
            </a:r>
            <a:endParaRPr lang="en-GB" dirty="0"/>
          </a:p>
          <a:p>
            <a:r>
              <a:rPr lang="en-US" dirty="0" smtClean="0"/>
              <a:t>It </a:t>
            </a:r>
            <a:r>
              <a:rPr lang="en-US" dirty="0"/>
              <a:t>can’t be the case that x is the same boy as y without being the same human being (because </a:t>
            </a:r>
            <a:r>
              <a:rPr lang="en-US" dirty="0" smtClean="0"/>
              <a:t>a boy is a variety of </a:t>
            </a:r>
            <a:r>
              <a:rPr lang="en-US" dirty="0"/>
              <a:t>human being (a young male human being)</a:t>
            </a:r>
            <a:r>
              <a:rPr lang="en-US" dirty="0" smtClean="0"/>
              <a:t>.</a:t>
            </a:r>
            <a:endParaRPr lang="en-GB" dirty="0"/>
          </a:p>
        </p:txBody>
      </p:sp>
    </p:spTree>
    <p:extLst>
      <p:ext uri="{BB962C8B-B14F-4D97-AF65-F5344CB8AC3E}">
        <p14:creationId xmlns:p14="http://schemas.microsoft.com/office/powerpoint/2010/main" val="32590302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Issues about the rejection of R</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(2) Statue and Lump</a:t>
            </a:r>
            <a:endParaRPr lang="en-GB" dirty="0"/>
          </a:p>
          <a:p>
            <a:r>
              <a:rPr lang="en-US" dirty="0"/>
              <a:t>(</a:t>
            </a:r>
            <a:r>
              <a:rPr lang="en-US" dirty="0" err="1"/>
              <a:t>i</a:t>
            </a:r>
            <a:r>
              <a:rPr lang="en-US" dirty="0"/>
              <a:t>) The other objection that Wiggins (2001) addresses in chapter 1 is the problem of the statue and the piece of clay.</a:t>
            </a:r>
            <a:endParaRPr lang="en-GB" dirty="0"/>
          </a:p>
          <a:p>
            <a:r>
              <a:rPr lang="en-US" dirty="0"/>
              <a:t>(ii) The proponent of the relativity of identity maintains that a is the same mass of matter or lump of clay as b but not the same statue.</a:t>
            </a:r>
            <a:endParaRPr lang="en-GB" dirty="0"/>
          </a:p>
          <a:p>
            <a:r>
              <a:rPr lang="en-US" dirty="0"/>
              <a:t>(iii) Therefore R is correct.</a:t>
            </a:r>
            <a:endParaRPr lang="en-GB" dirty="0"/>
          </a:p>
          <a:p>
            <a:r>
              <a:rPr lang="en-US" i="1" dirty="0"/>
              <a:t>Reply</a:t>
            </a:r>
            <a:endParaRPr lang="en-GB" dirty="0"/>
          </a:p>
          <a:p>
            <a:r>
              <a:rPr lang="en-US" dirty="0"/>
              <a:t>(</a:t>
            </a:r>
            <a:r>
              <a:rPr lang="en-US" dirty="0" err="1"/>
              <a:t>i</a:t>
            </a:r>
            <a:r>
              <a:rPr lang="en-US" dirty="0"/>
              <a:t>) We have discussed the kind of strategy that Wiggins adopts in response. The statue and the lump are </a:t>
            </a:r>
            <a:r>
              <a:rPr lang="en-US" i="1" dirty="0"/>
              <a:t>distinct</a:t>
            </a:r>
            <a:r>
              <a:rPr lang="en-US" dirty="0"/>
              <a:t>, though </a:t>
            </a:r>
            <a:r>
              <a:rPr lang="en-US" i="1" dirty="0"/>
              <a:t>coincident</a:t>
            </a:r>
            <a:r>
              <a:rPr lang="en-US" dirty="0"/>
              <a:t>. Statue is </a:t>
            </a:r>
            <a:r>
              <a:rPr lang="en-US" i="1" dirty="0"/>
              <a:t>constituted</a:t>
            </a:r>
            <a:r>
              <a:rPr lang="en-US" dirty="0"/>
              <a:t> by lump. (See 2001, ch.1 for more details on this).</a:t>
            </a:r>
            <a:endParaRPr lang="en-GB" dirty="0"/>
          </a:p>
          <a:p>
            <a:r>
              <a:rPr lang="en-US" i="1" dirty="0"/>
              <a:t>Response</a:t>
            </a:r>
            <a:endParaRPr lang="en-GB" dirty="0"/>
          </a:p>
          <a:p>
            <a:r>
              <a:rPr lang="en-US" dirty="0"/>
              <a:t>We have seen that this Standard Story about constitution faces a range of </a:t>
            </a:r>
            <a:r>
              <a:rPr lang="en-US" dirty="0" smtClean="0"/>
              <a:t>difficulties</a:t>
            </a:r>
            <a:endParaRPr lang="en-US" dirty="0"/>
          </a:p>
        </p:txBody>
      </p:sp>
    </p:spTree>
    <p:extLst>
      <p:ext uri="{BB962C8B-B14F-4D97-AF65-F5344CB8AC3E}">
        <p14:creationId xmlns:p14="http://schemas.microsoft.com/office/powerpoint/2010/main" val="2373269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Ayers on D: Sortal Dependence</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“(I)f we are neither Aristotelians nor conceptualists, it might seem that a lump of lead is quite an impressive individual in its own right, perhaps no less so than a plant; and that artifacts, while sometimes physically unitary, like most teaspoons, are sometimes hardly more than notionally so, like a steam engine. In that case, since ‘lumps’ and ‘pieces’ do not form a kind in any significant sense, the principle that all individual substances belong to kinds would seem dispensable.” (Ayers, (1991), p.89)</a:t>
            </a:r>
            <a:endParaRPr lang="en-GB" dirty="0"/>
          </a:p>
          <a:p>
            <a:endParaRPr lang="en-US" dirty="0"/>
          </a:p>
        </p:txBody>
      </p:sp>
    </p:spTree>
    <p:extLst>
      <p:ext uri="{BB962C8B-B14F-4D97-AF65-F5344CB8AC3E}">
        <p14:creationId xmlns:p14="http://schemas.microsoft.com/office/powerpoint/2010/main" val="4262634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Take-home messages</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An </a:t>
            </a:r>
            <a:r>
              <a:rPr lang="en-US" dirty="0"/>
              <a:t>Aristotelian, or a neo-Aristotelian approach to substance provides the general theoretical resources to navigate between substratum and bundle theories of particulars.</a:t>
            </a:r>
            <a:endParaRPr lang="en-GB" dirty="0"/>
          </a:p>
          <a:p>
            <a:r>
              <a:rPr lang="en-US" dirty="0" smtClean="0"/>
              <a:t>Wiggins </a:t>
            </a:r>
            <a:r>
              <a:rPr lang="en-US" dirty="0"/>
              <a:t>(2001) develops a neo-Aristotelian approach at the core of which is (a) the absoluteness of identity and (b) the sortal dependency thesis.</a:t>
            </a:r>
            <a:endParaRPr lang="en-GB" dirty="0"/>
          </a:p>
          <a:p>
            <a:r>
              <a:rPr lang="en-US" dirty="0" smtClean="0"/>
              <a:t>There are </a:t>
            </a:r>
            <a:r>
              <a:rPr lang="en-US" dirty="0"/>
              <a:t>challenges to both (a) and (b). </a:t>
            </a:r>
            <a:endParaRPr lang="en-US" dirty="0" smtClean="0"/>
          </a:p>
          <a:p>
            <a:r>
              <a:rPr lang="en-US" dirty="0" smtClean="0"/>
              <a:t>These </a:t>
            </a:r>
            <a:r>
              <a:rPr lang="en-US" dirty="0"/>
              <a:t>challenges must be taken seriously. </a:t>
            </a:r>
            <a:r>
              <a:rPr lang="en-US" dirty="0" smtClean="0"/>
              <a:t>Even </a:t>
            </a:r>
            <a:r>
              <a:rPr lang="en-US" dirty="0"/>
              <a:t>if these challenges were successful, and showed that the role of natural kinds in an account of substance is not as was initially proposed in this neo-Aristotelian account, that </a:t>
            </a:r>
            <a:r>
              <a:rPr lang="en-US" dirty="0" smtClean="0"/>
              <a:t>would be </a:t>
            </a:r>
            <a:r>
              <a:rPr lang="en-US" dirty="0"/>
              <a:t>consistent with </a:t>
            </a:r>
            <a:r>
              <a:rPr lang="en-US" dirty="0" smtClean="0"/>
              <a:t>the </a:t>
            </a:r>
            <a:r>
              <a:rPr lang="en-US" dirty="0"/>
              <a:t>core Aristotelian insight about the difference between </a:t>
            </a:r>
            <a:r>
              <a:rPr lang="en-GB" dirty="0" smtClean="0"/>
              <a:t>what a substance is like and what </a:t>
            </a:r>
            <a:r>
              <a:rPr lang="en-GB" smtClean="0"/>
              <a:t>it is.</a:t>
            </a:r>
            <a:endParaRPr lang="en-GB" dirty="0"/>
          </a:p>
          <a:p>
            <a:endParaRPr lang="en-US" dirty="0"/>
          </a:p>
        </p:txBody>
      </p:sp>
    </p:spTree>
    <p:extLst>
      <p:ext uri="{BB962C8B-B14F-4D97-AF65-F5344CB8AC3E}">
        <p14:creationId xmlns:p14="http://schemas.microsoft.com/office/powerpoint/2010/main" val="1289038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Substrata revisited</a:t>
            </a:r>
            <a:endParaRPr lang="en-US" sz="3600" dirty="0"/>
          </a:p>
        </p:txBody>
      </p:sp>
      <p:sp>
        <p:nvSpPr>
          <p:cNvPr id="3" name="Content Placeholder 2"/>
          <p:cNvSpPr>
            <a:spLocks noGrp="1"/>
          </p:cNvSpPr>
          <p:nvPr>
            <p:ph idx="1"/>
          </p:nvPr>
        </p:nvSpPr>
        <p:spPr/>
        <p:txBody>
          <a:bodyPr>
            <a:normAutofit fontScale="85000" lnSpcReduction="10000"/>
          </a:bodyPr>
          <a:lstStyle/>
          <a:p>
            <a:r>
              <a:rPr lang="en-US" i="1" dirty="0" smtClean="0"/>
              <a:t>Bare </a:t>
            </a:r>
            <a:r>
              <a:rPr lang="en-US" i="1" dirty="0"/>
              <a:t>particulars</a:t>
            </a:r>
            <a:r>
              <a:rPr lang="en-US" dirty="0"/>
              <a:t> or </a:t>
            </a:r>
            <a:r>
              <a:rPr lang="en-US" i="1" dirty="0"/>
              <a:t>substrata</a:t>
            </a:r>
            <a:r>
              <a:rPr lang="en-US" dirty="0"/>
              <a:t> are entities that possess properties but possess no properties essentially. Bare particulars can explain the numerical distinctness of qualitatively identical particulars, and can account for the idea that properties are predicable of things in which they inhere or which possess them.</a:t>
            </a:r>
            <a:endParaRPr lang="en-GB" dirty="0"/>
          </a:p>
          <a:p>
            <a:r>
              <a:rPr lang="en-US" dirty="0" smtClean="0"/>
              <a:t>But </a:t>
            </a:r>
            <a:r>
              <a:rPr lang="en-US" dirty="0"/>
              <a:t>(a) there are epistemological difficulties with bare particulars/substrata (i.e. is it possible to know anything of philosophical interest about them? </a:t>
            </a:r>
            <a:endParaRPr lang="en-US" dirty="0" smtClean="0"/>
          </a:p>
          <a:p>
            <a:r>
              <a:rPr lang="en-US" dirty="0" smtClean="0"/>
              <a:t>(</a:t>
            </a:r>
            <a:r>
              <a:rPr lang="en-US" dirty="0"/>
              <a:t>b) is the idea of a substratum even coherent?</a:t>
            </a:r>
            <a:endParaRPr lang="en-GB" dirty="0"/>
          </a:p>
          <a:p>
            <a:endParaRPr lang="en-US" dirty="0"/>
          </a:p>
        </p:txBody>
      </p:sp>
    </p:spTree>
    <p:extLst>
      <p:ext uri="{BB962C8B-B14F-4D97-AF65-F5344CB8AC3E}">
        <p14:creationId xmlns:p14="http://schemas.microsoft.com/office/powerpoint/2010/main" val="16221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Bundle Theory revisited</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dirty="0"/>
              <a:t>view that ordinary particulars </a:t>
            </a:r>
            <a:r>
              <a:rPr lang="en-US" dirty="0" smtClean="0"/>
              <a:t>are bundles of properties</a:t>
            </a:r>
          </a:p>
          <a:p>
            <a:r>
              <a:rPr lang="en-US" dirty="0" smtClean="0"/>
              <a:t>(</a:t>
            </a:r>
            <a:r>
              <a:rPr lang="en-US" dirty="0"/>
              <a:t>a) does not encounter such epistemological problems (properties can be sensed directly) and </a:t>
            </a:r>
            <a:endParaRPr lang="en-US" dirty="0" smtClean="0"/>
          </a:p>
          <a:p>
            <a:r>
              <a:rPr lang="en-US" dirty="0" smtClean="0"/>
              <a:t>(</a:t>
            </a:r>
            <a:r>
              <a:rPr lang="en-US" dirty="0"/>
              <a:t>b) doesn’t attempt to understand what a particular is in a way that threatens incoherence; </a:t>
            </a:r>
            <a:endParaRPr lang="en-GB" dirty="0"/>
          </a:p>
          <a:p>
            <a:r>
              <a:rPr lang="en-US" dirty="0" smtClean="0"/>
              <a:t>But:</a:t>
            </a:r>
          </a:p>
          <a:p>
            <a:r>
              <a:rPr lang="en-US" dirty="0" smtClean="0"/>
              <a:t>(1) it is </a:t>
            </a:r>
            <a:r>
              <a:rPr lang="en-US" dirty="0"/>
              <a:t>committed to the identity of indiscernibles, which is false; and </a:t>
            </a:r>
            <a:endParaRPr lang="en-US" dirty="0" smtClean="0"/>
          </a:p>
          <a:p>
            <a:r>
              <a:rPr lang="en-US" dirty="0" smtClean="0"/>
              <a:t>(</a:t>
            </a:r>
            <a:r>
              <a:rPr lang="en-US" dirty="0"/>
              <a:t>b) cannot account for change of properties by a particular (at least without considerable reworking or sophistication of the basic view).</a:t>
            </a:r>
            <a:endParaRPr lang="en-GB" dirty="0"/>
          </a:p>
          <a:p>
            <a:endParaRPr lang="en-US" dirty="0"/>
          </a:p>
        </p:txBody>
      </p:sp>
    </p:spTree>
    <p:extLst>
      <p:ext uri="{BB962C8B-B14F-4D97-AF65-F5344CB8AC3E}">
        <p14:creationId xmlns:p14="http://schemas.microsoft.com/office/powerpoint/2010/main" val="1370398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Substance in the </a:t>
            </a:r>
            <a:r>
              <a:rPr lang="en-US" sz="3600" i="1" dirty="0" smtClean="0"/>
              <a:t>Categories</a:t>
            </a:r>
            <a:endParaRPr lang="en-US" sz="3600" i="1" dirty="0"/>
          </a:p>
        </p:txBody>
      </p:sp>
      <p:sp>
        <p:nvSpPr>
          <p:cNvPr id="3" name="Content Placeholder 2"/>
          <p:cNvSpPr>
            <a:spLocks noGrp="1"/>
          </p:cNvSpPr>
          <p:nvPr>
            <p:ph idx="1"/>
          </p:nvPr>
        </p:nvSpPr>
        <p:spPr/>
        <p:txBody>
          <a:bodyPr>
            <a:normAutofit fontScale="92500" lnSpcReduction="20000"/>
          </a:bodyPr>
          <a:lstStyle/>
          <a:p>
            <a:r>
              <a:rPr lang="en-US" dirty="0"/>
              <a:t>A substance—that which is called a substance most strictly, primarily, and most of all—is that which is neither said of a subject nor in a subject, e.g. the individual man or the individual horse. The species in which the things primarily called substances are, are called secondary substances, as also are the genera of these species. For example, the individual man belongs in a species, man, and animal is a genus of the species; so these—both man and animal—are called secondary substances.” [</a:t>
            </a:r>
            <a:r>
              <a:rPr lang="en-US" i="1" dirty="0"/>
              <a:t>Categories</a:t>
            </a:r>
            <a:r>
              <a:rPr lang="en-US" dirty="0"/>
              <a:t>, 2a 11-19] </a:t>
            </a:r>
            <a:endParaRPr lang="en-GB" dirty="0"/>
          </a:p>
          <a:p>
            <a:endParaRPr lang="en-US" dirty="0"/>
          </a:p>
        </p:txBody>
      </p:sp>
    </p:spTree>
    <p:extLst>
      <p:ext uri="{BB962C8B-B14F-4D97-AF65-F5344CB8AC3E}">
        <p14:creationId xmlns:p14="http://schemas.microsoft.com/office/powerpoint/2010/main" val="4113483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Substance in the </a:t>
            </a:r>
            <a:r>
              <a:rPr lang="en-US" sz="3600" i="1" dirty="0" smtClean="0"/>
              <a:t>Categories</a:t>
            </a:r>
            <a:endParaRPr lang="en-US" sz="3600" i="1" dirty="0"/>
          </a:p>
        </p:txBody>
      </p:sp>
      <p:sp>
        <p:nvSpPr>
          <p:cNvPr id="3" name="Content Placeholder 2"/>
          <p:cNvSpPr>
            <a:spLocks noGrp="1"/>
          </p:cNvSpPr>
          <p:nvPr>
            <p:ph idx="1"/>
          </p:nvPr>
        </p:nvSpPr>
        <p:spPr/>
        <p:txBody>
          <a:bodyPr>
            <a:normAutofit fontScale="92500" lnSpcReduction="20000"/>
          </a:bodyPr>
          <a:lstStyle/>
          <a:p>
            <a:r>
              <a:rPr lang="en-US" dirty="0"/>
              <a:t>‘It is reasonable that after, the primary substances, their species and genera should be the only other things called (secondary) substances. For only they, of things predicated, reveal the primary substance. For if one is to say of the individual man what he is, it will be in place to give the species or the genus (though more informative to give man than animal); but to give any of the other things would be out of place—for example, to say ‘white’ or ‘runs’ or anything like that.’ [</a:t>
            </a:r>
            <a:r>
              <a:rPr lang="en-US" i="1" dirty="0"/>
              <a:t>Categories</a:t>
            </a:r>
            <a:r>
              <a:rPr lang="en-US" dirty="0"/>
              <a:t>, 2b, 28-35]</a:t>
            </a:r>
            <a:endParaRPr lang="en-GB" dirty="0"/>
          </a:p>
          <a:p>
            <a:endParaRPr lang="en-US" dirty="0"/>
          </a:p>
        </p:txBody>
      </p:sp>
    </p:spTree>
    <p:extLst>
      <p:ext uri="{BB962C8B-B14F-4D97-AF65-F5344CB8AC3E}">
        <p14:creationId xmlns:p14="http://schemas.microsoft.com/office/powerpoint/2010/main" val="3858840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Some Aristotelian thoughts about Substance</a:t>
            </a:r>
            <a:endParaRPr lang="en-US" sz="3600" dirty="0"/>
          </a:p>
        </p:txBody>
      </p:sp>
      <p:sp>
        <p:nvSpPr>
          <p:cNvPr id="3" name="Content Placeholder 2"/>
          <p:cNvSpPr>
            <a:spLocks noGrp="1"/>
          </p:cNvSpPr>
          <p:nvPr>
            <p:ph idx="1"/>
          </p:nvPr>
        </p:nvSpPr>
        <p:spPr/>
        <p:txBody>
          <a:bodyPr>
            <a:normAutofit fontScale="92500"/>
          </a:bodyPr>
          <a:lstStyle/>
          <a:p>
            <a:r>
              <a:rPr lang="en-US" dirty="0" smtClean="0"/>
              <a:t>There </a:t>
            </a:r>
            <a:r>
              <a:rPr lang="en-US" dirty="0"/>
              <a:t>is a difference between the questions: “What is it?” and “What is it like?”</a:t>
            </a:r>
            <a:endParaRPr lang="en-GB" dirty="0"/>
          </a:p>
          <a:p>
            <a:r>
              <a:rPr lang="en-US" dirty="0" smtClean="0"/>
              <a:t>The </a:t>
            </a:r>
            <a:r>
              <a:rPr lang="en-US" dirty="0"/>
              <a:t>first question invites an identification of a thing in terms of the kind (paradigmatically, the </a:t>
            </a:r>
            <a:r>
              <a:rPr lang="en-US" i="1" dirty="0"/>
              <a:t>natural kind</a:t>
            </a:r>
            <a:r>
              <a:rPr lang="en-US" dirty="0"/>
              <a:t>) to which it belongs. (A natural kind is a universal that the object instantiates; for example, human being, cat, dog, etc.). Aristotle called the species and genus under which things fall ‘secondary substances’</a:t>
            </a:r>
            <a:r>
              <a:rPr lang="en-US" dirty="0" smtClean="0"/>
              <a:t>.</a:t>
            </a:r>
            <a:endParaRPr lang="en-GB" dirty="0"/>
          </a:p>
        </p:txBody>
      </p:sp>
    </p:spTree>
    <p:extLst>
      <p:ext uri="{BB962C8B-B14F-4D97-AF65-F5344CB8AC3E}">
        <p14:creationId xmlns:p14="http://schemas.microsoft.com/office/powerpoint/2010/main" val="521191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role of kinds</a:t>
            </a:r>
            <a:endParaRPr lang="en-US" sz="3600" dirty="0"/>
          </a:p>
        </p:txBody>
      </p:sp>
      <p:sp>
        <p:nvSpPr>
          <p:cNvPr id="3" name="Content Placeholder 2"/>
          <p:cNvSpPr>
            <a:spLocks noGrp="1"/>
          </p:cNvSpPr>
          <p:nvPr>
            <p:ph idx="1"/>
          </p:nvPr>
        </p:nvSpPr>
        <p:spPr/>
        <p:txBody>
          <a:bodyPr>
            <a:normAutofit fontScale="85000" lnSpcReduction="10000"/>
          </a:bodyPr>
          <a:lstStyle/>
          <a:p>
            <a:r>
              <a:rPr lang="en-US" i="1" dirty="0" smtClean="0"/>
              <a:t>Kinds </a:t>
            </a:r>
            <a:r>
              <a:rPr lang="en-US" i="1" dirty="0"/>
              <a:t>and identity</a:t>
            </a:r>
            <a:r>
              <a:rPr lang="en-US" dirty="0"/>
              <a:t>: The kind to which the individual belongs determines the identity conditions for things of that kind (or associated with such conditions), both at a time and over time. Kinds embody information about how things grow and develop; what kinds of changes they survive, and what kinds of changes that they do not</a:t>
            </a:r>
            <a:r>
              <a:rPr lang="en-US" dirty="0" smtClean="0"/>
              <a:t>. (Kinds, nature and essence)</a:t>
            </a:r>
            <a:endParaRPr lang="en-GB" dirty="0"/>
          </a:p>
          <a:p>
            <a:r>
              <a:rPr lang="en-US" i="1" dirty="0" smtClean="0"/>
              <a:t>Kinds </a:t>
            </a:r>
            <a:r>
              <a:rPr lang="en-US" i="1" dirty="0"/>
              <a:t>and numerical distinctness</a:t>
            </a:r>
            <a:r>
              <a:rPr lang="en-US" dirty="0"/>
              <a:t>: Instances of kinds are concrete particulars. For there to be two instantiations of the kind human being is for there to be two concrete particular human beings.  </a:t>
            </a:r>
            <a:endParaRPr lang="en-GB" dirty="0"/>
          </a:p>
          <a:p>
            <a:endParaRPr lang="en-US" dirty="0"/>
          </a:p>
          <a:p>
            <a:endParaRPr lang="en-US" dirty="0"/>
          </a:p>
        </p:txBody>
      </p:sp>
    </p:spTree>
    <p:extLst>
      <p:ext uri="{BB962C8B-B14F-4D97-AF65-F5344CB8AC3E}">
        <p14:creationId xmlns:p14="http://schemas.microsoft.com/office/powerpoint/2010/main" val="423232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Aristotelian Substance and Substrata</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The </a:t>
            </a:r>
            <a:r>
              <a:rPr lang="en-US" i="1" dirty="0"/>
              <a:t>substratum</a:t>
            </a:r>
            <a:r>
              <a:rPr lang="en-US" dirty="0"/>
              <a:t> theorist is correct that properties must be possessed by things, and that substance itself cannot be identified with a property or a collection of properties.</a:t>
            </a:r>
            <a:endParaRPr lang="en-GB" dirty="0"/>
          </a:p>
          <a:p>
            <a:r>
              <a:rPr lang="en-US" dirty="0" smtClean="0"/>
              <a:t>But </a:t>
            </a:r>
            <a:r>
              <a:rPr lang="en-US" dirty="0"/>
              <a:t>the substratum theorist is mistaken in taking it </a:t>
            </a:r>
            <a:r>
              <a:rPr lang="en-US" dirty="0" smtClean="0"/>
              <a:t>that substances don’t possess any properties essentially (like falling under some specific kind).</a:t>
            </a:r>
            <a:endParaRPr lang="en-GB" dirty="0"/>
          </a:p>
          <a:p>
            <a:r>
              <a:rPr lang="en-US" dirty="0" smtClean="0"/>
              <a:t>Substances </a:t>
            </a:r>
            <a:r>
              <a:rPr lang="en-US" dirty="0"/>
              <a:t>are familiar objects like cats and human beings. These things possess such properties as being a cat or being a human being, in falling under the relevant natural kinds. It is essential to each of these things that they have such properties.</a:t>
            </a:r>
            <a:endParaRPr lang="en-GB" dirty="0"/>
          </a:p>
          <a:p>
            <a:r>
              <a:rPr lang="en-GB" dirty="0" smtClean="0"/>
              <a:t>There are no epistemological difficulties in knowing about such concrete primary substances</a:t>
            </a:r>
            <a:endParaRPr lang="en-GB" dirty="0"/>
          </a:p>
          <a:p>
            <a:endParaRPr lang="en-US" dirty="0"/>
          </a:p>
        </p:txBody>
      </p:sp>
    </p:spTree>
    <p:extLst>
      <p:ext uri="{BB962C8B-B14F-4D97-AF65-F5344CB8AC3E}">
        <p14:creationId xmlns:p14="http://schemas.microsoft.com/office/powerpoint/2010/main" val="202254165"/>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62</TotalTime>
  <Words>2527</Words>
  <Application>Microsoft Macintosh PowerPoint</Application>
  <PresentationFormat>On-screen Show (4:3)</PresentationFormat>
  <Paragraphs>97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 Black </vt:lpstr>
      <vt:lpstr>PH251 Metaphysics</vt:lpstr>
      <vt:lpstr>Introduction</vt:lpstr>
      <vt:lpstr>Substrata revisited</vt:lpstr>
      <vt:lpstr>Bundle Theory revisited</vt:lpstr>
      <vt:lpstr>Substance in the Categories</vt:lpstr>
      <vt:lpstr>Substance in the Categories</vt:lpstr>
      <vt:lpstr>Some Aristotelian thoughts about Substance</vt:lpstr>
      <vt:lpstr>The role of kinds</vt:lpstr>
      <vt:lpstr>Aristotelian Substance and Substrata</vt:lpstr>
      <vt:lpstr>Aristotelian substance and bundles</vt:lpstr>
      <vt:lpstr>Wiggins (2001) on Substance</vt:lpstr>
      <vt:lpstr>Wiggins (2001) on Substance</vt:lpstr>
      <vt:lpstr>Sortal Dependence</vt:lpstr>
      <vt:lpstr>Sortal Dependence</vt:lpstr>
      <vt:lpstr>Sortal Dependence</vt:lpstr>
      <vt:lpstr>Sortal Dependence</vt:lpstr>
      <vt:lpstr>Sortal Dependence</vt:lpstr>
      <vt:lpstr>Absoluteness and Relativity</vt:lpstr>
      <vt:lpstr>The Argument against R</vt:lpstr>
      <vt:lpstr>Issues about the rejection of R</vt:lpstr>
      <vt:lpstr>Phased sortals</vt:lpstr>
      <vt:lpstr>Issues about the rejection of R</vt:lpstr>
      <vt:lpstr>Ayers on D: Sortal Dependence</vt:lpstr>
      <vt:lpstr>Take-home messages</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5</cp:revision>
  <cp:lastPrinted>2015-03-05T13:14:45Z</cp:lastPrinted>
  <dcterms:created xsi:type="dcterms:W3CDTF">2015-03-04T22:45:44Z</dcterms:created>
  <dcterms:modified xsi:type="dcterms:W3CDTF">2015-03-05T13:29:08Z</dcterms:modified>
</cp:coreProperties>
</file>