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38"/>
  </p:notesMasterIdLst>
  <p:sldIdLst>
    <p:sldId id="292" r:id="rId3"/>
    <p:sldId id="293" r:id="rId4"/>
    <p:sldId id="294" r:id="rId5"/>
    <p:sldId id="256"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221" autoAdjust="0"/>
    <p:restoredTop sz="94660"/>
  </p:normalViewPr>
  <p:slideViewPr>
    <p:cSldViewPr>
      <p:cViewPr varScale="1">
        <p:scale>
          <a:sx n="66" d="100"/>
          <a:sy n="66" d="100"/>
        </p:scale>
        <p:origin x="1518" y="7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presProps" Target="presProps.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877A0E5-9595-4556-AB37-3D3AF5DC7CCE}" type="datetimeFigureOut">
              <a:rPr lang="en-GB" smtClean="0"/>
              <a:t>11/02/2016</a:t>
            </a:fld>
            <a:endParaRPr lang="en-GB"/>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2F6807D-DA21-4899-BE94-17CBA1B08FE2}" type="slidenum">
              <a:rPr lang="en-GB" smtClean="0"/>
              <a:t>‹#›</a:t>
            </a:fld>
            <a:endParaRPr lang="en-GB"/>
          </a:p>
        </p:txBody>
      </p:sp>
    </p:spTree>
    <p:extLst>
      <p:ext uri="{BB962C8B-B14F-4D97-AF65-F5344CB8AC3E}">
        <p14:creationId xmlns:p14="http://schemas.microsoft.com/office/powerpoint/2010/main" val="405090173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It gives our</a:t>
            </a:r>
            <a:r>
              <a:rPr lang="en-GB" baseline="0" dirty="0" smtClean="0"/>
              <a:t> finalists the chance to give honest feedback on what it’s been like to study here at the University of Warwick.</a:t>
            </a:r>
            <a:endParaRPr lang="en-GB" dirty="0"/>
          </a:p>
        </p:txBody>
      </p:sp>
      <p:sp>
        <p:nvSpPr>
          <p:cNvPr id="4" name="Slide Number Placeholder 3"/>
          <p:cNvSpPr>
            <a:spLocks noGrp="1"/>
          </p:cNvSpPr>
          <p:nvPr>
            <p:ph type="sldNum" sz="quarter" idx="10"/>
          </p:nvPr>
        </p:nvSpPr>
        <p:spPr/>
        <p:txBody>
          <a:bodyPr/>
          <a:lstStyle/>
          <a:p>
            <a:pPr>
              <a:defRPr/>
            </a:pPr>
            <a:fld id="{74F9E15A-2DDD-48A4-81E6-2EDEC1199FAA}" type="slidenum">
              <a:rPr lang="en-GB" altLang="en-US" smtClean="0">
                <a:solidFill>
                  <a:srgbClr val="000000"/>
                </a:solidFill>
              </a:rPr>
              <a:pPr>
                <a:defRPr/>
              </a:pPr>
              <a:t>1</a:t>
            </a:fld>
            <a:endParaRPr lang="en-GB" altLang="en-US">
              <a:solidFill>
                <a:srgbClr val="000000"/>
              </a:solidFill>
            </a:endParaRPr>
          </a:p>
        </p:txBody>
      </p:sp>
    </p:spTree>
    <p:extLst>
      <p:ext uri="{BB962C8B-B14F-4D97-AF65-F5344CB8AC3E}">
        <p14:creationId xmlns:p14="http://schemas.microsoft.com/office/powerpoint/2010/main" val="318185514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Our incentive scheme</a:t>
            </a:r>
            <a:r>
              <a:rPr lang="en-GB" baseline="0" dirty="0" smtClean="0"/>
              <a:t> for response – a good response, will mean more representative feedback for the department. The higher the response rate, the more chance of winning!</a:t>
            </a:r>
            <a:endParaRPr lang="en-GB" dirty="0" smtClean="0"/>
          </a:p>
          <a:p>
            <a:endParaRPr lang="en-GB" dirty="0" smtClean="0"/>
          </a:p>
          <a:p>
            <a:r>
              <a:rPr lang="en-GB" dirty="0" smtClean="0"/>
              <a:t>Eligible students – finalists</a:t>
            </a:r>
            <a:r>
              <a:rPr lang="en-GB" baseline="0" dirty="0" smtClean="0"/>
              <a:t> on the following degree programmes:</a:t>
            </a:r>
          </a:p>
          <a:p>
            <a:r>
              <a:rPr lang="en-GB" dirty="0" smtClean="0"/>
              <a:t>Philosophy;</a:t>
            </a:r>
          </a:p>
          <a:p>
            <a:r>
              <a:rPr lang="en-GB" dirty="0" smtClean="0"/>
              <a:t>Philosophy and Literature;</a:t>
            </a:r>
          </a:p>
          <a:p>
            <a:r>
              <a:rPr lang="en-GB" dirty="0" smtClean="0"/>
              <a:t>Mathematics and Philosophy;</a:t>
            </a:r>
          </a:p>
          <a:p>
            <a:r>
              <a:rPr lang="en-GB" dirty="0" smtClean="0"/>
              <a:t>Philosophy with Psychology;</a:t>
            </a:r>
          </a:p>
          <a:p>
            <a:r>
              <a:rPr lang="en-GB" dirty="0" smtClean="0"/>
              <a:t>Philosophy with Classical Civilisation;</a:t>
            </a:r>
          </a:p>
          <a:p>
            <a:r>
              <a:rPr lang="en-GB" dirty="0" smtClean="0"/>
              <a:t>(PPE has a separate scheme)</a:t>
            </a:r>
            <a:endParaRPr lang="en-GB" dirty="0"/>
          </a:p>
        </p:txBody>
      </p:sp>
      <p:sp>
        <p:nvSpPr>
          <p:cNvPr id="4" name="Slide Number Placeholder 3"/>
          <p:cNvSpPr>
            <a:spLocks noGrp="1"/>
          </p:cNvSpPr>
          <p:nvPr>
            <p:ph type="sldNum" sz="quarter" idx="10"/>
          </p:nvPr>
        </p:nvSpPr>
        <p:spPr/>
        <p:txBody>
          <a:bodyPr/>
          <a:lstStyle/>
          <a:p>
            <a:pPr>
              <a:defRPr/>
            </a:pPr>
            <a:fld id="{74F9E15A-2DDD-48A4-81E6-2EDEC1199FAA}" type="slidenum">
              <a:rPr lang="en-GB" altLang="en-US" smtClean="0">
                <a:solidFill>
                  <a:srgbClr val="000000"/>
                </a:solidFill>
              </a:rPr>
              <a:pPr>
                <a:defRPr/>
              </a:pPr>
              <a:t>2</a:t>
            </a:fld>
            <a:endParaRPr lang="en-GB" altLang="en-US">
              <a:solidFill>
                <a:srgbClr val="000000"/>
              </a:solidFill>
            </a:endParaRPr>
          </a:p>
        </p:txBody>
      </p:sp>
    </p:spTree>
    <p:extLst>
      <p:ext uri="{BB962C8B-B14F-4D97-AF65-F5344CB8AC3E}">
        <p14:creationId xmlns:p14="http://schemas.microsoft.com/office/powerpoint/2010/main" val="402158109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Students will be contacted about this when the survey opens – it’s running alongside NSS 8</a:t>
            </a:r>
            <a:r>
              <a:rPr lang="en-GB" baseline="30000" dirty="0" smtClean="0"/>
              <a:t>th</a:t>
            </a:r>
            <a:r>
              <a:rPr lang="en-GB" dirty="0" smtClean="0"/>
              <a:t> feb-30</a:t>
            </a:r>
            <a:r>
              <a:rPr lang="en-GB" baseline="30000" dirty="0" smtClean="0"/>
              <a:t>th</a:t>
            </a:r>
            <a:r>
              <a:rPr lang="en-GB" dirty="0" smtClean="0"/>
              <a:t> April</a:t>
            </a:r>
            <a:endParaRPr lang="en-GB" dirty="0"/>
          </a:p>
        </p:txBody>
      </p:sp>
      <p:sp>
        <p:nvSpPr>
          <p:cNvPr id="4" name="Slide Number Placeholder 3"/>
          <p:cNvSpPr>
            <a:spLocks noGrp="1"/>
          </p:cNvSpPr>
          <p:nvPr>
            <p:ph type="sldNum" sz="quarter" idx="10"/>
          </p:nvPr>
        </p:nvSpPr>
        <p:spPr/>
        <p:txBody>
          <a:bodyPr/>
          <a:lstStyle/>
          <a:p>
            <a:pPr>
              <a:defRPr/>
            </a:pPr>
            <a:fld id="{74F9E15A-2DDD-48A4-81E6-2EDEC1199FAA}" type="slidenum">
              <a:rPr lang="en-GB" altLang="en-US" smtClean="0">
                <a:solidFill>
                  <a:srgbClr val="000000"/>
                </a:solidFill>
              </a:rPr>
              <a:pPr>
                <a:defRPr/>
              </a:pPr>
              <a:t>3</a:t>
            </a:fld>
            <a:endParaRPr lang="en-GB" altLang="en-US">
              <a:solidFill>
                <a:srgbClr val="000000"/>
              </a:solidFill>
            </a:endParaRPr>
          </a:p>
        </p:txBody>
      </p:sp>
    </p:spTree>
    <p:extLst>
      <p:ext uri="{BB962C8B-B14F-4D97-AF65-F5344CB8AC3E}">
        <p14:creationId xmlns:p14="http://schemas.microsoft.com/office/powerpoint/2010/main" val="130344173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9DA7E239-B8C4-48B2-83B6-230FACDA8279}" type="datetimeFigureOut">
              <a:rPr lang="en-GB" smtClean="0"/>
              <a:t>11/02/2016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1642423-F8FA-4BA6-8644-E4382E1F25F9}" type="slidenum">
              <a:rPr lang="en-GB" smtClean="0"/>
              <a:t>‹#›</a:t>
            </a:fld>
            <a:endParaRPr lang="en-GB"/>
          </a:p>
        </p:txBody>
      </p:sp>
    </p:spTree>
    <p:extLst>
      <p:ext uri="{BB962C8B-B14F-4D97-AF65-F5344CB8AC3E}">
        <p14:creationId xmlns:p14="http://schemas.microsoft.com/office/powerpoint/2010/main" val="155134718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9DA7E239-B8C4-48B2-83B6-230FACDA8279}" type="datetimeFigureOut">
              <a:rPr lang="en-GB" smtClean="0"/>
              <a:t>11/02/2016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1642423-F8FA-4BA6-8644-E4382E1F25F9}" type="slidenum">
              <a:rPr lang="en-GB" smtClean="0"/>
              <a:t>‹#›</a:t>
            </a:fld>
            <a:endParaRPr lang="en-GB"/>
          </a:p>
        </p:txBody>
      </p:sp>
    </p:spTree>
    <p:extLst>
      <p:ext uri="{BB962C8B-B14F-4D97-AF65-F5344CB8AC3E}">
        <p14:creationId xmlns:p14="http://schemas.microsoft.com/office/powerpoint/2010/main" val="99904685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9DA7E239-B8C4-48B2-83B6-230FACDA8279}" type="datetimeFigureOut">
              <a:rPr lang="en-GB" smtClean="0"/>
              <a:t>11/02/2016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1642423-F8FA-4BA6-8644-E4382E1F25F9}" type="slidenum">
              <a:rPr lang="en-GB" smtClean="0"/>
              <a:t>‹#›</a:t>
            </a:fld>
            <a:endParaRPr lang="en-GB"/>
          </a:p>
        </p:txBody>
      </p:sp>
    </p:spTree>
    <p:extLst>
      <p:ext uri="{BB962C8B-B14F-4D97-AF65-F5344CB8AC3E}">
        <p14:creationId xmlns:p14="http://schemas.microsoft.com/office/powerpoint/2010/main" val="52020871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2051" name="Picture 3" descr="\\MARLON\User57\e\edsnad\Documents\My Pictures\PPt\4-3_split_8-12_ruby_red.jpg"/>
          <p:cNvPicPr>
            <a:picLocks noChangeAspect="1" noChangeArrowheads="1"/>
          </p:cNvPicPr>
          <p:nvPr userDrawn="1"/>
        </p:nvPicPr>
        <p:blipFill rotWithShape="1">
          <a:blip r:embed="rId2" cstate="screen">
            <a:extLst>
              <a:ext uri="{28A0092B-C50C-407E-A947-70E740481C1C}">
                <a14:useLocalDpi xmlns:a14="http://schemas.microsoft.com/office/drawing/2010/main"/>
              </a:ext>
            </a:extLst>
          </a:blip>
          <a:srcRect/>
          <a:stretch/>
        </p:blipFill>
        <p:spPr bwMode="auto">
          <a:xfrm>
            <a:off x="3007" y="2968"/>
            <a:ext cx="9144000" cy="5424529"/>
          </a:xfrm>
          <a:prstGeom prst="rect">
            <a:avLst/>
          </a:prstGeom>
          <a:noFill/>
          <a:extLst>
            <a:ext uri="{909E8E84-426E-40DD-AFC4-6F175D3DCCD1}">
              <a14:hiddenFill xmlns:a14="http://schemas.microsoft.com/office/drawing/2010/main">
                <a:solidFill>
                  <a:srgbClr val="FFFFFF"/>
                </a:solidFill>
              </a14:hiddenFill>
            </a:ext>
          </a:extLst>
        </p:spPr>
      </p:pic>
      <p:sp>
        <p:nvSpPr>
          <p:cNvPr id="49155" name="Rectangle 3"/>
          <p:cNvSpPr>
            <a:spLocks noGrp="1" noChangeArrowheads="1"/>
          </p:cNvSpPr>
          <p:nvPr>
            <p:ph type="ctrTitle"/>
          </p:nvPr>
        </p:nvSpPr>
        <p:spPr>
          <a:xfrm>
            <a:off x="50994" y="4221088"/>
            <a:ext cx="7056784" cy="1296144"/>
          </a:xfrm>
        </p:spPr>
        <p:txBody>
          <a:bodyPr/>
          <a:lstStyle>
            <a:lvl1pPr>
              <a:defRPr sz="4000"/>
            </a:lvl1pPr>
          </a:lstStyle>
          <a:p>
            <a:pPr lvl="0"/>
            <a:r>
              <a:rPr lang="en-US" altLang="en-US" noProof="0" smtClean="0"/>
              <a:t>Click to edit Master title style</a:t>
            </a:r>
            <a:endParaRPr lang="en-GB" altLang="en-US" noProof="0" dirty="0" smtClean="0"/>
          </a:p>
        </p:txBody>
      </p:sp>
      <p:sp>
        <p:nvSpPr>
          <p:cNvPr id="49156" name="Rectangle 4"/>
          <p:cNvSpPr>
            <a:spLocks noGrp="1" noChangeArrowheads="1"/>
          </p:cNvSpPr>
          <p:nvPr>
            <p:ph type="subTitle" idx="1"/>
          </p:nvPr>
        </p:nvSpPr>
        <p:spPr>
          <a:xfrm>
            <a:off x="50994" y="5486077"/>
            <a:ext cx="6400800" cy="1327299"/>
          </a:xfrm>
        </p:spPr>
        <p:txBody>
          <a:bodyPr/>
          <a:lstStyle>
            <a:lvl1pPr marL="0" indent="0" algn="l">
              <a:buFontTx/>
              <a:buNone/>
              <a:defRPr/>
            </a:lvl1pPr>
          </a:lstStyle>
          <a:p>
            <a:pPr lvl="0"/>
            <a:r>
              <a:rPr lang="en-US" altLang="en-US" noProof="0" smtClean="0"/>
              <a:t>Click to edit Master subtitle style</a:t>
            </a:r>
            <a:endParaRPr lang="en-GB" altLang="en-US" noProof="0" dirty="0" smtClean="0"/>
          </a:p>
        </p:txBody>
      </p:sp>
    </p:spTree>
    <p:extLst>
      <p:ext uri="{BB962C8B-B14F-4D97-AF65-F5344CB8AC3E}">
        <p14:creationId xmlns:p14="http://schemas.microsoft.com/office/powerpoint/2010/main" val="2642010479"/>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title" preserve="1">
  <p:cSld name="1_Title Slide">
    <p:spTree>
      <p:nvGrpSpPr>
        <p:cNvPr id="1" name=""/>
        <p:cNvGrpSpPr/>
        <p:nvPr/>
      </p:nvGrpSpPr>
      <p:grpSpPr>
        <a:xfrm>
          <a:off x="0" y="0"/>
          <a:ext cx="0" cy="0"/>
          <a:chOff x="0" y="0"/>
          <a:chExt cx="0" cy="0"/>
        </a:xfrm>
      </p:grpSpPr>
      <p:sp>
        <p:nvSpPr>
          <p:cNvPr id="49155" name="Rectangle 3"/>
          <p:cNvSpPr>
            <a:spLocks noGrp="1" noChangeArrowheads="1"/>
          </p:cNvSpPr>
          <p:nvPr>
            <p:ph type="ctrTitle"/>
          </p:nvPr>
        </p:nvSpPr>
        <p:spPr>
          <a:xfrm>
            <a:off x="251520" y="3861048"/>
            <a:ext cx="7056784" cy="1296144"/>
          </a:xfrm>
        </p:spPr>
        <p:txBody>
          <a:bodyPr/>
          <a:lstStyle>
            <a:lvl1pPr>
              <a:defRPr sz="4000"/>
            </a:lvl1pPr>
          </a:lstStyle>
          <a:p>
            <a:pPr lvl="0"/>
            <a:r>
              <a:rPr lang="en-US" altLang="en-US" noProof="0" smtClean="0"/>
              <a:t>Click to edit Master title style</a:t>
            </a:r>
            <a:endParaRPr lang="en-GB" altLang="en-US" noProof="0" dirty="0" smtClean="0"/>
          </a:p>
        </p:txBody>
      </p:sp>
      <p:sp>
        <p:nvSpPr>
          <p:cNvPr id="49156" name="Rectangle 4"/>
          <p:cNvSpPr>
            <a:spLocks noGrp="1" noChangeArrowheads="1"/>
          </p:cNvSpPr>
          <p:nvPr>
            <p:ph type="subTitle" idx="1"/>
          </p:nvPr>
        </p:nvSpPr>
        <p:spPr>
          <a:xfrm>
            <a:off x="259432" y="5198045"/>
            <a:ext cx="6400800" cy="1327299"/>
          </a:xfrm>
        </p:spPr>
        <p:txBody>
          <a:bodyPr/>
          <a:lstStyle>
            <a:lvl1pPr marL="0" indent="0" algn="l">
              <a:buFontTx/>
              <a:buNone/>
              <a:defRPr/>
            </a:lvl1pPr>
          </a:lstStyle>
          <a:p>
            <a:pPr lvl="0"/>
            <a:r>
              <a:rPr lang="en-US" altLang="en-US" noProof="0" smtClean="0"/>
              <a:t>Click to edit Master subtitle style</a:t>
            </a:r>
            <a:endParaRPr lang="en-GB" altLang="en-US" noProof="0" dirty="0" smtClean="0"/>
          </a:p>
        </p:txBody>
      </p:sp>
      <p:pic>
        <p:nvPicPr>
          <p:cNvPr id="1026" name="Picture 2" descr="\\MARLON\User57\e\edsnad\Documents\My Pictures\PPt\4-3_split_4-12_ruby_red.jpg"/>
          <p:cNvPicPr>
            <a:picLocks noChangeAspect="1" noChangeArrowheads="1"/>
          </p:cNvPicPr>
          <p:nvPr userDrawn="1"/>
        </p:nvPicPr>
        <p:blipFill rotWithShape="1">
          <a:blip r:embed="rId2" cstate="screen">
            <a:extLst>
              <a:ext uri="{28A0092B-C50C-407E-A947-70E740481C1C}">
                <a14:useLocalDpi xmlns:a14="http://schemas.microsoft.com/office/drawing/2010/main"/>
              </a:ext>
            </a:extLst>
          </a:blip>
          <a:srcRect/>
          <a:stretch/>
        </p:blipFill>
        <p:spPr bwMode="auto">
          <a:xfrm>
            <a:off x="0" y="-2664"/>
            <a:ext cx="9144000" cy="311656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69832096"/>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4" name="Rectangle 4"/>
          <p:cNvSpPr>
            <a:spLocks noGrp="1" noChangeArrowheads="1"/>
          </p:cNvSpPr>
          <p:nvPr>
            <p:ph type="dt" sz="half" idx="10"/>
          </p:nvPr>
        </p:nvSpPr>
        <p:spPr>
          <a:ln/>
        </p:spPr>
        <p:txBody>
          <a:bodyPr/>
          <a:lstStyle>
            <a:lvl1pPr>
              <a:defRPr/>
            </a:lvl1pPr>
          </a:lstStyle>
          <a:p>
            <a:pPr>
              <a:defRPr/>
            </a:pPr>
            <a:endParaRPr lang="en-GB" altLang="en-US" dirty="0">
              <a:solidFill>
                <a:srgbClr val="000000"/>
              </a:solidFill>
            </a:endParaRPr>
          </a:p>
        </p:txBody>
      </p:sp>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GB" alt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E70D8804-937B-40C3-8369-0CF62D082B6D}" type="slidenum">
              <a:rPr lang="en-GB" altLang="en-US">
                <a:solidFill>
                  <a:srgbClr val="000000"/>
                </a:solidFill>
              </a:rPr>
              <a:pPr>
                <a:defRPr/>
              </a:pPr>
              <a:t>‹#›</a:t>
            </a:fld>
            <a:endParaRPr lang="en-GB" altLang="en-US">
              <a:solidFill>
                <a:srgbClr val="000000"/>
              </a:solidFill>
            </a:endParaRPr>
          </a:p>
        </p:txBody>
      </p:sp>
    </p:spTree>
    <p:extLst>
      <p:ext uri="{BB962C8B-B14F-4D97-AF65-F5344CB8AC3E}">
        <p14:creationId xmlns:p14="http://schemas.microsoft.com/office/powerpoint/2010/main" val="1586975295"/>
      </p:ext>
    </p:extLst>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685800" y="1550979"/>
            <a:ext cx="7772400" cy="1362075"/>
          </a:xfrm>
        </p:spPr>
        <p:txBody>
          <a:bodyPr anchor="t"/>
          <a:lstStyle>
            <a:lvl1pPr algn="l">
              <a:defRPr sz="4000" b="1" cap="none"/>
            </a:lvl1pPr>
          </a:lstStyle>
          <a:p>
            <a:r>
              <a:rPr lang="en-US" dirty="0" smtClean="0"/>
              <a:t>Click to edit master title style</a:t>
            </a:r>
            <a:endParaRPr lang="en-GB" dirty="0"/>
          </a:p>
        </p:txBody>
      </p:sp>
      <p:sp>
        <p:nvSpPr>
          <p:cNvPr id="3" name="Text Placeholder 2"/>
          <p:cNvSpPr>
            <a:spLocks noGrp="1"/>
          </p:cNvSpPr>
          <p:nvPr>
            <p:ph type="body" idx="1"/>
          </p:nvPr>
        </p:nvSpPr>
        <p:spPr>
          <a:xfrm>
            <a:off x="722313" y="2906713"/>
            <a:ext cx="7772400" cy="1500187"/>
          </a:xfrm>
        </p:spPr>
        <p:txBody>
          <a:bodyPr anchor="t"/>
          <a:lstStyle>
            <a:lvl1pPr marL="0" indent="0">
              <a:buNone/>
              <a:defRPr sz="32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GB" alt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GB" alt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2DF8B94E-925D-4A32-90AE-A4FAA5B8065E}" type="slidenum">
              <a:rPr lang="en-GB" altLang="en-US">
                <a:solidFill>
                  <a:srgbClr val="000000"/>
                </a:solidFill>
              </a:rPr>
              <a:pPr>
                <a:defRPr/>
              </a:pPr>
              <a:t>‹#›</a:t>
            </a:fld>
            <a:endParaRPr lang="en-GB" altLang="en-US">
              <a:solidFill>
                <a:srgbClr val="000000"/>
              </a:solidFill>
            </a:endParaRPr>
          </a:p>
        </p:txBody>
      </p:sp>
      <p:pic>
        <p:nvPicPr>
          <p:cNvPr id="5123" name="Picture 3" descr="\\MARLON\User57\e\edsnad\Documents\My Pictures\PPt\4-3_split_1-12_ruby_red.jpg"/>
          <p:cNvPicPr>
            <a:picLocks noChangeAspect="1" noChangeArrowheads="1"/>
          </p:cNvPicPr>
          <p:nvPr userDrawn="1"/>
        </p:nvPicPr>
        <p:blipFill rotWithShape="1">
          <a:blip r:embed="rId2" cstate="screen">
            <a:extLst>
              <a:ext uri="{28A0092B-C50C-407E-A947-70E740481C1C}">
                <a14:useLocalDpi xmlns:a14="http://schemas.microsoft.com/office/drawing/2010/main"/>
              </a:ext>
            </a:extLst>
          </a:blip>
          <a:srcRect/>
          <a:stretch/>
        </p:blipFill>
        <p:spPr bwMode="auto">
          <a:xfrm>
            <a:off x="0" y="1981"/>
            <a:ext cx="9144000" cy="139872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83097632"/>
      </p:ext>
    </p:extLst>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685800" y="13716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3716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4"/>
          <p:cNvSpPr>
            <a:spLocks noGrp="1" noChangeArrowheads="1"/>
          </p:cNvSpPr>
          <p:nvPr>
            <p:ph type="dt" sz="half" idx="10"/>
          </p:nvPr>
        </p:nvSpPr>
        <p:spPr>
          <a:ln/>
        </p:spPr>
        <p:txBody>
          <a:bodyPr/>
          <a:lstStyle>
            <a:lvl1pPr>
              <a:defRPr/>
            </a:lvl1pPr>
          </a:lstStyle>
          <a:p>
            <a:pPr>
              <a:defRPr/>
            </a:pPr>
            <a:endParaRPr lang="en-GB" altLang="en-US"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GB" alt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8A76B3E9-7FF0-4902-80F9-E8997D5A0E30}" type="slidenum">
              <a:rPr lang="en-GB" altLang="en-US">
                <a:solidFill>
                  <a:srgbClr val="000000"/>
                </a:solidFill>
              </a:rPr>
              <a:pPr>
                <a:defRPr/>
              </a:pPr>
              <a:t>‹#›</a:t>
            </a:fld>
            <a:endParaRPr lang="en-GB" altLang="en-US">
              <a:solidFill>
                <a:srgbClr val="000000"/>
              </a:solidFill>
            </a:endParaRPr>
          </a:p>
        </p:txBody>
      </p:sp>
    </p:spTree>
    <p:extLst>
      <p:ext uri="{BB962C8B-B14F-4D97-AF65-F5344CB8AC3E}">
        <p14:creationId xmlns:p14="http://schemas.microsoft.com/office/powerpoint/2010/main" val="3797578797"/>
      </p:ext>
    </p:extLst>
  </p:cSld>
  <p:clrMapOvr>
    <a:masterClrMapping/>
  </p:clrMapOvr>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Rectangle 4"/>
          <p:cNvSpPr>
            <a:spLocks noGrp="1" noChangeArrowheads="1"/>
          </p:cNvSpPr>
          <p:nvPr>
            <p:ph type="dt" sz="half" idx="10"/>
          </p:nvPr>
        </p:nvSpPr>
        <p:spPr>
          <a:ln/>
        </p:spPr>
        <p:txBody>
          <a:bodyPr/>
          <a:lstStyle>
            <a:lvl1pPr>
              <a:defRPr/>
            </a:lvl1pPr>
          </a:lstStyle>
          <a:p>
            <a:pPr>
              <a:defRPr/>
            </a:pPr>
            <a:endParaRPr lang="en-GB" altLang="en-US">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GB" altLang="en-US">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57203937-7804-4435-8F73-564F70BF0477}" type="slidenum">
              <a:rPr lang="en-GB" altLang="en-US">
                <a:solidFill>
                  <a:srgbClr val="000000"/>
                </a:solidFill>
              </a:rPr>
              <a:pPr>
                <a:defRPr/>
              </a:pPr>
              <a:t>‹#›</a:t>
            </a:fld>
            <a:endParaRPr lang="en-GB" altLang="en-US">
              <a:solidFill>
                <a:srgbClr val="000000"/>
              </a:solidFill>
            </a:endParaRPr>
          </a:p>
        </p:txBody>
      </p:sp>
    </p:spTree>
    <p:extLst>
      <p:ext uri="{BB962C8B-B14F-4D97-AF65-F5344CB8AC3E}">
        <p14:creationId xmlns:p14="http://schemas.microsoft.com/office/powerpoint/2010/main" val="1188556674"/>
      </p:ext>
    </p:extLst>
  </p:cSld>
  <p:clrMapOvr>
    <a:masterClrMapping/>
  </p:clrMapOvr>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Rectangle 4"/>
          <p:cNvSpPr>
            <a:spLocks noGrp="1" noChangeArrowheads="1"/>
          </p:cNvSpPr>
          <p:nvPr>
            <p:ph type="dt" sz="half" idx="10"/>
          </p:nvPr>
        </p:nvSpPr>
        <p:spPr>
          <a:ln/>
        </p:spPr>
        <p:txBody>
          <a:bodyPr/>
          <a:lstStyle>
            <a:lvl1pPr>
              <a:defRPr/>
            </a:lvl1pPr>
          </a:lstStyle>
          <a:p>
            <a:pPr>
              <a:defRPr/>
            </a:pPr>
            <a:endParaRPr lang="en-GB" altLang="en-US">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GB" altLang="en-US">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D89CFF8C-A83F-461F-AEDD-249687053BE5}" type="slidenum">
              <a:rPr lang="en-GB" altLang="en-US">
                <a:solidFill>
                  <a:srgbClr val="000000"/>
                </a:solidFill>
              </a:rPr>
              <a:pPr>
                <a:defRPr/>
              </a:pPr>
              <a:t>‹#›</a:t>
            </a:fld>
            <a:endParaRPr lang="en-GB" altLang="en-US">
              <a:solidFill>
                <a:srgbClr val="000000"/>
              </a:solidFill>
            </a:endParaRPr>
          </a:p>
        </p:txBody>
      </p:sp>
    </p:spTree>
    <p:extLst>
      <p:ext uri="{BB962C8B-B14F-4D97-AF65-F5344CB8AC3E}">
        <p14:creationId xmlns:p14="http://schemas.microsoft.com/office/powerpoint/2010/main" val="2813422158"/>
      </p:ext>
    </p:extLst>
  </p:cSld>
  <p:clrMapOvr>
    <a:masterClrMapping/>
  </p:clrMapOvr>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GB" altLang="en-US">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n-GB" altLang="en-US">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pPr>
              <a:defRPr/>
            </a:pPr>
            <a:fld id="{F8DD0086-8934-43DE-AB7F-FE2D8ACF740C}" type="slidenum">
              <a:rPr lang="en-GB" altLang="en-US">
                <a:solidFill>
                  <a:srgbClr val="000000"/>
                </a:solidFill>
              </a:rPr>
              <a:pPr>
                <a:defRPr/>
              </a:pPr>
              <a:t>‹#›</a:t>
            </a:fld>
            <a:endParaRPr lang="en-GB" altLang="en-US">
              <a:solidFill>
                <a:srgbClr val="000000"/>
              </a:solidFill>
            </a:endParaRPr>
          </a:p>
        </p:txBody>
      </p:sp>
    </p:spTree>
    <p:extLst>
      <p:ext uri="{BB962C8B-B14F-4D97-AF65-F5344CB8AC3E}">
        <p14:creationId xmlns:p14="http://schemas.microsoft.com/office/powerpoint/2010/main" val="2358718005"/>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9DA7E239-B8C4-48B2-83B6-230FACDA8279}" type="datetimeFigureOut">
              <a:rPr lang="en-GB" smtClean="0"/>
              <a:t>11/02/2016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1642423-F8FA-4BA6-8644-E4382E1F25F9}" type="slidenum">
              <a:rPr lang="en-GB" smtClean="0"/>
              <a:t>‹#›</a:t>
            </a:fld>
            <a:endParaRPr lang="en-GB"/>
          </a:p>
        </p:txBody>
      </p:sp>
    </p:spTree>
    <p:extLst>
      <p:ext uri="{BB962C8B-B14F-4D97-AF65-F5344CB8AC3E}">
        <p14:creationId xmlns:p14="http://schemas.microsoft.com/office/powerpoint/2010/main" val="189238292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alt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GB" alt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64278CB3-4A42-4C7D-9227-6531CAA8D3EB}" type="slidenum">
              <a:rPr lang="en-GB" altLang="en-US">
                <a:solidFill>
                  <a:srgbClr val="000000"/>
                </a:solidFill>
              </a:rPr>
              <a:pPr>
                <a:defRPr/>
              </a:pPr>
              <a:t>‹#›</a:t>
            </a:fld>
            <a:endParaRPr lang="en-GB" altLang="en-US">
              <a:solidFill>
                <a:srgbClr val="000000"/>
              </a:solidFill>
            </a:endParaRPr>
          </a:p>
        </p:txBody>
      </p:sp>
    </p:spTree>
    <p:extLst>
      <p:ext uri="{BB962C8B-B14F-4D97-AF65-F5344CB8AC3E}">
        <p14:creationId xmlns:p14="http://schemas.microsoft.com/office/powerpoint/2010/main" val="2140756556"/>
      </p:ext>
    </p:extLst>
  </p:cSld>
  <p:clrMapOvr>
    <a:masterClrMapping/>
  </p:clrMapOvr>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GB"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alt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GB" alt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5F2DA786-226B-42DD-93E8-A1CF6097432C}" type="slidenum">
              <a:rPr lang="en-GB" altLang="en-US">
                <a:solidFill>
                  <a:srgbClr val="000000"/>
                </a:solidFill>
              </a:rPr>
              <a:pPr>
                <a:defRPr/>
              </a:pPr>
              <a:t>‹#›</a:t>
            </a:fld>
            <a:endParaRPr lang="en-GB" altLang="en-US">
              <a:solidFill>
                <a:srgbClr val="000000"/>
              </a:solidFill>
            </a:endParaRPr>
          </a:p>
        </p:txBody>
      </p:sp>
    </p:spTree>
    <p:extLst>
      <p:ext uri="{BB962C8B-B14F-4D97-AF65-F5344CB8AC3E}">
        <p14:creationId xmlns:p14="http://schemas.microsoft.com/office/powerpoint/2010/main" val="982452643"/>
      </p:ext>
    </p:extLst>
  </p:cSld>
  <p:clrMapOvr>
    <a:masterClrMapping/>
  </p:clrMapOvr>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alt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GB" alt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2A548C52-FFFD-49F6-B265-F7E72DF156EB}" type="slidenum">
              <a:rPr lang="en-GB" altLang="en-US">
                <a:solidFill>
                  <a:srgbClr val="000000"/>
                </a:solidFill>
              </a:rPr>
              <a:pPr>
                <a:defRPr/>
              </a:pPr>
              <a:t>‹#›</a:t>
            </a:fld>
            <a:endParaRPr lang="en-GB" altLang="en-US">
              <a:solidFill>
                <a:srgbClr val="000000"/>
              </a:solidFill>
            </a:endParaRPr>
          </a:p>
        </p:txBody>
      </p:sp>
    </p:spTree>
    <p:extLst>
      <p:ext uri="{BB962C8B-B14F-4D97-AF65-F5344CB8AC3E}">
        <p14:creationId xmlns:p14="http://schemas.microsoft.com/office/powerpoint/2010/main" val="1931682750"/>
      </p:ext>
    </p:extLst>
  </p:cSld>
  <p:clrMapOvr>
    <a:masterClrMapping/>
  </p:clrMapOvr>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228600"/>
            <a:ext cx="1943100" cy="5257800"/>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685800" y="228600"/>
            <a:ext cx="5676900" cy="52578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alt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GB" alt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27A5EEF6-EF9C-46E6-8B5F-3F5CA92D3B8D}" type="slidenum">
              <a:rPr lang="en-GB" altLang="en-US">
                <a:solidFill>
                  <a:srgbClr val="000000"/>
                </a:solidFill>
              </a:rPr>
              <a:pPr>
                <a:defRPr/>
              </a:pPr>
              <a:t>‹#›</a:t>
            </a:fld>
            <a:endParaRPr lang="en-GB" altLang="en-US">
              <a:solidFill>
                <a:srgbClr val="000000"/>
              </a:solidFill>
            </a:endParaRPr>
          </a:p>
        </p:txBody>
      </p:sp>
    </p:spTree>
    <p:extLst>
      <p:ext uri="{BB962C8B-B14F-4D97-AF65-F5344CB8AC3E}">
        <p14:creationId xmlns:p14="http://schemas.microsoft.com/office/powerpoint/2010/main" val="1910009343"/>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DA7E239-B8C4-48B2-83B6-230FACDA8279}" type="datetimeFigureOut">
              <a:rPr lang="en-GB" smtClean="0"/>
              <a:t>11/02/2016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1642423-F8FA-4BA6-8644-E4382E1F25F9}" type="slidenum">
              <a:rPr lang="en-GB" smtClean="0"/>
              <a:t>‹#›</a:t>
            </a:fld>
            <a:endParaRPr lang="en-GB"/>
          </a:p>
        </p:txBody>
      </p:sp>
    </p:spTree>
    <p:extLst>
      <p:ext uri="{BB962C8B-B14F-4D97-AF65-F5344CB8AC3E}">
        <p14:creationId xmlns:p14="http://schemas.microsoft.com/office/powerpoint/2010/main" val="195738441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9DA7E239-B8C4-48B2-83B6-230FACDA8279}" type="datetimeFigureOut">
              <a:rPr lang="en-GB" smtClean="0"/>
              <a:t>11/02/2016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1642423-F8FA-4BA6-8644-E4382E1F25F9}" type="slidenum">
              <a:rPr lang="en-GB" smtClean="0"/>
              <a:t>‹#›</a:t>
            </a:fld>
            <a:endParaRPr lang="en-GB"/>
          </a:p>
        </p:txBody>
      </p:sp>
    </p:spTree>
    <p:extLst>
      <p:ext uri="{BB962C8B-B14F-4D97-AF65-F5344CB8AC3E}">
        <p14:creationId xmlns:p14="http://schemas.microsoft.com/office/powerpoint/2010/main" val="340068699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9DA7E239-B8C4-48B2-83B6-230FACDA8279}" type="datetimeFigureOut">
              <a:rPr lang="en-GB" smtClean="0"/>
              <a:t>11/02/2016</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D1642423-F8FA-4BA6-8644-E4382E1F25F9}" type="slidenum">
              <a:rPr lang="en-GB" smtClean="0"/>
              <a:t>‹#›</a:t>
            </a:fld>
            <a:endParaRPr lang="en-GB"/>
          </a:p>
        </p:txBody>
      </p:sp>
    </p:spTree>
    <p:extLst>
      <p:ext uri="{BB962C8B-B14F-4D97-AF65-F5344CB8AC3E}">
        <p14:creationId xmlns:p14="http://schemas.microsoft.com/office/powerpoint/2010/main" val="109319166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9DA7E239-B8C4-48B2-83B6-230FACDA8279}" type="datetimeFigureOut">
              <a:rPr lang="en-GB" smtClean="0"/>
              <a:t>11/02/2016</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D1642423-F8FA-4BA6-8644-E4382E1F25F9}" type="slidenum">
              <a:rPr lang="en-GB" smtClean="0"/>
              <a:t>‹#›</a:t>
            </a:fld>
            <a:endParaRPr lang="en-GB"/>
          </a:p>
        </p:txBody>
      </p:sp>
    </p:spTree>
    <p:extLst>
      <p:ext uri="{BB962C8B-B14F-4D97-AF65-F5344CB8AC3E}">
        <p14:creationId xmlns:p14="http://schemas.microsoft.com/office/powerpoint/2010/main" val="362723633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DA7E239-B8C4-48B2-83B6-230FACDA8279}" type="datetimeFigureOut">
              <a:rPr lang="en-GB" smtClean="0"/>
              <a:t>11/02/2016</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D1642423-F8FA-4BA6-8644-E4382E1F25F9}" type="slidenum">
              <a:rPr lang="en-GB" smtClean="0"/>
              <a:t>‹#›</a:t>
            </a:fld>
            <a:endParaRPr lang="en-GB"/>
          </a:p>
        </p:txBody>
      </p:sp>
    </p:spTree>
    <p:extLst>
      <p:ext uri="{BB962C8B-B14F-4D97-AF65-F5344CB8AC3E}">
        <p14:creationId xmlns:p14="http://schemas.microsoft.com/office/powerpoint/2010/main" val="142870781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DA7E239-B8C4-48B2-83B6-230FACDA8279}" type="datetimeFigureOut">
              <a:rPr lang="en-GB" smtClean="0"/>
              <a:t>11/02/2016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1642423-F8FA-4BA6-8644-E4382E1F25F9}" type="slidenum">
              <a:rPr lang="en-GB" smtClean="0"/>
              <a:t>‹#›</a:t>
            </a:fld>
            <a:endParaRPr lang="en-GB"/>
          </a:p>
        </p:txBody>
      </p:sp>
    </p:spTree>
    <p:extLst>
      <p:ext uri="{BB962C8B-B14F-4D97-AF65-F5344CB8AC3E}">
        <p14:creationId xmlns:p14="http://schemas.microsoft.com/office/powerpoint/2010/main" val="239083515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DA7E239-B8C4-48B2-83B6-230FACDA8279}" type="datetimeFigureOut">
              <a:rPr lang="en-GB" smtClean="0"/>
              <a:t>11/02/2016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1642423-F8FA-4BA6-8644-E4382E1F25F9}" type="slidenum">
              <a:rPr lang="en-GB" smtClean="0"/>
              <a:t>‹#›</a:t>
            </a:fld>
            <a:endParaRPr lang="en-GB"/>
          </a:p>
        </p:txBody>
      </p:sp>
    </p:spTree>
    <p:extLst>
      <p:ext uri="{BB962C8B-B14F-4D97-AF65-F5344CB8AC3E}">
        <p14:creationId xmlns:p14="http://schemas.microsoft.com/office/powerpoint/2010/main" val="48527418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theme" Target="../theme/theme2.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5" Type="http://schemas.openxmlformats.org/officeDocument/2006/relationships/image" Target="../media/image2.png"/><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DA7E239-B8C4-48B2-83B6-230FACDA8279}" type="datetimeFigureOut">
              <a:rPr lang="en-GB" smtClean="0"/>
              <a:t>11/02/2016</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1642423-F8FA-4BA6-8644-E4382E1F25F9}" type="slidenum">
              <a:rPr lang="en-GB" smtClean="0"/>
              <a:t>‹#›</a:t>
            </a:fld>
            <a:endParaRPr lang="en-GB"/>
          </a:p>
        </p:txBody>
      </p:sp>
    </p:spTree>
    <p:extLst>
      <p:ext uri="{BB962C8B-B14F-4D97-AF65-F5344CB8AC3E}">
        <p14:creationId xmlns:p14="http://schemas.microsoft.com/office/powerpoint/2010/main" val="491461617"/>
      </p:ext>
    </p:extLst>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7" name="Rectangle 2"/>
          <p:cNvSpPr>
            <a:spLocks noGrp="1" noChangeArrowheads="1"/>
          </p:cNvSpPr>
          <p:nvPr>
            <p:ph type="title"/>
          </p:nvPr>
        </p:nvSpPr>
        <p:spPr bwMode="auto">
          <a:xfrm>
            <a:off x="685800" y="228600"/>
            <a:ext cx="7772400" cy="106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GB" altLang="en-US" smtClean="0"/>
              <a:t>Master title style</a:t>
            </a:r>
          </a:p>
        </p:txBody>
      </p:sp>
      <p:sp>
        <p:nvSpPr>
          <p:cNvPr id="1028" name="Rectangle 3"/>
          <p:cNvSpPr>
            <a:spLocks noGrp="1" noChangeArrowheads="1"/>
          </p:cNvSpPr>
          <p:nvPr>
            <p:ph type="body" idx="1"/>
          </p:nvPr>
        </p:nvSpPr>
        <p:spPr bwMode="auto">
          <a:xfrm>
            <a:off x="685800" y="1371600"/>
            <a:ext cx="7772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endParaRPr lang="en-GB" altLang="en-US" dirty="0" smtClean="0"/>
          </a:p>
        </p:txBody>
      </p:sp>
      <p:sp>
        <p:nvSpPr>
          <p:cNvPr id="2" name="Rectangle 4"/>
          <p:cNvSpPr>
            <a:spLocks noGrp="1" noChangeArrowheads="1"/>
          </p:cNvSpPr>
          <p:nvPr>
            <p:ph type="dt" sz="half" idx="2"/>
          </p:nvPr>
        </p:nvSpPr>
        <p:spPr bwMode="auto">
          <a:xfrm>
            <a:off x="152400" y="55626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0" hangingPunct="0">
              <a:defRPr sz="1400">
                <a:latin typeface="+mn-lt"/>
                <a:cs typeface="+mn-cs"/>
              </a:defRPr>
            </a:lvl1pPr>
          </a:lstStyle>
          <a:p>
            <a:pPr fontAlgn="base">
              <a:spcBef>
                <a:spcPct val="0"/>
              </a:spcBef>
              <a:spcAft>
                <a:spcPct val="0"/>
              </a:spcAft>
              <a:defRPr/>
            </a:pPr>
            <a:endParaRPr lang="en-GB" altLang="en-US">
              <a:solidFill>
                <a:srgbClr val="000000"/>
              </a:solidFill>
            </a:endParaRPr>
          </a:p>
        </p:txBody>
      </p:sp>
      <p:sp>
        <p:nvSpPr>
          <p:cNvPr id="1029" name="Rectangle 5"/>
          <p:cNvSpPr>
            <a:spLocks noGrp="1" noChangeArrowheads="1"/>
          </p:cNvSpPr>
          <p:nvPr>
            <p:ph type="ftr" sz="quarter" idx="3"/>
          </p:nvPr>
        </p:nvSpPr>
        <p:spPr bwMode="auto">
          <a:xfrm>
            <a:off x="3276600" y="55626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eaLnBrk="0" hangingPunct="0">
              <a:defRPr sz="1400">
                <a:latin typeface="+mn-lt"/>
                <a:cs typeface="+mn-cs"/>
              </a:defRPr>
            </a:lvl1pPr>
          </a:lstStyle>
          <a:p>
            <a:pPr fontAlgn="base">
              <a:spcBef>
                <a:spcPct val="0"/>
              </a:spcBef>
              <a:spcAft>
                <a:spcPct val="0"/>
              </a:spcAft>
              <a:defRPr/>
            </a:pPr>
            <a:endParaRPr lang="en-GB" altLang="en-US" dirty="0">
              <a:solidFill>
                <a:srgbClr val="000000"/>
              </a:solidFill>
            </a:endParaRPr>
          </a:p>
        </p:txBody>
      </p:sp>
      <p:sp>
        <p:nvSpPr>
          <p:cNvPr id="1030" name="Rectangle 6"/>
          <p:cNvSpPr>
            <a:spLocks noGrp="1" noChangeArrowheads="1"/>
          </p:cNvSpPr>
          <p:nvPr>
            <p:ph type="sldNum" sz="quarter" idx="4"/>
          </p:nvPr>
        </p:nvSpPr>
        <p:spPr bwMode="auto">
          <a:xfrm>
            <a:off x="7010400" y="55626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0" hangingPunct="0">
              <a:defRPr sz="1400">
                <a:latin typeface="+mn-lt"/>
                <a:cs typeface="+mn-cs"/>
              </a:defRPr>
            </a:lvl1pPr>
          </a:lstStyle>
          <a:p>
            <a:pPr fontAlgn="base">
              <a:spcBef>
                <a:spcPct val="0"/>
              </a:spcBef>
              <a:spcAft>
                <a:spcPct val="0"/>
              </a:spcAft>
              <a:defRPr/>
            </a:pPr>
            <a:fld id="{8B2FC1F5-3F11-4F4C-98D3-E04A951B33C5}" type="slidenum">
              <a:rPr lang="en-GB" altLang="en-US">
                <a:solidFill>
                  <a:srgbClr val="000000"/>
                </a:solidFill>
              </a:rPr>
              <a:pPr fontAlgn="base">
                <a:spcBef>
                  <a:spcPct val="0"/>
                </a:spcBef>
                <a:spcAft>
                  <a:spcPct val="0"/>
                </a:spcAft>
                <a:defRPr/>
              </a:pPr>
              <a:t>‹#›</a:t>
            </a:fld>
            <a:endParaRPr lang="en-GB" altLang="en-US">
              <a:solidFill>
                <a:srgbClr val="000000"/>
              </a:solidFill>
            </a:endParaRPr>
          </a:p>
        </p:txBody>
      </p:sp>
      <p:pic>
        <p:nvPicPr>
          <p:cNvPr id="9" name="Picture 8" descr="\\MARLON\User57\e\edsnad\Documents\My Pictures\PPt\4-3_W_line_ruby_red.jpg"/>
          <p:cNvPicPr>
            <a:picLocks noChangeAspect="1" noChangeArrowheads="1"/>
          </p:cNvPicPr>
          <p:nvPr/>
        </p:nvPicPr>
        <p:blipFill rotWithShape="1">
          <a:blip r:embed="rId14" cstate="screen">
            <a:extLst>
              <a:ext uri="{28A0092B-C50C-407E-A947-70E740481C1C}">
                <a14:useLocalDpi xmlns:a14="http://schemas.microsoft.com/office/drawing/2010/main"/>
              </a:ext>
            </a:extLst>
          </a:blip>
          <a:srcRect/>
          <a:stretch/>
        </p:blipFill>
        <p:spPr bwMode="auto">
          <a:xfrm>
            <a:off x="-3525" y="6043831"/>
            <a:ext cx="9144000" cy="63119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5367328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timing>
    <p:tnLst>
      <p:par>
        <p:cTn id="1" dur="indefinite" restart="never" nodeType="tmRoot"/>
      </p:par>
    </p:tnLst>
  </p:timing>
  <p:txStyles>
    <p:titleStyle>
      <a:lvl1pPr algn="l" rtl="0" eaLnBrk="1" fontAlgn="base" hangingPunct="1">
        <a:spcBef>
          <a:spcPct val="0"/>
        </a:spcBef>
        <a:spcAft>
          <a:spcPct val="0"/>
        </a:spcAft>
        <a:defRPr sz="4400" b="1">
          <a:solidFill>
            <a:schemeClr val="tx2"/>
          </a:solidFill>
          <a:latin typeface="+mj-lt"/>
          <a:ea typeface="+mj-ea"/>
          <a:cs typeface="+mj-cs"/>
        </a:defRPr>
      </a:lvl1pPr>
      <a:lvl2pPr algn="l" rtl="0" eaLnBrk="1" fontAlgn="base" hangingPunct="1">
        <a:spcBef>
          <a:spcPct val="0"/>
        </a:spcBef>
        <a:spcAft>
          <a:spcPct val="0"/>
        </a:spcAft>
        <a:defRPr sz="4400" b="1">
          <a:solidFill>
            <a:schemeClr val="tx2"/>
          </a:solidFill>
          <a:latin typeface="Calibri" pitchFamily="34" charset="0"/>
        </a:defRPr>
      </a:lvl2pPr>
      <a:lvl3pPr algn="l" rtl="0" eaLnBrk="1" fontAlgn="base" hangingPunct="1">
        <a:spcBef>
          <a:spcPct val="0"/>
        </a:spcBef>
        <a:spcAft>
          <a:spcPct val="0"/>
        </a:spcAft>
        <a:defRPr sz="4400" b="1">
          <a:solidFill>
            <a:schemeClr val="tx2"/>
          </a:solidFill>
          <a:latin typeface="Calibri" pitchFamily="34" charset="0"/>
        </a:defRPr>
      </a:lvl3pPr>
      <a:lvl4pPr algn="l" rtl="0" eaLnBrk="1" fontAlgn="base" hangingPunct="1">
        <a:spcBef>
          <a:spcPct val="0"/>
        </a:spcBef>
        <a:spcAft>
          <a:spcPct val="0"/>
        </a:spcAft>
        <a:defRPr sz="4400" b="1">
          <a:solidFill>
            <a:schemeClr val="tx2"/>
          </a:solidFill>
          <a:latin typeface="Calibri" pitchFamily="34" charset="0"/>
        </a:defRPr>
      </a:lvl4pPr>
      <a:lvl5pPr algn="l" rtl="0" eaLnBrk="1" fontAlgn="base" hangingPunct="1">
        <a:spcBef>
          <a:spcPct val="0"/>
        </a:spcBef>
        <a:spcAft>
          <a:spcPct val="0"/>
        </a:spcAft>
        <a:defRPr sz="4400" b="1">
          <a:solidFill>
            <a:schemeClr val="tx2"/>
          </a:solidFill>
          <a:latin typeface="Calibri" pitchFamily="34" charset="0"/>
        </a:defRPr>
      </a:lvl5pPr>
      <a:lvl6pPr marL="457200" algn="l" rtl="0" eaLnBrk="1" fontAlgn="base" hangingPunct="1">
        <a:spcBef>
          <a:spcPct val="0"/>
        </a:spcBef>
        <a:spcAft>
          <a:spcPct val="0"/>
        </a:spcAft>
        <a:defRPr sz="4400" b="1">
          <a:solidFill>
            <a:schemeClr val="tx2"/>
          </a:solidFill>
          <a:latin typeface="Arial" charset="0"/>
        </a:defRPr>
      </a:lvl6pPr>
      <a:lvl7pPr marL="914400" algn="l" rtl="0" eaLnBrk="1" fontAlgn="base" hangingPunct="1">
        <a:spcBef>
          <a:spcPct val="0"/>
        </a:spcBef>
        <a:spcAft>
          <a:spcPct val="0"/>
        </a:spcAft>
        <a:defRPr sz="4400" b="1">
          <a:solidFill>
            <a:schemeClr val="tx2"/>
          </a:solidFill>
          <a:latin typeface="Arial" charset="0"/>
        </a:defRPr>
      </a:lvl7pPr>
      <a:lvl8pPr marL="1371600" algn="l" rtl="0" eaLnBrk="1" fontAlgn="base" hangingPunct="1">
        <a:spcBef>
          <a:spcPct val="0"/>
        </a:spcBef>
        <a:spcAft>
          <a:spcPct val="0"/>
        </a:spcAft>
        <a:defRPr sz="4400" b="1">
          <a:solidFill>
            <a:schemeClr val="tx2"/>
          </a:solidFill>
          <a:latin typeface="Arial" charset="0"/>
        </a:defRPr>
      </a:lvl8pPr>
      <a:lvl9pPr marL="1828800" algn="l" rtl="0" eaLnBrk="1" fontAlgn="base" hangingPunct="1">
        <a:spcBef>
          <a:spcPct val="0"/>
        </a:spcBef>
        <a:spcAft>
          <a:spcPct val="0"/>
        </a:spcAft>
        <a:defRPr sz="4400" b="1">
          <a:solidFill>
            <a:schemeClr val="tx2"/>
          </a:solidFill>
          <a:latin typeface="Arial" charset="0"/>
        </a:defRPr>
      </a:lvl9pPr>
    </p:titleStyle>
    <p:bodyStyle>
      <a:lvl1pPr marL="457200" indent="-457200" algn="l" rtl="0" eaLnBrk="1" fontAlgn="base" hangingPunct="1">
        <a:spcBef>
          <a:spcPct val="20000"/>
        </a:spcBef>
        <a:spcAft>
          <a:spcPct val="0"/>
        </a:spcAft>
        <a:buFontTx/>
        <a:buBlip>
          <a:blip r:embed="rId15"/>
        </a:buBlip>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defRPr>
      </a:lvl2pPr>
      <a:lvl3pPr marL="1143000" indent="-228600" algn="l" rtl="0" eaLnBrk="1" fontAlgn="base" hangingPunct="1">
        <a:spcBef>
          <a:spcPct val="20000"/>
        </a:spcBef>
        <a:spcAft>
          <a:spcPct val="0"/>
        </a:spcAft>
        <a:buChar char="•"/>
        <a:defRPr sz="2400">
          <a:solidFill>
            <a:schemeClr val="tx1"/>
          </a:solidFill>
          <a:latin typeface="+mn-lt"/>
        </a:defRPr>
      </a:lvl3pPr>
      <a:lvl4pPr marL="1600200" indent="-228600" algn="l" rtl="0" eaLnBrk="1" fontAlgn="base" hangingPunct="1">
        <a:spcBef>
          <a:spcPct val="20000"/>
        </a:spcBef>
        <a:spcAft>
          <a:spcPct val="0"/>
        </a:spcAft>
        <a:buChar char="–"/>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xml"/><Relationship Id="rId1" Type="http://schemas.openxmlformats.org/officeDocument/2006/relationships/slideLayout" Target="../slideLayouts/slideLayout14.xml"/><Relationship Id="rId4" Type="http://schemas.openxmlformats.org/officeDocument/2006/relationships/image" Target="../media/image7.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2.xml"/><Relationship Id="rId1" Type="http://schemas.openxmlformats.org/officeDocument/2006/relationships/slideLayout" Target="../slideLayouts/slideLayout14.xml"/><Relationship Id="rId4" Type="http://schemas.openxmlformats.org/officeDocument/2006/relationships/image" Target="../media/image9.jpe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4.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79512" y="2119625"/>
            <a:ext cx="3371866" cy="2528900"/>
          </a:xfrm>
          <a:prstGeom prst="rect">
            <a:avLst/>
          </a:prstGeom>
        </p:spPr>
      </p:pic>
      <p:sp>
        <p:nvSpPr>
          <p:cNvPr id="5" name="TextBox 4"/>
          <p:cNvSpPr txBox="1"/>
          <p:nvPr/>
        </p:nvSpPr>
        <p:spPr>
          <a:xfrm>
            <a:off x="0" y="260648"/>
            <a:ext cx="9144000" cy="1754326"/>
          </a:xfrm>
          <a:prstGeom prst="rect">
            <a:avLst/>
          </a:prstGeom>
          <a:noFill/>
        </p:spPr>
        <p:txBody>
          <a:bodyPr wrap="square" rtlCol="0">
            <a:spAutoFit/>
          </a:bodyPr>
          <a:lstStyle/>
          <a:p>
            <a:pPr fontAlgn="base">
              <a:spcBef>
                <a:spcPct val="0"/>
              </a:spcBef>
              <a:spcAft>
                <a:spcPct val="0"/>
              </a:spcAft>
            </a:pPr>
            <a:r>
              <a:rPr lang="en-GB" sz="5400" b="1" dirty="0" smtClean="0">
                <a:solidFill>
                  <a:srgbClr val="B4153A"/>
                </a:solidFill>
                <a:cs typeface="Arial" charset="0"/>
              </a:rPr>
              <a:t>Finalists - National Student Survey 2016</a:t>
            </a:r>
            <a:endParaRPr lang="en-GB" sz="5400" b="1" dirty="0">
              <a:solidFill>
                <a:srgbClr val="B4153A"/>
              </a:solidFill>
              <a:cs typeface="Arial" charset="0"/>
            </a:endParaRPr>
          </a:p>
        </p:txBody>
      </p:sp>
      <p:sp>
        <p:nvSpPr>
          <p:cNvPr id="6" name="TextBox 5"/>
          <p:cNvSpPr txBox="1"/>
          <p:nvPr/>
        </p:nvSpPr>
        <p:spPr>
          <a:xfrm>
            <a:off x="4716016" y="1124744"/>
            <a:ext cx="3945210" cy="892552"/>
          </a:xfrm>
          <a:prstGeom prst="rect">
            <a:avLst/>
          </a:prstGeom>
          <a:noFill/>
        </p:spPr>
        <p:txBody>
          <a:bodyPr wrap="square" rtlCol="0">
            <a:spAutoFit/>
          </a:bodyPr>
          <a:lstStyle/>
          <a:p>
            <a:pPr algn="ctr" fontAlgn="base">
              <a:spcBef>
                <a:spcPct val="0"/>
              </a:spcBef>
              <a:spcAft>
                <a:spcPct val="0"/>
              </a:spcAft>
            </a:pPr>
            <a:r>
              <a:rPr lang="en-GB" sz="2600" i="1" dirty="0" smtClean="0">
                <a:solidFill>
                  <a:srgbClr val="B4153A"/>
                </a:solidFill>
                <a:cs typeface="Arial" charset="0"/>
              </a:rPr>
              <a:t>Week 5 Spring term to Week 1 Summer term </a:t>
            </a:r>
            <a:endParaRPr lang="en-GB" sz="2600" i="1" dirty="0">
              <a:solidFill>
                <a:srgbClr val="B4153A"/>
              </a:solidFill>
              <a:cs typeface="Arial" charset="0"/>
            </a:endParaRPr>
          </a:p>
        </p:txBody>
      </p:sp>
      <p:sp>
        <p:nvSpPr>
          <p:cNvPr id="7" name="TextBox 6"/>
          <p:cNvSpPr txBox="1"/>
          <p:nvPr/>
        </p:nvSpPr>
        <p:spPr>
          <a:xfrm>
            <a:off x="466130" y="4648525"/>
            <a:ext cx="7920880" cy="830997"/>
          </a:xfrm>
          <a:prstGeom prst="rect">
            <a:avLst/>
          </a:prstGeom>
          <a:noFill/>
        </p:spPr>
        <p:txBody>
          <a:bodyPr wrap="square" rtlCol="0">
            <a:spAutoFit/>
          </a:bodyPr>
          <a:lstStyle/>
          <a:p>
            <a:pPr algn="ctr" fontAlgn="base">
              <a:spcBef>
                <a:spcPct val="0"/>
              </a:spcBef>
              <a:spcAft>
                <a:spcPct val="0"/>
              </a:spcAft>
            </a:pPr>
            <a:r>
              <a:rPr lang="en-GB" sz="4800" b="1" dirty="0">
                <a:solidFill>
                  <a:srgbClr val="B4153A"/>
                </a:solidFill>
                <a:cs typeface="Arial" charset="0"/>
              </a:rPr>
              <a:t>w</a:t>
            </a:r>
            <a:r>
              <a:rPr lang="en-GB" sz="4800" b="1" dirty="0" smtClean="0">
                <a:solidFill>
                  <a:srgbClr val="B4153A"/>
                </a:solidFill>
                <a:cs typeface="Arial" charset="0"/>
              </a:rPr>
              <a:t>arwick.ac.uk/NSS</a:t>
            </a:r>
            <a:endParaRPr lang="en-GB" sz="4800" b="1" dirty="0">
              <a:solidFill>
                <a:srgbClr val="B4153A"/>
              </a:solidFill>
              <a:cs typeface="Arial" charset="0"/>
            </a:endParaRPr>
          </a:p>
        </p:txBody>
      </p:sp>
      <p:sp>
        <p:nvSpPr>
          <p:cNvPr id="8" name="TextBox 7"/>
          <p:cNvSpPr txBox="1"/>
          <p:nvPr/>
        </p:nvSpPr>
        <p:spPr>
          <a:xfrm>
            <a:off x="3594448" y="2249148"/>
            <a:ext cx="5563616" cy="2062103"/>
          </a:xfrm>
          <a:prstGeom prst="rect">
            <a:avLst/>
          </a:prstGeom>
          <a:noFill/>
        </p:spPr>
        <p:txBody>
          <a:bodyPr wrap="square" rtlCol="0">
            <a:spAutoFit/>
          </a:bodyPr>
          <a:lstStyle/>
          <a:p>
            <a:pPr fontAlgn="base">
              <a:spcBef>
                <a:spcPct val="0"/>
              </a:spcBef>
              <a:spcAft>
                <a:spcPct val="0"/>
              </a:spcAft>
            </a:pPr>
            <a:r>
              <a:rPr lang="en-US" sz="3200" dirty="0">
                <a:solidFill>
                  <a:srgbClr val="B4153A"/>
                </a:solidFill>
                <a:cs typeface="Arial" charset="0"/>
              </a:rPr>
              <a:t>Take </a:t>
            </a:r>
            <a:r>
              <a:rPr lang="en-US" sz="3200" dirty="0" smtClean="0">
                <a:solidFill>
                  <a:srgbClr val="B4153A"/>
                </a:solidFill>
                <a:cs typeface="Arial" charset="0"/>
              </a:rPr>
              <a:t>5-10 </a:t>
            </a:r>
            <a:r>
              <a:rPr lang="en-US" sz="3200" dirty="0">
                <a:solidFill>
                  <a:srgbClr val="B4153A"/>
                </a:solidFill>
                <a:cs typeface="Arial" charset="0"/>
              </a:rPr>
              <a:t>minutes to fill in the </a:t>
            </a:r>
            <a:r>
              <a:rPr lang="en-US" sz="3200" dirty="0" smtClean="0">
                <a:solidFill>
                  <a:srgbClr val="B4153A"/>
                </a:solidFill>
                <a:cs typeface="Arial" charset="0"/>
              </a:rPr>
              <a:t>National Student </a:t>
            </a:r>
            <a:r>
              <a:rPr lang="en-US" sz="3200" dirty="0">
                <a:solidFill>
                  <a:srgbClr val="B4153A"/>
                </a:solidFill>
                <a:cs typeface="Arial" charset="0"/>
              </a:rPr>
              <a:t>Survey and, as a thank you, </a:t>
            </a:r>
            <a:r>
              <a:rPr lang="en-US" sz="3200" dirty="0" smtClean="0">
                <a:solidFill>
                  <a:srgbClr val="B4153A"/>
                </a:solidFill>
                <a:cs typeface="Arial" charset="0"/>
              </a:rPr>
              <a:t>we’ll put </a:t>
            </a:r>
            <a:r>
              <a:rPr lang="en-US" sz="3200" dirty="0">
                <a:solidFill>
                  <a:srgbClr val="B4153A"/>
                </a:solidFill>
                <a:cs typeface="Arial" charset="0"/>
              </a:rPr>
              <a:t>£5 on your Eating </a:t>
            </a:r>
            <a:r>
              <a:rPr lang="en-US" sz="3200" dirty="0" smtClean="0">
                <a:solidFill>
                  <a:srgbClr val="B4153A"/>
                </a:solidFill>
                <a:cs typeface="Arial" charset="0"/>
              </a:rPr>
              <a:t>at Warwick </a:t>
            </a:r>
            <a:r>
              <a:rPr lang="en-US" sz="3200" dirty="0">
                <a:solidFill>
                  <a:srgbClr val="B4153A"/>
                </a:solidFill>
                <a:cs typeface="Arial" charset="0"/>
              </a:rPr>
              <a:t>card*</a:t>
            </a:r>
            <a:endParaRPr lang="en-GB" sz="3200" dirty="0">
              <a:solidFill>
                <a:srgbClr val="B4153A"/>
              </a:solidFill>
              <a:cs typeface="Arial" charset="0"/>
            </a:endParaRPr>
          </a:p>
        </p:txBody>
      </p:sp>
      <p:pic>
        <p:nvPicPr>
          <p:cNvPr id="9" name="Picture 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076142" y="4800341"/>
            <a:ext cx="2067858" cy="1158000"/>
          </a:xfrm>
          <a:prstGeom prst="rect">
            <a:avLst/>
          </a:prstGeom>
        </p:spPr>
      </p:pic>
      <p:sp>
        <p:nvSpPr>
          <p:cNvPr id="10" name="TextBox 9"/>
          <p:cNvSpPr txBox="1"/>
          <p:nvPr/>
        </p:nvSpPr>
        <p:spPr>
          <a:xfrm>
            <a:off x="179512" y="6237312"/>
            <a:ext cx="7128792" cy="461665"/>
          </a:xfrm>
          <a:prstGeom prst="rect">
            <a:avLst/>
          </a:prstGeom>
          <a:noFill/>
        </p:spPr>
        <p:txBody>
          <a:bodyPr wrap="square" rtlCol="0">
            <a:spAutoFit/>
          </a:bodyPr>
          <a:lstStyle/>
          <a:p>
            <a:pPr fontAlgn="base">
              <a:spcBef>
                <a:spcPct val="0"/>
              </a:spcBef>
              <a:spcAft>
                <a:spcPct val="0"/>
              </a:spcAft>
            </a:pPr>
            <a:r>
              <a:rPr lang="en-US" sz="1200" dirty="0">
                <a:solidFill>
                  <a:srgbClr val="B4153A"/>
                </a:solidFill>
                <a:cs typeface="Arial" charset="0"/>
              </a:rPr>
              <a:t>* Eligible students are final year undergraduates and some part time undergraduates who are not in their final year of </a:t>
            </a:r>
            <a:r>
              <a:rPr lang="en-US" sz="1200" dirty="0" smtClean="0">
                <a:solidFill>
                  <a:srgbClr val="B4153A"/>
                </a:solidFill>
                <a:cs typeface="Arial" charset="0"/>
              </a:rPr>
              <a:t>study but </a:t>
            </a:r>
            <a:r>
              <a:rPr lang="en-US" sz="1200" dirty="0">
                <a:solidFill>
                  <a:srgbClr val="B4153A"/>
                </a:solidFill>
                <a:cs typeface="Arial" charset="0"/>
              </a:rPr>
              <a:t>meet the criteria. Only students who complete the survey online are eligible for the £5 top-up.</a:t>
            </a:r>
            <a:endParaRPr lang="en-GB" sz="1200" dirty="0">
              <a:solidFill>
                <a:srgbClr val="B4153A"/>
              </a:solidFill>
              <a:cs typeface="Arial" charset="0"/>
            </a:endParaRPr>
          </a:p>
        </p:txBody>
      </p:sp>
    </p:spTree>
    <p:extLst>
      <p:ext uri="{BB962C8B-B14F-4D97-AF65-F5344CB8AC3E}">
        <p14:creationId xmlns:p14="http://schemas.microsoft.com/office/powerpoint/2010/main" val="188375533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lstStyle/>
          <a:p>
            <a:pPr marL="0" indent="0">
              <a:buNone/>
            </a:pPr>
            <a:r>
              <a:rPr lang="en-GB" dirty="0"/>
              <a:t>Premise 1: </a:t>
            </a:r>
            <a:endParaRPr lang="en-GB" dirty="0" smtClean="0"/>
          </a:p>
          <a:p>
            <a:pPr marL="0" indent="0" algn="just">
              <a:buNone/>
            </a:pPr>
            <a:r>
              <a:rPr lang="en-GB" dirty="0" smtClean="0"/>
              <a:t>The </a:t>
            </a:r>
            <a:r>
              <a:rPr lang="en-GB" dirty="0"/>
              <a:t>metaphysical possibility of P and not Q is inconsistent with the claim that the mental supervenes on the physical.</a:t>
            </a:r>
          </a:p>
          <a:p>
            <a:endParaRPr lang="en-GB" dirty="0"/>
          </a:p>
        </p:txBody>
      </p:sp>
    </p:spTree>
    <p:extLst>
      <p:ext uri="{BB962C8B-B14F-4D97-AF65-F5344CB8AC3E}">
        <p14:creationId xmlns:p14="http://schemas.microsoft.com/office/powerpoint/2010/main" val="166760792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lstStyle/>
          <a:p>
            <a:pPr marL="0" indent="0">
              <a:buNone/>
            </a:pPr>
            <a:r>
              <a:rPr lang="en-GB" dirty="0"/>
              <a:t>Premise 2: </a:t>
            </a:r>
            <a:endParaRPr lang="en-GB" dirty="0" smtClean="0"/>
          </a:p>
          <a:p>
            <a:pPr marL="0" indent="0">
              <a:buNone/>
            </a:pPr>
            <a:endParaRPr lang="en-GB" dirty="0"/>
          </a:p>
          <a:p>
            <a:pPr marL="0" indent="0" algn="just">
              <a:buNone/>
            </a:pPr>
            <a:r>
              <a:rPr lang="en-GB" dirty="0" smtClean="0"/>
              <a:t>Is </a:t>
            </a:r>
            <a:r>
              <a:rPr lang="en-GB" dirty="0"/>
              <a:t>conceivability a legitimate / reliable guide to metaphysical possibility? </a:t>
            </a:r>
          </a:p>
          <a:p>
            <a:endParaRPr lang="en-GB" dirty="0"/>
          </a:p>
        </p:txBody>
      </p:sp>
    </p:spTree>
    <p:extLst>
      <p:ext uri="{BB962C8B-B14F-4D97-AF65-F5344CB8AC3E}">
        <p14:creationId xmlns:p14="http://schemas.microsoft.com/office/powerpoint/2010/main" val="209608481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lstStyle/>
          <a:p>
            <a:pPr marL="0" indent="0" algn="just">
              <a:buNone/>
            </a:pPr>
            <a:r>
              <a:rPr lang="en-GB" dirty="0"/>
              <a:t>Premise 3: </a:t>
            </a:r>
            <a:endParaRPr lang="en-GB" dirty="0" smtClean="0"/>
          </a:p>
          <a:p>
            <a:pPr marL="0" indent="0" algn="just">
              <a:buNone/>
            </a:pPr>
            <a:endParaRPr lang="en-GB" dirty="0"/>
          </a:p>
          <a:p>
            <a:pPr marL="0" indent="0" algn="just">
              <a:buNone/>
            </a:pPr>
            <a:r>
              <a:rPr lang="en-GB" dirty="0" smtClean="0"/>
              <a:t>Is </a:t>
            </a:r>
            <a:r>
              <a:rPr lang="en-GB" dirty="0"/>
              <a:t>P and not Q really conceivable? What is meant by conceivability here?</a:t>
            </a:r>
          </a:p>
          <a:p>
            <a:endParaRPr lang="en-GB" dirty="0"/>
          </a:p>
        </p:txBody>
      </p:sp>
    </p:spTree>
    <p:extLst>
      <p:ext uri="{BB962C8B-B14F-4D97-AF65-F5344CB8AC3E}">
        <p14:creationId xmlns:p14="http://schemas.microsoft.com/office/powerpoint/2010/main" val="128320932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normAutofit fontScale="92500" lnSpcReduction="20000"/>
          </a:bodyPr>
          <a:lstStyle/>
          <a:p>
            <a:pPr marL="0" indent="0" algn="just">
              <a:buNone/>
            </a:pPr>
            <a:r>
              <a:rPr lang="en-GB" dirty="0" err="1"/>
              <a:t>Kripke’s</a:t>
            </a:r>
            <a:r>
              <a:rPr lang="en-GB" dirty="0"/>
              <a:t> work has been used to explain why conceivability does not entail metaphysical </a:t>
            </a:r>
            <a:r>
              <a:rPr lang="en-GB" dirty="0" smtClean="0"/>
              <a:t>possibility.</a:t>
            </a:r>
          </a:p>
          <a:p>
            <a:pPr marL="0" indent="0" algn="just">
              <a:buNone/>
            </a:pPr>
            <a:endParaRPr lang="en-GB" dirty="0" smtClean="0"/>
          </a:p>
          <a:p>
            <a:pPr marL="0" indent="0" algn="just">
              <a:buNone/>
            </a:pPr>
            <a:r>
              <a:rPr lang="en-GB" dirty="0" smtClean="0"/>
              <a:t>Certain </a:t>
            </a:r>
            <a:r>
              <a:rPr lang="en-GB" dirty="0"/>
              <a:t>necessary truths can only be known a posteriori and not a priori – e.g. It’s necessarily true that water = </a:t>
            </a:r>
            <a:r>
              <a:rPr lang="en-GB" dirty="0" smtClean="0"/>
              <a:t>H2O. </a:t>
            </a:r>
          </a:p>
          <a:p>
            <a:pPr marL="0" indent="0" algn="just">
              <a:buNone/>
            </a:pPr>
            <a:endParaRPr lang="en-GB" dirty="0"/>
          </a:p>
          <a:p>
            <a:pPr marL="0" indent="0" algn="just">
              <a:buNone/>
            </a:pPr>
            <a:r>
              <a:rPr lang="en-GB" dirty="0" smtClean="0"/>
              <a:t>Epistemic </a:t>
            </a:r>
            <a:r>
              <a:rPr lang="en-GB" dirty="0"/>
              <a:t>possibility does not entail metaphysical possibility. </a:t>
            </a:r>
          </a:p>
          <a:p>
            <a:endParaRPr lang="en-GB" dirty="0"/>
          </a:p>
        </p:txBody>
      </p:sp>
    </p:spTree>
    <p:extLst>
      <p:ext uri="{BB962C8B-B14F-4D97-AF65-F5344CB8AC3E}">
        <p14:creationId xmlns:p14="http://schemas.microsoft.com/office/powerpoint/2010/main" val="114068576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lstStyle/>
          <a:p>
            <a:pPr marL="0" indent="0" algn="just">
              <a:buNone/>
            </a:pPr>
            <a:r>
              <a:rPr lang="en-GB" dirty="0"/>
              <a:t>However, although </a:t>
            </a:r>
            <a:r>
              <a:rPr lang="en-GB" dirty="0" err="1"/>
              <a:t>Kripke’s</a:t>
            </a:r>
            <a:r>
              <a:rPr lang="en-GB" dirty="0"/>
              <a:t> work has been used to undermine modal arguments for dualism, </a:t>
            </a:r>
            <a:r>
              <a:rPr lang="en-GB" dirty="0" err="1"/>
              <a:t>Kripke</a:t>
            </a:r>
            <a:r>
              <a:rPr lang="en-GB" dirty="0"/>
              <a:t> also attempts offers a modal argument against materialism. </a:t>
            </a:r>
            <a:endParaRPr lang="en-GB" dirty="0" smtClean="0"/>
          </a:p>
          <a:p>
            <a:pPr marL="0" indent="0" algn="just">
              <a:buNone/>
            </a:pPr>
            <a:endParaRPr lang="en-GB" dirty="0"/>
          </a:p>
          <a:p>
            <a:pPr marL="0" indent="0" algn="just">
              <a:buNone/>
            </a:pPr>
            <a:r>
              <a:rPr lang="en-GB" dirty="0" smtClean="0"/>
              <a:t>(Interpretive </a:t>
            </a:r>
            <a:r>
              <a:rPr lang="en-GB" dirty="0"/>
              <a:t>question: Is </a:t>
            </a:r>
            <a:r>
              <a:rPr lang="en-GB" dirty="0" err="1"/>
              <a:t>Kripke’s</a:t>
            </a:r>
            <a:r>
              <a:rPr lang="en-GB" dirty="0"/>
              <a:t> argument supposed to be targeting type-identity theories only, or materialism in general?)</a:t>
            </a:r>
          </a:p>
          <a:p>
            <a:endParaRPr lang="en-GB" dirty="0"/>
          </a:p>
        </p:txBody>
      </p:sp>
    </p:spTree>
    <p:extLst>
      <p:ext uri="{BB962C8B-B14F-4D97-AF65-F5344CB8AC3E}">
        <p14:creationId xmlns:p14="http://schemas.microsoft.com/office/powerpoint/2010/main" val="181300690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b="1" i="1" dirty="0" smtClean="0"/>
              <a:t>A priori vs. a posteriori: </a:t>
            </a:r>
            <a:endParaRPr lang="en-GB" dirty="0"/>
          </a:p>
        </p:txBody>
      </p:sp>
      <p:sp>
        <p:nvSpPr>
          <p:cNvPr id="3" name="Content Placeholder 2"/>
          <p:cNvSpPr>
            <a:spLocks noGrp="1"/>
          </p:cNvSpPr>
          <p:nvPr>
            <p:ph idx="1"/>
          </p:nvPr>
        </p:nvSpPr>
        <p:spPr/>
        <p:txBody>
          <a:bodyPr>
            <a:normAutofit lnSpcReduction="10000"/>
          </a:bodyPr>
          <a:lstStyle/>
          <a:p>
            <a:pPr marL="0" indent="0" algn="just">
              <a:buNone/>
            </a:pPr>
            <a:r>
              <a:rPr lang="en-GB" dirty="0" smtClean="0"/>
              <a:t>This </a:t>
            </a:r>
            <a:r>
              <a:rPr lang="en-GB" dirty="0"/>
              <a:t>is an </a:t>
            </a:r>
            <a:r>
              <a:rPr lang="en-GB" i="1" dirty="0"/>
              <a:t>epistemological</a:t>
            </a:r>
            <a:r>
              <a:rPr lang="en-GB" dirty="0"/>
              <a:t> distinction. ‘5 + 7 = 12’ is true a priori, since its truth can be ascertained without empirical investigation, simply by reflecting on the meaning of the expressions involved. </a:t>
            </a:r>
            <a:endParaRPr lang="en-GB" dirty="0" smtClean="0"/>
          </a:p>
          <a:p>
            <a:pPr marL="0" indent="0" algn="just">
              <a:buNone/>
            </a:pPr>
            <a:endParaRPr lang="en-GB" dirty="0"/>
          </a:p>
          <a:p>
            <a:pPr marL="0" indent="0" algn="just">
              <a:buNone/>
            </a:pPr>
            <a:r>
              <a:rPr lang="en-GB" dirty="0" smtClean="0"/>
              <a:t>‘</a:t>
            </a:r>
            <a:r>
              <a:rPr lang="en-GB" dirty="0"/>
              <a:t>Heat = the motion of molecules’, by contrast, is true a posteriori, since any attempt to ascertain its truth relies on empirical investigation.</a:t>
            </a:r>
          </a:p>
          <a:p>
            <a:endParaRPr lang="en-GB" dirty="0"/>
          </a:p>
        </p:txBody>
      </p:sp>
    </p:spTree>
    <p:extLst>
      <p:ext uri="{BB962C8B-B14F-4D97-AF65-F5344CB8AC3E}">
        <p14:creationId xmlns:p14="http://schemas.microsoft.com/office/powerpoint/2010/main" val="101564626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b="1" i="1" dirty="0" smtClean="0"/>
              <a:t>Necessary vs. contingent. </a:t>
            </a:r>
            <a:endParaRPr lang="en-GB" dirty="0"/>
          </a:p>
        </p:txBody>
      </p:sp>
      <p:sp>
        <p:nvSpPr>
          <p:cNvPr id="3" name="Content Placeholder 2"/>
          <p:cNvSpPr>
            <a:spLocks noGrp="1"/>
          </p:cNvSpPr>
          <p:nvPr>
            <p:ph idx="1"/>
          </p:nvPr>
        </p:nvSpPr>
        <p:spPr/>
        <p:txBody>
          <a:bodyPr/>
          <a:lstStyle/>
          <a:p>
            <a:pPr marL="0" indent="0" algn="just">
              <a:buNone/>
            </a:pPr>
            <a:r>
              <a:rPr lang="en-GB" dirty="0" smtClean="0"/>
              <a:t>This </a:t>
            </a:r>
            <a:r>
              <a:rPr lang="en-GB" dirty="0"/>
              <a:t>is a </a:t>
            </a:r>
            <a:r>
              <a:rPr lang="en-GB" i="1" dirty="0"/>
              <a:t>metaphysical</a:t>
            </a:r>
            <a:r>
              <a:rPr lang="en-GB" dirty="0"/>
              <a:t> distinction. A statement that is necessarily true if there is no possible world in which it is false. It is contingently true if it is true in the actual world, but there are possible worlds in which it is false.</a:t>
            </a:r>
          </a:p>
          <a:p>
            <a:endParaRPr lang="en-GB" dirty="0"/>
          </a:p>
        </p:txBody>
      </p:sp>
    </p:spTree>
    <p:extLst>
      <p:ext uri="{BB962C8B-B14F-4D97-AF65-F5344CB8AC3E}">
        <p14:creationId xmlns:p14="http://schemas.microsoft.com/office/powerpoint/2010/main" val="95847526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b="1" i="1" dirty="0" smtClean="0"/>
              <a:t>Rigid vs. Non-Rigid designators</a:t>
            </a:r>
            <a:endParaRPr lang="en-GB" dirty="0"/>
          </a:p>
        </p:txBody>
      </p:sp>
      <p:sp>
        <p:nvSpPr>
          <p:cNvPr id="3" name="Content Placeholder 2"/>
          <p:cNvSpPr>
            <a:spLocks noGrp="1"/>
          </p:cNvSpPr>
          <p:nvPr>
            <p:ph idx="1"/>
          </p:nvPr>
        </p:nvSpPr>
        <p:spPr/>
        <p:txBody>
          <a:bodyPr>
            <a:normAutofit/>
          </a:bodyPr>
          <a:lstStyle/>
          <a:p>
            <a:pPr marL="0" indent="0" algn="just">
              <a:buNone/>
            </a:pPr>
            <a:r>
              <a:rPr lang="en-GB" dirty="0" smtClean="0"/>
              <a:t>A </a:t>
            </a:r>
            <a:r>
              <a:rPr lang="en-GB" dirty="0"/>
              <a:t>rigid designator is a term that refers to the same thing in every possible world in which it refers. A non-rigid designator does not refer to same thing in every possible world in which it refers. Definite descriptions (e.g. ‘The head of the philosophy department at Warwick University’) are often treated as non-rigid designators.  </a:t>
            </a:r>
          </a:p>
          <a:p>
            <a:endParaRPr lang="en-GB" dirty="0"/>
          </a:p>
        </p:txBody>
      </p:sp>
    </p:spTree>
    <p:extLst>
      <p:ext uri="{BB962C8B-B14F-4D97-AF65-F5344CB8AC3E}">
        <p14:creationId xmlns:p14="http://schemas.microsoft.com/office/powerpoint/2010/main" val="278315882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b="1" i="1" dirty="0" smtClean="0"/>
              <a:t>The necessity of identity: </a:t>
            </a:r>
            <a:endParaRPr lang="en-GB" dirty="0"/>
          </a:p>
        </p:txBody>
      </p:sp>
      <p:sp>
        <p:nvSpPr>
          <p:cNvPr id="3" name="Content Placeholder 2"/>
          <p:cNvSpPr>
            <a:spLocks noGrp="1"/>
          </p:cNvSpPr>
          <p:nvPr>
            <p:ph idx="1"/>
          </p:nvPr>
        </p:nvSpPr>
        <p:spPr/>
        <p:txBody>
          <a:bodyPr>
            <a:normAutofit/>
          </a:bodyPr>
          <a:lstStyle/>
          <a:p>
            <a:pPr marL="0" indent="0" algn="just">
              <a:buNone/>
            </a:pPr>
            <a:r>
              <a:rPr lang="en-GB" dirty="0" smtClean="0"/>
              <a:t>Identity </a:t>
            </a:r>
            <a:r>
              <a:rPr lang="en-GB" dirty="0"/>
              <a:t>statements involving two rigid designators (e.g. ‘heat = the motion of molecules’) always express necessary truths. If a=b, then it is necessarily true that a=b – i.e. there is no possible world in which that claim is false.</a:t>
            </a:r>
          </a:p>
          <a:p>
            <a:pPr marL="0" indent="0">
              <a:buNone/>
            </a:pPr>
            <a:r>
              <a:rPr lang="en-GB" dirty="0"/>
              <a:t> </a:t>
            </a:r>
          </a:p>
          <a:p>
            <a:endParaRPr lang="en-GB" dirty="0"/>
          </a:p>
        </p:txBody>
      </p:sp>
    </p:spTree>
    <p:extLst>
      <p:ext uri="{BB962C8B-B14F-4D97-AF65-F5344CB8AC3E}">
        <p14:creationId xmlns:p14="http://schemas.microsoft.com/office/powerpoint/2010/main" val="316466221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lstStyle/>
          <a:p>
            <a:pPr marL="0" indent="0" algn="just">
              <a:buNone/>
            </a:pPr>
            <a:r>
              <a:rPr lang="en-GB" dirty="0" smtClean="0"/>
              <a:t>If ‘water = H2O’ is true it is necessarily true. But its truth is something we discover a posteriori. One cannot tell a priori whether water = H2O, so one cannot tell a priori whether there are possible worlds which contain water but not H2O (and vice versa). </a:t>
            </a:r>
          </a:p>
          <a:p>
            <a:endParaRPr lang="en-GB" dirty="0"/>
          </a:p>
        </p:txBody>
      </p:sp>
    </p:spTree>
    <p:extLst>
      <p:ext uri="{BB962C8B-B14F-4D97-AF65-F5344CB8AC3E}">
        <p14:creationId xmlns:p14="http://schemas.microsoft.com/office/powerpoint/2010/main" val="158711146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2" name="Picture 4" descr="Image result for image amazon voucher"/>
          <p:cNvPicPr>
            <a:picLocks noChangeAspect="1" noChangeArrowheads="1"/>
          </p:cNvPicPr>
          <p:nvPr/>
        </p:nvPicPr>
        <p:blipFill>
          <a:blip r:embed="rId3" cstate="print"/>
          <a:srcRect/>
          <a:stretch>
            <a:fillRect/>
          </a:stretch>
        </p:blipFill>
        <p:spPr bwMode="auto">
          <a:xfrm>
            <a:off x="6964238" y="3645024"/>
            <a:ext cx="2000250" cy="2286001"/>
          </a:xfrm>
          <a:prstGeom prst="rect">
            <a:avLst/>
          </a:prstGeom>
          <a:noFill/>
        </p:spPr>
      </p:pic>
      <p:sp>
        <p:nvSpPr>
          <p:cNvPr id="2" name="Title 1"/>
          <p:cNvSpPr>
            <a:spLocks noGrp="1"/>
          </p:cNvSpPr>
          <p:nvPr>
            <p:ph type="title"/>
          </p:nvPr>
        </p:nvSpPr>
        <p:spPr>
          <a:xfrm>
            <a:off x="253752" y="188640"/>
            <a:ext cx="8782744" cy="1066800"/>
          </a:xfrm>
        </p:spPr>
        <p:txBody>
          <a:bodyPr/>
          <a:lstStyle/>
          <a:p>
            <a:r>
              <a:rPr lang="en-GB" dirty="0" smtClean="0">
                <a:solidFill>
                  <a:srgbClr val="B4153A"/>
                </a:solidFill>
              </a:rPr>
              <a:t>Philosophy Department NSS Scheme</a:t>
            </a:r>
            <a:endParaRPr lang="en-GB" dirty="0">
              <a:solidFill>
                <a:srgbClr val="B4153A"/>
              </a:solidFill>
            </a:endParaRPr>
          </a:p>
        </p:txBody>
      </p:sp>
      <p:sp>
        <p:nvSpPr>
          <p:cNvPr id="3" name="Content Placeholder 2"/>
          <p:cNvSpPr>
            <a:spLocks noGrp="1"/>
          </p:cNvSpPr>
          <p:nvPr>
            <p:ph idx="1"/>
          </p:nvPr>
        </p:nvSpPr>
        <p:spPr>
          <a:xfrm>
            <a:off x="611560" y="1402432"/>
            <a:ext cx="6694512" cy="4114800"/>
          </a:xfrm>
        </p:spPr>
        <p:txBody>
          <a:bodyPr/>
          <a:lstStyle/>
          <a:p>
            <a:r>
              <a:rPr lang="en-GB" sz="2400" dirty="0" smtClean="0"/>
              <a:t>If over 80% of philosophy finalists respond to the survey by </a:t>
            </a:r>
            <a:r>
              <a:rPr lang="en-GB" sz="2400" b="1" dirty="0" smtClean="0"/>
              <a:t>19</a:t>
            </a:r>
            <a:r>
              <a:rPr lang="en-GB" sz="2400" b="1" baseline="30000" dirty="0" smtClean="0"/>
              <a:t>th</a:t>
            </a:r>
            <a:r>
              <a:rPr lang="en-GB" sz="2400" b="1" dirty="0" smtClean="0"/>
              <a:t> February</a:t>
            </a:r>
            <a:r>
              <a:rPr lang="en-GB" sz="2400" dirty="0" smtClean="0"/>
              <a:t>, all of our finalists will be entered into a prize-draw for an </a:t>
            </a:r>
            <a:r>
              <a:rPr lang="en-GB" sz="2400" dirty="0" err="1" smtClean="0"/>
              <a:t>iPad</a:t>
            </a:r>
            <a:r>
              <a:rPr lang="en-GB" sz="2400" dirty="0" smtClean="0"/>
              <a:t>!</a:t>
            </a:r>
          </a:p>
          <a:p>
            <a:r>
              <a:rPr lang="en-GB" sz="2400" dirty="0" smtClean="0"/>
              <a:t>In addition, we have a further set of prizes to win if we reach our targets by the close of the survey (30</a:t>
            </a:r>
            <a:r>
              <a:rPr lang="en-GB" sz="2400" baseline="30000" dirty="0" smtClean="0"/>
              <a:t>th</a:t>
            </a:r>
            <a:r>
              <a:rPr lang="en-GB" sz="2400" dirty="0" smtClean="0"/>
              <a:t> April): </a:t>
            </a:r>
          </a:p>
          <a:p>
            <a:pPr lvl="1"/>
            <a:r>
              <a:rPr lang="en-GB" sz="2000" b="1" dirty="0" smtClean="0"/>
              <a:t>65% of students respond:</a:t>
            </a:r>
            <a:r>
              <a:rPr lang="en-GB" sz="2000" dirty="0" smtClean="0"/>
              <a:t> 1 x £50 Amazon voucher</a:t>
            </a:r>
          </a:p>
          <a:p>
            <a:pPr lvl="1"/>
            <a:r>
              <a:rPr lang="en-GB" sz="2000" b="1" dirty="0" smtClean="0"/>
              <a:t>70% of students respond: </a:t>
            </a:r>
            <a:r>
              <a:rPr lang="en-GB" sz="2000" dirty="0" smtClean="0"/>
              <a:t>2 x £50 Amazon vouchers</a:t>
            </a:r>
          </a:p>
          <a:p>
            <a:pPr lvl="1"/>
            <a:r>
              <a:rPr lang="en-GB" sz="2000" b="1" dirty="0" smtClean="0"/>
              <a:t>75% of students respond :</a:t>
            </a:r>
            <a:r>
              <a:rPr lang="en-GB" sz="2000" dirty="0" smtClean="0"/>
              <a:t> 2 x £50 Amazon vouchers and 1 x £75 Amazon voucher</a:t>
            </a:r>
          </a:p>
          <a:p>
            <a:pPr lvl="1"/>
            <a:r>
              <a:rPr lang="en-GB" sz="2000" b="1" dirty="0" smtClean="0"/>
              <a:t>80% of students respond : </a:t>
            </a:r>
            <a:r>
              <a:rPr lang="en-GB" sz="2000" dirty="0" smtClean="0"/>
              <a:t>2 x £50 Amazon vouchers and 2 x £75 Amazon vouchers</a:t>
            </a:r>
          </a:p>
          <a:p>
            <a:endParaRPr lang="en-GB" dirty="0"/>
          </a:p>
        </p:txBody>
      </p:sp>
      <p:pic>
        <p:nvPicPr>
          <p:cNvPr id="2050" name="Picture 2" descr="http://pisces.bbystatic.com/image2/BestBuy_US/images/products/8879/8879096_sd.jpg;canvasHeight=500;canvasWidth=500"/>
          <p:cNvPicPr>
            <a:picLocks noChangeAspect="1" noChangeArrowheads="1"/>
          </p:cNvPicPr>
          <p:nvPr/>
        </p:nvPicPr>
        <p:blipFill>
          <a:blip r:embed="rId4" cstate="print"/>
          <a:srcRect/>
          <a:stretch>
            <a:fillRect/>
          </a:stretch>
        </p:blipFill>
        <p:spPr bwMode="auto">
          <a:xfrm>
            <a:off x="7128867" y="1340768"/>
            <a:ext cx="2015133" cy="2015133"/>
          </a:xfrm>
          <a:prstGeom prst="rect">
            <a:avLst/>
          </a:prstGeom>
          <a:noFill/>
        </p:spPr>
      </p:pic>
    </p:spTree>
    <p:extLst>
      <p:ext uri="{BB962C8B-B14F-4D97-AF65-F5344CB8AC3E}">
        <p14:creationId xmlns:p14="http://schemas.microsoft.com/office/powerpoint/2010/main" val="389919450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b="1" dirty="0" err="1" smtClean="0"/>
              <a:t>Kripke’s</a:t>
            </a:r>
            <a:r>
              <a:rPr lang="en-GB" b="1" dirty="0" smtClean="0"/>
              <a:t> Modal Argument against Type-Identity (as reconstructed by Hill)</a:t>
            </a:r>
            <a:endParaRPr lang="en-GB" dirty="0"/>
          </a:p>
        </p:txBody>
      </p:sp>
      <p:sp>
        <p:nvSpPr>
          <p:cNvPr id="3" name="Content Placeholder 2"/>
          <p:cNvSpPr>
            <a:spLocks noGrp="1"/>
          </p:cNvSpPr>
          <p:nvPr>
            <p:ph idx="1"/>
          </p:nvPr>
        </p:nvSpPr>
        <p:spPr/>
        <p:txBody>
          <a:bodyPr>
            <a:normAutofit fontScale="92500" lnSpcReduction="20000"/>
          </a:bodyPr>
          <a:lstStyle/>
          <a:p>
            <a:pPr marL="0" lvl="0" indent="0">
              <a:buNone/>
            </a:pPr>
            <a:endParaRPr lang="en-GB" dirty="0" smtClean="0"/>
          </a:p>
          <a:p>
            <a:pPr marL="0" lvl="0" indent="0" algn="just">
              <a:buNone/>
            </a:pPr>
            <a:r>
              <a:rPr lang="en-GB" dirty="0" smtClean="0"/>
              <a:t>(1) It </a:t>
            </a:r>
            <a:r>
              <a:rPr lang="en-GB" dirty="0"/>
              <a:t>appears to be possible for there to be pain without C-fibre stimulation. For we can easily imagine a disembodied person experiencing pain.</a:t>
            </a:r>
          </a:p>
          <a:p>
            <a:pPr marL="0" lvl="0" indent="0" algn="just">
              <a:buNone/>
            </a:pPr>
            <a:r>
              <a:rPr lang="en-GB" dirty="0" smtClean="0"/>
              <a:t>(2) It </a:t>
            </a:r>
            <a:r>
              <a:rPr lang="en-GB" dirty="0"/>
              <a:t>appears to be possible for there to be C-fibre stimulation without pain. For we can imagine a zombie whose c-fibres are being stimulated.</a:t>
            </a:r>
          </a:p>
          <a:p>
            <a:pPr marL="0" lvl="0" indent="0" algn="just">
              <a:buNone/>
            </a:pPr>
            <a:r>
              <a:rPr lang="en-GB" dirty="0" smtClean="0"/>
              <a:t>(3) If </a:t>
            </a:r>
            <a:r>
              <a:rPr lang="en-GB" dirty="0"/>
              <a:t>it seems that properties X and Y are separable, then unless this appearance can be explained away, they really are separable.</a:t>
            </a:r>
          </a:p>
          <a:p>
            <a:pPr marL="0" lvl="0" indent="0" algn="just">
              <a:buNone/>
            </a:pPr>
            <a:r>
              <a:rPr lang="en-GB" dirty="0" smtClean="0"/>
              <a:t>(4) If </a:t>
            </a:r>
            <a:r>
              <a:rPr lang="en-GB" dirty="0"/>
              <a:t>X and Y are separable, they are not identical.</a:t>
            </a:r>
          </a:p>
          <a:p>
            <a:endParaRPr lang="en-GB" dirty="0"/>
          </a:p>
        </p:txBody>
      </p:sp>
    </p:spTree>
    <p:extLst>
      <p:ext uri="{BB962C8B-B14F-4D97-AF65-F5344CB8AC3E}">
        <p14:creationId xmlns:p14="http://schemas.microsoft.com/office/powerpoint/2010/main" val="340264487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normAutofit fontScale="92500"/>
          </a:bodyPr>
          <a:lstStyle/>
          <a:p>
            <a:pPr marL="0" lvl="0" indent="0" algn="just">
              <a:buNone/>
            </a:pPr>
            <a:r>
              <a:rPr lang="en-GB" dirty="0" smtClean="0"/>
              <a:t>(5) Explanation of apparent, but not genuine, </a:t>
            </a:r>
            <a:r>
              <a:rPr lang="en-GB" dirty="0" err="1" smtClean="0"/>
              <a:t>separability</a:t>
            </a:r>
            <a:r>
              <a:rPr lang="en-GB" dirty="0" smtClean="0"/>
              <a:t> of heat </a:t>
            </a:r>
            <a:r>
              <a:rPr lang="en-GB" dirty="0" smtClean="0"/>
              <a:t>and </a:t>
            </a:r>
            <a:r>
              <a:rPr lang="en-GB" dirty="0" smtClean="0"/>
              <a:t>molecular motion.</a:t>
            </a:r>
          </a:p>
          <a:p>
            <a:pPr marL="0" lvl="0" indent="0" algn="just">
              <a:buNone/>
            </a:pPr>
            <a:r>
              <a:rPr lang="en-GB" dirty="0" smtClean="0"/>
              <a:t>(6) Apparent </a:t>
            </a:r>
            <a:r>
              <a:rPr lang="en-GB" dirty="0" err="1" smtClean="0"/>
              <a:t>separability</a:t>
            </a:r>
            <a:r>
              <a:rPr lang="en-GB" dirty="0" smtClean="0"/>
              <a:t> of pain and C-fibre stimulation cannot be explained in the kind of way indicated in (5).</a:t>
            </a:r>
          </a:p>
          <a:p>
            <a:pPr marL="0" lvl="0" indent="0" algn="just">
              <a:buNone/>
            </a:pPr>
            <a:r>
              <a:rPr lang="en-GB" dirty="0" smtClean="0"/>
              <a:t>(7) The paradigm described in (5) is the only model for explaining appearances of </a:t>
            </a:r>
            <a:r>
              <a:rPr lang="en-GB" dirty="0" err="1" smtClean="0"/>
              <a:t>separability</a:t>
            </a:r>
            <a:r>
              <a:rPr lang="en-GB" dirty="0" smtClean="0"/>
              <a:t>.</a:t>
            </a:r>
          </a:p>
          <a:p>
            <a:pPr marL="0" lvl="0" indent="0" algn="just">
              <a:buNone/>
            </a:pPr>
            <a:r>
              <a:rPr lang="en-GB" dirty="0" smtClean="0"/>
              <a:t>(8) Being a pain is not identical to being a case of C-fibre stimulation.</a:t>
            </a:r>
          </a:p>
          <a:p>
            <a:endParaRPr lang="en-GB" dirty="0"/>
          </a:p>
        </p:txBody>
      </p:sp>
    </p:spTree>
    <p:extLst>
      <p:ext uri="{BB962C8B-B14F-4D97-AF65-F5344CB8AC3E}">
        <p14:creationId xmlns:p14="http://schemas.microsoft.com/office/powerpoint/2010/main" val="170614102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normAutofit fontScale="77500" lnSpcReduction="20000"/>
          </a:bodyPr>
          <a:lstStyle/>
          <a:p>
            <a:pPr marL="0" indent="0">
              <a:buNone/>
            </a:pPr>
            <a:r>
              <a:rPr lang="en-GB" dirty="0"/>
              <a:t>Premise (5): </a:t>
            </a:r>
            <a:endParaRPr lang="en-GB" dirty="0" smtClean="0"/>
          </a:p>
          <a:p>
            <a:endParaRPr lang="en-GB" dirty="0"/>
          </a:p>
          <a:p>
            <a:pPr marL="0" indent="0" algn="just">
              <a:buNone/>
            </a:pPr>
            <a:r>
              <a:rPr lang="en-GB" dirty="0" smtClean="0"/>
              <a:t>“</a:t>
            </a:r>
            <a:r>
              <a:rPr lang="en-GB" dirty="0"/>
              <a:t>Consider how the reference of the designators are determined; if these coincide only contingently, it is this fact that gives the original statement its illusion of contingency. In the case of heat and molecular motion, the way these two paradigms work </a:t>
            </a:r>
            <a:r>
              <a:rPr lang="en-GB" dirty="0" smtClean="0"/>
              <a:t>out </a:t>
            </a:r>
            <a:r>
              <a:rPr lang="en-GB" dirty="0"/>
              <a:t>is simple. When someone says, inaccurately, that heat might have turned out not to be molecular motion, what is true in what he says is that someone could have sensed a phenomenon in the way that we sense heat [by means of its production of the sensation of heat, S] even though that phenomenon was not molecular motion.” (</a:t>
            </a:r>
            <a:r>
              <a:rPr lang="en-GB" dirty="0" err="1"/>
              <a:t>Kripke</a:t>
            </a:r>
            <a:r>
              <a:rPr lang="en-GB" dirty="0"/>
              <a:t>)</a:t>
            </a:r>
          </a:p>
          <a:p>
            <a:endParaRPr lang="en-GB" dirty="0"/>
          </a:p>
        </p:txBody>
      </p:sp>
    </p:spTree>
    <p:extLst>
      <p:ext uri="{BB962C8B-B14F-4D97-AF65-F5344CB8AC3E}">
        <p14:creationId xmlns:p14="http://schemas.microsoft.com/office/powerpoint/2010/main" val="273346075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normAutofit fontScale="70000" lnSpcReduction="20000"/>
          </a:bodyPr>
          <a:lstStyle/>
          <a:p>
            <a:pPr marL="0" indent="0" algn="just">
              <a:buNone/>
            </a:pPr>
            <a:r>
              <a:rPr lang="en-GB" dirty="0"/>
              <a:t>Premise (6): </a:t>
            </a:r>
            <a:endParaRPr lang="en-GB" dirty="0" smtClean="0"/>
          </a:p>
          <a:p>
            <a:pPr algn="just"/>
            <a:endParaRPr lang="en-GB" dirty="0"/>
          </a:p>
          <a:p>
            <a:pPr marL="0" indent="0" algn="just">
              <a:buNone/>
            </a:pPr>
            <a:r>
              <a:rPr lang="en-GB" dirty="0" smtClean="0"/>
              <a:t>“</a:t>
            </a:r>
            <a:r>
              <a:rPr lang="en-GB" dirty="0"/>
              <a:t>Can something be said analogously to explain away the feeling that the identity of pain and c-fibre stimulation, if it is a scientific discovery, could have turned out otherwise? I do not see that such an analogy is possible. In the case of the apparent possibility that molecular motion might have existed in the absence of heat, what seemed really possible is that molecular motion should have existed without being </a:t>
            </a:r>
            <a:r>
              <a:rPr lang="en-GB" i="1" dirty="0"/>
              <a:t>felt as heat</a:t>
            </a:r>
            <a:r>
              <a:rPr lang="en-GB" dirty="0"/>
              <a:t>, that is, might have existed without producing the sensation S, the sensation of heat. Is it analogously possible that a stimulation of C-fibres should have existed without being felt as pain? If this is possible, then the stimulation of C-fibres can itself exist without pain, since for it to exist without being </a:t>
            </a:r>
            <a:r>
              <a:rPr lang="en-GB" i="1" dirty="0"/>
              <a:t>felt</a:t>
            </a:r>
            <a:r>
              <a:rPr lang="en-GB" dirty="0"/>
              <a:t> as pain is for it to exist without there being any pain.” (</a:t>
            </a:r>
            <a:r>
              <a:rPr lang="en-GB" dirty="0" err="1"/>
              <a:t>Kripke</a:t>
            </a:r>
            <a:r>
              <a:rPr lang="en-GB" dirty="0"/>
              <a:t>)</a:t>
            </a:r>
          </a:p>
          <a:p>
            <a:endParaRPr lang="en-GB" dirty="0"/>
          </a:p>
        </p:txBody>
      </p:sp>
    </p:spTree>
    <p:extLst>
      <p:ext uri="{BB962C8B-B14F-4D97-AF65-F5344CB8AC3E}">
        <p14:creationId xmlns:p14="http://schemas.microsoft.com/office/powerpoint/2010/main" val="372791944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lstStyle/>
          <a:p>
            <a:pPr marL="0" indent="0" algn="just">
              <a:buNone/>
            </a:pPr>
            <a:r>
              <a:rPr lang="en-GB" dirty="0" smtClean="0"/>
              <a:t>Christopher </a:t>
            </a:r>
            <a:r>
              <a:rPr lang="en-GB" dirty="0"/>
              <a:t>Hill attempts to defend type identity claims about pain by rejecting (7)</a:t>
            </a:r>
          </a:p>
          <a:p>
            <a:endParaRPr lang="en-GB" dirty="0"/>
          </a:p>
        </p:txBody>
      </p:sp>
    </p:spTree>
    <p:extLst>
      <p:ext uri="{BB962C8B-B14F-4D97-AF65-F5344CB8AC3E}">
        <p14:creationId xmlns:p14="http://schemas.microsoft.com/office/powerpoint/2010/main" val="416625781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b="1" dirty="0"/>
              <a:t>The Hill / Nagel explanation of the appearance of possibility</a:t>
            </a:r>
            <a:r>
              <a:rPr lang="en-GB" b="1" dirty="0" smtClean="0"/>
              <a:t>:</a:t>
            </a:r>
            <a:endParaRPr lang="en-GB" dirty="0"/>
          </a:p>
        </p:txBody>
      </p:sp>
      <p:sp>
        <p:nvSpPr>
          <p:cNvPr id="3" name="Content Placeholder 2"/>
          <p:cNvSpPr>
            <a:spLocks noGrp="1"/>
          </p:cNvSpPr>
          <p:nvPr>
            <p:ph idx="1"/>
          </p:nvPr>
        </p:nvSpPr>
        <p:spPr/>
        <p:txBody>
          <a:bodyPr>
            <a:normAutofit fontScale="77500" lnSpcReduction="20000"/>
          </a:bodyPr>
          <a:lstStyle/>
          <a:p>
            <a:pPr marL="0" indent="0" algn="just">
              <a:buNone/>
            </a:pPr>
            <a:r>
              <a:rPr lang="en-GB" dirty="0" smtClean="0"/>
              <a:t>There </a:t>
            </a:r>
            <a:r>
              <a:rPr lang="en-GB" dirty="0"/>
              <a:t>are different types of imagination – we use sympathetic imagination in imagining presence / absence of mental events such as pain, and perceptual imagination in imagining absence  / presence of brain processes. </a:t>
            </a:r>
            <a:endParaRPr lang="en-GB" dirty="0" smtClean="0"/>
          </a:p>
          <a:p>
            <a:pPr marL="0" indent="0" algn="just">
              <a:buNone/>
            </a:pPr>
            <a:endParaRPr lang="en-GB" dirty="0"/>
          </a:p>
          <a:p>
            <a:pPr marL="0" indent="0" algn="just">
              <a:buNone/>
            </a:pPr>
            <a:r>
              <a:rPr lang="en-GB" dirty="0" smtClean="0"/>
              <a:t>When </a:t>
            </a:r>
            <a:r>
              <a:rPr lang="en-GB" dirty="0"/>
              <a:t>we imagine the one without the other we splice together a situation sympathetically imagined and a situation perceptually imagined. The fact that we can do this without incoherence does not show that what we imagine is objectively possible. Our ability to do this is explained by the fact that there are two types of imagination that operate independently of one another. </a:t>
            </a:r>
          </a:p>
          <a:p>
            <a:pPr marL="0" indent="0">
              <a:buNone/>
            </a:pPr>
            <a:r>
              <a:rPr lang="en-GB" dirty="0"/>
              <a:t> </a:t>
            </a:r>
          </a:p>
          <a:p>
            <a:endParaRPr lang="en-GB" dirty="0"/>
          </a:p>
        </p:txBody>
      </p:sp>
    </p:spTree>
    <p:extLst>
      <p:ext uri="{BB962C8B-B14F-4D97-AF65-F5344CB8AC3E}">
        <p14:creationId xmlns:p14="http://schemas.microsoft.com/office/powerpoint/2010/main" val="80164848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normAutofit fontScale="85000" lnSpcReduction="20000"/>
          </a:bodyPr>
          <a:lstStyle/>
          <a:p>
            <a:pPr marL="0" indent="0" algn="just">
              <a:buNone/>
            </a:pPr>
            <a:r>
              <a:rPr lang="en-GB" dirty="0"/>
              <a:t>Hill claims that general scepticism about our ability to obtain knowledge of modal facts is not entailed by his explanation. Because, </a:t>
            </a:r>
            <a:endParaRPr lang="en-GB" dirty="0" smtClean="0"/>
          </a:p>
          <a:p>
            <a:pPr marL="0" indent="0" algn="just">
              <a:buNone/>
            </a:pPr>
            <a:endParaRPr lang="en-GB" dirty="0"/>
          </a:p>
          <a:p>
            <a:pPr marL="0" indent="0" algn="just">
              <a:buNone/>
            </a:pPr>
            <a:r>
              <a:rPr lang="en-GB" dirty="0" smtClean="0"/>
              <a:t>(a) Claims </a:t>
            </a:r>
            <a:r>
              <a:rPr lang="en-GB" dirty="0"/>
              <a:t>about unreliability restricted to intuitions that have implications concerning a posteriori questions about matters of fact, and  </a:t>
            </a:r>
            <a:endParaRPr lang="en-GB" dirty="0" smtClean="0"/>
          </a:p>
          <a:p>
            <a:pPr marL="0" indent="0" algn="just">
              <a:buNone/>
            </a:pPr>
            <a:r>
              <a:rPr lang="en-GB" dirty="0" smtClean="0"/>
              <a:t>(</a:t>
            </a:r>
            <a:r>
              <a:rPr lang="en-GB" dirty="0"/>
              <a:t>b) It is not assumed that we are incapable of forming a posteriori modal intuitions that are correct, but only that our a posteriori intuitions tend to be incorrect when formed without being fully apprised of relevant empirical facts.</a:t>
            </a:r>
          </a:p>
          <a:p>
            <a:endParaRPr lang="en-GB" dirty="0"/>
          </a:p>
        </p:txBody>
      </p:sp>
    </p:spTree>
    <p:extLst>
      <p:ext uri="{BB962C8B-B14F-4D97-AF65-F5344CB8AC3E}">
        <p14:creationId xmlns:p14="http://schemas.microsoft.com/office/powerpoint/2010/main" val="4025281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lstStyle/>
          <a:p>
            <a:pPr marL="0" indent="0" algn="just">
              <a:buNone/>
            </a:pPr>
            <a:r>
              <a:rPr lang="en-GB" dirty="0"/>
              <a:t>Hill’s assumptions about </a:t>
            </a:r>
            <a:r>
              <a:rPr lang="en-GB" dirty="0" err="1"/>
              <a:t>Kripke’s</a:t>
            </a:r>
            <a:r>
              <a:rPr lang="en-GB" dirty="0"/>
              <a:t> </a:t>
            </a:r>
            <a:r>
              <a:rPr lang="en-GB" dirty="0" smtClean="0"/>
              <a:t>argument</a:t>
            </a:r>
            <a:r>
              <a:rPr lang="en-GB" dirty="0"/>
              <a:t>: Conceivability = appearance of possibility = </a:t>
            </a:r>
            <a:r>
              <a:rPr lang="en-GB" dirty="0" err="1"/>
              <a:t>imaginability</a:t>
            </a:r>
            <a:r>
              <a:rPr lang="en-GB" dirty="0"/>
              <a:t>.</a:t>
            </a:r>
          </a:p>
          <a:p>
            <a:pPr marL="0" indent="0" algn="just">
              <a:buNone/>
            </a:pPr>
            <a:endParaRPr lang="en-GB" dirty="0"/>
          </a:p>
          <a:p>
            <a:pPr marL="0" indent="0" algn="just">
              <a:buNone/>
            </a:pPr>
            <a:r>
              <a:rPr lang="en-GB" dirty="0"/>
              <a:t>Other accounts of epistemic possibility – e.g. what cannot be ruled out a priori. </a:t>
            </a:r>
          </a:p>
          <a:p>
            <a:endParaRPr lang="en-GB" dirty="0"/>
          </a:p>
        </p:txBody>
      </p:sp>
    </p:spTree>
    <p:extLst>
      <p:ext uri="{BB962C8B-B14F-4D97-AF65-F5344CB8AC3E}">
        <p14:creationId xmlns:p14="http://schemas.microsoft.com/office/powerpoint/2010/main" val="160571133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lstStyle/>
          <a:p>
            <a:pPr marL="0" indent="0" algn="just">
              <a:buNone/>
            </a:pPr>
            <a:r>
              <a:rPr lang="en-GB" dirty="0"/>
              <a:t>What kind of empirical information can rule out a non-identity claim? </a:t>
            </a:r>
            <a:endParaRPr lang="en-GB" dirty="0" smtClean="0"/>
          </a:p>
          <a:p>
            <a:pPr marL="0" indent="0" algn="just">
              <a:buNone/>
            </a:pPr>
            <a:endParaRPr lang="en-GB" dirty="0"/>
          </a:p>
          <a:p>
            <a:pPr marL="0" indent="0" algn="just">
              <a:buNone/>
            </a:pPr>
            <a:r>
              <a:rPr lang="en-GB" dirty="0" smtClean="0"/>
              <a:t>E.g</a:t>
            </a:r>
            <a:r>
              <a:rPr lang="en-GB" dirty="0"/>
              <a:t>. in the case of the claim ‘water is not identical to H20’, what sort of empirical information shows that claim to be false?</a:t>
            </a:r>
          </a:p>
          <a:p>
            <a:endParaRPr lang="en-GB" dirty="0"/>
          </a:p>
        </p:txBody>
      </p:sp>
    </p:spTree>
    <p:extLst>
      <p:ext uri="{BB962C8B-B14F-4D97-AF65-F5344CB8AC3E}">
        <p14:creationId xmlns:p14="http://schemas.microsoft.com/office/powerpoint/2010/main" val="34178980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normAutofit fontScale="70000" lnSpcReduction="20000"/>
          </a:bodyPr>
          <a:lstStyle/>
          <a:p>
            <a:pPr marL="0" indent="0" algn="just">
              <a:buNone/>
            </a:pPr>
            <a:r>
              <a:rPr lang="en-GB" dirty="0"/>
              <a:t>On some views, ‘water’ functions as a natural kind term, and this plays a role in explaining how one can come to discover empirically the identity in </a:t>
            </a:r>
            <a:r>
              <a:rPr lang="en-GB" dirty="0" smtClean="0"/>
              <a:t>question. </a:t>
            </a:r>
          </a:p>
          <a:p>
            <a:pPr marL="0" indent="0" algn="just">
              <a:buNone/>
            </a:pPr>
            <a:endParaRPr lang="en-GB" dirty="0"/>
          </a:p>
          <a:p>
            <a:pPr marL="0" indent="0" algn="just">
              <a:buNone/>
            </a:pPr>
            <a:r>
              <a:rPr lang="en-GB" dirty="0" smtClean="0"/>
              <a:t>E.g</a:t>
            </a:r>
            <a:r>
              <a:rPr lang="en-GB" dirty="0"/>
              <a:t>. ‘water’ is not taken to refer to anything that has the superficial properties of water. Something counts as water only if it has the same underlying nature as water – it is a matter for scientific inquiry to discover what that is.  </a:t>
            </a:r>
            <a:endParaRPr lang="en-GB" dirty="0" smtClean="0"/>
          </a:p>
          <a:p>
            <a:pPr marL="0" indent="0" algn="just">
              <a:buNone/>
            </a:pPr>
            <a:endParaRPr lang="en-GB" dirty="0"/>
          </a:p>
          <a:p>
            <a:pPr marL="0" indent="0" algn="just">
              <a:buNone/>
            </a:pPr>
            <a:r>
              <a:rPr lang="en-GB" dirty="0" smtClean="0"/>
              <a:t>Although </a:t>
            </a:r>
            <a:r>
              <a:rPr lang="en-GB" dirty="0"/>
              <a:t>the superficial properties of water fix the reference of the term ‘water’ for us, the term ‘water’ does not mean ‘anything that has such superficial </a:t>
            </a:r>
            <a:r>
              <a:rPr lang="en-GB" dirty="0" smtClean="0"/>
              <a:t>properties’. </a:t>
            </a:r>
            <a:r>
              <a:rPr lang="en-GB" dirty="0"/>
              <a:t>Compare the role of the sensation of heat in fixing the reference of the term ‘heat’.</a:t>
            </a:r>
          </a:p>
        </p:txBody>
      </p:sp>
    </p:spTree>
    <p:extLst>
      <p:ext uri="{BB962C8B-B14F-4D97-AF65-F5344CB8AC3E}">
        <p14:creationId xmlns:p14="http://schemas.microsoft.com/office/powerpoint/2010/main" val="101254361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solidFill>
                  <a:srgbClr val="B4153A"/>
                </a:solidFill>
              </a:rPr>
              <a:t>Warwick Student Survey</a:t>
            </a:r>
            <a:br>
              <a:rPr lang="en-GB" dirty="0" smtClean="0">
                <a:solidFill>
                  <a:srgbClr val="B4153A"/>
                </a:solidFill>
              </a:rPr>
            </a:br>
            <a:r>
              <a:rPr lang="en-GB" dirty="0" smtClean="0">
                <a:solidFill>
                  <a:srgbClr val="B4153A"/>
                </a:solidFill>
              </a:rPr>
              <a:t>for Non-finalists</a:t>
            </a:r>
            <a:endParaRPr lang="en-GB" dirty="0">
              <a:solidFill>
                <a:srgbClr val="B4153A"/>
              </a:solidFill>
            </a:endParaRPr>
          </a:p>
        </p:txBody>
      </p:sp>
      <p:sp>
        <p:nvSpPr>
          <p:cNvPr id="3" name="Content Placeholder 2"/>
          <p:cNvSpPr>
            <a:spLocks noGrp="1"/>
          </p:cNvSpPr>
          <p:nvPr>
            <p:ph idx="1"/>
          </p:nvPr>
        </p:nvSpPr>
        <p:spPr>
          <a:xfrm>
            <a:off x="683568" y="1762472"/>
            <a:ext cx="7772400" cy="4114800"/>
          </a:xfrm>
        </p:spPr>
        <p:txBody>
          <a:bodyPr/>
          <a:lstStyle/>
          <a:p>
            <a:r>
              <a:rPr lang="en-GB" sz="2400" dirty="0" smtClean="0"/>
              <a:t>Your feedback allows us to make improvements that could benefit you through the rest of your time at the University, and also helps to shape and improve teaching, learning and student support at Warwick for future generations.</a:t>
            </a:r>
          </a:p>
          <a:p>
            <a:r>
              <a:rPr lang="en-GB" sz="2400" dirty="0" smtClean="0"/>
              <a:t>Complete the survey and be entered into a prize draw to </a:t>
            </a:r>
            <a:r>
              <a:rPr lang="en-GB" sz="2400" b="1" dirty="0" smtClean="0"/>
              <a:t>win your choice of either Amazon vouchers or vouchers for your favourite SU Retail Outlet (e.g. </a:t>
            </a:r>
            <a:r>
              <a:rPr lang="en-GB" sz="2400" b="1" dirty="0" err="1" smtClean="0"/>
              <a:t>Curiositea</a:t>
            </a:r>
            <a:r>
              <a:rPr lang="en-GB" sz="2400" b="1" dirty="0" smtClean="0"/>
              <a:t>, the Dirty Duck, </a:t>
            </a:r>
            <a:r>
              <a:rPr lang="en-GB" sz="2400" b="1" dirty="0" err="1" smtClean="0"/>
              <a:t>Xananas</a:t>
            </a:r>
            <a:r>
              <a:rPr lang="en-GB" sz="2400" b="1" dirty="0" smtClean="0"/>
              <a:t> etc)</a:t>
            </a:r>
            <a:r>
              <a:rPr lang="en-GB" sz="2400" dirty="0" smtClean="0"/>
              <a:t> </a:t>
            </a:r>
          </a:p>
          <a:p>
            <a:r>
              <a:rPr lang="en-GB" sz="2400" b="1" dirty="0" smtClean="0"/>
              <a:t>1st prize : £100, 2nd prize: £75, 3rd prize: £50 </a:t>
            </a:r>
            <a:endParaRPr lang="en-GB" sz="2400" dirty="0" smtClean="0"/>
          </a:p>
          <a:p>
            <a:endParaRPr lang="en-GB" dirty="0"/>
          </a:p>
        </p:txBody>
      </p:sp>
    </p:spTree>
    <p:extLst>
      <p:ext uri="{BB962C8B-B14F-4D97-AF65-F5344CB8AC3E}">
        <p14:creationId xmlns:p14="http://schemas.microsoft.com/office/powerpoint/2010/main" val="204596212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lstStyle/>
          <a:p>
            <a:pPr marL="0" indent="0" algn="just">
              <a:buNone/>
            </a:pPr>
            <a:r>
              <a:rPr lang="en-GB" dirty="0"/>
              <a:t>What kind of non-identity claims cannot be ruled out a posteriori? Are there any?</a:t>
            </a:r>
          </a:p>
          <a:p>
            <a:pPr marL="0" indent="0" algn="just">
              <a:buNone/>
            </a:pPr>
            <a:endParaRPr lang="en-GB" dirty="0"/>
          </a:p>
          <a:p>
            <a:pPr marL="0" indent="0" algn="just">
              <a:buNone/>
            </a:pPr>
            <a:r>
              <a:rPr lang="en-GB" dirty="0"/>
              <a:t>Are there any non-identity claims that cannot be ruled </a:t>
            </a:r>
            <a:r>
              <a:rPr lang="en-GB" dirty="0" smtClean="0"/>
              <a:t>a priori </a:t>
            </a:r>
            <a:r>
              <a:rPr lang="en-GB" dirty="0"/>
              <a:t>or a posteriori? </a:t>
            </a:r>
          </a:p>
          <a:p>
            <a:pPr marL="0" indent="0" algn="just">
              <a:buNone/>
            </a:pPr>
            <a:endParaRPr lang="en-GB" dirty="0"/>
          </a:p>
          <a:p>
            <a:pPr marL="0" indent="0" algn="just">
              <a:buNone/>
            </a:pPr>
            <a:r>
              <a:rPr lang="en-GB" dirty="0"/>
              <a:t>If there are, are these cases where epistemic possibility entails metaphysical possibility? </a:t>
            </a:r>
          </a:p>
          <a:p>
            <a:endParaRPr lang="en-GB" dirty="0"/>
          </a:p>
        </p:txBody>
      </p:sp>
    </p:spTree>
    <p:extLst>
      <p:ext uri="{BB962C8B-B14F-4D97-AF65-F5344CB8AC3E}">
        <p14:creationId xmlns:p14="http://schemas.microsoft.com/office/powerpoint/2010/main" val="423341500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normAutofit fontScale="85000" lnSpcReduction="20000"/>
          </a:bodyPr>
          <a:lstStyle/>
          <a:p>
            <a:pPr marL="0" indent="0" algn="just">
              <a:buNone/>
            </a:pPr>
            <a:r>
              <a:rPr lang="en-GB" dirty="0"/>
              <a:t>Returning to Chalmers’ argument</a:t>
            </a:r>
            <a:r>
              <a:rPr lang="en-GB" dirty="0" smtClean="0"/>
              <a:t>:</a:t>
            </a:r>
          </a:p>
          <a:p>
            <a:pPr marL="0" indent="0" algn="just">
              <a:buNone/>
            </a:pPr>
            <a:endParaRPr lang="en-GB" dirty="0"/>
          </a:p>
          <a:p>
            <a:pPr marL="0" indent="0" algn="just">
              <a:buNone/>
            </a:pPr>
            <a:r>
              <a:rPr lang="en-GB" dirty="0" smtClean="0"/>
              <a:t>(1) Let </a:t>
            </a:r>
            <a:r>
              <a:rPr lang="en-GB" dirty="0"/>
              <a:t>P be the conjunction of all physical truths about the universe, and Q an arbitrary phenomenal truth about the universe:</a:t>
            </a:r>
          </a:p>
          <a:p>
            <a:pPr marL="0" lvl="0" indent="0" algn="just">
              <a:buNone/>
            </a:pPr>
            <a:r>
              <a:rPr lang="en-GB" dirty="0" smtClean="0"/>
              <a:t>(2) If </a:t>
            </a:r>
            <a:r>
              <a:rPr lang="en-GB" dirty="0"/>
              <a:t>it is metaphysically possible that P and not Q, then </a:t>
            </a:r>
            <a:r>
              <a:rPr lang="en-GB" dirty="0" err="1"/>
              <a:t>physicalism</a:t>
            </a:r>
            <a:r>
              <a:rPr lang="en-GB" dirty="0"/>
              <a:t> is false</a:t>
            </a:r>
          </a:p>
          <a:p>
            <a:pPr marL="0" lvl="0" indent="0" algn="just">
              <a:buNone/>
            </a:pPr>
            <a:r>
              <a:rPr lang="en-GB" dirty="0" smtClean="0"/>
              <a:t>(3) If </a:t>
            </a:r>
            <a:r>
              <a:rPr lang="en-GB" dirty="0"/>
              <a:t>it is conceivable that P and not Q, it is metaphysically possible that P and not-Q</a:t>
            </a:r>
          </a:p>
          <a:p>
            <a:pPr marL="0" lvl="0" indent="0" algn="just">
              <a:buNone/>
            </a:pPr>
            <a:r>
              <a:rPr lang="en-GB" dirty="0" smtClean="0"/>
              <a:t>(4) It </a:t>
            </a:r>
            <a:r>
              <a:rPr lang="en-GB" dirty="0"/>
              <a:t>is conceivable that P and not Q</a:t>
            </a:r>
          </a:p>
          <a:p>
            <a:pPr marL="0" lvl="0" indent="0" algn="just">
              <a:buNone/>
            </a:pPr>
            <a:r>
              <a:rPr lang="en-GB" dirty="0" err="1"/>
              <a:t>Physicalism</a:t>
            </a:r>
            <a:r>
              <a:rPr lang="en-GB" dirty="0"/>
              <a:t> is false</a:t>
            </a:r>
          </a:p>
          <a:p>
            <a:endParaRPr lang="en-GB" dirty="0"/>
          </a:p>
        </p:txBody>
      </p:sp>
    </p:spTree>
    <p:extLst>
      <p:ext uri="{BB962C8B-B14F-4D97-AF65-F5344CB8AC3E}">
        <p14:creationId xmlns:p14="http://schemas.microsoft.com/office/powerpoint/2010/main" val="343603115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dirty="0"/>
          </a:p>
        </p:txBody>
      </p:sp>
      <p:sp>
        <p:nvSpPr>
          <p:cNvPr id="3" name="Content Placeholder 2"/>
          <p:cNvSpPr>
            <a:spLocks noGrp="1"/>
          </p:cNvSpPr>
          <p:nvPr>
            <p:ph idx="1"/>
          </p:nvPr>
        </p:nvSpPr>
        <p:spPr/>
        <p:txBody>
          <a:bodyPr>
            <a:normAutofit fontScale="92500"/>
          </a:bodyPr>
          <a:lstStyle/>
          <a:p>
            <a:pPr marL="0" indent="0" algn="just">
              <a:buNone/>
            </a:pPr>
            <a:r>
              <a:rPr lang="en-GB" dirty="0"/>
              <a:t>One reading of conceivability: one cannot rule out a priori or a posteriori that P and not Q.</a:t>
            </a:r>
          </a:p>
          <a:p>
            <a:pPr marL="0" indent="0" algn="just">
              <a:buNone/>
            </a:pPr>
            <a:endParaRPr lang="en-GB" dirty="0"/>
          </a:p>
          <a:p>
            <a:pPr marL="0" indent="0" algn="just">
              <a:buNone/>
            </a:pPr>
            <a:r>
              <a:rPr lang="en-GB" dirty="0"/>
              <a:t>Why can’t one rule out a posteriori that P and not Q? Because one cannot discover empirically that Q is identical to some physical condition? What would it take to discover empirically that Q is identical to some physical condition? Would co-variation of Q and that physical condition be sufficient?</a:t>
            </a:r>
          </a:p>
          <a:p>
            <a:pPr marL="0" indent="0">
              <a:buNone/>
            </a:pPr>
            <a:endParaRPr lang="en-GB" dirty="0"/>
          </a:p>
        </p:txBody>
      </p:sp>
    </p:spTree>
    <p:extLst>
      <p:ext uri="{BB962C8B-B14F-4D97-AF65-F5344CB8AC3E}">
        <p14:creationId xmlns:p14="http://schemas.microsoft.com/office/powerpoint/2010/main" val="259848977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b="1" dirty="0"/>
              <a:t>Epiphenomenal Qualia</a:t>
            </a:r>
            <a:r>
              <a:rPr lang="en-GB" b="1" dirty="0" smtClean="0"/>
              <a:t>?</a:t>
            </a:r>
            <a:endParaRPr lang="en-GB" dirty="0"/>
          </a:p>
        </p:txBody>
      </p:sp>
      <p:sp>
        <p:nvSpPr>
          <p:cNvPr id="3" name="Content Placeholder 2"/>
          <p:cNvSpPr>
            <a:spLocks noGrp="1"/>
          </p:cNvSpPr>
          <p:nvPr>
            <p:ph idx="1"/>
          </p:nvPr>
        </p:nvSpPr>
        <p:spPr/>
        <p:txBody>
          <a:bodyPr>
            <a:normAutofit fontScale="92500" lnSpcReduction="20000"/>
          </a:bodyPr>
          <a:lstStyle/>
          <a:p>
            <a:pPr marL="0" indent="0" algn="just">
              <a:buNone/>
            </a:pPr>
            <a:r>
              <a:rPr lang="en-GB" dirty="0" smtClean="0"/>
              <a:t>Note </a:t>
            </a:r>
            <a:r>
              <a:rPr lang="en-GB" dirty="0"/>
              <a:t>that the aspects of mind that </a:t>
            </a:r>
            <a:r>
              <a:rPr lang="en-GB" dirty="0" err="1"/>
              <a:t>Kripke</a:t>
            </a:r>
            <a:r>
              <a:rPr lang="en-GB" dirty="0"/>
              <a:t> and Chalmers appeal to in their arguments against </a:t>
            </a:r>
            <a:r>
              <a:rPr lang="en-GB" dirty="0" err="1"/>
              <a:t>physicalism</a:t>
            </a:r>
            <a:r>
              <a:rPr lang="en-GB" dirty="0"/>
              <a:t> are phenomenal, what-it’s-like qualities. </a:t>
            </a:r>
          </a:p>
          <a:p>
            <a:pPr marL="0" indent="0" algn="just">
              <a:buNone/>
            </a:pPr>
            <a:endParaRPr lang="en-GB" dirty="0" smtClean="0"/>
          </a:p>
          <a:p>
            <a:pPr marL="0" indent="0" algn="just">
              <a:buNone/>
            </a:pPr>
            <a:r>
              <a:rPr lang="en-GB" dirty="0" smtClean="0"/>
              <a:t>Pain </a:t>
            </a:r>
            <a:r>
              <a:rPr lang="en-GB" dirty="0"/>
              <a:t>for David Lewis is a state the plays a certain kind of causal/functional role. Pain for </a:t>
            </a:r>
            <a:r>
              <a:rPr lang="en-GB" dirty="0" err="1"/>
              <a:t>Kripke</a:t>
            </a:r>
            <a:r>
              <a:rPr lang="en-GB" dirty="0"/>
              <a:t> is a sensation that has a phenomenal feel. </a:t>
            </a:r>
            <a:endParaRPr lang="en-GB" dirty="0" smtClean="0"/>
          </a:p>
          <a:p>
            <a:pPr marL="0" indent="0" algn="just">
              <a:buNone/>
            </a:pPr>
            <a:endParaRPr lang="en-GB" dirty="0"/>
          </a:p>
          <a:p>
            <a:pPr marL="0" indent="0" algn="just">
              <a:buNone/>
            </a:pPr>
            <a:r>
              <a:rPr lang="en-GB" dirty="0" smtClean="0"/>
              <a:t>Who </a:t>
            </a:r>
            <a:r>
              <a:rPr lang="en-GB" dirty="0"/>
              <a:t>is right about what pain is? </a:t>
            </a:r>
          </a:p>
          <a:p>
            <a:endParaRPr lang="en-GB" dirty="0"/>
          </a:p>
        </p:txBody>
      </p:sp>
    </p:spTree>
    <p:extLst>
      <p:ext uri="{BB962C8B-B14F-4D97-AF65-F5344CB8AC3E}">
        <p14:creationId xmlns:p14="http://schemas.microsoft.com/office/powerpoint/2010/main" val="362503169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normAutofit/>
          </a:bodyPr>
          <a:lstStyle/>
          <a:p>
            <a:pPr marL="0" indent="0" algn="just">
              <a:buNone/>
            </a:pPr>
            <a:r>
              <a:rPr lang="en-GB" dirty="0"/>
              <a:t>Could there be a state that played the functional role of pain without the phenomenal feel of pain? If so, would that state be pain?</a:t>
            </a:r>
          </a:p>
          <a:p>
            <a:pPr marL="0" indent="0" algn="just">
              <a:buNone/>
            </a:pPr>
            <a:r>
              <a:rPr lang="en-GB" dirty="0"/>
              <a:t> </a:t>
            </a:r>
          </a:p>
          <a:p>
            <a:pPr marL="0" indent="0" algn="just">
              <a:buNone/>
            </a:pPr>
            <a:r>
              <a:rPr lang="en-GB" dirty="0"/>
              <a:t>Could there be a state that had the feel of the sensation of pain but which didn’t play the functional role of pain? If so would that sensation be one of pain?</a:t>
            </a:r>
          </a:p>
          <a:p>
            <a:endParaRPr lang="en-GB" dirty="0"/>
          </a:p>
        </p:txBody>
      </p:sp>
    </p:spTree>
    <p:extLst>
      <p:ext uri="{BB962C8B-B14F-4D97-AF65-F5344CB8AC3E}">
        <p14:creationId xmlns:p14="http://schemas.microsoft.com/office/powerpoint/2010/main" val="1363068694"/>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lstStyle/>
          <a:p>
            <a:pPr marL="0" indent="0" algn="just">
              <a:buNone/>
            </a:pPr>
            <a:r>
              <a:rPr lang="en-GB" dirty="0"/>
              <a:t>If one holds that a state cannot have the feel of the sensation of pain without playing the functional role of pain, does that mean denying that the phenomenal feel associated with pain is epiphenomenal? </a:t>
            </a:r>
          </a:p>
          <a:p>
            <a:endParaRPr lang="en-GB" dirty="0"/>
          </a:p>
        </p:txBody>
      </p:sp>
    </p:spTree>
    <p:extLst>
      <p:ext uri="{BB962C8B-B14F-4D97-AF65-F5344CB8AC3E}">
        <p14:creationId xmlns:p14="http://schemas.microsoft.com/office/powerpoint/2010/main" val="269872314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smtClean="0"/>
              <a:t>Philosophy of Mind</a:t>
            </a:r>
            <a:endParaRPr lang="en-GB" dirty="0"/>
          </a:p>
        </p:txBody>
      </p:sp>
      <p:sp>
        <p:nvSpPr>
          <p:cNvPr id="3" name="Subtitle 2"/>
          <p:cNvSpPr>
            <a:spLocks noGrp="1"/>
          </p:cNvSpPr>
          <p:nvPr>
            <p:ph type="subTitle" idx="1"/>
          </p:nvPr>
        </p:nvSpPr>
        <p:spPr/>
        <p:txBody>
          <a:bodyPr/>
          <a:lstStyle/>
          <a:p>
            <a:r>
              <a:rPr lang="en-GB" dirty="0" smtClean="0"/>
              <a:t>Matthew </a:t>
            </a:r>
            <a:r>
              <a:rPr lang="en-GB" dirty="0" err="1" smtClean="0"/>
              <a:t>Soteriou</a:t>
            </a:r>
            <a:endParaRPr lang="en-GB" dirty="0"/>
          </a:p>
        </p:txBody>
      </p:sp>
    </p:spTree>
    <p:extLst>
      <p:ext uri="{BB962C8B-B14F-4D97-AF65-F5344CB8AC3E}">
        <p14:creationId xmlns:p14="http://schemas.microsoft.com/office/powerpoint/2010/main" val="256215828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smtClean="0"/>
              <a:t>Lecture 5</a:t>
            </a:r>
            <a:endParaRPr lang="en-GB" dirty="0"/>
          </a:p>
        </p:txBody>
      </p:sp>
      <p:sp>
        <p:nvSpPr>
          <p:cNvPr id="3" name="Subtitle 2"/>
          <p:cNvSpPr>
            <a:spLocks noGrp="1"/>
          </p:cNvSpPr>
          <p:nvPr>
            <p:ph type="subTitle" idx="1"/>
          </p:nvPr>
        </p:nvSpPr>
        <p:spPr/>
        <p:txBody>
          <a:bodyPr/>
          <a:lstStyle/>
          <a:p>
            <a:r>
              <a:rPr lang="en-GB" dirty="0" smtClean="0"/>
              <a:t>Modal Arguments for Dualism</a:t>
            </a:r>
            <a:endParaRPr lang="en-GB" dirty="0"/>
          </a:p>
        </p:txBody>
      </p:sp>
    </p:spTree>
    <p:extLst>
      <p:ext uri="{BB962C8B-B14F-4D97-AF65-F5344CB8AC3E}">
        <p14:creationId xmlns:p14="http://schemas.microsoft.com/office/powerpoint/2010/main" val="16304072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normAutofit fontScale="92500" lnSpcReduction="20000"/>
          </a:bodyPr>
          <a:lstStyle/>
          <a:p>
            <a:pPr marL="0" indent="0" algn="just">
              <a:buNone/>
            </a:pPr>
            <a:r>
              <a:rPr lang="en-GB" dirty="0"/>
              <a:t>Descartes, </a:t>
            </a:r>
            <a:r>
              <a:rPr lang="en-GB" dirty="0" err="1"/>
              <a:t>Kripke</a:t>
            </a:r>
            <a:r>
              <a:rPr lang="en-GB" dirty="0"/>
              <a:t>, and more recently, Chalmers use modal arguments to ground non-</a:t>
            </a:r>
            <a:r>
              <a:rPr lang="en-GB" dirty="0" err="1"/>
              <a:t>physicalist</a:t>
            </a:r>
            <a:r>
              <a:rPr lang="en-GB" dirty="0"/>
              <a:t> conclusions.</a:t>
            </a:r>
          </a:p>
          <a:p>
            <a:pPr marL="0" indent="0" algn="just">
              <a:buNone/>
            </a:pPr>
            <a:r>
              <a:rPr lang="en-GB" dirty="0"/>
              <a:t> </a:t>
            </a:r>
          </a:p>
          <a:p>
            <a:pPr marL="0" indent="0" algn="just">
              <a:buNone/>
            </a:pPr>
            <a:r>
              <a:rPr lang="en-GB" dirty="0"/>
              <a:t>Claims about what is metaphysically possible are used to ground non-</a:t>
            </a:r>
            <a:r>
              <a:rPr lang="en-GB" dirty="0" err="1"/>
              <a:t>physicalist</a:t>
            </a:r>
            <a:r>
              <a:rPr lang="en-GB" dirty="0"/>
              <a:t> conclusions. </a:t>
            </a:r>
            <a:endParaRPr lang="en-GB" dirty="0" smtClean="0"/>
          </a:p>
          <a:p>
            <a:pPr marL="0" indent="0" algn="just">
              <a:buNone/>
            </a:pPr>
            <a:endParaRPr lang="en-GB" dirty="0"/>
          </a:p>
          <a:p>
            <a:pPr marL="0" indent="0" algn="just">
              <a:buNone/>
            </a:pPr>
            <a:r>
              <a:rPr lang="en-GB" dirty="0" smtClean="0"/>
              <a:t>Claims </a:t>
            </a:r>
            <a:r>
              <a:rPr lang="en-GB" dirty="0"/>
              <a:t>about what is conceivable are used to ground claims about what is metaphysically possible.</a:t>
            </a:r>
          </a:p>
          <a:p>
            <a:endParaRPr lang="en-GB" dirty="0"/>
          </a:p>
        </p:txBody>
      </p:sp>
    </p:spTree>
    <p:extLst>
      <p:ext uri="{BB962C8B-B14F-4D97-AF65-F5344CB8AC3E}">
        <p14:creationId xmlns:p14="http://schemas.microsoft.com/office/powerpoint/2010/main" val="393040911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Descartes</a:t>
            </a:r>
            <a:endParaRPr lang="en-GB" dirty="0"/>
          </a:p>
        </p:txBody>
      </p:sp>
      <p:sp>
        <p:nvSpPr>
          <p:cNvPr id="3" name="Content Placeholder 2"/>
          <p:cNvSpPr>
            <a:spLocks noGrp="1"/>
          </p:cNvSpPr>
          <p:nvPr>
            <p:ph idx="1"/>
          </p:nvPr>
        </p:nvSpPr>
        <p:spPr/>
        <p:txBody>
          <a:bodyPr>
            <a:normAutofit/>
          </a:bodyPr>
          <a:lstStyle/>
          <a:p>
            <a:pPr marL="0" indent="0" algn="just">
              <a:buNone/>
            </a:pPr>
            <a:r>
              <a:rPr lang="en-GB" dirty="0"/>
              <a:t>For Descartes, the conceivability of my disembodied existence is supposed to ground a claim about the metaphysical possibility of my disembodied existence. It is metaphysically possible for me to exist as disembodied intellect. So I am, as intellect, not identical with a material substance. </a:t>
            </a:r>
            <a:endParaRPr lang="en-GB" dirty="0" smtClean="0"/>
          </a:p>
          <a:p>
            <a:pPr marL="0" indent="0">
              <a:buNone/>
            </a:pPr>
            <a:endParaRPr lang="en-GB" dirty="0"/>
          </a:p>
          <a:p>
            <a:endParaRPr lang="en-GB" dirty="0"/>
          </a:p>
        </p:txBody>
      </p:sp>
    </p:spTree>
    <p:extLst>
      <p:ext uri="{BB962C8B-B14F-4D97-AF65-F5344CB8AC3E}">
        <p14:creationId xmlns:p14="http://schemas.microsoft.com/office/powerpoint/2010/main" val="411479692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lstStyle/>
          <a:p>
            <a:pPr marL="0" indent="0" algn="just">
              <a:buNone/>
            </a:pPr>
            <a:r>
              <a:rPr lang="en-GB" dirty="0" smtClean="0"/>
              <a:t>“These arguments are enough to show that the decay of the body does not </a:t>
            </a:r>
            <a:r>
              <a:rPr lang="en-GB" i="1" dirty="0" smtClean="0"/>
              <a:t>imply</a:t>
            </a:r>
            <a:r>
              <a:rPr lang="en-GB" dirty="0" smtClean="0"/>
              <a:t> the destruction of the mind, and are hence enough to give mortals the hope of an after-life…”</a:t>
            </a:r>
          </a:p>
          <a:p>
            <a:endParaRPr lang="en-GB" dirty="0"/>
          </a:p>
        </p:txBody>
      </p:sp>
    </p:spTree>
    <p:extLst>
      <p:ext uri="{BB962C8B-B14F-4D97-AF65-F5344CB8AC3E}">
        <p14:creationId xmlns:p14="http://schemas.microsoft.com/office/powerpoint/2010/main" val="108944649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Current </a:t>
            </a:r>
            <a:r>
              <a:rPr lang="en-GB" dirty="0" err="1" smtClean="0"/>
              <a:t>Conceivabalility</a:t>
            </a:r>
            <a:r>
              <a:rPr lang="en-GB" dirty="0" smtClean="0"/>
              <a:t> Arguments</a:t>
            </a:r>
            <a:endParaRPr lang="en-GB" dirty="0"/>
          </a:p>
        </p:txBody>
      </p:sp>
      <p:sp>
        <p:nvSpPr>
          <p:cNvPr id="3" name="Content Placeholder 2"/>
          <p:cNvSpPr>
            <a:spLocks noGrp="1"/>
          </p:cNvSpPr>
          <p:nvPr>
            <p:ph idx="1"/>
          </p:nvPr>
        </p:nvSpPr>
        <p:spPr/>
        <p:txBody>
          <a:bodyPr>
            <a:normAutofit fontScale="77500" lnSpcReduction="20000"/>
          </a:bodyPr>
          <a:lstStyle/>
          <a:p>
            <a:pPr marL="0" indent="0" algn="just">
              <a:buNone/>
            </a:pPr>
            <a:r>
              <a:rPr lang="en-GB" dirty="0"/>
              <a:t>The following kind of argument offered by Chalmers:</a:t>
            </a:r>
          </a:p>
          <a:p>
            <a:pPr marL="0" indent="0" algn="just">
              <a:buNone/>
            </a:pPr>
            <a:endParaRPr lang="en-GB" dirty="0" smtClean="0"/>
          </a:p>
          <a:p>
            <a:pPr marL="0" indent="0" algn="just">
              <a:buNone/>
            </a:pPr>
            <a:r>
              <a:rPr lang="en-GB" dirty="0" smtClean="0"/>
              <a:t>(1) Let </a:t>
            </a:r>
            <a:r>
              <a:rPr lang="en-GB" dirty="0"/>
              <a:t>P be the conjunction of all physical truths about the universe, and Q an arbitrary phenomenal truth about the universe:</a:t>
            </a:r>
          </a:p>
          <a:p>
            <a:pPr marL="0" lvl="0" indent="0" algn="just">
              <a:buNone/>
            </a:pPr>
            <a:r>
              <a:rPr lang="en-GB" dirty="0" smtClean="0"/>
              <a:t>(2) If </a:t>
            </a:r>
            <a:r>
              <a:rPr lang="en-GB" dirty="0"/>
              <a:t>it is metaphysically possible that P and not Q, then </a:t>
            </a:r>
            <a:r>
              <a:rPr lang="en-GB" dirty="0" err="1"/>
              <a:t>physicalism</a:t>
            </a:r>
            <a:r>
              <a:rPr lang="en-GB" dirty="0"/>
              <a:t> is false</a:t>
            </a:r>
          </a:p>
          <a:p>
            <a:pPr marL="0" lvl="0" indent="0" algn="just">
              <a:buNone/>
            </a:pPr>
            <a:r>
              <a:rPr lang="en-GB" dirty="0" smtClean="0"/>
              <a:t>(3) If </a:t>
            </a:r>
            <a:r>
              <a:rPr lang="en-GB" dirty="0"/>
              <a:t>it is conceivable that P and not Q, it is metaphysically possible that P and not-Q</a:t>
            </a:r>
          </a:p>
          <a:p>
            <a:pPr marL="0" lvl="0" indent="0" algn="just">
              <a:buNone/>
            </a:pPr>
            <a:r>
              <a:rPr lang="en-GB" dirty="0" smtClean="0"/>
              <a:t>(4) It </a:t>
            </a:r>
            <a:r>
              <a:rPr lang="en-GB" dirty="0"/>
              <a:t>is conceivable that P and not Q</a:t>
            </a:r>
          </a:p>
          <a:p>
            <a:pPr marL="0" lvl="0" indent="0">
              <a:buNone/>
            </a:pPr>
            <a:endParaRPr lang="en-GB" dirty="0" smtClean="0"/>
          </a:p>
          <a:p>
            <a:pPr marL="0" lvl="0" indent="0">
              <a:buNone/>
            </a:pPr>
            <a:r>
              <a:rPr lang="en-GB" dirty="0" err="1" smtClean="0"/>
              <a:t>Physicalism</a:t>
            </a:r>
            <a:r>
              <a:rPr lang="en-GB" dirty="0" smtClean="0"/>
              <a:t> </a:t>
            </a:r>
            <a:r>
              <a:rPr lang="en-GB" dirty="0"/>
              <a:t>is false</a:t>
            </a:r>
          </a:p>
          <a:p>
            <a:endParaRPr lang="en-GB" dirty="0"/>
          </a:p>
        </p:txBody>
      </p:sp>
    </p:spTree>
    <p:extLst>
      <p:ext uri="{BB962C8B-B14F-4D97-AF65-F5344CB8AC3E}">
        <p14:creationId xmlns:p14="http://schemas.microsoft.com/office/powerpoint/2010/main" val="280930625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plate_warwick_ruby red">
  <a:themeElements>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altLang="en-US"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altLang="en-US"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35</TotalTime>
  <Words>2287</Words>
  <Application>Microsoft Office PowerPoint</Application>
  <PresentationFormat>On-screen Show (4:3)</PresentationFormat>
  <Paragraphs>141</Paragraphs>
  <Slides>35</Slides>
  <Notes>3</Notes>
  <HiddenSlides>0</HiddenSlides>
  <MMClips>0</MMClips>
  <ScaleCrop>false</ScaleCrop>
  <HeadingPairs>
    <vt:vector size="6" baseType="variant">
      <vt:variant>
        <vt:lpstr>Fonts Used</vt:lpstr>
      </vt:variant>
      <vt:variant>
        <vt:i4>2</vt:i4>
      </vt:variant>
      <vt:variant>
        <vt:lpstr>Theme</vt:lpstr>
      </vt:variant>
      <vt:variant>
        <vt:i4>2</vt:i4>
      </vt:variant>
      <vt:variant>
        <vt:lpstr>Slide Titles</vt:lpstr>
      </vt:variant>
      <vt:variant>
        <vt:i4>35</vt:i4>
      </vt:variant>
    </vt:vector>
  </HeadingPairs>
  <TitlesOfParts>
    <vt:vector size="39" baseType="lpstr">
      <vt:lpstr>Arial</vt:lpstr>
      <vt:lpstr>Calibri</vt:lpstr>
      <vt:lpstr>Office Theme</vt:lpstr>
      <vt:lpstr>template_warwick_ruby red</vt:lpstr>
      <vt:lpstr>PowerPoint Presentation</vt:lpstr>
      <vt:lpstr>Philosophy Department NSS Scheme</vt:lpstr>
      <vt:lpstr>Warwick Student Survey for Non-finalists</vt:lpstr>
      <vt:lpstr>Philosophy of Mind</vt:lpstr>
      <vt:lpstr>Lecture 5</vt:lpstr>
      <vt:lpstr>PowerPoint Presentation</vt:lpstr>
      <vt:lpstr>Descartes</vt:lpstr>
      <vt:lpstr>PowerPoint Presentation</vt:lpstr>
      <vt:lpstr>Current Conceivabalility Arguments</vt:lpstr>
      <vt:lpstr>PowerPoint Presentation</vt:lpstr>
      <vt:lpstr>PowerPoint Presentation</vt:lpstr>
      <vt:lpstr>PowerPoint Presentation</vt:lpstr>
      <vt:lpstr>PowerPoint Presentation</vt:lpstr>
      <vt:lpstr>PowerPoint Presentation</vt:lpstr>
      <vt:lpstr>A priori vs. a posteriori: </vt:lpstr>
      <vt:lpstr>Necessary vs. contingent. </vt:lpstr>
      <vt:lpstr>Rigid vs. Non-Rigid designators</vt:lpstr>
      <vt:lpstr>The necessity of identity: </vt:lpstr>
      <vt:lpstr>PowerPoint Presentation</vt:lpstr>
      <vt:lpstr>Kripke’s Modal Argument against Type-Identity (as reconstructed by Hill)</vt:lpstr>
      <vt:lpstr>PowerPoint Presentation</vt:lpstr>
      <vt:lpstr>PowerPoint Presentation</vt:lpstr>
      <vt:lpstr>PowerPoint Presentation</vt:lpstr>
      <vt:lpstr>PowerPoint Presentation</vt:lpstr>
      <vt:lpstr>The Hill / Nagel explanation of the appearance of possibility:</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Epiphenomenal Qualia?</vt:lpstr>
      <vt:lpstr>PowerPoint Presentation</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Philosophy of Mind</dc:title>
  <dc:creator>Matthew Soteriou</dc:creator>
  <cp:lastModifiedBy>Matthew Soteriou</cp:lastModifiedBy>
  <cp:revision>7</cp:revision>
  <dcterms:created xsi:type="dcterms:W3CDTF">2014-10-30T15:01:10Z</dcterms:created>
  <dcterms:modified xsi:type="dcterms:W3CDTF">2016-02-11T08:45:31Z</dcterms:modified>
</cp:coreProperties>
</file>