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80"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F77094-3BBE-6B4B-BCDE-B88F6FB57381}" type="datetimeFigureOut">
              <a:rPr lang="en-US" smtClean="0"/>
              <a:t>10/03/2016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1032F6-30BD-8A4A-960A-4233B658DFAC}" type="slidenum">
              <a:rPr lang="en-GB" smtClean="0"/>
              <a:t>‹#›</a:t>
            </a:fld>
            <a:endParaRPr lang="en-GB"/>
          </a:p>
        </p:txBody>
      </p:sp>
    </p:spTree>
    <p:extLst>
      <p:ext uri="{BB962C8B-B14F-4D97-AF65-F5344CB8AC3E}">
        <p14:creationId xmlns:p14="http://schemas.microsoft.com/office/powerpoint/2010/main" val="21336254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032F6-30BD-8A4A-960A-4233B658DFAC}" type="slidenum">
              <a:rPr lang="en-GB" smtClean="0"/>
              <a:t>51</a:t>
            </a:fld>
            <a:endParaRPr lang="en-GB"/>
          </a:p>
        </p:txBody>
      </p:sp>
    </p:spTree>
    <p:extLst>
      <p:ext uri="{BB962C8B-B14F-4D97-AF65-F5344CB8AC3E}">
        <p14:creationId xmlns:p14="http://schemas.microsoft.com/office/powerpoint/2010/main" val="802620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032F6-30BD-8A4A-960A-4233B658DFAC}" type="slidenum">
              <a:rPr lang="en-GB" smtClean="0"/>
              <a:t>52</a:t>
            </a:fld>
            <a:endParaRPr lang="en-GB"/>
          </a:p>
        </p:txBody>
      </p:sp>
    </p:spTree>
    <p:extLst>
      <p:ext uri="{BB962C8B-B14F-4D97-AF65-F5344CB8AC3E}">
        <p14:creationId xmlns:p14="http://schemas.microsoft.com/office/powerpoint/2010/main" val="802620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A5674DB-0050-4CE4-AFF6-8BAC11AB8F42}" type="datetimeFigureOut">
              <a:rPr lang="en-GB" smtClean="0"/>
              <a:t>10/03/2016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2058886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5674DB-0050-4CE4-AFF6-8BAC11AB8F42}" type="datetimeFigureOut">
              <a:rPr lang="en-GB" smtClean="0"/>
              <a:t>10/03/2016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226294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5674DB-0050-4CE4-AFF6-8BAC11AB8F42}" type="datetimeFigureOut">
              <a:rPr lang="en-GB" smtClean="0"/>
              <a:t>10/03/2016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3202496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5674DB-0050-4CE4-AFF6-8BAC11AB8F42}" type="datetimeFigureOut">
              <a:rPr lang="en-GB" smtClean="0"/>
              <a:t>10/03/2016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473029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5674DB-0050-4CE4-AFF6-8BAC11AB8F42}" type="datetimeFigureOut">
              <a:rPr lang="en-GB" smtClean="0"/>
              <a:t>10/03/2016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223418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A5674DB-0050-4CE4-AFF6-8BAC11AB8F42}" type="datetimeFigureOut">
              <a:rPr lang="en-GB" smtClean="0"/>
              <a:t>10/03/2016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1215015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A5674DB-0050-4CE4-AFF6-8BAC11AB8F42}" type="datetimeFigureOut">
              <a:rPr lang="en-GB" smtClean="0"/>
              <a:t>10/03/2016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3789763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A5674DB-0050-4CE4-AFF6-8BAC11AB8F42}" type="datetimeFigureOut">
              <a:rPr lang="en-GB" smtClean="0"/>
              <a:t>10/03/2016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1994942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5674DB-0050-4CE4-AFF6-8BAC11AB8F42}" type="datetimeFigureOut">
              <a:rPr lang="en-GB" smtClean="0"/>
              <a:t>10/03/2016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3016408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5674DB-0050-4CE4-AFF6-8BAC11AB8F42}" type="datetimeFigureOut">
              <a:rPr lang="en-GB" smtClean="0"/>
              <a:t>10/03/2016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1065894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5674DB-0050-4CE4-AFF6-8BAC11AB8F42}" type="datetimeFigureOut">
              <a:rPr lang="en-GB" smtClean="0"/>
              <a:t>10/03/2016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774B02-4151-4C9F-BFC6-8D1ED9D8E64B}" type="slidenum">
              <a:rPr lang="en-GB" smtClean="0"/>
              <a:t>‹#›</a:t>
            </a:fld>
            <a:endParaRPr lang="en-GB"/>
          </a:p>
        </p:txBody>
      </p:sp>
    </p:spTree>
    <p:extLst>
      <p:ext uri="{BB962C8B-B14F-4D97-AF65-F5344CB8AC3E}">
        <p14:creationId xmlns:p14="http://schemas.microsoft.com/office/powerpoint/2010/main" val="19956757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5674DB-0050-4CE4-AFF6-8BAC11AB8F42}" type="datetimeFigureOut">
              <a:rPr lang="en-GB" smtClean="0"/>
              <a:t>10/03/2016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774B02-4151-4C9F-BFC6-8D1ED9D8E64B}" type="slidenum">
              <a:rPr lang="en-GB" smtClean="0"/>
              <a:t>‹#›</a:t>
            </a:fld>
            <a:endParaRPr lang="en-GB"/>
          </a:p>
        </p:txBody>
      </p:sp>
    </p:spTree>
    <p:extLst>
      <p:ext uri="{BB962C8B-B14F-4D97-AF65-F5344CB8AC3E}">
        <p14:creationId xmlns:p14="http://schemas.microsoft.com/office/powerpoint/2010/main" val="107998390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b="1" dirty="0"/>
              <a:t>Philosophy of Mind </a:t>
            </a:r>
            <a:br>
              <a:rPr lang="en-GB" b="1" dirty="0"/>
            </a:br>
            <a:r>
              <a:rPr lang="en-GB" b="1" dirty="0" smtClean="0"/>
              <a:t>Lecture </a:t>
            </a:r>
            <a:r>
              <a:rPr lang="en-GB" b="1" dirty="0" smtClean="0"/>
              <a:t>8 </a:t>
            </a:r>
            <a:r>
              <a:rPr lang="en-GB" b="1" dirty="0" smtClean="0"/>
              <a:t>(week </a:t>
            </a:r>
            <a:r>
              <a:rPr lang="en-GB" b="1" dirty="0" smtClean="0"/>
              <a:t>9)</a:t>
            </a:r>
            <a:endParaRPr lang="en-GB" dirty="0"/>
          </a:p>
        </p:txBody>
      </p:sp>
      <p:sp>
        <p:nvSpPr>
          <p:cNvPr id="3" name="Subtitle 2"/>
          <p:cNvSpPr>
            <a:spLocks noGrp="1"/>
          </p:cNvSpPr>
          <p:nvPr>
            <p:ph type="subTitle" idx="1"/>
          </p:nvPr>
        </p:nvSpPr>
        <p:spPr>
          <a:xfrm>
            <a:off x="827584" y="3886200"/>
            <a:ext cx="7416824" cy="1752600"/>
          </a:xfrm>
        </p:spPr>
        <p:txBody>
          <a:bodyPr/>
          <a:lstStyle/>
          <a:p>
            <a:r>
              <a:rPr lang="en-GB" b="1" dirty="0" smtClean="0"/>
              <a:t>Other minds and the metaphysics of mind</a:t>
            </a:r>
            <a:endParaRPr lang="en-GB" b="1" dirty="0"/>
          </a:p>
          <a:p>
            <a:endParaRPr lang="en-GB" dirty="0"/>
          </a:p>
        </p:txBody>
      </p:sp>
    </p:spTree>
    <p:extLst>
      <p:ext uri="{BB962C8B-B14F-4D97-AF65-F5344CB8AC3E}">
        <p14:creationId xmlns:p14="http://schemas.microsoft.com/office/powerpoint/2010/main" val="267807223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Knowledge of other minds</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800"/>
              </a:spcAft>
              <a:buNone/>
            </a:pPr>
            <a:r>
              <a:rPr lang="en-GB" dirty="0"/>
              <a:t>Through observation of their behaviour, including their facial expressions, bodily movements, and even speech</a:t>
            </a:r>
            <a:r>
              <a:rPr lang="en-GB" dirty="0" smtClean="0"/>
              <a:t>.</a:t>
            </a:r>
          </a:p>
          <a:p>
            <a:pPr marL="0" indent="0">
              <a:buNone/>
            </a:pPr>
            <a:r>
              <a:rPr lang="en-GB" dirty="0"/>
              <a:t>So, there seems to be an asymmetry in the access we have to our own minds and the minds of others</a:t>
            </a:r>
            <a:r>
              <a:rPr lang="en-GB" dirty="0" smtClean="0"/>
              <a:t>.</a:t>
            </a:r>
            <a:endParaRPr lang="en-GB" dirty="0"/>
          </a:p>
        </p:txBody>
      </p:sp>
    </p:spTree>
    <p:extLst>
      <p:ext uri="{BB962C8B-B14F-4D97-AF65-F5344CB8AC3E}">
        <p14:creationId xmlns:p14="http://schemas.microsoft.com/office/powerpoint/2010/main" val="9495153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Knowledge of other minds</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But, why might there be a problem concerning our knowledge of other minds</a:t>
            </a:r>
            <a:r>
              <a:rPr lang="en-GB" dirty="0" smtClean="0"/>
              <a:t>?</a:t>
            </a:r>
          </a:p>
          <a:p>
            <a:pPr marL="0" indent="0">
              <a:buNone/>
            </a:pPr>
            <a:endParaRPr lang="en-GB" dirty="0"/>
          </a:p>
          <a:p>
            <a:pPr marL="0" indent="0">
              <a:buNone/>
            </a:pPr>
            <a:r>
              <a:rPr lang="en-GB" dirty="0"/>
              <a:t>The problem arises if we think there’s a distinction to be drawn between mind, on the one hand, and behaviour on the </a:t>
            </a:r>
            <a:r>
              <a:rPr lang="en-GB" dirty="0" smtClean="0"/>
              <a:t>other.</a:t>
            </a:r>
            <a:endParaRPr lang="en-GB" dirty="0"/>
          </a:p>
          <a:p>
            <a:pPr marL="0" indent="0">
              <a:buNone/>
            </a:pPr>
            <a:endParaRPr lang="en-GB" dirty="0"/>
          </a:p>
        </p:txBody>
      </p:sp>
    </p:spTree>
    <p:extLst>
      <p:ext uri="{BB962C8B-B14F-4D97-AF65-F5344CB8AC3E}">
        <p14:creationId xmlns:p14="http://schemas.microsoft.com/office/powerpoint/2010/main" val="89467617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Pretence</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“Consider, for instance, the possibility of pretence. Another person may be carrying on as if in pain, say, grimacing and crying out, but not be in pain at all. Yet you might be wholly taken in by her performance. There may be no discernible difference between real and pretend behaviour.”</a:t>
            </a:r>
          </a:p>
          <a:p>
            <a:pPr marL="0" indent="0" algn="r">
              <a:buNone/>
            </a:pPr>
            <a:r>
              <a:rPr lang="en-GB" dirty="0" smtClean="0"/>
              <a:t>(Pickard</a:t>
            </a:r>
            <a:r>
              <a:rPr lang="en-GB" dirty="0"/>
              <a:t>, 2003, p. 87)</a:t>
            </a:r>
            <a:r>
              <a:rPr lang="en-GB" dirty="0"/>
              <a:t> </a:t>
            </a:r>
            <a:endParaRPr lang="en-GB" dirty="0"/>
          </a:p>
        </p:txBody>
      </p:sp>
    </p:spTree>
    <p:extLst>
      <p:ext uri="{BB962C8B-B14F-4D97-AF65-F5344CB8AC3E}">
        <p14:creationId xmlns:p14="http://schemas.microsoft.com/office/powerpoint/2010/main" val="268496096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Pretence</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What pretence brings out is the possibility of a discrepancy between behaviour and experience.</a:t>
            </a:r>
          </a:p>
          <a:p>
            <a:pPr marL="0" indent="0">
              <a:spcAft>
                <a:spcPts val="1800"/>
              </a:spcAft>
              <a:buNone/>
            </a:pPr>
            <a:r>
              <a:rPr lang="en-GB" dirty="0"/>
              <a:t>This possibility of discrepancy suggests there is a divide between experience (or mind) and behaviour. </a:t>
            </a:r>
          </a:p>
          <a:p>
            <a:pPr marL="0" indent="0">
              <a:buNone/>
            </a:pPr>
            <a:r>
              <a:rPr lang="en-GB" dirty="0"/>
              <a:t>If mind and behaviour are distinct, then the only mind you have </a:t>
            </a:r>
            <a:r>
              <a:rPr lang="en-GB" i="1" dirty="0"/>
              <a:t>direct</a:t>
            </a:r>
            <a:r>
              <a:rPr lang="en-GB" dirty="0"/>
              <a:t> access to is your own.</a:t>
            </a:r>
          </a:p>
        </p:txBody>
      </p:sp>
    </p:spTree>
    <p:extLst>
      <p:ext uri="{BB962C8B-B14F-4D97-AF65-F5344CB8AC3E}">
        <p14:creationId xmlns:p14="http://schemas.microsoft.com/office/powerpoint/2010/main" val="302138340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Epistemological Problem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800"/>
              </a:spcAft>
              <a:buNone/>
            </a:pPr>
            <a:r>
              <a:rPr lang="en-GB" i="1" dirty="0" smtClean="0"/>
              <a:t>How </a:t>
            </a:r>
            <a:r>
              <a:rPr lang="en-GB" i="1" dirty="0"/>
              <a:t>can observation of another’s behaviour be a sufficient basis for knowing that she possesses this other, distinct kind of thing: a mind or experience?</a:t>
            </a:r>
            <a:endParaRPr lang="en-GB" dirty="0"/>
          </a:p>
          <a:p>
            <a:r>
              <a:rPr lang="en-GB" dirty="0"/>
              <a:t>I know </a:t>
            </a:r>
            <a:r>
              <a:rPr lang="en-GB" i="1" dirty="0"/>
              <a:t>I</a:t>
            </a:r>
            <a:r>
              <a:rPr lang="en-GB" dirty="0"/>
              <a:t> have a mind because I have direct access to </a:t>
            </a:r>
            <a:r>
              <a:rPr lang="en-GB" dirty="0" smtClean="0"/>
              <a:t>it.</a:t>
            </a:r>
          </a:p>
          <a:p>
            <a:r>
              <a:rPr lang="en-GB" dirty="0" smtClean="0"/>
              <a:t>I </a:t>
            </a:r>
            <a:r>
              <a:rPr lang="en-GB" dirty="0"/>
              <a:t>know about your behaviour by perceiving it.</a:t>
            </a:r>
          </a:p>
          <a:p>
            <a:r>
              <a:rPr lang="en-GB" dirty="0"/>
              <a:t>How do I know that </a:t>
            </a:r>
            <a:r>
              <a:rPr lang="en-GB" i="1" dirty="0"/>
              <a:t>you</a:t>
            </a:r>
            <a:r>
              <a:rPr lang="en-GB" dirty="0"/>
              <a:t> have a </a:t>
            </a:r>
            <a:r>
              <a:rPr lang="en-GB" i="1" dirty="0"/>
              <a:t>mind</a:t>
            </a:r>
            <a:r>
              <a:rPr lang="en-GB" dirty="0"/>
              <a:t>?</a:t>
            </a:r>
          </a:p>
        </p:txBody>
      </p:sp>
    </p:spTree>
    <p:extLst>
      <p:ext uri="{BB962C8B-B14F-4D97-AF65-F5344CB8AC3E}">
        <p14:creationId xmlns:p14="http://schemas.microsoft.com/office/powerpoint/2010/main" val="414838572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Conceptual Problem</a:t>
            </a:r>
            <a:endParaRPr lang="en-GB" dirty="0"/>
          </a:p>
        </p:txBody>
      </p:sp>
      <p:sp>
        <p:nvSpPr>
          <p:cNvPr id="3" name="Content Placeholder 2"/>
          <p:cNvSpPr>
            <a:spLocks noGrp="1"/>
          </p:cNvSpPr>
          <p:nvPr>
            <p:ph idx="1"/>
          </p:nvPr>
        </p:nvSpPr>
        <p:spPr>
          <a:xfrm>
            <a:off x="457200" y="1855365"/>
            <a:ext cx="8229600" cy="4525963"/>
          </a:xfrm>
        </p:spPr>
        <p:txBody>
          <a:bodyPr>
            <a:normAutofit fontScale="92500" lnSpcReduction="20000"/>
          </a:bodyPr>
          <a:lstStyle/>
          <a:p>
            <a:pPr marL="0" indent="0">
              <a:buNone/>
            </a:pPr>
            <a:r>
              <a:rPr lang="en-GB" dirty="0"/>
              <a:t>This week we’ll focus on the ‘more interesting’ conceptual problem</a:t>
            </a:r>
            <a:r>
              <a:rPr lang="en-GB" dirty="0" smtClean="0"/>
              <a:t>:</a:t>
            </a:r>
            <a:r>
              <a:rPr lang="en-GB" dirty="0"/>
              <a:t> </a:t>
            </a:r>
          </a:p>
          <a:p>
            <a:pPr marL="0" indent="0">
              <a:buNone/>
            </a:pPr>
            <a:r>
              <a:rPr lang="en-GB" dirty="0"/>
              <a:t>“The interesting problem of other minds is not the epistemological problem, how can I know that other people are not zombies. It is the conceptual problem, how can I </a:t>
            </a:r>
            <a:r>
              <a:rPr lang="en-GB" i="1" dirty="0"/>
              <a:t>understand</a:t>
            </a:r>
            <a:r>
              <a:rPr lang="en-GB" dirty="0"/>
              <a:t> the attribution of mental states to others. And this in turn is really the problem, how can I conceive of my own mind as merely one of many examples of mental phenomena contained in the world.”</a:t>
            </a:r>
          </a:p>
          <a:p>
            <a:pPr marL="0" indent="0">
              <a:buNone/>
            </a:pPr>
            <a:r>
              <a:rPr lang="en-GB" dirty="0"/>
              <a:t>(Nagel (1986) </a:t>
            </a:r>
            <a:r>
              <a:rPr lang="en-GB" i="1" dirty="0"/>
              <a:t>The View from Nowhere</a:t>
            </a:r>
            <a:r>
              <a:rPr lang="en-GB" dirty="0"/>
              <a:t>, pp. 19-20)</a:t>
            </a:r>
            <a:r>
              <a:rPr lang="en-GB" dirty="0"/>
              <a:t> </a:t>
            </a:r>
            <a:endParaRPr lang="en-GB" dirty="0"/>
          </a:p>
        </p:txBody>
      </p:sp>
    </p:spTree>
    <p:extLst>
      <p:ext uri="{BB962C8B-B14F-4D97-AF65-F5344CB8AC3E}">
        <p14:creationId xmlns:p14="http://schemas.microsoft.com/office/powerpoint/2010/main" val="76286889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One aspect of the conceptual problem concerns the generality of our mental </a:t>
            </a:r>
            <a:r>
              <a:rPr lang="en-GB" dirty="0" smtClean="0"/>
              <a:t>concepts.</a:t>
            </a:r>
          </a:p>
          <a:p>
            <a:pPr marL="0" indent="0">
              <a:buNone/>
            </a:pPr>
            <a:r>
              <a:rPr lang="en-GB" dirty="0"/>
              <a:t>H</a:t>
            </a:r>
            <a:r>
              <a:rPr lang="en-GB" dirty="0" smtClean="0"/>
              <a:t>ow </a:t>
            </a:r>
            <a:r>
              <a:rPr lang="en-GB" dirty="0"/>
              <a:t>can I have a concept of pain that can be applied to others?</a:t>
            </a:r>
          </a:p>
        </p:txBody>
      </p:sp>
    </p:spTree>
    <p:extLst>
      <p:ext uri="{BB962C8B-B14F-4D97-AF65-F5344CB8AC3E}">
        <p14:creationId xmlns:p14="http://schemas.microsoft.com/office/powerpoint/2010/main" val="272851519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200"/>
              </a:spcAft>
              <a:buNone/>
            </a:pPr>
            <a:r>
              <a:rPr lang="en-GB" dirty="0" smtClean="0"/>
              <a:t>If </a:t>
            </a:r>
            <a:r>
              <a:rPr lang="en-GB" dirty="0"/>
              <a:t>the only experiences, sensations, emotions and beliefs and desires that you can access directly are your own, then you can only understand what experiences, sensations, etc. are from your own case</a:t>
            </a:r>
            <a:r>
              <a:rPr lang="en-GB" dirty="0" smtClean="0"/>
              <a:t>.</a:t>
            </a:r>
            <a:endParaRPr lang="en-GB" dirty="0"/>
          </a:p>
          <a:p>
            <a:pPr marL="0" indent="0">
              <a:buNone/>
            </a:pPr>
            <a:r>
              <a:rPr lang="en-GB" dirty="0"/>
              <a:t>Your concepts of experience, sensation, emotion, belief, etc., must be based on your own case.</a:t>
            </a:r>
          </a:p>
        </p:txBody>
      </p:sp>
    </p:spTree>
    <p:extLst>
      <p:ext uri="{BB962C8B-B14F-4D97-AF65-F5344CB8AC3E}">
        <p14:creationId xmlns:p14="http://schemas.microsoft.com/office/powerpoint/2010/main" val="74666635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200"/>
              </a:spcAft>
              <a:buNone/>
            </a:pPr>
            <a:r>
              <a:rPr lang="en-GB" dirty="0"/>
              <a:t>Why isn’t this sufficient for you to have a concept of a mind that can be applied to others?</a:t>
            </a:r>
          </a:p>
          <a:p>
            <a:pPr marL="0" indent="0">
              <a:buNone/>
            </a:pPr>
            <a:r>
              <a:rPr lang="en-GB" dirty="0"/>
              <a:t>The obvious thing to say is that we can apply mental concepts to others by extension from our own case. </a:t>
            </a:r>
          </a:p>
        </p:txBody>
      </p:sp>
    </p:spTree>
    <p:extLst>
      <p:ext uri="{BB962C8B-B14F-4D97-AF65-F5344CB8AC3E}">
        <p14:creationId xmlns:p14="http://schemas.microsoft.com/office/powerpoint/2010/main" val="357510156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200"/>
              </a:spcAft>
              <a:buNone/>
            </a:pPr>
            <a:r>
              <a:rPr lang="en-US" dirty="0"/>
              <a:t>But the skeptic thinks this isn’t possible if our mental concepts are acquired from reflection on our own case only.</a:t>
            </a:r>
            <a:r>
              <a:rPr lang="en-GB" dirty="0"/>
              <a:t> </a:t>
            </a:r>
            <a:endParaRPr lang="en-GB" dirty="0"/>
          </a:p>
        </p:txBody>
      </p:sp>
    </p:spTree>
    <p:extLst>
      <p:ext uri="{BB962C8B-B14F-4D97-AF65-F5344CB8AC3E}">
        <p14:creationId xmlns:p14="http://schemas.microsoft.com/office/powerpoint/2010/main" val="147272340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The two problems of other minds</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i="1" dirty="0"/>
              <a:t>The Epistemological Problem:</a:t>
            </a:r>
            <a:endParaRPr lang="en-GB" dirty="0"/>
          </a:p>
          <a:p>
            <a:pPr marL="0" indent="0">
              <a:spcAft>
                <a:spcPts val="2400"/>
              </a:spcAft>
              <a:buNone/>
            </a:pPr>
            <a:r>
              <a:rPr lang="en-GB" dirty="0"/>
              <a:t>How can we know about the minds of others? How can our beliefs about mental states and events other than our own be </a:t>
            </a:r>
            <a:r>
              <a:rPr lang="en-GB" i="1" dirty="0"/>
              <a:t>justified</a:t>
            </a:r>
            <a:r>
              <a:rPr lang="en-GB" dirty="0"/>
              <a:t>?</a:t>
            </a:r>
          </a:p>
          <a:p>
            <a:pPr marL="0" indent="0">
              <a:buNone/>
            </a:pPr>
            <a:r>
              <a:rPr lang="en-GB" i="1" dirty="0"/>
              <a:t>The Conceptual Problem:</a:t>
            </a:r>
            <a:endParaRPr lang="en-GB" dirty="0"/>
          </a:p>
          <a:p>
            <a:pPr marL="0" indent="0">
              <a:buNone/>
            </a:pPr>
            <a:r>
              <a:rPr lang="en-GB" dirty="0"/>
              <a:t>How is it possible for us to form a concept of mental states other than our own</a:t>
            </a:r>
            <a:r>
              <a:rPr lang="en-GB" dirty="0" smtClean="0"/>
              <a:t>?</a:t>
            </a:r>
            <a:endParaRPr lang="en-GB" dirty="0"/>
          </a:p>
        </p:txBody>
      </p:sp>
    </p:spTree>
    <p:extLst>
      <p:ext uri="{BB962C8B-B14F-4D97-AF65-F5344CB8AC3E}">
        <p14:creationId xmlns:p14="http://schemas.microsoft.com/office/powerpoint/2010/main" val="106777318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Say that I come to acquire the concept of pain through feeling pain in my own </a:t>
            </a:r>
            <a:r>
              <a:rPr lang="en-GB" dirty="0" smtClean="0"/>
              <a:t>case.</a:t>
            </a:r>
          </a:p>
          <a:p>
            <a:pPr marL="0" indent="0">
              <a:buNone/>
            </a:pPr>
            <a:r>
              <a:rPr lang="en-GB" dirty="0" smtClean="0"/>
              <a:t>In </a:t>
            </a:r>
            <a:r>
              <a:rPr lang="en-GB" dirty="0"/>
              <a:t>this case, ‘pain’ (for me) will just be that horrible experience I sometimes suffer. So the concept of pain I have is a concept of that experience</a:t>
            </a:r>
            <a:r>
              <a:rPr lang="en-GB" dirty="0" smtClean="0"/>
              <a:t>.</a:t>
            </a:r>
            <a:endParaRPr lang="en-GB" dirty="0"/>
          </a:p>
        </p:txBody>
      </p:sp>
    </p:spTree>
    <p:extLst>
      <p:ext uri="{BB962C8B-B14F-4D97-AF65-F5344CB8AC3E}">
        <p14:creationId xmlns:p14="http://schemas.microsoft.com/office/powerpoint/2010/main" val="255969648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smtClean="0"/>
              <a:t>When </a:t>
            </a:r>
            <a:r>
              <a:rPr lang="en-GB" dirty="0"/>
              <a:t>someone else is in pain, I don’t suffer that horrible experience. I might see them behaving in certain ways, ways that I behave in when I’m in pain, but I don’t experience any pain.</a:t>
            </a:r>
          </a:p>
        </p:txBody>
      </p:sp>
    </p:spTree>
    <p:extLst>
      <p:ext uri="{BB962C8B-B14F-4D97-AF65-F5344CB8AC3E}">
        <p14:creationId xmlns:p14="http://schemas.microsoft.com/office/powerpoint/2010/main" val="414256729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In order to form a general concept of pain I need to grasp that it’s possible for there to be pain (someone else’s), at the same time as there not being any pain (for me)</a:t>
            </a:r>
            <a:r>
              <a:rPr lang="en-GB" dirty="0" smtClean="0"/>
              <a:t>.</a:t>
            </a:r>
          </a:p>
          <a:p>
            <a:pPr marL="0" indent="0">
              <a:buNone/>
            </a:pPr>
            <a:r>
              <a:rPr lang="en-GB" dirty="0" smtClean="0"/>
              <a:t>But </a:t>
            </a:r>
            <a:r>
              <a:rPr lang="en-GB" dirty="0"/>
              <a:t>since for me pain just is my pain, it’s not obvious that I can understand how this could be.</a:t>
            </a:r>
          </a:p>
        </p:txBody>
      </p:sp>
    </p:spTree>
    <p:extLst>
      <p:ext uri="{BB962C8B-B14F-4D97-AF65-F5344CB8AC3E}">
        <p14:creationId xmlns:p14="http://schemas.microsoft.com/office/powerpoint/2010/main" val="161734749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fontScale="92500" lnSpcReduction="10000"/>
          </a:bodyPr>
          <a:lstStyle/>
          <a:p>
            <a:pPr marL="0" indent="0">
              <a:buNone/>
            </a:pPr>
            <a:r>
              <a:rPr lang="en-GB" dirty="0"/>
              <a:t>“If one has to imagine someone else’s pain on the model of one’s own, this is none too easy a thing to do: for I have to imagine a pain I </a:t>
            </a:r>
            <a:r>
              <a:rPr lang="en-GB" i="1" dirty="0"/>
              <a:t>do not feel</a:t>
            </a:r>
            <a:r>
              <a:rPr lang="en-GB" dirty="0"/>
              <a:t> on the model of the pain which I </a:t>
            </a:r>
            <a:r>
              <a:rPr lang="en-GB" i="1" dirty="0"/>
              <a:t>do feel</a:t>
            </a:r>
            <a:r>
              <a:rPr lang="en-GB" dirty="0"/>
              <a:t>. That is, what I have to do is not simply to make a transition in imagination from one place of pain to another. As, from pain in the hand to pain in the arm. For I am not to imagine that I feel pain in some region of his body.”</a:t>
            </a:r>
          </a:p>
          <a:p>
            <a:pPr marL="0" indent="0">
              <a:buNone/>
            </a:pPr>
            <a:r>
              <a:rPr lang="en-GB" dirty="0"/>
              <a:t>(Wittgenstein, </a:t>
            </a:r>
            <a:r>
              <a:rPr lang="en-GB" i="1" dirty="0"/>
              <a:t>Philosophical Investigations</a:t>
            </a:r>
            <a:r>
              <a:rPr lang="en-GB" dirty="0"/>
              <a:t>, 302)</a:t>
            </a:r>
            <a:r>
              <a:rPr lang="en-GB" dirty="0"/>
              <a:t> </a:t>
            </a:r>
            <a:endParaRPr lang="en-GB" dirty="0"/>
          </a:p>
        </p:txBody>
      </p:sp>
    </p:spTree>
    <p:extLst>
      <p:ext uri="{BB962C8B-B14F-4D97-AF65-F5344CB8AC3E}">
        <p14:creationId xmlns:p14="http://schemas.microsoft.com/office/powerpoint/2010/main" val="202266538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smtClean="0"/>
              <a:t>“</a:t>
            </a:r>
            <a:r>
              <a:rPr lang="en-GB" dirty="0"/>
              <a:t>But it is not possible to learn from one’s own case what it is for a sensation to apply to another. That would be like imagining a pain which I do not feel, on the model of a pain which I do feel: none too easy a thing to do.</a:t>
            </a:r>
            <a:r>
              <a:rPr lang="en-GB" dirty="0" smtClean="0"/>
              <a:t>”</a:t>
            </a:r>
            <a:endParaRPr lang="en-GB" dirty="0"/>
          </a:p>
          <a:p>
            <a:pPr marL="0" indent="0" algn="r">
              <a:buNone/>
            </a:pPr>
            <a:r>
              <a:rPr lang="en-GB" dirty="0" smtClean="0"/>
              <a:t>(</a:t>
            </a:r>
            <a:r>
              <a:rPr lang="en-GB" dirty="0"/>
              <a:t>Gomes (2011), p. 11)</a:t>
            </a:r>
          </a:p>
        </p:txBody>
      </p:sp>
    </p:spTree>
    <p:extLst>
      <p:ext uri="{BB962C8B-B14F-4D97-AF65-F5344CB8AC3E}">
        <p14:creationId xmlns:p14="http://schemas.microsoft.com/office/powerpoint/2010/main" val="135638291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“How do I come by my concept of </a:t>
            </a:r>
            <a:r>
              <a:rPr lang="en-GB" i="1" dirty="0"/>
              <a:t>another</a:t>
            </a:r>
            <a:r>
              <a:rPr lang="en-GB" dirty="0"/>
              <a:t> mind? The concept I have acquired through experience of things in my own case is a concept that, by its very nature, cannot yet apply to another.</a:t>
            </a:r>
            <a:r>
              <a:rPr lang="en-GB" dirty="0" smtClean="0"/>
              <a:t>”</a:t>
            </a:r>
          </a:p>
          <a:p>
            <a:pPr marL="0" indent="0" algn="r">
              <a:buNone/>
            </a:pPr>
            <a:r>
              <a:rPr lang="en-GB" dirty="0" smtClean="0"/>
              <a:t>(</a:t>
            </a:r>
            <a:r>
              <a:rPr lang="en-GB" dirty="0" err="1"/>
              <a:t>Avramides</a:t>
            </a:r>
            <a:r>
              <a:rPr lang="en-GB" dirty="0"/>
              <a:t> (2009), ‘Other Minds’, p. 738)</a:t>
            </a:r>
          </a:p>
        </p:txBody>
      </p:sp>
    </p:spTree>
    <p:extLst>
      <p:ext uri="{BB962C8B-B14F-4D97-AF65-F5344CB8AC3E}">
        <p14:creationId xmlns:p14="http://schemas.microsoft.com/office/powerpoint/2010/main" val="344469465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“How do I come by my concept of </a:t>
            </a:r>
            <a:r>
              <a:rPr lang="en-GB" i="1" dirty="0"/>
              <a:t>another</a:t>
            </a:r>
            <a:r>
              <a:rPr lang="en-GB" dirty="0"/>
              <a:t> mind? The concept I have acquired through experience of things in my own case is a concept that, by its very nature, cannot yet apply to another.</a:t>
            </a:r>
            <a:r>
              <a:rPr lang="en-GB" dirty="0" smtClean="0"/>
              <a:t>”</a:t>
            </a:r>
          </a:p>
          <a:p>
            <a:pPr marL="0" indent="0" algn="r">
              <a:buNone/>
            </a:pPr>
            <a:r>
              <a:rPr lang="en-GB" dirty="0" smtClean="0"/>
              <a:t>(</a:t>
            </a:r>
            <a:r>
              <a:rPr lang="en-GB" dirty="0" err="1"/>
              <a:t>Avramides</a:t>
            </a:r>
            <a:r>
              <a:rPr lang="en-GB" dirty="0"/>
              <a:t> (2009), ‘Other Minds’, p. 738)</a:t>
            </a:r>
          </a:p>
        </p:txBody>
      </p:sp>
    </p:spTree>
    <p:extLst>
      <p:ext uri="{BB962C8B-B14F-4D97-AF65-F5344CB8AC3E}">
        <p14:creationId xmlns:p14="http://schemas.microsoft.com/office/powerpoint/2010/main" val="20543300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i="1" dirty="0"/>
              <a:t>Problem of generality:</a:t>
            </a:r>
            <a:endParaRPr lang="en-GB" dirty="0"/>
          </a:p>
          <a:p>
            <a:pPr marL="0" indent="0">
              <a:spcAft>
                <a:spcPts val="2400"/>
              </a:spcAft>
              <a:buNone/>
            </a:pPr>
            <a:r>
              <a:rPr lang="en-GB" i="1" dirty="0"/>
              <a:t>How can I have a general concept of mind/experience that could be applied to anyone else?</a:t>
            </a:r>
            <a:endParaRPr lang="en-GB" dirty="0"/>
          </a:p>
          <a:p>
            <a:pPr marL="0" indent="0">
              <a:buNone/>
            </a:pPr>
            <a:r>
              <a:rPr lang="en-GB" dirty="0"/>
              <a:t>How can a concept of mind that one acquires through reflection on one’s own case have the kind of </a:t>
            </a:r>
            <a:r>
              <a:rPr lang="en-GB" i="1" dirty="0"/>
              <a:t>generality</a:t>
            </a:r>
            <a:r>
              <a:rPr lang="en-GB" dirty="0"/>
              <a:t> that allows one to conceive of minds other than one’s own?</a:t>
            </a:r>
          </a:p>
        </p:txBody>
      </p:sp>
    </p:spTree>
    <p:extLst>
      <p:ext uri="{BB962C8B-B14F-4D97-AF65-F5344CB8AC3E}">
        <p14:creationId xmlns:p14="http://schemas.microsoft.com/office/powerpoint/2010/main" val="181676842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a:xfrm>
            <a:off x="457200" y="1855365"/>
            <a:ext cx="8229600" cy="4525963"/>
          </a:xfrm>
        </p:spPr>
        <p:txBody>
          <a:bodyPr>
            <a:normAutofit lnSpcReduction="10000"/>
          </a:bodyPr>
          <a:lstStyle/>
          <a:p>
            <a:pPr lvl="0">
              <a:spcAft>
                <a:spcPts val="1800"/>
              </a:spcAft>
            </a:pPr>
            <a:r>
              <a:rPr lang="en-GB" dirty="0" smtClean="0"/>
              <a:t>What </a:t>
            </a:r>
            <a:r>
              <a:rPr lang="en-GB" dirty="0"/>
              <a:t>epistemological assumptions are being made in order to generate a conceptual problem</a:t>
            </a:r>
            <a:r>
              <a:rPr lang="en-GB" dirty="0" smtClean="0"/>
              <a:t>? Can </a:t>
            </a:r>
            <a:r>
              <a:rPr lang="en-GB" dirty="0"/>
              <a:t>these be questioned?</a:t>
            </a:r>
          </a:p>
          <a:p>
            <a:pPr lvl="0">
              <a:spcAft>
                <a:spcPts val="1800"/>
              </a:spcAft>
            </a:pPr>
            <a:r>
              <a:rPr lang="en-GB" dirty="0"/>
              <a:t>What metaphysical assumptions are being made in order to generate the conceptual problem</a:t>
            </a:r>
            <a:r>
              <a:rPr lang="en-GB" dirty="0" smtClean="0"/>
              <a:t>? Can </a:t>
            </a:r>
            <a:r>
              <a:rPr lang="en-GB" dirty="0"/>
              <a:t>these be questioned?</a:t>
            </a:r>
          </a:p>
          <a:p>
            <a:pPr lvl="0"/>
            <a:r>
              <a:rPr lang="en-GB" dirty="0"/>
              <a:t>What view of concept acquisition is assumed here? Can we question this?</a:t>
            </a:r>
          </a:p>
        </p:txBody>
      </p:sp>
    </p:spTree>
    <p:extLst>
      <p:ext uri="{BB962C8B-B14F-4D97-AF65-F5344CB8AC3E}">
        <p14:creationId xmlns:p14="http://schemas.microsoft.com/office/powerpoint/2010/main" val="97544918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2400"/>
              </a:spcAft>
              <a:buNone/>
            </a:pPr>
            <a:r>
              <a:rPr lang="en-GB" dirty="0"/>
              <a:t>Let’s suppose that observing someone’s behaviour leads you to say that they have thoughts, feelings, and so on.</a:t>
            </a:r>
          </a:p>
          <a:p>
            <a:pPr marL="0" indent="0">
              <a:buNone/>
            </a:pPr>
            <a:r>
              <a:rPr lang="en-GB" dirty="0"/>
              <a:t>Are the mental concepts you apply to the other individual extensions of </a:t>
            </a:r>
            <a:r>
              <a:rPr lang="en-GB" i="1" dirty="0"/>
              <a:t>the same</a:t>
            </a:r>
            <a:r>
              <a:rPr lang="en-GB" dirty="0"/>
              <a:t> mental concepts you apply to yourself through introspection</a:t>
            </a:r>
            <a:r>
              <a:rPr lang="en-GB" dirty="0" smtClean="0"/>
              <a:t>?</a:t>
            </a:r>
          </a:p>
          <a:p>
            <a:pPr marL="0" indent="0">
              <a:buNone/>
            </a:pPr>
            <a:r>
              <a:rPr lang="en-GB" dirty="0" smtClean="0"/>
              <a:t>Or</a:t>
            </a:r>
            <a:r>
              <a:rPr lang="en-GB" dirty="0"/>
              <a:t>, rather, are they </a:t>
            </a:r>
            <a:r>
              <a:rPr lang="en-GB" i="1" dirty="0"/>
              <a:t>distinct</a:t>
            </a:r>
            <a:r>
              <a:rPr lang="en-GB" dirty="0"/>
              <a:t> concepts?</a:t>
            </a:r>
            <a:r>
              <a:rPr lang="en-GB" dirty="0"/>
              <a:t> </a:t>
            </a:r>
            <a:endParaRPr lang="en-GB" dirty="0"/>
          </a:p>
        </p:txBody>
      </p:sp>
    </p:spTree>
    <p:extLst>
      <p:ext uri="{BB962C8B-B14F-4D97-AF65-F5344CB8AC3E}">
        <p14:creationId xmlns:p14="http://schemas.microsoft.com/office/powerpoint/2010/main" val="306357990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The two problems of other minds</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800"/>
              </a:spcAft>
              <a:buNone/>
            </a:pPr>
            <a:r>
              <a:rPr lang="en-GB" dirty="0"/>
              <a:t>Some philosophers suggest that the conceptual problem is prior to the epistemological problem.</a:t>
            </a:r>
          </a:p>
          <a:p>
            <a:pPr marL="0" indent="0">
              <a:buNone/>
            </a:pPr>
            <a:r>
              <a:rPr lang="en-GB" dirty="0"/>
              <a:t>If I can’t even form a concept of minds other than my own, then I’m not going to be able to have any beliefs about them, whether or not those beliefs are justified.</a:t>
            </a:r>
          </a:p>
        </p:txBody>
      </p:sp>
    </p:spTree>
    <p:extLst>
      <p:ext uri="{BB962C8B-B14F-4D97-AF65-F5344CB8AC3E}">
        <p14:creationId xmlns:p14="http://schemas.microsoft.com/office/powerpoint/2010/main" val="260969497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If there is a </a:t>
            </a:r>
            <a:r>
              <a:rPr lang="en-GB" i="1" dirty="0"/>
              <a:t>radical difference</a:t>
            </a:r>
            <a:r>
              <a:rPr lang="en-GB" dirty="0"/>
              <a:t> between our access to our own experience and our access to the experience of all other human beings, how can the concept we apply in the first-person case be the </a:t>
            </a:r>
            <a:r>
              <a:rPr lang="en-GB" i="1" dirty="0"/>
              <a:t>same as</a:t>
            </a:r>
            <a:r>
              <a:rPr lang="en-GB" dirty="0"/>
              <a:t> the concept we apply in the third-person or other-person case?</a:t>
            </a:r>
          </a:p>
        </p:txBody>
      </p:sp>
    </p:spTree>
    <p:extLst>
      <p:ext uri="{BB962C8B-B14F-4D97-AF65-F5344CB8AC3E}">
        <p14:creationId xmlns:p14="http://schemas.microsoft.com/office/powerpoint/2010/main" val="192079988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The conditions of application of the concept in one’s own case seem to be different from the conditions of application of the concept in the case of another.</a:t>
            </a:r>
          </a:p>
          <a:p>
            <a:pPr marL="0" indent="0">
              <a:buNone/>
            </a:pPr>
            <a:r>
              <a:rPr lang="en-GB" dirty="0"/>
              <a:t>The worry is that this means we must have distinct mental concepts: e.g., a concept of pain that we apply in our own case, and a concept of pain we apply in the case of others.</a:t>
            </a:r>
          </a:p>
        </p:txBody>
      </p:sp>
    </p:spTree>
    <p:extLst>
      <p:ext uri="{BB962C8B-B14F-4D97-AF65-F5344CB8AC3E}">
        <p14:creationId xmlns:p14="http://schemas.microsoft.com/office/powerpoint/2010/main" val="135704737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Compare differences in the way philosophers have articulated what is involved in the notion of pain.</a:t>
            </a:r>
          </a:p>
          <a:p>
            <a:pPr marL="0" indent="0">
              <a:buNone/>
            </a:pPr>
            <a:r>
              <a:rPr lang="en-GB" dirty="0"/>
              <a:t>For </a:t>
            </a:r>
            <a:r>
              <a:rPr lang="en-GB" dirty="0" err="1"/>
              <a:t>Kripke</a:t>
            </a:r>
            <a:r>
              <a:rPr lang="en-GB" dirty="0"/>
              <a:t> pain is understood in terms of phenomenal experience, while David Lewis characterizes pain functionally. Are they employing distinct concepts of pain in their respective arguments?</a:t>
            </a:r>
          </a:p>
        </p:txBody>
      </p:sp>
    </p:spTree>
    <p:extLst>
      <p:ext uri="{BB962C8B-B14F-4D97-AF65-F5344CB8AC3E}">
        <p14:creationId xmlns:p14="http://schemas.microsoft.com/office/powerpoint/2010/main" val="321958410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i="1" dirty="0"/>
              <a:t>Problem of unity:</a:t>
            </a:r>
            <a:endParaRPr lang="en-GB" dirty="0"/>
          </a:p>
          <a:p>
            <a:pPr marL="0" indent="0">
              <a:buNone/>
            </a:pPr>
            <a:r>
              <a:rPr lang="en-GB" i="1" dirty="0"/>
              <a:t>How can I have a single set of mental concepts that I apply both to myself and to others, when the conditions for application to myself and to others are so different?</a:t>
            </a:r>
            <a:r>
              <a:rPr lang="en-GB" dirty="0"/>
              <a:t> </a:t>
            </a:r>
            <a:endParaRPr lang="en-GB" dirty="0"/>
          </a:p>
        </p:txBody>
      </p:sp>
    </p:spTree>
    <p:extLst>
      <p:ext uri="{BB962C8B-B14F-4D97-AF65-F5344CB8AC3E}">
        <p14:creationId xmlns:p14="http://schemas.microsoft.com/office/powerpoint/2010/main" val="72973596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Unity</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We might wonder if the difficulties that arise here apply to all our mental concepts:</a:t>
            </a:r>
          </a:p>
          <a:p>
            <a:pPr lvl="0"/>
            <a:r>
              <a:rPr lang="en-GB" dirty="0"/>
              <a:t>Propositional attitude concepts</a:t>
            </a:r>
          </a:p>
          <a:p>
            <a:pPr lvl="0"/>
            <a:r>
              <a:rPr lang="en-GB" dirty="0"/>
              <a:t>Emotion concepts</a:t>
            </a:r>
          </a:p>
          <a:p>
            <a:pPr lvl="0"/>
            <a:r>
              <a:rPr lang="en-GB" dirty="0"/>
              <a:t>Concepts of the phenomenal aspects of mental states and events </a:t>
            </a:r>
          </a:p>
          <a:p>
            <a:pPr lvl="0"/>
            <a:r>
              <a:rPr lang="en-GB" dirty="0" smtClean="0"/>
              <a:t>Concepts of bodily </a:t>
            </a:r>
            <a:r>
              <a:rPr lang="en-GB" dirty="0"/>
              <a:t>sensations such as tickles, itches and pains</a:t>
            </a:r>
          </a:p>
        </p:txBody>
      </p:sp>
    </p:spTree>
    <p:extLst>
      <p:ext uri="{BB962C8B-B14F-4D97-AF65-F5344CB8AC3E}">
        <p14:creationId xmlns:p14="http://schemas.microsoft.com/office/powerpoint/2010/main" val="228448336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Avoiding the conceptual </a:t>
            </a:r>
            <a:r>
              <a:rPr lang="en-GB" b="1" dirty="0" smtClean="0"/>
              <a:t>problem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A common response to the conceptual problem of other minds is to identify the assumptions that generate the problem, and reject those assumptions.</a:t>
            </a:r>
            <a:r>
              <a:rPr lang="en-GB" dirty="0"/>
              <a:t> </a:t>
            </a:r>
            <a:endParaRPr lang="en-GB" dirty="0"/>
          </a:p>
        </p:txBody>
      </p:sp>
    </p:spTree>
    <p:extLst>
      <p:ext uri="{BB962C8B-B14F-4D97-AF65-F5344CB8AC3E}">
        <p14:creationId xmlns:p14="http://schemas.microsoft.com/office/powerpoint/2010/main" val="362458080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Avoiding the conceptual </a:t>
            </a:r>
            <a:r>
              <a:rPr lang="en-GB" b="1" dirty="0" smtClean="0"/>
              <a:t>problem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200"/>
              </a:spcAft>
              <a:buNone/>
            </a:pPr>
            <a:r>
              <a:rPr lang="en-GB" dirty="0"/>
              <a:t>What assumptions are being made in order to generate the conceptual problem?</a:t>
            </a:r>
          </a:p>
          <a:p>
            <a:pPr lvl="0">
              <a:spcAft>
                <a:spcPts val="1200"/>
              </a:spcAft>
            </a:pPr>
            <a:r>
              <a:rPr lang="en-GB" dirty="0"/>
              <a:t>Mind and behaviour are distinct, so the only mind we have direct access to is our own, and so we acquire our mental concepts through reflection on our own case only.</a:t>
            </a:r>
          </a:p>
          <a:p>
            <a:r>
              <a:rPr lang="en-GB" dirty="0"/>
              <a:t>We only acquire concepts through experience (including introspection)</a:t>
            </a:r>
            <a:r>
              <a:rPr lang="en-GB" dirty="0" smtClean="0"/>
              <a:t>.</a:t>
            </a:r>
            <a:endParaRPr lang="en-GB" dirty="0"/>
          </a:p>
        </p:txBody>
      </p:sp>
    </p:spTree>
    <p:extLst>
      <p:ext uri="{BB962C8B-B14F-4D97-AF65-F5344CB8AC3E}">
        <p14:creationId xmlns:p14="http://schemas.microsoft.com/office/powerpoint/2010/main" val="73421462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Avoiding the conceptual </a:t>
            </a:r>
            <a:r>
              <a:rPr lang="en-GB" b="1" dirty="0" smtClean="0"/>
              <a:t>problem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200"/>
              </a:spcAft>
              <a:buNone/>
            </a:pPr>
            <a:r>
              <a:rPr lang="en-GB" i="1" dirty="0"/>
              <a:t>Option (1): reject empiricism about concepts in favour of nativism.</a:t>
            </a:r>
            <a:endParaRPr lang="en-GB" dirty="0"/>
          </a:p>
          <a:p>
            <a:pPr marL="0" indent="0">
              <a:buNone/>
            </a:pPr>
            <a:r>
              <a:rPr lang="en-GB" dirty="0"/>
              <a:t>The claim here would be that we have innate mental concepts that are general and unified.</a:t>
            </a:r>
          </a:p>
        </p:txBody>
      </p:sp>
    </p:spTree>
    <p:extLst>
      <p:ext uri="{BB962C8B-B14F-4D97-AF65-F5344CB8AC3E}">
        <p14:creationId xmlns:p14="http://schemas.microsoft.com/office/powerpoint/2010/main" val="244257800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Avoiding the conceptual </a:t>
            </a:r>
            <a:r>
              <a:rPr lang="en-GB" b="1" dirty="0" smtClean="0"/>
              <a:t>problem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i="1" dirty="0"/>
              <a:t>Option (2)</a:t>
            </a:r>
            <a:r>
              <a:rPr lang="en-GB" i="1" dirty="0" smtClean="0"/>
              <a:t>:</a:t>
            </a:r>
          </a:p>
          <a:p>
            <a:pPr marL="0" indent="0">
              <a:buNone/>
            </a:pPr>
            <a:r>
              <a:rPr lang="en-GB" i="1" dirty="0"/>
              <a:t>D</a:t>
            </a:r>
            <a:r>
              <a:rPr lang="en-GB" i="1" dirty="0" smtClean="0"/>
              <a:t>eny </a:t>
            </a:r>
            <a:r>
              <a:rPr lang="en-GB" i="1" dirty="0"/>
              <a:t>that we acquire our mental concepts through reflection on our own case only, and reject the idea that mind and behaviour are distinct.</a:t>
            </a:r>
            <a:endParaRPr lang="en-GB" dirty="0"/>
          </a:p>
        </p:txBody>
      </p:sp>
    </p:spTree>
    <p:extLst>
      <p:ext uri="{BB962C8B-B14F-4D97-AF65-F5344CB8AC3E}">
        <p14:creationId xmlns:p14="http://schemas.microsoft.com/office/powerpoint/2010/main" val="360204044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Avoiding the conceptual </a:t>
            </a:r>
            <a:r>
              <a:rPr lang="en-GB" b="1" dirty="0" smtClean="0"/>
              <a:t>problem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According to one interpretation of Wittgenstein, he attempts to defend the idea that first-person avowals of one’s own pain would not make sense without the third-person use</a:t>
            </a:r>
            <a:r>
              <a:rPr lang="en-GB" dirty="0" smtClean="0"/>
              <a:t>.</a:t>
            </a:r>
            <a:endParaRPr lang="en-GB" dirty="0"/>
          </a:p>
        </p:txBody>
      </p:sp>
    </p:spTree>
    <p:extLst>
      <p:ext uri="{BB962C8B-B14F-4D97-AF65-F5344CB8AC3E}">
        <p14:creationId xmlns:p14="http://schemas.microsoft.com/office/powerpoint/2010/main" val="3231601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The two problems of other minds</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Solving the conceptual problem might not itself solve the epistemological </a:t>
            </a:r>
            <a:r>
              <a:rPr lang="en-GB" dirty="0" smtClean="0"/>
              <a:t>problem.</a:t>
            </a:r>
          </a:p>
          <a:p>
            <a:pPr marL="0" indent="0">
              <a:buNone/>
            </a:pPr>
            <a:r>
              <a:rPr lang="en-GB" dirty="0" smtClean="0"/>
              <a:t>Accepting </a:t>
            </a:r>
            <a:r>
              <a:rPr lang="en-GB" dirty="0"/>
              <a:t>that we possess a concept of other minds won’t of itself explain how one can come to know the minds of others</a:t>
            </a:r>
            <a:r>
              <a:rPr lang="en-GB" dirty="0" smtClean="0"/>
              <a:t>.</a:t>
            </a:r>
            <a:endParaRPr lang="en-GB" dirty="0"/>
          </a:p>
        </p:txBody>
      </p:sp>
    </p:spTree>
    <p:extLst>
      <p:ext uri="{BB962C8B-B14F-4D97-AF65-F5344CB8AC3E}">
        <p14:creationId xmlns:p14="http://schemas.microsoft.com/office/powerpoint/2010/main" val="143304336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Avoiding the conceptual </a:t>
            </a:r>
            <a:r>
              <a:rPr lang="en-GB" b="1" dirty="0" smtClean="0"/>
              <a:t>problem</a:t>
            </a:r>
            <a:endParaRPr lang="en-GB" dirty="0"/>
          </a:p>
        </p:txBody>
      </p:sp>
      <p:sp>
        <p:nvSpPr>
          <p:cNvPr id="3" name="Content Placeholder 2"/>
          <p:cNvSpPr>
            <a:spLocks noGrp="1"/>
          </p:cNvSpPr>
          <p:nvPr>
            <p:ph idx="1"/>
          </p:nvPr>
        </p:nvSpPr>
        <p:spPr>
          <a:xfrm>
            <a:off x="457200" y="1855365"/>
            <a:ext cx="8229600" cy="4525963"/>
          </a:xfrm>
        </p:spPr>
        <p:txBody>
          <a:bodyPr>
            <a:normAutofit lnSpcReduction="10000"/>
          </a:bodyPr>
          <a:lstStyle/>
          <a:p>
            <a:pPr marL="0" indent="0">
              <a:buNone/>
            </a:pPr>
            <a:r>
              <a:rPr lang="en-GB" dirty="0" smtClean="0"/>
              <a:t>On </a:t>
            </a:r>
            <a:r>
              <a:rPr lang="en-GB" dirty="0"/>
              <a:t>this view it is a mistake to think that the following picture is </a:t>
            </a:r>
            <a:r>
              <a:rPr lang="en-GB" dirty="0" smtClean="0"/>
              <a:t>correct:</a:t>
            </a:r>
          </a:p>
          <a:p>
            <a:pPr marL="0" indent="0">
              <a:buNone/>
            </a:pPr>
            <a:r>
              <a:rPr lang="en-GB" dirty="0"/>
              <a:t>O</a:t>
            </a:r>
            <a:r>
              <a:rPr lang="en-GB" dirty="0" smtClean="0"/>
              <a:t>ne </a:t>
            </a:r>
            <a:r>
              <a:rPr lang="en-GB" dirty="0"/>
              <a:t>starts with reflection on one’s case, one has some independent grip on that, by means of which one acquires a mental concept that applies in one’s own case, and </a:t>
            </a:r>
            <a:r>
              <a:rPr lang="en-GB" i="1" dirty="0"/>
              <a:t>then</a:t>
            </a:r>
            <a:r>
              <a:rPr lang="en-GB" dirty="0"/>
              <a:t> one proceeds, through extension (or abstraction), to the application of a mental concept to a subject other than oneself</a:t>
            </a:r>
            <a:r>
              <a:rPr lang="en-GB" dirty="0" smtClean="0"/>
              <a:t>.</a:t>
            </a:r>
            <a:endParaRPr lang="en-GB" dirty="0"/>
          </a:p>
        </p:txBody>
      </p:sp>
    </p:spTree>
    <p:extLst>
      <p:ext uri="{BB962C8B-B14F-4D97-AF65-F5344CB8AC3E}">
        <p14:creationId xmlns:p14="http://schemas.microsoft.com/office/powerpoint/2010/main" val="352642516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Avoiding the conceptual </a:t>
            </a:r>
            <a:r>
              <a:rPr lang="en-GB" b="1" dirty="0" smtClean="0"/>
              <a:t>problem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800"/>
              </a:spcAft>
              <a:buNone/>
            </a:pPr>
            <a:r>
              <a:rPr lang="en-GB" dirty="0" smtClean="0"/>
              <a:t>The idea here is to reject the assumption that we can take one kind of ascription—self-ascription—as basic.</a:t>
            </a:r>
          </a:p>
          <a:p>
            <a:pPr marL="0" indent="0">
              <a:buNone/>
            </a:pPr>
            <a:r>
              <a:rPr lang="en-GB" dirty="0"/>
              <a:t>But, if the acquisition of mental concepts depends on more than reflection on our own case, what else could it depend on?</a:t>
            </a:r>
          </a:p>
          <a:p>
            <a:pPr marL="0" indent="0">
              <a:buNone/>
            </a:pPr>
            <a:endParaRPr lang="en-GB" dirty="0"/>
          </a:p>
        </p:txBody>
      </p:sp>
    </p:spTree>
    <p:extLst>
      <p:ext uri="{BB962C8B-B14F-4D97-AF65-F5344CB8AC3E}">
        <p14:creationId xmlns:p14="http://schemas.microsoft.com/office/powerpoint/2010/main" val="169339453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Avoiding the conceptual </a:t>
            </a:r>
            <a:r>
              <a:rPr lang="en-GB" b="1" dirty="0" smtClean="0"/>
              <a:t>problem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smtClean="0"/>
              <a:t>Our </a:t>
            </a:r>
            <a:r>
              <a:rPr lang="en-GB" dirty="0"/>
              <a:t>access to the minds of others is access to their </a:t>
            </a:r>
            <a:r>
              <a:rPr lang="en-GB" dirty="0" smtClean="0"/>
              <a:t>behaviour.</a:t>
            </a:r>
          </a:p>
          <a:p>
            <a:pPr marL="0" indent="0">
              <a:buNone/>
            </a:pPr>
            <a:endParaRPr lang="en-GB" dirty="0"/>
          </a:p>
          <a:p>
            <a:pPr marL="0" indent="0">
              <a:buNone/>
            </a:pPr>
            <a:r>
              <a:rPr lang="en-GB" dirty="0" smtClean="0"/>
              <a:t>To </a:t>
            </a:r>
            <a:r>
              <a:rPr lang="en-GB" dirty="0"/>
              <a:t>avoid the conceptual problem, then, we need to say that behaviour is, in some sense, a part of the mind. I.e., we also need to reject the assumption that mind and behaviour are distinct</a:t>
            </a:r>
            <a:r>
              <a:rPr lang="en-GB" dirty="0"/>
              <a:t> </a:t>
            </a:r>
            <a:endParaRPr lang="en-GB" dirty="0"/>
          </a:p>
        </p:txBody>
      </p:sp>
    </p:spTree>
    <p:extLst>
      <p:ext uri="{BB962C8B-B14F-4D97-AF65-F5344CB8AC3E}">
        <p14:creationId xmlns:p14="http://schemas.microsoft.com/office/powerpoint/2010/main" val="298216877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Logical Behaviourism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US" dirty="0" smtClean="0"/>
              <a:t>For </a:t>
            </a:r>
            <a:r>
              <a:rPr lang="en-US" dirty="0"/>
              <a:t>the </a:t>
            </a:r>
            <a:r>
              <a:rPr lang="en-US" dirty="0" err="1"/>
              <a:t>behaviourist</a:t>
            </a:r>
            <a:r>
              <a:rPr lang="en-US" dirty="0"/>
              <a:t>, mental states are not ‘inner’ things, but dispositions to behave in certain </a:t>
            </a:r>
            <a:r>
              <a:rPr lang="en-US" dirty="0" smtClean="0"/>
              <a:t>ways.</a:t>
            </a:r>
          </a:p>
          <a:p>
            <a:pPr marL="0" indent="0">
              <a:buNone/>
            </a:pPr>
            <a:r>
              <a:rPr lang="en-US" dirty="0" smtClean="0"/>
              <a:t>To </a:t>
            </a:r>
            <a:r>
              <a:rPr lang="en-US" dirty="0"/>
              <a:t>say “Alisa believes that chocolate tastes good” is to say something like “Alisa is inclined to buy chocolate when she has disposable income.</a:t>
            </a:r>
            <a:r>
              <a:rPr lang="en-US" dirty="0" smtClean="0"/>
              <a:t>”</a:t>
            </a:r>
            <a:endParaRPr lang="en-GB" dirty="0"/>
          </a:p>
        </p:txBody>
      </p:sp>
    </p:spTree>
    <p:extLst>
      <p:ext uri="{BB962C8B-B14F-4D97-AF65-F5344CB8AC3E}">
        <p14:creationId xmlns:p14="http://schemas.microsoft.com/office/powerpoint/2010/main" val="76114457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Logical Behaviourism</a:t>
            </a:r>
            <a:endParaRPr lang="en-GB" dirty="0"/>
          </a:p>
        </p:txBody>
      </p:sp>
      <p:sp>
        <p:nvSpPr>
          <p:cNvPr id="3" name="Content Placeholder 2"/>
          <p:cNvSpPr>
            <a:spLocks noGrp="1"/>
          </p:cNvSpPr>
          <p:nvPr>
            <p:ph idx="1"/>
          </p:nvPr>
        </p:nvSpPr>
        <p:spPr>
          <a:xfrm>
            <a:off x="457200" y="1855365"/>
            <a:ext cx="8229600" cy="4525963"/>
          </a:xfrm>
        </p:spPr>
        <p:txBody>
          <a:bodyPr>
            <a:normAutofit lnSpcReduction="10000"/>
          </a:bodyPr>
          <a:lstStyle/>
          <a:p>
            <a:pPr marL="0" indent="0">
              <a:spcAft>
                <a:spcPts val="1800"/>
              </a:spcAft>
              <a:buNone/>
            </a:pPr>
            <a:r>
              <a:rPr lang="en-US" dirty="0" smtClean="0"/>
              <a:t>For </a:t>
            </a:r>
            <a:r>
              <a:rPr lang="en-US" dirty="0"/>
              <a:t>the </a:t>
            </a:r>
            <a:r>
              <a:rPr lang="en-US" dirty="0" err="1"/>
              <a:t>behaviourist</a:t>
            </a:r>
            <a:r>
              <a:rPr lang="en-US" dirty="0"/>
              <a:t> there is no problem of other minds. If mental states just are dispositions to behave, then everyone’s mental states are equally observable.</a:t>
            </a:r>
            <a:endParaRPr lang="en-GB" dirty="0"/>
          </a:p>
          <a:p>
            <a:pPr marL="0" indent="0">
              <a:buNone/>
            </a:pPr>
            <a:r>
              <a:rPr lang="en-US" dirty="0"/>
              <a:t>There is no issue about how we could have a general and unified set of mental concepts, since there is no privileged first-person access to the mind and no distinction at all between behavior and the mind</a:t>
            </a:r>
            <a:r>
              <a:rPr lang="en-US" dirty="0" smtClean="0"/>
              <a:t>.</a:t>
            </a:r>
            <a:endParaRPr lang="en-GB" dirty="0"/>
          </a:p>
        </p:txBody>
      </p:sp>
    </p:spTree>
    <p:extLst>
      <p:ext uri="{BB962C8B-B14F-4D97-AF65-F5344CB8AC3E}">
        <p14:creationId xmlns:p14="http://schemas.microsoft.com/office/powerpoint/2010/main" val="392832167"/>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Logical Behaviourism</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US" dirty="0" smtClean="0"/>
              <a:t>Problems </a:t>
            </a:r>
            <a:r>
              <a:rPr lang="en-US" dirty="0"/>
              <a:t>for logical </a:t>
            </a:r>
            <a:r>
              <a:rPr lang="en-US" dirty="0" err="1"/>
              <a:t>behaviourism</a:t>
            </a:r>
            <a:r>
              <a:rPr lang="en-US" dirty="0"/>
              <a:t>:</a:t>
            </a:r>
            <a:endParaRPr lang="en-GB" dirty="0"/>
          </a:p>
          <a:p>
            <a:pPr lvl="0"/>
            <a:r>
              <a:rPr lang="en-US" dirty="0"/>
              <a:t>Any given mental state can bring about a range of different behaviors, depending on the other mental states involved.</a:t>
            </a:r>
            <a:endParaRPr lang="en-GB" dirty="0"/>
          </a:p>
          <a:p>
            <a:pPr lvl="0"/>
            <a:r>
              <a:rPr lang="en-US" dirty="0"/>
              <a:t>Any particular behavior is consistent with your having a large number of different beliefs and desires</a:t>
            </a:r>
            <a:r>
              <a:rPr lang="en-US" dirty="0" smtClean="0"/>
              <a:t>.</a:t>
            </a:r>
            <a:endParaRPr lang="en-GB" dirty="0"/>
          </a:p>
        </p:txBody>
      </p:sp>
    </p:spTree>
    <p:extLst>
      <p:ext uri="{BB962C8B-B14F-4D97-AF65-F5344CB8AC3E}">
        <p14:creationId xmlns:p14="http://schemas.microsoft.com/office/powerpoint/2010/main" val="104280271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t>Behaviour </a:t>
            </a:r>
            <a:r>
              <a:rPr lang="en-GB" dirty="0" smtClean="0"/>
              <a:t>as </a:t>
            </a:r>
            <a:r>
              <a:rPr lang="en-GB" dirty="0"/>
              <a:t>imbued with mentality</a:t>
            </a:r>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“The avoidance of solipsism requires that the conception of other persons like oneself… be included in the idea of one’s own experiences from the beginning.”</a:t>
            </a:r>
          </a:p>
          <a:p>
            <a:pPr marL="0" indent="0">
              <a:buNone/>
            </a:pPr>
            <a:r>
              <a:rPr lang="en-GB" dirty="0"/>
              <a:t>(Nagel (1978) </a:t>
            </a:r>
            <a:r>
              <a:rPr lang="en-GB" i="1" dirty="0"/>
              <a:t>The Possibility of Altruism</a:t>
            </a:r>
            <a:r>
              <a:rPr lang="en-GB" dirty="0"/>
              <a:t>, p. 106)</a:t>
            </a:r>
          </a:p>
          <a:p>
            <a:pPr marL="0" indent="0">
              <a:buNone/>
            </a:pPr>
            <a:endParaRPr lang="en-GB" dirty="0"/>
          </a:p>
        </p:txBody>
      </p:sp>
    </p:spTree>
    <p:extLst>
      <p:ext uri="{BB962C8B-B14F-4D97-AF65-F5344CB8AC3E}">
        <p14:creationId xmlns:p14="http://schemas.microsoft.com/office/powerpoint/2010/main" val="251167862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t>Behaviour </a:t>
            </a:r>
            <a:r>
              <a:rPr lang="en-GB" dirty="0" smtClean="0"/>
              <a:t>as </a:t>
            </a:r>
            <a:r>
              <a:rPr lang="en-GB" dirty="0"/>
              <a:t>imbued with mentality</a:t>
            </a:r>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According to this view (suggested in different ways by </a:t>
            </a:r>
            <a:r>
              <a:rPr lang="en-GB" dirty="0" err="1"/>
              <a:t>Strawson</a:t>
            </a:r>
            <a:r>
              <a:rPr lang="en-GB" dirty="0"/>
              <a:t>, Davidson, and </a:t>
            </a:r>
            <a:r>
              <a:rPr lang="en-GB" dirty="0" err="1"/>
              <a:t>Avramides</a:t>
            </a:r>
            <a:r>
              <a:rPr lang="en-GB" dirty="0"/>
              <a:t>) we understand our mental concepts by reference to actions and behaviour that are not to be thought of as mere bodily movements, but rather as intentional actions, or behaviour expressive of feelings and </a:t>
            </a:r>
            <a:r>
              <a:rPr lang="en-GB" dirty="0" smtClean="0"/>
              <a:t>emotions. </a:t>
            </a:r>
            <a:endParaRPr lang="en-GB" dirty="0"/>
          </a:p>
        </p:txBody>
      </p:sp>
    </p:spTree>
    <p:extLst>
      <p:ext uri="{BB962C8B-B14F-4D97-AF65-F5344CB8AC3E}">
        <p14:creationId xmlns:p14="http://schemas.microsoft.com/office/powerpoint/2010/main" val="3175705376"/>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t>Behaviour </a:t>
            </a:r>
            <a:r>
              <a:rPr lang="en-GB" dirty="0" smtClean="0"/>
              <a:t>as </a:t>
            </a:r>
            <a:r>
              <a:rPr lang="en-GB" dirty="0"/>
              <a:t>imbued with mentality</a:t>
            </a:r>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Part of the idea here is that we don’t acquire mental concepts in a </a:t>
            </a:r>
            <a:r>
              <a:rPr lang="en-GB" dirty="0" smtClean="0"/>
              <a:t>vacuum.</a:t>
            </a:r>
          </a:p>
          <a:p>
            <a:pPr marL="0" indent="0">
              <a:buNone/>
            </a:pPr>
            <a:r>
              <a:rPr lang="en-GB" dirty="0" smtClean="0"/>
              <a:t>We </a:t>
            </a:r>
            <a:r>
              <a:rPr lang="en-GB" dirty="0"/>
              <a:t>acquire mental concepts through interactions with others.</a:t>
            </a:r>
            <a:r>
              <a:rPr lang="en-GB" dirty="0"/>
              <a:t> </a:t>
            </a:r>
            <a:endParaRPr lang="en-GB" dirty="0"/>
          </a:p>
        </p:txBody>
      </p:sp>
    </p:spTree>
    <p:extLst>
      <p:ext uri="{BB962C8B-B14F-4D97-AF65-F5344CB8AC3E}">
        <p14:creationId xmlns:p14="http://schemas.microsoft.com/office/powerpoint/2010/main" val="104417455"/>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t>Behaviour </a:t>
            </a:r>
            <a:r>
              <a:rPr lang="en-GB" dirty="0" smtClean="0"/>
              <a:t>as </a:t>
            </a:r>
            <a:r>
              <a:rPr lang="en-GB" dirty="0"/>
              <a:t>imbued with mentality</a:t>
            </a:r>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2400"/>
              </a:spcAft>
              <a:buNone/>
            </a:pPr>
            <a:r>
              <a:rPr lang="en-GB" dirty="0"/>
              <a:t>Two points to note about this response:</a:t>
            </a:r>
          </a:p>
          <a:p>
            <a:pPr marL="0" indent="0">
              <a:buNone/>
            </a:pPr>
            <a:r>
              <a:rPr lang="en-GB" dirty="0"/>
              <a:t>(a) It rejects the ‘Cartesian’ approach to the mental that takes our mental states and events as ‘metaphysical hermits’ (O’Shaughnessy)</a:t>
            </a:r>
            <a:r>
              <a:rPr lang="en-GB" dirty="0" smtClean="0"/>
              <a:t>.</a:t>
            </a:r>
          </a:p>
          <a:p>
            <a:pPr marL="0" indent="0">
              <a:buNone/>
            </a:pPr>
            <a:r>
              <a:rPr lang="en-GB" dirty="0" smtClean="0"/>
              <a:t>It </a:t>
            </a:r>
            <a:r>
              <a:rPr lang="en-GB" dirty="0"/>
              <a:t>rejects the idea that our mental states “stand in no binding need of manifesting their existence in bodily extremities in any way”</a:t>
            </a:r>
            <a:r>
              <a:rPr lang="en-GB" dirty="0" smtClean="0"/>
              <a:t>.</a:t>
            </a:r>
            <a:endParaRPr lang="en-GB" dirty="0"/>
          </a:p>
        </p:txBody>
      </p:sp>
    </p:spTree>
    <p:extLst>
      <p:ext uri="{BB962C8B-B14F-4D97-AF65-F5344CB8AC3E}">
        <p14:creationId xmlns:p14="http://schemas.microsoft.com/office/powerpoint/2010/main" val="54823721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The two problems of other minds</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smtClean="0"/>
              <a:t>However</a:t>
            </a:r>
            <a:r>
              <a:rPr lang="en-GB" dirty="0"/>
              <a:t>, epistemic considerations come into play in generating the conceptual problem of other </a:t>
            </a:r>
            <a:r>
              <a:rPr lang="en-GB" dirty="0" smtClean="0"/>
              <a:t>minds.</a:t>
            </a:r>
          </a:p>
          <a:p>
            <a:pPr marL="0" indent="0">
              <a:buNone/>
            </a:pPr>
            <a:r>
              <a:rPr lang="en-GB" dirty="0" smtClean="0"/>
              <a:t>A </a:t>
            </a:r>
            <a:r>
              <a:rPr lang="en-GB" dirty="0"/>
              <a:t>solution to the conceptual problem of other minds may highlight epistemic considerations that point to a solution to the epistemological problem of other minds.</a:t>
            </a:r>
          </a:p>
        </p:txBody>
      </p:sp>
    </p:spTree>
    <p:extLst>
      <p:ext uri="{BB962C8B-B14F-4D97-AF65-F5344CB8AC3E}">
        <p14:creationId xmlns:p14="http://schemas.microsoft.com/office/powerpoint/2010/main" val="310472233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t>Behaviour </a:t>
            </a:r>
            <a:r>
              <a:rPr lang="en-GB" dirty="0" smtClean="0"/>
              <a:t>as </a:t>
            </a:r>
            <a:r>
              <a:rPr lang="en-GB" dirty="0"/>
              <a:t>imbued with mentality</a:t>
            </a:r>
          </a:p>
        </p:txBody>
      </p:sp>
      <p:sp>
        <p:nvSpPr>
          <p:cNvPr id="3" name="Content Placeholder 2"/>
          <p:cNvSpPr>
            <a:spLocks noGrp="1"/>
          </p:cNvSpPr>
          <p:nvPr>
            <p:ph idx="1"/>
          </p:nvPr>
        </p:nvSpPr>
        <p:spPr>
          <a:xfrm>
            <a:off x="457200" y="1855365"/>
            <a:ext cx="8229600" cy="4525963"/>
          </a:xfrm>
        </p:spPr>
        <p:txBody>
          <a:bodyPr>
            <a:normAutofit/>
          </a:bodyPr>
          <a:lstStyle/>
          <a:p>
            <a:pPr marL="0" indent="0">
              <a:spcAft>
                <a:spcPts val="1800"/>
              </a:spcAft>
              <a:buNone/>
            </a:pPr>
            <a:r>
              <a:rPr lang="en-GB" dirty="0"/>
              <a:t>Two points to note about this response:</a:t>
            </a:r>
          </a:p>
          <a:p>
            <a:pPr marL="0" indent="0">
              <a:buNone/>
            </a:pPr>
            <a:r>
              <a:rPr lang="en-GB" dirty="0" smtClean="0"/>
              <a:t>(</a:t>
            </a:r>
            <a:r>
              <a:rPr lang="en-GB" dirty="0"/>
              <a:t>b) It contends that we have direct access to the minds of </a:t>
            </a:r>
            <a:r>
              <a:rPr lang="en-GB" dirty="0" smtClean="0"/>
              <a:t>others.</a:t>
            </a:r>
          </a:p>
          <a:p>
            <a:pPr marL="0" indent="0">
              <a:buNone/>
            </a:pPr>
            <a:r>
              <a:rPr lang="en-GB" dirty="0" smtClean="0"/>
              <a:t>So </a:t>
            </a:r>
            <a:r>
              <a:rPr lang="en-GB" dirty="0"/>
              <a:t>it is a mistake to think that we first have access to the </a:t>
            </a:r>
            <a:r>
              <a:rPr lang="en-GB" i="1" dirty="0"/>
              <a:t>mere</a:t>
            </a:r>
            <a:r>
              <a:rPr lang="en-GB" dirty="0"/>
              <a:t> bodily movements of others to which we then apply mental concepts by analogy from our own case. </a:t>
            </a:r>
          </a:p>
        </p:txBody>
      </p:sp>
    </p:spTree>
    <p:extLst>
      <p:ext uri="{BB962C8B-B14F-4D97-AF65-F5344CB8AC3E}">
        <p14:creationId xmlns:p14="http://schemas.microsoft.com/office/powerpoint/2010/main" val="121427424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dirty="0" smtClean="0"/>
              <a:t>Questions</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smtClean="0"/>
              <a:t>Does </a:t>
            </a:r>
            <a:r>
              <a:rPr lang="en-GB" dirty="0"/>
              <a:t>the above line of response dissolve </a:t>
            </a:r>
            <a:r>
              <a:rPr lang="en-GB" i="1" dirty="0"/>
              <a:t>all</a:t>
            </a:r>
            <a:r>
              <a:rPr lang="en-GB" dirty="0"/>
              <a:t> of the conceptual problems of other minds?</a:t>
            </a:r>
          </a:p>
          <a:p>
            <a:r>
              <a:rPr lang="en-GB" dirty="0"/>
              <a:t>Does it resolve the problem of how we can possess a concept of </a:t>
            </a:r>
            <a:r>
              <a:rPr lang="en-GB" i="1" dirty="0"/>
              <a:t>a mind</a:t>
            </a:r>
            <a:r>
              <a:rPr lang="en-GB" dirty="0"/>
              <a:t> (in general)?</a:t>
            </a:r>
          </a:p>
          <a:p>
            <a:r>
              <a:rPr lang="en-GB" dirty="0"/>
              <a:t>Does it show how we can possess concepts of the propositional attitudes that can be ascribed to others</a:t>
            </a:r>
            <a:r>
              <a:rPr lang="en-GB" dirty="0" smtClean="0"/>
              <a:t>?</a:t>
            </a:r>
            <a:endParaRPr lang="en-GB" dirty="0"/>
          </a:p>
        </p:txBody>
      </p:sp>
    </p:spTree>
    <p:extLst>
      <p:ext uri="{BB962C8B-B14F-4D97-AF65-F5344CB8AC3E}">
        <p14:creationId xmlns:p14="http://schemas.microsoft.com/office/powerpoint/2010/main" val="2842142448"/>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dirty="0" smtClean="0"/>
              <a:t>Questions</a:t>
            </a:r>
            <a:endParaRPr lang="en-GB" dirty="0"/>
          </a:p>
        </p:txBody>
      </p:sp>
      <p:sp>
        <p:nvSpPr>
          <p:cNvPr id="3" name="Content Placeholder 2"/>
          <p:cNvSpPr>
            <a:spLocks noGrp="1"/>
          </p:cNvSpPr>
          <p:nvPr>
            <p:ph idx="1"/>
          </p:nvPr>
        </p:nvSpPr>
        <p:spPr>
          <a:xfrm>
            <a:off x="457200" y="1855365"/>
            <a:ext cx="8229600" cy="4525963"/>
          </a:xfrm>
        </p:spPr>
        <p:txBody>
          <a:bodyPr>
            <a:normAutofit fontScale="92500"/>
          </a:bodyPr>
          <a:lstStyle/>
          <a:p>
            <a:r>
              <a:rPr lang="en-GB" dirty="0" smtClean="0"/>
              <a:t>Does </a:t>
            </a:r>
            <a:r>
              <a:rPr lang="en-GB" dirty="0"/>
              <a:t>it show how we can possess concepts of </a:t>
            </a:r>
            <a:r>
              <a:rPr lang="en-GB" i="1" dirty="0"/>
              <a:t>phenomenally conscious</a:t>
            </a:r>
            <a:r>
              <a:rPr lang="en-GB" dirty="0"/>
              <a:t> states that can be applied to others?</a:t>
            </a:r>
          </a:p>
          <a:p>
            <a:r>
              <a:rPr lang="en-GB" dirty="0"/>
              <a:t>What about our concepts of </a:t>
            </a:r>
            <a:r>
              <a:rPr lang="en-GB" i="1" dirty="0"/>
              <a:t>sensations</a:t>
            </a:r>
            <a:r>
              <a:rPr lang="en-GB" dirty="0"/>
              <a:t>, such as pain?</a:t>
            </a:r>
          </a:p>
          <a:p>
            <a:r>
              <a:rPr lang="en-GB" dirty="0"/>
              <a:t>Does it solve the “unity” problem? I.e. does it accommodate the idea that the concept we apply in the first-person case is the </a:t>
            </a:r>
            <a:r>
              <a:rPr lang="en-GB" i="1" dirty="0"/>
              <a:t>same as</a:t>
            </a:r>
            <a:r>
              <a:rPr lang="en-GB" dirty="0"/>
              <a:t> the concept we apply in the other-person case?</a:t>
            </a:r>
            <a:r>
              <a:rPr lang="en-GB" dirty="0"/>
              <a:t> </a:t>
            </a:r>
            <a:endParaRPr lang="en-GB" dirty="0"/>
          </a:p>
        </p:txBody>
      </p:sp>
    </p:spTree>
    <p:extLst>
      <p:ext uri="{BB962C8B-B14F-4D97-AF65-F5344CB8AC3E}">
        <p14:creationId xmlns:p14="http://schemas.microsoft.com/office/powerpoint/2010/main" val="389770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The two problems of other minds</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It may seem obvious that there must be a solution to the conceptual problem of other minds.</a:t>
            </a:r>
          </a:p>
          <a:p>
            <a:pPr marL="0" indent="0">
              <a:buNone/>
            </a:pPr>
            <a:r>
              <a:rPr lang="en-GB" dirty="0"/>
              <a:t>In order to raise questions about the minds of others I must have a general concept of mind – a concept that applies to others as well as myself – a concept that distinct individuals can fall under.</a:t>
            </a:r>
            <a:r>
              <a:rPr lang="en-GB" dirty="0"/>
              <a:t> </a:t>
            </a:r>
            <a:endParaRPr lang="en-GB" dirty="0"/>
          </a:p>
        </p:txBody>
      </p:sp>
    </p:spTree>
    <p:extLst>
      <p:ext uri="{BB962C8B-B14F-4D97-AF65-F5344CB8AC3E}">
        <p14:creationId xmlns:p14="http://schemas.microsoft.com/office/powerpoint/2010/main" val="62506225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Self-knowledge</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a:t>Our knowledge of our own sensations, thoughts, beliefs and other mental states seems to be significantly different from our knowledge of the external world, including our knowledge of others’ mental states.</a:t>
            </a:r>
          </a:p>
          <a:p>
            <a:pPr marL="0" indent="0">
              <a:buNone/>
            </a:pPr>
            <a:endParaRPr lang="en-GB" dirty="0"/>
          </a:p>
        </p:txBody>
      </p:sp>
    </p:spTree>
    <p:extLst>
      <p:ext uri="{BB962C8B-B14F-4D97-AF65-F5344CB8AC3E}">
        <p14:creationId xmlns:p14="http://schemas.microsoft.com/office/powerpoint/2010/main" val="346493128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Self-knowledge</a:t>
            </a:r>
            <a:endParaRPr lang="en-GB" dirty="0"/>
          </a:p>
        </p:txBody>
      </p:sp>
      <p:sp>
        <p:nvSpPr>
          <p:cNvPr id="3" name="Content Placeholder 2"/>
          <p:cNvSpPr>
            <a:spLocks noGrp="1"/>
          </p:cNvSpPr>
          <p:nvPr>
            <p:ph idx="1"/>
          </p:nvPr>
        </p:nvSpPr>
        <p:spPr>
          <a:xfrm>
            <a:off x="457200" y="1855365"/>
            <a:ext cx="8229600" cy="4525963"/>
          </a:xfrm>
        </p:spPr>
        <p:txBody>
          <a:bodyPr>
            <a:normAutofit/>
          </a:bodyPr>
          <a:lstStyle/>
          <a:p>
            <a:pPr marL="0" indent="0">
              <a:buNone/>
            </a:pPr>
            <a:r>
              <a:rPr lang="en-GB" dirty="0" smtClean="0"/>
              <a:t>What </a:t>
            </a:r>
            <a:r>
              <a:rPr lang="en-GB" dirty="0"/>
              <a:t>it is that distinguishes self-knowledge from knowledge in other areas?</a:t>
            </a:r>
          </a:p>
          <a:p>
            <a:pPr lvl="0"/>
            <a:r>
              <a:rPr lang="en-GB" dirty="0"/>
              <a:t>Special epistemic security</a:t>
            </a:r>
          </a:p>
          <a:p>
            <a:pPr lvl="0">
              <a:spcAft>
                <a:spcPts val="1800"/>
              </a:spcAft>
            </a:pPr>
            <a:r>
              <a:rPr lang="en-GB" dirty="0"/>
              <a:t>A special method</a:t>
            </a:r>
          </a:p>
          <a:p>
            <a:pPr marL="0" indent="0">
              <a:buNone/>
            </a:pPr>
            <a:r>
              <a:rPr lang="en-GB" dirty="0" smtClean="0"/>
              <a:t>We have a method </a:t>
            </a:r>
            <a:r>
              <a:rPr lang="en-GB" dirty="0"/>
              <a:t>of grasping (at least some of) </a:t>
            </a:r>
            <a:r>
              <a:rPr lang="en-GB" dirty="0" smtClean="0"/>
              <a:t>our own </a:t>
            </a:r>
            <a:r>
              <a:rPr lang="en-GB" dirty="0"/>
              <a:t>sensations, thoughts, and propositional attitudes that is available exclusively to </a:t>
            </a:r>
            <a:r>
              <a:rPr lang="en-GB" dirty="0" smtClean="0"/>
              <a:t>us.</a:t>
            </a:r>
            <a:endParaRPr lang="en-GB" dirty="0"/>
          </a:p>
          <a:p>
            <a:pPr marL="0" indent="0">
              <a:buNone/>
            </a:pPr>
            <a:endParaRPr lang="en-GB" dirty="0"/>
          </a:p>
        </p:txBody>
      </p:sp>
    </p:spTree>
    <p:extLst>
      <p:ext uri="{BB962C8B-B14F-4D97-AF65-F5344CB8AC3E}">
        <p14:creationId xmlns:p14="http://schemas.microsoft.com/office/powerpoint/2010/main" val="243442736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Self-knowledge</a:t>
            </a:r>
            <a:endParaRPr lang="en-GB" dirty="0"/>
          </a:p>
        </p:txBody>
      </p:sp>
      <p:sp>
        <p:nvSpPr>
          <p:cNvPr id="3" name="Content Placeholder 2"/>
          <p:cNvSpPr>
            <a:spLocks noGrp="1"/>
          </p:cNvSpPr>
          <p:nvPr>
            <p:ph idx="1"/>
          </p:nvPr>
        </p:nvSpPr>
        <p:spPr>
          <a:xfrm>
            <a:off x="457200" y="1855365"/>
            <a:ext cx="8229600" cy="4525963"/>
          </a:xfrm>
        </p:spPr>
        <p:txBody>
          <a:bodyPr>
            <a:normAutofit fontScale="92500" lnSpcReduction="10000"/>
          </a:bodyPr>
          <a:lstStyle/>
          <a:p>
            <a:pPr marL="0" indent="0">
              <a:buNone/>
            </a:pPr>
            <a:r>
              <a:rPr lang="en-GB" dirty="0"/>
              <a:t>I apprehend my sensations, emotions, beliefs and desires through introspection</a:t>
            </a:r>
            <a:r>
              <a:rPr lang="en-GB" dirty="0" smtClean="0"/>
              <a:t>.</a:t>
            </a:r>
            <a:endParaRPr lang="en-GB" dirty="0"/>
          </a:p>
          <a:p>
            <a:pPr lvl="0"/>
            <a:r>
              <a:rPr lang="en-GB" dirty="0"/>
              <a:t>No one else can introspect my mental states and events.</a:t>
            </a:r>
          </a:p>
          <a:p>
            <a:pPr lvl="0"/>
            <a:r>
              <a:rPr lang="en-GB" dirty="0"/>
              <a:t>I cannot introspect anyone else’s mental states and events.</a:t>
            </a:r>
          </a:p>
          <a:p>
            <a:endParaRPr lang="en-GB" dirty="0"/>
          </a:p>
          <a:p>
            <a:pPr marL="0" indent="0">
              <a:buNone/>
            </a:pPr>
            <a:r>
              <a:rPr lang="en-GB" dirty="0"/>
              <a:t>How, then do I come to know about the minds of others</a:t>
            </a:r>
            <a:r>
              <a:rPr lang="en-GB" dirty="0" smtClean="0"/>
              <a:t>?</a:t>
            </a:r>
            <a:endParaRPr lang="en-GB" dirty="0"/>
          </a:p>
        </p:txBody>
      </p:sp>
    </p:spTree>
    <p:extLst>
      <p:ext uri="{BB962C8B-B14F-4D97-AF65-F5344CB8AC3E}">
        <p14:creationId xmlns:p14="http://schemas.microsoft.com/office/powerpoint/2010/main" val="418980406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8983</TotalTime>
  <Words>2699</Words>
  <Application>Microsoft Macintosh PowerPoint</Application>
  <PresentationFormat>On-screen Show (4:3)</PresentationFormat>
  <Paragraphs>175</Paragraphs>
  <Slides>52</Slides>
  <Notes>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Philosophy of Mind  Lecture 8 (week 9)</vt:lpstr>
      <vt:lpstr>The two problems of other minds</vt:lpstr>
      <vt:lpstr>The two problems of other minds</vt:lpstr>
      <vt:lpstr>The two problems of other minds</vt:lpstr>
      <vt:lpstr>The two problems of other minds</vt:lpstr>
      <vt:lpstr>The two problems of other minds</vt:lpstr>
      <vt:lpstr>Self-knowledge</vt:lpstr>
      <vt:lpstr>Self-knowledge</vt:lpstr>
      <vt:lpstr>Self-knowledge</vt:lpstr>
      <vt:lpstr>Knowledge of other minds</vt:lpstr>
      <vt:lpstr>Knowledge of other minds</vt:lpstr>
      <vt:lpstr>Pretence</vt:lpstr>
      <vt:lpstr>Pretence</vt:lpstr>
      <vt:lpstr>The Epistemological Problem</vt:lpstr>
      <vt:lpstr>The Conceptual Problem</vt:lpstr>
      <vt:lpstr>Generality</vt:lpstr>
      <vt:lpstr>Generality</vt:lpstr>
      <vt:lpstr>Generality</vt:lpstr>
      <vt:lpstr>Generality</vt:lpstr>
      <vt:lpstr>Generality</vt:lpstr>
      <vt:lpstr>Generality</vt:lpstr>
      <vt:lpstr>Generality</vt:lpstr>
      <vt:lpstr>Generality</vt:lpstr>
      <vt:lpstr>Generality</vt:lpstr>
      <vt:lpstr>Generality</vt:lpstr>
      <vt:lpstr>Generality</vt:lpstr>
      <vt:lpstr>Generality</vt:lpstr>
      <vt:lpstr>Questions</vt:lpstr>
      <vt:lpstr>Unity</vt:lpstr>
      <vt:lpstr>Unity</vt:lpstr>
      <vt:lpstr>Unity</vt:lpstr>
      <vt:lpstr>Unity</vt:lpstr>
      <vt:lpstr>Unity</vt:lpstr>
      <vt:lpstr>Unity</vt:lpstr>
      <vt:lpstr>Avoiding the conceptual problem</vt:lpstr>
      <vt:lpstr>Avoiding the conceptual problem</vt:lpstr>
      <vt:lpstr>Avoiding the conceptual problem</vt:lpstr>
      <vt:lpstr>Avoiding the conceptual problem</vt:lpstr>
      <vt:lpstr>Avoiding the conceptual problem</vt:lpstr>
      <vt:lpstr>Avoiding the conceptual problem</vt:lpstr>
      <vt:lpstr>Avoiding the conceptual problem</vt:lpstr>
      <vt:lpstr>Avoiding the conceptual problem</vt:lpstr>
      <vt:lpstr>Logical Behaviourism</vt:lpstr>
      <vt:lpstr>Logical Behaviourism</vt:lpstr>
      <vt:lpstr>Logical Behaviourism</vt:lpstr>
      <vt:lpstr>Behaviour as imbued with mentality</vt:lpstr>
      <vt:lpstr>Behaviour as imbued with mentality</vt:lpstr>
      <vt:lpstr>Behaviour as imbued with mentality</vt:lpstr>
      <vt:lpstr>Behaviour as imbued with mentality</vt:lpstr>
      <vt:lpstr>Behaviour as imbued with mentality</vt:lpstr>
      <vt:lpstr>Questions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Mind  Lecture 6 </dc:title>
  <dc:creator>Matthew Soteriou</dc:creator>
  <cp:lastModifiedBy>Alisa Mandrigin</cp:lastModifiedBy>
  <cp:revision>72</cp:revision>
  <dcterms:created xsi:type="dcterms:W3CDTF">2014-11-13T20:32:06Z</dcterms:created>
  <dcterms:modified xsi:type="dcterms:W3CDTF">2016-03-10T20:36:00Z</dcterms:modified>
</cp:coreProperties>
</file>