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88"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89" r:id="rId23"/>
    <p:sldId id="275" r:id="rId24"/>
    <p:sldId id="276" r:id="rId25"/>
    <p:sldId id="277" r:id="rId26"/>
    <p:sldId id="278" r:id="rId27"/>
    <p:sldId id="279" r:id="rId28"/>
    <p:sldId id="280" r:id="rId29"/>
    <p:sldId id="282" r:id="rId30"/>
    <p:sldId id="283" r:id="rId31"/>
    <p:sldId id="284" r:id="rId32"/>
    <p:sldId id="285" r:id="rId33"/>
    <p:sldId id="286" r:id="rId34"/>
    <p:sldId id="28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03" autoAdjust="0"/>
    <p:restoredTop sz="94660"/>
  </p:normalViewPr>
  <p:slideViewPr>
    <p:cSldViewPr>
      <p:cViewPr varScale="1">
        <p:scale>
          <a:sx n="66" d="100"/>
          <a:sy n="66" d="100"/>
        </p:scale>
        <p:origin x="158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CBC4AA2-7146-48AB-ABA4-B626E4F22E34}" type="datetimeFigureOut">
              <a:rPr lang="en-GB" smtClean="0"/>
              <a:t>15/01/2016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3196465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BC4AA2-7146-48AB-ABA4-B626E4F22E34}" type="datetimeFigureOut">
              <a:rPr lang="en-GB" smtClean="0"/>
              <a:t>15/01/2016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1749927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BC4AA2-7146-48AB-ABA4-B626E4F22E34}" type="datetimeFigureOut">
              <a:rPr lang="en-GB" smtClean="0"/>
              <a:t>15/01/2016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3985629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BC4AA2-7146-48AB-ABA4-B626E4F22E34}" type="datetimeFigureOut">
              <a:rPr lang="en-GB" smtClean="0"/>
              <a:t>15/01/2016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1113124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BC4AA2-7146-48AB-ABA4-B626E4F22E34}" type="datetimeFigureOut">
              <a:rPr lang="en-GB" smtClean="0"/>
              <a:t>15/01/2016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2346659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CBC4AA2-7146-48AB-ABA4-B626E4F22E34}" type="datetimeFigureOut">
              <a:rPr lang="en-GB" smtClean="0"/>
              <a:t>15/01/2016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965547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CBC4AA2-7146-48AB-ABA4-B626E4F22E34}" type="datetimeFigureOut">
              <a:rPr lang="en-GB" smtClean="0"/>
              <a:t>15/01/2016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435129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CBC4AA2-7146-48AB-ABA4-B626E4F22E34}" type="datetimeFigureOut">
              <a:rPr lang="en-GB" smtClean="0"/>
              <a:t>15/01/2016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149073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BC4AA2-7146-48AB-ABA4-B626E4F22E34}" type="datetimeFigureOut">
              <a:rPr lang="en-GB" smtClean="0"/>
              <a:t>15/01/2016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2507482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BC4AA2-7146-48AB-ABA4-B626E4F22E34}" type="datetimeFigureOut">
              <a:rPr lang="en-GB" smtClean="0"/>
              <a:t>15/01/2016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2774342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BC4AA2-7146-48AB-ABA4-B626E4F22E34}" type="datetimeFigureOut">
              <a:rPr lang="en-GB" smtClean="0"/>
              <a:t>15/01/2016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FDD538-5458-49BA-B0FE-7CB63C2DE0AA}" type="slidenum">
              <a:rPr lang="en-GB" smtClean="0"/>
              <a:t>‹#›</a:t>
            </a:fld>
            <a:endParaRPr lang="en-GB"/>
          </a:p>
        </p:txBody>
      </p:sp>
    </p:spTree>
    <p:extLst>
      <p:ext uri="{BB962C8B-B14F-4D97-AF65-F5344CB8AC3E}">
        <p14:creationId xmlns:p14="http://schemas.microsoft.com/office/powerpoint/2010/main" val="1024241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BC4AA2-7146-48AB-ABA4-B626E4F22E34}" type="datetimeFigureOut">
              <a:rPr lang="en-GB" smtClean="0"/>
              <a:t>15/01/2016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DD538-5458-49BA-B0FE-7CB63C2DE0AA}" type="slidenum">
              <a:rPr lang="en-GB" smtClean="0"/>
              <a:t>‹#›</a:t>
            </a:fld>
            <a:endParaRPr lang="en-GB"/>
          </a:p>
        </p:txBody>
      </p:sp>
    </p:spTree>
    <p:extLst>
      <p:ext uri="{BB962C8B-B14F-4D97-AF65-F5344CB8AC3E}">
        <p14:creationId xmlns:p14="http://schemas.microsoft.com/office/powerpoint/2010/main" val="392595173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Philosophy of Mind</a:t>
            </a:r>
            <a:endParaRPr lang="en-GB" dirty="0"/>
          </a:p>
        </p:txBody>
      </p:sp>
      <p:sp>
        <p:nvSpPr>
          <p:cNvPr id="3" name="Subtitle 2"/>
          <p:cNvSpPr>
            <a:spLocks noGrp="1"/>
          </p:cNvSpPr>
          <p:nvPr>
            <p:ph type="subTitle" idx="1"/>
          </p:nvPr>
        </p:nvSpPr>
        <p:spPr/>
        <p:txBody>
          <a:bodyPr/>
          <a:lstStyle/>
          <a:p>
            <a:r>
              <a:rPr lang="en-GB" dirty="0" smtClean="0"/>
              <a:t>Matthew </a:t>
            </a:r>
            <a:r>
              <a:rPr lang="en-GB" dirty="0" err="1" smtClean="0"/>
              <a:t>Soteriou</a:t>
            </a:r>
            <a:endParaRPr lang="en-GB" dirty="0"/>
          </a:p>
        </p:txBody>
      </p:sp>
    </p:spTree>
    <p:extLst>
      <p:ext uri="{BB962C8B-B14F-4D97-AF65-F5344CB8AC3E}">
        <p14:creationId xmlns:p14="http://schemas.microsoft.com/office/powerpoint/2010/main" val="3431340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Varieties of Dualism</a:t>
            </a:r>
            <a:endParaRPr lang="en-GB" dirty="0"/>
          </a:p>
        </p:txBody>
      </p:sp>
      <p:sp>
        <p:nvSpPr>
          <p:cNvPr id="3" name="Content Placeholder 2"/>
          <p:cNvSpPr>
            <a:spLocks noGrp="1"/>
          </p:cNvSpPr>
          <p:nvPr>
            <p:ph idx="1"/>
          </p:nvPr>
        </p:nvSpPr>
        <p:spPr/>
        <p:txBody>
          <a:bodyPr>
            <a:normAutofit/>
          </a:bodyPr>
          <a:lstStyle/>
          <a:p>
            <a:pPr marL="0" indent="0" algn="just">
              <a:buNone/>
            </a:pPr>
            <a:r>
              <a:rPr lang="en-GB" b="1" dirty="0" smtClean="0"/>
              <a:t>Cartesian Dualism</a:t>
            </a:r>
          </a:p>
          <a:p>
            <a:pPr marL="0" indent="0" algn="just">
              <a:buNone/>
            </a:pPr>
            <a:endParaRPr lang="en-GB" dirty="0"/>
          </a:p>
          <a:p>
            <a:pPr marL="0" indent="0" algn="just">
              <a:buNone/>
            </a:pPr>
            <a:r>
              <a:rPr lang="en-GB" dirty="0" smtClean="0"/>
              <a:t>Descartes </a:t>
            </a:r>
            <a:r>
              <a:rPr lang="en-GB" dirty="0"/>
              <a:t>was concerned to argue for a certain kind of metaphysical </a:t>
            </a:r>
            <a:r>
              <a:rPr lang="en-GB" dirty="0" smtClean="0"/>
              <a:t>dualism: </a:t>
            </a:r>
            <a:r>
              <a:rPr lang="en-GB" b="1" dirty="0" smtClean="0"/>
              <a:t>Substance </a:t>
            </a:r>
            <a:r>
              <a:rPr lang="en-GB" b="1" dirty="0"/>
              <a:t>dualism</a:t>
            </a:r>
            <a:r>
              <a:rPr lang="en-GB" dirty="0"/>
              <a:t>. </a:t>
            </a:r>
            <a:endParaRPr lang="en-GB" dirty="0" smtClean="0"/>
          </a:p>
          <a:p>
            <a:pPr marL="0" indent="0" algn="just">
              <a:buNone/>
            </a:pPr>
            <a:endParaRPr lang="en-GB" dirty="0"/>
          </a:p>
          <a:p>
            <a:pPr marL="0" indent="0" algn="just">
              <a:buNone/>
            </a:pPr>
            <a:r>
              <a:rPr lang="en-GB" dirty="0" smtClean="0"/>
              <a:t>Mind </a:t>
            </a:r>
            <a:r>
              <a:rPr lang="en-GB" dirty="0"/>
              <a:t>and matter are distinct substances. </a:t>
            </a:r>
            <a:endParaRPr lang="en-GB" dirty="0" smtClean="0"/>
          </a:p>
          <a:p>
            <a:pPr marL="0" indent="0" algn="just">
              <a:buNone/>
            </a:pPr>
            <a:endParaRPr lang="en-GB" dirty="0"/>
          </a:p>
        </p:txBody>
      </p:sp>
    </p:spTree>
    <p:extLst>
      <p:ext uri="{BB962C8B-B14F-4D97-AF65-F5344CB8AC3E}">
        <p14:creationId xmlns:p14="http://schemas.microsoft.com/office/powerpoint/2010/main" val="3145524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Cartesian Dualism</a:t>
            </a:r>
            <a:endParaRPr lang="en-GB"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GB" dirty="0" smtClean="0"/>
              <a:t>In Descartes’ discussion we find considered the conceivability and metaphysical possibility of </a:t>
            </a:r>
            <a:r>
              <a:rPr lang="en-GB" i="1" dirty="0" smtClean="0"/>
              <a:t>disembodied existence</a:t>
            </a:r>
            <a:r>
              <a:rPr lang="en-GB" dirty="0" smtClean="0"/>
              <a:t>. </a:t>
            </a:r>
          </a:p>
          <a:p>
            <a:pPr marL="0" indent="0" algn="just">
              <a:buNone/>
            </a:pPr>
            <a:endParaRPr lang="en-GB" dirty="0"/>
          </a:p>
          <a:p>
            <a:pPr marL="0" indent="0" algn="just">
              <a:buNone/>
            </a:pPr>
            <a:r>
              <a:rPr lang="en-GB" dirty="0" smtClean="0"/>
              <a:t>He attempts to protect the coherence of the notion of disembodied existence by arguing that conscious thinking is an activity that the disembodied agent can engage in.</a:t>
            </a:r>
          </a:p>
          <a:p>
            <a:pPr marL="0" indent="0" algn="just">
              <a:buNone/>
            </a:pPr>
            <a:endParaRPr lang="en-GB" dirty="0"/>
          </a:p>
          <a:p>
            <a:pPr marL="0" indent="0" algn="just">
              <a:buNone/>
            </a:pPr>
            <a:r>
              <a:rPr lang="en-GB" dirty="0" smtClean="0"/>
              <a:t>He </a:t>
            </a:r>
            <a:r>
              <a:rPr lang="en-GB" dirty="0"/>
              <a:t>argues that it is metaphysically possible for us to continue to exist as purely mental disembodied subjects, and if this is true, then we can’t be essentially material things. </a:t>
            </a:r>
            <a:endParaRPr lang="en-GB" dirty="0" smtClean="0"/>
          </a:p>
          <a:p>
            <a:pPr marL="0" indent="0" algn="just">
              <a:buNone/>
            </a:pPr>
            <a:endParaRPr lang="en-GB" dirty="0"/>
          </a:p>
        </p:txBody>
      </p:sp>
    </p:spTree>
    <p:extLst>
      <p:ext uri="{BB962C8B-B14F-4D97-AF65-F5344CB8AC3E}">
        <p14:creationId xmlns:p14="http://schemas.microsoft.com/office/powerpoint/2010/main" val="1184587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Cartesian Dualism</a:t>
            </a:r>
            <a:endParaRPr lang="en-GB" dirty="0"/>
          </a:p>
        </p:txBody>
      </p:sp>
      <p:sp>
        <p:nvSpPr>
          <p:cNvPr id="3" name="Content Placeholder 2"/>
          <p:cNvSpPr>
            <a:spLocks noGrp="1"/>
          </p:cNvSpPr>
          <p:nvPr>
            <p:ph idx="1"/>
          </p:nvPr>
        </p:nvSpPr>
        <p:spPr/>
        <p:txBody>
          <a:bodyPr>
            <a:normAutofit fontScale="92500"/>
          </a:bodyPr>
          <a:lstStyle/>
          <a:p>
            <a:pPr marL="0" indent="0" algn="just">
              <a:buNone/>
            </a:pPr>
            <a:r>
              <a:rPr lang="en-GB" dirty="0" smtClean="0"/>
              <a:t>So for Descartes, it is the fact that we can engage in conscious thinking that presents a difficulty for the materialist view – according to which there is only one kind of substance – material substance. </a:t>
            </a:r>
          </a:p>
          <a:p>
            <a:pPr marL="0" indent="0" algn="just">
              <a:buNone/>
            </a:pPr>
            <a:endParaRPr lang="en-GB" dirty="0"/>
          </a:p>
          <a:p>
            <a:pPr marL="0" indent="0" algn="just">
              <a:buNone/>
            </a:pPr>
            <a:r>
              <a:rPr lang="en-GB" dirty="0" smtClean="0"/>
              <a:t>(And note that the kind of ‘conscious thinking’ he is concerned with is, arguably, the kind of conscious activity that only a self-conscious subject can engage in.)</a:t>
            </a:r>
          </a:p>
          <a:p>
            <a:endParaRPr lang="en-GB" dirty="0"/>
          </a:p>
        </p:txBody>
      </p:sp>
    </p:spTree>
    <p:extLst>
      <p:ext uri="{BB962C8B-B14F-4D97-AF65-F5344CB8AC3E}">
        <p14:creationId xmlns:p14="http://schemas.microsoft.com/office/powerpoint/2010/main" val="2801602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varieties of dualism</a:t>
            </a:r>
            <a:endParaRPr lang="en-GB" dirty="0"/>
          </a:p>
        </p:txBody>
      </p:sp>
      <p:sp>
        <p:nvSpPr>
          <p:cNvPr id="3" name="Content Placeholder 2"/>
          <p:cNvSpPr>
            <a:spLocks noGrp="1"/>
          </p:cNvSpPr>
          <p:nvPr>
            <p:ph idx="1"/>
          </p:nvPr>
        </p:nvSpPr>
        <p:spPr/>
        <p:txBody>
          <a:bodyPr>
            <a:normAutofit fontScale="85000" lnSpcReduction="10000"/>
          </a:bodyPr>
          <a:lstStyle/>
          <a:p>
            <a:pPr marL="0" indent="0" algn="just">
              <a:buNone/>
            </a:pPr>
            <a:r>
              <a:rPr lang="en-GB" dirty="0"/>
              <a:t>The sort of mind-body problems that now receive most attention in the philosophy of mind are no longer framed in terms of questions about the distinctions between, and relations between, substances.  </a:t>
            </a:r>
            <a:endParaRPr lang="en-GB" dirty="0" smtClean="0"/>
          </a:p>
          <a:p>
            <a:pPr marL="0" indent="0" algn="just">
              <a:buNone/>
            </a:pPr>
            <a:endParaRPr lang="en-GB" dirty="0"/>
          </a:p>
          <a:p>
            <a:pPr marL="0" indent="0" algn="just">
              <a:buNone/>
            </a:pPr>
            <a:r>
              <a:rPr lang="en-GB" dirty="0" smtClean="0"/>
              <a:t>Mind-body </a:t>
            </a:r>
            <a:r>
              <a:rPr lang="en-GB" dirty="0"/>
              <a:t>problems are now more often framed in terms of an attempt to understand how the workings of the mind relate to workings of the body – that is, in terms of questions concerned with the distinctions between, and relations between, mental and bodily </a:t>
            </a:r>
            <a:r>
              <a:rPr lang="en-GB" i="1" dirty="0"/>
              <a:t>events</a:t>
            </a:r>
            <a:r>
              <a:rPr lang="en-GB" dirty="0"/>
              <a:t>, </a:t>
            </a:r>
            <a:r>
              <a:rPr lang="en-GB" i="1" dirty="0"/>
              <a:t>states</a:t>
            </a:r>
            <a:r>
              <a:rPr lang="en-GB" dirty="0"/>
              <a:t> and </a:t>
            </a:r>
            <a:r>
              <a:rPr lang="en-GB" i="1" dirty="0"/>
              <a:t>properties</a:t>
            </a:r>
            <a:r>
              <a:rPr lang="en-GB" dirty="0"/>
              <a:t>. </a:t>
            </a:r>
          </a:p>
        </p:txBody>
      </p:sp>
    </p:spTree>
    <p:extLst>
      <p:ext uri="{BB962C8B-B14F-4D97-AF65-F5344CB8AC3E}">
        <p14:creationId xmlns:p14="http://schemas.microsoft.com/office/powerpoint/2010/main" val="178993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Property Dualism</a:t>
            </a:r>
            <a:endParaRPr lang="en-GB" dirty="0"/>
          </a:p>
        </p:txBody>
      </p:sp>
      <p:sp>
        <p:nvSpPr>
          <p:cNvPr id="3" name="Content Placeholder 2"/>
          <p:cNvSpPr>
            <a:spLocks noGrp="1"/>
          </p:cNvSpPr>
          <p:nvPr>
            <p:ph idx="1"/>
          </p:nvPr>
        </p:nvSpPr>
        <p:spPr/>
        <p:txBody>
          <a:bodyPr/>
          <a:lstStyle/>
          <a:p>
            <a:pPr marL="0" indent="0" algn="just">
              <a:buNone/>
            </a:pPr>
            <a:r>
              <a:rPr lang="en-GB" dirty="0"/>
              <a:t>Property dualists deny that mental properties just are physical properties. But they needn’t be committed to the claim that mind and matter are distinct substances, and they needn’t be committed to the idea that it is possible for us to continue to exist as purely mental disembodied subjects.</a:t>
            </a:r>
          </a:p>
          <a:p>
            <a:pPr marL="0" indent="0">
              <a:buNone/>
            </a:pPr>
            <a:endParaRPr lang="en-GB" dirty="0"/>
          </a:p>
        </p:txBody>
      </p:sp>
    </p:spTree>
    <p:extLst>
      <p:ext uri="{BB962C8B-B14F-4D97-AF65-F5344CB8AC3E}">
        <p14:creationId xmlns:p14="http://schemas.microsoft.com/office/powerpoint/2010/main" val="31812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Conscious thinking and Sensory Consciousness</a:t>
            </a:r>
            <a:endParaRPr lang="en-GB" dirty="0"/>
          </a:p>
        </p:txBody>
      </p:sp>
      <p:sp>
        <p:nvSpPr>
          <p:cNvPr id="3" name="Content Placeholder 2"/>
          <p:cNvSpPr>
            <a:spLocks noGrp="1"/>
          </p:cNvSpPr>
          <p:nvPr>
            <p:ph idx="1"/>
          </p:nvPr>
        </p:nvSpPr>
        <p:spPr/>
        <p:txBody>
          <a:bodyPr>
            <a:normAutofit fontScale="70000" lnSpcReduction="20000"/>
          </a:bodyPr>
          <a:lstStyle/>
          <a:p>
            <a:pPr marL="0" indent="0" algn="just">
              <a:buNone/>
            </a:pPr>
            <a:r>
              <a:rPr lang="en-GB" dirty="0"/>
              <a:t>Current day property dualists often seem to think that there are aspects of </a:t>
            </a:r>
            <a:r>
              <a:rPr lang="en-GB" b="1" i="1" dirty="0"/>
              <a:t>sensory</a:t>
            </a:r>
            <a:r>
              <a:rPr lang="en-GB" dirty="0"/>
              <a:t> consciousness that present the real difficulty for </a:t>
            </a:r>
            <a:r>
              <a:rPr lang="en-GB" dirty="0" err="1"/>
              <a:t>physicalists</a:t>
            </a:r>
            <a:r>
              <a:rPr lang="en-GB" dirty="0"/>
              <a:t>. </a:t>
            </a:r>
            <a:endParaRPr lang="en-GB" dirty="0" smtClean="0"/>
          </a:p>
          <a:p>
            <a:pPr marL="0" indent="0" algn="just">
              <a:buNone/>
            </a:pPr>
            <a:endParaRPr lang="en-GB" dirty="0"/>
          </a:p>
          <a:p>
            <a:pPr marL="0" indent="0" algn="just">
              <a:buNone/>
            </a:pPr>
            <a:r>
              <a:rPr lang="en-GB" dirty="0" smtClean="0"/>
              <a:t>Note </a:t>
            </a:r>
            <a:r>
              <a:rPr lang="en-GB" dirty="0"/>
              <a:t>the difference here with Descartes: For Descartes, sensory consciousness is a form of consciousness that is only available to the embodied subject, whereas conscious thinking is an activity that the disembodied agent can engage in. </a:t>
            </a:r>
            <a:endParaRPr lang="en-GB" dirty="0" smtClean="0"/>
          </a:p>
          <a:p>
            <a:pPr marL="0" indent="0" algn="just">
              <a:buNone/>
            </a:pPr>
            <a:endParaRPr lang="en-GB" dirty="0"/>
          </a:p>
          <a:p>
            <a:pPr marL="0" indent="0" algn="just">
              <a:buNone/>
            </a:pPr>
            <a:r>
              <a:rPr lang="en-GB" dirty="0" smtClean="0"/>
              <a:t>So </a:t>
            </a:r>
            <a:r>
              <a:rPr lang="en-GB" dirty="0"/>
              <a:t>it is the latter, and not the former, that occupies a central place in his argument against materialism. Concerns that arise in connection with the former – i.e. sensory consciousness – seem, for Descartes, to have more to do with embodiment – the distinctive way in which distinct substances are united in the embodied, conscious, human subject.</a:t>
            </a:r>
          </a:p>
          <a:p>
            <a:endParaRPr lang="en-GB" dirty="0"/>
          </a:p>
        </p:txBody>
      </p:sp>
    </p:spTree>
    <p:extLst>
      <p:ext uri="{BB962C8B-B14F-4D97-AF65-F5344CB8AC3E}">
        <p14:creationId xmlns:p14="http://schemas.microsoft.com/office/powerpoint/2010/main" val="3157651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Cartesian and Anti-Cartesian Approaches to </a:t>
            </a:r>
            <a:r>
              <a:rPr lang="en-GB" b="1" dirty="0" smtClean="0"/>
              <a:t>Mind</a:t>
            </a:r>
            <a:endParaRPr lang="en-GB" dirty="0"/>
          </a:p>
        </p:txBody>
      </p:sp>
      <p:sp>
        <p:nvSpPr>
          <p:cNvPr id="3" name="Content Placeholder 2"/>
          <p:cNvSpPr>
            <a:spLocks noGrp="1"/>
          </p:cNvSpPr>
          <p:nvPr>
            <p:ph idx="1"/>
          </p:nvPr>
        </p:nvSpPr>
        <p:spPr/>
        <p:txBody>
          <a:bodyPr>
            <a:normAutofit fontScale="85000" lnSpcReduction="10000"/>
          </a:bodyPr>
          <a:lstStyle/>
          <a:p>
            <a:pPr marL="0" indent="0">
              <a:buNone/>
            </a:pPr>
            <a:r>
              <a:rPr lang="en-GB" b="1" dirty="0"/>
              <a:t>Descartes’ legacy</a:t>
            </a:r>
            <a:r>
              <a:rPr lang="en-GB" b="1" dirty="0" smtClean="0"/>
              <a:t>:</a:t>
            </a:r>
          </a:p>
          <a:p>
            <a:pPr marL="0" indent="0">
              <a:buNone/>
            </a:pPr>
            <a:endParaRPr lang="en-GB" dirty="0"/>
          </a:p>
          <a:p>
            <a:pPr algn="just"/>
            <a:r>
              <a:rPr lang="en-GB" dirty="0"/>
              <a:t>Metaphysical thesis: The idea that there is a merely </a:t>
            </a:r>
            <a:r>
              <a:rPr lang="en-GB" i="1" dirty="0"/>
              <a:t>contingent</a:t>
            </a:r>
            <a:r>
              <a:rPr lang="en-GB" dirty="0"/>
              <a:t> connection between one’s mental life and the expression of one’s mental life in the publicly observable bodily action. </a:t>
            </a:r>
            <a:endParaRPr lang="en-GB" dirty="0" smtClean="0"/>
          </a:p>
          <a:p>
            <a:pPr marL="0" indent="0">
              <a:buNone/>
            </a:pPr>
            <a:endParaRPr lang="en-GB" dirty="0"/>
          </a:p>
          <a:p>
            <a:pPr algn="just"/>
            <a:r>
              <a:rPr lang="en-GB" dirty="0"/>
              <a:t>Epistemological thesis: The suggestion is that even when a subject’s epistemic access to the material world is compromised, her epistemic access to her own mind and mental life remains intact.</a:t>
            </a:r>
          </a:p>
          <a:p>
            <a:pPr marL="0" indent="0">
              <a:buNone/>
            </a:pPr>
            <a:endParaRPr lang="en-GB" dirty="0"/>
          </a:p>
        </p:txBody>
      </p:sp>
    </p:spTree>
    <p:extLst>
      <p:ext uri="{BB962C8B-B14F-4D97-AF65-F5344CB8AC3E}">
        <p14:creationId xmlns:p14="http://schemas.microsoft.com/office/powerpoint/2010/main" val="15985895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“Metaphysical Hermits”</a:t>
            </a:r>
            <a:endParaRPr lang="en-GB"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GB" dirty="0"/>
              <a:t>The two theses are related: The subject’s epistemic access to her own mind and mental life does not depend on a secure epistemic route to the material world, for the connections between the mental and material realms are merely causal and contingent. There is an asymmetry between one’s knowledge of one’s own mind and one’s knowledge of the material world – the former </a:t>
            </a:r>
            <a:r>
              <a:rPr lang="en-GB" dirty="0" smtClean="0"/>
              <a:t>is especially </a:t>
            </a:r>
            <a:r>
              <a:rPr lang="en-GB" dirty="0"/>
              <a:t>secure in a way that the latter is not.</a:t>
            </a:r>
          </a:p>
          <a:p>
            <a:pPr marL="0" indent="0">
              <a:buNone/>
            </a:pPr>
            <a:endParaRPr lang="en-GB" dirty="0"/>
          </a:p>
          <a:p>
            <a:pPr marL="0" indent="0" algn="just">
              <a:buNone/>
            </a:pPr>
            <a:r>
              <a:rPr lang="en-GB" dirty="0"/>
              <a:t>Brian </a:t>
            </a:r>
            <a:r>
              <a:rPr lang="en-GB" dirty="0" err="1"/>
              <a:t>O’Shaughenssy</a:t>
            </a:r>
            <a:r>
              <a:rPr lang="en-GB" dirty="0"/>
              <a:t>: On this view inhabitants of the mental realm are “metaphysical hermits”. They “stand in no binding need of manifesting their existence in bodily extremities in any way”.</a:t>
            </a:r>
          </a:p>
          <a:p>
            <a:pPr marL="0" indent="0">
              <a:buNone/>
            </a:pPr>
            <a:endParaRPr lang="en-GB" dirty="0"/>
          </a:p>
        </p:txBody>
      </p:sp>
    </p:spTree>
    <p:extLst>
      <p:ext uri="{BB962C8B-B14F-4D97-AF65-F5344CB8AC3E}">
        <p14:creationId xmlns:p14="http://schemas.microsoft.com/office/powerpoint/2010/main" val="805845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Anti-Cartesian Approaches</a:t>
            </a:r>
            <a:endParaRPr lang="en-GB" dirty="0"/>
          </a:p>
        </p:txBody>
      </p:sp>
      <p:sp>
        <p:nvSpPr>
          <p:cNvPr id="3" name="Content Placeholder 2"/>
          <p:cNvSpPr>
            <a:spLocks noGrp="1"/>
          </p:cNvSpPr>
          <p:nvPr>
            <p:ph idx="1"/>
          </p:nvPr>
        </p:nvSpPr>
        <p:spPr/>
        <p:txBody>
          <a:bodyPr/>
          <a:lstStyle/>
          <a:p>
            <a:pPr marL="0" indent="0" algn="just">
              <a:buNone/>
            </a:pPr>
            <a:r>
              <a:rPr lang="en-GB" dirty="0" smtClean="0"/>
              <a:t>The </a:t>
            </a:r>
            <a:r>
              <a:rPr lang="en-GB" dirty="0"/>
              <a:t>twentieth century reaction against this ‘Cartesian’ conception of the mental, and against the postulation of such “metaphysical hermits”, emerges under various guises, and develops in a variety of ways.</a:t>
            </a:r>
          </a:p>
          <a:p>
            <a:pPr marL="0" indent="0">
              <a:buNone/>
            </a:pPr>
            <a:endParaRPr lang="en-GB" dirty="0"/>
          </a:p>
        </p:txBody>
      </p:sp>
    </p:spTree>
    <p:extLst>
      <p:ext uri="{BB962C8B-B14F-4D97-AF65-F5344CB8AC3E}">
        <p14:creationId xmlns:p14="http://schemas.microsoft.com/office/powerpoint/2010/main" val="3077712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Anti-Cartesian Approaches</a:t>
            </a:r>
            <a:endParaRPr lang="en-GB" dirty="0"/>
          </a:p>
        </p:txBody>
      </p:sp>
      <p:sp>
        <p:nvSpPr>
          <p:cNvPr id="3" name="Content Placeholder 2"/>
          <p:cNvSpPr>
            <a:spLocks noGrp="1"/>
          </p:cNvSpPr>
          <p:nvPr>
            <p:ph idx="1"/>
          </p:nvPr>
        </p:nvSpPr>
        <p:spPr/>
        <p:txBody>
          <a:bodyPr/>
          <a:lstStyle/>
          <a:p>
            <a:pPr marL="0" indent="0" algn="just">
              <a:buNone/>
            </a:pPr>
            <a:r>
              <a:rPr lang="en-GB" dirty="0"/>
              <a:t>The rejection of an epistemic view that would make a subject’s mental life both private to that subject and infallibly accessible to her. </a:t>
            </a:r>
          </a:p>
          <a:p>
            <a:pPr marL="0" indent="0" algn="just">
              <a:buNone/>
            </a:pPr>
            <a:r>
              <a:rPr lang="en-GB" dirty="0"/>
              <a:t> </a:t>
            </a:r>
          </a:p>
          <a:p>
            <a:pPr marL="0" indent="0" algn="just">
              <a:buNone/>
            </a:pPr>
            <a:r>
              <a:rPr lang="en-GB" dirty="0"/>
              <a:t>The claim that it is a mistake to regard as merely contingent the connections between one’s mental life and publicly observable bodily manifestations of one’s mental life. </a:t>
            </a:r>
          </a:p>
          <a:p>
            <a:endParaRPr lang="en-GB" dirty="0"/>
          </a:p>
        </p:txBody>
      </p:sp>
    </p:spTree>
    <p:extLst>
      <p:ext uri="{BB962C8B-B14F-4D97-AF65-F5344CB8AC3E}">
        <p14:creationId xmlns:p14="http://schemas.microsoft.com/office/powerpoint/2010/main" val="1474904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Lecture Plan</a:t>
            </a:r>
            <a:endParaRPr lang="en-GB" dirty="0"/>
          </a:p>
        </p:txBody>
      </p:sp>
      <p:sp>
        <p:nvSpPr>
          <p:cNvPr id="3" name="Content Placeholder 2"/>
          <p:cNvSpPr>
            <a:spLocks noGrp="1"/>
          </p:cNvSpPr>
          <p:nvPr>
            <p:ph idx="1"/>
          </p:nvPr>
        </p:nvSpPr>
        <p:spPr/>
        <p:txBody>
          <a:bodyPr>
            <a:normAutofit fontScale="47500" lnSpcReduction="20000"/>
          </a:bodyPr>
          <a:lstStyle/>
          <a:p>
            <a:pPr marL="0" indent="0">
              <a:buNone/>
            </a:pPr>
            <a:r>
              <a:rPr lang="en-US" b="1" dirty="0"/>
              <a:t>Week 1:</a:t>
            </a:r>
            <a:r>
              <a:rPr lang="en-US" dirty="0"/>
              <a:t> An Introduction to </a:t>
            </a:r>
            <a:r>
              <a:rPr lang="en-US" dirty="0" err="1"/>
              <a:t>Physicalism</a:t>
            </a:r>
            <a:r>
              <a:rPr lang="en-US" dirty="0"/>
              <a:t> and Mind-Body Problems</a:t>
            </a:r>
            <a:endParaRPr lang="en-GB" dirty="0"/>
          </a:p>
          <a:p>
            <a:pPr marL="0" indent="0">
              <a:buNone/>
            </a:pPr>
            <a:r>
              <a:rPr lang="en-US" dirty="0"/>
              <a:t> </a:t>
            </a:r>
            <a:endParaRPr lang="en-GB" dirty="0"/>
          </a:p>
          <a:p>
            <a:pPr marL="0" indent="0">
              <a:buNone/>
            </a:pPr>
            <a:r>
              <a:rPr lang="en-US" b="1" dirty="0"/>
              <a:t>Week 2:</a:t>
            </a:r>
            <a:r>
              <a:rPr lang="en-US" dirty="0"/>
              <a:t> Identity Theories of Mind</a:t>
            </a:r>
            <a:endParaRPr lang="en-GB" dirty="0"/>
          </a:p>
          <a:p>
            <a:pPr marL="0" indent="0">
              <a:buNone/>
            </a:pPr>
            <a:r>
              <a:rPr lang="en-GB" dirty="0"/>
              <a:t> </a:t>
            </a:r>
          </a:p>
          <a:p>
            <a:pPr marL="0" indent="0">
              <a:buNone/>
            </a:pPr>
            <a:r>
              <a:rPr lang="en-GB" b="1" dirty="0"/>
              <a:t>Week 3:</a:t>
            </a:r>
            <a:r>
              <a:rPr lang="en-GB" dirty="0"/>
              <a:t> Davidson’s Anomalous Monism</a:t>
            </a:r>
          </a:p>
          <a:p>
            <a:pPr marL="0" indent="0">
              <a:buNone/>
            </a:pPr>
            <a:r>
              <a:rPr lang="en-GB" dirty="0"/>
              <a:t> </a:t>
            </a:r>
          </a:p>
          <a:p>
            <a:pPr marL="0" indent="0">
              <a:buNone/>
            </a:pPr>
            <a:r>
              <a:rPr lang="en-GB" b="1" dirty="0"/>
              <a:t>Week 4:</a:t>
            </a:r>
            <a:r>
              <a:rPr lang="en-GB" dirty="0"/>
              <a:t> Functionalism</a:t>
            </a:r>
          </a:p>
          <a:p>
            <a:pPr marL="0" indent="0">
              <a:buNone/>
            </a:pPr>
            <a:r>
              <a:rPr lang="en-GB" dirty="0"/>
              <a:t> </a:t>
            </a:r>
          </a:p>
          <a:p>
            <a:pPr marL="0" indent="0">
              <a:buNone/>
            </a:pPr>
            <a:r>
              <a:rPr lang="en-GB" b="1" dirty="0"/>
              <a:t>Week 5:</a:t>
            </a:r>
            <a:r>
              <a:rPr lang="en-GB" dirty="0"/>
              <a:t> Modal Arguments for Dualism</a:t>
            </a:r>
          </a:p>
          <a:p>
            <a:pPr marL="0" indent="0">
              <a:buNone/>
            </a:pPr>
            <a:r>
              <a:rPr lang="en-GB" dirty="0"/>
              <a:t> </a:t>
            </a:r>
          </a:p>
          <a:p>
            <a:pPr marL="0" indent="0">
              <a:buNone/>
            </a:pPr>
            <a:r>
              <a:rPr lang="en-GB" b="1" dirty="0"/>
              <a:t>Week 7:</a:t>
            </a:r>
            <a:r>
              <a:rPr lang="en-GB" dirty="0"/>
              <a:t> The Phenomenology of Experience and the Appeal to Introspection</a:t>
            </a:r>
          </a:p>
          <a:p>
            <a:pPr marL="0" indent="0">
              <a:buNone/>
            </a:pPr>
            <a:r>
              <a:rPr lang="en-GB" dirty="0"/>
              <a:t> </a:t>
            </a:r>
          </a:p>
          <a:p>
            <a:pPr marL="0" indent="0">
              <a:buNone/>
            </a:pPr>
            <a:r>
              <a:rPr lang="en-GB" b="1" dirty="0"/>
              <a:t>Week 8:</a:t>
            </a:r>
            <a:r>
              <a:rPr lang="en-GB" dirty="0"/>
              <a:t> The Content of Experience</a:t>
            </a:r>
          </a:p>
          <a:p>
            <a:pPr marL="0" indent="0">
              <a:buNone/>
            </a:pPr>
            <a:r>
              <a:rPr lang="en-GB" b="1" dirty="0"/>
              <a:t> </a:t>
            </a:r>
            <a:endParaRPr lang="en-GB" dirty="0"/>
          </a:p>
          <a:p>
            <a:pPr marL="0" indent="0">
              <a:buNone/>
            </a:pPr>
            <a:r>
              <a:rPr lang="en-GB" b="1" dirty="0"/>
              <a:t>Week 9: </a:t>
            </a:r>
            <a:r>
              <a:rPr lang="en-GB" dirty="0"/>
              <a:t>Other Minds and the Metaphysics of Mind</a:t>
            </a:r>
          </a:p>
          <a:p>
            <a:pPr marL="0" indent="0">
              <a:buNone/>
            </a:pPr>
            <a:endParaRPr lang="en-GB" b="1" dirty="0" smtClean="0"/>
          </a:p>
          <a:p>
            <a:pPr marL="0" indent="0">
              <a:buNone/>
            </a:pPr>
            <a:r>
              <a:rPr lang="en-GB" b="1" dirty="0" smtClean="0"/>
              <a:t>Week </a:t>
            </a:r>
            <a:r>
              <a:rPr lang="en-GB" b="1" dirty="0"/>
              <a:t>10:</a:t>
            </a:r>
            <a:r>
              <a:rPr lang="en-GB" dirty="0"/>
              <a:t> The Epistemological Problem of Other Minds</a:t>
            </a:r>
          </a:p>
          <a:p>
            <a:pPr marL="0" indent="0">
              <a:buNone/>
            </a:pPr>
            <a:r>
              <a:rPr lang="en-GB" dirty="0"/>
              <a:t> </a:t>
            </a:r>
          </a:p>
          <a:p>
            <a:endParaRPr lang="en-GB" dirty="0"/>
          </a:p>
        </p:txBody>
      </p:sp>
    </p:spTree>
    <p:extLst>
      <p:ext uri="{BB962C8B-B14F-4D97-AF65-F5344CB8AC3E}">
        <p14:creationId xmlns:p14="http://schemas.microsoft.com/office/powerpoint/2010/main" val="3342959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Anti-Cartesian Approaches</a:t>
            </a:r>
            <a:endParaRPr lang="en-GB" dirty="0"/>
          </a:p>
        </p:txBody>
      </p:sp>
      <p:sp>
        <p:nvSpPr>
          <p:cNvPr id="3" name="Content Placeholder 2"/>
          <p:cNvSpPr>
            <a:spLocks noGrp="1"/>
          </p:cNvSpPr>
          <p:nvPr>
            <p:ph idx="1"/>
          </p:nvPr>
        </p:nvSpPr>
        <p:spPr/>
        <p:txBody>
          <a:bodyPr>
            <a:normAutofit lnSpcReduction="10000"/>
          </a:bodyPr>
          <a:lstStyle/>
          <a:p>
            <a:pPr marL="0" indent="0" algn="just">
              <a:buNone/>
            </a:pPr>
            <a:r>
              <a:rPr lang="en-GB" dirty="0"/>
              <a:t>This development puts bodily action right at the heart of this new approach to, and understanding of, mentality. An understanding of the psychological subject as, essentially, a bodily agent. </a:t>
            </a:r>
            <a:endParaRPr lang="en-GB" dirty="0" smtClean="0"/>
          </a:p>
          <a:p>
            <a:pPr marL="0" indent="0">
              <a:buNone/>
            </a:pPr>
            <a:endParaRPr lang="en-GB" dirty="0"/>
          </a:p>
          <a:p>
            <a:pPr marL="0" indent="0" algn="just">
              <a:buNone/>
            </a:pPr>
            <a:r>
              <a:rPr lang="en-GB" dirty="0" smtClean="0"/>
              <a:t>Behaviourism</a:t>
            </a:r>
            <a:r>
              <a:rPr lang="en-GB" dirty="0"/>
              <a:t>, Functionalism, and Davidson’s </a:t>
            </a:r>
            <a:r>
              <a:rPr lang="en-GB" dirty="0" err="1"/>
              <a:t>Interpretationist</a:t>
            </a:r>
            <a:r>
              <a:rPr lang="en-GB" dirty="0"/>
              <a:t> view of the mind all accommodate this idea in different </a:t>
            </a:r>
            <a:r>
              <a:rPr lang="en-GB" dirty="0" smtClean="0"/>
              <a:t>ways.</a:t>
            </a:r>
            <a:endParaRPr lang="en-GB" dirty="0"/>
          </a:p>
          <a:p>
            <a:pPr marL="0" indent="0">
              <a:buNone/>
            </a:pPr>
            <a:endParaRPr lang="en-GB" dirty="0"/>
          </a:p>
        </p:txBody>
      </p:sp>
    </p:spTree>
    <p:extLst>
      <p:ext uri="{BB962C8B-B14F-4D97-AF65-F5344CB8AC3E}">
        <p14:creationId xmlns:p14="http://schemas.microsoft.com/office/powerpoint/2010/main" val="788634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The emergence of a further problem</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smtClean="0"/>
              <a:t>The </a:t>
            </a:r>
            <a:r>
              <a:rPr lang="en-GB" dirty="0"/>
              <a:t>suggestion that maybe the publicly observable bodily manifestations of our mentality and agency can be explained without essential recourse to certain conscious, </a:t>
            </a:r>
            <a:r>
              <a:rPr lang="en-GB" i="1" dirty="0"/>
              <a:t>phenomenal</a:t>
            </a:r>
            <a:r>
              <a:rPr lang="en-GB" dirty="0"/>
              <a:t> aspects of mind</a:t>
            </a:r>
            <a:r>
              <a:rPr lang="en-GB" dirty="0" smtClean="0"/>
              <a:t>.</a:t>
            </a:r>
          </a:p>
          <a:p>
            <a:pPr marL="0" indent="0" algn="just">
              <a:buNone/>
            </a:pPr>
            <a:endParaRPr lang="en-GB" dirty="0"/>
          </a:p>
          <a:p>
            <a:endParaRPr lang="en-GB" dirty="0"/>
          </a:p>
        </p:txBody>
      </p:sp>
    </p:spTree>
    <p:extLst>
      <p:ext uri="{BB962C8B-B14F-4D97-AF65-F5344CB8AC3E}">
        <p14:creationId xmlns:p14="http://schemas.microsoft.com/office/powerpoint/2010/main" val="34848466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lvl="0" indent="0" algn="just">
              <a:buNone/>
            </a:pPr>
            <a:r>
              <a:rPr lang="en-GB" sz="3000" dirty="0">
                <a:solidFill>
                  <a:prstClr val="white"/>
                </a:solidFill>
              </a:rPr>
              <a:t> Does this give rise to a conception of mentality that creates conceptual space for a notion of mentality and agency that doesn’t entail phenomenal consciousness? The suggestion that were we to strip mentality of these phenomenal features we would still have mentality and agency? </a:t>
            </a:r>
          </a:p>
          <a:p>
            <a:pPr marL="0" indent="0">
              <a:buNone/>
            </a:pPr>
            <a:endParaRPr lang="en-GB" dirty="0"/>
          </a:p>
        </p:txBody>
      </p:sp>
    </p:spTree>
    <p:extLst>
      <p:ext uri="{BB962C8B-B14F-4D97-AF65-F5344CB8AC3E}">
        <p14:creationId xmlns:p14="http://schemas.microsoft.com/office/powerpoint/2010/main" val="37807952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‘Hard’ Problem of Consciousness</a:t>
            </a:r>
            <a:endParaRPr lang="en-GB"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GB" dirty="0"/>
              <a:t>Gives rise to the problem of phenomenal consciousness: The problem of ‘subjective experience’ – those aspects of mind for which there is something it is like to be in them or undergo them. </a:t>
            </a:r>
            <a:endParaRPr lang="en-GB" dirty="0" smtClean="0"/>
          </a:p>
          <a:p>
            <a:pPr marL="0" indent="0" algn="just">
              <a:buNone/>
            </a:pPr>
            <a:endParaRPr lang="en-GB" dirty="0"/>
          </a:p>
          <a:p>
            <a:pPr marL="0" indent="0" algn="just">
              <a:buNone/>
            </a:pPr>
            <a:r>
              <a:rPr lang="en-GB" dirty="0" smtClean="0"/>
              <a:t>Puzzles </a:t>
            </a:r>
            <a:r>
              <a:rPr lang="en-GB" dirty="0"/>
              <a:t>raised about how such aspects of mind fit into our more general view of the world. </a:t>
            </a:r>
            <a:endParaRPr lang="en-GB" dirty="0" smtClean="0"/>
          </a:p>
          <a:p>
            <a:pPr marL="0" indent="0" algn="just">
              <a:buNone/>
            </a:pPr>
            <a:endParaRPr lang="en-GB" dirty="0"/>
          </a:p>
          <a:p>
            <a:pPr marL="0" indent="0" algn="just">
              <a:buNone/>
            </a:pPr>
            <a:r>
              <a:rPr lang="en-GB" dirty="0" smtClean="0"/>
              <a:t>The </a:t>
            </a:r>
            <a:r>
              <a:rPr lang="en-GB" dirty="0"/>
              <a:t>‘hard problem’ of consciousness.</a:t>
            </a:r>
          </a:p>
          <a:p>
            <a:endParaRPr lang="en-GB" dirty="0"/>
          </a:p>
        </p:txBody>
      </p:sp>
    </p:spTree>
    <p:extLst>
      <p:ext uri="{BB962C8B-B14F-4D97-AF65-F5344CB8AC3E}">
        <p14:creationId xmlns:p14="http://schemas.microsoft.com/office/powerpoint/2010/main" val="3963560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t>Physicalism</a:t>
            </a:r>
            <a:endParaRPr lang="en-GB" dirty="0"/>
          </a:p>
        </p:txBody>
      </p:sp>
      <p:sp>
        <p:nvSpPr>
          <p:cNvPr id="3" name="Content Placeholder 2"/>
          <p:cNvSpPr>
            <a:spLocks noGrp="1"/>
          </p:cNvSpPr>
          <p:nvPr>
            <p:ph idx="1"/>
          </p:nvPr>
        </p:nvSpPr>
        <p:spPr/>
        <p:txBody>
          <a:bodyPr/>
          <a:lstStyle/>
          <a:p>
            <a:pPr marL="0" indent="0" algn="just">
              <a:buNone/>
            </a:pPr>
            <a:r>
              <a:rPr lang="en-GB" dirty="0" err="1" smtClean="0"/>
              <a:t>Physicalism</a:t>
            </a:r>
            <a:r>
              <a:rPr lang="en-GB" dirty="0" smtClean="0"/>
              <a:t> </a:t>
            </a:r>
            <a:r>
              <a:rPr lang="en-GB" dirty="0"/>
              <a:t>is </a:t>
            </a:r>
            <a:r>
              <a:rPr lang="en-GB" dirty="0" smtClean="0"/>
              <a:t>(perhaps) close </a:t>
            </a:r>
            <a:r>
              <a:rPr lang="en-GB" dirty="0"/>
              <a:t>to the orthodoxy in current philosophy of mind. But why think that </a:t>
            </a:r>
            <a:r>
              <a:rPr lang="en-GB" dirty="0" err="1"/>
              <a:t>physicalism</a:t>
            </a:r>
            <a:r>
              <a:rPr lang="en-GB" dirty="0"/>
              <a:t> is correct? What problem or problems is </a:t>
            </a:r>
            <a:r>
              <a:rPr lang="en-GB" dirty="0" err="1"/>
              <a:t>physicalism</a:t>
            </a:r>
            <a:r>
              <a:rPr lang="en-GB" dirty="0"/>
              <a:t> supposed to resolve?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9477517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Physicalism</a:t>
            </a:r>
            <a:endParaRPr lang="en-GB" dirty="0"/>
          </a:p>
        </p:txBody>
      </p:sp>
      <p:sp>
        <p:nvSpPr>
          <p:cNvPr id="3" name="Content Placeholder 2"/>
          <p:cNvSpPr>
            <a:spLocks noGrp="1"/>
          </p:cNvSpPr>
          <p:nvPr>
            <p:ph idx="1"/>
          </p:nvPr>
        </p:nvSpPr>
        <p:spPr/>
        <p:txBody>
          <a:bodyPr/>
          <a:lstStyle/>
          <a:p>
            <a:pPr marL="0" indent="0" algn="just">
              <a:buNone/>
            </a:pPr>
            <a:r>
              <a:rPr lang="en-GB" dirty="0" smtClean="0"/>
              <a:t>What is </a:t>
            </a:r>
            <a:r>
              <a:rPr lang="en-GB" dirty="0" err="1" smtClean="0"/>
              <a:t>physicalism</a:t>
            </a:r>
            <a:r>
              <a:rPr lang="en-GB" dirty="0" smtClean="0"/>
              <a:t>? How are we to define the view?</a:t>
            </a:r>
          </a:p>
          <a:p>
            <a:pPr marL="0" indent="0" algn="just">
              <a:buNone/>
            </a:pPr>
            <a:endParaRPr lang="en-GB" dirty="0"/>
          </a:p>
          <a:p>
            <a:pPr marL="0" indent="0" algn="just">
              <a:buNone/>
            </a:pPr>
            <a:r>
              <a:rPr lang="en-GB" dirty="0"/>
              <a:t>Everything that exists is (really) physical. So, the mental / the mind / I is / am physical.</a:t>
            </a:r>
          </a:p>
          <a:p>
            <a:pPr marL="0" indent="0">
              <a:buNone/>
            </a:pPr>
            <a:endParaRPr lang="en-GB" dirty="0"/>
          </a:p>
        </p:txBody>
      </p:sp>
    </p:spTree>
    <p:extLst>
      <p:ext uri="{BB962C8B-B14F-4D97-AF65-F5344CB8AC3E}">
        <p14:creationId xmlns:p14="http://schemas.microsoft.com/office/powerpoint/2010/main" val="1298269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‘Physical’?</a:t>
            </a:r>
            <a:endParaRPr lang="en-GB"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a:t>Problems are involved in stating exactly what each term in the definition means</a:t>
            </a:r>
            <a:r>
              <a:rPr lang="en-GB" dirty="0" smtClean="0"/>
              <a:t>.</a:t>
            </a:r>
          </a:p>
          <a:p>
            <a:pPr marL="0" indent="0" algn="just">
              <a:buNone/>
            </a:pPr>
            <a:endParaRPr lang="en-GB" dirty="0"/>
          </a:p>
          <a:p>
            <a:pPr marL="0" indent="0" algn="just">
              <a:buNone/>
            </a:pPr>
            <a:r>
              <a:rPr lang="en-GB" dirty="0" smtClean="0"/>
              <a:t>How should we define what’s meant by physical?</a:t>
            </a:r>
          </a:p>
          <a:p>
            <a:pPr marL="0" indent="0" algn="just">
              <a:buNone/>
            </a:pPr>
            <a:endParaRPr lang="en-GB" dirty="0"/>
          </a:p>
          <a:p>
            <a:pPr marL="0" indent="0" algn="just">
              <a:buNone/>
            </a:pPr>
            <a:r>
              <a:rPr lang="en-GB" dirty="0"/>
              <a:t>Compare Descartes’ understanding of the ‘material’: extension is the principal attribute of matter. Should we define the physical in such </a:t>
            </a:r>
            <a:r>
              <a:rPr lang="en-GB" dirty="0" smtClean="0"/>
              <a:t>terms</a:t>
            </a:r>
            <a:r>
              <a:rPr lang="en-GB" dirty="0"/>
              <a:t>?</a:t>
            </a:r>
          </a:p>
          <a:p>
            <a:pPr marL="0" indent="0">
              <a:buNone/>
            </a:pPr>
            <a:endParaRPr lang="en-GB" dirty="0"/>
          </a:p>
        </p:txBody>
      </p:sp>
    </p:spTree>
    <p:extLst>
      <p:ext uri="{BB962C8B-B14F-4D97-AF65-F5344CB8AC3E}">
        <p14:creationId xmlns:p14="http://schemas.microsoft.com/office/powerpoint/2010/main" val="25348739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dirty="0"/>
              <a:t>Two problems:</a:t>
            </a:r>
          </a:p>
          <a:p>
            <a:pPr lvl="0"/>
            <a:r>
              <a:rPr lang="en-GB" dirty="0"/>
              <a:t>Definition of matter no longer helpful given advances in physics</a:t>
            </a:r>
            <a:r>
              <a:rPr lang="en-GB" dirty="0" smtClean="0"/>
              <a:t>.</a:t>
            </a:r>
          </a:p>
          <a:p>
            <a:pPr marL="0" lvl="0" indent="0">
              <a:buNone/>
            </a:pPr>
            <a:endParaRPr lang="en-GB" dirty="0"/>
          </a:p>
          <a:p>
            <a:pPr lvl="0" algn="just"/>
            <a:r>
              <a:rPr lang="en-GB" dirty="0"/>
              <a:t>We need to think about the problem, not in terms of substances, but in terms of other ontological categories, such as states, events, properties etc.</a:t>
            </a:r>
          </a:p>
          <a:p>
            <a:endParaRPr lang="en-GB" dirty="0"/>
          </a:p>
        </p:txBody>
      </p:sp>
    </p:spTree>
    <p:extLst>
      <p:ext uri="{BB962C8B-B14F-4D97-AF65-F5344CB8AC3E}">
        <p14:creationId xmlns:p14="http://schemas.microsoft.com/office/powerpoint/2010/main" val="134651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Defining ‘Physical’</a:t>
            </a:r>
            <a:endParaRPr lang="en-GB" dirty="0"/>
          </a:p>
        </p:txBody>
      </p:sp>
      <p:sp>
        <p:nvSpPr>
          <p:cNvPr id="3" name="Content Placeholder 2"/>
          <p:cNvSpPr>
            <a:spLocks noGrp="1"/>
          </p:cNvSpPr>
          <p:nvPr>
            <p:ph idx="1"/>
          </p:nvPr>
        </p:nvSpPr>
        <p:spPr/>
        <p:txBody>
          <a:bodyPr>
            <a:normAutofit lnSpcReduction="10000"/>
          </a:bodyPr>
          <a:lstStyle/>
          <a:p>
            <a:pPr marL="0" indent="0" algn="just">
              <a:buNone/>
            </a:pPr>
            <a:r>
              <a:rPr lang="en-GB" dirty="0"/>
              <a:t>We need to try to define </a:t>
            </a:r>
            <a:r>
              <a:rPr lang="en-GB" dirty="0" err="1"/>
              <a:t>physicalism</a:t>
            </a:r>
            <a:r>
              <a:rPr lang="en-GB" dirty="0"/>
              <a:t> without begging the question as to whether the mental is physical, and without making assumptions about the kinds of things that physics might eventually say there is.</a:t>
            </a:r>
          </a:p>
          <a:p>
            <a:pPr marL="0" indent="0" algn="just">
              <a:buNone/>
            </a:pPr>
            <a:endParaRPr lang="en-GB" dirty="0" smtClean="0"/>
          </a:p>
          <a:p>
            <a:pPr marL="0" indent="0" algn="just">
              <a:buNone/>
            </a:pPr>
            <a:r>
              <a:rPr lang="en-GB" dirty="0"/>
              <a:t>E.g. The Physical is everything that the ultimately correct and complete physics will say there is.</a:t>
            </a:r>
          </a:p>
          <a:p>
            <a:pPr marL="0" indent="0" algn="just">
              <a:buNone/>
            </a:pPr>
            <a:endParaRPr lang="en-GB" dirty="0"/>
          </a:p>
        </p:txBody>
      </p:sp>
    </p:spTree>
    <p:extLst>
      <p:ext uri="{BB962C8B-B14F-4D97-AF65-F5344CB8AC3E}">
        <p14:creationId xmlns:p14="http://schemas.microsoft.com/office/powerpoint/2010/main" val="11066784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Defining ‘mental’</a:t>
            </a:r>
            <a:endParaRPr lang="en-GB"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a:t>How should we define the mental? </a:t>
            </a:r>
            <a:endParaRPr lang="en-GB" dirty="0" smtClean="0"/>
          </a:p>
          <a:p>
            <a:pPr marL="0" indent="0" algn="just">
              <a:buNone/>
            </a:pPr>
            <a:endParaRPr lang="en-GB" dirty="0" smtClean="0"/>
          </a:p>
          <a:p>
            <a:pPr marL="0" indent="0" algn="just">
              <a:buNone/>
            </a:pPr>
            <a:r>
              <a:rPr lang="en-GB" dirty="0" smtClean="0"/>
              <a:t>Is ‘intentionality’ the mark of the mental?</a:t>
            </a:r>
          </a:p>
          <a:p>
            <a:pPr marL="0" indent="0" algn="just">
              <a:buNone/>
            </a:pPr>
            <a:r>
              <a:rPr lang="en-GB" dirty="0" smtClean="0"/>
              <a:t>Is consciousness the mark of the mental?</a:t>
            </a:r>
          </a:p>
          <a:p>
            <a:pPr marL="0" indent="0" algn="just">
              <a:buNone/>
            </a:pPr>
            <a:endParaRPr lang="en-GB" dirty="0"/>
          </a:p>
          <a:p>
            <a:pPr marL="0" indent="0" algn="just">
              <a:buNone/>
            </a:pPr>
            <a:r>
              <a:rPr lang="en-GB" dirty="0" smtClean="0"/>
              <a:t>Many </a:t>
            </a:r>
            <a:r>
              <a:rPr lang="en-GB" dirty="0"/>
              <a:t>simply take paradigm cases of what we think of as mental and determine whether there are any arguments to suggest that such things must really be physical.</a:t>
            </a:r>
          </a:p>
          <a:p>
            <a:endParaRPr lang="en-GB" dirty="0"/>
          </a:p>
        </p:txBody>
      </p:sp>
    </p:spTree>
    <p:extLst>
      <p:ext uri="{BB962C8B-B14F-4D97-AF65-F5344CB8AC3E}">
        <p14:creationId xmlns:p14="http://schemas.microsoft.com/office/powerpoint/2010/main" val="2773233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Reading</a:t>
            </a:r>
            <a:endParaRPr lang="en-GB" dirty="0"/>
          </a:p>
        </p:txBody>
      </p:sp>
      <p:sp>
        <p:nvSpPr>
          <p:cNvPr id="3" name="Content Placeholder 2"/>
          <p:cNvSpPr>
            <a:spLocks noGrp="1"/>
          </p:cNvSpPr>
          <p:nvPr>
            <p:ph idx="1"/>
          </p:nvPr>
        </p:nvSpPr>
        <p:spPr/>
        <p:txBody>
          <a:bodyPr>
            <a:normAutofit fontScale="62500" lnSpcReduction="20000"/>
          </a:bodyPr>
          <a:lstStyle/>
          <a:p>
            <a:pPr marL="0" indent="0">
              <a:buNone/>
            </a:pPr>
            <a:r>
              <a:rPr lang="en-GB" b="1" dirty="0"/>
              <a:t>Introductory Books</a:t>
            </a:r>
            <a:endParaRPr lang="en-GB" dirty="0"/>
          </a:p>
          <a:p>
            <a:pPr marL="0" indent="0">
              <a:buNone/>
            </a:pPr>
            <a:r>
              <a:rPr lang="en-GB" dirty="0"/>
              <a:t> </a:t>
            </a:r>
          </a:p>
          <a:p>
            <a:r>
              <a:rPr lang="en-GB" dirty="0" err="1"/>
              <a:t>Heil</a:t>
            </a:r>
            <a:r>
              <a:rPr lang="en-GB" dirty="0"/>
              <a:t>, J. </a:t>
            </a:r>
            <a:r>
              <a:rPr lang="en-GB" i="1" dirty="0"/>
              <a:t>Philosophy of Mind: A Contemporary Introduction </a:t>
            </a:r>
            <a:r>
              <a:rPr lang="en-GB" dirty="0"/>
              <a:t>(3</a:t>
            </a:r>
            <a:r>
              <a:rPr lang="en-GB" baseline="30000" dirty="0"/>
              <a:t>rd</a:t>
            </a:r>
            <a:r>
              <a:rPr lang="en-GB" dirty="0"/>
              <a:t> ed.)</a:t>
            </a:r>
          </a:p>
          <a:p>
            <a:r>
              <a:rPr lang="en-GB" dirty="0" err="1"/>
              <a:t>McGinn</a:t>
            </a:r>
            <a:r>
              <a:rPr lang="en-GB" dirty="0"/>
              <a:t>, C. 1991. </a:t>
            </a:r>
            <a:r>
              <a:rPr lang="en-GB" i="1" dirty="0"/>
              <a:t>The Character of Mind: an Introduction to the Philosophy of Mind</a:t>
            </a:r>
            <a:r>
              <a:rPr lang="en-GB" dirty="0"/>
              <a:t>, 2nd ed. Oxford: </a:t>
            </a:r>
            <a:r>
              <a:rPr lang="en-GB" dirty="0" smtClean="0"/>
              <a:t>Oxford University </a:t>
            </a:r>
            <a:r>
              <a:rPr lang="en-GB" dirty="0"/>
              <a:t>Press. (Originally published 1982.)</a:t>
            </a:r>
          </a:p>
          <a:p>
            <a:r>
              <a:rPr lang="en-GB" dirty="0"/>
              <a:t>Kim, J. 2006. </a:t>
            </a:r>
            <a:r>
              <a:rPr lang="en-GB" i="1" dirty="0"/>
              <a:t>The Philosophy of Mind. </a:t>
            </a:r>
            <a:r>
              <a:rPr lang="en-GB" dirty="0"/>
              <a:t>Oxford: Westview Press. (2</a:t>
            </a:r>
            <a:r>
              <a:rPr lang="en-GB" baseline="30000" dirty="0"/>
              <a:t>nd</a:t>
            </a:r>
            <a:r>
              <a:rPr lang="en-GB" dirty="0"/>
              <a:t> ed.)</a:t>
            </a:r>
          </a:p>
          <a:p>
            <a:pPr marL="0" indent="0">
              <a:buNone/>
            </a:pPr>
            <a:endParaRPr lang="en-GB" dirty="0"/>
          </a:p>
          <a:p>
            <a:pPr marL="0" indent="0">
              <a:buNone/>
            </a:pPr>
            <a:r>
              <a:rPr lang="en-GB" b="1" dirty="0"/>
              <a:t>Anthologies</a:t>
            </a:r>
            <a:endParaRPr lang="en-GB" dirty="0"/>
          </a:p>
          <a:p>
            <a:r>
              <a:rPr lang="en-GB" dirty="0"/>
              <a:t>Chalmers, D. </a:t>
            </a:r>
            <a:r>
              <a:rPr lang="en-GB" i="1" dirty="0"/>
              <a:t>Philosophy of Mind: </a:t>
            </a:r>
            <a:r>
              <a:rPr lang="en-GB" i="1" dirty="0" err="1"/>
              <a:t>Clasical</a:t>
            </a:r>
            <a:r>
              <a:rPr lang="en-GB" i="1" dirty="0"/>
              <a:t> and Contemporary Readings</a:t>
            </a:r>
            <a:endParaRPr lang="en-GB" dirty="0"/>
          </a:p>
          <a:p>
            <a:r>
              <a:rPr lang="en-GB" dirty="0"/>
              <a:t>Rosenthal, D., ed. 1991. </a:t>
            </a:r>
            <a:r>
              <a:rPr lang="en-GB" i="1" dirty="0"/>
              <a:t>The Nature of Mind</a:t>
            </a:r>
            <a:r>
              <a:rPr lang="en-GB" dirty="0"/>
              <a:t>. New York: Oxford University Press.</a:t>
            </a:r>
          </a:p>
          <a:p>
            <a:r>
              <a:rPr lang="en-GB" dirty="0" err="1"/>
              <a:t>Lycan</a:t>
            </a:r>
            <a:r>
              <a:rPr lang="en-GB" dirty="0"/>
              <a:t>, W. ed. 1990. </a:t>
            </a:r>
            <a:r>
              <a:rPr lang="en-GB" i="1" dirty="0"/>
              <a:t>Mind and Cognition: a Reader</a:t>
            </a:r>
            <a:r>
              <a:rPr lang="en-GB" dirty="0"/>
              <a:t>. Oxford: Basil Blackwell.</a:t>
            </a:r>
          </a:p>
          <a:p>
            <a:r>
              <a:rPr lang="en-GB" dirty="0" err="1"/>
              <a:t>Guttenplan</a:t>
            </a:r>
            <a:r>
              <a:rPr lang="en-GB" dirty="0"/>
              <a:t>, S., ed. 1994. </a:t>
            </a:r>
            <a:r>
              <a:rPr lang="en-GB" i="1" dirty="0"/>
              <a:t>A Companion to the Philosophy of Mind</a:t>
            </a:r>
            <a:r>
              <a:rPr lang="en-GB" dirty="0"/>
              <a:t>. Oxford: Blackwell Reference.</a:t>
            </a:r>
          </a:p>
          <a:p>
            <a:endParaRPr lang="en-GB" dirty="0"/>
          </a:p>
        </p:txBody>
      </p:sp>
    </p:spTree>
    <p:extLst>
      <p:ext uri="{BB962C8B-B14F-4D97-AF65-F5344CB8AC3E}">
        <p14:creationId xmlns:p14="http://schemas.microsoft.com/office/powerpoint/2010/main" val="7015807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a:t>Leaves the problem of how to define “is”. </a:t>
            </a:r>
            <a:endParaRPr lang="en-GB" dirty="0" smtClean="0"/>
          </a:p>
          <a:p>
            <a:pPr marL="0" indent="0">
              <a:buNone/>
            </a:pPr>
            <a:endParaRPr lang="en-GB" dirty="0"/>
          </a:p>
          <a:p>
            <a:pPr marL="0" indent="0" algn="just">
              <a:buNone/>
            </a:pPr>
            <a:r>
              <a:rPr lang="en-GB" dirty="0" smtClean="0"/>
              <a:t>The </a:t>
            </a:r>
            <a:r>
              <a:rPr lang="en-GB" dirty="0"/>
              <a:t>“is” of identity? </a:t>
            </a:r>
            <a:endParaRPr lang="en-GB" dirty="0" smtClean="0"/>
          </a:p>
          <a:p>
            <a:pPr marL="0" indent="0" algn="just">
              <a:buNone/>
            </a:pPr>
            <a:r>
              <a:rPr lang="en-GB" dirty="0" smtClean="0"/>
              <a:t>If </a:t>
            </a:r>
            <a:r>
              <a:rPr lang="en-GB" dirty="0"/>
              <a:t>so, what is identical with what? </a:t>
            </a:r>
            <a:endParaRPr lang="en-GB" dirty="0" smtClean="0"/>
          </a:p>
          <a:p>
            <a:pPr marL="0" indent="0" algn="just">
              <a:buNone/>
            </a:pPr>
            <a:r>
              <a:rPr lang="en-GB" dirty="0" smtClean="0"/>
              <a:t>Mental </a:t>
            </a:r>
            <a:r>
              <a:rPr lang="en-GB" dirty="0"/>
              <a:t>properties identical with physical properties? </a:t>
            </a:r>
            <a:endParaRPr lang="en-GB" dirty="0" smtClean="0"/>
          </a:p>
          <a:p>
            <a:pPr marL="0" indent="0" algn="just">
              <a:buNone/>
            </a:pPr>
            <a:r>
              <a:rPr lang="en-GB" dirty="0" smtClean="0"/>
              <a:t>Mental </a:t>
            </a:r>
            <a:r>
              <a:rPr lang="en-GB" dirty="0"/>
              <a:t>events identical with physical events? </a:t>
            </a:r>
            <a:endParaRPr lang="en-GB" dirty="0" smtClean="0"/>
          </a:p>
          <a:p>
            <a:pPr marL="0" indent="0" algn="just">
              <a:buNone/>
            </a:pPr>
            <a:r>
              <a:rPr lang="en-GB" dirty="0" smtClean="0"/>
              <a:t>Mental </a:t>
            </a:r>
            <a:r>
              <a:rPr lang="en-GB" dirty="0"/>
              <a:t>states identical with physical states? </a:t>
            </a:r>
            <a:endParaRPr lang="en-GB" dirty="0" smtClean="0"/>
          </a:p>
          <a:p>
            <a:pPr marL="0" indent="0" algn="just">
              <a:buNone/>
            </a:pPr>
            <a:r>
              <a:rPr lang="en-GB" dirty="0" smtClean="0"/>
              <a:t>Mental </a:t>
            </a:r>
            <a:r>
              <a:rPr lang="en-GB" dirty="0"/>
              <a:t>actions identical with physical events?</a:t>
            </a:r>
          </a:p>
          <a:p>
            <a:endParaRPr lang="en-GB" dirty="0"/>
          </a:p>
        </p:txBody>
      </p:sp>
    </p:spTree>
    <p:extLst>
      <p:ext uri="{BB962C8B-B14F-4D97-AF65-F5344CB8AC3E}">
        <p14:creationId xmlns:p14="http://schemas.microsoft.com/office/powerpoint/2010/main" val="33692296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Argument for </a:t>
            </a:r>
            <a:r>
              <a:rPr lang="en-GB" b="1" dirty="0" err="1" smtClean="0"/>
              <a:t>Physicalism</a:t>
            </a:r>
            <a:r>
              <a:rPr lang="en-GB" b="1" dirty="0" smtClean="0"/>
              <a:t> – the causal argument</a:t>
            </a:r>
            <a:endParaRPr lang="en-GB" dirty="0"/>
          </a:p>
        </p:txBody>
      </p:sp>
      <p:sp>
        <p:nvSpPr>
          <p:cNvPr id="3" name="Content Placeholder 2"/>
          <p:cNvSpPr>
            <a:spLocks noGrp="1"/>
          </p:cNvSpPr>
          <p:nvPr>
            <p:ph idx="1"/>
          </p:nvPr>
        </p:nvSpPr>
        <p:spPr/>
        <p:txBody>
          <a:bodyPr/>
          <a:lstStyle/>
          <a:p>
            <a:pPr marL="0" lvl="0" indent="0">
              <a:buNone/>
            </a:pPr>
            <a:r>
              <a:rPr lang="en-GB" dirty="0" smtClean="0"/>
              <a:t>1. Mental </a:t>
            </a:r>
            <a:r>
              <a:rPr lang="en-GB" dirty="0"/>
              <a:t>events cause physical events</a:t>
            </a:r>
          </a:p>
          <a:p>
            <a:pPr marL="0" lvl="0" indent="0">
              <a:buNone/>
            </a:pPr>
            <a:r>
              <a:rPr lang="en-GB" dirty="0" smtClean="0"/>
              <a:t>2. Completeness </a:t>
            </a:r>
            <a:r>
              <a:rPr lang="en-GB" dirty="0"/>
              <a:t>of physics</a:t>
            </a:r>
          </a:p>
          <a:p>
            <a:pPr marL="0" lvl="0" indent="0">
              <a:buNone/>
            </a:pPr>
            <a:r>
              <a:rPr lang="en-GB" dirty="0" smtClean="0"/>
              <a:t>3. No </a:t>
            </a:r>
            <a:r>
              <a:rPr lang="en-GB" dirty="0" err="1"/>
              <a:t>overdetermination</a:t>
            </a:r>
            <a:endParaRPr lang="en-GB" dirty="0"/>
          </a:p>
          <a:p>
            <a:pPr marL="0" indent="0">
              <a:buNone/>
            </a:pPr>
            <a:endParaRPr lang="en-GB" dirty="0" smtClean="0"/>
          </a:p>
          <a:p>
            <a:pPr marL="0" indent="0">
              <a:buNone/>
            </a:pPr>
            <a:r>
              <a:rPr lang="en-GB" dirty="0" smtClean="0"/>
              <a:t>Solution</a:t>
            </a:r>
            <a:r>
              <a:rPr lang="en-GB" dirty="0"/>
              <a:t>: Mental events are physical events.</a:t>
            </a:r>
          </a:p>
        </p:txBody>
      </p:sp>
    </p:spTree>
    <p:extLst>
      <p:ext uri="{BB962C8B-B14F-4D97-AF65-F5344CB8AC3E}">
        <p14:creationId xmlns:p14="http://schemas.microsoft.com/office/powerpoint/2010/main" val="8810260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lstStyle/>
          <a:p>
            <a:pPr marL="0" indent="0" algn="just">
              <a:buNone/>
            </a:pPr>
            <a:r>
              <a:rPr lang="en-GB" dirty="0"/>
              <a:t>What justifies the completeness of </a:t>
            </a:r>
            <a:r>
              <a:rPr lang="en-GB" dirty="0" smtClean="0"/>
              <a:t>physics claim</a:t>
            </a:r>
            <a:r>
              <a:rPr lang="en-GB" dirty="0"/>
              <a:t>?</a:t>
            </a:r>
          </a:p>
          <a:p>
            <a:pPr marL="0" indent="0" algn="just">
              <a:buNone/>
            </a:pPr>
            <a:endParaRPr lang="en-GB" dirty="0" smtClean="0"/>
          </a:p>
          <a:p>
            <a:pPr marL="0" indent="0" algn="just">
              <a:buNone/>
            </a:pPr>
            <a:r>
              <a:rPr lang="en-GB" dirty="0" smtClean="0"/>
              <a:t>What </a:t>
            </a:r>
            <a:r>
              <a:rPr lang="en-GB" dirty="0"/>
              <a:t>kind of </a:t>
            </a:r>
            <a:r>
              <a:rPr lang="en-GB" dirty="0" err="1"/>
              <a:t>physicalism</a:t>
            </a:r>
            <a:r>
              <a:rPr lang="en-GB" dirty="0"/>
              <a:t> would this commit us to?</a:t>
            </a:r>
          </a:p>
          <a:p>
            <a:endParaRPr lang="en-GB" dirty="0"/>
          </a:p>
        </p:txBody>
      </p:sp>
    </p:spTree>
    <p:extLst>
      <p:ext uri="{BB962C8B-B14F-4D97-AF65-F5344CB8AC3E}">
        <p14:creationId xmlns:p14="http://schemas.microsoft.com/office/powerpoint/2010/main" val="41090831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Argument for non-</a:t>
            </a:r>
            <a:r>
              <a:rPr lang="en-GB" b="1" dirty="0" err="1" smtClean="0"/>
              <a:t>physicalism</a:t>
            </a:r>
            <a:r>
              <a:rPr lang="en-GB" b="1" dirty="0" smtClean="0"/>
              <a:t>: Jackson’s Mary Argument</a:t>
            </a:r>
            <a:endParaRPr lang="en-GB"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GB" dirty="0" smtClean="0"/>
              <a:t>A thought experiment:</a:t>
            </a:r>
          </a:p>
          <a:p>
            <a:pPr marL="0" indent="0" algn="just">
              <a:buNone/>
            </a:pPr>
            <a:endParaRPr lang="en-GB" dirty="0" smtClean="0"/>
          </a:p>
          <a:p>
            <a:pPr marL="0" indent="0" algn="just">
              <a:buNone/>
            </a:pPr>
            <a:r>
              <a:rPr lang="en-GB" dirty="0" smtClean="0"/>
              <a:t>Mary, a brilliant scientist, is </a:t>
            </a:r>
            <a:r>
              <a:rPr lang="en-GB" dirty="0"/>
              <a:t>confined to a black-and-white room, </a:t>
            </a:r>
            <a:r>
              <a:rPr lang="en-GB" dirty="0" smtClean="0"/>
              <a:t>and is </a:t>
            </a:r>
            <a:r>
              <a:rPr lang="en-GB" dirty="0"/>
              <a:t>educated through black-and-white </a:t>
            </a:r>
            <a:r>
              <a:rPr lang="en-GB" dirty="0" smtClean="0"/>
              <a:t>books.</a:t>
            </a:r>
          </a:p>
          <a:p>
            <a:pPr marL="0" indent="0" algn="just">
              <a:buNone/>
            </a:pPr>
            <a:endParaRPr lang="en-GB" dirty="0"/>
          </a:p>
          <a:p>
            <a:pPr marL="0" indent="0" algn="just">
              <a:buNone/>
            </a:pPr>
            <a:r>
              <a:rPr lang="en-GB" dirty="0" smtClean="0"/>
              <a:t>She </a:t>
            </a:r>
            <a:r>
              <a:rPr lang="en-GB" dirty="0"/>
              <a:t>learns everything there is to know about the nature of the physical world, so her knowledge includes all the physical facts there are to know about colour vision. </a:t>
            </a:r>
            <a:r>
              <a:rPr lang="en-GB" dirty="0" smtClean="0"/>
              <a:t>But she has never seen the colour red. </a:t>
            </a:r>
          </a:p>
          <a:p>
            <a:pPr marL="0" indent="0">
              <a:buNone/>
            </a:pPr>
            <a:endParaRPr lang="en-GB" dirty="0"/>
          </a:p>
          <a:p>
            <a:pPr marL="0" indent="0">
              <a:buNone/>
            </a:pPr>
            <a:r>
              <a:rPr lang="en-GB" dirty="0" smtClean="0"/>
              <a:t>When </a:t>
            </a:r>
            <a:r>
              <a:rPr lang="en-GB" dirty="0"/>
              <a:t>Mary is eventually let out of her black-and-white room and she finally sees something red, she learns something new  - she learns what it is like to see red. </a:t>
            </a:r>
            <a:endParaRPr lang="en-GB" dirty="0" smtClean="0"/>
          </a:p>
          <a:p>
            <a:pPr marL="0" indent="0">
              <a:buNone/>
            </a:pPr>
            <a:endParaRPr lang="en-GB" dirty="0"/>
          </a:p>
          <a:p>
            <a:endParaRPr lang="en-GB" dirty="0"/>
          </a:p>
        </p:txBody>
      </p:sp>
    </p:spTree>
    <p:extLst>
      <p:ext uri="{BB962C8B-B14F-4D97-AF65-F5344CB8AC3E}">
        <p14:creationId xmlns:p14="http://schemas.microsoft.com/office/powerpoint/2010/main" val="12706142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pPr marL="0" indent="0">
              <a:buNone/>
            </a:pPr>
            <a:r>
              <a:rPr lang="en-GB" dirty="0"/>
              <a:t>Mary learns some new fact – a new fact about the </a:t>
            </a:r>
            <a:r>
              <a:rPr lang="en-GB" dirty="0" smtClean="0"/>
              <a:t>mental.</a:t>
            </a:r>
          </a:p>
          <a:p>
            <a:pPr marL="0" indent="0">
              <a:buNone/>
            </a:pPr>
            <a:endParaRPr lang="en-GB" dirty="0"/>
          </a:p>
          <a:p>
            <a:pPr marL="0" indent="0">
              <a:buNone/>
            </a:pPr>
            <a:r>
              <a:rPr lang="en-GB" dirty="0" smtClean="0"/>
              <a:t>She </a:t>
            </a:r>
            <a:r>
              <a:rPr lang="en-GB" dirty="0"/>
              <a:t>knew all the physical </a:t>
            </a:r>
            <a:r>
              <a:rPr lang="en-GB" dirty="0" smtClean="0"/>
              <a:t>facts. So </a:t>
            </a:r>
            <a:r>
              <a:rPr lang="en-GB" dirty="0"/>
              <a:t>there are some aspects of the mind – some facts about the mental </a:t>
            </a:r>
            <a:r>
              <a:rPr lang="en-GB" dirty="0" smtClean="0"/>
              <a:t>– that </a:t>
            </a:r>
            <a:r>
              <a:rPr lang="en-GB" dirty="0"/>
              <a:t>physics is incapable of explaining and accounting </a:t>
            </a:r>
            <a:r>
              <a:rPr lang="en-GB" dirty="0" smtClean="0"/>
              <a:t>for.</a:t>
            </a:r>
          </a:p>
          <a:p>
            <a:pPr marL="0" indent="0">
              <a:buNone/>
            </a:pPr>
            <a:endParaRPr lang="en-GB" dirty="0"/>
          </a:p>
          <a:p>
            <a:pPr marL="0" indent="0">
              <a:buNone/>
            </a:pPr>
            <a:r>
              <a:rPr lang="en-GB" dirty="0" smtClean="0"/>
              <a:t>So the </a:t>
            </a:r>
            <a:r>
              <a:rPr lang="en-GB" dirty="0"/>
              <a:t>mental is not simply physical.</a:t>
            </a:r>
          </a:p>
          <a:p>
            <a:pPr marL="0" indent="0">
              <a:buNone/>
            </a:pPr>
            <a:endParaRPr lang="en-GB" dirty="0" smtClean="0"/>
          </a:p>
          <a:p>
            <a:pPr marL="0" indent="0">
              <a:buNone/>
            </a:pPr>
            <a:r>
              <a:rPr lang="en-GB" dirty="0" smtClean="0"/>
              <a:t>Therefore, </a:t>
            </a:r>
            <a:r>
              <a:rPr lang="en-GB" dirty="0" err="1" smtClean="0"/>
              <a:t>Physicalism</a:t>
            </a:r>
            <a:r>
              <a:rPr lang="en-GB" dirty="0" smtClean="0"/>
              <a:t> </a:t>
            </a:r>
            <a:r>
              <a:rPr lang="en-GB" dirty="0"/>
              <a:t>is false.</a:t>
            </a:r>
          </a:p>
          <a:p>
            <a:endParaRPr lang="en-GB" dirty="0"/>
          </a:p>
        </p:txBody>
      </p:sp>
    </p:spTree>
    <p:extLst>
      <p:ext uri="{BB962C8B-B14F-4D97-AF65-F5344CB8AC3E}">
        <p14:creationId xmlns:p14="http://schemas.microsoft.com/office/powerpoint/2010/main" val="3445421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Week 1</a:t>
            </a:r>
            <a:endParaRPr lang="en-GB" dirty="0"/>
          </a:p>
        </p:txBody>
      </p:sp>
      <p:sp>
        <p:nvSpPr>
          <p:cNvPr id="3" name="Content Placeholder 2"/>
          <p:cNvSpPr>
            <a:spLocks noGrp="1"/>
          </p:cNvSpPr>
          <p:nvPr>
            <p:ph idx="1"/>
          </p:nvPr>
        </p:nvSpPr>
        <p:spPr/>
        <p:txBody>
          <a:bodyPr/>
          <a:lstStyle/>
          <a:p>
            <a:pPr marL="0" indent="0" algn="ctr">
              <a:buNone/>
            </a:pPr>
            <a:r>
              <a:rPr lang="en-GB" sz="5400" b="1" dirty="0" err="1"/>
              <a:t>Physicalism</a:t>
            </a:r>
            <a:r>
              <a:rPr lang="en-GB" sz="5400" b="1" dirty="0"/>
              <a:t> and the Mind-Body Problem</a:t>
            </a:r>
          </a:p>
          <a:p>
            <a:endParaRPr lang="en-GB" dirty="0"/>
          </a:p>
        </p:txBody>
      </p:sp>
    </p:spTree>
    <p:extLst>
      <p:ext uri="{BB962C8B-B14F-4D97-AF65-F5344CB8AC3E}">
        <p14:creationId xmlns:p14="http://schemas.microsoft.com/office/powerpoint/2010/main" val="1453048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What is the Mind-Body Problem</a:t>
            </a:r>
            <a:r>
              <a:rPr lang="en-GB" b="1" dirty="0" smtClean="0"/>
              <a:t>?</a:t>
            </a:r>
            <a:endParaRPr lang="en-GB" dirty="0"/>
          </a:p>
        </p:txBody>
      </p:sp>
      <p:sp>
        <p:nvSpPr>
          <p:cNvPr id="3" name="Content Placeholder 2"/>
          <p:cNvSpPr>
            <a:spLocks noGrp="1"/>
          </p:cNvSpPr>
          <p:nvPr>
            <p:ph idx="1"/>
          </p:nvPr>
        </p:nvSpPr>
        <p:spPr/>
        <p:txBody>
          <a:bodyPr>
            <a:normAutofit fontScale="92500"/>
          </a:bodyPr>
          <a:lstStyle/>
          <a:p>
            <a:pPr marL="0" indent="0" algn="just">
              <a:buNone/>
            </a:pPr>
            <a:r>
              <a:rPr lang="en-GB" dirty="0"/>
              <a:t>Various questions we might raise and which we might think of as falling under that general heading</a:t>
            </a:r>
            <a:r>
              <a:rPr lang="en-GB" dirty="0" smtClean="0"/>
              <a:t>:</a:t>
            </a:r>
          </a:p>
          <a:p>
            <a:pPr marL="0" indent="0" algn="just">
              <a:buNone/>
            </a:pPr>
            <a:endParaRPr lang="en-GB" dirty="0"/>
          </a:p>
          <a:p>
            <a:pPr algn="just"/>
            <a:r>
              <a:rPr lang="en-GB" dirty="0"/>
              <a:t>What is the relation between mind and body?</a:t>
            </a:r>
          </a:p>
          <a:p>
            <a:pPr algn="just"/>
            <a:r>
              <a:rPr lang="en-GB" dirty="0"/>
              <a:t>What is the relation between mind and brain?</a:t>
            </a:r>
          </a:p>
          <a:p>
            <a:pPr algn="just"/>
            <a:r>
              <a:rPr lang="en-GB" dirty="0"/>
              <a:t>What is the relation between the mental and the physical?</a:t>
            </a:r>
          </a:p>
          <a:p>
            <a:pPr marL="0" indent="0" algn="just">
              <a:buNone/>
            </a:pPr>
            <a:r>
              <a:rPr lang="en-GB" dirty="0"/>
              <a:t> </a:t>
            </a:r>
          </a:p>
          <a:p>
            <a:pPr marL="0" indent="0">
              <a:buNone/>
            </a:pPr>
            <a:endParaRPr lang="en-GB" dirty="0"/>
          </a:p>
        </p:txBody>
      </p:sp>
    </p:spTree>
    <p:extLst>
      <p:ext uri="{BB962C8B-B14F-4D97-AF65-F5344CB8AC3E}">
        <p14:creationId xmlns:p14="http://schemas.microsoft.com/office/powerpoint/2010/main" val="1950401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Mind-Body Problems?</a:t>
            </a:r>
            <a:endParaRPr lang="en-GB" dirty="0"/>
          </a:p>
        </p:txBody>
      </p:sp>
      <p:sp>
        <p:nvSpPr>
          <p:cNvPr id="3" name="Content Placeholder 2"/>
          <p:cNvSpPr>
            <a:spLocks noGrp="1"/>
          </p:cNvSpPr>
          <p:nvPr>
            <p:ph idx="1"/>
          </p:nvPr>
        </p:nvSpPr>
        <p:spPr/>
        <p:txBody>
          <a:bodyPr/>
          <a:lstStyle/>
          <a:p>
            <a:pPr marL="0" indent="0" algn="just">
              <a:buNone/>
            </a:pPr>
            <a:r>
              <a:rPr lang="en-GB" dirty="0"/>
              <a:t>It’s not obvious that these questions are equivalent. It may be that there are a number of related but different puzzles about that can be raised about the relations between ‘mind’ and ‘body’. </a:t>
            </a:r>
            <a:endParaRPr lang="en-GB" dirty="0" smtClean="0"/>
          </a:p>
          <a:p>
            <a:pPr marL="0" indent="0" algn="just">
              <a:buNone/>
            </a:pPr>
            <a:endParaRPr lang="en-GB" dirty="0"/>
          </a:p>
          <a:p>
            <a:pPr marL="0" indent="0" algn="just">
              <a:buNone/>
            </a:pPr>
            <a:r>
              <a:rPr lang="en-GB" dirty="0" smtClean="0"/>
              <a:t>A </a:t>
            </a:r>
            <a:r>
              <a:rPr lang="en-GB" dirty="0"/>
              <a:t>solution to one may not automatically us with a solution to the others. </a:t>
            </a:r>
          </a:p>
          <a:p>
            <a:endParaRPr lang="en-GB" dirty="0"/>
          </a:p>
        </p:txBody>
      </p:sp>
    </p:spTree>
    <p:extLst>
      <p:ext uri="{BB962C8B-B14F-4D97-AF65-F5344CB8AC3E}">
        <p14:creationId xmlns:p14="http://schemas.microsoft.com/office/powerpoint/2010/main" val="2381080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Mind-body problems</a:t>
            </a:r>
            <a:endParaRPr lang="en-GB" dirty="0"/>
          </a:p>
        </p:txBody>
      </p:sp>
      <p:sp>
        <p:nvSpPr>
          <p:cNvPr id="3" name="Content Placeholder 2"/>
          <p:cNvSpPr>
            <a:spLocks noGrp="1"/>
          </p:cNvSpPr>
          <p:nvPr>
            <p:ph idx="1"/>
          </p:nvPr>
        </p:nvSpPr>
        <p:spPr/>
        <p:txBody>
          <a:bodyPr/>
          <a:lstStyle/>
          <a:p>
            <a:pPr marL="0" indent="0" algn="just">
              <a:buNone/>
            </a:pPr>
            <a:r>
              <a:rPr lang="en-GB" dirty="0" smtClean="0"/>
              <a:t>Suppose </a:t>
            </a:r>
            <a:r>
              <a:rPr lang="en-GB" dirty="0"/>
              <a:t>we hold a materialist view according to which mind and matter are identical. There is just one kind of substance – material substance. </a:t>
            </a:r>
            <a:endParaRPr lang="en-GB" dirty="0" smtClean="0"/>
          </a:p>
          <a:p>
            <a:pPr marL="0" indent="0" algn="just">
              <a:buNone/>
            </a:pPr>
            <a:endParaRPr lang="en-GB" dirty="0"/>
          </a:p>
          <a:p>
            <a:pPr marL="0" indent="0" algn="just">
              <a:buNone/>
            </a:pPr>
            <a:r>
              <a:rPr lang="en-GB" dirty="0" smtClean="0"/>
              <a:t>A </a:t>
            </a:r>
            <a:r>
              <a:rPr lang="en-GB" dirty="0"/>
              <a:t>question we can then ask is what makes it the case that certain bits of matter count as having minds. What is it to have a mind?</a:t>
            </a:r>
          </a:p>
        </p:txBody>
      </p:sp>
    </p:spTree>
    <p:extLst>
      <p:ext uri="{BB962C8B-B14F-4D97-AF65-F5344CB8AC3E}">
        <p14:creationId xmlns:p14="http://schemas.microsoft.com/office/powerpoint/2010/main" val="1415513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Mind-body problems</a:t>
            </a:r>
            <a:endParaRPr lang="en-GB" dirty="0"/>
          </a:p>
        </p:txBody>
      </p:sp>
      <p:sp>
        <p:nvSpPr>
          <p:cNvPr id="3" name="Content Placeholder 2"/>
          <p:cNvSpPr>
            <a:spLocks noGrp="1"/>
          </p:cNvSpPr>
          <p:nvPr>
            <p:ph idx="1"/>
          </p:nvPr>
        </p:nvSpPr>
        <p:spPr/>
        <p:txBody>
          <a:bodyPr/>
          <a:lstStyle/>
          <a:p>
            <a:pPr marL="0" indent="0" algn="just">
              <a:buNone/>
            </a:pPr>
            <a:r>
              <a:rPr lang="en-GB" dirty="0"/>
              <a:t>Suppose we hold that mind and matter are distinct substances that causally interact with one another. </a:t>
            </a:r>
            <a:endParaRPr lang="en-GB" dirty="0" smtClean="0"/>
          </a:p>
          <a:p>
            <a:pPr marL="0" indent="0" algn="just">
              <a:buNone/>
            </a:pPr>
            <a:endParaRPr lang="en-GB" dirty="0"/>
          </a:p>
          <a:p>
            <a:pPr marL="0" indent="0" algn="just">
              <a:buNone/>
            </a:pPr>
            <a:r>
              <a:rPr lang="en-GB" dirty="0" smtClean="0"/>
              <a:t>Does </a:t>
            </a:r>
            <a:r>
              <a:rPr lang="en-GB" dirty="0"/>
              <a:t>this claim in itself account for a phenomenon that Descartes noted: I am not in my body like a pilot in a ship?</a:t>
            </a:r>
          </a:p>
          <a:p>
            <a:pPr marL="0" indent="0">
              <a:buNone/>
            </a:pPr>
            <a:endParaRPr lang="en-GB" dirty="0"/>
          </a:p>
        </p:txBody>
      </p:sp>
    </p:spTree>
    <p:extLst>
      <p:ext uri="{BB962C8B-B14F-4D97-AF65-F5344CB8AC3E}">
        <p14:creationId xmlns:p14="http://schemas.microsoft.com/office/powerpoint/2010/main" val="1028345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Methodological Questions</a:t>
            </a:r>
            <a:endParaRPr lang="en-GB" dirty="0"/>
          </a:p>
        </p:txBody>
      </p:sp>
      <p:sp>
        <p:nvSpPr>
          <p:cNvPr id="3" name="Content Placeholder 2"/>
          <p:cNvSpPr>
            <a:spLocks noGrp="1"/>
          </p:cNvSpPr>
          <p:nvPr>
            <p:ph idx="1"/>
          </p:nvPr>
        </p:nvSpPr>
        <p:spPr/>
        <p:txBody>
          <a:bodyPr>
            <a:normAutofit lnSpcReduction="10000"/>
          </a:bodyPr>
          <a:lstStyle/>
          <a:p>
            <a:pPr marL="0" indent="0" algn="just">
              <a:buNone/>
            </a:pPr>
            <a:r>
              <a:rPr lang="en-GB" dirty="0" smtClean="0"/>
              <a:t>Philosophy of Mind and the Empirical Science of Psychology:</a:t>
            </a:r>
          </a:p>
          <a:p>
            <a:pPr marL="0" indent="0" algn="just">
              <a:buNone/>
            </a:pPr>
            <a:endParaRPr lang="en-GB" dirty="0"/>
          </a:p>
          <a:p>
            <a:pPr marL="0" indent="0" algn="just">
              <a:buNone/>
            </a:pPr>
            <a:r>
              <a:rPr lang="en-GB" dirty="0" smtClean="0"/>
              <a:t>Are </a:t>
            </a:r>
            <a:r>
              <a:rPr lang="en-GB" dirty="0"/>
              <a:t>these </a:t>
            </a:r>
            <a:r>
              <a:rPr lang="en-GB" dirty="0" smtClean="0"/>
              <a:t>questions about the relation between mind and body the </a:t>
            </a:r>
            <a:r>
              <a:rPr lang="en-GB" dirty="0"/>
              <a:t>kinds of </a:t>
            </a:r>
            <a:r>
              <a:rPr lang="en-GB" dirty="0" smtClean="0"/>
              <a:t>questions </a:t>
            </a:r>
            <a:r>
              <a:rPr lang="en-GB" dirty="0"/>
              <a:t>to which empirical science can provide us with answers? </a:t>
            </a:r>
            <a:endParaRPr lang="en-GB" dirty="0" smtClean="0"/>
          </a:p>
          <a:p>
            <a:pPr marL="0" indent="0" algn="just">
              <a:buNone/>
            </a:pPr>
            <a:endParaRPr lang="en-GB" dirty="0"/>
          </a:p>
          <a:p>
            <a:pPr marL="0" indent="0" algn="just">
              <a:buNone/>
            </a:pPr>
            <a:r>
              <a:rPr lang="en-GB" dirty="0" smtClean="0"/>
              <a:t>Are </a:t>
            </a:r>
            <a:r>
              <a:rPr lang="en-GB" dirty="0"/>
              <a:t>there distinctively philosophical puzzles here?</a:t>
            </a:r>
          </a:p>
          <a:p>
            <a:endParaRPr lang="en-GB" dirty="0"/>
          </a:p>
        </p:txBody>
      </p:sp>
    </p:spTree>
    <p:extLst>
      <p:ext uri="{BB962C8B-B14F-4D97-AF65-F5344CB8AC3E}">
        <p14:creationId xmlns:p14="http://schemas.microsoft.com/office/powerpoint/2010/main" val="42895603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1756</Words>
  <Application>Microsoft Office PowerPoint</Application>
  <PresentationFormat>On-screen Show (4:3)</PresentationFormat>
  <Paragraphs>178</Paragraphs>
  <Slides>34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Arial</vt:lpstr>
      <vt:lpstr>Calibri</vt:lpstr>
      <vt:lpstr>Office Theme</vt:lpstr>
      <vt:lpstr>Philosophy of Mind</vt:lpstr>
      <vt:lpstr>Lecture Plan</vt:lpstr>
      <vt:lpstr>Reading</vt:lpstr>
      <vt:lpstr>Week 1</vt:lpstr>
      <vt:lpstr>What is the Mind-Body Problem?</vt:lpstr>
      <vt:lpstr>Mind-Body Problems?</vt:lpstr>
      <vt:lpstr>Mind-body problems</vt:lpstr>
      <vt:lpstr>Mind-body problems</vt:lpstr>
      <vt:lpstr>Methodological Questions</vt:lpstr>
      <vt:lpstr>Varieties of Dualism</vt:lpstr>
      <vt:lpstr>Cartesian Dualism</vt:lpstr>
      <vt:lpstr>Cartesian Dualism</vt:lpstr>
      <vt:lpstr>Other varieties of dualism</vt:lpstr>
      <vt:lpstr>Property Dualism</vt:lpstr>
      <vt:lpstr>Conscious thinking and Sensory Consciousness</vt:lpstr>
      <vt:lpstr>Cartesian and Anti-Cartesian Approaches to Mind</vt:lpstr>
      <vt:lpstr>“Metaphysical Hermits”</vt:lpstr>
      <vt:lpstr>Anti-Cartesian Approaches</vt:lpstr>
      <vt:lpstr>Anti-Cartesian Approaches</vt:lpstr>
      <vt:lpstr>Anti-Cartesian Approaches</vt:lpstr>
      <vt:lpstr>The emergence of a further problem</vt:lpstr>
      <vt:lpstr>PowerPoint Presentation</vt:lpstr>
      <vt:lpstr>The ‘Hard’ Problem of Consciousness</vt:lpstr>
      <vt:lpstr>Physicalism</vt:lpstr>
      <vt:lpstr>Physicalism</vt:lpstr>
      <vt:lpstr>The ‘Physical’?</vt:lpstr>
      <vt:lpstr>PowerPoint Presentation</vt:lpstr>
      <vt:lpstr>Defining ‘Physical’</vt:lpstr>
      <vt:lpstr>Defining ‘mental’</vt:lpstr>
      <vt:lpstr>‘is’?</vt:lpstr>
      <vt:lpstr>Argument for Physicalism – the causal argument</vt:lpstr>
      <vt:lpstr>Questions</vt:lpstr>
      <vt:lpstr>Argument for non-physicalism: Jackson’s Mary Argument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Mind</dc:title>
  <dc:creator>Matthew Soteriou</dc:creator>
  <cp:lastModifiedBy>Matthew Soteriou</cp:lastModifiedBy>
  <cp:revision>12</cp:revision>
  <dcterms:created xsi:type="dcterms:W3CDTF">2014-10-02T17:22:00Z</dcterms:created>
  <dcterms:modified xsi:type="dcterms:W3CDTF">2016-01-15T09:46:02Z</dcterms:modified>
</cp:coreProperties>
</file>