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9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5"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B6A2C7F-A634-4B38-83E6-AC0C3B65ADC4}" type="datetimeFigureOut">
              <a:rPr lang="en-GB" smtClean="0"/>
              <a:t>29/01/2016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144050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6A2C7F-A634-4B38-83E6-AC0C3B65ADC4}" type="datetimeFigureOut">
              <a:rPr lang="en-GB" smtClean="0"/>
              <a:t>29/01/2016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2209415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6A2C7F-A634-4B38-83E6-AC0C3B65ADC4}" type="datetimeFigureOut">
              <a:rPr lang="en-GB" smtClean="0"/>
              <a:t>29/01/2016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30098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6A2C7F-A634-4B38-83E6-AC0C3B65ADC4}" type="datetimeFigureOut">
              <a:rPr lang="en-GB" smtClean="0"/>
              <a:t>29/01/2016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74921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6A2C7F-A634-4B38-83E6-AC0C3B65ADC4}" type="datetimeFigureOut">
              <a:rPr lang="en-GB" smtClean="0"/>
              <a:t>29/01/2016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2723378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B6A2C7F-A634-4B38-83E6-AC0C3B65ADC4}" type="datetimeFigureOut">
              <a:rPr lang="en-GB" smtClean="0"/>
              <a:t>29/01/2016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2469775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B6A2C7F-A634-4B38-83E6-AC0C3B65ADC4}" type="datetimeFigureOut">
              <a:rPr lang="en-GB" smtClean="0"/>
              <a:t>29/01/2016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3557996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B6A2C7F-A634-4B38-83E6-AC0C3B65ADC4}" type="datetimeFigureOut">
              <a:rPr lang="en-GB" smtClean="0"/>
              <a:t>29/01/2016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3662292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6A2C7F-A634-4B38-83E6-AC0C3B65ADC4}" type="datetimeFigureOut">
              <a:rPr lang="en-GB" smtClean="0"/>
              <a:t>29/01/2016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3242381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A2C7F-A634-4B38-83E6-AC0C3B65ADC4}" type="datetimeFigureOut">
              <a:rPr lang="en-GB" smtClean="0"/>
              <a:t>29/01/2016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2108888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A2C7F-A634-4B38-83E6-AC0C3B65ADC4}" type="datetimeFigureOut">
              <a:rPr lang="en-GB" smtClean="0"/>
              <a:t>29/01/2016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82E51A-90BC-4ACD-8B80-31C0D5D06A0B}" type="slidenum">
              <a:rPr lang="en-GB" smtClean="0"/>
              <a:t>‹#›</a:t>
            </a:fld>
            <a:endParaRPr lang="en-GB"/>
          </a:p>
        </p:txBody>
      </p:sp>
    </p:spTree>
    <p:extLst>
      <p:ext uri="{BB962C8B-B14F-4D97-AF65-F5344CB8AC3E}">
        <p14:creationId xmlns:p14="http://schemas.microsoft.com/office/powerpoint/2010/main" val="3451991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A2C7F-A634-4B38-83E6-AC0C3B65ADC4}" type="datetimeFigureOut">
              <a:rPr lang="en-GB" smtClean="0"/>
              <a:t>29/01/2016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2E51A-90BC-4ACD-8B80-31C0D5D06A0B}" type="slidenum">
              <a:rPr lang="en-GB" smtClean="0"/>
              <a:t>‹#›</a:t>
            </a:fld>
            <a:endParaRPr lang="en-GB"/>
          </a:p>
        </p:txBody>
      </p:sp>
    </p:spTree>
    <p:extLst>
      <p:ext uri="{BB962C8B-B14F-4D97-AF65-F5344CB8AC3E}">
        <p14:creationId xmlns:p14="http://schemas.microsoft.com/office/powerpoint/2010/main" val="1111679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Philosophy of Mind</a:t>
            </a:r>
            <a:br>
              <a:rPr lang="en-GB" dirty="0" smtClean="0"/>
            </a:br>
            <a:r>
              <a:rPr lang="en-GB" b="1" dirty="0"/>
              <a:t/>
            </a:r>
            <a:br>
              <a:rPr lang="en-GB" b="1" dirty="0"/>
            </a:br>
            <a:endParaRPr lang="en-GB" dirty="0"/>
          </a:p>
        </p:txBody>
      </p:sp>
      <p:sp>
        <p:nvSpPr>
          <p:cNvPr id="3" name="Subtitle 2"/>
          <p:cNvSpPr>
            <a:spLocks noGrp="1"/>
          </p:cNvSpPr>
          <p:nvPr>
            <p:ph type="subTitle" idx="1"/>
          </p:nvPr>
        </p:nvSpPr>
        <p:spPr/>
        <p:txBody>
          <a:bodyPr/>
          <a:lstStyle/>
          <a:p>
            <a:r>
              <a:rPr lang="en-GB" b="1" dirty="0" smtClean="0"/>
              <a:t>Lecture 3</a:t>
            </a:r>
            <a:br>
              <a:rPr lang="en-GB" b="1" dirty="0" smtClean="0"/>
            </a:br>
            <a:r>
              <a:rPr lang="en-GB" b="1" dirty="0" smtClean="0"/>
              <a:t> Anomalous Monism</a:t>
            </a:r>
            <a:endParaRPr lang="en-GB" dirty="0"/>
          </a:p>
        </p:txBody>
      </p:sp>
    </p:spTree>
    <p:extLst>
      <p:ext uri="{BB962C8B-B14F-4D97-AF65-F5344CB8AC3E}">
        <p14:creationId xmlns:p14="http://schemas.microsoft.com/office/powerpoint/2010/main" val="2082349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Note that it is part of Davidson’s theory that our propositional attitudes </a:t>
            </a:r>
            <a:r>
              <a:rPr lang="en-GB" i="1" dirty="0"/>
              <a:t>cause</a:t>
            </a:r>
            <a:r>
              <a:rPr lang="en-GB" dirty="0"/>
              <a:t>, as well as justify/rationalise our actions. </a:t>
            </a:r>
            <a:endParaRPr lang="en-GB" dirty="0" smtClean="0"/>
          </a:p>
          <a:p>
            <a:pPr marL="0" indent="0" algn="just">
              <a:buNone/>
            </a:pPr>
            <a:endParaRPr lang="en-GB" dirty="0"/>
          </a:p>
          <a:p>
            <a:pPr marL="0" indent="0" algn="just">
              <a:buNone/>
            </a:pPr>
            <a:r>
              <a:rPr lang="en-GB" dirty="0" smtClean="0"/>
              <a:t>Davidson </a:t>
            </a:r>
            <a:r>
              <a:rPr lang="en-GB" dirty="0"/>
              <a:t>issues a challenge to those who would deny this: If a subject acts for reasons when she acts intentionally, what determines </a:t>
            </a:r>
            <a:r>
              <a:rPr lang="en-GB" dirty="0" smtClean="0"/>
              <a:t>which of </a:t>
            </a:r>
            <a:r>
              <a:rPr lang="en-GB" dirty="0"/>
              <a:t>her reasons </a:t>
            </a:r>
            <a:r>
              <a:rPr lang="en-GB" dirty="0" smtClean="0"/>
              <a:t>are her reasons for acting, </a:t>
            </a:r>
            <a:r>
              <a:rPr lang="en-GB" dirty="0"/>
              <a:t>if not the fact that those reasons are causally responsible for her acting?</a:t>
            </a:r>
          </a:p>
          <a:p>
            <a:endParaRPr lang="en-GB" dirty="0"/>
          </a:p>
        </p:txBody>
      </p:sp>
    </p:spTree>
    <p:extLst>
      <p:ext uri="{BB962C8B-B14F-4D97-AF65-F5344CB8AC3E}">
        <p14:creationId xmlns:p14="http://schemas.microsoft.com/office/powerpoint/2010/main" val="1119819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conception of the physical:</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smtClean="0"/>
              <a:t>The </a:t>
            </a:r>
            <a:r>
              <a:rPr lang="en-GB" dirty="0"/>
              <a:t>Physical: “physical theory promises to provide a comprehensive closed system guaranteed to yield a standardized, unique description of every physical event couched in a vocabulary amenable to law”. </a:t>
            </a:r>
            <a:endParaRPr lang="en-GB" dirty="0" smtClean="0"/>
          </a:p>
          <a:p>
            <a:pPr marL="0" indent="0" algn="just">
              <a:buNone/>
            </a:pPr>
            <a:endParaRPr lang="en-GB" dirty="0"/>
          </a:p>
          <a:p>
            <a:pPr marL="0" indent="0" algn="just">
              <a:buNone/>
            </a:pPr>
            <a:r>
              <a:rPr lang="en-GB" dirty="0" smtClean="0"/>
              <a:t>There </a:t>
            </a:r>
            <a:r>
              <a:rPr lang="en-GB" dirty="0"/>
              <a:t>is an assumption here about the completeness of physics, and the capacity of the physical to feature in </a:t>
            </a:r>
            <a:r>
              <a:rPr lang="en-GB" i="1" dirty="0"/>
              <a:t>strict</a:t>
            </a:r>
            <a:r>
              <a:rPr lang="en-GB" dirty="0"/>
              <a:t> laws.</a:t>
            </a:r>
          </a:p>
          <a:p>
            <a:endParaRPr lang="en-GB" dirty="0"/>
          </a:p>
        </p:txBody>
      </p:sp>
    </p:spTree>
    <p:extLst>
      <p:ext uri="{BB962C8B-B14F-4D97-AF65-F5344CB8AC3E}">
        <p14:creationId xmlns:p14="http://schemas.microsoft.com/office/powerpoint/2010/main" val="329855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lstStyle/>
          <a:p>
            <a:pPr marL="0" indent="0">
              <a:buNone/>
            </a:pPr>
            <a:r>
              <a:rPr lang="en-GB" dirty="0"/>
              <a:t> </a:t>
            </a:r>
          </a:p>
          <a:p>
            <a:pPr marL="514350" lvl="0" indent="-514350">
              <a:buAutoNum type="arabicPeriod"/>
            </a:pPr>
            <a:r>
              <a:rPr lang="en-GB" dirty="0" smtClean="0"/>
              <a:t>Principle </a:t>
            </a:r>
            <a:r>
              <a:rPr lang="en-GB" dirty="0"/>
              <a:t>of Causal Interaction: </a:t>
            </a:r>
            <a:endParaRPr lang="en-GB" dirty="0" smtClean="0"/>
          </a:p>
          <a:p>
            <a:pPr marL="0" lvl="0" indent="0" algn="just">
              <a:buNone/>
            </a:pPr>
            <a:r>
              <a:rPr lang="en-GB" dirty="0" smtClean="0"/>
              <a:t>All </a:t>
            </a:r>
            <a:r>
              <a:rPr lang="en-GB" dirty="0"/>
              <a:t>mental events causally interact with physical events. (E.g. Events in the physical world cause us to change our beliefs, and our beliefs and desires cause us to act, and these actions have effects in the physical world</a:t>
            </a:r>
            <a:r>
              <a:rPr lang="en-GB" dirty="0" smtClean="0"/>
              <a:t>.)</a:t>
            </a:r>
          </a:p>
          <a:p>
            <a:pPr marL="0" lvl="0" indent="0" algn="just">
              <a:buNone/>
            </a:pPr>
            <a:endParaRPr lang="en-GB" dirty="0" smtClean="0"/>
          </a:p>
          <a:p>
            <a:pPr marL="0" lvl="0" indent="0" algn="just">
              <a:buNone/>
            </a:pPr>
            <a:endParaRPr lang="en-GB" dirty="0"/>
          </a:p>
          <a:p>
            <a:pPr marL="0" lvl="0" indent="0" algn="just">
              <a:buNone/>
            </a:pPr>
            <a:endParaRPr lang="en-GB" dirty="0"/>
          </a:p>
          <a:p>
            <a:endParaRPr lang="en-GB" dirty="0"/>
          </a:p>
        </p:txBody>
      </p:sp>
    </p:spTree>
    <p:extLst>
      <p:ext uri="{BB962C8B-B14F-4D97-AF65-F5344CB8AC3E}">
        <p14:creationId xmlns:p14="http://schemas.microsoft.com/office/powerpoint/2010/main" val="1236878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Note that the claim that the mental causally interacts with physical follows from his claim that we need to accept that our propositional attitudes cause our actions.</a:t>
            </a:r>
          </a:p>
          <a:p>
            <a:pPr marL="0" indent="0">
              <a:buNone/>
            </a:pPr>
            <a:endParaRPr lang="en-GB" dirty="0"/>
          </a:p>
        </p:txBody>
      </p:sp>
    </p:spTree>
    <p:extLst>
      <p:ext uri="{BB962C8B-B14F-4D97-AF65-F5344CB8AC3E}">
        <p14:creationId xmlns:p14="http://schemas.microsoft.com/office/powerpoint/2010/main" val="873459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lstStyle/>
          <a:p>
            <a:pPr marL="0" lvl="0" indent="0">
              <a:buNone/>
            </a:pPr>
            <a:r>
              <a:rPr lang="en-GB" dirty="0" smtClean="0"/>
              <a:t>2. The </a:t>
            </a:r>
            <a:r>
              <a:rPr lang="en-GB" dirty="0" err="1"/>
              <a:t>Nomological</a:t>
            </a:r>
            <a:r>
              <a:rPr lang="en-GB" dirty="0"/>
              <a:t> Character of Causality: </a:t>
            </a:r>
            <a:endParaRPr lang="en-GB" dirty="0" smtClean="0"/>
          </a:p>
          <a:p>
            <a:pPr marL="0" lvl="0" indent="0">
              <a:buNone/>
            </a:pPr>
            <a:endParaRPr lang="en-GB" dirty="0"/>
          </a:p>
          <a:p>
            <a:pPr marL="0" lvl="0" indent="0" algn="just">
              <a:buNone/>
            </a:pPr>
            <a:r>
              <a:rPr lang="en-GB" dirty="0" smtClean="0"/>
              <a:t>Events </a:t>
            </a:r>
            <a:r>
              <a:rPr lang="en-GB" dirty="0"/>
              <a:t>related as cause and effect are covered by strict laws. A ‘strict’ law is one that makes use of no open-ended clauses, such as ‘other things being equal’. Thus such laws must </a:t>
            </a:r>
            <a:r>
              <a:rPr lang="en-GB" dirty="0" smtClean="0"/>
              <a:t>belong </a:t>
            </a:r>
            <a:r>
              <a:rPr lang="en-GB" dirty="0"/>
              <a:t>to a </a:t>
            </a:r>
            <a:r>
              <a:rPr lang="en-GB" i="1" dirty="0"/>
              <a:t>closed</a:t>
            </a:r>
            <a:r>
              <a:rPr lang="en-GB" dirty="0"/>
              <a:t> system: whatever can affect the system must be included in it.</a:t>
            </a:r>
          </a:p>
          <a:p>
            <a:endParaRPr lang="en-GB" dirty="0"/>
          </a:p>
        </p:txBody>
      </p:sp>
    </p:spTree>
    <p:extLst>
      <p:ext uri="{BB962C8B-B14F-4D97-AF65-F5344CB8AC3E}">
        <p14:creationId xmlns:p14="http://schemas.microsoft.com/office/powerpoint/2010/main" val="2504883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Does the notion of strict law assume that the laws </a:t>
            </a:r>
            <a:r>
              <a:rPr lang="en-GB" dirty="0" smtClean="0"/>
              <a:t>of physics must </a:t>
            </a:r>
            <a:r>
              <a:rPr lang="en-GB" dirty="0"/>
              <a:t>be deterministic? </a:t>
            </a:r>
            <a:endParaRPr lang="en-GB" dirty="0" smtClean="0"/>
          </a:p>
          <a:p>
            <a:pPr marL="0" indent="0">
              <a:buNone/>
            </a:pPr>
            <a:endParaRPr lang="en-GB" dirty="0"/>
          </a:p>
          <a:p>
            <a:pPr marL="0" indent="0">
              <a:buNone/>
            </a:pPr>
            <a:r>
              <a:rPr lang="en-GB" dirty="0" smtClean="0"/>
              <a:t>Can </a:t>
            </a:r>
            <a:r>
              <a:rPr lang="en-GB" dirty="0"/>
              <a:t>there be </a:t>
            </a:r>
            <a:r>
              <a:rPr lang="en-GB" dirty="0" err="1"/>
              <a:t>exceptionless</a:t>
            </a:r>
            <a:r>
              <a:rPr lang="en-GB" dirty="0"/>
              <a:t>, strict </a:t>
            </a:r>
            <a:r>
              <a:rPr lang="en-GB" dirty="0" err="1" smtClean="0"/>
              <a:t>probablistic</a:t>
            </a:r>
            <a:r>
              <a:rPr lang="en-GB" dirty="0" smtClean="0"/>
              <a:t>/</a:t>
            </a:r>
            <a:r>
              <a:rPr lang="en-GB" dirty="0" err="1" smtClean="0"/>
              <a:t>indetermitsic</a:t>
            </a:r>
            <a:r>
              <a:rPr lang="en-GB" dirty="0" smtClean="0"/>
              <a:t> </a:t>
            </a:r>
            <a:r>
              <a:rPr lang="en-GB" dirty="0"/>
              <a:t>laws? </a:t>
            </a:r>
          </a:p>
          <a:p>
            <a:endParaRPr lang="en-GB" dirty="0"/>
          </a:p>
        </p:txBody>
      </p:sp>
    </p:spTree>
    <p:extLst>
      <p:ext uri="{BB962C8B-B14F-4D97-AF65-F5344CB8AC3E}">
        <p14:creationId xmlns:p14="http://schemas.microsoft.com/office/powerpoint/2010/main" val="650892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lstStyle/>
          <a:p>
            <a:pPr marL="0" indent="0">
              <a:buNone/>
            </a:pPr>
            <a:r>
              <a:rPr lang="en-GB" dirty="0" smtClean="0"/>
              <a:t>3. The </a:t>
            </a:r>
            <a:r>
              <a:rPr lang="en-GB" dirty="0"/>
              <a:t>Anomalism of the Mental: </a:t>
            </a:r>
            <a:endParaRPr lang="en-GB" dirty="0" smtClean="0"/>
          </a:p>
          <a:p>
            <a:pPr marL="0" indent="0">
              <a:buNone/>
            </a:pPr>
            <a:endParaRPr lang="en-GB" dirty="0"/>
          </a:p>
          <a:p>
            <a:pPr marL="0" indent="0" algn="just">
              <a:buNone/>
            </a:pPr>
            <a:r>
              <a:rPr lang="en-GB" dirty="0" smtClean="0"/>
              <a:t>There </a:t>
            </a:r>
            <a:r>
              <a:rPr lang="en-GB" dirty="0"/>
              <a:t>are no strict laws on the basis of which mental events can predict, explain, or be predicted or explained by other events</a:t>
            </a:r>
          </a:p>
          <a:p>
            <a:pPr marL="0" indent="0">
              <a:buNone/>
            </a:pPr>
            <a:endParaRPr lang="en-GB" dirty="0"/>
          </a:p>
        </p:txBody>
      </p:sp>
    </p:spTree>
    <p:extLst>
      <p:ext uri="{BB962C8B-B14F-4D97-AF65-F5344CB8AC3E}">
        <p14:creationId xmlns:p14="http://schemas.microsoft.com/office/powerpoint/2010/main" val="3061220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a:t>Given (2), there must be strict laws covering the interaction between mental and physical events cited in (1). </a:t>
            </a:r>
            <a:endParaRPr lang="en-GB" dirty="0" smtClean="0"/>
          </a:p>
          <a:p>
            <a:pPr marL="0" indent="0" algn="just">
              <a:buNone/>
            </a:pPr>
            <a:endParaRPr lang="en-GB" dirty="0"/>
          </a:p>
          <a:p>
            <a:pPr marL="0" indent="0" algn="just">
              <a:buNone/>
            </a:pPr>
            <a:r>
              <a:rPr lang="en-GB" dirty="0" smtClean="0"/>
              <a:t>But </a:t>
            </a:r>
            <a:r>
              <a:rPr lang="en-GB" dirty="0"/>
              <a:t>the anomalism principle (3) entails that there are no strict psychophysical laws. </a:t>
            </a:r>
            <a:endParaRPr lang="en-GB" dirty="0" smtClean="0"/>
          </a:p>
          <a:p>
            <a:pPr marL="0" indent="0" algn="just">
              <a:buNone/>
            </a:pPr>
            <a:endParaRPr lang="en-GB" dirty="0"/>
          </a:p>
          <a:p>
            <a:pPr marL="0" indent="0" algn="just">
              <a:buNone/>
            </a:pPr>
            <a:r>
              <a:rPr lang="en-GB" dirty="0" smtClean="0"/>
              <a:t>If particular physical event </a:t>
            </a:r>
            <a:r>
              <a:rPr lang="en-GB" i="1" dirty="0" smtClean="0"/>
              <a:t>p</a:t>
            </a:r>
            <a:r>
              <a:rPr lang="en-GB" baseline="-25000" dirty="0" smtClean="0"/>
              <a:t>1</a:t>
            </a:r>
            <a:r>
              <a:rPr lang="en-GB" dirty="0" smtClean="0"/>
              <a:t> causes particular mental event </a:t>
            </a:r>
            <a:r>
              <a:rPr lang="en-GB" i="1" dirty="0" smtClean="0"/>
              <a:t>m</a:t>
            </a:r>
            <a:r>
              <a:rPr lang="en-GB" baseline="-25000" dirty="0" smtClean="0"/>
              <a:t>1</a:t>
            </a:r>
            <a:r>
              <a:rPr lang="en-GB" dirty="0" smtClean="0"/>
              <a:t>, there must be some strict law covering this interaction. But there is no strict law of the form ‘</a:t>
            </a:r>
            <a:r>
              <a:rPr lang="en-GB" i="1" dirty="0" smtClean="0"/>
              <a:t>P</a:t>
            </a:r>
            <a:r>
              <a:rPr lang="en-GB" baseline="-25000" dirty="0" smtClean="0"/>
              <a:t>1</a:t>
            </a:r>
            <a:r>
              <a:rPr lang="en-GB" dirty="0" smtClean="0"/>
              <a:t> → </a:t>
            </a:r>
            <a:r>
              <a:rPr lang="en-GB" i="1" dirty="0" smtClean="0"/>
              <a:t>M</a:t>
            </a:r>
            <a:r>
              <a:rPr lang="en-GB" baseline="-25000" dirty="0" smtClean="0"/>
              <a:t>1</a:t>
            </a:r>
            <a:r>
              <a:rPr lang="en-GB" dirty="0" smtClean="0"/>
              <a:t>’.</a:t>
            </a:r>
          </a:p>
          <a:p>
            <a:pPr marL="0" indent="0" algn="just">
              <a:buNone/>
            </a:pPr>
            <a:endParaRPr lang="en-GB" dirty="0"/>
          </a:p>
          <a:p>
            <a:endParaRPr lang="en-GB" dirty="0"/>
          </a:p>
        </p:txBody>
      </p:sp>
    </p:spTree>
    <p:extLst>
      <p:ext uri="{BB962C8B-B14F-4D97-AF65-F5344CB8AC3E}">
        <p14:creationId xmlns:p14="http://schemas.microsoft.com/office/powerpoint/2010/main" val="4155487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smtClean="0"/>
              <a:t>If particular physical event </a:t>
            </a:r>
            <a:r>
              <a:rPr lang="en-GB" i="1" dirty="0" smtClean="0"/>
              <a:t>p</a:t>
            </a:r>
            <a:r>
              <a:rPr lang="en-GB" baseline="-25000" dirty="0" smtClean="0"/>
              <a:t>1</a:t>
            </a:r>
            <a:r>
              <a:rPr lang="en-GB" dirty="0" smtClean="0"/>
              <a:t> causes particular mental event </a:t>
            </a:r>
            <a:r>
              <a:rPr lang="en-GB" i="1" dirty="0" smtClean="0"/>
              <a:t>m</a:t>
            </a:r>
            <a:r>
              <a:rPr lang="en-GB" baseline="-25000" dirty="0" smtClean="0"/>
              <a:t>1</a:t>
            </a:r>
            <a:r>
              <a:rPr lang="en-GB" dirty="0" smtClean="0"/>
              <a:t>, then there must be some strict law covering this interaction. Since there is no strict law of the form ‘</a:t>
            </a:r>
            <a:r>
              <a:rPr lang="en-GB" i="1" dirty="0" smtClean="0"/>
              <a:t>P</a:t>
            </a:r>
            <a:r>
              <a:rPr lang="en-GB" baseline="-25000" dirty="0" smtClean="0"/>
              <a:t>1</a:t>
            </a:r>
            <a:r>
              <a:rPr lang="en-GB" dirty="0" smtClean="0"/>
              <a:t> → </a:t>
            </a:r>
            <a:r>
              <a:rPr lang="en-GB" i="1" dirty="0" smtClean="0"/>
              <a:t>M</a:t>
            </a:r>
            <a:r>
              <a:rPr lang="en-GB" baseline="-25000" dirty="0" smtClean="0"/>
              <a:t>1</a:t>
            </a:r>
            <a:r>
              <a:rPr lang="en-GB" dirty="0" smtClean="0"/>
              <a:t>’, then there must be some other law, ‘?</a:t>
            </a:r>
            <a:r>
              <a:rPr lang="en-GB" baseline="-25000" dirty="0" smtClean="0"/>
              <a:t>1</a:t>
            </a:r>
            <a:r>
              <a:rPr lang="en-GB" dirty="0" smtClean="0"/>
              <a:t> → ?</a:t>
            </a:r>
            <a:r>
              <a:rPr lang="en-GB" baseline="-25000" dirty="0" smtClean="0"/>
              <a:t>2</a:t>
            </a:r>
            <a:r>
              <a:rPr lang="en-GB" dirty="0" smtClean="0"/>
              <a:t>’, which covers the causal relation between </a:t>
            </a:r>
            <a:r>
              <a:rPr lang="en-GB" i="1" dirty="0" smtClean="0"/>
              <a:t>p</a:t>
            </a:r>
            <a:r>
              <a:rPr lang="en-GB" baseline="-25000" dirty="0" smtClean="0"/>
              <a:t>1</a:t>
            </a:r>
            <a:r>
              <a:rPr lang="en-GB" dirty="0" smtClean="0"/>
              <a:t> and </a:t>
            </a:r>
            <a:r>
              <a:rPr lang="en-GB" i="1" dirty="0" smtClean="0"/>
              <a:t>m</a:t>
            </a:r>
            <a:r>
              <a:rPr lang="en-GB" baseline="-25000" dirty="0" smtClean="0"/>
              <a:t>1</a:t>
            </a:r>
            <a:r>
              <a:rPr lang="en-GB" dirty="0" smtClean="0"/>
              <a:t>.</a:t>
            </a:r>
          </a:p>
          <a:p>
            <a:pPr marL="0" indent="0" algn="just">
              <a:buNone/>
            </a:pPr>
            <a:endParaRPr lang="en-GB" dirty="0" smtClean="0"/>
          </a:p>
          <a:p>
            <a:pPr marL="0" indent="0" algn="just">
              <a:buNone/>
            </a:pPr>
            <a:r>
              <a:rPr lang="en-GB" dirty="0"/>
              <a:t>Davidson suggests that the way to resolve the tension is to hold that the strict laws covering the causal interaction between mental and physical events must be physical, since only physics holds out the promise of a closed system of strict laws. </a:t>
            </a:r>
            <a:endParaRPr lang="en-GB" dirty="0" smtClean="0"/>
          </a:p>
          <a:p>
            <a:endParaRPr lang="en-GB" dirty="0"/>
          </a:p>
        </p:txBody>
      </p:sp>
    </p:spTree>
    <p:extLst>
      <p:ext uri="{BB962C8B-B14F-4D97-AF65-F5344CB8AC3E}">
        <p14:creationId xmlns:p14="http://schemas.microsoft.com/office/powerpoint/2010/main" val="1166231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Davidson’s argument for </a:t>
            </a:r>
            <a:r>
              <a:rPr lang="en-GB" b="1" dirty="0" err="1" smtClean="0"/>
              <a:t>Physicalism</a:t>
            </a:r>
            <a:r>
              <a:rPr lang="en-GB" b="1" dirty="0" smtClean="0"/>
              <a:t>:</a:t>
            </a:r>
            <a:endParaRPr lang="en-GB"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smtClean="0"/>
              <a:t>Therefore, mental events must be (token identical with) physical events. </a:t>
            </a:r>
          </a:p>
          <a:p>
            <a:pPr marL="0" indent="0" algn="just">
              <a:buNone/>
            </a:pPr>
            <a:endParaRPr lang="en-GB" dirty="0"/>
          </a:p>
          <a:p>
            <a:pPr marL="0" indent="0" algn="just">
              <a:buNone/>
            </a:pPr>
            <a:r>
              <a:rPr lang="en-GB" dirty="0" smtClean="0"/>
              <a:t>Hence, the </a:t>
            </a:r>
            <a:r>
              <a:rPr lang="en-GB" i="1" dirty="0" smtClean="0"/>
              <a:t>Monism</a:t>
            </a:r>
            <a:r>
              <a:rPr lang="en-GB" dirty="0" smtClean="0"/>
              <a:t>: Every causally interacting mental event is token-identical to some physical event.</a:t>
            </a:r>
          </a:p>
          <a:p>
            <a:pPr marL="0" indent="0" algn="just">
              <a:buNone/>
            </a:pPr>
            <a:endParaRPr lang="en-GB" dirty="0"/>
          </a:p>
          <a:p>
            <a:pPr marL="0" indent="0" algn="just">
              <a:buNone/>
            </a:pPr>
            <a:r>
              <a:rPr lang="en-GB" dirty="0" smtClean="0"/>
              <a:t>A key claim in the argument is that there are no strict psycho-physical laws, hence ‘anomalous monism’.</a:t>
            </a:r>
          </a:p>
          <a:p>
            <a:endParaRPr lang="en-GB" dirty="0"/>
          </a:p>
        </p:txBody>
      </p:sp>
    </p:spTree>
    <p:extLst>
      <p:ext uri="{BB962C8B-B14F-4D97-AF65-F5344CB8AC3E}">
        <p14:creationId xmlns:p14="http://schemas.microsoft.com/office/powerpoint/2010/main" val="3858671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Anomalous Monism</a:t>
            </a:r>
            <a:endParaRPr lang="en-GB"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smtClean="0"/>
              <a:t>Donald Davidson presented an argument for a </a:t>
            </a:r>
            <a:r>
              <a:rPr lang="en-GB" dirty="0" err="1" smtClean="0"/>
              <a:t>physicalist</a:t>
            </a:r>
            <a:r>
              <a:rPr lang="en-GB" dirty="0" smtClean="0"/>
              <a:t> theory labelled ‘anomalous monism’. </a:t>
            </a:r>
          </a:p>
          <a:p>
            <a:pPr marL="0" indent="0" algn="just">
              <a:buNone/>
            </a:pPr>
            <a:endParaRPr lang="en-GB" dirty="0"/>
          </a:p>
          <a:p>
            <a:pPr marL="0" indent="0" algn="just">
              <a:buNone/>
            </a:pPr>
            <a:r>
              <a:rPr lang="en-GB" dirty="0" smtClean="0"/>
              <a:t>It is a token-identity </a:t>
            </a:r>
            <a:r>
              <a:rPr lang="en-GB" dirty="0" err="1" smtClean="0"/>
              <a:t>physicalist</a:t>
            </a:r>
            <a:r>
              <a:rPr lang="en-GB" dirty="0" smtClean="0"/>
              <a:t> theory – and the argument he presents for this theory purports to show, </a:t>
            </a:r>
            <a:r>
              <a:rPr lang="en-GB" i="1" dirty="0" smtClean="0"/>
              <a:t>a priori</a:t>
            </a:r>
            <a:r>
              <a:rPr lang="en-GB" dirty="0" smtClean="0"/>
              <a:t>, that a type-identity </a:t>
            </a:r>
            <a:r>
              <a:rPr lang="en-GB" dirty="0" err="1" smtClean="0"/>
              <a:t>physicalist</a:t>
            </a:r>
            <a:r>
              <a:rPr lang="en-GB" dirty="0" smtClean="0"/>
              <a:t> theory cannot be correct.</a:t>
            </a:r>
          </a:p>
          <a:p>
            <a:pPr marL="0" indent="0" algn="just">
              <a:buNone/>
            </a:pPr>
            <a:endParaRPr lang="en-GB" dirty="0"/>
          </a:p>
          <a:p>
            <a:pPr marL="0" indent="0" algn="just">
              <a:buNone/>
            </a:pPr>
            <a:r>
              <a:rPr lang="en-GB" dirty="0" smtClean="0"/>
              <a:t>Davidson’s view is sometimes referred to as a non-reductive </a:t>
            </a:r>
            <a:r>
              <a:rPr lang="en-GB" dirty="0" err="1" smtClean="0"/>
              <a:t>physicalist</a:t>
            </a:r>
            <a:r>
              <a:rPr lang="en-GB" dirty="0" smtClean="0"/>
              <a:t> view.</a:t>
            </a:r>
          </a:p>
          <a:p>
            <a:endParaRPr lang="en-GB" dirty="0"/>
          </a:p>
        </p:txBody>
      </p:sp>
    </p:spTree>
    <p:extLst>
      <p:ext uri="{BB962C8B-B14F-4D97-AF65-F5344CB8AC3E}">
        <p14:creationId xmlns:p14="http://schemas.microsoft.com/office/powerpoint/2010/main" val="1681305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Davidson’s Monism:</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b="1" dirty="0" smtClean="0"/>
              <a:t>On </a:t>
            </a:r>
            <a:r>
              <a:rPr lang="en-GB" b="1" dirty="0"/>
              <a:t>the Identity between mental events and physical </a:t>
            </a:r>
            <a:r>
              <a:rPr lang="en-GB" b="1" dirty="0" smtClean="0"/>
              <a:t>events:</a:t>
            </a:r>
            <a:endParaRPr lang="en-GB" b="1" i="1" dirty="0"/>
          </a:p>
          <a:p>
            <a:pPr marL="0" indent="0">
              <a:buNone/>
            </a:pPr>
            <a:endParaRPr lang="en-GB" dirty="0" smtClean="0"/>
          </a:p>
          <a:p>
            <a:pPr marL="0" indent="0">
              <a:buNone/>
            </a:pPr>
            <a:r>
              <a:rPr lang="en-GB" dirty="0" smtClean="0"/>
              <a:t>Davidson </a:t>
            </a:r>
            <a:r>
              <a:rPr lang="en-GB" dirty="0"/>
              <a:t>holds that events are particulars that can referred to and described in different ways</a:t>
            </a:r>
            <a:r>
              <a:rPr lang="en-GB" dirty="0" smtClean="0"/>
              <a:t>.</a:t>
            </a:r>
          </a:p>
          <a:p>
            <a:pPr marL="0" indent="0">
              <a:buNone/>
            </a:pPr>
            <a:endParaRPr lang="en-GB" b="1" i="1" dirty="0"/>
          </a:p>
          <a:p>
            <a:pPr marL="0" lvl="0" indent="0" algn="just">
              <a:buNone/>
            </a:pPr>
            <a:r>
              <a:rPr lang="en-GB" dirty="0"/>
              <a:t>Whenever there is an event that has a mental description (say, ‘Fred remembering where he left the car keys’) the same event also has a physical description (say, ‘electrochemical process y happening in Fred’s brain’).</a:t>
            </a:r>
          </a:p>
          <a:p>
            <a:pPr marL="0" indent="0">
              <a:buNone/>
            </a:pPr>
            <a:endParaRPr lang="en-GB" b="1" i="1" dirty="0"/>
          </a:p>
          <a:p>
            <a:pPr marL="0" indent="0">
              <a:buNone/>
            </a:pPr>
            <a:endParaRPr lang="en-GB" dirty="0"/>
          </a:p>
        </p:txBody>
      </p:sp>
    </p:spTree>
    <p:extLst>
      <p:ext uri="{BB962C8B-B14F-4D97-AF65-F5344CB8AC3E}">
        <p14:creationId xmlns:p14="http://schemas.microsoft.com/office/powerpoint/2010/main" val="850881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lvl="0" indent="0" algn="just">
              <a:buNone/>
            </a:pPr>
            <a:r>
              <a:rPr lang="en-GB" dirty="0"/>
              <a:t>Yet, an event’s mental description cannot be reduced to its physical description. That is to say, it is not in general true that two events falling under the same mental </a:t>
            </a:r>
            <a:r>
              <a:rPr lang="en-GB" dirty="0" smtClean="0"/>
              <a:t>description must </a:t>
            </a:r>
            <a:r>
              <a:rPr lang="en-GB" dirty="0"/>
              <a:t>also fall under the same physical description. </a:t>
            </a:r>
            <a:endParaRPr lang="en-GB" dirty="0" smtClean="0"/>
          </a:p>
          <a:p>
            <a:pPr marL="0" lvl="0" indent="0" algn="just">
              <a:buNone/>
            </a:pPr>
            <a:endParaRPr lang="en-GB" dirty="0"/>
          </a:p>
          <a:p>
            <a:pPr marL="0" lvl="0" indent="0" algn="just">
              <a:buNone/>
            </a:pPr>
            <a:r>
              <a:rPr lang="en-GB" dirty="0" smtClean="0"/>
              <a:t>So this is a form of ‘non-reductive’ </a:t>
            </a:r>
            <a:r>
              <a:rPr lang="en-GB" dirty="0" err="1" smtClean="0"/>
              <a:t>physicalism</a:t>
            </a:r>
            <a:r>
              <a:rPr lang="en-GB" dirty="0" smtClean="0"/>
              <a:t>.</a:t>
            </a:r>
            <a:endParaRPr lang="en-GB" dirty="0"/>
          </a:p>
          <a:p>
            <a:endParaRPr lang="en-GB" dirty="0"/>
          </a:p>
        </p:txBody>
      </p:sp>
    </p:spTree>
    <p:extLst>
      <p:ext uri="{BB962C8B-B14F-4D97-AF65-F5344CB8AC3E}">
        <p14:creationId xmlns:p14="http://schemas.microsoft.com/office/powerpoint/2010/main" val="3133945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err="1" smtClean="0"/>
              <a:t>Supervenience</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Mental </a:t>
            </a:r>
            <a:r>
              <a:rPr lang="en-GB" dirty="0"/>
              <a:t>events are identical with physical events, and more generally, the mental </a:t>
            </a:r>
            <a:r>
              <a:rPr lang="en-GB" i="1" dirty="0"/>
              <a:t>supervenes</a:t>
            </a:r>
            <a:r>
              <a:rPr lang="en-GB" dirty="0"/>
              <a:t> on the physical. </a:t>
            </a:r>
            <a:endParaRPr lang="en-GB" dirty="0" smtClean="0"/>
          </a:p>
          <a:p>
            <a:pPr marL="0" indent="0" algn="just">
              <a:buNone/>
            </a:pPr>
            <a:endParaRPr lang="en-GB" dirty="0"/>
          </a:p>
          <a:p>
            <a:pPr marL="0" indent="0">
              <a:buNone/>
            </a:pPr>
            <a:endParaRPr lang="en-GB" dirty="0" smtClean="0"/>
          </a:p>
          <a:p>
            <a:endParaRPr lang="en-GB" dirty="0"/>
          </a:p>
        </p:txBody>
      </p:sp>
    </p:spTree>
    <p:extLst>
      <p:ext uri="{BB962C8B-B14F-4D97-AF65-F5344CB8AC3E}">
        <p14:creationId xmlns:p14="http://schemas.microsoft.com/office/powerpoint/2010/main" val="3604746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Davidson on </a:t>
            </a:r>
            <a:r>
              <a:rPr lang="en-GB" dirty="0" err="1" smtClean="0"/>
              <a:t>supervenience</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smtClean="0"/>
              <a:t>Davidson expresses his </a:t>
            </a:r>
            <a:r>
              <a:rPr lang="en-GB" dirty="0" err="1" smtClean="0"/>
              <a:t>superveneience</a:t>
            </a:r>
            <a:r>
              <a:rPr lang="en-GB" dirty="0" smtClean="0"/>
              <a:t> thesis in terms of mental and physical </a:t>
            </a:r>
            <a:r>
              <a:rPr lang="en-GB" i="1" dirty="0" smtClean="0"/>
              <a:t>predicates</a:t>
            </a:r>
            <a:r>
              <a:rPr lang="en-GB" dirty="0" smtClean="0"/>
              <a:t>. Predicate </a:t>
            </a:r>
            <a:r>
              <a:rPr lang="en-GB" i="1" dirty="0" smtClean="0"/>
              <a:t>p</a:t>
            </a:r>
            <a:r>
              <a:rPr lang="en-GB" dirty="0" smtClean="0"/>
              <a:t> supervenes on a set of predicates </a:t>
            </a:r>
            <a:r>
              <a:rPr lang="en-GB" i="1" dirty="0" smtClean="0"/>
              <a:t>S</a:t>
            </a:r>
            <a:r>
              <a:rPr lang="en-GB" dirty="0" smtClean="0"/>
              <a:t> ‘if and only if </a:t>
            </a:r>
            <a:r>
              <a:rPr lang="en-GB" i="1" dirty="0" smtClean="0"/>
              <a:t>p</a:t>
            </a:r>
            <a:r>
              <a:rPr lang="en-GB" dirty="0" smtClean="0"/>
              <a:t> does not distinguish any entities that cannot be distinguished by </a:t>
            </a:r>
            <a:r>
              <a:rPr lang="en-GB" i="1" dirty="0" smtClean="0"/>
              <a:t>S</a:t>
            </a:r>
            <a:r>
              <a:rPr lang="en-GB" dirty="0" smtClean="0"/>
              <a:t>’ (‘Thinking Causes’). </a:t>
            </a:r>
            <a:endParaRPr lang="en-GB" dirty="0" smtClean="0"/>
          </a:p>
          <a:p>
            <a:pPr marL="0" indent="0" algn="just">
              <a:buNone/>
            </a:pPr>
            <a:endParaRPr lang="en-GB" dirty="0"/>
          </a:p>
          <a:p>
            <a:pPr marL="0" indent="0" algn="just">
              <a:buNone/>
            </a:pPr>
            <a:r>
              <a:rPr lang="en-GB" dirty="0" smtClean="0"/>
              <a:t>That </a:t>
            </a:r>
            <a:r>
              <a:rPr lang="en-GB" dirty="0" smtClean="0"/>
              <a:t>is, events that cannot be distinguished under some physical description cannot be distinguished under a mental description either. </a:t>
            </a:r>
            <a:endParaRPr lang="en-GB" dirty="0" smtClean="0"/>
          </a:p>
          <a:p>
            <a:pPr marL="0" indent="0" algn="just">
              <a:buNone/>
            </a:pPr>
            <a:endParaRPr lang="en-GB" dirty="0"/>
          </a:p>
          <a:p>
            <a:pPr marL="0" indent="0" algn="just">
              <a:buNone/>
            </a:pPr>
            <a:r>
              <a:rPr lang="en-GB" dirty="0" smtClean="0"/>
              <a:t>Note </a:t>
            </a:r>
            <a:r>
              <a:rPr lang="en-GB" dirty="0" smtClean="0"/>
              <a:t>that this does not commit him to the claim that a subject who has type-identical physical states to mine will be in the same mental states as me.  </a:t>
            </a:r>
          </a:p>
          <a:p>
            <a:endParaRPr lang="en-GB" dirty="0"/>
          </a:p>
        </p:txBody>
      </p:sp>
    </p:spTree>
    <p:extLst>
      <p:ext uri="{BB962C8B-B14F-4D97-AF65-F5344CB8AC3E}">
        <p14:creationId xmlns:p14="http://schemas.microsoft.com/office/powerpoint/2010/main" val="3684228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The Anomalism of the Mental:</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smtClean="0"/>
              <a:t>The </a:t>
            </a:r>
            <a:r>
              <a:rPr lang="en-GB" dirty="0"/>
              <a:t>anomalism of the mental rules out two forms of reductionism: reduction of the mental to the physical by explicit definition of mental predicates in physical terms, and reduction by way of bridging laws that connect mental with physical predicates. </a:t>
            </a:r>
            <a:endParaRPr lang="en-GB" dirty="0" smtClean="0"/>
          </a:p>
          <a:p>
            <a:pPr algn="just"/>
            <a:endParaRPr lang="en-GB" dirty="0"/>
          </a:p>
          <a:p>
            <a:pPr marL="0" indent="0" algn="just">
              <a:buNone/>
            </a:pPr>
            <a:r>
              <a:rPr lang="en-GB" dirty="0" smtClean="0"/>
              <a:t>So </a:t>
            </a:r>
            <a:r>
              <a:rPr lang="en-GB" dirty="0"/>
              <a:t>the anomalism of the mental involves a rejection of type-type identity </a:t>
            </a:r>
            <a:r>
              <a:rPr lang="en-GB" dirty="0" err="1"/>
              <a:t>physicalism</a:t>
            </a:r>
            <a:r>
              <a:rPr lang="en-GB" dirty="0"/>
              <a:t>. But the monism implies that “mental entities do not add to the physical furniture of the world”.</a:t>
            </a:r>
          </a:p>
          <a:p>
            <a:endParaRPr lang="en-GB" dirty="0"/>
          </a:p>
        </p:txBody>
      </p:sp>
    </p:spTree>
    <p:extLst>
      <p:ext uri="{BB962C8B-B14F-4D97-AF65-F5344CB8AC3E}">
        <p14:creationId xmlns:p14="http://schemas.microsoft.com/office/powerpoint/2010/main" val="3662844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Argument for the anomalism of the mental?</a:t>
            </a:r>
            <a:endParaRPr lang="en-GB"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smtClean="0"/>
              <a:t>It </a:t>
            </a:r>
            <a:r>
              <a:rPr lang="en-GB" dirty="0"/>
              <a:t>is the </a:t>
            </a:r>
            <a:r>
              <a:rPr lang="en-GB" i="1" dirty="0"/>
              <a:t>rational</a:t>
            </a:r>
            <a:r>
              <a:rPr lang="en-GB" dirty="0"/>
              <a:t> status of our propositional attitudes that is supposed to establish that there are no strict psycho-physical laws. </a:t>
            </a:r>
            <a:endParaRPr lang="en-GB" dirty="0" smtClean="0"/>
          </a:p>
          <a:p>
            <a:pPr marL="0" indent="0" algn="just">
              <a:buNone/>
            </a:pPr>
            <a:endParaRPr lang="en-GB" dirty="0"/>
          </a:p>
          <a:p>
            <a:pPr marL="0" indent="0" algn="just">
              <a:buNone/>
            </a:pPr>
            <a:r>
              <a:rPr lang="en-GB" dirty="0" smtClean="0"/>
              <a:t>Our </a:t>
            </a:r>
            <a:r>
              <a:rPr lang="en-GB" dirty="0"/>
              <a:t>propositional attitudes justify/rationalise/make rationally intelligible our intentional actions. That is what </a:t>
            </a:r>
            <a:r>
              <a:rPr lang="en-GB" dirty="0" smtClean="0"/>
              <a:t>our propositional attitudes are – states </a:t>
            </a:r>
            <a:r>
              <a:rPr lang="en-GB" dirty="0"/>
              <a:t>that play that distinctive sort of </a:t>
            </a:r>
            <a:r>
              <a:rPr lang="en-GB" i="1" dirty="0"/>
              <a:t>justifying</a:t>
            </a:r>
            <a:r>
              <a:rPr lang="en-GB" dirty="0"/>
              <a:t>/</a:t>
            </a:r>
            <a:r>
              <a:rPr lang="en-GB" i="1" dirty="0"/>
              <a:t>rationalising </a:t>
            </a:r>
            <a:r>
              <a:rPr lang="en-GB" dirty="0"/>
              <a:t>explanatory role. </a:t>
            </a:r>
          </a:p>
          <a:p>
            <a:pPr marL="0" indent="0" algn="just">
              <a:buNone/>
            </a:pPr>
            <a:r>
              <a:rPr lang="en-GB" dirty="0"/>
              <a:t> </a:t>
            </a:r>
          </a:p>
          <a:p>
            <a:pPr marL="0" indent="0" algn="just">
              <a:buNone/>
            </a:pPr>
            <a:r>
              <a:rPr lang="en-GB" dirty="0"/>
              <a:t>But </a:t>
            </a:r>
            <a:r>
              <a:rPr lang="en-GB" dirty="0" smtClean="0"/>
              <a:t>how exactly </a:t>
            </a:r>
            <a:r>
              <a:rPr lang="en-GB" dirty="0"/>
              <a:t>is the argument for the anomalism of the mental supposed to go?</a:t>
            </a:r>
          </a:p>
          <a:p>
            <a:endParaRPr lang="en-GB" dirty="0"/>
          </a:p>
        </p:txBody>
      </p:sp>
    </p:spTree>
    <p:extLst>
      <p:ext uri="{BB962C8B-B14F-4D97-AF65-F5344CB8AC3E}">
        <p14:creationId xmlns:p14="http://schemas.microsoft.com/office/powerpoint/2010/main" val="4163526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a:t>Propositional attitudes cannot exist in isolation. (The Holism of the mental). </a:t>
            </a:r>
            <a:endParaRPr lang="en-GB" dirty="0" smtClean="0"/>
          </a:p>
          <a:p>
            <a:pPr marL="0" indent="0" algn="just">
              <a:buNone/>
            </a:pPr>
            <a:endParaRPr lang="en-GB" dirty="0"/>
          </a:p>
          <a:p>
            <a:pPr marL="0" indent="0" algn="just">
              <a:buNone/>
            </a:pPr>
            <a:r>
              <a:rPr lang="en-GB" dirty="0" smtClean="0"/>
              <a:t>Individual </a:t>
            </a:r>
            <a:r>
              <a:rPr lang="en-GB" dirty="0"/>
              <a:t>beliefs, </a:t>
            </a:r>
            <a:r>
              <a:rPr lang="en-GB" dirty="0" smtClean="0"/>
              <a:t>desires </a:t>
            </a:r>
            <a:r>
              <a:rPr lang="en-GB" dirty="0"/>
              <a:t>intentions etc. owe their identities to their position in a large network of further such attitudes. Relations among propositional </a:t>
            </a:r>
            <a:r>
              <a:rPr lang="en-GB" dirty="0" smtClean="0"/>
              <a:t>attitudes </a:t>
            </a:r>
            <a:r>
              <a:rPr lang="en-GB" dirty="0"/>
              <a:t>are essentially </a:t>
            </a:r>
            <a:r>
              <a:rPr lang="en-GB" dirty="0" smtClean="0"/>
              <a:t>‘logical’. </a:t>
            </a:r>
          </a:p>
          <a:p>
            <a:pPr marL="0" indent="0" algn="just">
              <a:buNone/>
            </a:pPr>
            <a:endParaRPr lang="en-GB" dirty="0"/>
          </a:p>
          <a:p>
            <a:pPr marL="0" indent="0" algn="just">
              <a:buNone/>
            </a:pPr>
            <a:r>
              <a:rPr lang="en-GB" dirty="0" smtClean="0"/>
              <a:t>This </a:t>
            </a:r>
            <a:r>
              <a:rPr lang="en-GB" dirty="0"/>
              <a:t>places a normative constraint on the correct </a:t>
            </a:r>
            <a:r>
              <a:rPr lang="en-GB" dirty="0" smtClean="0"/>
              <a:t>attribution </a:t>
            </a:r>
            <a:r>
              <a:rPr lang="en-GB" dirty="0"/>
              <a:t>of </a:t>
            </a:r>
            <a:r>
              <a:rPr lang="en-GB" dirty="0" smtClean="0"/>
              <a:t>aptitudes </a:t>
            </a:r>
            <a:r>
              <a:rPr lang="en-GB" dirty="0"/>
              <a:t>– e.g. the pattern of attitudes in an individual must involve a large degree of coherence. (The possibility of irrationality depends upon a background of rationality).</a:t>
            </a:r>
          </a:p>
          <a:p>
            <a:endParaRPr lang="en-GB" dirty="0"/>
          </a:p>
        </p:txBody>
      </p:sp>
    </p:spTree>
    <p:extLst>
      <p:ext uri="{BB962C8B-B14F-4D97-AF65-F5344CB8AC3E}">
        <p14:creationId xmlns:p14="http://schemas.microsoft.com/office/powerpoint/2010/main" val="3813037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So our ascriptions of propositional attitudes are constrained by a normative notion: rationality – e.g. what a subject ought (rationally) to believe given his / her other beliefs, and </a:t>
            </a:r>
            <a:r>
              <a:rPr lang="en-GB" dirty="0" smtClean="0"/>
              <a:t>also what </a:t>
            </a:r>
            <a:r>
              <a:rPr lang="en-GB" dirty="0"/>
              <a:t>makes rationalising sense of what he/she does. </a:t>
            </a:r>
          </a:p>
          <a:p>
            <a:endParaRPr lang="en-GB" dirty="0"/>
          </a:p>
        </p:txBody>
      </p:sp>
    </p:spTree>
    <p:extLst>
      <p:ext uri="{BB962C8B-B14F-4D97-AF65-F5344CB8AC3E}">
        <p14:creationId xmlns:p14="http://schemas.microsoft.com/office/powerpoint/2010/main" val="6034676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If strict psychophysical laws existed, this </a:t>
            </a:r>
            <a:r>
              <a:rPr lang="en-GB" dirty="0" smtClean="0"/>
              <a:t>would, in principle, </a:t>
            </a:r>
            <a:r>
              <a:rPr lang="en-GB" dirty="0"/>
              <a:t>open up the possibility of reading people’s beliefs and desires off their </a:t>
            </a:r>
            <a:r>
              <a:rPr lang="en-GB" dirty="0" smtClean="0"/>
              <a:t>brains (or what physical states they are in). </a:t>
            </a:r>
            <a:r>
              <a:rPr lang="en-GB" dirty="0"/>
              <a:t>We could in principle determine whether a person has a certain belief by ascertaining which neural </a:t>
            </a:r>
            <a:r>
              <a:rPr lang="en-GB" dirty="0" smtClean="0"/>
              <a:t>(or physical) state </a:t>
            </a:r>
            <a:r>
              <a:rPr lang="en-GB" dirty="0"/>
              <a:t>she is in, independently of the question as to whether the person is rational or not.</a:t>
            </a:r>
          </a:p>
          <a:p>
            <a:endParaRPr lang="en-GB" dirty="0"/>
          </a:p>
        </p:txBody>
      </p:sp>
    </p:spTree>
    <p:extLst>
      <p:ext uri="{BB962C8B-B14F-4D97-AF65-F5344CB8AC3E}">
        <p14:creationId xmlns:p14="http://schemas.microsoft.com/office/powerpoint/2010/main" val="3888014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Yet, attributions of attitudes like belief or desire are controlled by a requirement for rationality and coherence. </a:t>
            </a:r>
            <a:endParaRPr lang="en-GB" dirty="0" smtClean="0"/>
          </a:p>
          <a:p>
            <a:pPr marL="0" indent="0" algn="just">
              <a:buNone/>
            </a:pPr>
            <a:endParaRPr lang="en-GB" dirty="0"/>
          </a:p>
          <a:p>
            <a:pPr marL="0" indent="0" algn="just">
              <a:buNone/>
            </a:pPr>
            <a:r>
              <a:rPr lang="en-GB" dirty="0" smtClean="0"/>
              <a:t>Unless </a:t>
            </a:r>
            <a:r>
              <a:rPr lang="en-GB" dirty="0"/>
              <a:t>we assume that a person is rational, it does not seem to be possible to say what the significance is of ascribing any particular belief or desire to her. </a:t>
            </a:r>
            <a:endParaRPr lang="en-GB" dirty="0" smtClean="0"/>
          </a:p>
          <a:p>
            <a:pPr marL="0" indent="0" algn="just">
              <a:buNone/>
            </a:pPr>
            <a:endParaRPr lang="en-GB" dirty="0"/>
          </a:p>
          <a:p>
            <a:endParaRPr lang="en-GB" dirty="0"/>
          </a:p>
        </p:txBody>
      </p:sp>
    </p:spTree>
    <p:extLst>
      <p:ext uri="{BB962C8B-B14F-4D97-AF65-F5344CB8AC3E}">
        <p14:creationId xmlns:p14="http://schemas.microsoft.com/office/powerpoint/2010/main" val="1575810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Background:</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b="1" dirty="0" smtClean="0"/>
              <a:t>Davidson’s </a:t>
            </a:r>
            <a:r>
              <a:rPr lang="en-GB" b="1" dirty="0"/>
              <a:t>conception of the mental:</a:t>
            </a:r>
            <a:endParaRPr lang="en-GB" dirty="0"/>
          </a:p>
          <a:p>
            <a:pPr marL="0" indent="0">
              <a:buNone/>
            </a:pPr>
            <a:endParaRPr lang="en-GB" dirty="0"/>
          </a:p>
          <a:p>
            <a:pPr marL="0" indent="0" algn="just">
              <a:buNone/>
            </a:pPr>
            <a:r>
              <a:rPr lang="en-GB" dirty="0"/>
              <a:t>Davidson is concerned with events and states associated with propositional attitudes. Mental events / states with propositional contents. Beliefs, desires, intentions </a:t>
            </a:r>
            <a:r>
              <a:rPr lang="en-GB" i="1" dirty="0"/>
              <a:t>that</a:t>
            </a:r>
            <a:r>
              <a:rPr lang="en-GB" dirty="0"/>
              <a:t> p. </a:t>
            </a:r>
            <a:endParaRPr lang="en-GB" dirty="0" smtClean="0"/>
          </a:p>
          <a:p>
            <a:pPr marL="0" indent="0" algn="just">
              <a:buNone/>
            </a:pPr>
            <a:endParaRPr lang="en-GB" dirty="0"/>
          </a:p>
          <a:p>
            <a:pPr marL="0" indent="0" algn="just">
              <a:buNone/>
            </a:pPr>
            <a:r>
              <a:rPr lang="en-GB" dirty="0" smtClean="0"/>
              <a:t>(</a:t>
            </a:r>
            <a:r>
              <a:rPr lang="en-GB" dirty="0"/>
              <a:t>So his view doesn’t seem to address the status of mental events such as sensations – pains, tickles etc.)</a:t>
            </a:r>
          </a:p>
          <a:p>
            <a:endParaRPr lang="en-GB" dirty="0"/>
          </a:p>
        </p:txBody>
      </p:sp>
    </p:spTree>
    <p:extLst>
      <p:ext uri="{BB962C8B-B14F-4D97-AF65-F5344CB8AC3E}">
        <p14:creationId xmlns:p14="http://schemas.microsoft.com/office/powerpoint/2010/main" val="29732467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smtClean="0"/>
              <a:t>Unless she does things that such propositional attitudes rationalise, she can’t be rationally interpreted as having such propositional attitudes. </a:t>
            </a:r>
          </a:p>
          <a:p>
            <a:pPr marL="0" indent="0" algn="just">
              <a:buNone/>
            </a:pPr>
            <a:endParaRPr lang="en-GB" dirty="0" smtClean="0"/>
          </a:p>
          <a:p>
            <a:pPr marL="0" indent="0" algn="just">
              <a:buNone/>
            </a:pPr>
            <a:r>
              <a:rPr lang="en-GB" dirty="0" smtClean="0"/>
              <a:t>And if she can’t be rationally interpreted as having such propositional attitudes, then she doesn’t have them. </a:t>
            </a:r>
          </a:p>
          <a:p>
            <a:pPr marL="0" indent="0" algn="just">
              <a:buNone/>
            </a:pPr>
            <a:endParaRPr lang="en-GB" dirty="0"/>
          </a:p>
          <a:p>
            <a:pPr marL="0" indent="0" algn="just">
              <a:buNone/>
            </a:pPr>
            <a:r>
              <a:rPr lang="en-GB" dirty="0" smtClean="0"/>
              <a:t>That is, our very idea of what it is for a person to have a certain belief or desire cannot be divorced from the idea that they play a role in justifying/rationalising other beliefs, desires, and actions that the subject engages in.</a:t>
            </a:r>
          </a:p>
          <a:p>
            <a:endParaRPr lang="en-GB" dirty="0"/>
          </a:p>
        </p:txBody>
      </p:sp>
    </p:spTree>
    <p:extLst>
      <p:ext uri="{BB962C8B-B14F-4D97-AF65-F5344CB8AC3E}">
        <p14:creationId xmlns:p14="http://schemas.microsoft.com/office/powerpoint/2010/main" val="3058269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smtClean="0"/>
              <a:t>Davidson: “there </a:t>
            </a:r>
            <a:r>
              <a:rPr lang="en-GB" dirty="0"/>
              <a:t>cannot be tight connections between the realms [of the mental and the physical] if each is to retain allegiance to its proper source of evidence”.</a:t>
            </a:r>
          </a:p>
          <a:p>
            <a:pPr marL="0" indent="0" algn="just">
              <a:buNone/>
            </a:pPr>
            <a:endParaRPr lang="en-GB" dirty="0"/>
          </a:p>
          <a:p>
            <a:endParaRPr lang="en-GB" dirty="0"/>
          </a:p>
        </p:txBody>
      </p:sp>
    </p:spTree>
    <p:extLst>
      <p:ext uri="{BB962C8B-B14F-4D97-AF65-F5344CB8AC3E}">
        <p14:creationId xmlns:p14="http://schemas.microsoft.com/office/powerpoint/2010/main" val="41951769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So there cannot be strict psycho-physical laws relating the mental and the physical, and there cannot be bridge laws linking propositional attitudes and physical states. So the type identity theory cannot be correct for our propositional attitudes.</a:t>
            </a:r>
          </a:p>
          <a:p>
            <a:endParaRPr lang="en-GB" dirty="0"/>
          </a:p>
        </p:txBody>
      </p:sp>
    </p:spTree>
    <p:extLst>
      <p:ext uri="{BB962C8B-B14F-4D97-AF65-F5344CB8AC3E}">
        <p14:creationId xmlns:p14="http://schemas.microsoft.com/office/powerpoint/2010/main" val="13772020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Anomalism of the Mental and </a:t>
            </a:r>
            <a:r>
              <a:rPr lang="en-GB" b="1" dirty="0" err="1" smtClean="0"/>
              <a:t>Supervenience</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Is </a:t>
            </a:r>
            <a:r>
              <a:rPr lang="en-GB" dirty="0"/>
              <a:t>the </a:t>
            </a:r>
            <a:r>
              <a:rPr lang="en-GB" dirty="0" smtClean="0"/>
              <a:t>anomalism </a:t>
            </a:r>
            <a:r>
              <a:rPr lang="en-GB" dirty="0"/>
              <a:t>of the mental inconsistent with the </a:t>
            </a:r>
            <a:r>
              <a:rPr lang="en-GB" dirty="0" err="1"/>
              <a:t>supervenience</a:t>
            </a:r>
            <a:r>
              <a:rPr lang="en-GB" dirty="0"/>
              <a:t> thesis? </a:t>
            </a:r>
            <a:endParaRPr lang="en-GB" dirty="0" smtClean="0"/>
          </a:p>
          <a:p>
            <a:pPr marL="0" indent="0" algn="just">
              <a:buNone/>
            </a:pPr>
            <a:endParaRPr lang="en-GB" dirty="0"/>
          </a:p>
          <a:p>
            <a:pPr marL="0" indent="0" algn="just">
              <a:buNone/>
            </a:pPr>
            <a:r>
              <a:rPr lang="en-GB" dirty="0" smtClean="0"/>
              <a:t>It </a:t>
            </a:r>
            <a:r>
              <a:rPr lang="en-GB" dirty="0"/>
              <a:t>may be inconsistent with certain versions of a </a:t>
            </a:r>
            <a:r>
              <a:rPr lang="en-GB" dirty="0" err="1"/>
              <a:t>supervenience</a:t>
            </a:r>
            <a:r>
              <a:rPr lang="en-GB" dirty="0"/>
              <a:t> thesis. </a:t>
            </a:r>
          </a:p>
        </p:txBody>
      </p:sp>
    </p:spTree>
    <p:extLst>
      <p:ext uri="{BB962C8B-B14F-4D97-AF65-F5344CB8AC3E}">
        <p14:creationId xmlns:p14="http://schemas.microsoft.com/office/powerpoint/2010/main" val="2381172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marL="0" indent="0" algn="just">
              <a:buNone/>
            </a:pPr>
            <a:r>
              <a:rPr lang="en-GB" dirty="0" smtClean="0"/>
              <a:t>But note that Davidson holds a very weak </a:t>
            </a:r>
            <a:r>
              <a:rPr lang="en-GB" dirty="0" err="1" smtClean="0"/>
              <a:t>supervenience</a:t>
            </a:r>
            <a:r>
              <a:rPr lang="en-GB" dirty="0" smtClean="0"/>
              <a:t> claim: </a:t>
            </a:r>
          </a:p>
          <a:p>
            <a:pPr marL="0" indent="0" algn="just">
              <a:buNone/>
            </a:pPr>
            <a:endParaRPr lang="en-GB" dirty="0"/>
          </a:p>
          <a:p>
            <a:pPr marL="0" indent="0" algn="just">
              <a:buNone/>
            </a:pPr>
            <a:r>
              <a:rPr lang="en-GB" dirty="0" smtClean="0"/>
              <a:t>Predicate </a:t>
            </a:r>
            <a:r>
              <a:rPr lang="en-GB" i="1" dirty="0" smtClean="0"/>
              <a:t>p</a:t>
            </a:r>
            <a:r>
              <a:rPr lang="en-GB" dirty="0" smtClean="0"/>
              <a:t> supervenes on a set of predicates </a:t>
            </a:r>
            <a:r>
              <a:rPr lang="en-GB" i="1" dirty="0" smtClean="0"/>
              <a:t>S</a:t>
            </a:r>
            <a:r>
              <a:rPr lang="en-GB" dirty="0" smtClean="0"/>
              <a:t> ‘if and only if </a:t>
            </a:r>
            <a:r>
              <a:rPr lang="en-GB" i="1" dirty="0" smtClean="0"/>
              <a:t>p</a:t>
            </a:r>
            <a:r>
              <a:rPr lang="en-GB" dirty="0" smtClean="0"/>
              <a:t> does not distinguish any entities that cannot be distinguished by </a:t>
            </a:r>
            <a:r>
              <a:rPr lang="en-GB" i="1" dirty="0" smtClean="0"/>
              <a:t>S</a:t>
            </a:r>
            <a:r>
              <a:rPr lang="en-GB" dirty="0" smtClean="0"/>
              <a:t>’ (‘Thinking Causes’). That is, events that cannot be distinguished under some physical description cannot be distinguished under a mental description either.</a:t>
            </a:r>
          </a:p>
          <a:p>
            <a:endParaRPr lang="en-GB" dirty="0"/>
          </a:p>
        </p:txBody>
      </p:sp>
    </p:spTree>
    <p:extLst>
      <p:ext uri="{BB962C8B-B14F-4D97-AF65-F5344CB8AC3E}">
        <p14:creationId xmlns:p14="http://schemas.microsoft.com/office/powerpoint/2010/main" val="37581853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The </a:t>
            </a:r>
            <a:r>
              <a:rPr lang="en-GB" b="1" dirty="0" err="1" smtClean="0"/>
              <a:t>Epiphenomanlism</a:t>
            </a:r>
            <a:r>
              <a:rPr lang="en-GB" b="1" dirty="0" smtClean="0"/>
              <a:t> Objection</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On </a:t>
            </a:r>
            <a:r>
              <a:rPr lang="en-GB" dirty="0"/>
              <a:t>Davidson’s view, mental events are token-identical with physical events. This is supposed to preserve the idea that the mental causally interacts with the physical (premise 1 of his argument for </a:t>
            </a:r>
            <a:r>
              <a:rPr lang="en-GB" dirty="0" err="1"/>
              <a:t>physicalism</a:t>
            </a:r>
            <a:r>
              <a:rPr lang="en-GB" dirty="0"/>
              <a:t>). </a:t>
            </a:r>
            <a:endParaRPr lang="en-GB" dirty="0" smtClean="0"/>
          </a:p>
          <a:p>
            <a:pPr marL="0" indent="0">
              <a:buNone/>
            </a:pPr>
            <a:endParaRPr lang="en-GB" dirty="0"/>
          </a:p>
          <a:p>
            <a:pPr marL="0" indent="0">
              <a:buNone/>
            </a:pPr>
            <a:r>
              <a:rPr lang="en-GB" dirty="0" smtClean="0"/>
              <a:t>But </a:t>
            </a:r>
            <a:r>
              <a:rPr lang="en-GB" dirty="0"/>
              <a:t>do such events have their physical effects in virtue of their mental properties, or their physical properties? </a:t>
            </a:r>
          </a:p>
        </p:txBody>
      </p:sp>
    </p:spTree>
    <p:extLst>
      <p:ext uri="{BB962C8B-B14F-4D97-AF65-F5344CB8AC3E}">
        <p14:creationId xmlns:p14="http://schemas.microsoft.com/office/powerpoint/2010/main" val="32489575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a:t>
            </a:r>
            <a:r>
              <a:rPr lang="en-GB" b="1" dirty="0" err="1" smtClean="0"/>
              <a:t>Epiphenomanlism</a:t>
            </a:r>
            <a:r>
              <a:rPr lang="en-GB" b="1" dirty="0" smtClean="0"/>
              <a:t> Objection</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smtClean="0"/>
              <a:t>The fact that one can refer to event under some mental description doesn’t mean that the mental properties of the event are playing a role in causing the physical effect. </a:t>
            </a:r>
          </a:p>
          <a:p>
            <a:pPr marL="0" indent="0" algn="just">
              <a:buNone/>
            </a:pPr>
            <a:endParaRPr lang="en-GB" dirty="0"/>
          </a:p>
          <a:p>
            <a:pPr marL="0" indent="0" algn="just">
              <a:buNone/>
            </a:pPr>
            <a:r>
              <a:rPr lang="en-GB" dirty="0" smtClean="0"/>
              <a:t>(Compare: The cause of the window smashing was my throwing of a brick. The latter event can be described as the throwing of something red. But it wasn’t the redness of the brick that caused the window to break.)</a:t>
            </a:r>
          </a:p>
          <a:p>
            <a:endParaRPr lang="en-GB" dirty="0"/>
          </a:p>
        </p:txBody>
      </p:sp>
    </p:spTree>
    <p:extLst>
      <p:ext uri="{BB962C8B-B14F-4D97-AF65-F5344CB8AC3E}">
        <p14:creationId xmlns:p14="http://schemas.microsoft.com/office/powerpoint/2010/main" val="776794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a:t>
            </a:r>
            <a:r>
              <a:rPr lang="en-GB" b="1" dirty="0" err="1" smtClean="0"/>
              <a:t>Epiphenomanlism</a:t>
            </a:r>
            <a:r>
              <a:rPr lang="en-GB" b="1" dirty="0" smtClean="0"/>
              <a:t> Objection</a:t>
            </a:r>
            <a:endParaRPr lang="en-GB" dirty="0"/>
          </a:p>
        </p:txBody>
      </p:sp>
      <p:sp>
        <p:nvSpPr>
          <p:cNvPr id="3" name="Content Placeholder 2"/>
          <p:cNvSpPr>
            <a:spLocks noGrp="1"/>
          </p:cNvSpPr>
          <p:nvPr>
            <p:ph idx="1"/>
          </p:nvPr>
        </p:nvSpPr>
        <p:spPr/>
        <p:txBody>
          <a:bodyPr/>
          <a:lstStyle/>
          <a:p>
            <a:pPr marL="0" indent="0" algn="just">
              <a:buNone/>
            </a:pPr>
            <a:r>
              <a:rPr lang="en-GB" dirty="0" smtClean="0"/>
              <a:t>Don’t the physical properties of the relevant events do all of the causal work? Leaving the mental properties of the events causally inert? So doesn’t this view make the mental properties of events epiphenomenal? </a:t>
            </a:r>
          </a:p>
          <a:p>
            <a:endParaRPr lang="en-GB" dirty="0"/>
          </a:p>
        </p:txBody>
      </p:sp>
    </p:spTree>
    <p:extLst>
      <p:ext uri="{BB962C8B-B14F-4D97-AF65-F5344CB8AC3E}">
        <p14:creationId xmlns:p14="http://schemas.microsoft.com/office/powerpoint/2010/main" val="21659462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Davidson’s response: </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smtClean="0"/>
              <a:t>Properties </a:t>
            </a:r>
            <a:r>
              <a:rPr lang="en-GB" dirty="0"/>
              <a:t>don’t cause anything, and so can be neither causally relevant or irrelevant. It is </a:t>
            </a:r>
            <a:r>
              <a:rPr lang="en-GB" i="1" dirty="0"/>
              <a:t>events</a:t>
            </a:r>
            <a:r>
              <a:rPr lang="en-GB" dirty="0"/>
              <a:t> that are the </a:t>
            </a:r>
            <a:r>
              <a:rPr lang="en-GB" dirty="0" err="1"/>
              <a:t>relata</a:t>
            </a:r>
            <a:r>
              <a:rPr lang="en-GB" dirty="0"/>
              <a:t> of the causal relation. </a:t>
            </a:r>
            <a:endParaRPr lang="en-GB" dirty="0" smtClean="0"/>
          </a:p>
          <a:p>
            <a:pPr marL="0" indent="0" algn="just">
              <a:buNone/>
            </a:pPr>
            <a:endParaRPr lang="en-GB" dirty="0"/>
          </a:p>
          <a:p>
            <a:pPr marL="0" indent="0" algn="just">
              <a:buNone/>
            </a:pPr>
            <a:r>
              <a:rPr lang="en-GB" dirty="0" smtClean="0"/>
              <a:t>That </a:t>
            </a:r>
            <a:r>
              <a:rPr lang="en-GB" dirty="0"/>
              <a:t>extensional relation obtains between events no matter how they are described. </a:t>
            </a:r>
            <a:endParaRPr lang="en-GB" dirty="0" smtClean="0"/>
          </a:p>
          <a:p>
            <a:pPr marL="0" indent="0" algn="just">
              <a:buNone/>
            </a:pPr>
            <a:endParaRPr lang="en-GB" dirty="0"/>
          </a:p>
          <a:p>
            <a:pPr marL="0" indent="0" algn="just">
              <a:buNone/>
            </a:pPr>
            <a:r>
              <a:rPr lang="en-GB" dirty="0" smtClean="0"/>
              <a:t>It’s </a:t>
            </a:r>
            <a:r>
              <a:rPr lang="en-GB" dirty="0"/>
              <a:t>a mistake to think that an event causes its effect </a:t>
            </a:r>
            <a:r>
              <a:rPr lang="en-GB" i="1" dirty="0"/>
              <a:t>in virtue</a:t>
            </a:r>
            <a:r>
              <a:rPr lang="en-GB" dirty="0"/>
              <a:t> of its possessing some properties and not others</a:t>
            </a:r>
            <a:r>
              <a:rPr lang="en-GB" dirty="0" smtClean="0"/>
              <a:t>.</a:t>
            </a:r>
          </a:p>
          <a:p>
            <a:pPr marL="0" indent="0" algn="just">
              <a:buNone/>
            </a:pPr>
            <a:endParaRPr lang="en-GB" dirty="0"/>
          </a:p>
          <a:p>
            <a:pPr marL="0" indent="0" algn="just">
              <a:buNone/>
            </a:pPr>
            <a:r>
              <a:rPr lang="en-GB" dirty="0" smtClean="0"/>
              <a:t>However</a:t>
            </a:r>
            <a:r>
              <a:rPr lang="en-GB" dirty="0"/>
              <a:t>, some descriptions of the event that is the cause will offer a better causal </a:t>
            </a:r>
            <a:r>
              <a:rPr lang="en-GB" i="1" dirty="0"/>
              <a:t>explanation</a:t>
            </a:r>
            <a:r>
              <a:rPr lang="en-GB" dirty="0"/>
              <a:t> of the effect, than </a:t>
            </a:r>
            <a:r>
              <a:rPr lang="en-GB" dirty="0" smtClean="0"/>
              <a:t>other </a:t>
            </a:r>
            <a:r>
              <a:rPr lang="en-GB" dirty="0" smtClean="0"/>
              <a:t>descriptions.</a:t>
            </a:r>
            <a:endParaRPr lang="en-GB" dirty="0"/>
          </a:p>
          <a:p>
            <a:endParaRPr lang="en-GB" dirty="0"/>
          </a:p>
        </p:txBody>
      </p:sp>
    </p:spTree>
    <p:extLst>
      <p:ext uri="{BB962C8B-B14F-4D97-AF65-F5344CB8AC3E}">
        <p14:creationId xmlns:p14="http://schemas.microsoft.com/office/powerpoint/2010/main" val="31405716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Causation and Explanation:</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smtClean="0"/>
              <a:t>The </a:t>
            </a:r>
            <a:r>
              <a:rPr lang="en-GB" dirty="0"/>
              <a:t>claim that events are particulars that can be picked out and described in different ways is relevant to a distinction he draws between explanation and causation. </a:t>
            </a:r>
            <a:endParaRPr lang="en-GB" dirty="0" smtClean="0"/>
          </a:p>
          <a:p>
            <a:pPr marL="0" indent="0" algn="just">
              <a:buNone/>
            </a:pPr>
            <a:endParaRPr lang="en-GB" dirty="0"/>
          </a:p>
          <a:p>
            <a:pPr marL="0" indent="0" algn="just">
              <a:buNone/>
            </a:pPr>
            <a:r>
              <a:rPr lang="en-GB" dirty="0" smtClean="0"/>
              <a:t>Explanation </a:t>
            </a:r>
            <a:r>
              <a:rPr lang="en-GB" dirty="0"/>
              <a:t>is sensitive to how events are described, whereas causation is an extensional relation, obtaining between pairs of events independently of how they are described. Causes and effects can be accurately picked out using a variety of expressions, many of which are not explanatory. </a:t>
            </a:r>
          </a:p>
          <a:p>
            <a:endParaRPr lang="en-GB" dirty="0"/>
          </a:p>
        </p:txBody>
      </p:sp>
    </p:spTree>
    <p:extLst>
      <p:ext uri="{BB962C8B-B14F-4D97-AF65-F5344CB8AC3E}">
        <p14:creationId xmlns:p14="http://schemas.microsoft.com/office/powerpoint/2010/main" val="2530862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Propositional Attitudes</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These mental states/events – our propositional attitudes – are </a:t>
            </a:r>
            <a:r>
              <a:rPr lang="en-GB" dirty="0" smtClean="0"/>
              <a:t>mental states/events that we cite </a:t>
            </a:r>
            <a:r>
              <a:rPr lang="en-GB" dirty="0"/>
              <a:t>in a distinctive form of explanation of a distinctive kind of event – namely our intentional actions. </a:t>
            </a:r>
            <a:endParaRPr lang="en-GB" dirty="0" smtClean="0"/>
          </a:p>
          <a:p>
            <a:pPr marL="0" indent="0" algn="just">
              <a:buNone/>
            </a:pPr>
            <a:endParaRPr lang="en-GB" dirty="0"/>
          </a:p>
          <a:p>
            <a:pPr marL="0" indent="0">
              <a:buNone/>
            </a:pPr>
            <a:endParaRPr lang="en-GB" dirty="0"/>
          </a:p>
        </p:txBody>
      </p:sp>
    </p:spTree>
    <p:extLst>
      <p:ext uri="{BB962C8B-B14F-4D97-AF65-F5344CB8AC3E}">
        <p14:creationId xmlns:p14="http://schemas.microsoft.com/office/powerpoint/2010/main" val="264475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marL="0" indent="0" algn="just">
              <a:buNone/>
            </a:pPr>
            <a:r>
              <a:rPr lang="en-GB" dirty="0"/>
              <a:t>Why are some descriptions of events that are causes better than others when it comes to explaining their effects?</a:t>
            </a:r>
          </a:p>
          <a:p>
            <a:pPr marL="0" indent="0" algn="just">
              <a:buNone/>
            </a:pPr>
            <a:endParaRPr lang="en-GB" dirty="0"/>
          </a:p>
          <a:p>
            <a:pPr marL="0" indent="0" algn="just">
              <a:buNone/>
            </a:pPr>
            <a:r>
              <a:rPr lang="en-GB" dirty="0"/>
              <a:t>From a good explanation we expect a description of the event that can explain why the effect occurred given some true generalisation  - a generalisation linking that kind of cause, so described, with the effect (under the relevant description). </a:t>
            </a:r>
          </a:p>
          <a:p>
            <a:endParaRPr lang="en-GB" dirty="0"/>
          </a:p>
        </p:txBody>
      </p:sp>
    </p:spTree>
    <p:extLst>
      <p:ext uri="{BB962C8B-B14F-4D97-AF65-F5344CB8AC3E}">
        <p14:creationId xmlns:p14="http://schemas.microsoft.com/office/powerpoint/2010/main" val="4017346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Note that although Davidson denies that there are strict psycho-physical laws, he accepts that there are true generalisations linking the psychological and bodily events and behaviour. (Psychology is like other special sciences in this </a:t>
            </a:r>
            <a:r>
              <a:rPr lang="en-GB" dirty="0" smtClean="0"/>
              <a:t>regard, and can invoke non-strict laws).</a:t>
            </a:r>
            <a:endParaRPr lang="en-GB" dirty="0"/>
          </a:p>
          <a:p>
            <a:pPr marL="0" indent="0">
              <a:buNone/>
            </a:pPr>
            <a:endParaRPr lang="en-GB" dirty="0"/>
          </a:p>
          <a:p>
            <a:endParaRPr lang="en-GB" dirty="0"/>
          </a:p>
        </p:txBody>
      </p:sp>
    </p:spTree>
    <p:extLst>
      <p:ext uri="{BB962C8B-B14F-4D97-AF65-F5344CB8AC3E}">
        <p14:creationId xmlns:p14="http://schemas.microsoft.com/office/powerpoint/2010/main" val="42450694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indent="0" algn="just">
              <a:buNone/>
            </a:pPr>
            <a:r>
              <a:rPr lang="en-GB" dirty="0"/>
              <a:t>But if the laws of physics are strict, and the generalisations of psychology are not, won’t it always be the case that physics offers the best explanation of any physical effect?</a:t>
            </a:r>
          </a:p>
          <a:p>
            <a:pPr marL="0" indent="0">
              <a:buNone/>
            </a:pPr>
            <a:endParaRPr lang="en-GB" dirty="0"/>
          </a:p>
        </p:txBody>
      </p:sp>
    </p:spTree>
    <p:extLst>
      <p:ext uri="{BB962C8B-B14F-4D97-AF65-F5344CB8AC3E}">
        <p14:creationId xmlns:p14="http://schemas.microsoft.com/office/powerpoint/2010/main" val="38541302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Davidson may say that physics can offer the best explanation of physical effects when those physical effects are characterised using the vocabulary of physics. But our intentional bodily actions are not ones we tend to characterise using the vocabulary of physics. So our bodily actions, described as </a:t>
            </a:r>
            <a:r>
              <a:rPr lang="en-GB" smtClean="0"/>
              <a:t>such, may </a:t>
            </a:r>
            <a:r>
              <a:rPr lang="en-GB" dirty="0" smtClean="0"/>
              <a:t>be best explained using the vocabulary of psychology.</a:t>
            </a:r>
          </a:p>
          <a:p>
            <a:endParaRPr lang="en-GB" dirty="0"/>
          </a:p>
        </p:txBody>
      </p:sp>
    </p:spTree>
    <p:extLst>
      <p:ext uri="{BB962C8B-B14F-4D97-AF65-F5344CB8AC3E}">
        <p14:creationId xmlns:p14="http://schemas.microsoft.com/office/powerpoint/2010/main" val="165615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Davidson on Action</a:t>
            </a:r>
          </a:p>
        </p:txBody>
      </p:sp>
      <p:sp>
        <p:nvSpPr>
          <p:cNvPr id="3" name="Content Placeholder 2"/>
          <p:cNvSpPr>
            <a:spLocks noGrp="1"/>
          </p:cNvSpPr>
          <p:nvPr>
            <p:ph idx="1"/>
          </p:nvPr>
        </p:nvSpPr>
        <p:spPr/>
        <p:txBody>
          <a:bodyPr>
            <a:normAutofit lnSpcReduction="10000"/>
          </a:bodyPr>
          <a:lstStyle/>
          <a:p>
            <a:pPr marL="0" indent="0" algn="just">
              <a:buNone/>
            </a:pPr>
            <a:r>
              <a:rPr lang="en-GB" dirty="0"/>
              <a:t>A bodily movement can be something one does – an action that one performs – or something that merely happens to one. </a:t>
            </a:r>
          </a:p>
          <a:p>
            <a:pPr marL="0" indent="0" algn="just">
              <a:buNone/>
            </a:pPr>
            <a:endParaRPr lang="en-GB" dirty="0"/>
          </a:p>
          <a:p>
            <a:pPr marL="0" indent="0" algn="just">
              <a:buNone/>
            </a:pPr>
            <a:r>
              <a:rPr lang="en-GB" dirty="0"/>
              <a:t>What makes a bodily movement of mine something that </a:t>
            </a:r>
            <a:r>
              <a:rPr lang="en-GB" i="1" dirty="0"/>
              <a:t>I </a:t>
            </a:r>
            <a:r>
              <a:rPr lang="en-GB" dirty="0"/>
              <a:t>do – an action - as opposed to a mere happening or occurrence? E.g. the difference between my arm’s rising (when this is an involuntary twitch) and my raising it?  </a:t>
            </a:r>
          </a:p>
          <a:p>
            <a:endParaRPr lang="en-GB" dirty="0"/>
          </a:p>
        </p:txBody>
      </p:sp>
    </p:spTree>
    <p:extLst>
      <p:ext uri="{BB962C8B-B14F-4D97-AF65-F5344CB8AC3E}">
        <p14:creationId xmlns:p14="http://schemas.microsoft.com/office/powerpoint/2010/main" val="2674501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Davidson on Action</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a:t>According to Davidson, a subject’s bodily movement is an action only if that bodily movement is caused by a reason that the subject has for so moving (under some description). </a:t>
            </a:r>
            <a:endParaRPr lang="en-GB" dirty="0" smtClean="0"/>
          </a:p>
          <a:p>
            <a:pPr marL="0" indent="0" algn="just">
              <a:buNone/>
            </a:pPr>
            <a:endParaRPr lang="en-GB" dirty="0"/>
          </a:p>
          <a:p>
            <a:pPr marL="0" indent="0" algn="just">
              <a:buNone/>
            </a:pPr>
            <a:r>
              <a:rPr lang="en-GB" dirty="0" smtClean="0"/>
              <a:t>The </a:t>
            </a:r>
            <a:r>
              <a:rPr lang="en-GB" dirty="0"/>
              <a:t>reason cited is one that </a:t>
            </a:r>
            <a:r>
              <a:rPr lang="en-GB" i="1" dirty="0"/>
              <a:t>justifies</a:t>
            </a:r>
            <a:r>
              <a:rPr lang="en-GB" dirty="0"/>
              <a:t> (rationalises), as well as causes, the bodily movement (under some description). </a:t>
            </a:r>
          </a:p>
          <a:p>
            <a:pPr marL="0" indent="0">
              <a:buNone/>
            </a:pPr>
            <a:endParaRPr lang="en-GB" dirty="0" smtClean="0"/>
          </a:p>
          <a:p>
            <a:endParaRPr lang="en-GB" dirty="0"/>
          </a:p>
        </p:txBody>
      </p:sp>
    </p:spTree>
    <p:extLst>
      <p:ext uri="{BB962C8B-B14F-4D97-AF65-F5344CB8AC3E}">
        <p14:creationId xmlns:p14="http://schemas.microsoft.com/office/powerpoint/2010/main" val="2436344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smtClean="0"/>
              <a:t>Why “under some description”? </a:t>
            </a:r>
          </a:p>
          <a:p>
            <a:pPr marL="0" indent="0" algn="just">
              <a:buNone/>
            </a:pPr>
            <a:endParaRPr lang="en-GB" dirty="0"/>
          </a:p>
          <a:p>
            <a:pPr marL="0" indent="0" algn="just">
              <a:buNone/>
            </a:pPr>
            <a:r>
              <a:rPr lang="en-GB" dirty="0" smtClean="0"/>
              <a:t>Davidson holds that events, including actions, are particulars that can be referred to and re-described in different ways. The contracting of muscles, the pulling of the trigger, the killing of Jack, can all be different ways of picking out one and the same action. </a:t>
            </a:r>
          </a:p>
          <a:p>
            <a:pPr marL="0" indent="0" algn="just">
              <a:buNone/>
            </a:pPr>
            <a:endParaRPr lang="en-GB" dirty="0"/>
          </a:p>
          <a:p>
            <a:pPr marL="0" indent="0" algn="just">
              <a:buNone/>
            </a:pPr>
            <a:r>
              <a:rPr lang="en-GB" dirty="0" smtClean="0"/>
              <a:t>My reason for the action may not have been simply to contract my muscles, or to kill Jack. It may have been to start the race. </a:t>
            </a:r>
          </a:p>
          <a:p>
            <a:endParaRPr lang="en-GB" dirty="0"/>
          </a:p>
        </p:txBody>
      </p:sp>
    </p:spTree>
    <p:extLst>
      <p:ext uri="{BB962C8B-B14F-4D97-AF65-F5344CB8AC3E}">
        <p14:creationId xmlns:p14="http://schemas.microsoft.com/office/powerpoint/2010/main" val="3238415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055" y="341784"/>
            <a:ext cx="8229600" cy="1143000"/>
          </a:xfrm>
        </p:spPr>
        <p:txBody>
          <a:bodyPr/>
          <a:lstStyle/>
          <a:p>
            <a:endParaRPr lang="en-GB"/>
          </a:p>
        </p:txBody>
      </p:sp>
      <p:sp>
        <p:nvSpPr>
          <p:cNvPr id="3" name="Content Placeholder 2"/>
          <p:cNvSpPr>
            <a:spLocks noGrp="1"/>
          </p:cNvSpPr>
          <p:nvPr>
            <p:ph idx="1"/>
          </p:nvPr>
        </p:nvSpPr>
        <p:spPr/>
        <p:txBody>
          <a:bodyPr>
            <a:normAutofit fontScale="70000" lnSpcReduction="20000"/>
          </a:bodyPr>
          <a:lstStyle/>
          <a:p>
            <a:pPr marL="0" indent="0" algn="just">
              <a:buNone/>
            </a:pPr>
            <a:r>
              <a:rPr lang="en-GB" dirty="0"/>
              <a:t>According to Davidson a reason for acting consists of a </a:t>
            </a:r>
            <a:r>
              <a:rPr lang="en-GB" dirty="0" smtClean="0"/>
              <a:t>desire (or some other ‘pro’ attitude) and belief – your wanting something and your belief that doing something will bring about what you want.</a:t>
            </a:r>
          </a:p>
          <a:p>
            <a:pPr marL="0" indent="0" algn="just">
              <a:buNone/>
            </a:pPr>
            <a:endParaRPr lang="en-GB" dirty="0" smtClean="0"/>
          </a:p>
          <a:p>
            <a:pPr marL="0" indent="0" algn="just">
              <a:buNone/>
            </a:pPr>
            <a:r>
              <a:rPr lang="en-GB" dirty="0" smtClean="0"/>
              <a:t>So our reasons for action consist in our propositional attitudes. </a:t>
            </a:r>
          </a:p>
          <a:p>
            <a:pPr marL="0" indent="0" algn="just">
              <a:buNone/>
            </a:pPr>
            <a:endParaRPr lang="en-GB" dirty="0"/>
          </a:p>
          <a:p>
            <a:pPr marL="0" indent="0" algn="just">
              <a:buNone/>
            </a:pPr>
            <a:r>
              <a:rPr lang="en-GB" dirty="0" smtClean="0"/>
              <a:t>Our propositional attitudes rationalise, as well as cause, our actions. </a:t>
            </a:r>
          </a:p>
          <a:p>
            <a:pPr marL="0" indent="0" algn="just">
              <a:buNone/>
            </a:pPr>
            <a:endParaRPr lang="en-GB" dirty="0"/>
          </a:p>
          <a:p>
            <a:pPr marL="0" indent="0" algn="just">
              <a:buNone/>
            </a:pPr>
            <a:r>
              <a:rPr lang="en-GB" dirty="0" smtClean="0"/>
              <a:t>E.g</a:t>
            </a:r>
            <a:r>
              <a:rPr lang="en-GB" dirty="0"/>
              <a:t>. I want to know the time. </a:t>
            </a:r>
            <a:endParaRPr lang="en-GB" dirty="0" smtClean="0"/>
          </a:p>
          <a:p>
            <a:pPr marL="0" indent="0" algn="just">
              <a:buNone/>
            </a:pPr>
            <a:r>
              <a:rPr lang="en-GB" dirty="0" smtClean="0"/>
              <a:t>I </a:t>
            </a:r>
            <a:r>
              <a:rPr lang="en-GB" dirty="0"/>
              <a:t>believe that looking at my watch will result in my knowing the time. </a:t>
            </a:r>
            <a:endParaRPr lang="en-GB" dirty="0" smtClean="0"/>
          </a:p>
          <a:p>
            <a:pPr marL="0" indent="0" algn="just">
              <a:buNone/>
            </a:pPr>
            <a:r>
              <a:rPr lang="en-GB" dirty="0" smtClean="0"/>
              <a:t>These </a:t>
            </a:r>
            <a:r>
              <a:rPr lang="en-GB" dirty="0"/>
              <a:t>two attitudes cause me to look at my watch. </a:t>
            </a:r>
            <a:endParaRPr lang="en-GB" dirty="0" smtClean="0"/>
          </a:p>
          <a:p>
            <a:pPr marL="0" indent="0" algn="just">
              <a:buNone/>
            </a:pPr>
            <a:r>
              <a:rPr lang="en-GB" dirty="0" smtClean="0"/>
              <a:t>They </a:t>
            </a:r>
            <a:r>
              <a:rPr lang="en-GB" dirty="0"/>
              <a:t>are also my (justifying) reasons for looking at my </a:t>
            </a:r>
            <a:r>
              <a:rPr lang="en-GB" dirty="0" smtClean="0"/>
              <a:t>watch. </a:t>
            </a:r>
          </a:p>
          <a:p>
            <a:pPr marL="0" indent="0" algn="just">
              <a:buNone/>
            </a:pPr>
            <a:r>
              <a:rPr lang="en-GB" dirty="0" smtClean="0"/>
              <a:t>And </a:t>
            </a:r>
            <a:r>
              <a:rPr lang="en-GB" dirty="0"/>
              <a:t>because I engage in this behaviour for reasons, I make it happen. It’s something I do, and not something that merely happens to me. </a:t>
            </a:r>
          </a:p>
          <a:p>
            <a:endParaRPr lang="en-GB" dirty="0"/>
          </a:p>
        </p:txBody>
      </p:sp>
    </p:spTree>
    <p:extLst>
      <p:ext uri="{BB962C8B-B14F-4D97-AF65-F5344CB8AC3E}">
        <p14:creationId xmlns:p14="http://schemas.microsoft.com/office/powerpoint/2010/main" val="3137807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endParaRPr lang="en-GB" dirty="0"/>
          </a:p>
          <a:p>
            <a:pPr marL="0" indent="0" algn="just">
              <a:buNone/>
            </a:pPr>
            <a:r>
              <a:rPr lang="en-GB" dirty="0" smtClean="0"/>
              <a:t>We </a:t>
            </a:r>
            <a:r>
              <a:rPr lang="en-GB" dirty="0"/>
              <a:t>explain the notions of </a:t>
            </a:r>
            <a:r>
              <a:rPr lang="en-GB" dirty="0" smtClean="0"/>
              <a:t>our propositional </a:t>
            </a:r>
            <a:r>
              <a:rPr lang="en-GB" dirty="0"/>
              <a:t>attitudes and intentional actions in terms of one another. </a:t>
            </a:r>
            <a:endParaRPr lang="en-GB" dirty="0" smtClean="0"/>
          </a:p>
          <a:p>
            <a:pPr marL="0" indent="0" algn="just">
              <a:buNone/>
            </a:pPr>
            <a:endParaRPr lang="en-GB" dirty="0"/>
          </a:p>
          <a:p>
            <a:pPr marL="0" indent="0" algn="just">
              <a:buNone/>
            </a:pPr>
            <a:r>
              <a:rPr lang="en-GB" dirty="0" smtClean="0"/>
              <a:t>An </a:t>
            </a:r>
            <a:r>
              <a:rPr lang="en-GB" dirty="0"/>
              <a:t>event is an intentional action only if it is caused by propositional attitudes that </a:t>
            </a:r>
            <a:r>
              <a:rPr lang="en-GB" i="1" dirty="0"/>
              <a:t>justify/rationalise it</a:t>
            </a:r>
            <a:r>
              <a:rPr lang="en-GB" dirty="0"/>
              <a:t>. Propositional attitudes are the mental states we cite in justifying/rationalising explanations of those events which are </a:t>
            </a:r>
            <a:r>
              <a:rPr lang="en-GB" dirty="0" smtClean="0"/>
              <a:t>our intentional </a:t>
            </a:r>
            <a:r>
              <a:rPr lang="en-GB" dirty="0"/>
              <a:t>actions.</a:t>
            </a:r>
          </a:p>
          <a:p>
            <a:pPr marL="0" indent="0">
              <a:buNone/>
            </a:pPr>
            <a:endParaRPr lang="en-GB" dirty="0"/>
          </a:p>
        </p:txBody>
      </p:sp>
    </p:spTree>
    <p:extLst>
      <p:ext uri="{BB962C8B-B14F-4D97-AF65-F5344CB8AC3E}">
        <p14:creationId xmlns:p14="http://schemas.microsoft.com/office/powerpoint/2010/main" val="2462401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2475</Words>
  <Application>Microsoft Office PowerPoint</Application>
  <PresentationFormat>On-screen Show (4:3)</PresentationFormat>
  <Paragraphs>165</Paragraphs>
  <Slides>43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43</vt:i4>
      </vt:variant>
    </vt:vector>
  </HeadingPairs>
  <TitlesOfParts>
    <vt:vector size="46" baseType="lpstr">
      <vt:lpstr>Arial</vt:lpstr>
      <vt:lpstr>Calibri</vt:lpstr>
      <vt:lpstr>Office Theme</vt:lpstr>
      <vt:lpstr>Philosophy of Mind  </vt:lpstr>
      <vt:lpstr>Anomalous Monism</vt:lpstr>
      <vt:lpstr>Background:</vt:lpstr>
      <vt:lpstr>Propositional Attitudes</vt:lpstr>
      <vt:lpstr>Davidson on Action</vt:lpstr>
      <vt:lpstr>Davidson on Action</vt:lpstr>
      <vt:lpstr>PowerPoint Presentation</vt:lpstr>
      <vt:lpstr>PowerPoint Presentation</vt:lpstr>
      <vt:lpstr>PowerPoint Presentation</vt:lpstr>
      <vt:lpstr>PowerPoint Presentation</vt:lpstr>
      <vt:lpstr>Davidson’s conception of the physical:</vt:lpstr>
      <vt:lpstr>Davidson’s argument for Physicalism:</vt:lpstr>
      <vt:lpstr>PowerPoint Presentation</vt:lpstr>
      <vt:lpstr>Davidson’s argument for Physicalism:</vt:lpstr>
      <vt:lpstr>PowerPoint Presentation</vt:lpstr>
      <vt:lpstr>Davidson’s argument for Physicalism:</vt:lpstr>
      <vt:lpstr>Davidson’s argument for Physicalism:</vt:lpstr>
      <vt:lpstr>Davidson’s argument for Physicalism:</vt:lpstr>
      <vt:lpstr>Davidson’s argument for Physicalism:</vt:lpstr>
      <vt:lpstr>Davidson’s Monism:</vt:lpstr>
      <vt:lpstr>PowerPoint Presentation</vt:lpstr>
      <vt:lpstr>Supervenience</vt:lpstr>
      <vt:lpstr>Davidson on supervenience</vt:lpstr>
      <vt:lpstr>The Anomalism of the Mental:</vt:lpstr>
      <vt:lpstr>Argument for the anomalism of the mental?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Anomalism of the Mental and Supervenience</vt:lpstr>
      <vt:lpstr>PowerPoint Presentation</vt:lpstr>
      <vt:lpstr>The Epiphenomanlism Objection</vt:lpstr>
      <vt:lpstr>The Epiphenomanlism Objection</vt:lpstr>
      <vt:lpstr>The Epiphenomanlism Objection</vt:lpstr>
      <vt:lpstr>Davidson’s response: </vt:lpstr>
      <vt:lpstr>Causation and Explanation: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Mind</dc:title>
  <dc:creator>Matthew Soteriou</dc:creator>
  <cp:lastModifiedBy>Matthew Soteriou</cp:lastModifiedBy>
  <cp:revision>13</cp:revision>
  <dcterms:created xsi:type="dcterms:W3CDTF">2014-10-16T18:40:11Z</dcterms:created>
  <dcterms:modified xsi:type="dcterms:W3CDTF">2016-01-29T08:52:59Z</dcterms:modified>
</cp:coreProperties>
</file>