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diagrams/data55.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diagrams/data56.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ppt/diagrams/data57.xml" ContentType="application/vnd.openxmlformats-officedocument.drawingml.diagramData+xml"/>
  <Override PartName="/ppt/diagrams/layout57.xml" ContentType="application/vnd.openxmlformats-officedocument.drawingml.diagramLayout+xml"/>
  <Override PartName="/ppt/diagrams/quickStyle57.xml" ContentType="application/vnd.openxmlformats-officedocument.drawingml.diagramStyle+xml"/>
  <Override PartName="/ppt/diagrams/colors57.xml" ContentType="application/vnd.openxmlformats-officedocument.drawingml.diagramColors+xml"/>
  <Override PartName="/ppt/diagrams/drawing57.xml" ContentType="application/vnd.ms-office.drawingml.diagramDrawing+xml"/>
  <Override PartName="/ppt/diagrams/data58.xml" ContentType="application/vnd.openxmlformats-officedocument.drawingml.diagramData+xml"/>
  <Override PartName="/ppt/diagrams/layout58.xml" ContentType="application/vnd.openxmlformats-officedocument.drawingml.diagramLayout+xml"/>
  <Override PartName="/ppt/diagrams/quickStyle58.xml" ContentType="application/vnd.openxmlformats-officedocument.drawingml.diagramStyle+xml"/>
  <Override PartName="/ppt/diagrams/colors58.xml" ContentType="application/vnd.openxmlformats-officedocument.drawingml.diagramColors+xml"/>
  <Override PartName="/ppt/diagrams/drawing58.xml" ContentType="application/vnd.ms-office.drawingml.diagramDrawing+xml"/>
  <Override PartName="/ppt/diagrams/data59.xml" ContentType="application/vnd.openxmlformats-officedocument.drawingml.diagramData+xml"/>
  <Override PartName="/ppt/diagrams/layout59.xml" ContentType="application/vnd.openxmlformats-officedocument.drawingml.diagramLayout+xml"/>
  <Override PartName="/ppt/diagrams/quickStyle59.xml" ContentType="application/vnd.openxmlformats-officedocument.drawingml.diagramStyle+xml"/>
  <Override PartName="/ppt/diagrams/colors59.xml" ContentType="application/vnd.openxmlformats-officedocument.drawingml.diagramColors+xml"/>
  <Override PartName="/ppt/diagrams/drawing59.xml" ContentType="application/vnd.ms-office.drawingml.diagramDrawing+xml"/>
  <Override PartName="/ppt/diagrams/data60.xml" ContentType="application/vnd.openxmlformats-officedocument.drawingml.diagramData+xml"/>
  <Override PartName="/ppt/diagrams/layout60.xml" ContentType="application/vnd.openxmlformats-officedocument.drawingml.diagramLayout+xml"/>
  <Override PartName="/ppt/diagrams/quickStyle60.xml" ContentType="application/vnd.openxmlformats-officedocument.drawingml.diagramStyle+xml"/>
  <Override PartName="/ppt/diagrams/colors60.xml" ContentType="application/vnd.openxmlformats-officedocument.drawingml.diagramColors+xml"/>
  <Override PartName="/ppt/diagrams/drawing60.xml" ContentType="application/vnd.ms-office.drawingml.diagramDrawing+xml"/>
  <Override PartName="/ppt/diagrams/data61.xml" ContentType="application/vnd.openxmlformats-officedocument.drawingml.diagramData+xml"/>
  <Override PartName="/ppt/diagrams/layout61.xml" ContentType="application/vnd.openxmlformats-officedocument.drawingml.diagramLayout+xml"/>
  <Override PartName="/ppt/diagrams/quickStyle61.xml" ContentType="application/vnd.openxmlformats-officedocument.drawingml.diagramStyle+xml"/>
  <Override PartName="/ppt/diagrams/colors61.xml" ContentType="application/vnd.openxmlformats-officedocument.drawingml.diagramColors+xml"/>
  <Override PartName="/ppt/diagrams/drawing61.xml" ContentType="application/vnd.ms-office.drawingml.diagramDrawing+xml"/>
  <Override PartName="/ppt/diagrams/data62.xml" ContentType="application/vnd.openxmlformats-officedocument.drawingml.diagramData+xml"/>
  <Override PartName="/ppt/diagrams/layout62.xml" ContentType="application/vnd.openxmlformats-officedocument.drawingml.diagramLayout+xml"/>
  <Override PartName="/ppt/diagrams/quickStyle62.xml" ContentType="application/vnd.openxmlformats-officedocument.drawingml.diagramStyle+xml"/>
  <Override PartName="/ppt/diagrams/colors62.xml" ContentType="application/vnd.openxmlformats-officedocument.drawingml.diagramColors+xml"/>
  <Override PartName="/ppt/diagrams/drawing62.xml" ContentType="application/vnd.ms-office.drawingml.diagramDrawing+xml"/>
  <Override PartName="/ppt/diagrams/data63.xml" ContentType="application/vnd.openxmlformats-officedocument.drawingml.diagramData+xml"/>
  <Override PartName="/ppt/diagrams/layout63.xml" ContentType="application/vnd.openxmlformats-officedocument.drawingml.diagramLayout+xml"/>
  <Override PartName="/ppt/diagrams/quickStyle63.xml" ContentType="application/vnd.openxmlformats-officedocument.drawingml.diagramStyle+xml"/>
  <Override PartName="/ppt/diagrams/colors63.xml" ContentType="application/vnd.openxmlformats-officedocument.drawingml.diagramColors+xml"/>
  <Override PartName="/ppt/diagrams/drawing63.xml" ContentType="application/vnd.ms-office.drawingml.diagramDrawing+xml"/>
  <Override PartName="/ppt/diagrams/data64.xml" ContentType="application/vnd.openxmlformats-officedocument.drawingml.diagramData+xml"/>
  <Override PartName="/ppt/diagrams/layout64.xml" ContentType="application/vnd.openxmlformats-officedocument.drawingml.diagramLayout+xml"/>
  <Override PartName="/ppt/diagrams/quickStyle64.xml" ContentType="application/vnd.openxmlformats-officedocument.drawingml.diagramStyle+xml"/>
  <Override PartName="/ppt/diagrams/colors64.xml" ContentType="application/vnd.openxmlformats-officedocument.drawingml.diagramColors+xml"/>
  <Override PartName="/ppt/diagrams/drawing64.xml" ContentType="application/vnd.ms-office.drawingml.diagramDrawing+xml"/>
  <Override PartName="/ppt/diagrams/data65.xml" ContentType="application/vnd.openxmlformats-officedocument.drawingml.diagramData+xml"/>
  <Override PartName="/ppt/diagrams/layout65.xml" ContentType="application/vnd.openxmlformats-officedocument.drawingml.diagramLayout+xml"/>
  <Override PartName="/ppt/diagrams/quickStyle65.xml" ContentType="application/vnd.openxmlformats-officedocument.drawingml.diagramStyle+xml"/>
  <Override PartName="/ppt/diagrams/colors65.xml" ContentType="application/vnd.openxmlformats-officedocument.drawingml.diagramColors+xml"/>
  <Override PartName="/ppt/diagrams/drawing65.xml" ContentType="application/vnd.ms-office.drawingml.diagramDrawing+xml"/>
  <Override PartName="/ppt/diagrams/data66.xml" ContentType="application/vnd.openxmlformats-officedocument.drawingml.diagramData+xml"/>
  <Override PartName="/ppt/diagrams/layout66.xml" ContentType="application/vnd.openxmlformats-officedocument.drawingml.diagramLayout+xml"/>
  <Override PartName="/ppt/diagrams/quickStyle66.xml" ContentType="application/vnd.openxmlformats-officedocument.drawingml.diagramStyle+xml"/>
  <Override PartName="/ppt/diagrams/colors66.xml" ContentType="application/vnd.openxmlformats-officedocument.drawingml.diagramColors+xml"/>
  <Override PartName="/ppt/diagrams/drawing66.xml" ContentType="application/vnd.ms-office.drawingml.diagramDrawing+xml"/>
  <Override PartName="/ppt/diagrams/data67.xml" ContentType="application/vnd.openxmlformats-officedocument.drawingml.diagramData+xml"/>
  <Override PartName="/ppt/diagrams/layout67.xml" ContentType="application/vnd.openxmlformats-officedocument.drawingml.diagramLayout+xml"/>
  <Override PartName="/ppt/diagrams/quickStyle67.xml" ContentType="application/vnd.openxmlformats-officedocument.drawingml.diagramStyle+xml"/>
  <Override PartName="/ppt/diagrams/colors67.xml" ContentType="application/vnd.openxmlformats-officedocument.drawingml.diagramColors+xml"/>
  <Override PartName="/ppt/diagrams/drawing67.xml" ContentType="application/vnd.ms-office.drawingml.diagramDrawing+xml"/>
  <Override PartName="/ppt/diagrams/data68.xml" ContentType="application/vnd.openxmlformats-officedocument.drawingml.diagramData+xml"/>
  <Override PartName="/ppt/diagrams/layout68.xml" ContentType="application/vnd.openxmlformats-officedocument.drawingml.diagramLayout+xml"/>
  <Override PartName="/ppt/diagrams/quickStyle68.xml" ContentType="application/vnd.openxmlformats-officedocument.drawingml.diagramStyle+xml"/>
  <Override PartName="/ppt/diagrams/colors68.xml" ContentType="application/vnd.openxmlformats-officedocument.drawingml.diagramColors+xml"/>
  <Override PartName="/ppt/diagrams/drawing68.xml" ContentType="application/vnd.ms-office.drawingml.diagramDrawing+xml"/>
  <Override PartName="/ppt/diagrams/data69.xml" ContentType="application/vnd.openxmlformats-officedocument.drawingml.diagramData+xml"/>
  <Override PartName="/ppt/diagrams/layout69.xml" ContentType="application/vnd.openxmlformats-officedocument.drawingml.diagramLayout+xml"/>
  <Override PartName="/ppt/diagrams/quickStyle69.xml" ContentType="application/vnd.openxmlformats-officedocument.drawingml.diagramStyle+xml"/>
  <Override PartName="/ppt/diagrams/colors69.xml" ContentType="application/vnd.openxmlformats-officedocument.drawingml.diagramColors+xml"/>
  <Override PartName="/ppt/diagrams/drawing6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handoutMasterIdLst>
    <p:handoutMasterId r:id="rId74"/>
  </p:handoutMasterIdLst>
  <p:sldIdLst>
    <p:sldId id="256" r:id="rId2"/>
    <p:sldId id="492" r:id="rId3"/>
    <p:sldId id="519" r:id="rId4"/>
    <p:sldId id="520" r:id="rId5"/>
    <p:sldId id="521" r:id="rId6"/>
    <p:sldId id="522" r:id="rId7"/>
    <p:sldId id="523" r:id="rId8"/>
    <p:sldId id="524" r:id="rId9"/>
    <p:sldId id="525" r:id="rId10"/>
    <p:sldId id="526" r:id="rId11"/>
    <p:sldId id="527" r:id="rId12"/>
    <p:sldId id="528" r:id="rId13"/>
    <p:sldId id="529" r:id="rId14"/>
    <p:sldId id="531" r:id="rId15"/>
    <p:sldId id="532" r:id="rId16"/>
    <p:sldId id="533" r:id="rId17"/>
    <p:sldId id="534" r:id="rId18"/>
    <p:sldId id="535" r:id="rId19"/>
    <p:sldId id="536" r:id="rId20"/>
    <p:sldId id="537" r:id="rId21"/>
    <p:sldId id="538" r:id="rId22"/>
    <p:sldId id="539" r:id="rId23"/>
    <p:sldId id="544" r:id="rId24"/>
    <p:sldId id="540" r:id="rId25"/>
    <p:sldId id="541" r:id="rId26"/>
    <p:sldId id="542" r:id="rId27"/>
    <p:sldId id="543" r:id="rId28"/>
    <p:sldId id="613" r:id="rId29"/>
    <p:sldId id="545" r:id="rId30"/>
    <p:sldId id="546" r:id="rId31"/>
    <p:sldId id="547" r:id="rId32"/>
    <p:sldId id="548" r:id="rId33"/>
    <p:sldId id="549" r:id="rId34"/>
    <p:sldId id="551" r:id="rId35"/>
    <p:sldId id="552" r:id="rId36"/>
    <p:sldId id="553" r:id="rId37"/>
    <p:sldId id="614" r:id="rId38"/>
    <p:sldId id="615" r:id="rId39"/>
    <p:sldId id="616" r:id="rId40"/>
    <p:sldId id="617" r:id="rId41"/>
    <p:sldId id="618" r:id="rId42"/>
    <p:sldId id="619" r:id="rId43"/>
    <p:sldId id="620" r:id="rId44"/>
    <p:sldId id="621" r:id="rId45"/>
    <p:sldId id="622" r:id="rId46"/>
    <p:sldId id="623" r:id="rId47"/>
    <p:sldId id="624" r:id="rId48"/>
    <p:sldId id="625" r:id="rId49"/>
    <p:sldId id="626" r:id="rId50"/>
    <p:sldId id="627" r:id="rId51"/>
    <p:sldId id="628" r:id="rId52"/>
    <p:sldId id="629" r:id="rId53"/>
    <p:sldId id="630" r:id="rId54"/>
    <p:sldId id="631" r:id="rId55"/>
    <p:sldId id="632" r:id="rId56"/>
    <p:sldId id="633" r:id="rId57"/>
    <p:sldId id="634" r:id="rId58"/>
    <p:sldId id="635" r:id="rId59"/>
    <p:sldId id="636" r:id="rId60"/>
    <p:sldId id="637" r:id="rId61"/>
    <p:sldId id="638" r:id="rId62"/>
    <p:sldId id="639" r:id="rId63"/>
    <p:sldId id="640" r:id="rId64"/>
    <p:sldId id="641" r:id="rId65"/>
    <p:sldId id="642" r:id="rId66"/>
    <p:sldId id="643" r:id="rId67"/>
    <p:sldId id="644" r:id="rId68"/>
    <p:sldId id="645" r:id="rId69"/>
    <p:sldId id="646" r:id="rId70"/>
    <p:sldId id="647" r:id="rId71"/>
    <p:sldId id="648" r:id="rId72"/>
    <p:sldId id="649" r:id="rId7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90" d="100"/>
          <a:sy n="90" d="100"/>
        </p:scale>
        <p:origin x="-816" y="-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handoutMaster" Target="handoutMasters/handoutMaster1.xml"/><Relationship Id="rId75" Type="http://schemas.openxmlformats.org/officeDocument/2006/relationships/printerSettings" Target="printerSettings/printerSettings1.bin"/><Relationship Id="rId76" Type="http://schemas.openxmlformats.org/officeDocument/2006/relationships/presProps" Target="presProps.xml"/><Relationship Id="rId77" Type="http://schemas.openxmlformats.org/officeDocument/2006/relationships/viewProps" Target="viewProps.xml"/><Relationship Id="rId78" Type="http://schemas.openxmlformats.org/officeDocument/2006/relationships/theme" Target="theme/theme1.xml"/><Relationship Id="rId79"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_rels/data1.xml.rels><?xml version="1.0" encoding="UTF-8" standalone="yes"?>
<Relationships xmlns="http://schemas.openxmlformats.org/package/2006/relationships"><Relationship Id="rId1" Type="http://schemas.openxmlformats.org/officeDocument/2006/relationships/image" Target="../media/image1.jpeg"/></Relationships>
</file>

<file path=ppt/diagrams/_rels/data34.xml.rels><?xml version="1.0" encoding="UTF-8" standalone="yes"?>
<Relationships xmlns="http://schemas.openxmlformats.org/package/2006/relationships"><Relationship Id="rId1" Type="http://schemas.openxmlformats.org/officeDocument/2006/relationships/image" Target="../media/image4.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34.xml.rels><?xml version="1.0" encoding="UTF-8" standalone="yes"?>
<Relationships xmlns="http://schemas.openxmlformats.org/package/2006/relationships"><Relationship Id="rId1" Type="http://schemas.openxmlformats.org/officeDocument/2006/relationships/image" Target="../media/image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C65C9DA5-483F-FF4B-AF96-9D1627EDF492}">
      <dgm:prSet phldrT="[Text]" custT="1"/>
      <dgm:spPr/>
      <dgm:t>
        <a:bodyPr/>
        <a:lstStyle/>
        <a:p>
          <a:r>
            <a:rPr lang="en-US" sz="3600" dirty="0" smtClean="0">
              <a:latin typeface="Garamond"/>
              <a:cs typeface="Garamond"/>
            </a:rPr>
            <a:t>Truth</a:t>
          </a:r>
          <a:r>
            <a:rPr lang="en-US" sz="3600" baseline="0" dirty="0" smtClean="0">
              <a:latin typeface="Garamond"/>
              <a:cs typeface="Garamond"/>
            </a:rPr>
            <a:t> and Truth-Bearers</a:t>
          </a:r>
          <a:endParaRPr lang="en-US" sz="3600" dirty="0">
            <a:latin typeface="Garamond"/>
            <a:cs typeface="Garamond"/>
          </a:endParaRPr>
        </a:p>
      </dgm:t>
    </dgm:pt>
    <dgm:pt modelId="{67004CE6-1598-F64A-BF07-C00F45D1CF8E}" type="parTrans" cxnId="{359747E0-3A72-4B4B-A4A9-CA5637A5D030}">
      <dgm:prSet/>
      <dgm:spPr/>
      <dgm:t>
        <a:bodyPr/>
        <a:lstStyle/>
        <a:p>
          <a:endParaRPr lang="en-US"/>
        </a:p>
      </dgm:t>
    </dgm:pt>
    <dgm:pt modelId="{41868AE8-EDF6-CE40-ABBA-22BEB941E601}" type="sibTrans" cxnId="{359747E0-3A72-4B4B-A4A9-CA5637A5D030}">
      <dgm:prSet/>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 modelId="{BC7D37AD-8157-B44D-8B83-58A50A7E2456}" type="pres">
      <dgm:prSet presAssocID="{C65C9DA5-483F-FF4B-AF96-9D1627EDF492}" presName="composite" presStyleCnt="0"/>
      <dgm:spPr/>
    </dgm:pt>
    <dgm:pt modelId="{A7BC128C-7234-FE46-B9FA-F6701B795A4C}" type="pres">
      <dgm:prSet presAssocID="{C65C9DA5-483F-FF4B-AF96-9D1627EDF492}" presName="rect1" presStyleLbl="trAlignAcc1" presStyleIdx="0" presStyleCnt="1">
        <dgm:presLayoutVars>
          <dgm:bulletEnabled val="1"/>
        </dgm:presLayoutVars>
      </dgm:prSet>
      <dgm:spPr/>
      <dgm:t>
        <a:bodyPr/>
        <a:lstStyle/>
        <a:p>
          <a:endParaRPr lang="en-US"/>
        </a:p>
      </dgm:t>
    </dgm:pt>
    <dgm:pt modelId="{5EF4AC72-FD48-6147-AD04-8E1483A13327}" type="pres">
      <dgm:prSet presAssocID="{C65C9DA5-483F-FF4B-AF96-9D1627EDF492}" presName="rect2"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t>
        <a:bodyPr/>
        <a:lstStyle/>
        <a:p>
          <a:endParaRPr lang="en-US"/>
        </a:p>
      </dgm:t>
    </dgm:pt>
  </dgm:ptLst>
  <dgm:cxnLst>
    <dgm:cxn modelId="{FEF9A4F4-6E98-F846-B8B6-218BC3B4CDF0}" type="presOf" srcId="{B50A352E-CE23-1B42-A3DD-7AA6223C7581}" destId="{7909B69D-0F7A-FF42-9752-65E11284734E}" srcOrd="0" destOrd="0" presId="urn:microsoft.com/office/officeart/2008/layout/PictureStrips"/>
    <dgm:cxn modelId="{A1749C3D-462A-5C49-8497-6F375424E59D}" type="presOf" srcId="{C65C9DA5-483F-FF4B-AF96-9D1627EDF492}" destId="{A7BC128C-7234-FE46-B9FA-F6701B795A4C}" srcOrd="0" destOrd="0" presId="urn:microsoft.com/office/officeart/2008/layout/PictureStrips"/>
    <dgm:cxn modelId="{359747E0-3A72-4B4B-A4A9-CA5637A5D030}" srcId="{B50A352E-CE23-1B42-A3DD-7AA6223C7581}" destId="{C65C9DA5-483F-FF4B-AF96-9D1627EDF492}" srcOrd="0" destOrd="0" parTransId="{67004CE6-1598-F64A-BF07-C00F45D1CF8E}" sibTransId="{41868AE8-EDF6-CE40-ABBA-22BEB941E601}"/>
    <dgm:cxn modelId="{E2A4BBBE-237F-434C-9F6D-6E9971766D21}" type="presParOf" srcId="{7909B69D-0F7A-FF42-9752-65E11284734E}" destId="{BC7D37AD-8157-B44D-8B83-58A50A7E2456}" srcOrd="0" destOrd="0" presId="urn:microsoft.com/office/officeart/2008/layout/PictureStrips"/>
    <dgm:cxn modelId="{8C2C39F2-20C5-E949-B559-C6EE124D55A6}" type="presParOf" srcId="{BC7D37AD-8157-B44D-8B83-58A50A7E2456}" destId="{A7BC128C-7234-FE46-B9FA-F6701B795A4C}" srcOrd="0" destOrd="0" presId="urn:microsoft.com/office/officeart/2008/layout/PictureStrips"/>
    <dgm:cxn modelId="{2289E9E0-F1C0-A94D-A4E7-7CC3FD4196EE}" type="presParOf" srcId="{BC7D37AD-8157-B44D-8B83-58A50A7E2456}" destId="{5EF4AC72-FD48-6147-AD04-8E1483A13327}"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539240B-DB23-7148-AF46-9367E6300FC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8ED0A1B-9986-5E4A-A966-68500BD7776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33968B2-9295-024C-8A23-F94DB8A519B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C5A7B36-E920-BE44-8133-FCC899A5727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E054739C-6C50-5E41-B3CC-A88A01A0B909}"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FF0F5D0-609C-C54D-BB37-81C43B1DDE7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D5FF1FB-52E5-174D-A1F3-5A05EACFB7A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BB670974-4510-564D-90D3-7BD31F28E11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9AB187D-6213-3943-862B-944501FFC8A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DFEACEF-D43D-784C-91FB-771B57EDCB9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87C9F18-7261-B746-81D5-4D6BA6D7372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969CE8FB-E4B6-B543-8C5A-C13F6F6196B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7F21BD4-D012-9B47-8C84-CBDD11DF150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43CD57A-4FB9-2845-A18E-F13FD39926A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E6EB4E74-6906-3342-86C3-44C04BE3F7E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C327DBC-9AAC-4942-959C-68818F023B2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9883DBB2-066B-C540-8E8E-DADF8529D85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3E2BCD7-7761-9A4F-9EC8-8B079680073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B4A84EE-078A-2E45-BE1C-5348F2B2E8E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EAEA2B7-E97F-6B4E-9CE6-DC71C137F03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B6C7D8B-4891-4949-80A0-83D4FECEB28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9CB8EB9-E592-254B-B13F-D447E8F7407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99DBCB63-1EC6-614E-8DD6-76CA2F34F99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B110E9DC-F867-614A-927F-3ADFA5C5A4B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E07BC570-FA57-454B-A9BF-BDE15E4BC6D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D7ACC257-5DF1-4A49-BCC1-80F949DE1B9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C65C9DA5-483F-FF4B-AF96-9D1627EDF492}">
      <dgm:prSet phldrT="[Text]" custT="1"/>
      <dgm:spPr/>
      <dgm:t>
        <a:bodyPr/>
        <a:lstStyle/>
        <a:p>
          <a:r>
            <a:rPr lang="en-US" sz="3600" dirty="0" err="1" smtClean="0">
              <a:latin typeface="Garamond"/>
              <a:cs typeface="Garamond"/>
            </a:rPr>
            <a:t>Deflationism</a:t>
          </a:r>
          <a:r>
            <a:rPr lang="en-US" sz="3600" dirty="0" smtClean="0">
              <a:latin typeface="Garamond"/>
              <a:cs typeface="Garamond"/>
            </a:rPr>
            <a:t> about Truth</a:t>
          </a:r>
          <a:endParaRPr lang="en-US" sz="3600" dirty="0">
            <a:latin typeface="Garamond"/>
            <a:cs typeface="Garamond"/>
          </a:endParaRPr>
        </a:p>
      </dgm:t>
    </dgm:pt>
    <dgm:pt modelId="{67004CE6-1598-F64A-BF07-C00F45D1CF8E}" type="parTrans" cxnId="{359747E0-3A72-4B4B-A4A9-CA5637A5D030}">
      <dgm:prSet/>
      <dgm:spPr/>
      <dgm:t>
        <a:bodyPr/>
        <a:lstStyle/>
        <a:p>
          <a:endParaRPr lang="en-US"/>
        </a:p>
      </dgm:t>
    </dgm:pt>
    <dgm:pt modelId="{41868AE8-EDF6-CE40-ABBA-22BEB941E601}" type="sibTrans" cxnId="{359747E0-3A72-4B4B-A4A9-CA5637A5D030}">
      <dgm:prSet/>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 modelId="{BC7D37AD-8157-B44D-8B83-58A50A7E2456}" type="pres">
      <dgm:prSet presAssocID="{C65C9DA5-483F-FF4B-AF96-9D1627EDF492}" presName="composite" presStyleCnt="0"/>
      <dgm:spPr/>
    </dgm:pt>
    <dgm:pt modelId="{A7BC128C-7234-FE46-B9FA-F6701B795A4C}" type="pres">
      <dgm:prSet presAssocID="{C65C9DA5-483F-FF4B-AF96-9D1627EDF492}" presName="rect1" presStyleLbl="trAlignAcc1" presStyleIdx="0" presStyleCnt="1">
        <dgm:presLayoutVars>
          <dgm:bulletEnabled val="1"/>
        </dgm:presLayoutVars>
      </dgm:prSet>
      <dgm:spPr/>
      <dgm:t>
        <a:bodyPr/>
        <a:lstStyle/>
        <a:p>
          <a:endParaRPr lang="en-US"/>
        </a:p>
      </dgm:t>
    </dgm:pt>
    <dgm:pt modelId="{5EF4AC72-FD48-6147-AD04-8E1483A13327}" type="pres">
      <dgm:prSet presAssocID="{C65C9DA5-483F-FF4B-AF96-9D1627EDF492}" presName="rect2" presStyleLbl="fgImgPlace1" presStyleIdx="0" presStyleCnt="1" custLinFactNeighborY="-8946"/>
      <dgm:spPr>
        <a:blipFill>
          <a:blip xmlns:r="http://schemas.openxmlformats.org/officeDocument/2006/relationships" r:embed="rId1">
            <a:extLst>
              <a:ext uri="{28A0092B-C50C-407E-A947-70E740481C1C}">
                <a14:useLocalDpi xmlns:a14="http://schemas.microsoft.com/office/drawing/2010/main" val="0"/>
              </a:ext>
            </a:extLst>
          </a:blip>
          <a:srcRect/>
          <a:stretch>
            <a:fillRect l="-4000" r="-4000"/>
          </a:stretch>
        </a:blipFill>
      </dgm:spPr>
      <dgm:t>
        <a:bodyPr/>
        <a:lstStyle/>
        <a:p>
          <a:endParaRPr lang="en-US"/>
        </a:p>
      </dgm:t>
    </dgm:pt>
  </dgm:ptLst>
  <dgm:cxnLst>
    <dgm:cxn modelId="{9695BF99-99D1-3A41-9D31-BD1E576DF500}" type="presOf" srcId="{B50A352E-CE23-1B42-A3DD-7AA6223C7581}" destId="{7909B69D-0F7A-FF42-9752-65E11284734E}" srcOrd="0" destOrd="0" presId="urn:microsoft.com/office/officeart/2008/layout/PictureStrips"/>
    <dgm:cxn modelId="{359747E0-3A72-4B4B-A4A9-CA5637A5D030}" srcId="{B50A352E-CE23-1B42-A3DD-7AA6223C7581}" destId="{C65C9DA5-483F-FF4B-AF96-9D1627EDF492}" srcOrd="0" destOrd="0" parTransId="{67004CE6-1598-F64A-BF07-C00F45D1CF8E}" sibTransId="{41868AE8-EDF6-CE40-ABBA-22BEB941E601}"/>
    <dgm:cxn modelId="{1F48C2AC-9322-9C49-971C-DA25AA66C08B}" type="presOf" srcId="{C65C9DA5-483F-FF4B-AF96-9D1627EDF492}" destId="{A7BC128C-7234-FE46-B9FA-F6701B795A4C}" srcOrd="0" destOrd="0" presId="urn:microsoft.com/office/officeart/2008/layout/PictureStrips"/>
    <dgm:cxn modelId="{7678E3BF-6196-7046-9134-7C2593E555F9}" type="presParOf" srcId="{7909B69D-0F7A-FF42-9752-65E11284734E}" destId="{BC7D37AD-8157-B44D-8B83-58A50A7E2456}" srcOrd="0" destOrd="0" presId="urn:microsoft.com/office/officeart/2008/layout/PictureStrips"/>
    <dgm:cxn modelId="{71D5DC74-94C3-974B-B46B-F52FB2A8536F}" type="presParOf" srcId="{BC7D37AD-8157-B44D-8B83-58A50A7E2456}" destId="{A7BC128C-7234-FE46-B9FA-F6701B795A4C}" srcOrd="0" destOrd="0" presId="urn:microsoft.com/office/officeart/2008/layout/PictureStrips"/>
    <dgm:cxn modelId="{DF58A0C4-8725-5A4E-B9C1-398E4A9093F3}" type="presParOf" srcId="{BC7D37AD-8157-B44D-8B83-58A50A7E2456}" destId="{5EF4AC72-FD48-6147-AD04-8E1483A13327}"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E5479D9-D6AA-C84A-8C38-16D402A7C64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DF98FAC-5C65-1A47-9C10-4F7FF2262EE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022B261-C268-AB40-B32B-6507334D6C2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8F5B101-BC60-7A4D-B3D5-D303FE636AA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2F36FFA-F4EE-F342-9834-B31C53FBEDE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C98DB62-6160-6D44-B10F-CE70620136F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310FDDE-CBD2-BA4D-B86F-652A834D4152}"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2B43AAA-E79A-FD43-99DA-06E43F3F69C6}"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BE8FB0E4-C497-5C44-B1FE-C2DBBF55431B}"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E6B2D427-5CEF-1640-B2C1-913FFDD47DE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084A38FA-180C-2047-AA70-EF9B1809F04C}"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F03F5C6-3CA5-7B45-896B-6E462FB142D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550B7B0-187E-F349-B954-70B95EAE82D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C2AF6280-A289-A34B-96B0-8560741D246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004A331-737E-E448-A6F9-EA5BAB6D192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BAFF16E-6D7F-104B-8B9B-0C7E463F88C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639F575-853E-5741-91B9-5A5F57938275}"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B8141F13-26AB-4D46-99AD-4DCCE5E5408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40DA69D2-49BA-1246-9C8C-622A9A9AAEB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5AF0927-41D0-5949-A678-18EB557037D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C18CFD0-D9C7-7249-9BD4-98CE7D3FA54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ED4EDB1C-54A1-B74F-8E5F-9FAA21342A1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1C753E6-1A3B-554E-A12E-6D0A9182885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3BEE23B-DF6C-B949-85A4-D087F7281EA2}"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F0F0523-6DAE-7F43-A96E-D30A5556B92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8A6D66A4-085A-0346-BC53-CF1BE0C96F19}"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B565926-D665-FC4D-A44E-26EE8515F734}"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621020F8-A9B7-4A48-9C36-D6674D4068A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0.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AF2F1603-ECBF-0A4C-9178-F10B8BEBA9F0}"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1.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0B601E3-EF84-284B-A284-803D43E934B1}"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2.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25AC8986-3F09-A645-B761-0D3F0F375B3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3.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72C545AE-9EEA-2046-BD27-ACF0C10969D7}"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4.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F5160267-B0F0-F447-817B-9A2A1510DD2A}"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5.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0CC7F4C-70C7-FA49-946E-EAF6377C1999}"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6.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84D22097-8F9C-FD4D-9A0A-9C60F298B55E}"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9D277A64-876B-434D-982E-AECC1058295D}"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3B9B8C25-88F2-A740-8D29-609C7E21148F}"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5D74DB13-F4C9-CA46-9B5A-093725D3FCA8}"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8D573E00-546E-3941-B1BC-E5CA7698E23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4E959B50-6609-BC4F-9190-C67EC459CA39}"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50A352E-CE23-1B42-A3DD-7AA6223C7581}" type="doc">
      <dgm:prSet loTypeId="urn:microsoft.com/office/officeart/2008/layout/PictureStrips" loCatId="" qsTypeId="urn:microsoft.com/office/officeart/2005/8/quickstyle/simple4" qsCatId="simple" csTypeId="urn:microsoft.com/office/officeart/2005/8/colors/accent1_2" csCatId="accent1" phldr="1"/>
      <dgm:spPr/>
      <dgm:t>
        <a:bodyPr/>
        <a:lstStyle/>
        <a:p>
          <a:endParaRPr lang="en-US"/>
        </a:p>
      </dgm:t>
    </dgm:pt>
    <dgm:pt modelId="{7909B69D-0F7A-FF42-9752-65E11284734E}" type="pres">
      <dgm:prSet presAssocID="{B50A352E-CE23-1B42-A3DD-7AA6223C7581}" presName="Name0" presStyleCnt="0">
        <dgm:presLayoutVars>
          <dgm:dir/>
          <dgm:resizeHandles val="exact"/>
        </dgm:presLayoutVars>
      </dgm:prSet>
      <dgm:spPr/>
      <dgm:t>
        <a:bodyPr/>
        <a:lstStyle/>
        <a:p>
          <a:endParaRPr lang="en-US"/>
        </a:p>
      </dgm:t>
    </dgm:pt>
  </dgm:ptLst>
  <dgm:cxnLst>
    <dgm:cxn modelId="{15570F1C-DE34-4C4F-ADAA-9D725AF8FA23}" type="presOf" srcId="{B50A352E-CE23-1B42-A3DD-7AA6223C7581}" destId="{7909B69D-0F7A-FF42-9752-65E11284734E}" srcOrd="0"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C128C-7234-FE46-B9FA-F6701B795A4C}">
      <dsp:nvSpPr>
        <dsp:cNvPr id="0" name=""/>
        <dsp:cNvSpPr/>
      </dsp:nvSpPr>
      <dsp:spPr>
        <a:xfrm>
          <a:off x="329183" y="1206849"/>
          <a:ext cx="7900416" cy="2468880"/>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72255" tIns="137160" rIns="137160" bIns="137160" numCol="1" spcCol="1270" anchor="ctr" anchorCtr="0">
          <a:noAutofit/>
        </a:bodyPr>
        <a:lstStyle/>
        <a:p>
          <a:pPr lvl="0" algn="l" defTabSz="1600200">
            <a:lnSpc>
              <a:spcPct val="90000"/>
            </a:lnSpc>
            <a:spcBef>
              <a:spcPct val="0"/>
            </a:spcBef>
            <a:spcAft>
              <a:spcPct val="35000"/>
            </a:spcAft>
          </a:pPr>
          <a:r>
            <a:rPr lang="en-US" sz="3600" kern="1200" dirty="0" smtClean="0">
              <a:latin typeface="Garamond"/>
              <a:cs typeface="Garamond"/>
            </a:rPr>
            <a:t>Truth</a:t>
          </a:r>
          <a:r>
            <a:rPr lang="en-US" sz="3600" kern="1200" baseline="0" dirty="0" smtClean="0">
              <a:latin typeface="Garamond"/>
              <a:cs typeface="Garamond"/>
            </a:rPr>
            <a:t> and Truth-Bearers</a:t>
          </a:r>
          <a:endParaRPr lang="en-US" sz="3600" kern="1200" dirty="0">
            <a:latin typeface="Garamond"/>
            <a:cs typeface="Garamond"/>
          </a:endParaRPr>
        </a:p>
      </dsp:txBody>
      <dsp:txXfrm>
        <a:off x="329183" y="1206849"/>
        <a:ext cx="7900416" cy="2468880"/>
      </dsp:txXfrm>
    </dsp:sp>
    <dsp:sp modelId="{5EF4AC72-FD48-6147-AD04-8E1483A13327}">
      <dsp:nvSpPr>
        <dsp:cNvPr id="0" name=""/>
        <dsp:cNvSpPr/>
      </dsp:nvSpPr>
      <dsp:spPr>
        <a:xfrm>
          <a:off x="0" y="850233"/>
          <a:ext cx="1728216" cy="2592324"/>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C128C-7234-FE46-B9FA-F6701B795A4C}">
      <dsp:nvSpPr>
        <dsp:cNvPr id="0" name=""/>
        <dsp:cNvSpPr/>
      </dsp:nvSpPr>
      <dsp:spPr>
        <a:xfrm>
          <a:off x="329183" y="1206849"/>
          <a:ext cx="7900416" cy="2468880"/>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72255" tIns="137160" rIns="137160" bIns="137160" numCol="1" spcCol="1270" anchor="ctr" anchorCtr="0">
          <a:noAutofit/>
        </a:bodyPr>
        <a:lstStyle/>
        <a:p>
          <a:pPr lvl="0" algn="l" defTabSz="1600200">
            <a:lnSpc>
              <a:spcPct val="90000"/>
            </a:lnSpc>
            <a:spcBef>
              <a:spcPct val="0"/>
            </a:spcBef>
            <a:spcAft>
              <a:spcPct val="35000"/>
            </a:spcAft>
          </a:pPr>
          <a:r>
            <a:rPr lang="en-US" sz="3600" kern="1200" dirty="0" err="1" smtClean="0">
              <a:latin typeface="Garamond"/>
              <a:cs typeface="Garamond"/>
            </a:rPr>
            <a:t>Deflationism</a:t>
          </a:r>
          <a:r>
            <a:rPr lang="en-US" sz="3600" kern="1200" dirty="0" smtClean="0">
              <a:latin typeface="Garamond"/>
              <a:cs typeface="Garamond"/>
            </a:rPr>
            <a:t> about Truth</a:t>
          </a:r>
          <a:endParaRPr lang="en-US" sz="3600" kern="1200" dirty="0">
            <a:latin typeface="Garamond"/>
            <a:cs typeface="Garamond"/>
          </a:endParaRPr>
        </a:p>
      </dsp:txBody>
      <dsp:txXfrm>
        <a:off x="329183" y="1206849"/>
        <a:ext cx="7900416" cy="2468880"/>
      </dsp:txXfrm>
    </dsp:sp>
    <dsp:sp modelId="{5EF4AC72-FD48-6147-AD04-8E1483A13327}">
      <dsp:nvSpPr>
        <dsp:cNvPr id="0" name=""/>
        <dsp:cNvSpPr/>
      </dsp:nvSpPr>
      <dsp:spPr>
        <a:xfrm>
          <a:off x="0" y="618324"/>
          <a:ext cx="1728216" cy="2592324"/>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4000" r="-4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C45C5E4-5389-624F-B0AF-1CD2185AB365}" type="datetimeFigureOut">
              <a:rPr lang="en-US" smtClean="0"/>
              <a:t>20/11/15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7B325A9-A296-A34C-8736-FAA424CEE43C}" type="slidenum">
              <a:rPr lang="en-US" smtClean="0"/>
              <a:t>‹#›</a:t>
            </a:fld>
            <a:endParaRPr lang="en-US"/>
          </a:p>
        </p:txBody>
      </p:sp>
    </p:spTree>
    <p:extLst>
      <p:ext uri="{BB962C8B-B14F-4D97-AF65-F5344CB8AC3E}">
        <p14:creationId xmlns:p14="http://schemas.microsoft.com/office/powerpoint/2010/main" val="197432615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20/11/15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20/11/15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20/11/15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095954-A577-9245-887F-1657F76A58AC}" type="datetimeFigureOut">
              <a:rPr lang="en-US" smtClean="0"/>
              <a:t>20/11/15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38095954-A577-9245-887F-1657F76A58AC}" type="datetimeFigureOut">
              <a:rPr lang="en-US" smtClean="0"/>
              <a:t>20/11/15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38095954-A577-9245-887F-1657F76A58AC}" type="datetimeFigureOut">
              <a:rPr lang="en-US" smtClean="0"/>
              <a:t>20/11/15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38095954-A577-9245-887F-1657F76A58AC}" type="datetimeFigureOut">
              <a:rPr lang="en-US" smtClean="0"/>
              <a:t>20/11/15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38095954-A577-9245-887F-1657F76A58AC}" type="datetimeFigureOut">
              <a:rPr lang="en-US" smtClean="0"/>
              <a:t>20/11/15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095954-A577-9245-887F-1657F76A58AC}" type="datetimeFigureOut">
              <a:rPr lang="en-US" smtClean="0"/>
              <a:t>20/11/15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8095954-A577-9245-887F-1657F76A58AC}" type="datetimeFigureOut">
              <a:rPr lang="en-US" smtClean="0"/>
              <a:t>20/11/15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8095954-A577-9245-887F-1657F76A58AC}" type="datetimeFigureOut">
              <a:rPr lang="en-US" smtClean="0"/>
              <a:t>20/11/15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B4EB38-1394-0F40-A1BF-AA4100E7DA74}" type="slidenum">
              <a:rPr lang="en-US" smtClean="0"/>
              <a:t>‹#›</a:t>
            </a:fld>
            <a:endParaRPr lang="en-US" dirty="0"/>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095954-A577-9245-887F-1657F76A58AC}" type="datetimeFigureOut">
              <a:rPr lang="en-US" smtClean="0"/>
              <a:t>20/11/15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B4EB38-1394-0F40-A1BF-AA4100E7DA74}" type="slidenum">
              <a:rPr lang="en-US" smtClean="0"/>
              <a:t>‹#›</a:t>
            </a:fld>
            <a:endParaRPr lang="en-US" dirty="0"/>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0.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4.xml"/><Relationship Id="rId4" Type="http://schemas.openxmlformats.org/officeDocument/2006/relationships/diagramQuickStyle" Target="../diagrams/quickStyle14.xml"/><Relationship Id="rId5" Type="http://schemas.openxmlformats.org/officeDocument/2006/relationships/diagramColors" Target="../diagrams/colors14.xml"/><Relationship Id="rId6" Type="http://schemas.microsoft.com/office/2007/relationships/diagramDrawing" Target="../diagrams/drawing14.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5.xml"/><Relationship Id="rId4" Type="http://schemas.openxmlformats.org/officeDocument/2006/relationships/diagramQuickStyle" Target="../diagrams/quickStyle15.xml"/><Relationship Id="rId5" Type="http://schemas.openxmlformats.org/officeDocument/2006/relationships/diagramColors" Target="../diagrams/colors15.xml"/><Relationship Id="rId6" Type="http://schemas.microsoft.com/office/2007/relationships/diagramDrawing" Target="../diagrams/drawing15.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6.xml"/><Relationship Id="rId4" Type="http://schemas.openxmlformats.org/officeDocument/2006/relationships/diagramQuickStyle" Target="../diagrams/quickStyle16.xml"/><Relationship Id="rId5" Type="http://schemas.openxmlformats.org/officeDocument/2006/relationships/diagramColors" Target="../diagrams/colors16.xml"/><Relationship Id="rId6" Type="http://schemas.microsoft.com/office/2007/relationships/diagramDrawing" Target="../diagrams/drawing16.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7.xml"/><Relationship Id="rId4" Type="http://schemas.openxmlformats.org/officeDocument/2006/relationships/diagramQuickStyle" Target="../diagrams/quickStyle17.xml"/><Relationship Id="rId5" Type="http://schemas.openxmlformats.org/officeDocument/2006/relationships/diagramColors" Target="../diagrams/colors17.xml"/><Relationship Id="rId6" Type="http://schemas.microsoft.com/office/2007/relationships/diagramDrawing" Target="../diagrams/drawing17.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8.xml"/><Relationship Id="rId4" Type="http://schemas.openxmlformats.org/officeDocument/2006/relationships/diagramQuickStyle" Target="../diagrams/quickStyle18.xml"/><Relationship Id="rId5" Type="http://schemas.openxmlformats.org/officeDocument/2006/relationships/diagramColors" Target="../diagrams/colors18.xml"/><Relationship Id="rId6" Type="http://schemas.microsoft.com/office/2007/relationships/diagramDrawing" Target="../diagrams/drawing18.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8.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9.xml"/><Relationship Id="rId4" Type="http://schemas.openxmlformats.org/officeDocument/2006/relationships/diagramQuickStyle" Target="../diagrams/quickStyle19.xml"/><Relationship Id="rId5" Type="http://schemas.openxmlformats.org/officeDocument/2006/relationships/diagramColors" Target="../diagrams/colors19.xml"/><Relationship Id="rId6" Type="http://schemas.microsoft.com/office/2007/relationships/diagramDrawing" Target="../diagrams/drawing19.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19.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0.xml"/><Relationship Id="rId4" Type="http://schemas.openxmlformats.org/officeDocument/2006/relationships/diagramQuickStyle" Target="../diagrams/quickStyle20.xml"/><Relationship Id="rId5" Type="http://schemas.openxmlformats.org/officeDocument/2006/relationships/diagramColors" Target="../diagrams/colors20.xml"/><Relationship Id="rId6" Type="http://schemas.microsoft.com/office/2007/relationships/diagramDrawing" Target="../diagrams/drawing20.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0.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1.xml"/><Relationship Id="rId4" Type="http://schemas.openxmlformats.org/officeDocument/2006/relationships/diagramQuickStyle" Target="../diagrams/quickStyle21.xml"/><Relationship Id="rId5" Type="http://schemas.openxmlformats.org/officeDocument/2006/relationships/diagramColors" Target="../diagrams/colors21.xml"/><Relationship Id="rId6" Type="http://schemas.microsoft.com/office/2007/relationships/diagramDrawing" Target="../diagrams/drawing21.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2.xml"/><Relationship Id="rId4" Type="http://schemas.openxmlformats.org/officeDocument/2006/relationships/diagramQuickStyle" Target="../diagrams/quickStyle22.xml"/><Relationship Id="rId5" Type="http://schemas.openxmlformats.org/officeDocument/2006/relationships/diagramColors" Target="../diagrams/colors22.xml"/><Relationship Id="rId6" Type="http://schemas.microsoft.com/office/2007/relationships/diagramDrawing" Target="../diagrams/drawing22.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3.xml"/><Relationship Id="rId4" Type="http://schemas.openxmlformats.org/officeDocument/2006/relationships/diagramQuickStyle" Target="../diagrams/quickStyle23.xml"/><Relationship Id="rId5" Type="http://schemas.openxmlformats.org/officeDocument/2006/relationships/diagramColors" Target="../diagrams/colors23.xml"/><Relationship Id="rId6" Type="http://schemas.microsoft.com/office/2007/relationships/diagramDrawing" Target="../diagrams/drawing23.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3.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4.xml"/><Relationship Id="rId4" Type="http://schemas.openxmlformats.org/officeDocument/2006/relationships/diagramQuickStyle" Target="../diagrams/quickStyle24.xml"/><Relationship Id="rId5" Type="http://schemas.openxmlformats.org/officeDocument/2006/relationships/diagramColors" Target="../diagrams/colors24.xml"/><Relationship Id="rId6" Type="http://schemas.microsoft.com/office/2007/relationships/diagramDrawing" Target="../diagrams/drawing24.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5.xml"/><Relationship Id="rId4" Type="http://schemas.openxmlformats.org/officeDocument/2006/relationships/diagramQuickStyle" Target="../diagrams/quickStyle25.xml"/><Relationship Id="rId5" Type="http://schemas.openxmlformats.org/officeDocument/2006/relationships/diagramColors" Target="../diagrams/colors25.xml"/><Relationship Id="rId6" Type="http://schemas.microsoft.com/office/2007/relationships/diagramDrawing" Target="../diagrams/drawing25.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5.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6.xml"/><Relationship Id="rId4" Type="http://schemas.openxmlformats.org/officeDocument/2006/relationships/diagramQuickStyle" Target="../diagrams/quickStyle26.xml"/><Relationship Id="rId5" Type="http://schemas.openxmlformats.org/officeDocument/2006/relationships/diagramColors" Target="../diagrams/colors26.xml"/><Relationship Id="rId6" Type="http://schemas.microsoft.com/office/2007/relationships/diagramDrawing" Target="../diagrams/drawing26.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6.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7.xml"/><Relationship Id="rId4" Type="http://schemas.openxmlformats.org/officeDocument/2006/relationships/diagramQuickStyle" Target="../diagrams/quickStyle27.xml"/><Relationship Id="rId5" Type="http://schemas.openxmlformats.org/officeDocument/2006/relationships/diagramColors" Target="../diagrams/colors27.xml"/><Relationship Id="rId6" Type="http://schemas.microsoft.com/office/2007/relationships/diagramDrawing" Target="../diagrams/drawing27.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7.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8.xml"/><Relationship Id="rId4" Type="http://schemas.openxmlformats.org/officeDocument/2006/relationships/diagramQuickStyle" Target="../diagrams/quickStyle28.xml"/><Relationship Id="rId5" Type="http://schemas.openxmlformats.org/officeDocument/2006/relationships/diagramColors" Target="../diagrams/colors28.xml"/><Relationship Id="rId6" Type="http://schemas.microsoft.com/office/2007/relationships/diagramDrawing" Target="../diagrams/drawing28.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8.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9.xml"/><Relationship Id="rId4" Type="http://schemas.openxmlformats.org/officeDocument/2006/relationships/diagramQuickStyle" Target="../diagrams/quickStyle29.xml"/><Relationship Id="rId5" Type="http://schemas.openxmlformats.org/officeDocument/2006/relationships/diagramColors" Target="../diagrams/colors29.xml"/><Relationship Id="rId6" Type="http://schemas.microsoft.com/office/2007/relationships/diagramDrawing" Target="../diagrams/drawing29.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29.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30.xml"/><Relationship Id="rId4" Type="http://schemas.openxmlformats.org/officeDocument/2006/relationships/diagramQuickStyle" Target="../diagrams/quickStyle30.xml"/><Relationship Id="rId5" Type="http://schemas.openxmlformats.org/officeDocument/2006/relationships/diagramColors" Target="../diagrams/colors30.xml"/><Relationship Id="rId6" Type="http://schemas.microsoft.com/office/2007/relationships/diagramDrawing" Target="../diagrams/drawing30.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0.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31.xml"/><Relationship Id="rId4" Type="http://schemas.openxmlformats.org/officeDocument/2006/relationships/diagramQuickStyle" Target="../diagrams/quickStyle31.xml"/><Relationship Id="rId5" Type="http://schemas.openxmlformats.org/officeDocument/2006/relationships/diagramColors" Target="../diagrams/colors31.xml"/><Relationship Id="rId6" Type="http://schemas.microsoft.com/office/2007/relationships/diagramDrawing" Target="../diagrams/drawing31.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2.xml"/><Relationship Id="rId4" Type="http://schemas.openxmlformats.org/officeDocument/2006/relationships/diagramQuickStyle" Target="../diagrams/quickStyle32.xml"/><Relationship Id="rId5" Type="http://schemas.openxmlformats.org/officeDocument/2006/relationships/diagramColors" Target="../diagrams/colors32.xml"/><Relationship Id="rId6" Type="http://schemas.microsoft.com/office/2007/relationships/diagramDrawing" Target="../diagrams/drawing32.xml"/><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diagramData" Target="../diagrams/data3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3.xml"/><Relationship Id="rId4" Type="http://schemas.openxmlformats.org/officeDocument/2006/relationships/diagramQuickStyle" Target="../diagrams/quickStyle33.xml"/><Relationship Id="rId5" Type="http://schemas.openxmlformats.org/officeDocument/2006/relationships/diagramColors" Target="../diagrams/colors33.xml"/><Relationship Id="rId6" Type="http://schemas.microsoft.com/office/2007/relationships/diagramDrawing" Target="../diagrams/drawing33.xml"/><Relationship Id="rId7" Type="http://schemas.openxmlformats.org/officeDocument/2006/relationships/image" Target="../media/image3.jpeg"/><Relationship Id="rId1" Type="http://schemas.openxmlformats.org/officeDocument/2006/relationships/slideLayout" Target="../slideLayouts/slideLayout4.xml"/><Relationship Id="rId2" Type="http://schemas.openxmlformats.org/officeDocument/2006/relationships/diagramData" Target="../diagrams/data3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34.xml"/><Relationship Id="rId4" Type="http://schemas.openxmlformats.org/officeDocument/2006/relationships/diagramQuickStyle" Target="../diagrams/quickStyle34.xml"/><Relationship Id="rId5" Type="http://schemas.openxmlformats.org/officeDocument/2006/relationships/diagramColors" Target="../diagrams/colors34.xml"/><Relationship Id="rId6" Type="http://schemas.microsoft.com/office/2007/relationships/diagramDrawing" Target="../diagrams/drawing34.xml"/><Relationship Id="rId1" Type="http://schemas.openxmlformats.org/officeDocument/2006/relationships/slideLayout" Target="../slideLayouts/slideLayout2.xml"/><Relationship Id="rId2" Type="http://schemas.openxmlformats.org/officeDocument/2006/relationships/diagramData" Target="../diagrams/data34.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35.xml"/><Relationship Id="rId4" Type="http://schemas.openxmlformats.org/officeDocument/2006/relationships/diagramQuickStyle" Target="../diagrams/quickStyle35.xml"/><Relationship Id="rId5" Type="http://schemas.openxmlformats.org/officeDocument/2006/relationships/diagramColors" Target="../diagrams/colors35.xml"/><Relationship Id="rId6" Type="http://schemas.microsoft.com/office/2007/relationships/diagramDrawing" Target="../diagrams/drawing35.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35.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6.xml"/><Relationship Id="rId4" Type="http://schemas.openxmlformats.org/officeDocument/2006/relationships/diagramQuickStyle" Target="../diagrams/quickStyle36.xml"/><Relationship Id="rId5" Type="http://schemas.openxmlformats.org/officeDocument/2006/relationships/diagramColors" Target="../diagrams/colors36.xml"/><Relationship Id="rId6" Type="http://schemas.microsoft.com/office/2007/relationships/diagramDrawing" Target="../diagrams/drawing36.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3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3.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7.xml"/><Relationship Id="rId4" Type="http://schemas.openxmlformats.org/officeDocument/2006/relationships/diagramQuickStyle" Target="../diagrams/quickStyle37.xml"/><Relationship Id="rId5" Type="http://schemas.openxmlformats.org/officeDocument/2006/relationships/diagramColors" Target="../diagrams/colors37.xml"/><Relationship Id="rId6" Type="http://schemas.microsoft.com/office/2007/relationships/diagramDrawing" Target="../diagrams/drawing37.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37.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8.xml"/><Relationship Id="rId4" Type="http://schemas.openxmlformats.org/officeDocument/2006/relationships/diagramQuickStyle" Target="../diagrams/quickStyle38.xml"/><Relationship Id="rId5" Type="http://schemas.openxmlformats.org/officeDocument/2006/relationships/diagramColors" Target="../diagrams/colors38.xml"/><Relationship Id="rId6" Type="http://schemas.microsoft.com/office/2007/relationships/diagramDrawing" Target="../diagrams/drawing38.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38.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9.xml"/><Relationship Id="rId4" Type="http://schemas.openxmlformats.org/officeDocument/2006/relationships/diagramQuickStyle" Target="../diagrams/quickStyle39.xml"/><Relationship Id="rId5" Type="http://schemas.openxmlformats.org/officeDocument/2006/relationships/diagramColors" Target="../diagrams/colors39.xml"/><Relationship Id="rId6" Type="http://schemas.microsoft.com/office/2007/relationships/diagramDrawing" Target="../diagrams/drawing39.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39.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40.xml"/><Relationship Id="rId4" Type="http://schemas.openxmlformats.org/officeDocument/2006/relationships/diagramQuickStyle" Target="../diagrams/quickStyle40.xml"/><Relationship Id="rId5" Type="http://schemas.openxmlformats.org/officeDocument/2006/relationships/diagramColors" Target="../diagrams/colors40.xml"/><Relationship Id="rId6" Type="http://schemas.microsoft.com/office/2007/relationships/diagramDrawing" Target="../diagrams/drawing40.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40.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41.xml"/><Relationship Id="rId4" Type="http://schemas.openxmlformats.org/officeDocument/2006/relationships/diagramQuickStyle" Target="../diagrams/quickStyle41.xml"/><Relationship Id="rId5" Type="http://schemas.openxmlformats.org/officeDocument/2006/relationships/diagramColors" Target="../diagrams/colors41.xml"/><Relationship Id="rId6" Type="http://schemas.microsoft.com/office/2007/relationships/diagramDrawing" Target="../diagrams/drawing41.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41.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42.xml"/><Relationship Id="rId4" Type="http://schemas.openxmlformats.org/officeDocument/2006/relationships/diagramQuickStyle" Target="../diagrams/quickStyle42.xml"/><Relationship Id="rId5" Type="http://schemas.openxmlformats.org/officeDocument/2006/relationships/diagramColors" Target="../diagrams/colors42.xml"/><Relationship Id="rId6" Type="http://schemas.microsoft.com/office/2007/relationships/diagramDrawing" Target="../diagrams/drawing42.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4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43.xml"/><Relationship Id="rId4" Type="http://schemas.openxmlformats.org/officeDocument/2006/relationships/diagramQuickStyle" Target="../diagrams/quickStyle43.xml"/><Relationship Id="rId5" Type="http://schemas.openxmlformats.org/officeDocument/2006/relationships/diagramColors" Target="../diagrams/colors43.xml"/><Relationship Id="rId6" Type="http://schemas.microsoft.com/office/2007/relationships/diagramDrawing" Target="../diagrams/drawing43.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43.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44.xml"/><Relationship Id="rId4" Type="http://schemas.openxmlformats.org/officeDocument/2006/relationships/diagramQuickStyle" Target="../diagrams/quickStyle44.xml"/><Relationship Id="rId5" Type="http://schemas.openxmlformats.org/officeDocument/2006/relationships/diagramColors" Target="../diagrams/colors44.xml"/><Relationship Id="rId6" Type="http://schemas.microsoft.com/office/2007/relationships/diagramDrawing" Target="../diagrams/drawing44.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44.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45.xml"/><Relationship Id="rId4" Type="http://schemas.openxmlformats.org/officeDocument/2006/relationships/diagramQuickStyle" Target="../diagrams/quickStyle45.xml"/><Relationship Id="rId5" Type="http://schemas.openxmlformats.org/officeDocument/2006/relationships/diagramColors" Target="../diagrams/colors45.xml"/><Relationship Id="rId6" Type="http://schemas.microsoft.com/office/2007/relationships/diagramDrawing" Target="../diagrams/drawing45.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45.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46.xml"/><Relationship Id="rId4" Type="http://schemas.openxmlformats.org/officeDocument/2006/relationships/diagramQuickStyle" Target="../diagrams/quickStyle46.xml"/><Relationship Id="rId5" Type="http://schemas.openxmlformats.org/officeDocument/2006/relationships/diagramColors" Target="../diagrams/colors46.xml"/><Relationship Id="rId6" Type="http://schemas.microsoft.com/office/2007/relationships/diagramDrawing" Target="../diagrams/drawing46.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46.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4.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47.xml"/><Relationship Id="rId4" Type="http://schemas.openxmlformats.org/officeDocument/2006/relationships/diagramQuickStyle" Target="../diagrams/quickStyle47.xml"/><Relationship Id="rId5" Type="http://schemas.openxmlformats.org/officeDocument/2006/relationships/diagramColors" Target="../diagrams/colors47.xml"/><Relationship Id="rId6" Type="http://schemas.microsoft.com/office/2007/relationships/diagramDrawing" Target="../diagrams/drawing47.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47.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48.xml"/><Relationship Id="rId4" Type="http://schemas.openxmlformats.org/officeDocument/2006/relationships/diagramQuickStyle" Target="../diagrams/quickStyle48.xml"/><Relationship Id="rId5" Type="http://schemas.openxmlformats.org/officeDocument/2006/relationships/diagramColors" Target="../diagrams/colors48.xml"/><Relationship Id="rId6" Type="http://schemas.microsoft.com/office/2007/relationships/diagramDrawing" Target="../diagrams/drawing48.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48.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49.xml"/><Relationship Id="rId4" Type="http://schemas.openxmlformats.org/officeDocument/2006/relationships/diagramQuickStyle" Target="../diagrams/quickStyle49.xml"/><Relationship Id="rId5" Type="http://schemas.openxmlformats.org/officeDocument/2006/relationships/diagramColors" Target="../diagrams/colors49.xml"/><Relationship Id="rId6" Type="http://schemas.microsoft.com/office/2007/relationships/diagramDrawing" Target="../diagrams/drawing49.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49.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50.xml"/><Relationship Id="rId4" Type="http://schemas.openxmlformats.org/officeDocument/2006/relationships/diagramQuickStyle" Target="../diagrams/quickStyle50.xml"/><Relationship Id="rId5" Type="http://schemas.openxmlformats.org/officeDocument/2006/relationships/diagramColors" Target="../diagrams/colors50.xml"/><Relationship Id="rId6" Type="http://schemas.microsoft.com/office/2007/relationships/diagramDrawing" Target="../diagrams/drawing50.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50.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51.xml"/><Relationship Id="rId4" Type="http://schemas.openxmlformats.org/officeDocument/2006/relationships/diagramQuickStyle" Target="../diagrams/quickStyle51.xml"/><Relationship Id="rId5" Type="http://schemas.openxmlformats.org/officeDocument/2006/relationships/diagramColors" Target="../diagrams/colors51.xml"/><Relationship Id="rId6" Type="http://schemas.microsoft.com/office/2007/relationships/diagramDrawing" Target="../diagrams/drawing51.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51.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52.xml"/><Relationship Id="rId4" Type="http://schemas.openxmlformats.org/officeDocument/2006/relationships/diagramQuickStyle" Target="../diagrams/quickStyle52.xml"/><Relationship Id="rId5" Type="http://schemas.openxmlformats.org/officeDocument/2006/relationships/diagramColors" Target="../diagrams/colors52.xml"/><Relationship Id="rId6" Type="http://schemas.microsoft.com/office/2007/relationships/diagramDrawing" Target="../diagrams/drawing52.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52.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53.xml"/><Relationship Id="rId4" Type="http://schemas.openxmlformats.org/officeDocument/2006/relationships/diagramQuickStyle" Target="../diagrams/quickStyle53.xml"/><Relationship Id="rId5" Type="http://schemas.openxmlformats.org/officeDocument/2006/relationships/diagramColors" Target="../diagrams/colors53.xml"/><Relationship Id="rId6" Type="http://schemas.microsoft.com/office/2007/relationships/diagramDrawing" Target="../diagrams/drawing53.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53.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54.xml"/><Relationship Id="rId4" Type="http://schemas.openxmlformats.org/officeDocument/2006/relationships/diagramQuickStyle" Target="../diagrams/quickStyle54.xml"/><Relationship Id="rId5" Type="http://schemas.openxmlformats.org/officeDocument/2006/relationships/diagramColors" Target="../diagrams/colors54.xml"/><Relationship Id="rId6" Type="http://schemas.microsoft.com/office/2007/relationships/diagramDrawing" Target="../diagrams/drawing54.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54.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55.xml"/><Relationship Id="rId4" Type="http://schemas.openxmlformats.org/officeDocument/2006/relationships/diagramQuickStyle" Target="../diagrams/quickStyle55.xml"/><Relationship Id="rId5" Type="http://schemas.openxmlformats.org/officeDocument/2006/relationships/diagramColors" Target="../diagrams/colors55.xml"/><Relationship Id="rId6" Type="http://schemas.microsoft.com/office/2007/relationships/diagramDrawing" Target="../diagrams/drawing55.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55.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56.xml"/><Relationship Id="rId4" Type="http://schemas.openxmlformats.org/officeDocument/2006/relationships/diagramQuickStyle" Target="../diagrams/quickStyle56.xml"/><Relationship Id="rId5" Type="http://schemas.openxmlformats.org/officeDocument/2006/relationships/diagramColors" Target="../diagrams/colors56.xml"/><Relationship Id="rId6" Type="http://schemas.microsoft.com/office/2007/relationships/diagramDrawing" Target="../diagrams/drawing56.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5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5.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57.xml"/><Relationship Id="rId4" Type="http://schemas.openxmlformats.org/officeDocument/2006/relationships/diagramQuickStyle" Target="../diagrams/quickStyle57.xml"/><Relationship Id="rId5" Type="http://schemas.openxmlformats.org/officeDocument/2006/relationships/diagramColors" Target="../diagrams/colors57.xml"/><Relationship Id="rId6" Type="http://schemas.microsoft.com/office/2007/relationships/diagramDrawing" Target="../diagrams/drawing57.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57.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58.xml"/><Relationship Id="rId4" Type="http://schemas.openxmlformats.org/officeDocument/2006/relationships/diagramQuickStyle" Target="../diagrams/quickStyle58.xml"/><Relationship Id="rId5" Type="http://schemas.openxmlformats.org/officeDocument/2006/relationships/diagramColors" Target="../diagrams/colors58.xml"/><Relationship Id="rId6" Type="http://schemas.microsoft.com/office/2007/relationships/diagramDrawing" Target="../diagrams/drawing58.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58.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59.xml"/><Relationship Id="rId4" Type="http://schemas.openxmlformats.org/officeDocument/2006/relationships/diagramQuickStyle" Target="../diagrams/quickStyle59.xml"/><Relationship Id="rId5" Type="http://schemas.openxmlformats.org/officeDocument/2006/relationships/diagramColors" Target="../diagrams/colors59.xml"/><Relationship Id="rId6" Type="http://schemas.microsoft.com/office/2007/relationships/diagramDrawing" Target="../diagrams/drawing59.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59.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60.xml"/><Relationship Id="rId4" Type="http://schemas.openxmlformats.org/officeDocument/2006/relationships/diagramQuickStyle" Target="../diagrams/quickStyle60.xml"/><Relationship Id="rId5" Type="http://schemas.openxmlformats.org/officeDocument/2006/relationships/diagramColors" Target="../diagrams/colors60.xml"/><Relationship Id="rId6" Type="http://schemas.microsoft.com/office/2007/relationships/diagramDrawing" Target="../diagrams/drawing60.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60.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61.xml"/><Relationship Id="rId4" Type="http://schemas.openxmlformats.org/officeDocument/2006/relationships/diagramQuickStyle" Target="../diagrams/quickStyle61.xml"/><Relationship Id="rId5" Type="http://schemas.openxmlformats.org/officeDocument/2006/relationships/diagramColors" Target="../diagrams/colors61.xml"/><Relationship Id="rId6" Type="http://schemas.microsoft.com/office/2007/relationships/diagramDrawing" Target="../diagrams/drawing61.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61.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62.xml"/><Relationship Id="rId4" Type="http://schemas.openxmlformats.org/officeDocument/2006/relationships/diagramQuickStyle" Target="../diagrams/quickStyle62.xml"/><Relationship Id="rId5" Type="http://schemas.openxmlformats.org/officeDocument/2006/relationships/diagramColors" Target="../diagrams/colors62.xml"/><Relationship Id="rId6" Type="http://schemas.microsoft.com/office/2007/relationships/diagramDrawing" Target="../diagrams/drawing62.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62.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63.xml"/><Relationship Id="rId4" Type="http://schemas.openxmlformats.org/officeDocument/2006/relationships/diagramQuickStyle" Target="../diagrams/quickStyle63.xml"/><Relationship Id="rId5" Type="http://schemas.openxmlformats.org/officeDocument/2006/relationships/diagramColors" Target="../diagrams/colors63.xml"/><Relationship Id="rId6" Type="http://schemas.microsoft.com/office/2007/relationships/diagramDrawing" Target="../diagrams/drawing63.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63.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64.xml"/><Relationship Id="rId4" Type="http://schemas.openxmlformats.org/officeDocument/2006/relationships/diagramQuickStyle" Target="../diagrams/quickStyle64.xml"/><Relationship Id="rId5" Type="http://schemas.openxmlformats.org/officeDocument/2006/relationships/diagramColors" Target="../diagrams/colors64.xml"/><Relationship Id="rId6" Type="http://schemas.microsoft.com/office/2007/relationships/diagramDrawing" Target="../diagrams/drawing64.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64.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65.xml"/><Relationship Id="rId4" Type="http://schemas.openxmlformats.org/officeDocument/2006/relationships/diagramQuickStyle" Target="../diagrams/quickStyle65.xml"/><Relationship Id="rId5" Type="http://schemas.openxmlformats.org/officeDocument/2006/relationships/diagramColors" Target="../diagrams/colors65.xml"/><Relationship Id="rId6" Type="http://schemas.microsoft.com/office/2007/relationships/diagramDrawing" Target="../diagrams/drawing65.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65.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66.xml"/><Relationship Id="rId4" Type="http://schemas.openxmlformats.org/officeDocument/2006/relationships/diagramQuickStyle" Target="../diagrams/quickStyle66.xml"/><Relationship Id="rId5" Type="http://schemas.openxmlformats.org/officeDocument/2006/relationships/diagramColors" Target="../diagrams/colors66.xml"/><Relationship Id="rId6" Type="http://schemas.microsoft.com/office/2007/relationships/diagramDrawing" Target="../diagrams/drawing66.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6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6.xml"/></Relationships>
</file>

<file path=ppt/slides/_rels/slide70.xml.rels><?xml version="1.0" encoding="UTF-8" standalone="yes"?>
<Relationships xmlns="http://schemas.openxmlformats.org/package/2006/relationships"><Relationship Id="rId3" Type="http://schemas.openxmlformats.org/officeDocument/2006/relationships/diagramLayout" Target="../diagrams/layout67.xml"/><Relationship Id="rId4" Type="http://schemas.openxmlformats.org/officeDocument/2006/relationships/diagramQuickStyle" Target="../diagrams/quickStyle67.xml"/><Relationship Id="rId5" Type="http://schemas.openxmlformats.org/officeDocument/2006/relationships/diagramColors" Target="../diagrams/colors67.xml"/><Relationship Id="rId6" Type="http://schemas.microsoft.com/office/2007/relationships/diagramDrawing" Target="../diagrams/drawing67.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67.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68.xml"/><Relationship Id="rId4" Type="http://schemas.openxmlformats.org/officeDocument/2006/relationships/diagramQuickStyle" Target="../diagrams/quickStyle68.xml"/><Relationship Id="rId5" Type="http://schemas.openxmlformats.org/officeDocument/2006/relationships/diagramColors" Target="../diagrams/colors68.xml"/><Relationship Id="rId6" Type="http://schemas.microsoft.com/office/2007/relationships/diagramDrawing" Target="../diagrams/drawing68.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68.xml"/></Relationships>
</file>

<file path=ppt/slides/_rels/slide72.xml.rels><?xml version="1.0" encoding="UTF-8" standalone="yes"?>
<Relationships xmlns="http://schemas.openxmlformats.org/package/2006/relationships"><Relationship Id="rId3" Type="http://schemas.openxmlformats.org/officeDocument/2006/relationships/diagramLayout" Target="../diagrams/layout69.xml"/><Relationship Id="rId4" Type="http://schemas.openxmlformats.org/officeDocument/2006/relationships/diagramQuickStyle" Target="../diagrams/quickStyle69.xml"/><Relationship Id="rId5" Type="http://schemas.openxmlformats.org/officeDocument/2006/relationships/diagramColors" Target="../diagrams/colors69.xml"/><Relationship Id="rId6" Type="http://schemas.microsoft.com/office/2007/relationships/diagramDrawing" Target="../diagrams/drawing69.xml"/><Relationship Id="rId7"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diagramData" Target="../diagrams/data69.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7" Type="http://schemas.openxmlformats.org/officeDocument/2006/relationships/image" Target="../media/image1.jpeg"/><Relationship Id="rId1" Type="http://schemas.openxmlformats.org/officeDocument/2006/relationships/slideLayout" Target="../slideLayouts/slideLayout4.xml"/><Relationship Id="rId2" Type="http://schemas.openxmlformats.org/officeDocument/2006/relationships/diagramData" Target="../diagrams/data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800" dirty="0" smtClean="0">
                <a:latin typeface="Garamond"/>
                <a:cs typeface="Garamond"/>
              </a:rPr>
              <a:t>Philosophy of </a:t>
            </a:r>
            <a:br>
              <a:rPr lang="en-US" sz="4800" dirty="0" smtClean="0">
                <a:latin typeface="Garamond"/>
                <a:cs typeface="Garamond"/>
              </a:rPr>
            </a:br>
            <a:r>
              <a:rPr lang="en-US" sz="4800" dirty="0" smtClean="0">
                <a:latin typeface="Garamond"/>
                <a:cs typeface="Garamond"/>
              </a:rPr>
              <a:t>Logic</a:t>
            </a:r>
            <a:endParaRPr lang="en-US" sz="4800" dirty="0">
              <a:latin typeface="Garamond"/>
              <a:cs typeface="Garamond"/>
            </a:endParaRPr>
          </a:p>
        </p:txBody>
      </p:sp>
      <p:sp>
        <p:nvSpPr>
          <p:cNvPr id="3" name="Subtitle 2"/>
          <p:cNvSpPr>
            <a:spLocks noGrp="1"/>
          </p:cNvSpPr>
          <p:nvPr>
            <p:ph type="subTitle" idx="1"/>
          </p:nvPr>
        </p:nvSpPr>
        <p:spPr/>
        <p:txBody>
          <a:bodyPr>
            <a:normAutofit/>
          </a:bodyPr>
          <a:lstStyle/>
          <a:p>
            <a:r>
              <a:rPr lang="en-US" sz="2800" dirty="0" smtClean="0">
                <a:latin typeface="Garamond"/>
                <a:cs typeface="Garamond"/>
              </a:rPr>
              <a:t>Guy Longworth</a:t>
            </a:r>
          </a:p>
          <a:p>
            <a:r>
              <a:rPr lang="en-US" sz="2800" dirty="0" smtClean="0">
                <a:latin typeface="Garamond"/>
                <a:cs typeface="Garamond"/>
              </a:rPr>
              <a:t>g.longworth@mac.com</a:t>
            </a:r>
            <a:endParaRPr lang="en-US" sz="2800" dirty="0">
              <a:latin typeface="Garamond"/>
              <a:cs typeface="Garamond"/>
            </a:endParaRPr>
          </a:p>
        </p:txBody>
      </p:sp>
    </p:spTree>
    <p:extLst>
      <p:ext uri="{BB962C8B-B14F-4D97-AF65-F5344CB8AC3E}">
        <p14:creationId xmlns:p14="http://schemas.microsoft.com/office/powerpoint/2010/main" val="183087983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85983806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875111"/>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2. Why </a:t>
            </a:r>
            <a:r>
              <a:rPr lang="en-US" sz="2800" dirty="0" err="1" smtClean="0">
                <a:latin typeface="Garamond"/>
                <a:ea typeface="ＭＳ Ｐゴシック" charset="0"/>
                <a:cs typeface="Garamond"/>
              </a:rPr>
              <a:t>aren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 </a:t>
            </a:r>
            <a:r>
              <a:rPr lang="en-US" sz="2800" dirty="0">
                <a:latin typeface="Garamond"/>
                <a:ea typeface="ＭＳ Ｐゴシック" charset="0"/>
                <a:cs typeface="Garamond"/>
              </a:rPr>
              <a:t>propositions the same as type sentences?</a:t>
            </a: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240539462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6500955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814104"/>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In this case, we </a:t>
            </a:r>
            <a:r>
              <a:rPr lang="en-US" sz="2800" dirty="0" smtClean="0">
                <a:latin typeface="Garamond"/>
                <a:ea typeface="ＭＳ Ｐゴシック" charset="0"/>
                <a:cs typeface="Garamond"/>
              </a:rPr>
              <a:t>can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 </a:t>
            </a:r>
            <a:r>
              <a:rPr lang="en-US" sz="2800" dirty="0">
                <a:latin typeface="Garamond"/>
                <a:ea typeface="ＭＳ Ｐゴシック" charset="0"/>
                <a:cs typeface="Garamond"/>
              </a:rPr>
              <a:t>simply appeal to the obviousness of Bill and Jill having used different sentences to say what they did, since they might have used sentences of the same type.</a:t>
            </a:r>
          </a:p>
          <a:p>
            <a:pPr>
              <a:lnSpc>
                <a:spcPct val="90000"/>
              </a:lnSpc>
            </a:pPr>
            <a:endParaRPr lang="en-US" sz="2800" dirty="0">
              <a:latin typeface="Garamond"/>
              <a:ea typeface="ＭＳ Ｐゴシック" charset="0"/>
              <a:cs typeface="Garamond"/>
            </a:endParaRP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117607904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72640615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426305"/>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Suppose, however, that they used different type sentences to say the same thing:</a:t>
            </a:r>
          </a:p>
          <a:p>
            <a:pPr>
              <a:lnSpc>
                <a:spcPct val="90000"/>
              </a:lnSpc>
            </a:pPr>
            <a:r>
              <a:rPr lang="en-US" sz="2800" dirty="0">
                <a:latin typeface="Garamond"/>
                <a:ea typeface="ＭＳ Ｐゴシック" charset="0"/>
                <a:cs typeface="Garamond"/>
              </a:rPr>
              <a:t>	Bill: </a:t>
            </a:r>
            <a:r>
              <a:rPr lang="ja-JP" altLang="en-US" sz="2800" dirty="0">
                <a:latin typeface="Garamond"/>
                <a:ea typeface="ＭＳ Ｐゴシック" charset="0"/>
                <a:cs typeface="Garamond"/>
              </a:rPr>
              <a:t>“</a:t>
            </a:r>
            <a:r>
              <a:rPr lang="en-US" sz="2800" dirty="0">
                <a:latin typeface="Garamond"/>
                <a:ea typeface="ＭＳ Ｐゴシック" charset="0"/>
                <a:cs typeface="Garamond"/>
              </a:rPr>
              <a:t>Two is the square root of 			four</a:t>
            </a:r>
            <a:r>
              <a:rPr lang="ja-JP" altLang="en-US" sz="2800" dirty="0">
                <a:latin typeface="Garamond"/>
                <a:ea typeface="ＭＳ Ｐゴシック" charset="0"/>
                <a:cs typeface="Garamond"/>
              </a:rPr>
              <a:t>”</a:t>
            </a: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	Jill: </a:t>
            </a:r>
            <a:r>
              <a:rPr lang="ja-JP" altLang="en-US" sz="2800" dirty="0">
                <a:latin typeface="Garamond"/>
                <a:ea typeface="ＭＳ Ｐゴシック" charset="0"/>
                <a:cs typeface="Garamond"/>
              </a:rPr>
              <a:t>“</a:t>
            </a:r>
            <a:r>
              <a:rPr lang="en-US" sz="2800" dirty="0">
                <a:latin typeface="Garamond"/>
                <a:ea typeface="ＭＳ Ｐゴシック" charset="0"/>
                <a:cs typeface="Garamond"/>
              </a:rPr>
              <a:t>Four is the square of two</a:t>
            </a:r>
            <a:r>
              <a:rPr lang="ja-JP" altLang="en-US" sz="2800" dirty="0">
                <a:latin typeface="Garamond"/>
                <a:ea typeface="ＭＳ Ｐゴシック" charset="0"/>
                <a:cs typeface="Garamond"/>
              </a:rPr>
              <a:t>”</a:t>
            </a:r>
            <a:endParaRPr lang="en-US" sz="2800" dirty="0">
              <a:latin typeface="Garamond"/>
              <a:ea typeface="ＭＳ Ｐゴシック" charset="0"/>
              <a:cs typeface="Garamond"/>
            </a:endParaRP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223428101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99105486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753097"/>
          </a:xfrm>
          <a:prstGeom prst="rect">
            <a:avLst/>
          </a:prstGeom>
          <a:noFill/>
        </p:spPr>
        <p:txBody>
          <a:bodyPr wrap="square" rtlCol="0">
            <a:spAutoFit/>
          </a:bodyPr>
          <a:lstStyle/>
          <a:p>
            <a:pPr>
              <a:lnSpc>
                <a:spcPct val="90000"/>
              </a:lnSpc>
            </a:pPr>
            <a:r>
              <a:rPr lang="en-US" sz="2800" dirty="0" err="1" smtClean="0">
                <a:latin typeface="Garamond"/>
                <a:ea typeface="ＭＳ Ｐゴシック" charset="0"/>
                <a:cs typeface="Garamond"/>
              </a:rPr>
              <a:t>i</a:t>
            </a:r>
            <a:r>
              <a:rPr lang="en-US" sz="2800" dirty="0" smtClean="0">
                <a:latin typeface="Garamond"/>
                <a:ea typeface="ＭＳ Ｐゴシック" charset="0"/>
                <a:cs typeface="Garamond"/>
              </a:rPr>
              <a:t>. What </a:t>
            </a:r>
            <a:r>
              <a:rPr lang="en-US" sz="2800" dirty="0">
                <a:latin typeface="Garamond"/>
                <a:ea typeface="ＭＳ Ｐゴシック" charset="0"/>
                <a:cs typeface="Garamond"/>
              </a:rPr>
              <a:t>Bill said = what Jill said</a:t>
            </a:r>
          </a:p>
          <a:p>
            <a:pPr>
              <a:lnSpc>
                <a:spcPct val="90000"/>
              </a:lnSpc>
            </a:pPr>
            <a:r>
              <a:rPr lang="en-US" sz="2800" dirty="0" smtClean="0">
                <a:latin typeface="Garamond"/>
                <a:ea typeface="ＭＳ Ｐゴシック" charset="0"/>
                <a:cs typeface="Garamond"/>
              </a:rPr>
              <a:t>ii. Bill</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sentence type ≠</a:t>
            </a:r>
            <a:r>
              <a:rPr lang="en-US" sz="2800" dirty="0" smtClean="0">
                <a:latin typeface="Garamond"/>
                <a:ea typeface="ＭＳ Ｐゴシック" charset="0"/>
                <a:cs typeface="Garamond"/>
              </a:rPr>
              <a:t>Jill</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sentence type</a:t>
            </a:r>
          </a:p>
          <a:p>
            <a:pPr>
              <a:lnSpc>
                <a:spcPct val="90000"/>
              </a:lnSpc>
            </a:pPr>
            <a:r>
              <a:rPr lang="en-US" sz="2800" dirty="0" smtClean="0">
                <a:latin typeface="Garamond"/>
                <a:ea typeface="ＭＳ Ｐゴシック" charset="0"/>
                <a:cs typeface="Garamond"/>
              </a:rPr>
              <a:t>iii. So</a:t>
            </a:r>
            <a:r>
              <a:rPr lang="en-US" sz="2800" dirty="0">
                <a:latin typeface="Garamond"/>
                <a:ea typeface="ＭＳ Ｐゴシック" charset="0"/>
                <a:cs typeface="Garamond"/>
              </a:rPr>
              <a:t>, either what Bill said ≠ </a:t>
            </a:r>
            <a:r>
              <a:rPr lang="en-US" sz="2800" dirty="0" smtClean="0">
                <a:latin typeface="Garamond"/>
                <a:ea typeface="ＭＳ Ｐゴシック" charset="0"/>
                <a:cs typeface="Garamond"/>
              </a:rPr>
              <a:t>Bill</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sentence type or what Jill said ≠ </a:t>
            </a:r>
            <a:r>
              <a:rPr lang="en-US" sz="2800" dirty="0" smtClean="0">
                <a:latin typeface="Garamond"/>
                <a:ea typeface="ＭＳ Ｐゴシック" charset="0"/>
                <a:cs typeface="Garamond"/>
              </a:rPr>
              <a:t>Jill</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sentence type</a:t>
            </a:r>
          </a:p>
          <a:p>
            <a:pPr>
              <a:lnSpc>
                <a:spcPct val="90000"/>
              </a:lnSpc>
            </a:pPr>
            <a:r>
              <a:rPr lang="en-US" sz="2800" dirty="0" smtClean="0">
                <a:latin typeface="Garamond"/>
                <a:ea typeface="ＭＳ Ｐゴシック" charset="0"/>
                <a:cs typeface="Garamond"/>
              </a:rPr>
              <a:t>iv. It </a:t>
            </a:r>
            <a:r>
              <a:rPr lang="en-US" sz="2800" dirty="0">
                <a:latin typeface="Garamond"/>
                <a:ea typeface="ＭＳ Ｐゴシック" charset="0"/>
                <a:cs typeface="Garamond"/>
              </a:rPr>
              <a:t>is implausible that what one said should be identical with a sentence type one did not use</a:t>
            </a:r>
          </a:p>
          <a:p>
            <a:pPr>
              <a:lnSpc>
                <a:spcPct val="90000"/>
              </a:lnSpc>
            </a:pPr>
            <a:r>
              <a:rPr lang="en-US" sz="2800" dirty="0" smtClean="0">
                <a:latin typeface="Garamond"/>
                <a:ea typeface="ＭＳ Ｐゴシック" charset="0"/>
                <a:cs typeface="Garamond"/>
              </a:rPr>
              <a:t>v. So</a:t>
            </a:r>
            <a:r>
              <a:rPr lang="en-US" sz="2800" dirty="0">
                <a:latin typeface="Garamond"/>
                <a:ea typeface="ＭＳ Ｐゴシック" charset="0"/>
                <a:cs typeface="Garamond"/>
              </a:rPr>
              <a:t>, what Bill said ≠ </a:t>
            </a:r>
            <a:r>
              <a:rPr lang="en-US" sz="2800" dirty="0" smtClean="0">
                <a:latin typeface="Garamond"/>
                <a:ea typeface="ＭＳ Ｐゴシック" charset="0"/>
                <a:cs typeface="Garamond"/>
              </a:rPr>
              <a:t>Bill</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sentence type and what Jill said ≠ Jill</a:t>
            </a:r>
            <a:r>
              <a:rPr lang="ja-JP" altLang="en-US" sz="2800" dirty="0">
                <a:latin typeface="Garamond"/>
                <a:ea typeface="ＭＳ Ｐゴシック" charset="0"/>
                <a:cs typeface="Garamond"/>
              </a:rPr>
              <a:t>’</a:t>
            </a:r>
            <a:r>
              <a:rPr lang="en-US" sz="2800" dirty="0">
                <a:latin typeface="Garamond"/>
                <a:ea typeface="ＭＳ Ｐゴシック" charset="0"/>
                <a:cs typeface="Garamond"/>
              </a:rPr>
              <a:t>s sentence type</a:t>
            </a: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166435029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15387450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201902"/>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In this case, the argument </a:t>
            </a:r>
            <a:r>
              <a:rPr lang="en-US" sz="2800" dirty="0" smtClean="0">
                <a:latin typeface="Garamond"/>
                <a:ea typeface="ＭＳ Ｐゴシック" charset="0"/>
                <a:cs typeface="Garamond"/>
              </a:rPr>
              <a:t>generalizes </a:t>
            </a:r>
            <a:r>
              <a:rPr lang="en-US" sz="2800" dirty="0">
                <a:latin typeface="Garamond"/>
                <a:ea typeface="ＭＳ Ｐゴシック" charset="0"/>
                <a:cs typeface="Garamond"/>
              </a:rPr>
              <a:t>to all cases where </a:t>
            </a:r>
            <a:r>
              <a:rPr lang="en-US" sz="2800" dirty="0" smtClean="0">
                <a:latin typeface="Garamond"/>
                <a:ea typeface="ＭＳ Ｐゴシック" charset="0"/>
                <a:cs typeface="Garamond"/>
              </a:rPr>
              <a:t>it’s </a:t>
            </a:r>
            <a:r>
              <a:rPr lang="en-US" sz="2800" dirty="0">
                <a:latin typeface="Garamond"/>
                <a:ea typeface="ＭＳ Ｐゴシック" charset="0"/>
                <a:cs typeface="Garamond"/>
              </a:rPr>
              <a:t>possible for speakers to say the same thing by the use of different sentence types.</a:t>
            </a:r>
          </a:p>
          <a:p>
            <a:pPr>
              <a:lnSpc>
                <a:spcPct val="90000"/>
              </a:lnSpc>
            </a:pPr>
            <a:endParaRPr lang="en-US" sz="2800" dirty="0">
              <a:latin typeface="Garamond"/>
              <a:ea typeface="ＭＳ Ｐゴシック" charset="0"/>
              <a:cs typeface="Garamond"/>
            </a:endParaRPr>
          </a:p>
          <a:p>
            <a:pPr>
              <a:lnSpc>
                <a:spcPct val="90000"/>
              </a:lnSpc>
            </a:pPr>
            <a:r>
              <a:rPr lang="en-US" sz="2800" i="1" dirty="0" smtClean="0">
                <a:latin typeface="Garamond"/>
                <a:ea typeface="ＭＳ Ｐゴシック" charset="0"/>
                <a:cs typeface="Garamond"/>
              </a:rPr>
              <a:t>Take </a:t>
            </a:r>
            <a:r>
              <a:rPr lang="en-US" sz="2800" i="1" dirty="0">
                <a:latin typeface="Garamond"/>
                <a:ea typeface="ＭＳ Ｐゴシック" charset="0"/>
                <a:cs typeface="Garamond"/>
              </a:rPr>
              <a:t>home question</a:t>
            </a:r>
            <a:r>
              <a:rPr lang="en-US" sz="2800" dirty="0">
                <a:latin typeface="Garamond"/>
                <a:ea typeface="ＭＳ Ｐゴシック" charset="0"/>
                <a:cs typeface="Garamond"/>
              </a:rPr>
              <a:t>: Are there any possible cases that fail this test?</a:t>
            </a: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15685648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55439232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1650708"/>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3. </a:t>
            </a:r>
            <a:r>
              <a:rPr lang="en-US" sz="2800" dirty="0">
                <a:latin typeface="Garamond"/>
                <a:ea typeface="ＭＳ Ｐゴシック" charset="0"/>
                <a:cs typeface="Garamond"/>
              </a:rPr>
              <a:t>Why </a:t>
            </a:r>
            <a:r>
              <a:rPr lang="en-US" sz="2800" dirty="0" err="1" smtClean="0">
                <a:latin typeface="Garamond"/>
                <a:ea typeface="ＭＳ Ｐゴシック" charset="0"/>
                <a:cs typeface="Garamond"/>
              </a:rPr>
              <a:t>aren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 </a:t>
            </a:r>
            <a:r>
              <a:rPr lang="en-US" sz="2800" dirty="0">
                <a:latin typeface="Garamond"/>
                <a:ea typeface="ＭＳ Ｐゴシック" charset="0"/>
                <a:cs typeface="Garamond"/>
              </a:rPr>
              <a:t>propositions the same as sentence meanings?</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 </a:t>
            </a:r>
            <a:endParaRPr lang="en-US" sz="2800" dirty="0">
              <a:latin typeface="Garamond"/>
              <a:ea typeface="ＭＳ Ｐゴシック" charset="0"/>
              <a:cs typeface="Garamond"/>
            </a:endParaRP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52540454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98903992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753097"/>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Notice that we </a:t>
            </a:r>
            <a:r>
              <a:rPr lang="en-US" sz="2800" dirty="0" smtClean="0">
                <a:latin typeface="Garamond"/>
                <a:ea typeface="ＭＳ Ｐゴシック" charset="0"/>
                <a:cs typeface="Garamond"/>
              </a:rPr>
              <a:t>can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 </a:t>
            </a:r>
            <a:r>
              <a:rPr lang="en-US" sz="2800" dirty="0">
                <a:latin typeface="Garamond"/>
                <a:ea typeface="ＭＳ Ｐゴシック" charset="0"/>
                <a:cs typeface="Garamond"/>
              </a:rPr>
              <a:t>simply redeploy the sort of consideration just used to rule out this possibility. This is because the sort of example we just used plausibly involves different sentence types with the same meaning.</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That is, </a:t>
            </a:r>
            <a:r>
              <a:rPr lang="en-US" sz="2800" dirty="0" smtClean="0">
                <a:latin typeface="Garamond"/>
                <a:ea typeface="ＭＳ Ｐゴシック" charset="0"/>
                <a:cs typeface="Garamond"/>
              </a:rPr>
              <a:t>it’s </a:t>
            </a:r>
            <a:r>
              <a:rPr lang="en-US" sz="2800" dirty="0">
                <a:latin typeface="Garamond"/>
                <a:ea typeface="ＭＳ Ｐゴシック" charset="0"/>
                <a:cs typeface="Garamond"/>
              </a:rPr>
              <a:t>(somewhat) plausible that </a:t>
            </a:r>
            <a:r>
              <a:rPr lang="ja-JP" altLang="en-US" sz="2800" dirty="0">
                <a:latin typeface="Garamond"/>
                <a:ea typeface="ＭＳ Ｐゴシック" charset="0"/>
                <a:cs typeface="Garamond"/>
              </a:rPr>
              <a:t>“</a:t>
            </a:r>
            <a:r>
              <a:rPr lang="en-US" sz="2800" dirty="0">
                <a:latin typeface="Garamond"/>
                <a:ea typeface="ＭＳ Ｐゴシック" charset="0"/>
                <a:cs typeface="Garamond"/>
              </a:rPr>
              <a:t>Two is the square root of four</a:t>
            </a:r>
            <a:r>
              <a:rPr lang="ja-JP" altLang="en-US" sz="2800" dirty="0">
                <a:latin typeface="Garamond"/>
                <a:ea typeface="ＭＳ Ｐゴシック" charset="0"/>
                <a:cs typeface="Garamond"/>
              </a:rPr>
              <a:t>”</a:t>
            </a:r>
            <a:r>
              <a:rPr lang="en-US" sz="2800" dirty="0">
                <a:latin typeface="Garamond"/>
                <a:ea typeface="ＭＳ Ｐゴシック" charset="0"/>
                <a:cs typeface="Garamond"/>
              </a:rPr>
              <a:t> means the same as </a:t>
            </a:r>
            <a:r>
              <a:rPr lang="ja-JP" altLang="en-US" sz="2800" dirty="0">
                <a:latin typeface="Garamond"/>
                <a:ea typeface="ＭＳ Ｐゴシック" charset="0"/>
                <a:cs typeface="Garamond"/>
              </a:rPr>
              <a:t>“</a:t>
            </a:r>
            <a:r>
              <a:rPr lang="en-US" sz="2800" dirty="0">
                <a:latin typeface="Garamond"/>
                <a:ea typeface="ＭＳ Ｐゴシック" charset="0"/>
                <a:cs typeface="Garamond"/>
              </a:rPr>
              <a:t>Four is the square of two</a:t>
            </a:r>
            <a:r>
              <a:rPr lang="ja-JP" altLang="en-US" sz="2800" dirty="0" smtClean="0">
                <a:latin typeface="Garamond"/>
                <a:ea typeface="ＭＳ Ｐゴシック" charset="0"/>
                <a:cs typeface="Garamond"/>
              </a:rPr>
              <a:t>”</a:t>
            </a:r>
            <a:r>
              <a:rPr lang="en-US" altLang="ja-JP" sz="2800" dirty="0" smtClean="0">
                <a:latin typeface="Garamond"/>
                <a:ea typeface="ＭＳ Ｐゴシック" charset="0"/>
                <a:cs typeface="Garamond"/>
              </a:rPr>
              <a:t>.</a:t>
            </a:r>
            <a:endParaRPr lang="en-US" sz="2800" dirty="0">
              <a:latin typeface="Garamond"/>
              <a:ea typeface="ＭＳ Ｐゴシック" charset="0"/>
              <a:cs typeface="Garamond"/>
            </a:endParaRP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211092629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56100891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589700"/>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We </a:t>
            </a:r>
            <a:r>
              <a:rPr lang="en-US" sz="2800" dirty="0" smtClean="0">
                <a:latin typeface="Garamond"/>
                <a:ea typeface="ＭＳ Ｐゴシック" charset="0"/>
                <a:cs typeface="Garamond"/>
              </a:rPr>
              <a:t>can </a:t>
            </a:r>
            <a:r>
              <a:rPr lang="en-US" sz="2800" dirty="0">
                <a:latin typeface="Garamond"/>
                <a:ea typeface="ＭＳ Ｐゴシック" charset="0"/>
                <a:cs typeface="Garamond"/>
              </a:rPr>
              <a:t>use a different sort of case to run the first part of the argument.</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	Bill: </a:t>
            </a:r>
            <a:r>
              <a:rPr lang="ja-JP" altLang="en-US" sz="2800" dirty="0">
                <a:latin typeface="Garamond"/>
                <a:ea typeface="ＭＳ Ｐゴシック" charset="0"/>
                <a:cs typeface="Garamond"/>
              </a:rPr>
              <a:t>“</a:t>
            </a:r>
            <a:r>
              <a:rPr lang="en-US" sz="2800" dirty="0" smtClean="0">
                <a:latin typeface="Garamond"/>
                <a:ea typeface="ＭＳ Ｐゴシック" charset="0"/>
                <a:cs typeface="Garamond"/>
              </a:rPr>
              <a:t>It</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raining here</a:t>
            </a:r>
            <a:r>
              <a:rPr lang="ja-JP" altLang="en-US" sz="2800" dirty="0">
                <a:latin typeface="Garamond"/>
                <a:ea typeface="ＭＳ Ｐゴシック" charset="0"/>
                <a:cs typeface="Garamond"/>
              </a:rPr>
              <a:t>”</a:t>
            </a:r>
            <a:r>
              <a:rPr lang="en-US" sz="2800" dirty="0">
                <a:latin typeface="Garamond"/>
                <a:ea typeface="ＭＳ Ｐゴシック" charset="0"/>
                <a:cs typeface="Garamond"/>
              </a:rPr>
              <a:t> (said in </a:t>
            </a:r>
            <a:r>
              <a:rPr lang="en-US" sz="2800" dirty="0" smtClean="0">
                <a:latin typeface="Garamond"/>
                <a:ea typeface="ＭＳ Ｐゴシック" charset="0"/>
                <a:cs typeface="Garamond"/>
              </a:rPr>
              <a:t>	Coventry</a:t>
            </a:r>
            <a:r>
              <a:rPr lang="en-US" sz="2800" dirty="0">
                <a:latin typeface="Garamond"/>
                <a:ea typeface="ＭＳ Ｐゴシック" charset="0"/>
                <a:cs typeface="Garamond"/>
              </a:rPr>
              <a:t>)</a:t>
            </a:r>
          </a:p>
          <a:p>
            <a:pPr>
              <a:lnSpc>
                <a:spcPct val="90000"/>
              </a:lnSpc>
            </a:pPr>
            <a:r>
              <a:rPr lang="en-US" sz="2800" dirty="0">
                <a:latin typeface="Garamond"/>
                <a:ea typeface="ＭＳ Ｐゴシック" charset="0"/>
                <a:cs typeface="Garamond"/>
              </a:rPr>
              <a:t>	Jill: </a:t>
            </a:r>
            <a:r>
              <a:rPr lang="ja-JP" altLang="en-US" sz="2800" dirty="0">
                <a:latin typeface="Garamond"/>
                <a:ea typeface="ＭＳ Ｐゴシック" charset="0"/>
                <a:cs typeface="Garamond"/>
              </a:rPr>
              <a:t>“</a:t>
            </a:r>
            <a:r>
              <a:rPr lang="en-US" sz="2800" dirty="0" smtClean="0">
                <a:latin typeface="Garamond"/>
                <a:ea typeface="ＭＳ Ｐゴシック" charset="0"/>
                <a:cs typeface="Garamond"/>
              </a:rPr>
              <a:t>It</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raining there</a:t>
            </a:r>
            <a:r>
              <a:rPr lang="ja-JP" altLang="en-US" sz="2800" dirty="0">
                <a:latin typeface="Garamond"/>
                <a:ea typeface="ＭＳ Ｐゴシック" charset="0"/>
                <a:cs typeface="Garamond"/>
              </a:rPr>
              <a:t>”</a:t>
            </a:r>
            <a:r>
              <a:rPr lang="en-US" sz="2800" dirty="0">
                <a:latin typeface="Garamond"/>
                <a:ea typeface="ＭＳ Ｐゴシック" charset="0"/>
                <a:cs typeface="Garamond"/>
              </a:rPr>
              <a:t> (said </a:t>
            </a:r>
            <a:r>
              <a:rPr lang="en-US" sz="2800" dirty="0" smtClean="0">
                <a:latin typeface="Garamond"/>
                <a:ea typeface="ＭＳ Ｐゴシック" charset="0"/>
                <a:cs typeface="Garamond"/>
              </a:rPr>
              <a:t>		about </a:t>
            </a:r>
            <a:r>
              <a:rPr lang="en-US" sz="2800" dirty="0">
                <a:latin typeface="Garamond"/>
                <a:ea typeface="ＭＳ Ｐゴシック" charset="0"/>
                <a:cs typeface="Garamond"/>
              </a:rPr>
              <a:t>Coventry from London)</a:t>
            </a:r>
          </a:p>
          <a:p>
            <a:pPr>
              <a:lnSpc>
                <a:spcPct val="90000"/>
              </a:lnSpc>
            </a:pPr>
            <a:endParaRPr lang="en-US" sz="2800" dirty="0">
              <a:latin typeface="Garamond"/>
              <a:ea typeface="ＭＳ Ｐゴシック" charset="0"/>
              <a:cs typeface="Garamond"/>
            </a:endParaRP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135551712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2852036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589700"/>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We can see that the two sentences have different meanings, because they would mean the same in either </a:t>
            </a:r>
            <a:r>
              <a:rPr lang="en-US" sz="2800" dirty="0" smtClean="0">
                <a:latin typeface="Garamond"/>
                <a:ea typeface="ＭＳ Ｐゴシック" charset="0"/>
                <a:cs typeface="Garamond"/>
              </a:rPr>
              <a:t>person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mouth, and yet have been used to say something different</a:t>
            </a:r>
            <a:r>
              <a:rPr lang="en-US" sz="2800" dirty="0" smtClean="0">
                <a:latin typeface="Garamond"/>
                <a:ea typeface="ＭＳ Ｐゴシック" charset="0"/>
                <a:cs typeface="Garamond"/>
              </a:rPr>
              <a:t>.</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That is, if Jill had used “It’s raining here” she would have said something about London.</a:t>
            </a:r>
            <a:endParaRPr lang="en-US" sz="2800" dirty="0">
              <a:latin typeface="Garamond"/>
              <a:ea typeface="ＭＳ Ｐゴシック" charset="0"/>
              <a:cs typeface="Garamond"/>
            </a:endParaRP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71662021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19183863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201902"/>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What Bill said = What Jill said</a:t>
            </a:r>
          </a:p>
          <a:p>
            <a:pPr>
              <a:lnSpc>
                <a:spcPct val="90000"/>
              </a:lnSpc>
            </a:pPr>
            <a:endParaRPr lang="en-US" sz="2800" dirty="0" smtClean="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What Bill</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sentence means ≠ what </a:t>
            </a:r>
            <a:r>
              <a:rPr lang="en-US" sz="2800" dirty="0" smtClean="0">
                <a:latin typeface="Garamond"/>
                <a:ea typeface="ＭＳ Ｐゴシック" charset="0"/>
                <a:cs typeface="Garamond"/>
              </a:rPr>
              <a:t>Jill</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sentence means</a:t>
            </a:r>
          </a:p>
          <a:p>
            <a:pPr>
              <a:lnSpc>
                <a:spcPct val="90000"/>
              </a:lnSpc>
            </a:pPr>
            <a:endParaRPr lang="en-US" sz="2800" dirty="0" smtClean="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So</a:t>
            </a:r>
            <a:r>
              <a:rPr lang="en-US" sz="2800" dirty="0">
                <a:latin typeface="Garamond"/>
                <a:ea typeface="ＭＳ Ｐゴシック" charset="0"/>
                <a:cs typeface="Garamond"/>
              </a:rPr>
              <a:t>, either what </a:t>
            </a:r>
            <a:r>
              <a:rPr lang="en-US" sz="2800" dirty="0" smtClean="0">
                <a:latin typeface="Garamond"/>
                <a:ea typeface="ＭＳ Ｐゴシック" charset="0"/>
                <a:cs typeface="Garamond"/>
              </a:rPr>
              <a:t>Bill</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sentence means ≠ what Bill said or what </a:t>
            </a:r>
            <a:r>
              <a:rPr lang="en-US" sz="2800" dirty="0" smtClean="0">
                <a:latin typeface="Garamond"/>
                <a:ea typeface="ＭＳ Ｐゴシック" charset="0"/>
                <a:cs typeface="Garamond"/>
              </a:rPr>
              <a:t>Jill</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sentence means ≠ what Jill said</a:t>
            </a: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224181606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latin typeface="Garamond"/>
              <a:cs typeface="Garamond"/>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57362831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6184978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92927090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814104"/>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How do we move from this intermediate conclusion to what we hoped to derive: that neither </a:t>
            </a:r>
            <a:r>
              <a:rPr lang="en-US" sz="2800" dirty="0" smtClean="0">
                <a:latin typeface="Garamond"/>
                <a:ea typeface="ＭＳ Ｐゴシック" charset="0"/>
                <a:cs typeface="Garamond"/>
              </a:rPr>
              <a:t>Bill</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sentence meaning nor </a:t>
            </a:r>
            <a:r>
              <a:rPr lang="en-US" sz="2800" dirty="0" smtClean="0">
                <a:latin typeface="Garamond"/>
                <a:ea typeface="ＭＳ Ｐゴシック" charset="0"/>
                <a:cs typeface="Garamond"/>
              </a:rPr>
              <a:t>Jill</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sentence meaning is identical with what they both said?</a:t>
            </a:r>
          </a:p>
          <a:p>
            <a:pPr>
              <a:lnSpc>
                <a:spcPct val="90000"/>
              </a:lnSpc>
            </a:pPr>
            <a:endParaRPr lang="en-US" sz="2800" dirty="0">
              <a:latin typeface="Garamond"/>
              <a:ea typeface="ＭＳ Ｐゴシック" charset="0"/>
              <a:cs typeface="Garamond"/>
            </a:endParaRP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227537188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4955502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1650708"/>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In previous cases, we appealed to the implausibility of identifying what someone says with something they don</a:t>
            </a:r>
            <a:r>
              <a:rPr lang="en-GB" sz="2800" dirty="0">
                <a:latin typeface="Garamond"/>
                <a:ea typeface="ＭＳ Ｐゴシック" charset="0"/>
                <a:cs typeface="Garamond"/>
              </a:rPr>
              <a:t>’</a:t>
            </a:r>
            <a:r>
              <a:rPr lang="en-US" sz="2800" dirty="0">
                <a:latin typeface="Garamond"/>
                <a:ea typeface="ＭＳ Ｐゴシック" charset="0"/>
                <a:cs typeface="Garamond"/>
              </a:rPr>
              <a:t>t use.</a:t>
            </a: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355974696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3818531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201902"/>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In </a:t>
            </a:r>
            <a:r>
              <a:rPr lang="en-US" sz="2800" dirty="0">
                <a:latin typeface="Garamond"/>
                <a:ea typeface="ＭＳ Ｐゴシック" charset="0"/>
                <a:cs typeface="Garamond"/>
              </a:rPr>
              <a:t>this case, that move is not straightforward. </a:t>
            </a:r>
            <a:endParaRPr lang="en-US" sz="2800" dirty="0" smtClean="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It </a:t>
            </a:r>
            <a:r>
              <a:rPr lang="en-US" sz="2800" dirty="0">
                <a:latin typeface="Garamond"/>
                <a:ea typeface="ＭＳ Ｐゴシック" charset="0"/>
                <a:cs typeface="Garamond"/>
              </a:rPr>
              <a:t>appears plausible in the case we considered, since we appealed to sentence meanings that depend upon context to determine what can be said by their use. </a:t>
            </a: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49829106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24755753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426305"/>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Here, the same sentence with the same meaning can be used to say different things on different occasions, e.g. that it</a:t>
            </a:r>
            <a:r>
              <a:rPr lang="en-GB" sz="2800" dirty="0">
                <a:latin typeface="Garamond"/>
                <a:ea typeface="ＭＳ Ｐゴシック" charset="0"/>
                <a:cs typeface="Garamond"/>
              </a:rPr>
              <a:t>’</a:t>
            </a:r>
            <a:r>
              <a:rPr lang="en-US" sz="2800" dirty="0">
                <a:latin typeface="Garamond"/>
                <a:ea typeface="ＭＳ Ｐゴシック" charset="0"/>
                <a:cs typeface="Garamond"/>
              </a:rPr>
              <a:t>s raining in Coventry, that it</a:t>
            </a:r>
            <a:r>
              <a:rPr lang="en-GB" sz="2800" dirty="0">
                <a:latin typeface="Garamond"/>
                <a:ea typeface="ＭＳ Ｐゴシック" charset="0"/>
                <a:cs typeface="Garamond"/>
              </a:rPr>
              <a:t>’</a:t>
            </a:r>
            <a:r>
              <a:rPr lang="en-US" sz="2800" dirty="0">
                <a:latin typeface="Garamond"/>
                <a:ea typeface="ＭＳ Ｐゴシック" charset="0"/>
                <a:cs typeface="Garamond"/>
              </a:rPr>
              <a:t>s raining in London, etc.</a:t>
            </a: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397992175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16799312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589700"/>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But the most that can show is that what is said is not the same as the meaning of a context-sensitive (or </a:t>
            </a:r>
            <a:r>
              <a:rPr lang="en-US" sz="2800" i="1" dirty="0">
                <a:latin typeface="Garamond"/>
                <a:ea typeface="ＭＳ Ｐゴシック" charset="0"/>
                <a:cs typeface="Garamond"/>
              </a:rPr>
              <a:t>occasion</a:t>
            </a:r>
            <a:r>
              <a:rPr lang="en-US" sz="2800" dirty="0">
                <a:latin typeface="Garamond"/>
                <a:ea typeface="ＭＳ Ｐゴシック" charset="0"/>
                <a:cs typeface="Garamond"/>
              </a:rPr>
              <a:t>) sentence.</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This </a:t>
            </a:r>
            <a:r>
              <a:rPr lang="en-US" sz="2800" dirty="0">
                <a:latin typeface="Garamond"/>
                <a:ea typeface="ＭＳ Ｐゴシック" charset="0"/>
                <a:cs typeface="Garamond"/>
              </a:rPr>
              <a:t>would leave open that what is said is the same as the meaning of a context-insensitive (or </a:t>
            </a:r>
            <a:r>
              <a:rPr lang="en-US" sz="2800" i="1" dirty="0">
                <a:latin typeface="Garamond"/>
                <a:ea typeface="ＭＳ Ｐゴシック" charset="0"/>
                <a:cs typeface="Garamond"/>
              </a:rPr>
              <a:t>eternal</a:t>
            </a:r>
            <a:r>
              <a:rPr lang="en-US" sz="2800" dirty="0">
                <a:latin typeface="Garamond"/>
                <a:ea typeface="ＭＳ Ｐゴシック" charset="0"/>
                <a:cs typeface="Garamond"/>
              </a:rPr>
              <a:t>) sentence.</a:t>
            </a: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65109100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80710140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426305"/>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Suppose that Jill had used the eternal sentence </a:t>
            </a:r>
            <a:r>
              <a:rPr lang="ja-JP" altLang="en-US" sz="2800" dirty="0">
                <a:latin typeface="Garamond"/>
                <a:ea typeface="ＭＳ Ｐゴシック" charset="0"/>
                <a:cs typeface="Garamond"/>
              </a:rPr>
              <a:t>“</a:t>
            </a:r>
            <a:r>
              <a:rPr lang="en-US" sz="2800" dirty="0">
                <a:latin typeface="Garamond"/>
                <a:ea typeface="ＭＳ Ｐゴシック" charset="0"/>
                <a:cs typeface="Garamond"/>
              </a:rPr>
              <a:t>It rained in Coventry at 12noon on </a:t>
            </a:r>
            <a:r>
              <a:rPr lang="en-US" sz="2800" dirty="0" smtClean="0">
                <a:latin typeface="Garamond"/>
                <a:ea typeface="ＭＳ Ｐゴシック" charset="0"/>
                <a:cs typeface="Garamond"/>
              </a:rPr>
              <a:t>November 20th 2015</a:t>
            </a:r>
            <a:r>
              <a:rPr lang="ja-JP" altLang="en-US" sz="2800" dirty="0" smtClean="0">
                <a:latin typeface="Garamond"/>
                <a:ea typeface="ＭＳ Ｐゴシック" charset="0"/>
                <a:cs typeface="Garamond"/>
              </a:rPr>
              <a:t>”</a:t>
            </a:r>
            <a:r>
              <a:rPr lang="en-US" sz="2800" dirty="0" smtClean="0">
                <a:latin typeface="Garamond"/>
                <a:ea typeface="ＭＳ Ｐゴシック" charset="0"/>
                <a:cs typeface="Garamond"/>
              </a:rPr>
              <a:t> </a:t>
            </a:r>
            <a:r>
              <a:rPr lang="en-US" sz="2800" dirty="0">
                <a:latin typeface="Garamond"/>
                <a:ea typeface="ＭＳ Ｐゴシック" charset="0"/>
                <a:cs typeface="Garamond"/>
              </a:rPr>
              <a:t>and that Bill had said </a:t>
            </a:r>
            <a:r>
              <a:rPr lang="ja-JP" altLang="en-US" sz="2800" dirty="0">
                <a:latin typeface="Garamond"/>
                <a:ea typeface="ＭＳ Ｐゴシック" charset="0"/>
                <a:cs typeface="Garamond"/>
              </a:rPr>
              <a:t>“</a:t>
            </a:r>
            <a:r>
              <a:rPr lang="en-US" sz="2800" dirty="0" smtClean="0">
                <a:latin typeface="Garamond"/>
                <a:ea typeface="ＭＳ Ｐゴシック" charset="0"/>
                <a:cs typeface="Garamond"/>
              </a:rPr>
              <a:t>It</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raining here</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at the described time.</a:t>
            </a: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283988712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49293202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753097"/>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In that case, it would not have been </a:t>
            </a:r>
            <a:r>
              <a:rPr lang="en-US" sz="2800" dirty="0" smtClean="0">
                <a:latin typeface="Garamond"/>
                <a:ea typeface="ＭＳ Ｐゴシック" charset="0"/>
                <a:cs typeface="Garamond"/>
              </a:rPr>
              <a:t>implausible </a:t>
            </a:r>
            <a:r>
              <a:rPr lang="en-US" sz="2800" dirty="0">
                <a:latin typeface="Garamond"/>
                <a:ea typeface="ＭＳ Ｐゴシック" charset="0"/>
                <a:cs typeface="Garamond"/>
              </a:rPr>
              <a:t>to identify what both speakers said with the meaning of </a:t>
            </a:r>
            <a:r>
              <a:rPr lang="en-US" sz="2800" dirty="0" smtClean="0">
                <a:latin typeface="Garamond"/>
                <a:ea typeface="ＭＳ Ｐゴシック" charset="0"/>
                <a:cs typeface="Garamond"/>
              </a:rPr>
              <a:t>Jill</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utterance. </a:t>
            </a:r>
            <a:endParaRPr lang="en-US" sz="2800" dirty="0" smtClean="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After </a:t>
            </a:r>
            <a:r>
              <a:rPr lang="en-US" sz="2800" dirty="0">
                <a:latin typeface="Garamond"/>
                <a:ea typeface="ＭＳ Ｐゴシック" charset="0"/>
                <a:cs typeface="Garamond"/>
              </a:rPr>
              <a:t>all, why </a:t>
            </a:r>
            <a:r>
              <a:rPr lang="en-US" sz="2800" dirty="0" err="1" smtClean="0">
                <a:latin typeface="Garamond"/>
                <a:ea typeface="ＭＳ Ｐゴシック" charset="0"/>
                <a:cs typeface="Garamond"/>
              </a:rPr>
              <a:t>shouldn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 </a:t>
            </a:r>
            <a:r>
              <a:rPr lang="en-US" sz="2800" dirty="0">
                <a:latin typeface="Garamond"/>
                <a:ea typeface="ＭＳ Ｐゴシック" charset="0"/>
                <a:cs typeface="Garamond"/>
              </a:rPr>
              <a:t>one say something identical with a meaning other than that of the sentence one used, if context helps to identify that other meaning, and if there are reasons to </a:t>
            </a:r>
            <a:r>
              <a:rPr lang="en-US" sz="2800" dirty="0" err="1">
                <a:latin typeface="Garamond"/>
                <a:ea typeface="ＭＳ Ｐゴシック" charset="0"/>
                <a:cs typeface="Garamond"/>
              </a:rPr>
              <a:t>favour</a:t>
            </a:r>
            <a:r>
              <a:rPr lang="en-US" sz="2800" dirty="0">
                <a:latin typeface="Garamond"/>
                <a:ea typeface="ＭＳ Ｐゴシック" charset="0"/>
                <a:cs typeface="Garamond"/>
              </a:rPr>
              <a:t> that meaning (for it is eternal)</a:t>
            </a:r>
            <a:r>
              <a:rPr lang="en-US" sz="2800" dirty="0" smtClean="0">
                <a:latin typeface="Garamond"/>
                <a:ea typeface="ＭＳ Ｐゴシック" charset="0"/>
                <a:cs typeface="Garamond"/>
              </a:rPr>
              <a:t>?</a:t>
            </a:r>
            <a:endParaRPr lang="en-US" sz="2800" dirty="0">
              <a:latin typeface="Garamond"/>
              <a:ea typeface="ＭＳ Ｐゴシック" charset="0"/>
              <a:cs typeface="Garamond"/>
            </a:endParaRP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421896321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83515359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977499"/>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We appear to be entitled only to the following.</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There </a:t>
            </a:r>
            <a:r>
              <a:rPr lang="en-US" sz="2800" dirty="0">
                <a:latin typeface="Garamond"/>
                <a:ea typeface="ＭＳ Ｐゴシック" charset="0"/>
                <a:cs typeface="Garamond"/>
              </a:rPr>
              <a:t>are good reasons for not identifying what is said with the meaning of any </a:t>
            </a:r>
            <a:r>
              <a:rPr lang="en-US" sz="2800" b="1" dirty="0">
                <a:latin typeface="Garamond"/>
                <a:ea typeface="ＭＳ Ｐゴシック" charset="0"/>
                <a:cs typeface="Garamond"/>
              </a:rPr>
              <a:t>occasion</a:t>
            </a:r>
            <a:r>
              <a:rPr lang="en-US" sz="2800" dirty="0">
                <a:latin typeface="Garamond"/>
                <a:ea typeface="ＭＳ Ｐゴシック" charset="0"/>
                <a:cs typeface="Garamond"/>
              </a:rPr>
              <a:t> sentence.</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But </a:t>
            </a:r>
            <a:r>
              <a:rPr lang="en-US" sz="2800" dirty="0">
                <a:latin typeface="Garamond"/>
                <a:ea typeface="ＭＳ Ｐゴシック" charset="0"/>
                <a:cs typeface="Garamond"/>
              </a:rPr>
              <a:t>thus far we have found no good reason for not identifying what is said with an </a:t>
            </a:r>
            <a:r>
              <a:rPr lang="en-US" sz="2800" b="1" dirty="0">
                <a:latin typeface="Garamond"/>
                <a:ea typeface="ＭＳ Ｐゴシック" charset="0"/>
                <a:cs typeface="Garamond"/>
              </a:rPr>
              <a:t>eternal</a:t>
            </a:r>
            <a:r>
              <a:rPr lang="en-US" sz="2800" dirty="0">
                <a:latin typeface="Garamond"/>
                <a:ea typeface="ＭＳ Ｐゴシック" charset="0"/>
                <a:cs typeface="Garamond"/>
              </a:rPr>
              <a:t> sentence.</a:t>
            </a: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8136475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latin typeface="Garamond"/>
                <a:cs typeface="Garamond"/>
              </a:rPr>
              <a:t>Three options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33783844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365298"/>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(I) We might allow that propositions are eternal sentence meanings.</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a:t>
            </a:r>
            <a:r>
              <a:rPr lang="en-US" sz="2800" dirty="0">
                <a:latin typeface="Garamond"/>
                <a:ea typeface="ＭＳ Ｐゴシック" charset="0"/>
                <a:cs typeface="Garamond"/>
              </a:rPr>
              <a:t>II) We might deny that there are </a:t>
            </a:r>
            <a:r>
              <a:rPr lang="en-US" sz="2800" dirty="0" smtClean="0">
                <a:latin typeface="Garamond"/>
                <a:ea typeface="ＭＳ Ｐゴシック" charset="0"/>
                <a:cs typeface="Garamond"/>
              </a:rPr>
              <a:t>suitable </a:t>
            </a:r>
            <a:r>
              <a:rPr lang="en-US" sz="2800" dirty="0">
                <a:latin typeface="Garamond"/>
                <a:ea typeface="ＭＳ Ｐゴシック" charset="0"/>
                <a:cs typeface="Garamond"/>
              </a:rPr>
              <a:t>eternal sentences, and so reinstate the argument form we have been considering.</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a:t>
            </a:r>
            <a:r>
              <a:rPr lang="en-US" sz="2800" dirty="0">
                <a:latin typeface="Garamond"/>
                <a:ea typeface="ＭＳ Ｐゴシック" charset="0"/>
                <a:cs typeface="Garamond"/>
              </a:rPr>
              <a:t>III) We might look elsewhere for argument against the identification. (This is </a:t>
            </a:r>
            <a:r>
              <a:rPr lang="en-US" sz="2800" dirty="0" smtClean="0">
                <a:latin typeface="Garamond"/>
                <a:ea typeface="ＭＳ Ｐゴシック" charset="0"/>
                <a:cs typeface="Garamond"/>
              </a:rPr>
              <a:t>Cartwright</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own course.)</a:t>
            </a: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102429941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(II) Deny eternal sentences?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93095723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954107"/>
          </a:xfrm>
          <a:prstGeom prst="rect">
            <a:avLst/>
          </a:prstGeom>
          <a:noFill/>
        </p:spPr>
        <p:txBody>
          <a:bodyPr wrap="square" rtlCol="0">
            <a:spAutoFit/>
          </a:bodyPr>
          <a:lstStyle/>
          <a:p>
            <a:r>
              <a:rPr lang="en-US" sz="2800" dirty="0" smtClean="0">
                <a:latin typeface="Garamond"/>
                <a:ea typeface="ＭＳ Ｐゴシック" charset="0"/>
                <a:cs typeface="Garamond"/>
              </a:rPr>
              <a:t>Why might we deny that there are suitable eternal sentences?</a:t>
            </a:r>
            <a:endParaRPr lang="en-US" sz="2800" dirty="0">
              <a:latin typeface="Garamond"/>
              <a:ea typeface="ＭＳ Ｐゴシック" charset="0"/>
              <a:cs typeface="Garamond"/>
            </a:endParaRP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189281987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20489304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1262910"/>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1. Why </a:t>
            </a:r>
            <a:r>
              <a:rPr lang="en-US" sz="2800" dirty="0" err="1" smtClean="0">
                <a:latin typeface="Garamond"/>
                <a:ea typeface="ＭＳ Ｐゴシック" charset="0"/>
                <a:cs typeface="Garamond"/>
              </a:rPr>
              <a:t>aren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 </a:t>
            </a:r>
            <a:r>
              <a:rPr lang="en-US" sz="2800" dirty="0">
                <a:latin typeface="Garamond"/>
                <a:ea typeface="ＭＳ Ｐゴシック" charset="0"/>
                <a:cs typeface="Garamond"/>
              </a:rPr>
              <a:t>propositions the same as token sentences?</a:t>
            </a:r>
          </a:p>
          <a:p>
            <a:pPr>
              <a:lnSpc>
                <a:spcPct val="90000"/>
              </a:lnSpc>
            </a:pPr>
            <a:endParaRPr lang="en-US" sz="2800" dirty="0">
              <a:latin typeface="Garamond"/>
              <a:ea typeface="ＭＳ Ｐゴシック" charset="0"/>
              <a:cs typeface="Garamond"/>
            </a:endParaRP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427381533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(II) Deny eternal sentences?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33219775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589700"/>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1. </a:t>
            </a:r>
            <a:r>
              <a:rPr lang="en-US" sz="2800" dirty="0" err="1" smtClean="0">
                <a:latin typeface="Garamond"/>
                <a:ea typeface="ＭＳ Ｐゴシック" charset="0"/>
                <a:cs typeface="Garamond"/>
              </a:rPr>
              <a:t>Strawson</a:t>
            </a:r>
            <a:r>
              <a:rPr lang="en-US" sz="2800" dirty="0" smtClean="0">
                <a:latin typeface="Garamond"/>
                <a:ea typeface="ＭＳ Ｐゴシック" charset="0"/>
                <a:cs typeface="Garamond"/>
              </a:rPr>
              <a:t> </a:t>
            </a:r>
            <a:r>
              <a:rPr lang="en-US" sz="2800" dirty="0">
                <a:latin typeface="Garamond"/>
                <a:ea typeface="ＭＳ Ｐゴシック" charset="0"/>
                <a:cs typeface="Garamond"/>
              </a:rPr>
              <a:t>worries about the possibility of </a:t>
            </a:r>
            <a:r>
              <a:rPr lang="en-US" sz="2800" b="1" dirty="0">
                <a:latin typeface="Garamond"/>
                <a:ea typeface="ＭＳ Ｐゴシック" charset="0"/>
                <a:cs typeface="Garamond"/>
              </a:rPr>
              <a:t>massive reduplication</a:t>
            </a:r>
            <a:r>
              <a:rPr lang="en-US" sz="2800" dirty="0">
                <a:latin typeface="Garamond"/>
                <a:ea typeface="ＭＳ Ｐゴシック" charset="0"/>
                <a:cs typeface="Garamond"/>
              </a:rPr>
              <a:t>. </a:t>
            </a:r>
            <a:endParaRPr lang="en-US" sz="2800" dirty="0" smtClean="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Suppose </a:t>
            </a:r>
            <a:r>
              <a:rPr lang="en-US" sz="2800" dirty="0">
                <a:latin typeface="Garamond"/>
                <a:ea typeface="ＭＳ Ｐゴシック" charset="0"/>
                <a:cs typeface="Garamond"/>
              </a:rPr>
              <a:t>we imagine the possibility that there is a perfect copy of the universe accessible to us (our backward light cone), on the other side of the universe. </a:t>
            </a: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60075469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(II) Deny eternal sentences?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2229448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753097"/>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In that case, any description of part of our universe will also apply there. </a:t>
            </a:r>
            <a:endParaRPr lang="en-US" sz="2800" dirty="0" smtClean="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Hence</a:t>
            </a:r>
            <a:r>
              <a:rPr lang="en-US" sz="2800" dirty="0">
                <a:latin typeface="Garamond"/>
                <a:ea typeface="ＭＳ Ｐゴシック" charset="0"/>
                <a:cs typeface="Garamond"/>
              </a:rPr>
              <a:t>, any eternal sentence meant to describe our half of the universe will also describe the other half of the universe. </a:t>
            </a:r>
            <a:endParaRPr lang="en-US" sz="2800" dirty="0" smtClean="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Perhaps </a:t>
            </a:r>
            <a:r>
              <a:rPr lang="en-US" sz="2800" dirty="0" err="1" smtClean="0">
                <a:latin typeface="Garamond"/>
                <a:ea typeface="ＭＳ Ｐゴシック" charset="0"/>
                <a:cs typeface="Garamond"/>
              </a:rPr>
              <a:t>indexicals</a:t>
            </a:r>
            <a:r>
              <a:rPr lang="en-US" sz="2800" dirty="0" smtClean="0">
                <a:latin typeface="Garamond"/>
                <a:ea typeface="ＭＳ Ｐゴシック" charset="0"/>
                <a:cs typeface="Garamond"/>
              </a:rPr>
              <a:t> / demonstratives </a:t>
            </a:r>
            <a:r>
              <a:rPr lang="en-US" sz="2800" dirty="0">
                <a:latin typeface="Garamond"/>
                <a:ea typeface="ＭＳ Ｐゴシック" charset="0"/>
                <a:cs typeface="Garamond"/>
              </a:rPr>
              <a:t>are essential </a:t>
            </a:r>
            <a:r>
              <a:rPr lang="en-US" sz="2800" dirty="0" smtClean="0">
                <a:latin typeface="Garamond"/>
                <a:ea typeface="ＭＳ Ｐゴシック" charset="0"/>
                <a:cs typeface="Garamond"/>
              </a:rPr>
              <a:t>to </a:t>
            </a:r>
            <a:r>
              <a:rPr lang="en-US" sz="2800" dirty="0">
                <a:latin typeface="Garamond"/>
                <a:ea typeface="ＭＳ Ｐゴシック" charset="0"/>
                <a:cs typeface="Garamond"/>
              </a:rPr>
              <a:t>tie our statements down to our </a:t>
            </a:r>
            <a:r>
              <a:rPr lang="en-US" sz="2800" dirty="0" smtClean="0">
                <a:latin typeface="Garamond"/>
                <a:ea typeface="ＭＳ Ｐゴシック" charset="0"/>
                <a:cs typeface="Garamond"/>
              </a:rPr>
              <a:t>portion of the universe.</a:t>
            </a:r>
            <a:endParaRPr lang="en-US" sz="2800" dirty="0">
              <a:latin typeface="Garamond"/>
              <a:ea typeface="ＭＳ Ｐゴシック" charset="0"/>
              <a:cs typeface="Garamond"/>
            </a:endParaRP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366541230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(II) Deny eternal sentences?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18871980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426305"/>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2.</a:t>
            </a:r>
            <a:r>
              <a:rPr lang="en-US" sz="2800" dirty="0">
                <a:latin typeface="Garamond"/>
                <a:ea typeface="ＭＳ Ｐゴシック" charset="0"/>
                <a:cs typeface="Garamond"/>
              </a:rPr>
              <a:t> </a:t>
            </a:r>
            <a:r>
              <a:rPr lang="en-US" sz="2800" dirty="0" smtClean="0">
                <a:latin typeface="Garamond"/>
                <a:ea typeface="ＭＳ Ｐゴシック" charset="0"/>
                <a:cs typeface="Garamond"/>
              </a:rPr>
              <a:t>The </a:t>
            </a:r>
            <a:r>
              <a:rPr lang="en-US" sz="2800" dirty="0">
                <a:latin typeface="Garamond"/>
                <a:ea typeface="ＭＳ Ｐゴシック" charset="0"/>
                <a:cs typeface="Garamond"/>
              </a:rPr>
              <a:t>meanings of eternal sentences, or the propositions thereby expressed, </a:t>
            </a:r>
            <a:r>
              <a:rPr lang="en-US" sz="2800" dirty="0" smtClean="0">
                <a:latin typeface="Garamond"/>
                <a:ea typeface="ＭＳ Ｐゴシック" charset="0"/>
                <a:cs typeface="Garamond"/>
              </a:rPr>
              <a:t>may differ </a:t>
            </a:r>
            <a:r>
              <a:rPr lang="en-US" sz="2800" dirty="0">
                <a:latin typeface="Garamond"/>
                <a:ea typeface="ＭＳ Ｐゴシック" charset="0"/>
                <a:cs typeface="Garamond"/>
              </a:rPr>
              <a:t>from the propositions expressed by occasion sentences.</a:t>
            </a:r>
          </a:p>
          <a:p>
            <a:pPr>
              <a:lnSpc>
                <a:spcPct val="90000"/>
              </a:lnSpc>
            </a:pPr>
            <a:r>
              <a:rPr lang="en-US" sz="2800" dirty="0" smtClean="0">
                <a:latin typeface="Garamond"/>
                <a:ea typeface="ＭＳ Ｐゴシック" charset="0"/>
                <a:cs typeface="Garamond"/>
              </a:rPr>
              <a:t> </a:t>
            </a:r>
            <a:endParaRPr lang="en-US" sz="2800" dirty="0">
              <a:latin typeface="Garamond"/>
              <a:ea typeface="ＭＳ Ｐゴシック" charset="0"/>
              <a:cs typeface="Garamond"/>
            </a:endParaRP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403132840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latin typeface="Garamond"/>
                <a:cs typeface="Garamond"/>
              </a:rPr>
              <a:t>(II) Deny eternal sentences?</a:t>
            </a:r>
            <a:endParaRPr lang="en-US" dirty="0"/>
          </a:p>
        </p:txBody>
      </p:sp>
      <p:sp>
        <p:nvSpPr>
          <p:cNvPr id="7" name="Content Placeholder 6"/>
          <p:cNvSpPr>
            <a:spLocks noGrp="1"/>
          </p:cNvSpPr>
          <p:nvPr>
            <p:ph idx="1"/>
          </p:nvPr>
        </p:nvSpPr>
        <p:spPr/>
        <p:txBody>
          <a:bodyPr>
            <a:normAutofit fontScale="85000" lnSpcReduction="10000"/>
          </a:bodyPr>
          <a:lstStyle/>
          <a:p>
            <a:pPr marL="812800" indent="-812800">
              <a:lnSpc>
                <a:spcPct val="90000"/>
              </a:lnSpc>
              <a:buFontTx/>
              <a:buAutoNum type="arabicParenBoth"/>
            </a:pPr>
            <a:r>
              <a:rPr lang="ja-JP" altLang="en-US" sz="3600" dirty="0">
                <a:latin typeface="Garamond"/>
                <a:ea typeface="ＭＳ Ｐゴシック" charset="0"/>
                <a:cs typeface="Garamond"/>
              </a:rPr>
              <a:t>“</a:t>
            </a:r>
            <a:r>
              <a:rPr lang="en-US" sz="3600" dirty="0" smtClean="0">
                <a:latin typeface="Garamond"/>
                <a:ea typeface="ＭＳ Ｐゴシック" charset="0"/>
                <a:cs typeface="Garamond"/>
              </a:rPr>
              <a:t>It</a:t>
            </a:r>
            <a:r>
              <a:rPr lang="en-GB" sz="3600" dirty="0" smtClean="0">
                <a:latin typeface="Garamond"/>
                <a:ea typeface="ＭＳ Ｐゴシック" charset="0"/>
                <a:cs typeface="Garamond"/>
              </a:rPr>
              <a:t>’</a:t>
            </a:r>
            <a:r>
              <a:rPr lang="en-US" sz="3600" dirty="0" smtClean="0">
                <a:latin typeface="Garamond"/>
                <a:ea typeface="ＭＳ Ｐゴシック" charset="0"/>
                <a:cs typeface="Garamond"/>
              </a:rPr>
              <a:t>s </a:t>
            </a:r>
            <a:r>
              <a:rPr lang="en-US" sz="3600" dirty="0">
                <a:latin typeface="Garamond"/>
                <a:ea typeface="ＭＳ Ｐゴシック" charset="0"/>
                <a:cs typeface="Garamond"/>
              </a:rPr>
              <a:t>time to go to the lecture at </a:t>
            </a:r>
            <a:r>
              <a:rPr lang="en-US" sz="3600" dirty="0" smtClean="0">
                <a:latin typeface="Garamond"/>
                <a:ea typeface="ＭＳ Ｐゴシック" charset="0"/>
                <a:cs typeface="Garamond"/>
              </a:rPr>
              <a:t>11.55pm</a:t>
            </a:r>
            <a:r>
              <a:rPr lang="en-US" sz="3600" dirty="0">
                <a:latin typeface="Garamond"/>
                <a:ea typeface="ＭＳ Ｐゴシック" charset="0"/>
                <a:cs typeface="Garamond"/>
              </a:rPr>
              <a:t>…</a:t>
            </a:r>
            <a:r>
              <a:rPr lang="ja-JP" altLang="en-US" sz="3600" dirty="0">
                <a:latin typeface="Garamond"/>
                <a:ea typeface="ＭＳ Ｐゴシック" charset="0"/>
                <a:cs typeface="Garamond"/>
              </a:rPr>
              <a:t>”</a:t>
            </a:r>
            <a:endParaRPr lang="en-US" sz="3600" dirty="0">
              <a:latin typeface="Garamond"/>
              <a:ea typeface="ＭＳ Ｐゴシック" charset="0"/>
              <a:cs typeface="Garamond"/>
            </a:endParaRPr>
          </a:p>
          <a:p>
            <a:pPr marL="812800" indent="-812800">
              <a:lnSpc>
                <a:spcPct val="90000"/>
              </a:lnSpc>
              <a:buFontTx/>
              <a:buAutoNum type="arabicParenBoth"/>
            </a:pPr>
            <a:r>
              <a:rPr lang="ja-JP" altLang="en-US" sz="3600" dirty="0">
                <a:latin typeface="Garamond"/>
                <a:ea typeface="ＭＳ Ｐゴシック" charset="0"/>
                <a:cs typeface="Garamond"/>
              </a:rPr>
              <a:t>“</a:t>
            </a:r>
            <a:r>
              <a:rPr lang="en-US" sz="3600" dirty="0" smtClean="0">
                <a:latin typeface="Garamond"/>
                <a:ea typeface="ＭＳ Ｐゴシック" charset="0"/>
                <a:cs typeface="Garamond"/>
              </a:rPr>
              <a:t>It</a:t>
            </a:r>
            <a:r>
              <a:rPr lang="en-GB" sz="3600" dirty="0" smtClean="0">
                <a:latin typeface="Garamond"/>
                <a:ea typeface="ＭＳ Ｐゴシック" charset="0"/>
                <a:cs typeface="Garamond"/>
              </a:rPr>
              <a:t>’</a:t>
            </a:r>
            <a:r>
              <a:rPr lang="en-US" sz="3600" dirty="0" smtClean="0">
                <a:latin typeface="Garamond"/>
                <a:ea typeface="ＭＳ Ｐゴシック" charset="0"/>
                <a:cs typeface="Garamond"/>
              </a:rPr>
              <a:t>s </a:t>
            </a:r>
            <a:r>
              <a:rPr lang="en-US" sz="3600" dirty="0">
                <a:latin typeface="Garamond"/>
                <a:ea typeface="ＭＳ Ｐゴシック" charset="0"/>
                <a:cs typeface="Garamond"/>
              </a:rPr>
              <a:t>time to go to the lecture </a:t>
            </a:r>
            <a:r>
              <a:rPr lang="en-US" sz="3600" i="1" dirty="0">
                <a:latin typeface="Garamond"/>
                <a:ea typeface="ＭＳ Ｐゴシック" charset="0"/>
                <a:cs typeface="Garamond"/>
              </a:rPr>
              <a:t>now</a:t>
            </a:r>
            <a:r>
              <a:rPr lang="ja-JP" altLang="en-US" sz="3600" dirty="0">
                <a:latin typeface="Garamond"/>
                <a:ea typeface="ＭＳ Ｐゴシック" charset="0"/>
                <a:cs typeface="Garamond"/>
              </a:rPr>
              <a:t>”</a:t>
            </a:r>
            <a:endParaRPr lang="en-US" sz="3600" dirty="0">
              <a:latin typeface="Garamond"/>
              <a:ea typeface="ＭＳ Ｐゴシック" charset="0"/>
              <a:cs typeface="Garamond"/>
            </a:endParaRPr>
          </a:p>
          <a:p>
            <a:pPr marL="812800" indent="-812800">
              <a:lnSpc>
                <a:spcPct val="90000"/>
              </a:lnSpc>
              <a:buNone/>
            </a:pPr>
            <a:endParaRPr lang="en-US" sz="3600" dirty="0">
              <a:latin typeface="Garamond"/>
              <a:ea typeface="ＭＳ Ｐゴシック" charset="0"/>
              <a:cs typeface="Garamond"/>
            </a:endParaRPr>
          </a:p>
          <a:p>
            <a:pPr marL="812800" indent="-812800">
              <a:lnSpc>
                <a:spcPct val="90000"/>
              </a:lnSpc>
              <a:buFontTx/>
              <a:buAutoNum type="arabicPeriod"/>
            </a:pPr>
            <a:r>
              <a:rPr lang="en-US" dirty="0">
                <a:latin typeface="Garamond"/>
                <a:ea typeface="ＭＳ Ｐゴシック" charset="0"/>
                <a:cs typeface="Garamond"/>
              </a:rPr>
              <a:t>(2) expresses the same proposition as (1), or expresses the meaning of (1) [Assume for </a:t>
            </a:r>
            <a:r>
              <a:rPr lang="en-US" i="1" dirty="0" err="1">
                <a:latin typeface="Garamond"/>
                <a:ea typeface="ＭＳ Ｐゴシック" charset="0"/>
                <a:cs typeface="Garamond"/>
              </a:rPr>
              <a:t>reductio</a:t>
            </a:r>
            <a:r>
              <a:rPr lang="en-US" dirty="0">
                <a:latin typeface="Garamond"/>
                <a:ea typeface="ＭＳ Ｐゴシック" charset="0"/>
                <a:cs typeface="Garamond"/>
              </a:rPr>
              <a:t>]</a:t>
            </a:r>
          </a:p>
          <a:p>
            <a:pPr marL="812800" indent="-812800">
              <a:lnSpc>
                <a:spcPct val="90000"/>
              </a:lnSpc>
              <a:buFontTx/>
              <a:buAutoNum type="arabicPeriod"/>
            </a:pPr>
            <a:r>
              <a:rPr lang="en-US" dirty="0">
                <a:latin typeface="Garamond"/>
                <a:ea typeface="ＭＳ Ｐゴシック" charset="0"/>
                <a:cs typeface="Garamond"/>
              </a:rPr>
              <a:t>If P1 = P2 then S believes P1 </a:t>
            </a:r>
            <a:r>
              <a:rPr lang="en-US" dirty="0" err="1">
                <a:latin typeface="Garamond"/>
                <a:ea typeface="ＭＳ Ｐゴシック" charset="0"/>
                <a:cs typeface="Garamond"/>
              </a:rPr>
              <a:t>iff</a:t>
            </a:r>
            <a:r>
              <a:rPr lang="en-US" dirty="0">
                <a:latin typeface="Garamond"/>
                <a:ea typeface="ＭＳ Ｐゴシック" charset="0"/>
                <a:cs typeface="Garamond"/>
              </a:rPr>
              <a:t> S believes P2.</a:t>
            </a:r>
          </a:p>
          <a:p>
            <a:pPr marL="812800" indent="-812800">
              <a:lnSpc>
                <a:spcPct val="90000"/>
              </a:lnSpc>
              <a:buFontTx/>
              <a:buAutoNum type="arabicPeriod"/>
            </a:pPr>
            <a:r>
              <a:rPr lang="en-US" dirty="0">
                <a:latin typeface="Garamond"/>
                <a:ea typeface="ＭＳ Ｐゴシック" charset="0"/>
                <a:cs typeface="Garamond"/>
              </a:rPr>
              <a:t>S believes that </a:t>
            </a:r>
            <a:r>
              <a:rPr lang="en-US" dirty="0" smtClean="0">
                <a:latin typeface="Garamond"/>
                <a:ea typeface="ＭＳ Ｐゴシック" charset="0"/>
                <a:cs typeface="Garamond"/>
              </a:rPr>
              <a:t>it</a:t>
            </a:r>
            <a:r>
              <a:rPr lang="en-GB" dirty="0" smtClean="0">
                <a:latin typeface="Garamond"/>
                <a:ea typeface="ＭＳ Ｐゴシック" charset="0"/>
                <a:cs typeface="Garamond"/>
              </a:rPr>
              <a:t>’</a:t>
            </a:r>
            <a:r>
              <a:rPr lang="en-US" dirty="0" smtClean="0">
                <a:latin typeface="Garamond"/>
                <a:ea typeface="ＭＳ Ｐゴシック" charset="0"/>
                <a:cs typeface="Garamond"/>
              </a:rPr>
              <a:t>s </a:t>
            </a:r>
            <a:r>
              <a:rPr lang="en-US" dirty="0">
                <a:latin typeface="Garamond"/>
                <a:ea typeface="ＭＳ Ｐゴシック" charset="0"/>
                <a:cs typeface="Garamond"/>
              </a:rPr>
              <a:t>time to go to the lecture at </a:t>
            </a:r>
            <a:r>
              <a:rPr lang="en-US" dirty="0" smtClean="0">
                <a:latin typeface="Garamond"/>
                <a:ea typeface="ＭＳ Ｐゴシック" charset="0"/>
                <a:cs typeface="Garamond"/>
              </a:rPr>
              <a:t>11.55pm</a:t>
            </a:r>
            <a:r>
              <a:rPr lang="en-US" dirty="0">
                <a:latin typeface="Garamond"/>
                <a:ea typeface="ＭＳ Ｐゴシック" charset="0"/>
                <a:cs typeface="Garamond"/>
              </a:rPr>
              <a:t>. [from what they say]</a:t>
            </a:r>
          </a:p>
          <a:p>
            <a:pPr marL="812800" indent="-812800">
              <a:lnSpc>
                <a:spcPct val="90000"/>
              </a:lnSpc>
              <a:buFontTx/>
              <a:buAutoNum type="arabicPeriod"/>
            </a:pPr>
            <a:r>
              <a:rPr lang="en-US" dirty="0">
                <a:latin typeface="Garamond"/>
                <a:ea typeface="ＭＳ Ｐゴシック" charset="0"/>
                <a:cs typeface="Garamond"/>
              </a:rPr>
              <a:t>S </a:t>
            </a:r>
            <a:r>
              <a:rPr lang="en-US" dirty="0" err="1" smtClean="0">
                <a:latin typeface="Garamond"/>
                <a:ea typeface="ＭＳ Ｐゴシック" charset="0"/>
                <a:cs typeface="Garamond"/>
              </a:rPr>
              <a:t>doesn</a:t>
            </a:r>
            <a:r>
              <a:rPr lang="en-GB" dirty="0" smtClean="0">
                <a:latin typeface="Garamond"/>
                <a:ea typeface="ＭＳ Ｐゴシック" charset="0"/>
                <a:cs typeface="Garamond"/>
              </a:rPr>
              <a:t>’</a:t>
            </a:r>
            <a:r>
              <a:rPr lang="en-US" dirty="0" smtClean="0">
                <a:latin typeface="Garamond"/>
                <a:ea typeface="ＭＳ Ｐゴシック" charset="0"/>
                <a:cs typeface="Garamond"/>
              </a:rPr>
              <a:t>t </a:t>
            </a:r>
            <a:r>
              <a:rPr lang="en-US" dirty="0">
                <a:latin typeface="Garamond"/>
                <a:ea typeface="ＭＳ Ｐゴシック" charset="0"/>
                <a:cs typeface="Garamond"/>
              </a:rPr>
              <a:t>believe that </a:t>
            </a:r>
            <a:r>
              <a:rPr lang="en-US" dirty="0" smtClean="0">
                <a:latin typeface="Garamond"/>
                <a:ea typeface="ＭＳ Ｐゴシック" charset="0"/>
                <a:cs typeface="Garamond"/>
              </a:rPr>
              <a:t>it</a:t>
            </a:r>
            <a:r>
              <a:rPr lang="en-GB" dirty="0" smtClean="0">
                <a:latin typeface="Garamond"/>
                <a:ea typeface="ＭＳ Ｐゴシック" charset="0"/>
                <a:cs typeface="Garamond"/>
              </a:rPr>
              <a:t>’</a:t>
            </a:r>
            <a:r>
              <a:rPr lang="en-US" dirty="0" smtClean="0">
                <a:latin typeface="Garamond"/>
                <a:ea typeface="ＭＳ Ｐゴシック" charset="0"/>
                <a:cs typeface="Garamond"/>
              </a:rPr>
              <a:t>s </a:t>
            </a:r>
            <a:r>
              <a:rPr lang="en-US" dirty="0">
                <a:latin typeface="Garamond"/>
                <a:ea typeface="ＭＳ Ｐゴシック" charset="0"/>
                <a:cs typeface="Garamond"/>
              </a:rPr>
              <a:t>time to go to the lecture </a:t>
            </a:r>
            <a:r>
              <a:rPr lang="en-US" i="1" dirty="0">
                <a:latin typeface="Garamond"/>
                <a:ea typeface="ＭＳ Ｐゴシック" charset="0"/>
                <a:cs typeface="Garamond"/>
              </a:rPr>
              <a:t>now</a:t>
            </a:r>
            <a:r>
              <a:rPr lang="en-US" dirty="0">
                <a:latin typeface="Garamond"/>
                <a:ea typeface="ＭＳ Ｐゴシック" charset="0"/>
                <a:cs typeface="Garamond"/>
              </a:rPr>
              <a:t>. [from what they (fail to) do]</a:t>
            </a:r>
          </a:p>
          <a:p>
            <a:pPr marL="812800" indent="-812800">
              <a:lnSpc>
                <a:spcPct val="90000"/>
              </a:lnSpc>
              <a:buFontTx/>
              <a:buAutoNum type="arabicPeriod"/>
            </a:pPr>
            <a:r>
              <a:rPr lang="en-US" dirty="0">
                <a:latin typeface="Garamond"/>
                <a:ea typeface="ＭＳ Ｐゴシック" charset="0"/>
                <a:cs typeface="Garamond"/>
              </a:rPr>
              <a:t>P1 ≠ P2</a:t>
            </a:r>
          </a:p>
          <a:p>
            <a:pPr marL="0" indent="0">
              <a:buNone/>
            </a:pPr>
            <a:endParaRPr lang="en-US" dirty="0"/>
          </a:p>
        </p:txBody>
      </p:sp>
    </p:spTree>
    <p:extLst>
      <p:ext uri="{BB962C8B-B14F-4D97-AF65-F5344CB8AC3E}">
        <p14:creationId xmlns:p14="http://schemas.microsoft.com/office/powerpoint/2010/main" val="209560244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What are Propositions?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40717937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072636"/>
          </a:xfrm>
          <a:prstGeom prst="rect">
            <a:avLst/>
          </a:prstGeom>
          <a:noFill/>
        </p:spPr>
        <p:txBody>
          <a:bodyPr wrap="square" rtlCol="0">
            <a:spAutoFit/>
          </a:bodyPr>
          <a:lstStyle/>
          <a:p>
            <a:r>
              <a:rPr lang="en-US" sz="2800" b="1" dirty="0" err="1" smtClean="0">
                <a:latin typeface="Garamond"/>
                <a:ea typeface="ＭＳ Ｐゴシック" charset="0"/>
                <a:cs typeface="Garamond"/>
              </a:rPr>
              <a:t>Fregean</a:t>
            </a:r>
            <a:r>
              <a:rPr lang="en-US" sz="2800" b="1" dirty="0" smtClean="0">
                <a:latin typeface="Garamond"/>
                <a:ea typeface="ＭＳ Ｐゴシック" charset="0"/>
                <a:cs typeface="Garamond"/>
              </a:rPr>
              <a:t> propositions / Thoughts</a:t>
            </a:r>
            <a:r>
              <a:rPr lang="en-US" sz="2800" dirty="0" smtClean="0">
                <a:latin typeface="Garamond"/>
                <a:ea typeface="ＭＳ Ｐゴシック" charset="0"/>
                <a:cs typeface="Garamond"/>
              </a:rPr>
              <a:t>: Propositions </a:t>
            </a:r>
            <a:r>
              <a:rPr lang="en-US" sz="2800" dirty="0">
                <a:latin typeface="Garamond"/>
                <a:ea typeface="ＭＳ Ｐゴシック" charset="0"/>
                <a:cs typeface="Garamond"/>
              </a:rPr>
              <a:t>are elements at the level of </a:t>
            </a:r>
            <a:r>
              <a:rPr lang="en-US" sz="2800" dirty="0" err="1">
                <a:latin typeface="Garamond"/>
                <a:ea typeface="ＭＳ Ｐゴシック" charset="0"/>
                <a:cs typeface="Garamond"/>
              </a:rPr>
              <a:t>Fregean</a:t>
            </a:r>
            <a:r>
              <a:rPr lang="en-US" sz="2800" dirty="0">
                <a:latin typeface="Garamond"/>
                <a:ea typeface="ＭＳ Ｐゴシック" charset="0"/>
                <a:cs typeface="Garamond"/>
              </a:rPr>
              <a:t> sense, so more fine-grained than the objects and properties that determine them as true or false.</a:t>
            </a:r>
          </a:p>
          <a:p>
            <a:pPr>
              <a:lnSpc>
                <a:spcPct val="90000"/>
              </a:lnSpc>
            </a:pPr>
            <a:r>
              <a:rPr lang="en-US" sz="2800" dirty="0" smtClean="0">
                <a:latin typeface="Garamond"/>
                <a:ea typeface="ＭＳ Ｐゴシック" charset="0"/>
                <a:cs typeface="Garamond"/>
              </a:rPr>
              <a:t> </a:t>
            </a:r>
            <a:endParaRPr lang="en-US" sz="2800" dirty="0">
              <a:latin typeface="Garamond"/>
              <a:ea typeface="ＭＳ Ｐゴシック" charset="0"/>
              <a:cs typeface="Garamond"/>
            </a:endParaRPr>
          </a:p>
        </p:txBody>
      </p:sp>
      <p:pic>
        <p:nvPicPr>
          <p:cNvPr id="6" name="Content Placeholder 5" descr="Frege.jpeg"/>
          <p:cNvPicPr>
            <a:picLocks noGrp="1" noChangeAspect="1"/>
          </p:cNvPicPr>
          <p:nvPr>
            <p:ph sz="half" idx="2"/>
          </p:nvPr>
        </p:nvPicPr>
        <p:blipFill>
          <a:blip r:embed="rId7">
            <a:extLst>
              <a:ext uri="{28A0092B-C50C-407E-A947-70E740481C1C}">
                <a14:useLocalDpi xmlns:a14="http://schemas.microsoft.com/office/drawing/2010/main" val="0"/>
              </a:ext>
            </a:extLst>
          </a:blip>
          <a:srcRect t="6013" b="6013"/>
          <a:stretch>
            <a:fillRect/>
          </a:stretch>
        </p:blipFill>
        <p:spPr>
          <a:xfrm>
            <a:off x="5922761" y="1417638"/>
            <a:ext cx="2764039" cy="3711713"/>
          </a:xfrm>
        </p:spPr>
      </p:pic>
    </p:spTree>
    <p:extLst>
      <p:ext uri="{BB962C8B-B14F-4D97-AF65-F5344CB8AC3E}">
        <p14:creationId xmlns:p14="http://schemas.microsoft.com/office/powerpoint/2010/main" val="77726227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What are Propositions?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70990396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677656"/>
          </a:xfrm>
          <a:prstGeom prst="rect">
            <a:avLst/>
          </a:prstGeom>
          <a:noFill/>
        </p:spPr>
        <p:txBody>
          <a:bodyPr wrap="square" rtlCol="0">
            <a:spAutoFit/>
          </a:bodyPr>
          <a:lstStyle/>
          <a:p>
            <a:r>
              <a:rPr lang="en-US" sz="2800" b="1" dirty="0" err="1" smtClean="0">
                <a:latin typeface="Garamond"/>
                <a:ea typeface="ＭＳ Ｐゴシック" charset="0"/>
                <a:cs typeface="Garamond"/>
              </a:rPr>
              <a:t>Russellian</a:t>
            </a:r>
            <a:r>
              <a:rPr lang="en-US" sz="2800" b="1" dirty="0" smtClean="0">
                <a:latin typeface="Garamond"/>
                <a:ea typeface="ＭＳ Ｐゴシック" charset="0"/>
                <a:cs typeface="Garamond"/>
              </a:rPr>
              <a:t> propositions</a:t>
            </a:r>
            <a:r>
              <a:rPr lang="en-US" sz="2800" dirty="0" smtClean="0">
                <a:latin typeface="Garamond"/>
                <a:ea typeface="ＭＳ Ｐゴシック" charset="0"/>
                <a:cs typeface="Garamond"/>
              </a:rPr>
              <a:t>: Propositions </a:t>
            </a:r>
            <a:r>
              <a:rPr lang="en-US" sz="2800" dirty="0">
                <a:latin typeface="Garamond"/>
                <a:ea typeface="ＭＳ Ｐゴシック" charset="0"/>
                <a:cs typeface="Garamond"/>
              </a:rPr>
              <a:t>are elements at the level of </a:t>
            </a:r>
            <a:r>
              <a:rPr lang="en-US" sz="2800" dirty="0" err="1">
                <a:latin typeface="Garamond"/>
                <a:ea typeface="ＭＳ Ｐゴシック" charset="0"/>
                <a:cs typeface="Garamond"/>
              </a:rPr>
              <a:t>Fregean</a:t>
            </a:r>
            <a:r>
              <a:rPr lang="en-US" sz="2800" dirty="0">
                <a:latin typeface="Garamond"/>
                <a:ea typeface="ＭＳ Ｐゴシック" charset="0"/>
                <a:cs typeface="Garamond"/>
              </a:rPr>
              <a:t> reference, so constituted by the objects and properties that determine them as true or false.</a:t>
            </a:r>
          </a:p>
        </p:txBody>
      </p:sp>
      <p:pic>
        <p:nvPicPr>
          <p:cNvPr id="4" name="Content Placeholder 3" descr="russell2.jpeg"/>
          <p:cNvPicPr>
            <a:picLocks noGrp="1" noChangeAspect="1"/>
          </p:cNvPicPr>
          <p:nvPr>
            <p:ph sz="half" idx="2"/>
          </p:nvPr>
        </p:nvPicPr>
        <p:blipFill>
          <a:blip r:embed="rId7">
            <a:extLst>
              <a:ext uri="{28A0092B-C50C-407E-A947-70E740481C1C}">
                <a14:useLocalDpi xmlns:a14="http://schemas.microsoft.com/office/drawing/2010/main" val="0"/>
              </a:ext>
            </a:extLst>
          </a:blip>
          <a:srcRect t="13696" b="13696"/>
          <a:stretch>
            <a:fillRect/>
          </a:stretch>
        </p:blipFill>
        <p:spPr>
          <a:xfrm>
            <a:off x="5922760" y="1600201"/>
            <a:ext cx="2764039" cy="3479800"/>
          </a:xfrm>
        </p:spPr>
      </p:pic>
    </p:spTree>
    <p:extLst>
      <p:ext uri="{BB962C8B-B14F-4D97-AF65-F5344CB8AC3E}">
        <p14:creationId xmlns:p14="http://schemas.microsoft.com/office/powerpoint/2010/main" val="1085280461"/>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Garamond"/>
                <a:cs typeface="Garamond"/>
              </a:rPr>
              <a:t>Fear of Propositions</a:t>
            </a:r>
            <a:endParaRPr lang="en-US" dirty="0">
              <a:latin typeface="Garamond"/>
              <a:cs typeface="Garamond"/>
            </a:endParaRPr>
          </a:p>
        </p:txBody>
      </p:sp>
      <p:sp>
        <p:nvSpPr>
          <p:cNvPr id="7" name="Content Placeholder 6"/>
          <p:cNvSpPr>
            <a:spLocks noGrp="1"/>
          </p:cNvSpPr>
          <p:nvPr>
            <p:ph idx="1"/>
          </p:nvPr>
        </p:nvSpPr>
        <p:spPr/>
        <p:txBody>
          <a:bodyPr>
            <a:normAutofit fontScale="85000" lnSpcReduction="20000"/>
          </a:bodyPr>
          <a:lstStyle/>
          <a:p>
            <a:pPr marL="571500" indent="-571500">
              <a:buFontTx/>
              <a:buAutoNum type="arabicParenBoth"/>
            </a:pPr>
            <a:r>
              <a:rPr lang="en-US" sz="3600" dirty="0" smtClean="0">
                <a:latin typeface="Garamond"/>
                <a:ea typeface="ＭＳ Ｐゴシック" charset="0"/>
                <a:cs typeface="Garamond"/>
              </a:rPr>
              <a:t>One </a:t>
            </a:r>
            <a:r>
              <a:rPr lang="en-US" sz="3600" dirty="0">
                <a:latin typeface="Garamond"/>
                <a:ea typeface="ＭＳ Ｐゴシック" charset="0"/>
                <a:cs typeface="Garamond"/>
              </a:rPr>
              <a:t>may have a general problem with abstract entities.</a:t>
            </a:r>
          </a:p>
          <a:p>
            <a:pPr marL="571500" indent="-571500">
              <a:buFontTx/>
              <a:buAutoNum type="arabicParenBoth"/>
            </a:pPr>
            <a:endParaRPr lang="en-US" sz="3600" dirty="0">
              <a:latin typeface="Garamond"/>
              <a:ea typeface="ＭＳ Ｐゴシック" charset="0"/>
              <a:cs typeface="Garamond"/>
            </a:endParaRPr>
          </a:p>
          <a:p>
            <a:pPr marL="571500" indent="-571500">
              <a:buFontTx/>
              <a:buAutoNum type="arabicParenBoth"/>
            </a:pPr>
            <a:r>
              <a:rPr lang="en-US" sz="3600" dirty="0">
                <a:latin typeface="Garamond"/>
                <a:ea typeface="ＭＳ Ｐゴシック" charset="0"/>
                <a:cs typeface="Garamond"/>
              </a:rPr>
              <a:t>One may have a general epistemic concern about abstract entities, or a specific concern about propositions, given their apparent roles in psychology.</a:t>
            </a:r>
          </a:p>
          <a:p>
            <a:pPr marL="571500" indent="-571500">
              <a:buFontTx/>
              <a:buAutoNum type="arabicParenBoth"/>
            </a:pPr>
            <a:endParaRPr lang="en-US" sz="3600" dirty="0">
              <a:latin typeface="Garamond"/>
              <a:ea typeface="ＭＳ Ｐゴシック" charset="0"/>
              <a:cs typeface="Garamond"/>
            </a:endParaRPr>
          </a:p>
          <a:p>
            <a:pPr marL="571500" indent="-571500">
              <a:buFontTx/>
              <a:buAutoNum type="arabicParenBoth"/>
            </a:pPr>
            <a:r>
              <a:rPr lang="en-US" sz="3600" dirty="0">
                <a:latin typeface="Garamond"/>
                <a:ea typeface="ＭＳ Ｐゴシック" charset="0"/>
                <a:cs typeface="Garamond"/>
              </a:rPr>
              <a:t>One may think that propositions are ill-behaved, perhaps lacking determinate identity conditions.</a:t>
            </a:r>
          </a:p>
          <a:p>
            <a:pPr marL="0" indent="0">
              <a:buNone/>
            </a:pPr>
            <a:endParaRPr lang="en-US" dirty="0"/>
          </a:p>
        </p:txBody>
      </p:sp>
    </p:spTree>
    <p:extLst>
      <p:ext uri="{BB962C8B-B14F-4D97-AF65-F5344CB8AC3E}">
        <p14:creationId xmlns:p14="http://schemas.microsoft.com/office/powerpoint/2010/main" val="86013230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latin typeface="Garamond"/>
              <a:cs typeface="Garamond"/>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5252590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1682611"/>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Pinkness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61144570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108544"/>
          </a:xfrm>
          <a:prstGeom prst="rect">
            <a:avLst/>
          </a:prstGeom>
          <a:noFill/>
        </p:spPr>
        <p:txBody>
          <a:bodyPr wrap="square" rtlCol="0">
            <a:spAutoFit/>
          </a:bodyPr>
          <a:lstStyle/>
          <a:p>
            <a:pPr marL="609600" indent="-609600">
              <a:buFontTx/>
              <a:buAutoNum type="arabicParenBoth"/>
            </a:pPr>
            <a:r>
              <a:rPr lang="en-US" sz="2800" dirty="0" smtClean="0">
                <a:latin typeface="Garamond"/>
                <a:ea typeface="ＭＳ Ｐゴシック" charset="0"/>
                <a:cs typeface="Garamond"/>
              </a:rPr>
              <a:t>David is pink</a:t>
            </a:r>
          </a:p>
          <a:p>
            <a:pPr marL="609600" indent="-609600">
              <a:buFontTx/>
              <a:buAutoNum type="arabicParenBoth"/>
            </a:pPr>
            <a:endParaRPr lang="en-US" sz="2800" dirty="0">
              <a:latin typeface="Garamond"/>
              <a:ea typeface="ＭＳ Ｐゴシック" charset="0"/>
              <a:cs typeface="Garamond"/>
            </a:endParaRPr>
          </a:p>
          <a:p>
            <a:pPr marL="609600" indent="-609600">
              <a:buFontTx/>
              <a:buAutoNum type="arabicParenBoth"/>
            </a:pPr>
            <a:r>
              <a:rPr lang="en-US" sz="2800" dirty="0" smtClean="0">
                <a:latin typeface="Garamond"/>
                <a:ea typeface="ＭＳ Ｐゴシック" charset="0"/>
                <a:cs typeface="Garamond"/>
              </a:rPr>
              <a:t>Boris </a:t>
            </a:r>
            <a:r>
              <a:rPr lang="en-US" sz="2800" dirty="0">
                <a:latin typeface="Garamond"/>
                <a:ea typeface="ＭＳ Ｐゴシック" charset="0"/>
                <a:cs typeface="Garamond"/>
              </a:rPr>
              <a:t>is </a:t>
            </a:r>
            <a:r>
              <a:rPr lang="en-US" sz="2800" dirty="0" smtClean="0">
                <a:latin typeface="Garamond"/>
                <a:ea typeface="ＭＳ Ｐゴシック" charset="0"/>
                <a:cs typeface="Garamond"/>
              </a:rPr>
              <a:t>pink</a:t>
            </a:r>
          </a:p>
          <a:p>
            <a:pPr marL="609600" indent="-609600">
              <a:buFontTx/>
              <a:buAutoNum type="arabicParenBoth"/>
            </a:pPr>
            <a:endParaRPr lang="en-US" sz="2800" dirty="0">
              <a:latin typeface="Garamond"/>
              <a:ea typeface="ＭＳ Ｐゴシック" charset="0"/>
              <a:cs typeface="Garamond"/>
            </a:endParaRPr>
          </a:p>
          <a:p>
            <a:pPr marL="609600" indent="-609600">
              <a:buFontTx/>
              <a:buAutoNum type="arabicParenBoth"/>
            </a:pPr>
            <a:r>
              <a:rPr lang="en-US" sz="2800" dirty="0">
                <a:latin typeface="Garamond"/>
                <a:ea typeface="ＭＳ Ｐゴシック" charset="0"/>
                <a:cs typeface="Garamond"/>
              </a:rPr>
              <a:t>My bedroom walls are </a:t>
            </a:r>
            <a:r>
              <a:rPr lang="en-US" sz="2800" dirty="0" smtClean="0">
                <a:latin typeface="Garamond"/>
                <a:ea typeface="ＭＳ Ｐゴシック" charset="0"/>
                <a:cs typeface="Garamond"/>
              </a:rPr>
              <a:t>pink</a:t>
            </a:r>
          </a:p>
          <a:p>
            <a:pPr marL="609600" indent="-609600">
              <a:buFontTx/>
              <a:buAutoNum type="arabicParenBoth"/>
            </a:pPr>
            <a:endParaRPr lang="en-US" sz="2800" dirty="0">
              <a:latin typeface="Garamond"/>
              <a:ea typeface="ＭＳ Ｐゴシック" charset="0"/>
              <a:cs typeface="Garamond"/>
            </a:endParaRPr>
          </a:p>
          <a:p>
            <a:pPr marL="609600" indent="-609600">
              <a:buFontTx/>
              <a:buAutoNum type="arabicParenBoth"/>
            </a:pPr>
            <a:r>
              <a:rPr lang="en-US" sz="2800" dirty="0">
                <a:latin typeface="Garamond"/>
                <a:ea typeface="ＭＳ Ｐゴシック" charset="0"/>
                <a:cs typeface="Garamond"/>
              </a:rPr>
              <a:t>My jumper is not pink</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66195968"/>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Pinkness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98734007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589700"/>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In (1)-(3) various things are said to be pink</a:t>
            </a:r>
            <a:r>
              <a:rPr lang="en-US" sz="2800" dirty="0" smtClean="0">
                <a:latin typeface="Garamond"/>
                <a:ea typeface="ＭＳ Ｐゴシック" charset="0"/>
                <a:cs typeface="Garamond"/>
              </a:rPr>
              <a:t>.</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The </a:t>
            </a:r>
            <a:r>
              <a:rPr lang="en-US" sz="2800" dirty="0">
                <a:latin typeface="Garamond"/>
                <a:ea typeface="ＭＳ Ｐゴシック" charset="0"/>
                <a:cs typeface="Garamond"/>
              </a:rPr>
              <a:t>question naturally arises: </a:t>
            </a:r>
            <a:endParaRPr lang="en-US" sz="2800" dirty="0" smtClean="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What </a:t>
            </a:r>
            <a:r>
              <a:rPr lang="en-US" sz="2800" dirty="0">
                <a:latin typeface="Garamond"/>
                <a:ea typeface="ＭＳ Ｐゴシック" charset="0"/>
                <a:cs typeface="Garamond"/>
              </a:rPr>
              <a:t>do all the things said to be pink have in common that differentiates them from the things said not to be pink?</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323705861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96243058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753097"/>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Imagine </a:t>
            </a:r>
            <a:r>
              <a:rPr lang="en-US" sz="2800" dirty="0">
                <a:latin typeface="Garamond"/>
                <a:ea typeface="ＭＳ Ｐゴシック" charset="0"/>
                <a:cs typeface="Garamond"/>
              </a:rPr>
              <a:t>a case where Bill and Jill assert the same proposition (or say the same thing).</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Now </a:t>
            </a:r>
            <a:r>
              <a:rPr lang="en-US" sz="2800" dirty="0">
                <a:latin typeface="Garamond"/>
                <a:ea typeface="ＭＳ Ｐゴシック" charset="0"/>
                <a:cs typeface="Garamond"/>
              </a:rPr>
              <a:t>we have that what Bill said = what Jill said.</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But </a:t>
            </a:r>
            <a:r>
              <a:rPr lang="en-US" sz="2800" dirty="0">
                <a:latin typeface="Garamond"/>
                <a:ea typeface="ＭＳ Ｐゴシック" charset="0"/>
                <a:cs typeface="Garamond"/>
              </a:rPr>
              <a:t>we also have that they used different token sentences to say what they said (since the same token </a:t>
            </a:r>
            <a:r>
              <a:rPr lang="en-US" sz="2800" dirty="0" smtClean="0">
                <a:latin typeface="Garamond"/>
                <a:ea typeface="ＭＳ Ｐゴシック" charset="0"/>
                <a:cs typeface="Garamond"/>
              </a:rPr>
              <a:t>can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 </a:t>
            </a:r>
            <a:r>
              <a:rPr lang="en-US" sz="2800" dirty="0">
                <a:latin typeface="Garamond"/>
                <a:ea typeface="ＭＳ Ｐゴシック" charset="0"/>
                <a:cs typeface="Garamond"/>
              </a:rPr>
              <a:t>in general come out of different mouths).</a:t>
            </a: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3450548570"/>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Pinkness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98681420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814104"/>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We might attempt to answer this </a:t>
            </a:r>
            <a:r>
              <a:rPr lang="en-US" sz="2800" dirty="0" smtClean="0">
                <a:latin typeface="Garamond"/>
                <a:ea typeface="ＭＳ Ｐゴシック" charset="0"/>
                <a:cs typeface="Garamond"/>
              </a:rPr>
              <a:t>question as follows. </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We </a:t>
            </a:r>
            <a:r>
              <a:rPr lang="en-US" sz="2800" dirty="0">
                <a:latin typeface="Garamond"/>
                <a:ea typeface="ＭＳ Ｐゴシック" charset="0"/>
                <a:cs typeface="Garamond"/>
              </a:rPr>
              <a:t>might attempt to fill the blanks in the </a:t>
            </a:r>
            <a:r>
              <a:rPr lang="ja-JP" altLang="en-US" sz="2800" dirty="0">
                <a:latin typeface="Garamond"/>
                <a:ea typeface="ＭＳ Ｐゴシック" charset="0"/>
                <a:cs typeface="Garamond"/>
              </a:rPr>
              <a:t>“</a:t>
            </a:r>
            <a:r>
              <a:rPr lang="en-US" sz="2800" dirty="0">
                <a:latin typeface="Garamond"/>
                <a:ea typeface="ＭＳ Ｐゴシック" charset="0"/>
                <a:cs typeface="Garamond"/>
              </a:rPr>
              <a:t>P</a:t>
            </a:r>
            <a:r>
              <a:rPr lang="ja-JP" altLang="en-US" sz="2800" dirty="0">
                <a:latin typeface="Garamond"/>
                <a:ea typeface="ＭＳ Ｐゴシック" charset="0"/>
                <a:cs typeface="Garamond"/>
              </a:rPr>
              <a:t>”</a:t>
            </a:r>
            <a:r>
              <a:rPr lang="en-US" sz="2800" dirty="0">
                <a:latin typeface="Garamond"/>
                <a:ea typeface="ＭＳ Ｐゴシック" charset="0"/>
                <a:cs typeface="Garamond"/>
              </a:rPr>
              <a:t>-schema (</a:t>
            </a:r>
            <a:r>
              <a:rPr lang="ja-JP" altLang="en-US" sz="2800" dirty="0">
                <a:latin typeface="Garamond"/>
                <a:ea typeface="ＭＳ Ｐゴシック" charset="0"/>
                <a:cs typeface="Garamond"/>
              </a:rPr>
              <a:t>“</a:t>
            </a:r>
            <a:r>
              <a:rPr lang="en-US" sz="2800" dirty="0">
                <a:latin typeface="Garamond"/>
                <a:ea typeface="ＭＳ Ｐゴシック" charset="0"/>
                <a:cs typeface="Garamond"/>
              </a:rPr>
              <a:t>P</a:t>
            </a:r>
            <a:r>
              <a:rPr lang="ja-JP" altLang="en-US" sz="2800" dirty="0">
                <a:latin typeface="Garamond"/>
                <a:ea typeface="ＭＳ Ｐゴシック" charset="0"/>
                <a:cs typeface="Garamond"/>
              </a:rPr>
              <a:t>”</a:t>
            </a:r>
            <a:r>
              <a:rPr lang="en-US" sz="2800" dirty="0">
                <a:latin typeface="Garamond"/>
                <a:ea typeface="ＭＳ Ｐゴシック" charset="0"/>
                <a:cs typeface="Garamond"/>
              </a:rPr>
              <a:t> for </a:t>
            </a:r>
            <a:r>
              <a:rPr lang="ja-JP" altLang="en-US" sz="2800" dirty="0">
                <a:latin typeface="Garamond"/>
                <a:ea typeface="ＭＳ Ｐゴシック" charset="0"/>
                <a:cs typeface="Garamond"/>
              </a:rPr>
              <a:t>“</a:t>
            </a:r>
            <a:r>
              <a:rPr lang="en-US" sz="2800" dirty="0">
                <a:latin typeface="Garamond"/>
                <a:ea typeface="ＭＳ Ｐゴシック" charset="0"/>
                <a:cs typeface="Garamond"/>
              </a:rPr>
              <a:t>pink</a:t>
            </a:r>
            <a:r>
              <a:rPr lang="ja-JP" altLang="en-US" sz="2800" dirty="0">
                <a:latin typeface="Garamond"/>
                <a:ea typeface="ＭＳ Ｐゴシック" charset="0"/>
                <a:cs typeface="Garamond"/>
              </a:rPr>
              <a:t>”</a:t>
            </a:r>
            <a:r>
              <a:rPr lang="en-US" sz="2800" dirty="0">
                <a:latin typeface="Garamond"/>
                <a:ea typeface="ＭＳ Ｐゴシック" charset="0"/>
                <a:cs typeface="Garamond"/>
              </a:rPr>
              <a:t>):</a:t>
            </a:r>
          </a:p>
          <a:p>
            <a:pPr>
              <a:lnSpc>
                <a:spcPct val="90000"/>
              </a:lnSpc>
            </a:pPr>
            <a:endParaRPr lang="en-US" sz="2800" dirty="0">
              <a:latin typeface="Garamond"/>
              <a:ea typeface="ＭＳ Ｐゴシック" charset="0"/>
              <a:cs typeface="Garamond"/>
            </a:endParaRPr>
          </a:p>
          <a:p>
            <a:pPr>
              <a:lnSpc>
                <a:spcPct val="90000"/>
              </a:lnSpc>
            </a:pPr>
            <a:r>
              <a:rPr lang="en-US" sz="2800" dirty="0">
                <a:latin typeface="Garamond"/>
                <a:ea typeface="ＭＳ Ｐゴシック" charset="0"/>
                <a:cs typeface="Garamond"/>
              </a:rPr>
              <a:t>(P)	_____ is pink </a:t>
            </a:r>
            <a:r>
              <a:rPr lang="en-US" sz="2800" dirty="0" err="1">
                <a:latin typeface="Garamond"/>
                <a:ea typeface="ＭＳ Ｐゴシック" charset="0"/>
                <a:cs typeface="Garamond"/>
              </a:rPr>
              <a:t>iff</a:t>
            </a:r>
            <a:r>
              <a:rPr lang="en-US" sz="2800" dirty="0">
                <a:latin typeface="Garamond"/>
                <a:ea typeface="ＭＳ Ｐゴシック" charset="0"/>
                <a:cs typeface="Garamond"/>
              </a:rPr>
              <a:t> _____ </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3196628714"/>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Pinkness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37043967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038507"/>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Various </a:t>
            </a:r>
            <a:r>
              <a:rPr lang="en-US" sz="2800" dirty="0">
                <a:latin typeface="Garamond"/>
                <a:ea typeface="ＭＳ Ｐゴシック" charset="0"/>
                <a:cs typeface="Garamond"/>
              </a:rPr>
              <a:t>ways to pursue the project.</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1. </a:t>
            </a:r>
            <a:r>
              <a:rPr lang="en-US" sz="2800" dirty="0">
                <a:latin typeface="Garamond"/>
                <a:ea typeface="ＭＳ Ｐゴシック" charset="0"/>
                <a:cs typeface="Garamond"/>
              </a:rPr>
              <a:t>W</a:t>
            </a:r>
            <a:r>
              <a:rPr lang="en-US" sz="2800" dirty="0" smtClean="0">
                <a:latin typeface="Garamond"/>
                <a:ea typeface="ＭＳ Ｐゴシック" charset="0"/>
                <a:cs typeface="Garamond"/>
              </a:rPr>
              <a:t>e </a:t>
            </a:r>
            <a:r>
              <a:rPr lang="en-US" sz="2800" dirty="0">
                <a:latin typeface="Garamond"/>
                <a:ea typeface="ＭＳ Ｐゴシック" charset="0"/>
                <a:cs typeface="Garamond"/>
              </a:rPr>
              <a:t>might provide a list of accounts, each specific to particular fillings of the left hand side blank.</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3928919029"/>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Pinkness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6369306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589700"/>
          </a:xfrm>
          <a:prstGeom prst="rect">
            <a:avLst/>
          </a:prstGeom>
          <a:noFill/>
        </p:spPr>
        <p:txBody>
          <a:bodyPr wrap="square" rtlCol="0">
            <a:spAutoFit/>
          </a:bodyPr>
          <a:lstStyle/>
          <a:p>
            <a:pPr marL="609600" indent="-609600">
              <a:lnSpc>
                <a:spcPct val="90000"/>
              </a:lnSpc>
            </a:pPr>
            <a:r>
              <a:rPr lang="en-US" sz="2800" dirty="0">
                <a:latin typeface="Garamond"/>
                <a:ea typeface="ＭＳ Ｐゴシック" charset="0"/>
                <a:cs typeface="Garamond"/>
              </a:rPr>
              <a:t>(P1) </a:t>
            </a:r>
            <a:r>
              <a:rPr lang="en-US" sz="2800" dirty="0" smtClean="0">
                <a:latin typeface="Garamond"/>
                <a:ea typeface="ＭＳ Ｐゴシック" charset="0"/>
                <a:cs typeface="Garamond"/>
              </a:rPr>
              <a:t>David </a:t>
            </a:r>
            <a:r>
              <a:rPr lang="en-US" sz="2800" dirty="0">
                <a:latin typeface="Garamond"/>
                <a:ea typeface="ＭＳ Ｐゴシック" charset="0"/>
                <a:cs typeface="Garamond"/>
              </a:rPr>
              <a:t>is pink </a:t>
            </a:r>
            <a:r>
              <a:rPr lang="en-US" sz="2800" dirty="0" err="1">
                <a:latin typeface="Garamond"/>
                <a:ea typeface="ＭＳ Ｐゴシック" charset="0"/>
                <a:cs typeface="Garamond"/>
              </a:rPr>
              <a:t>iff</a:t>
            </a:r>
            <a:r>
              <a:rPr lang="en-US" sz="2800" dirty="0">
                <a:latin typeface="Garamond"/>
                <a:ea typeface="ＭＳ Ｐゴシック" charset="0"/>
                <a:cs typeface="Garamond"/>
              </a:rPr>
              <a:t> </a:t>
            </a:r>
            <a:r>
              <a:rPr lang="en-US" sz="2800" dirty="0" smtClean="0">
                <a:latin typeface="Garamond"/>
                <a:ea typeface="ＭＳ Ｐゴシック" charset="0"/>
                <a:cs typeface="Garamond"/>
              </a:rPr>
              <a:t>______</a:t>
            </a:r>
          </a:p>
          <a:p>
            <a:pPr marL="609600" indent="-609600">
              <a:lnSpc>
                <a:spcPct val="90000"/>
              </a:lnSpc>
            </a:pPr>
            <a:endParaRPr lang="en-US" sz="2800" dirty="0">
              <a:latin typeface="Garamond"/>
              <a:ea typeface="ＭＳ Ｐゴシック" charset="0"/>
              <a:cs typeface="Garamond"/>
            </a:endParaRPr>
          </a:p>
          <a:p>
            <a:pPr marL="609600" indent="-609600">
              <a:lnSpc>
                <a:spcPct val="90000"/>
              </a:lnSpc>
            </a:pPr>
            <a:r>
              <a:rPr lang="en-US" sz="2800" dirty="0">
                <a:latin typeface="Garamond"/>
                <a:ea typeface="ＭＳ Ｐゴシック" charset="0"/>
                <a:cs typeface="Garamond"/>
              </a:rPr>
              <a:t>(P2) </a:t>
            </a:r>
            <a:r>
              <a:rPr lang="en-US" sz="2800" dirty="0" smtClean="0">
                <a:latin typeface="Garamond"/>
                <a:ea typeface="ＭＳ Ｐゴシック" charset="0"/>
                <a:cs typeface="Garamond"/>
              </a:rPr>
              <a:t>Boris </a:t>
            </a:r>
            <a:r>
              <a:rPr lang="en-US" sz="2800" dirty="0">
                <a:latin typeface="Garamond"/>
                <a:ea typeface="ＭＳ Ｐゴシック" charset="0"/>
                <a:cs typeface="Garamond"/>
              </a:rPr>
              <a:t>is pink </a:t>
            </a:r>
            <a:r>
              <a:rPr lang="en-US" sz="2800" dirty="0" err="1">
                <a:latin typeface="Garamond"/>
                <a:ea typeface="ＭＳ Ｐゴシック" charset="0"/>
                <a:cs typeface="Garamond"/>
              </a:rPr>
              <a:t>iff</a:t>
            </a:r>
            <a:r>
              <a:rPr lang="en-US" sz="2800" dirty="0">
                <a:latin typeface="Garamond"/>
                <a:ea typeface="ＭＳ Ｐゴシック" charset="0"/>
                <a:cs typeface="Garamond"/>
              </a:rPr>
              <a:t> </a:t>
            </a:r>
            <a:r>
              <a:rPr lang="en-US" sz="2800" dirty="0" smtClean="0">
                <a:latin typeface="Garamond"/>
                <a:ea typeface="ＭＳ Ｐゴシック" charset="0"/>
                <a:cs typeface="Garamond"/>
              </a:rPr>
              <a:t>_______</a:t>
            </a:r>
          </a:p>
          <a:p>
            <a:pPr marL="609600" indent="-609600">
              <a:lnSpc>
                <a:spcPct val="90000"/>
              </a:lnSpc>
            </a:pPr>
            <a:endParaRPr lang="en-US" sz="2800" dirty="0">
              <a:latin typeface="Garamond"/>
              <a:ea typeface="ＭＳ Ｐゴシック" charset="0"/>
              <a:cs typeface="Garamond"/>
            </a:endParaRPr>
          </a:p>
          <a:p>
            <a:pPr marL="609600" indent="-609600">
              <a:lnSpc>
                <a:spcPct val="90000"/>
              </a:lnSpc>
            </a:pPr>
            <a:r>
              <a:rPr lang="en-US" sz="2800" dirty="0">
                <a:latin typeface="Garamond"/>
                <a:ea typeface="ＭＳ Ｐゴシック" charset="0"/>
                <a:cs typeface="Garamond"/>
              </a:rPr>
              <a:t>(P3) My bedroom walls are pink </a:t>
            </a:r>
            <a:r>
              <a:rPr lang="en-US" sz="2800" dirty="0" err="1">
                <a:latin typeface="Garamond"/>
                <a:ea typeface="ＭＳ Ｐゴシック" charset="0"/>
                <a:cs typeface="Garamond"/>
              </a:rPr>
              <a:t>iff</a:t>
            </a:r>
            <a:r>
              <a:rPr lang="en-US" sz="2800" dirty="0">
                <a:latin typeface="Garamond"/>
                <a:ea typeface="ＭＳ Ｐゴシック" charset="0"/>
                <a:cs typeface="Garamond"/>
              </a:rPr>
              <a:t> </a:t>
            </a:r>
            <a:r>
              <a:rPr lang="en-US" sz="2800" dirty="0" smtClean="0">
                <a:latin typeface="Garamond"/>
                <a:ea typeface="ＭＳ Ｐゴシック" charset="0"/>
                <a:cs typeface="Garamond"/>
              </a:rPr>
              <a:t>____</a:t>
            </a:r>
          </a:p>
          <a:p>
            <a:pPr marL="609600" indent="-609600">
              <a:lnSpc>
                <a:spcPct val="90000"/>
              </a:lnSpc>
            </a:pPr>
            <a:endParaRPr lang="en-US" sz="2800" dirty="0">
              <a:latin typeface="Garamond"/>
              <a:ea typeface="ＭＳ Ｐゴシック" charset="0"/>
              <a:cs typeface="Garamond"/>
            </a:endParaRPr>
          </a:p>
          <a:p>
            <a:pPr marL="609600" indent="-609600">
              <a:lnSpc>
                <a:spcPct val="90000"/>
              </a:lnSpc>
            </a:pPr>
            <a:r>
              <a:rPr lang="en-US" sz="2800" dirty="0">
                <a:latin typeface="Garamond"/>
                <a:ea typeface="ＭＳ Ｐゴシック" charset="0"/>
                <a:cs typeface="Garamond"/>
              </a:rPr>
              <a:t>(P4) My </a:t>
            </a:r>
            <a:r>
              <a:rPr lang="en-US" sz="2800" dirty="0" smtClean="0">
                <a:latin typeface="Garamond"/>
                <a:ea typeface="ＭＳ Ｐゴシック" charset="0"/>
                <a:cs typeface="Garamond"/>
              </a:rPr>
              <a:t>shirt </a:t>
            </a:r>
            <a:r>
              <a:rPr lang="en-US" sz="2800" dirty="0">
                <a:latin typeface="Garamond"/>
                <a:ea typeface="ＭＳ Ｐゴシック" charset="0"/>
                <a:cs typeface="Garamond"/>
              </a:rPr>
              <a:t>is pink </a:t>
            </a:r>
            <a:r>
              <a:rPr lang="en-US" sz="2800" dirty="0" err="1">
                <a:latin typeface="Garamond"/>
                <a:ea typeface="ＭＳ Ｐゴシック" charset="0"/>
                <a:cs typeface="Garamond"/>
              </a:rPr>
              <a:t>iff</a:t>
            </a:r>
            <a:r>
              <a:rPr lang="en-US" sz="2800" dirty="0">
                <a:latin typeface="Garamond"/>
                <a:ea typeface="ＭＳ Ｐゴシック" charset="0"/>
                <a:cs typeface="Garamond"/>
              </a:rPr>
              <a:t> ______</a:t>
            </a:r>
          </a:p>
          <a:p>
            <a:pPr marL="609600" indent="-609600">
              <a:lnSpc>
                <a:spcPct val="90000"/>
              </a:lnSpc>
            </a:pPr>
            <a:endParaRPr lang="en-US" sz="28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1063251196"/>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Pinkness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68077364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108544"/>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Notice, that we want the right hand sides to get the value T in the first three cases, since the targets there are all pink. And we want the right hand side of (P4) to get the value F, since the target there is not pink. </a:t>
            </a:r>
          </a:p>
          <a:p>
            <a:pPr>
              <a:spcBef>
                <a:spcPct val="0"/>
              </a:spcBef>
              <a:buFontTx/>
              <a:buNone/>
            </a:pPr>
            <a:endParaRPr lang="en-US" sz="28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1281593154"/>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Pinkness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66753406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677656"/>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Hence, we want the blanks in the first three to be conditions that are met, so that we get the value T on both sides of the </a:t>
            </a:r>
            <a:r>
              <a:rPr lang="en-US" sz="2800" dirty="0" smtClean="0">
                <a:latin typeface="Garamond"/>
                <a:ea typeface="ＭＳ Ｐゴシック" charset="0"/>
                <a:cs typeface="Garamond"/>
              </a:rPr>
              <a:t>bi-conditional</a:t>
            </a:r>
            <a:r>
              <a:rPr lang="en-US" sz="2800" dirty="0">
                <a:latin typeface="Garamond"/>
                <a:ea typeface="ＭＳ Ｐゴシック" charset="0"/>
                <a:cs typeface="Garamond"/>
              </a:rPr>
              <a:t>, and the blank in the fourth not to be met so that both sides get the value F.</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2159825401"/>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Pinkness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64656083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401205"/>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Alternatively, instead of providing different accounts for each different thing, we might think that there is something genuinely in common amongst the pink things. Hence, we might attempt to fill out a more general target, such as (P-Gen):</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a:latin typeface="Garamond"/>
                <a:ea typeface="ＭＳ Ｐゴシック" charset="0"/>
                <a:cs typeface="Garamond"/>
              </a:rPr>
              <a:t>	(P-Gen)	For all x, x is pink </a:t>
            </a:r>
            <a:r>
              <a:rPr lang="en-US" sz="2800" dirty="0" err="1">
                <a:latin typeface="Garamond"/>
                <a:ea typeface="ＭＳ Ｐゴシック" charset="0"/>
                <a:cs typeface="Garamond"/>
              </a:rPr>
              <a:t>iff</a:t>
            </a:r>
            <a:r>
              <a:rPr lang="en-US" sz="2800" dirty="0">
                <a:latin typeface="Garamond"/>
                <a:ea typeface="ＭＳ Ｐゴシック" charset="0"/>
                <a:cs typeface="Garamond"/>
              </a:rPr>
              <a:t> </a:t>
            </a:r>
            <a:r>
              <a:rPr lang="en-US" sz="2800" dirty="0" smtClean="0">
                <a:latin typeface="Garamond"/>
                <a:ea typeface="ＭＳ Ｐゴシック" charset="0"/>
                <a:cs typeface="Garamond"/>
              </a:rPr>
              <a:t>		_______</a:t>
            </a:r>
            <a:endParaRPr lang="en-US" sz="28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4033841964"/>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Pinkness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51259223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677656"/>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Here, we might for example fill out the right hand side by appeal to something like the way objects reflect light, and so provide an explanatory, substantive account of what it is for something to be pink.</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3384451011"/>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Pinkness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76848207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677656"/>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As well as asking whether we want our account to be a list of specific claims or a general claim, we might also ask what </a:t>
            </a:r>
            <a:r>
              <a:rPr lang="ja-JP" altLang="en-US" sz="2800" b="1" dirty="0">
                <a:latin typeface="Garamond"/>
                <a:ea typeface="ＭＳ Ｐゴシック" charset="0"/>
                <a:cs typeface="Garamond"/>
              </a:rPr>
              <a:t>“</a:t>
            </a:r>
            <a:r>
              <a:rPr lang="en-US" sz="2800" b="1" dirty="0">
                <a:latin typeface="Garamond"/>
                <a:ea typeface="ＭＳ Ｐゴシック" charset="0"/>
                <a:cs typeface="Garamond"/>
              </a:rPr>
              <a:t>strength</a:t>
            </a:r>
            <a:r>
              <a:rPr lang="ja-JP" altLang="en-US" sz="2800" b="1" dirty="0">
                <a:latin typeface="Garamond"/>
                <a:ea typeface="ＭＳ Ｐゴシック" charset="0"/>
                <a:cs typeface="Garamond"/>
              </a:rPr>
              <a:t>”</a:t>
            </a:r>
            <a:r>
              <a:rPr lang="en-US" sz="2800" b="1" dirty="0">
                <a:latin typeface="Garamond"/>
                <a:ea typeface="ＭＳ Ｐゴシック" charset="0"/>
                <a:cs typeface="Garamond"/>
              </a:rPr>
              <a:t> </a:t>
            </a:r>
            <a:r>
              <a:rPr lang="en-US" sz="2800" dirty="0">
                <a:latin typeface="Garamond"/>
                <a:ea typeface="ＭＳ Ｐゴシック" charset="0"/>
                <a:cs typeface="Garamond"/>
              </a:rPr>
              <a:t>we want our account to have.</a:t>
            </a:r>
          </a:p>
          <a:p>
            <a:pPr marL="609600" indent="-609600">
              <a:spcBef>
                <a:spcPct val="0"/>
              </a:spcBef>
              <a:buFontTx/>
              <a:buNone/>
            </a:pPr>
            <a:endParaRPr lang="en-US" sz="2800" dirty="0">
              <a:latin typeface="Arial" charset="0"/>
              <a:ea typeface="ＭＳ Ｐゴシック" charset="0"/>
              <a:cs typeface="ＭＳ Ｐゴシック" charset="0"/>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2510095531"/>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Pinkness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01371595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1815882"/>
          </a:xfrm>
          <a:prstGeom prst="rect">
            <a:avLst/>
          </a:prstGeom>
          <a:noFill/>
        </p:spPr>
        <p:txBody>
          <a:bodyPr wrap="square" rtlCol="0">
            <a:spAutoFit/>
          </a:bodyPr>
          <a:lstStyle/>
          <a:p>
            <a:pPr>
              <a:spcBef>
                <a:spcPct val="0"/>
              </a:spcBef>
              <a:buFontTx/>
              <a:buNone/>
            </a:pPr>
            <a:r>
              <a:rPr lang="en-US" sz="2800" dirty="0" smtClean="0">
                <a:latin typeface="Garamond"/>
                <a:ea typeface="ＭＳ Ｐゴシック" charset="0"/>
                <a:cs typeface="Garamond"/>
              </a:rPr>
              <a:t>1. </a:t>
            </a:r>
            <a:r>
              <a:rPr lang="en-US" sz="2800" dirty="0">
                <a:latin typeface="Garamond"/>
                <a:ea typeface="ＭＳ Ｐゴシック" charset="0"/>
                <a:cs typeface="Garamond"/>
              </a:rPr>
              <a:t>W</a:t>
            </a:r>
            <a:r>
              <a:rPr lang="en-US" sz="2800" dirty="0" smtClean="0">
                <a:latin typeface="Garamond"/>
                <a:ea typeface="ＭＳ Ｐゴシック" charset="0"/>
                <a:cs typeface="Garamond"/>
              </a:rPr>
              <a:t>e </a:t>
            </a:r>
            <a:r>
              <a:rPr lang="en-US" sz="2800" dirty="0">
                <a:latin typeface="Garamond"/>
                <a:ea typeface="ＭＳ Ｐゴシック" charset="0"/>
                <a:cs typeface="Garamond"/>
              </a:rPr>
              <a:t>might simply want our account to be </a:t>
            </a:r>
            <a:r>
              <a:rPr lang="en-US" sz="2800" i="1" dirty="0">
                <a:latin typeface="Garamond"/>
                <a:ea typeface="ＭＳ Ｐゴシック" charset="0"/>
                <a:cs typeface="Garamond"/>
              </a:rPr>
              <a:t>materially correct</a:t>
            </a:r>
            <a:r>
              <a:rPr lang="en-US" sz="2800" dirty="0">
                <a:latin typeface="Garamond"/>
                <a:ea typeface="ＭＳ Ｐゴシック" charset="0"/>
                <a:cs typeface="Garamond"/>
              </a:rPr>
              <a:t>, i.e. for both sides of the </a:t>
            </a:r>
            <a:r>
              <a:rPr lang="en-US" sz="2800" dirty="0" smtClean="0">
                <a:latin typeface="Garamond"/>
                <a:ea typeface="ＭＳ Ｐゴシック" charset="0"/>
                <a:cs typeface="Garamond"/>
              </a:rPr>
              <a:t>bi-conditional </a:t>
            </a:r>
            <a:r>
              <a:rPr lang="en-US" sz="2800" dirty="0">
                <a:latin typeface="Garamond"/>
                <a:ea typeface="ＭＳ Ｐゴシック" charset="0"/>
                <a:cs typeface="Garamond"/>
              </a:rPr>
              <a:t>to take the same truth-values.</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1818448217"/>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Pinkness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895109643"/>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677656"/>
          </a:xfrm>
          <a:prstGeom prst="rect">
            <a:avLst/>
          </a:prstGeom>
          <a:noFill/>
        </p:spPr>
        <p:txBody>
          <a:bodyPr wrap="square" rtlCol="0">
            <a:spAutoFit/>
          </a:bodyPr>
          <a:lstStyle/>
          <a:p>
            <a:pPr>
              <a:spcBef>
                <a:spcPct val="0"/>
              </a:spcBef>
              <a:buFontTx/>
              <a:buNone/>
            </a:pPr>
            <a:r>
              <a:rPr lang="en-US" sz="2800" dirty="0" smtClean="0">
                <a:latin typeface="Garamond"/>
                <a:ea typeface="ＭＳ Ｐゴシック" charset="0"/>
                <a:cs typeface="Garamond"/>
              </a:rPr>
              <a:t>2. We </a:t>
            </a:r>
            <a:r>
              <a:rPr lang="en-US" sz="2800" dirty="0">
                <a:latin typeface="Garamond"/>
                <a:ea typeface="ＭＳ Ｐゴシック" charset="0"/>
                <a:cs typeface="Garamond"/>
              </a:rPr>
              <a:t>might want our account to issue in </a:t>
            </a:r>
            <a:r>
              <a:rPr lang="en-US" sz="2800" i="1" dirty="0">
                <a:latin typeface="Garamond"/>
                <a:ea typeface="ＭＳ Ｐゴシック" charset="0"/>
                <a:cs typeface="Garamond"/>
              </a:rPr>
              <a:t>necessarily true </a:t>
            </a:r>
            <a:r>
              <a:rPr lang="en-US" sz="2800" dirty="0" smtClean="0">
                <a:latin typeface="Garamond"/>
                <a:ea typeface="ＭＳ Ｐゴシック" charset="0"/>
                <a:cs typeface="Garamond"/>
              </a:rPr>
              <a:t>bi-conditionals</a:t>
            </a:r>
            <a:r>
              <a:rPr lang="en-US" sz="2800" dirty="0">
                <a:latin typeface="Garamond"/>
                <a:ea typeface="ＭＳ Ｐゴシック" charset="0"/>
                <a:cs typeface="Garamond"/>
              </a:rPr>
              <a:t>, so that it is impossible for something to meet the condition on the right hand side without being pink and vice versa.</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111933572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07258097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038507"/>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It follows that either what Jill said is not the same as the token sentence she used, or that what Bill said is not the same as the token sentence he used.</a:t>
            </a: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4101969932"/>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Pinkness</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79719551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246769"/>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3</a:t>
            </a:r>
            <a:r>
              <a:rPr lang="en-US" sz="2800" dirty="0" smtClean="0">
                <a:latin typeface="Garamond"/>
                <a:ea typeface="ＭＳ Ｐゴシック" charset="0"/>
                <a:cs typeface="Garamond"/>
              </a:rPr>
              <a:t>. We </a:t>
            </a:r>
            <a:r>
              <a:rPr lang="en-US" sz="2800" dirty="0">
                <a:latin typeface="Garamond"/>
                <a:ea typeface="ＭＳ Ｐゴシック" charset="0"/>
                <a:cs typeface="Garamond"/>
              </a:rPr>
              <a:t>might want our account to issue in a </a:t>
            </a:r>
            <a:r>
              <a:rPr lang="en-US" sz="2800" i="1" dirty="0">
                <a:latin typeface="Garamond"/>
                <a:ea typeface="ＭＳ Ｐゴシック" charset="0"/>
                <a:cs typeface="Garamond"/>
              </a:rPr>
              <a:t>definition</a:t>
            </a:r>
            <a:r>
              <a:rPr lang="en-US" sz="2800" dirty="0">
                <a:latin typeface="Garamond"/>
                <a:ea typeface="ＭＳ Ｐゴシック" charset="0"/>
                <a:cs typeface="Garamond"/>
              </a:rPr>
              <a:t> of </a:t>
            </a:r>
            <a:r>
              <a:rPr lang="ja-JP" altLang="en-US" sz="2800" dirty="0">
                <a:latin typeface="Garamond"/>
                <a:ea typeface="ＭＳ Ｐゴシック" charset="0"/>
                <a:cs typeface="Garamond"/>
              </a:rPr>
              <a:t>“</a:t>
            </a:r>
            <a:r>
              <a:rPr lang="en-US" sz="2800" dirty="0">
                <a:latin typeface="Garamond"/>
                <a:ea typeface="ＭＳ Ｐゴシック" charset="0"/>
                <a:cs typeface="Garamond"/>
              </a:rPr>
              <a:t>x is pink</a:t>
            </a:r>
            <a:r>
              <a:rPr lang="ja-JP" altLang="en-US" sz="2800" dirty="0">
                <a:latin typeface="Garamond"/>
                <a:ea typeface="ＭＳ Ｐゴシック" charset="0"/>
                <a:cs typeface="Garamond"/>
              </a:rPr>
              <a:t>”</a:t>
            </a:r>
            <a:r>
              <a:rPr lang="en-US" sz="2800" dirty="0">
                <a:latin typeface="Garamond"/>
                <a:ea typeface="ＭＳ Ｐゴシック" charset="0"/>
                <a:cs typeface="Garamond"/>
              </a:rPr>
              <a:t>, an account e.g. of what one knows when one understands </a:t>
            </a:r>
            <a:r>
              <a:rPr lang="ja-JP" altLang="en-US" sz="2800" dirty="0">
                <a:latin typeface="Garamond"/>
                <a:ea typeface="ＭＳ Ｐゴシック" charset="0"/>
                <a:cs typeface="Garamond"/>
              </a:rPr>
              <a:t>“</a:t>
            </a:r>
            <a:r>
              <a:rPr lang="en-US" sz="2800" dirty="0">
                <a:latin typeface="Garamond"/>
                <a:ea typeface="ＭＳ Ｐゴシック" charset="0"/>
                <a:cs typeface="Garamond"/>
              </a:rPr>
              <a:t>x is pink</a:t>
            </a:r>
            <a:r>
              <a:rPr lang="ja-JP" altLang="en-US" sz="2800" dirty="0">
                <a:latin typeface="Garamond"/>
                <a:ea typeface="ＭＳ Ｐゴシック" charset="0"/>
                <a:cs typeface="Garamond"/>
              </a:rPr>
              <a:t>”</a:t>
            </a:r>
            <a:r>
              <a:rPr lang="en-US" sz="2800" dirty="0">
                <a:latin typeface="Garamond"/>
                <a:ea typeface="ＭＳ Ｐゴシック" charset="0"/>
                <a:cs typeface="Garamond"/>
              </a:rPr>
              <a:t> or has the concept of pinkness. </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2657750512"/>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Truth</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00140379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524315"/>
          </a:xfrm>
          <a:prstGeom prst="rect">
            <a:avLst/>
          </a:prstGeom>
          <a:noFill/>
        </p:spPr>
        <p:txBody>
          <a:bodyPr wrap="square" rtlCol="0">
            <a:spAutoFit/>
          </a:bodyPr>
          <a:lstStyle/>
          <a:p>
            <a:pPr>
              <a:spcBef>
                <a:spcPct val="0"/>
              </a:spcBef>
              <a:buFontTx/>
              <a:buNone/>
            </a:pPr>
            <a:r>
              <a:rPr lang="en-US" sz="2400" dirty="0">
                <a:latin typeface="Garamond"/>
                <a:ea typeface="ＭＳ Ｐゴシック" charset="0"/>
                <a:cs typeface="Garamond"/>
              </a:rPr>
              <a:t>(5) What </a:t>
            </a:r>
            <a:r>
              <a:rPr lang="en-US" sz="2400" dirty="0" smtClean="0">
                <a:latin typeface="Garamond"/>
                <a:ea typeface="ＭＳ Ｐゴシック" charset="0"/>
                <a:cs typeface="Garamond"/>
              </a:rPr>
              <a:t>David </a:t>
            </a:r>
            <a:r>
              <a:rPr lang="en-US" sz="2400" dirty="0">
                <a:latin typeface="Garamond"/>
                <a:ea typeface="ＭＳ Ｐゴシック" charset="0"/>
                <a:cs typeface="Garamond"/>
              </a:rPr>
              <a:t>said is true</a:t>
            </a:r>
          </a:p>
          <a:p>
            <a:pPr>
              <a:spcBef>
                <a:spcPct val="0"/>
              </a:spcBef>
              <a:buFontTx/>
              <a:buNone/>
            </a:pPr>
            <a:endParaRPr lang="en-US" sz="2400" dirty="0">
              <a:latin typeface="Garamond"/>
              <a:ea typeface="ＭＳ Ｐゴシック" charset="0"/>
              <a:cs typeface="Garamond"/>
            </a:endParaRPr>
          </a:p>
          <a:p>
            <a:pPr>
              <a:spcBef>
                <a:spcPct val="0"/>
              </a:spcBef>
              <a:buFontTx/>
              <a:buNone/>
            </a:pPr>
            <a:r>
              <a:rPr lang="en-US" sz="2400" dirty="0">
                <a:latin typeface="Garamond"/>
                <a:ea typeface="ＭＳ Ｐゴシック" charset="0"/>
                <a:cs typeface="Garamond"/>
              </a:rPr>
              <a:t>(6) The proposition that </a:t>
            </a:r>
            <a:r>
              <a:rPr lang="en-US" sz="2400" dirty="0" smtClean="0">
                <a:latin typeface="Garamond"/>
                <a:ea typeface="ＭＳ Ｐゴシック" charset="0"/>
                <a:cs typeface="Garamond"/>
              </a:rPr>
              <a:t>Jeremy </a:t>
            </a:r>
            <a:r>
              <a:rPr lang="en-US" sz="2400" dirty="0">
                <a:latin typeface="Garamond"/>
                <a:ea typeface="ＭＳ Ｐゴシック" charset="0"/>
                <a:cs typeface="Garamond"/>
              </a:rPr>
              <a:t>should resign is true</a:t>
            </a:r>
          </a:p>
          <a:p>
            <a:pPr>
              <a:spcBef>
                <a:spcPct val="0"/>
              </a:spcBef>
              <a:buFontTx/>
              <a:buNone/>
            </a:pPr>
            <a:endParaRPr lang="en-US" sz="2400" dirty="0">
              <a:latin typeface="Garamond"/>
              <a:ea typeface="ＭＳ Ｐゴシック" charset="0"/>
              <a:cs typeface="Garamond"/>
            </a:endParaRPr>
          </a:p>
          <a:p>
            <a:pPr>
              <a:spcBef>
                <a:spcPct val="0"/>
              </a:spcBef>
              <a:buFontTx/>
              <a:buNone/>
            </a:pPr>
            <a:r>
              <a:rPr lang="en-US" sz="2400" dirty="0">
                <a:latin typeface="Garamond"/>
                <a:ea typeface="ＭＳ Ｐゴシック" charset="0"/>
                <a:cs typeface="Garamond"/>
              </a:rPr>
              <a:t>(7) It is true that </a:t>
            </a:r>
            <a:r>
              <a:rPr lang="en-US" sz="2400" dirty="0" smtClean="0">
                <a:latin typeface="Garamond"/>
                <a:ea typeface="ＭＳ Ｐゴシック" charset="0"/>
                <a:cs typeface="Garamond"/>
              </a:rPr>
              <a:t>David is </a:t>
            </a:r>
            <a:r>
              <a:rPr lang="en-US" sz="2400" dirty="0">
                <a:latin typeface="Garamond"/>
                <a:ea typeface="ＭＳ Ｐゴシック" charset="0"/>
                <a:cs typeface="Garamond"/>
              </a:rPr>
              <a:t>PM</a:t>
            </a:r>
          </a:p>
          <a:p>
            <a:pPr>
              <a:spcBef>
                <a:spcPct val="0"/>
              </a:spcBef>
              <a:buFontTx/>
              <a:buNone/>
            </a:pPr>
            <a:endParaRPr lang="en-US" sz="2400" dirty="0">
              <a:latin typeface="Garamond"/>
              <a:ea typeface="ＭＳ Ｐゴシック" charset="0"/>
              <a:cs typeface="Garamond"/>
            </a:endParaRPr>
          </a:p>
          <a:p>
            <a:pPr>
              <a:spcBef>
                <a:spcPct val="0"/>
              </a:spcBef>
              <a:buFontTx/>
              <a:buNone/>
            </a:pPr>
            <a:r>
              <a:rPr lang="en-US" sz="2400" dirty="0">
                <a:latin typeface="Garamond"/>
                <a:ea typeface="ＭＳ Ｐゴシック" charset="0"/>
                <a:cs typeface="Garamond"/>
              </a:rPr>
              <a:t>(8) The sentence </a:t>
            </a:r>
            <a:r>
              <a:rPr lang="ja-JP" altLang="en-US" sz="2400" dirty="0" smtClean="0">
                <a:latin typeface="Garamond"/>
                <a:ea typeface="ＭＳ Ｐゴシック" charset="0"/>
                <a:cs typeface="Garamond"/>
              </a:rPr>
              <a:t>“</a:t>
            </a:r>
            <a:r>
              <a:rPr lang="en-US" altLang="ja-JP" sz="2400" dirty="0" smtClean="0">
                <a:latin typeface="Garamond"/>
                <a:ea typeface="ＭＳ Ｐゴシック" charset="0"/>
                <a:cs typeface="Garamond"/>
              </a:rPr>
              <a:t>David</a:t>
            </a:r>
            <a:r>
              <a:rPr lang="en-US" sz="2400" dirty="0" smtClean="0">
                <a:latin typeface="Garamond"/>
                <a:ea typeface="ＭＳ Ｐゴシック" charset="0"/>
                <a:cs typeface="Garamond"/>
              </a:rPr>
              <a:t> </a:t>
            </a:r>
            <a:r>
              <a:rPr lang="en-US" sz="2400" dirty="0">
                <a:latin typeface="Garamond"/>
                <a:ea typeface="ＭＳ Ｐゴシック" charset="0"/>
                <a:cs typeface="Garamond"/>
              </a:rPr>
              <a:t>is PM</a:t>
            </a:r>
            <a:r>
              <a:rPr lang="ja-JP" altLang="en-US" sz="2400" dirty="0">
                <a:latin typeface="Garamond"/>
                <a:ea typeface="ＭＳ Ｐゴシック" charset="0"/>
                <a:cs typeface="Garamond"/>
              </a:rPr>
              <a:t>”</a:t>
            </a:r>
            <a:r>
              <a:rPr lang="en-US" sz="2400" dirty="0">
                <a:latin typeface="Garamond"/>
                <a:ea typeface="ＭＳ Ｐゴシック" charset="0"/>
                <a:cs typeface="Garamond"/>
              </a:rPr>
              <a:t> is true</a:t>
            </a:r>
          </a:p>
          <a:p>
            <a:pPr>
              <a:spcBef>
                <a:spcPct val="0"/>
              </a:spcBef>
              <a:buFontTx/>
              <a:buNone/>
            </a:pPr>
            <a:endParaRPr lang="en-US" sz="2400" dirty="0">
              <a:latin typeface="Garamond"/>
              <a:ea typeface="ＭＳ Ｐゴシック" charset="0"/>
              <a:cs typeface="Garamond"/>
            </a:endParaRPr>
          </a:p>
          <a:p>
            <a:pPr>
              <a:spcBef>
                <a:spcPct val="0"/>
              </a:spcBef>
              <a:buFontTx/>
              <a:buNone/>
            </a:pPr>
            <a:r>
              <a:rPr lang="en-US" sz="2400" dirty="0">
                <a:latin typeface="Garamond"/>
                <a:ea typeface="ＭＳ Ｐゴシック" charset="0"/>
                <a:cs typeface="Garamond"/>
              </a:rPr>
              <a:t>(9) The claim </a:t>
            </a:r>
            <a:r>
              <a:rPr lang="en-US" sz="2400" dirty="0" smtClean="0">
                <a:latin typeface="Garamond"/>
                <a:ea typeface="ＭＳ Ｐゴシック" charset="0"/>
                <a:cs typeface="Garamond"/>
              </a:rPr>
              <a:t>that Jeremy </a:t>
            </a:r>
            <a:r>
              <a:rPr lang="en-US" sz="2400" dirty="0">
                <a:latin typeface="Garamond"/>
                <a:ea typeface="ＭＳ Ｐゴシック" charset="0"/>
                <a:cs typeface="Garamond"/>
              </a:rPr>
              <a:t>is pink is not true</a:t>
            </a:r>
          </a:p>
          <a:p>
            <a:pPr>
              <a:spcBef>
                <a:spcPct val="0"/>
              </a:spcBef>
              <a:buFontTx/>
              <a:buNone/>
            </a:pPr>
            <a:endParaRPr lang="en-US" sz="24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1376110706"/>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Truth</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58969166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416320"/>
          </a:xfrm>
          <a:prstGeom prst="rect">
            <a:avLst/>
          </a:prstGeom>
          <a:noFill/>
        </p:spPr>
        <p:txBody>
          <a:bodyPr wrap="square" rtlCol="0">
            <a:spAutoFit/>
          </a:bodyPr>
          <a:lstStyle/>
          <a:p>
            <a:pPr>
              <a:spcBef>
                <a:spcPct val="0"/>
              </a:spcBef>
              <a:buFontTx/>
              <a:buNone/>
            </a:pPr>
            <a:r>
              <a:rPr lang="en-US" sz="2400" dirty="0" smtClean="0">
                <a:latin typeface="Garamond"/>
                <a:ea typeface="ＭＳ Ｐゴシック" charset="0"/>
                <a:cs typeface="Garamond"/>
              </a:rPr>
              <a:t>Questions:</a:t>
            </a:r>
          </a:p>
          <a:p>
            <a:pPr>
              <a:spcBef>
                <a:spcPct val="0"/>
              </a:spcBef>
              <a:buFontTx/>
              <a:buNone/>
            </a:pPr>
            <a:endParaRPr lang="en-US" sz="2400" dirty="0">
              <a:latin typeface="Garamond"/>
              <a:ea typeface="ＭＳ Ｐゴシック" charset="0"/>
              <a:cs typeface="Garamond"/>
            </a:endParaRPr>
          </a:p>
          <a:p>
            <a:pPr>
              <a:spcBef>
                <a:spcPct val="0"/>
              </a:spcBef>
              <a:buFontTx/>
              <a:buNone/>
            </a:pPr>
            <a:r>
              <a:rPr lang="en-US" sz="2400" dirty="0" smtClean="0">
                <a:latin typeface="Garamond"/>
                <a:ea typeface="ＭＳ Ｐゴシック" charset="0"/>
                <a:cs typeface="Garamond"/>
              </a:rPr>
              <a:t>What, if anything, do the truths have in common?</a:t>
            </a:r>
          </a:p>
          <a:p>
            <a:pPr>
              <a:spcBef>
                <a:spcPct val="0"/>
              </a:spcBef>
              <a:buFontTx/>
              <a:buNone/>
            </a:pPr>
            <a:endParaRPr lang="en-US" sz="2400" dirty="0">
              <a:latin typeface="Garamond"/>
              <a:ea typeface="ＭＳ Ｐゴシック" charset="0"/>
              <a:cs typeface="Garamond"/>
            </a:endParaRPr>
          </a:p>
          <a:p>
            <a:pPr>
              <a:spcBef>
                <a:spcPct val="0"/>
              </a:spcBef>
              <a:buFontTx/>
              <a:buNone/>
            </a:pPr>
            <a:r>
              <a:rPr lang="en-US" sz="2400" dirty="0" smtClean="0">
                <a:latin typeface="Garamond"/>
                <a:ea typeface="ＭＳ Ｐゴシック" charset="0"/>
                <a:cs typeface="Garamond"/>
              </a:rPr>
              <a:t>Should we give a list account of a general account?</a:t>
            </a:r>
          </a:p>
          <a:p>
            <a:pPr>
              <a:spcBef>
                <a:spcPct val="0"/>
              </a:spcBef>
              <a:buFontTx/>
              <a:buNone/>
            </a:pPr>
            <a:endParaRPr lang="en-US" sz="2400" dirty="0">
              <a:latin typeface="Garamond"/>
              <a:ea typeface="ＭＳ Ｐゴシック" charset="0"/>
              <a:cs typeface="Garamond"/>
            </a:endParaRPr>
          </a:p>
          <a:p>
            <a:pPr>
              <a:spcBef>
                <a:spcPct val="0"/>
              </a:spcBef>
              <a:buFontTx/>
              <a:buNone/>
            </a:pPr>
            <a:r>
              <a:rPr lang="en-US" sz="2400" dirty="0" smtClean="0">
                <a:latin typeface="Garamond"/>
                <a:ea typeface="ＭＳ Ｐゴシック" charset="0"/>
                <a:cs typeface="Garamond"/>
              </a:rPr>
              <a:t>What strength of account should we give?</a:t>
            </a:r>
            <a:endParaRPr lang="en-US" sz="24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2313561395"/>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Platitudes about Truth</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70625945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893647"/>
          </a:xfrm>
          <a:prstGeom prst="rect">
            <a:avLst/>
          </a:prstGeom>
          <a:noFill/>
        </p:spPr>
        <p:txBody>
          <a:bodyPr wrap="square" rtlCol="0">
            <a:spAutoFit/>
          </a:bodyPr>
          <a:lstStyle/>
          <a:p>
            <a:pPr>
              <a:spcBef>
                <a:spcPct val="0"/>
              </a:spcBef>
              <a:buFontTx/>
              <a:buNone/>
            </a:pPr>
            <a:r>
              <a:rPr lang="en-US" sz="2400" dirty="0" smtClean="0">
                <a:latin typeface="Garamond"/>
                <a:ea typeface="ＭＳ Ｐゴシック" charset="0"/>
                <a:cs typeface="Garamond"/>
              </a:rPr>
              <a:t>(6-plat) </a:t>
            </a:r>
            <a:r>
              <a:rPr lang="en-US" sz="2400" dirty="0">
                <a:latin typeface="Garamond"/>
                <a:ea typeface="ＭＳ Ｐゴシック" charset="0"/>
                <a:cs typeface="Garamond"/>
              </a:rPr>
              <a:t>The proposition that </a:t>
            </a:r>
            <a:r>
              <a:rPr lang="en-US" sz="2400" dirty="0" smtClean="0">
                <a:latin typeface="Garamond"/>
                <a:ea typeface="ＭＳ Ｐゴシック" charset="0"/>
                <a:cs typeface="Garamond"/>
              </a:rPr>
              <a:t>Jeremy </a:t>
            </a:r>
            <a:r>
              <a:rPr lang="en-US" sz="2400" dirty="0">
                <a:latin typeface="Garamond"/>
                <a:ea typeface="ＭＳ Ｐゴシック" charset="0"/>
                <a:cs typeface="Garamond"/>
              </a:rPr>
              <a:t>should resign is </a:t>
            </a:r>
            <a:r>
              <a:rPr lang="en-US" sz="2400" dirty="0" smtClean="0">
                <a:latin typeface="Garamond"/>
                <a:ea typeface="ＭＳ Ｐゴシック" charset="0"/>
                <a:cs typeface="Garamond"/>
              </a:rPr>
              <a:t>true </a:t>
            </a:r>
            <a:r>
              <a:rPr lang="en-US" sz="2400" dirty="0" err="1" smtClean="0">
                <a:latin typeface="Garamond"/>
                <a:ea typeface="ＭＳ Ｐゴシック" charset="0"/>
                <a:cs typeface="Garamond"/>
              </a:rPr>
              <a:t>iff</a:t>
            </a:r>
            <a:r>
              <a:rPr lang="en-US" sz="2400" dirty="0" smtClean="0">
                <a:latin typeface="Garamond"/>
                <a:ea typeface="ＭＳ Ｐゴシック" charset="0"/>
                <a:cs typeface="Garamond"/>
              </a:rPr>
              <a:t> Jeremy should resign</a:t>
            </a:r>
            <a:endParaRPr lang="en-US" sz="2400" dirty="0">
              <a:latin typeface="Garamond"/>
              <a:ea typeface="ＭＳ Ｐゴシック" charset="0"/>
              <a:cs typeface="Garamond"/>
            </a:endParaRPr>
          </a:p>
          <a:p>
            <a:pPr>
              <a:spcBef>
                <a:spcPct val="0"/>
              </a:spcBef>
              <a:buFontTx/>
              <a:buNone/>
            </a:pPr>
            <a:endParaRPr lang="en-US" sz="2400" dirty="0">
              <a:latin typeface="Garamond"/>
              <a:ea typeface="ＭＳ Ｐゴシック" charset="0"/>
              <a:cs typeface="Garamond"/>
            </a:endParaRPr>
          </a:p>
          <a:p>
            <a:pPr>
              <a:spcBef>
                <a:spcPct val="0"/>
              </a:spcBef>
              <a:buFontTx/>
              <a:buNone/>
            </a:pPr>
            <a:r>
              <a:rPr lang="en-US" sz="2400" dirty="0">
                <a:latin typeface="Garamond"/>
                <a:ea typeface="ＭＳ Ｐゴシック" charset="0"/>
                <a:cs typeface="Garamond"/>
              </a:rPr>
              <a:t>(</a:t>
            </a:r>
            <a:r>
              <a:rPr lang="en-US" sz="2400" dirty="0" smtClean="0">
                <a:latin typeface="Garamond"/>
                <a:ea typeface="ＭＳ Ｐゴシック" charset="0"/>
                <a:cs typeface="Garamond"/>
              </a:rPr>
              <a:t>7-plat) </a:t>
            </a:r>
            <a:r>
              <a:rPr lang="en-US" sz="2400" dirty="0">
                <a:latin typeface="Garamond"/>
                <a:ea typeface="ＭＳ Ｐゴシック" charset="0"/>
                <a:cs typeface="Garamond"/>
              </a:rPr>
              <a:t>It is true that David is </a:t>
            </a:r>
            <a:r>
              <a:rPr lang="en-US" sz="2400" dirty="0" smtClean="0">
                <a:latin typeface="Garamond"/>
                <a:ea typeface="ＭＳ Ｐゴシック" charset="0"/>
                <a:cs typeface="Garamond"/>
              </a:rPr>
              <a:t>PM </a:t>
            </a:r>
            <a:r>
              <a:rPr lang="en-US" sz="2400" dirty="0" err="1" smtClean="0">
                <a:latin typeface="Garamond"/>
                <a:ea typeface="ＭＳ Ｐゴシック" charset="0"/>
                <a:cs typeface="Garamond"/>
              </a:rPr>
              <a:t>iff</a:t>
            </a:r>
            <a:r>
              <a:rPr lang="en-US" sz="2400" dirty="0" smtClean="0">
                <a:latin typeface="Garamond"/>
                <a:ea typeface="ＭＳ Ｐゴシック" charset="0"/>
                <a:cs typeface="Garamond"/>
              </a:rPr>
              <a:t> David is PM</a:t>
            </a:r>
            <a:endParaRPr lang="en-US" sz="2400" dirty="0">
              <a:latin typeface="Garamond"/>
              <a:ea typeface="ＭＳ Ｐゴシック" charset="0"/>
              <a:cs typeface="Garamond"/>
            </a:endParaRPr>
          </a:p>
          <a:p>
            <a:pPr>
              <a:spcBef>
                <a:spcPct val="0"/>
              </a:spcBef>
              <a:buFontTx/>
              <a:buNone/>
            </a:pPr>
            <a:endParaRPr lang="en-US" sz="2400" dirty="0">
              <a:latin typeface="Garamond"/>
              <a:ea typeface="ＭＳ Ｐゴシック" charset="0"/>
              <a:cs typeface="Garamond"/>
            </a:endParaRPr>
          </a:p>
          <a:p>
            <a:pPr>
              <a:spcBef>
                <a:spcPct val="0"/>
              </a:spcBef>
              <a:buFontTx/>
              <a:buNone/>
            </a:pPr>
            <a:r>
              <a:rPr lang="en-US" sz="2400" dirty="0">
                <a:latin typeface="Garamond"/>
                <a:ea typeface="ＭＳ Ｐゴシック" charset="0"/>
                <a:cs typeface="Garamond"/>
              </a:rPr>
              <a:t>(</a:t>
            </a:r>
            <a:r>
              <a:rPr lang="en-US" sz="2400" dirty="0" smtClean="0">
                <a:latin typeface="Garamond"/>
                <a:ea typeface="ＭＳ Ｐゴシック" charset="0"/>
                <a:cs typeface="Garamond"/>
              </a:rPr>
              <a:t>8-plat) </a:t>
            </a:r>
            <a:r>
              <a:rPr lang="en-US" sz="2400" dirty="0">
                <a:latin typeface="Garamond"/>
                <a:ea typeface="ＭＳ Ｐゴシック" charset="0"/>
                <a:cs typeface="Garamond"/>
              </a:rPr>
              <a:t>The sentence </a:t>
            </a:r>
            <a:r>
              <a:rPr lang="ja-JP" altLang="en-US" sz="2400" dirty="0">
                <a:latin typeface="Garamond"/>
                <a:ea typeface="ＭＳ Ｐゴシック" charset="0"/>
                <a:cs typeface="Garamond"/>
              </a:rPr>
              <a:t>“</a:t>
            </a:r>
            <a:r>
              <a:rPr lang="en-US" altLang="ja-JP" sz="2400" dirty="0">
                <a:latin typeface="Garamond"/>
                <a:ea typeface="ＭＳ Ｐゴシック" charset="0"/>
                <a:cs typeface="Garamond"/>
              </a:rPr>
              <a:t>David</a:t>
            </a:r>
            <a:r>
              <a:rPr lang="en-US" sz="2400" dirty="0">
                <a:latin typeface="Garamond"/>
                <a:ea typeface="ＭＳ Ｐゴシック" charset="0"/>
                <a:cs typeface="Garamond"/>
              </a:rPr>
              <a:t> is PM</a:t>
            </a:r>
            <a:r>
              <a:rPr lang="ja-JP" altLang="en-US" sz="2400" dirty="0">
                <a:latin typeface="Garamond"/>
                <a:ea typeface="ＭＳ Ｐゴシック" charset="0"/>
                <a:cs typeface="Garamond"/>
              </a:rPr>
              <a:t>”</a:t>
            </a:r>
            <a:r>
              <a:rPr lang="en-US" sz="2400" dirty="0">
                <a:latin typeface="Garamond"/>
                <a:ea typeface="ＭＳ Ｐゴシック" charset="0"/>
                <a:cs typeface="Garamond"/>
              </a:rPr>
              <a:t> is </a:t>
            </a:r>
            <a:r>
              <a:rPr lang="en-US" sz="2400" dirty="0" smtClean="0">
                <a:latin typeface="Garamond"/>
                <a:ea typeface="ＭＳ Ｐゴシック" charset="0"/>
                <a:cs typeface="Garamond"/>
              </a:rPr>
              <a:t>true </a:t>
            </a:r>
            <a:r>
              <a:rPr lang="en-US" sz="2400" dirty="0" err="1" smtClean="0">
                <a:latin typeface="Garamond"/>
                <a:ea typeface="ＭＳ Ｐゴシック" charset="0"/>
                <a:cs typeface="Garamond"/>
              </a:rPr>
              <a:t>iff</a:t>
            </a:r>
            <a:r>
              <a:rPr lang="en-US" sz="2400" dirty="0" smtClean="0">
                <a:latin typeface="Garamond"/>
                <a:ea typeface="ＭＳ Ｐゴシック" charset="0"/>
                <a:cs typeface="Garamond"/>
              </a:rPr>
              <a:t> David is PM</a:t>
            </a:r>
            <a:endParaRPr lang="en-US" sz="2400" dirty="0">
              <a:latin typeface="Garamond"/>
              <a:ea typeface="ＭＳ Ｐゴシック" charset="0"/>
              <a:cs typeface="Garamond"/>
            </a:endParaRPr>
          </a:p>
          <a:p>
            <a:pPr>
              <a:spcBef>
                <a:spcPct val="0"/>
              </a:spcBef>
              <a:buFontTx/>
              <a:buNone/>
            </a:pPr>
            <a:endParaRPr lang="en-US" sz="2400" dirty="0">
              <a:latin typeface="Garamond"/>
              <a:ea typeface="ＭＳ Ｐゴシック" charset="0"/>
              <a:cs typeface="Garamond"/>
            </a:endParaRPr>
          </a:p>
          <a:p>
            <a:pPr>
              <a:spcBef>
                <a:spcPct val="0"/>
              </a:spcBef>
              <a:buFontTx/>
              <a:buNone/>
            </a:pPr>
            <a:r>
              <a:rPr lang="en-US" sz="2400" dirty="0">
                <a:latin typeface="Garamond"/>
                <a:ea typeface="ＭＳ Ｐゴシック" charset="0"/>
                <a:cs typeface="Garamond"/>
              </a:rPr>
              <a:t>(</a:t>
            </a:r>
            <a:r>
              <a:rPr lang="en-US" sz="2400" dirty="0" smtClean="0">
                <a:latin typeface="Garamond"/>
                <a:ea typeface="ＭＳ Ｐゴシック" charset="0"/>
                <a:cs typeface="Garamond"/>
              </a:rPr>
              <a:t>9-plat) </a:t>
            </a:r>
            <a:r>
              <a:rPr lang="en-US" sz="2400" dirty="0">
                <a:latin typeface="Garamond"/>
                <a:ea typeface="ＭＳ Ｐゴシック" charset="0"/>
                <a:cs typeface="Garamond"/>
              </a:rPr>
              <a:t>The claim that </a:t>
            </a:r>
            <a:r>
              <a:rPr lang="en-US" sz="2400" dirty="0" smtClean="0">
                <a:latin typeface="Garamond"/>
                <a:ea typeface="ＭＳ Ｐゴシック" charset="0"/>
                <a:cs typeface="Garamond"/>
              </a:rPr>
              <a:t>Jeremy </a:t>
            </a:r>
            <a:r>
              <a:rPr lang="en-US" sz="2400" dirty="0">
                <a:latin typeface="Garamond"/>
                <a:ea typeface="ＭＳ Ｐゴシック" charset="0"/>
                <a:cs typeface="Garamond"/>
              </a:rPr>
              <a:t>is pink is not </a:t>
            </a:r>
            <a:r>
              <a:rPr lang="en-US" sz="2400" dirty="0" smtClean="0">
                <a:latin typeface="Garamond"/>
                <a:ea typeface="ＭＳ Ｐゴシック" charset="0"/>
                <a:cs typeface="Garamond"/>
              </a:rPr>
              <a:t>true </a:t>
            </a:r>
            <a:r>
              <a:rPr lang="en-US" sz="2400" dirty="0" err="1" smtClean="0">
                <a:latin typeface="Garamond"/>
                <a:ea typeface="ＭＳ Ｐゴシック" charset="0"/>
                <a:cs typeface="Garamond"/>
              </a:rPr>
              <a:t>iff</a:t>
            </a:r>
            <a:r>
              <a:rPr lang="en-US" sz="2400" dirty="0" smtClean="0">
                <a:latin typeface="Garamond"/>
                <a:ea typeface="ＭＳ Ｐゴシック" charset="0"/>
                <a:cs typeface="Garamond"/>
              </a:rPr>
              <a:t> Jeremy is not pink</a:t>
            </a:r>
            <a:endParaRPr lang="en-US" sz="2400" dirty="0">
              <a:latin typeface="Garamond"/>
              <a:ea typeface="ＭＳ Ｐゴシック" charset="0"/>
              <a:cs typeface="Garamond"/>
            </a:endParaRPr>
          </a:p>
          <a:p>
            <a:pPr>
              <a:spcBef>
                <a:spcPct val="0"/>
              </a:spcBef>
              <a:buFontTx/>
              <a:buNone/>
            </a:pPr>
            <a:endParaRPr lang="en-US" sz="24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3386210567"/>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latin typeface="Garamond"/>
                <a:cs typeface="Garamond"/>
              </a:rPr>
              <a:t>Platitudes about Truth</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45585512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524315"/>
          </a:xfrm>
          <a:prstGeom prst="rect">
            <a:avLst/>
          </a:prstGeom>
          <a:noFill/>
        </p:spPr>
        <p:txBody>
          <a:bodyPr wrap="square" rtlCol="0">
            <a:spAutoFit/>
          </a:bodyPr>
          <a:lstStyle/>
          <a:p>
            <a:pPr>
              <a:spcBef>
                <a:spcPct val="0"/>
              </a:spcBef>
              <a:buFontTx/>
              <a:buNone/>
            </a:pPr>
            <a:r>
              <a:rPr lang="en-US" sz="2400" dirty="0">
                <a:latin typeface="Garamond"/>
                <a:ea typeface="ＭＳ Ｐゴシック" charset="0"/>
                <a:cs typeface="Garamond"/>
              </a:rPr>
              <a:t>C</a:t>
            </a:r>
            <a:r>
              <a:rPr lang="en-US" sz="2400" dirty="0" smtClean="0">
                <a:latin typeface="Garamond"/>
                <a:ea typeface="ＭＳ Ｐゴシック" charset="0"/>
                <a:cs typeface="Garamond"/>
              </a:rPr>
              <a:t>onsider </a:t>
            </a:r>
            <a:r>
              <a:rPr lang="en-US" sz="2400" dirty="0">
                <a:latin typeface="Garamond"/>
                <a:ea typeface="ＭＳ Ｐゴシック" charset="0"/>
                <a:cs typeface="Garamond"/>
              </a:rPr>
              <a:t>how you might find out </a:t>
            </a:r>
            <a:r>
              <a:rPr lang="en-US" sz="2400" dirty="0" smtClean="0">
                <a:latin typeface="Garamond"/>
                <a:ea typeface="ＭＳ Ｐゴシック" charset="0"/>
                <a:cs typeface="Garamond"/>
              </a:rPr>
              <a:t>that </a:t>
            </a:r>
            <a:r>
              <a:rPr lang="en-US" sz="2400" dirty="0">
                <a:latin typeface="Garamond"/>
                <a:ea typeface="ＭＳ Ｐゴシック" charset="0"/>
                <a:cs typeface="Garamond"/>
              </a:rPr>
              <a:t>the proposition </a:t>
            </a:r>
            <a:r>
              <a:rPr lang="en-US" sz="2400" dirty="0" smtClean="0">
                <a:latin typeface="Garamond"/>
                <a:ea typeface="ＭＳ Ｐゴシック" charset="0"/>
                <a:cs typeface="Garamond"/>
              </a:rPr>
              <a:t>that David </a:t>
            </a:r>
            <a:r>
              <a:rPr lang="en-US" sz="2400" dirty="0">
                <a:latin typeface="Garamond"/>
                <a:ea typeface="ＭＳ Ｐゴシック" charset="0"/>
                <a:cs typeface="Garamond"/>
              </a:rPr>
              <a:t>is pink is true or not true.</a:t>
            </a:r>
          </a:p>
          <a:p>
            <a:pPr>
              <a:spcBef>
                <a:spcPct val="0"/>
              </a:spcBef>
              <a:buFontTx/>
              <a:buNone/>
            </a:pPr>
            <a:endParaRPr lang="en-US" sz="2400" dirty="0">
              <a:latin typeface="Garamond"/>
              <a:ea typeface="ＭＳ Ｐゴシック" charset="0"/>
              <a:cs typeface="Garamond"/>
            </a:endParaRPr>
          </a:p>
          <a:p>
            <a:pPr>
              <a:spcBef>
                <a:spcPct val="0"/>
              </a:spcBef>
              <a:buFontTx/>
              <a:buNone/>
            </a:pPr>
            <a:r>
              <a:rPr lang="en-US" sz="2400" dirty="0">
                <a:latin typeface="Garamond"/>
                <a:ea typeface="ＭＳ Ｐゴシック" charset="0"/>
                <a:cs typeface="Garamond"/>
              </a:rPr>
              <a:t>O</a:t>
            </a:r>
            <a:r>
              <a:rPr lang="en-US" sz="2400" dirty="0" smtClean="0">
                <a:latin typeface="Garamond"/>
                <a:ea typeface="ＭＳ Ｐゴシック" charset="0"/>
                <a:cs typeface="Garamond"/>
              </a:rPr>
              <a:t>ne </a:t>
            </a:r>
            <a:r>
              <a:rPr lang="en-US" sz="2400" dirty="0">
                <a:latin typeface="Garamond"/>
                <a:ea typeface="ＭＳ Ｐゴシック" charset="0"/>
                <a:cs typeface="Garamond"/>
              </a:rPr>
              <a:t>would do this by attempting to find out whether or not </a:t>
            </a:r>
            <a:r>
              <a:rPr lang="en-US" sz="2400" dirty="0" smtClean="0">
                <a:latin typeface="Garamond"/>
                <a:ea typeface="ＭＳ Ｐゴシック" charset="0"/>
                <a:cs typeface="Garamond"/>
              </a:rPr>
              <a:t>David </a:t>
            </a:r>
            <a:r>
              <a:rPr lang="en-US" sz="2400" dirty="0">
                <a:latin typeface="Garamond"/>
                <a:ea typeface="ＭＳ Ｐゴシック" charset="0"/>
                <a:cs typeface="Garamond"/>
              </a:rPr>
              <a:t>is pink.</a:t>
            </a:r>
          </a:p>
          <a:p>
            <a:pPr>
              <a:spcBef>
                <a:spcPct val="0"/>
              </a:spcBef>
              <a:buFontTx/>
              <a:buNone/>
            </a:pPr>
            <a:endParaRPr lang="en-US" sz="2400" dirty="0">
              <a:latin typeface="Garamond"/>
              <a:ea typeface="ＭＳ Ｐゴシック" charset="0"/>
              <a:cs typeface="Garamond"/>
            </a:endParaRPr>
          </a:p>
          <a:p>
            <a:pPr>
              <a:spcBef>
                <a:spcPct val="0"/>
              </a:spcBef>
              <a:buFontTx/>
              <a:buNone/>
            </a:pPr>
            <a:r>
              <a:rPr lang="en-US" sz="2400" dirty="0" smtClean="0">
                <a:latin typeface="Garamond"/>
                <a:ea typeface="ＭＳ Ｐゴシック" charset="0"/>
                <a:cs typeface="Garamond"/>
              </a:rPr>
              <a:t>If David </a:t>
            </a:r>
            <a:r>
              <a:rPr lang="en-US" sz="2400" dirty="0">
                <a:latin typeface="Garamond"/>
                <a:ea typeface="ＭＳ Ｐゴシック" charset="0"/>
                <a:cs typeface="Garamond"/>
              </a:rPr>
              <a:t>is pink, then the proposition that </a:t>
            </a:r>
            <a:r>
              <a:rPr lang="en-US" sz="2400" dirty="0" smtClean="0">
                <a:latin typeface="Garamond"/>
                <a:ea typeface="ＭＳ Ｐゴシック" charset="0"/>
                <a:cs typeface="Garamond"/>
              </a:rPr>
              <a:t>David </a:t>
            </a:r>
            <a:r>
              <a:rPr lang="en-US" sz="2400" dirty="0">
                <a:latin typeface="Garamond"/>
                <a:ea typeface="ＭＳ Ｐゴシック" charset="0"/>
                <a:cs typeface="Garamond"/>
              </a:rPr>
              <a:t>is pink is true.</a:t>
            </a:r>
          </a:p>
          <a:p>
            <a:pPr>
              <a:spcBef>
                <a:spcPct val="0"/>
              </a:spcBef>
              <a:buFontTx/>
              <a:buNone/>
            </a:pPr>
            <a:endParaRPr lang="en-US" sz="2400" dirty="0">
              <a:latin typeface="Garamond"/>
              <a:ea typeface="ＭＳ Ｐゴシック" charset="0"/>
              <a:cs typeface="Garamond"/>
            </a:endParaRPr>
          </a:p>
          <a:p>
            <a:pPr>
              <a:spcBef>
                <a:spcPct val="0"/>
              </a:spcBef>
              <a:buFontTx/>
              <a:buNone/>
            </a:pPr>
            <a:r>
              <a:rPr lang="en-US" sz="2400" dirty="0" smtClean="0">
                <a:latin typeface="Garamond"/>
                <a:ea typeface="ＭＳ Ｐゴシック" charset="0"/>
                <a:cs typeface="Garamond"/>
              </a:rPr>
              <a:t>If David </a:t>
            </a:r>
            <a:r>
              <a:rPr lang="en-US" sz="2400" dirty="0">
                <a:latin typeface="Garamond"/>
                <a:ea typeface="ＭＳ Ｐゴシック" charset="0"/>
                <a:cs typeface="Garamond"/>
              </a:rPr>
              <a:t>is not pink, then the proposition that </a:t>
            </a:r>
            <a:r>
              <a:rPr lang="en-US" sz="2400" dirty="0" smtClean="0">
                <a:latin typeface="Garamond"/>
                <a:ea typeface="ＭＳ Ｐゴシック" charset="0"/>
                <a:cs typeface="Garamond"/>
              </a:rPr>
              <a:t>David </a:t>
            </a:r>
            <a:r>
              <a:rPr lang="en-US" sz="2400" dirty="0">
                <a:latin typeface="Garamond"/>
                <a:ea typeface="ＭＳ Ｐゴシック" charset="0"/>
                <a:cs typeface="Garamond"/>
              </a:rPr>
              <a:t>is pink is not true</a:t>
            </a:r>
            <a:r>
              <a:rPr lang="en-US" sz="2400" dirty="0" smtClean="0">
                <a:latin typeface="Garamond"/>
                <a:ea typeface="ＭＳ Ｐゴシック" charset="0"/>
                <a:cs typeface="Garamond"/>
              </a:rPr>
              <a:t>.</a:t>
            </a:r>
            <a:endParaRPr lang="en-US" sz="24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609154983"/>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Platitudes about Truth</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66067486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970318"/>
          </a:xfrm>
          <a:prstGeom prst="rect">
            <a:avLst/>
          </a:prstGeom>
          <a:noFill/>
        </p:spPr>
        <p:txBody>
          <a:bodyPr wrap="square" rtlCol="0">
            <a:spAutoFit/>
          </a:bodyPr>
          <a:lstStyle/>
          <a:p>
            <a:pPr>
              <a:spcBef>
                <a:spcPct val="0"/>
              </a:spcBef>
              <a:buFontTx/>
              <a:buNone/>
            </a:pPr>
            <a:r>
              <a:rPr lang="en-US" sz="2800" dirty="0" smtClean="0">
                <a:latin typeface="Garamond"/>
                <a:ea typeface="ＭＳ Ｐゴシック" charset="0"/>
                <a:cs typeface="Garamond"/>
              </a:rPr>
              <a:t>The platitudes </a:t>
            </a:r>
            <a:r>
              <a:rPr lang="en-US" sz="2800" dirty="0">
                <a:latin typeface="Garamond"/>
                <a:ea typeface="ＭＳ Ｐゴシック" charset="0"/>
                <a:cs typeface="Garamond"/>
              </a:rPr>
              <a:t>themselves appear to have something in common (well, at least the ones about propositions appear to). We might try to capture this by </a:t>
            </a:r>
            <a:r>
              <a:rPr lang="en-US" sz="2800" b="1" dirty="0" smtClean="0">
                <a:latin typeface="Garamond"/>
                <a:ea typeface="ＭＳ Ｐゴシック" charset="0"/>
                <a:cs typeface="Garamond"/>
              </a:rPr>
              <a:t>generalization</a:t>
            </a:r>
            <a:r>
              <a:rPr lang="en-US" sz="2800" dirty="0">
                <a:latin typeface="Garamond"/>
                <a:ea typeface="ＭＳ Ｐゴシック" charset="0"/>
                <a:cs typeface="Garamond"/>
              </a:rPr>
              <a:t>:</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	(</a:t>
            </a:r>
            <a:r>
              <a:rPr lang="en-US" sz="2800" dirty="0">
                <a:latin typeface="Garamond"/>
                <a:ea typeface="ＭＳ Ｐゴシック" charset="0"/>
                <a:cs typeface="Garamond"/>
              </a:rPr>
              <a:t>Prop-Gen) For all </a:t>
            </a:r>
            <a:r>
              <a:rPr lang="en-US" sz="2800" dirty="0" smtClean="0">
                <a:latin typeface="Garamond"/>
                <a:ea typeface="ＭＳ Ｐゴシック" charset="0"/>
                <a:cs typeface="Garamond"/>
              </a:rPr>
              <a:t>propositions, 	the proposition </a:t>
            </a:r>
            <a:r>
              <a:rPr lang="en-US" sz="2800" dirty="0">
                <a:latin typeface="Garamond"/>
                <a:ea typeface="ＭＳ Ｐゴシック" charset="0"/>
                <a:cs typeface="Garamond"/>
              </a:rPr>
              <a:t>that P </a:t>
            </a:r>
            <a:r>
              <a:rPr lang="en-US" sz="2800" dirty="0" smtClean="0">
                <a:latin typeface="Garamond"/>
                <a:ea typeface="ＭＳ Ｐゴシック" charset="0"/>
                <a:cs typeface="Garamond"/>
              </a:rPr>
              <a:t>is true </a:t>
            </a:r>
            <a:r>
              <a:rPr lang="en-US" sz="2800" dirty="0" err="1">
                <a:latin typeface="Garamond"/>
                <a:ea typeface="ＭＳ Ｐゴシック" charset="0"/>
                <a:cs typeface="Garamond"/>
              </a:rPr>
              <a:t>iff</a:t>
            </a:r>
            <a:r>
              <a:rPr lang="en-US" sz="2800" dirty="0">
                <a:latin typeface="Garamond"/>
                <a:ea typeface="ＭＳ Ｐゴシック" charset="0"/>
                <a:cs typeface="Garamond"/>
              </a:rPr>
              <a:t> </a:t>
            </a:r>
            <a:r>
              <a:rPr lang="en-US" sz="2800" dirty="0" smtClean="0">
                <a:latin typeface="Garamond"/>
                <a:ea typeface="ＭＳ Ｐゴシック" charset="0"/>
                <a:cs typeface="Garamond"/>
              </a:rPr>
              <a:t>	P</a:t>
            </a:r>
            <a:r>
              <a:rPr lang="en-US" sz="2800" dirty="0">
                <a:latin typeface="Garamond"/>
                <a:ea typeface="ＭＳ Ｐゴシック" charset="0"/>
                <a:cs typeface="Garamond"/>
              </a:rPr>
              <a:t>.</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3085808541"/>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Platitudes about Truth</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96916944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108544"/>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What more can we say about the concept </a:t>
            </a:r>
            <a:r>
              <a:rPr lang="en-US" sz="2800" dirty="0" smtClean="0">
                <a:latin typeface="Garamond"/>
                <a:ea typeface="ＭＳ Ｐゴシック" charset="0"/>
                <a:cs typeface="Garamond"/>
              </a:rPr>
              <a:t>or nature of </a:t>
            </a:r>
            <a:r>
              <a:rPr lang="en-US" sz="2800" dirty="0">
                <a:latin typeface="Garamond"/>
                <a:ea typeface="ＭＳ Ｐゴシック" charset="0"/>
                <a:cs typeface="Garamond"/>
              </a:rPr>
              <a:t>truth?</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In </a:t>
            </a:r>
            <a:r>
              <a:rPr lang="en-US" sz="2800" dirty="0">
                <a:latin typeface="Garamond"/>
                <a:ea typeface="ＭＳ Ｐゴシック" charset="0"/>
                <a:cs typeface="Garamond"/>
              </a:rPr>
              <a:t>particular, can we spell out the commonality captured in (Prop-Gen), in order to explain the nature of that commonality?</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3899825887"/>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Correspondence Theory</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79299705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677656"/>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The </a:t>
            </a:r>
            <a:r>
              <a:rPr lang="en-US" sz="2800" b="1" dirty="0">
                <a:latin typeface="Garamond"/>
                <a:ea typeface="ＭＳ Ｐゴシック" charset="0"/>
                <a:cs typeface="Garamond"/>
              </a:rPr>
              <a:t>Correspondence Theory </a:t>
            </a:r>
            <a:r>
              <a:rPr lang="en-US" sz="2800" dirty="0">
                <a:latin typeface="Garamond"/>
                <a:ea typeface="ＭＳ Ｐゴシック" charset="0"/>
                <a:cs typeface="Garamond"/>
              </a:rPr>
              <a:t>says something like </a:t>
            </a:r>
            <a:r>
              <a:rPr lang="en-US" sz="2800" dirty="0" smtClean="0">
                <a:latin typeface="Garamond"/>
                <a:ea typeface="ＭＳ Ｐゴシック" charset="0"/>
                <a:cs typeface="Garamond"/>
              </a:rPr>
              <a:t>this:</a:t>
            </a:r>
            <a:endParaRPr lang="en-US" sz="2800" dirty="0">
              <a:latin typeface="Garamond"/>
              <a:ea typeface="ＭＳ Ｐゴシック" charset="0"/>
              <a:cs typeface="Garamond"/>
            </a:endParaRP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a:latin typeface="Garamond"/>
                <a:ea typeface="ＭＳ Ｐゴシック" charset="0"/>
                <a:cs typeface="Garamond"/>
              </a:rPr>
              <a:t>(</a:t>
            </a:r>
            <a:r>
              <a:rPr lang="en-US" sz="2800" dirty="0" err="1">
                <a:latin typeface="Garamond"/>
                <a:ea typeface="ＭＳ Ｐゴシック" charset="0"/>
                <a:cs typeface="Garamond"/>
              </a:rPr>
              <a:t>Corr</a:t>
            </a:r>
            <a:r>
              <a:rPr lang="en-US" sz="2800" dirty="0">
                <a:latin typeface="Garamond"/>
                <a:ea typeface="ＭＳ Ｐゴシック" charset="0"/>
                <a:cs typeface="Garamond"/>
              </a:rPr>
              <a:t>) The proposition that P is true </a:t>
            </a:r>
            <a:r>
              <a:rPr lang="en-US" sz="2800" dirty="0" err="1">
                <a:latin typeface="Garamond"/>
                <a:ea typeface="ＭＳ Ｐゴシック" charset="0"/>
                <a:cs typeface="Garamond"/>
              </a:rPr>
              <a:t>iff</a:t>
            </a:r>
            <a:r>
              <a:rPr lang="en-US" sz="2800" dirty="0">
                <a:latin typeface="Garamond"/>
                <a:ea typeface="ＭＳ Ｐゴシック" charset="0"/>
                <a:cs typeface="Garamond"/>
              </a:rPr>
              <a:t> the proposition that P corresponds with the fact that P.</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3971231133"/>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Correspondence Theory</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04744223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677656"/>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The idea is shaped by the seeming platitude that, where propositions are true, they are true </a:t>
            </a:r>
            <a:r>
              <a:rPr lang="en-US" sz="2800" i="1" dirty="0">
                <a:latin typeface="Garamond"/>
                <a:ea typeface="ＭＳ Ｐゴシック" charset="0"/>
                <a:cs typeface="Garamond"/>
              </a:rPr>
              <a:t>because </a:t>
            </a:r>
            <a:r>
              <a:rPr lang="en-US" sz="2800" dirty="0">
                <a:latin typeface="Garamond"/>
                <a:ea typeface="ＭＳ Ｐゴシック" charset="0"/>
                <a:cs typeface="Garamond"/>
              </a:rPr>
              <a:t>of the way the world is, because of the facts.</a:t>
            </a:r>
          </a:p>
          <a:p>
            <a:pPr>
              <a:spcBef>
                <a:spcPct val="0"/>
              </a:spcBef>
              <a:buFontTx/>
              <a:buNone/>
            </a:pPr>
            <a:endParaRPr lang="en-US" sz="28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1322983784"/>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Correspondence Theory</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9379137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539431"/>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Perhaps that is a platitude. </a:t>
            </a:r>
            <a:endParaRPr lang="en-US" sz="2800" dirty="0" smtClean="0">
              <a:latin typeface="Garamond"/>
              <a:ea typeface="ＭＳ Ｐゴシック" charset="0"/>
              <a:cs typeface="Garamond"/>
            </a:endParaRP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But </a:t>
            </a:r>
            <a:r>
              <a:rPr lang="en-US" sz="2800" dirty="0">
                <a:latin typeface="Garamond"/>
                <a:ea typeface="ＭＳ Ｐゴシック" charset="0"/>
                <a:cs typeface="Garamond"/>
              </a:rPr>
              <a:t>the Correspondence theory goes beyond that platitude by viewing particular propositions as being true because they bear a particular sort of </a:t>
            </a:r>
            <a:r>
              <a:rPr lang="en-US" sz="2800" dirty="0" smtClean="0">
                <a:latin typeface="Garamond"/>
                <a:ea typeface="ＭＳ Ｐゴシック" charset="0"/>
                <a:cs typeface="Garamond"/>
              </a:rPr>
              <a:t>relation—correspondence—to </a:t>
            </a:r>
            <a:r>
              <a:rPr lang="en-US" sz="2800" dirty="0">
                <a:latin typeface="Garamond"/>
                <a:ea typeface="ＭＳ Ｐゴシック" charset="0"/>
                <a:cs typeface="Garamond"/>
              </a:rPr>
              <a:t>particular facts.</a:t>
            </a:r>
            <a:endParaRPr lang="en-US" sz="24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335532385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22128125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308872"/>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Otherwise, we would have:</a:t>
            </a:r>
          </a:p>
          <a:p>
            <a:pPr>
              <a:lnSpc>
                <a:spcPct val="90000"/>
              </a:lnSpc>
            </a:pPr>
            <a:r>
              <a:rPr lang="en-US" sz="2800" dirty="0">
                <a:latin typeface="Garamond"/>
                <a:ea typeface="ＭＳ Ｐゴシック" charset="0"/>
                <a:cs typeface="Garamond"/>
              </a:rPr>
              <a:t>	What Bill said = his token sentence</a:t>
            </a:r>
          </a:p>
          <a:p>
            <a:pPr>
              <a:lnSpc>
                <a:spcPct val="90000"/>
              </a:lnSpc>
            </a:pPr>
            <a:r>
              <a:rPr lang="en-US" sz="2800" dirty="0">
                <a:latin typeface="Garamond"/>
                <a:ea typeface="ＭＳ Ｐゴシック" charset="0"/>
                <a:cs typeface="Garamond"/>
              </a:rPr>
              <a:t>	What Jill said = her token sentence</a:t>
            </a:r>
          </a:p>
          <a:p>
            <a:pPr>
              <a:lnSpc>
                <a:spcPct val="90000"/>
              </a:lnSpc>
            </a:pPr>
            <a:r>
              <a:rPr lang="en-US" sz="2800" dirty="0">
                <a:latin typeface="Garamond"/>
                <a:ea typeface="ＭＳ Ｐゴシック" charset="0"/>
                <a:cs typeface="Garamond"/>
              </a:rPr>
              <a:t>	What Bill said = What Jill said</a:t>
            </a:r>
          </a:p>
          <a:p>
            <a:pPr>
              <a:lnSpc>
                <a:spcPct val="90000"/>
              </a:lnSpc>
            </a:pPr>
            <a:r>
              <a:rPr lang="en-US" sz="2800" dirty="0">
                <a:latin typeface="Garamond"/>
                <a:ea typeface="ＭＳ Ｐゴシック" charset="0"/>
                <a:cs typeface="Garamond"/>
              </a:rPr>
              <a:t>	So (by transitivity of identity)</a:t>
            </a:r>
          </a:p>
          <a:p>
            <a:pPr>
              <a:lnSpc>
                <a:spcPct val="90000"/>
              </a:lnSpc>
            </a:pPr>
            <a:r>
              <a:rPr lang="en-US" sz="2800" dirty="0">
                <a:latin typeface="Garamond"/>
                <a:ea typeface="ＭＳ Ｐゴシック" charset="0"/>
                <a:cs typeface="Garamond"/>
              </a:rPr>
              <a:t>	</a:t>
            </a:r>
            <a:r>
              <a:rPr lang="en-US" sz="2800" dirty="0" smtClean="0">
                <a:latin typeface="Garamond"/>
                <a:ea typeface="ＭＳ Ｐゴシック" charset="0"/>
                <a:cs typeface="Garamond"/>
              </a:rPr>
              <a:t>Bill</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token sentence = </a:t>
            </a:r>
            <a:r>
              <a:rPr lang="en-US" sz="2800" dirty="0" smtClean="0">
                <a:latin typeface="Garamond"/>
                <a:ea typeface="ＭＳ Ｐゴシック" charset="0"/>
                <a:cs typeface="Garamond"/>
              </a:rPr>
              <a:t>Jill</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token </a:t>
            </a:r>
            <a:r>
              <a:rPr lang="en-US" sz="2800" dirty="0">
                <a:latin typeface="Garamond"/>
                <a:ea typeface="ＭＳ Ｐゴシック" charset="0"/>
                <a:cs typeface="Garamond"/>
              </a:rPr>
              <a:t>sentence</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But </a:t>
            </a:r>
            <a:r>
              <a:rPr lang="en-US" sz="2800" dirty="0">
                <a:latin typeface="Garamond"/>
                <a:ea typeface="ＭＳ Ｐゴシック" charset="0"/>
                <a:cs typeface="Garamond"/>
              </a:rPr>
              <a:t>we know that the conclusion is false.</a:t>
            </a:r>
            <a:endParaRPr lang="en-US" sz="2400" dirty="0">
              <a:latin typeface="Garamond"/>
              <a:ea typeface="ＭＳ Ｐゴシック" charset="0"/>
              <a:cs typeface="Garamond"/>
            </a:endParaRPr>
          </a:p>
          <a:p>
            <a:pPr>
              <a:lnSpc>
                <a:spcPct val="90000"/>
              </a:lnSpc>
            </a:pPr>
            <a:r>
              <a:rPr lang="en-US" sz="2400" dirty="0">
                <a:latin typeface="Garamond"/>
                <a:ea typeface="ＭＳ Ｐゴシック" charset="0"/>
                <a:cs typeface="Garamond"/>
              </a:rPr>
              <a:t>	</a:t>
            </a: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1525023617"/>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Correspondence Theory</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6217921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539431"/>
          </a:xfrm>
          <a:prstGeom prst="rect">
            <a:avLst/>
          </a:prstGeom>
          <a:noFill/>
        </p:spPr>
        <p:txBody>
          <a:bodyPr wrap="square" rtlCol="0">
            <a:spAutoFit/>
          </a:bodyPr>
          <a:lstStyle/>
          <a:p>
            <a:pPr marL="609600" indent="-609600">
              <a:spcBef>
                <a:spcPct val="0"/>
              </a:spcBef>
              <a:buFontTx/>
              <a:buNone/>
            </a:pPr>
            <a:r>
              <a:rPr lang="en-US" sz="2800" dirty="0">
                <a:latin typeface="Garamond"/>
                <a:ea typeface="ＭＳ Ｐゴシック" charset="0"/>
                <a:cs typeface="Garamond"/>
              </a:rPr>
              <a:t>Three basic </a:t>
            </a:r>
            <a:r>
              <a:rPr lang="en-US" sz="2800" dirty="0" smtClean="0">
                <a:latin typeface="Garamond"/>
                <a:ea typeface="ＭＳ Ｐゴシック" charset="0"/>
                <a:cs typeface="Garamond"/>
              </a:rPr>
              <a:t>questions:</a:t>
            </a:r>
          </a:p>
          <a:p>
            <a:pPr marL="609600" indent="-609600">
              <a:spcBef>
                <a:spcPct val="0"/>
              </a:spcBef>
              <a:buFontTx/>
              <a:buNone/>
            </a:pPr>
            <a:endParaRPr lang="en-US" sz="2800" dirty="0">
              <a:latin typeface="Garamond"/>
              <a:ea typeface="ＭＳ Ｐゴシック" charset="0"/>
              <a:cs typeface="Garamond"/>
            </a:endParaRPr>
          </a:p>
          <a:p>
            <a:pPr marL="609600" indent="-609600">
              <a:spcBef>
                <a:spcPct val="0"/>
              </a:spcBef>
              <a:buFontTx/>
              <a:buNone/>
            </a:pPr>
            <a:r>
              <a:rPr lang="en-US" sz="2800" dirty="0">
                <a:latin typeface="Garamond"/>
                <a:ea typeface="ＭＳ Ｐゴシック" charset="0"/>
                <a:cs typeface="Garamond"/>
              </a:rPr>
              <a:t>	(Q1) What is a proposition?</a:t>
            </a:r>
          </a:p>
          <a:p>
            <a:pPr marL="609600" indent="-609600">
              <a:spcBef>
                <a:spcPct val="0"/>
              </a:spcBef>
              <a:buFontTx/>
              <a:buNone/>
            </a:pPr>
            <a:endParaRPr lang="en-US" sz="2800" dirty="0">
              <a:latin typeface="Garamond"/>
              <a:ea typeface="ＭＳ Ｐゴシック" charset="0"/>
              <a:cs typeface="Garamond"/>
            </a:endParaRPr>
          </a:p>
          <a:p>
            <a:pPr marL="609600" indent="-609600">
              <a:spcBef>
                <a:spcPct val="0"/>
              </a:spcBef>
              <a:buFontTx/>
              <a:buNone/>
            </a:pPr>
            <a:r>
              <a:rPr lang="en-US" sz="2800" dirty="0">
                <a:latin typeface="Garamond"/>
                <a:ea typeface="ＭＳ Ｐゴシック" charset="0"/>
                <a:cs typeface="Garamond"/>
              </a:rPr>
              <a:t>	(Q2) What is a fact?</a:t>
            </a:r>
          </a:p>
          <a:p>
            <a:pPr marL="609600" indent="-609600">
              <a:spcBef>
                <a:spcPct val="0"/>
              </a:spcBef>
              <a:buFontTx/>
              <a:buNone/>
            </a:pPr>
            <a:endParaRPr lang="en-US" sz="2800" dirty="0">
              <a:latin typeface="Garamond"/>
              <a:ea typeface="ＭＳ Ｐゴシック" charset="0"/>
              <a:cs typeface="Garamond"/>
            </a:endParaRPr>
          </a:p>
          <a:p>
            <a:pPr marL="609600" indent="-609600">
              <a:spcBef>
                <a:spcPct val="0"/>
              </a:spcBef>
              <a:buFontTx/>
              <a:buNone/>
            </a:pPr>
            <a:r>
              <a:rPr lang="en-US" sz="2800" dirty="0">
                <a:latin typeface="Garamond"/>
                <a:ea typeface="ＭＳ Ｐゴシック" charset="0"/>
                <a:cs typeface="Garamond"/>
              </a:rPr>
              <a:t>	(Q3) What is the relation of </a:t>
            </a:r>
            <a:r>
              <a:rPr lang="ja-JP" altLang="en-US" sz="2800" dirty="0">
                <a:latin typeface="Garamond"/>
                <a:ea typeface="ＭＳ Ｐゴシック" charset="0"/>
                <a:cs typeface="Garamond"/>
              </a:rPr>
              <a:t>“</a:t>
            </a:r>
            <a:r>
              <a:rPr lang="en-US" sz="2800" dirty="0">
                <a:latin typeface="Garamond"/>
                <a:ea typeface="ＭＳ Ｐゴシック" charset="0"/>
                <a:cs typeface="Garamond"/>
              </a:rPr>
              <a:t>correspondence</a:t>
            </a:r>
            <a:r>
              <a:rPr lang="ja-JP" altLang="en-US" sz="2800" dirty="0" smtClean="0">
                <a:latin typeface="Garamond"/>
                <a:ea typeface="ＭＳ Ｐゴシック" charset="0"/>
                <a:cs typeface="Garamond"/>
              </a:rPr>
              <a:t>”</a:t>
            </a:r>
            <a:r>
              <a:rPr lang="en-US" sz="2800" dirty="0" smtClean="0">
                <a:latin typeface="Garamond"/>
                <a:ea typeface="ＭＳ Ｐゴシック" charset="0"/>
                <a:cs typeface="Garamond"/>
              </a:rPr>
              <a:t>?</a:t>
            </a:r>
            <a:endParaRPr lang="en-US" sz="24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841206229"/>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Correspondence Theory</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84571646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832093"/>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Suppose I ask what I need to check in order to determine whether the proposition </a:t>
            </a:r>
            <a:r>
              <a:rPr lang="en-US" sz="2800" dirty="0" smtClean="0">
                <a:latin typeface="Garamond"/>
                <a:ea typeface="ＭＳ Ｐゴシック" charset="0"/>
                <a:cs typeface="Garamond"/>
              </a:rPr>
              <a:t>that David </a:t>
            </a:r>
            <a:r>
              <a:rPr lang="en-US" sz="2800" dirty="0">
                <a:latin typeface="Garamond"/>
                <a:ea typeface="ＭＳ Ｐゴシック" charset="0"/>
                <a:cs typeface="Garamond"/>
              </a:rPr>
              <a:t>is pink is true.</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According </a:t>
            </a:r>
            <a:r>
              <a:rPr lang="en-US" sz="2800" dirty="0">
                <a:latin typeface="Garamond"/>
                <a:ea typeface="ＭＳ Ｐゴシック" charset="0"/>
                <a:cs typeface="Garamond"/>
              </a:rPr>
              <a:t>to the platitude governing this case, I simply have to check </a:t>
            </a:r>
            <a:r>
              <a:rPr lang="en-US" sz="2800" dirty="0" smtClean="0">
                <a:latin typeface="Garamond"/>
                <a:ea typeface="ＭＳ Ｐゴシック" charset="0"/>
                <a:cs typeface="Garamond"/>
              </a:rPr>
              <a:t>whether David </a:t>
            </a:r>
            <a:r>
              <a:rPr lang="en-US" sz="2800" dirty="0">
                <a:latin typeface="Garamond"/>
                <a:ea typeface="ＭＳ Ｐゴシック" charset="0"/>
                <a:cs typeface="Garamond"/>
              </a:rPr>
              <a:t>is pink. </a:t>
            </a:r>
            <a:r>
              <a:rPr lang="en-US" sz="2800" dirty="0" smtClean="0">
                <a:latin typeface="Garamond"/>
                <a:ea typeface="ＭＳ Ｐゴシック" charset="0"/>
                <a:cs typeface="Garamond"/>
              </a:rPr>
              <a:t>That</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all. And that seems to be correct, indeed platitudinous. </a:t>
            </a:r>
          </a:p>
          <a:p>
            <a:pPr>
              <a:spcBef>
                <a:spcPct val="0"/>
              </a:spcBef>
              <a:buFontTx/>
              <a:buNone/>
            </a:pPr>
            <a:endParaRPr lang="en-US" sz="28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4005274984"/>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Correspondence Theory</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402933512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832093"/>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By contrast, according to the Correspondence Theory, it is mysterious that that can be all I need to do.</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According </a:t>
            </a:r>
            <a:r>
              <a:rPr lang="en-US" sz="2800" dirty="0">
                <a:latin typeface="Garamond"/>
                <a:ea typeface="ＭＳ Ｐゴシック" charset="0"/>
                <a:cs typeface="Garamond"/>
              </a:rPr>
              <a:t>to the CT, I </a:t>
            </a:r>
            <a:r>
              <a:rPr lang="en-US" sz="2800" dirty="0" smtClean="0">
                <a:latin typeface="Garamond"/>
                <a:ea typeface="ＭＳ Ｐゴシック" charset="0"/>
                <a:cs typeface="Garamond"/>
              </a:rPr>
              <a:t>should need </a:t>
            </a:r>
            <a:r>
              <a:rPr lang="en-US" sz="2800" dirty="0">
                <a:latin typeface="Garamond"/>
                <a:ea typeface="ＭＳ Ｐゴシック" charset="0"/>
                <a:cs typeface="Garamond"/>
              </a:rPr>
              <a:t>instead to check whether the proposition that </a:t>
            </a:r>
            <a:r>
              <a:rPr lang="en-US" sz="2800" dirty="0" smtClean="0">
                <a:latin typeface="Garamond"/>
                <a:ea typeface="ＭＳ Ｐゴシック" charset="0"/>
                <a:cs typeface="Garamond"/>
              </a:rPr>
              <a:t>David </a:t>
            </a:r>
            <a:r>
              <a:rPr lang="en-US" sz="2800" dirty="0">
                <a:latin typeface="Garamond"/>
                <a:ea typeface="ＭＳ Ｐゴシック" charset="0"/>
                <a:cs typeface="Garamond"/>
              </a:rPr>
              <a:t>is pink stands in a particular </a:t>
            </a:r>
            <a:r>
              <a:rPr lang="en-US" sz="2800" dirty="0" smtClean="0">
                <a:latin typeface="Garamond"/>
                <a:ea typeface="ＭＳ Ｐゴシック" charset="0"/>
                <a:cs typeface="Garamond"/>
              </a:rPr>
              <a:t>relation—correspondence—to </a:t>
            </a:r>
            <a:r>
              <a:rPr lang="en-US" sz="2800" dirty="0">
                <a:latin typeface="Garamond"/>
                <a:ea typeface="ＭＳ Ｐゴシック" charset="0"/>
                <a:cs typeface="Garamond"/>
              </a:rPr>
              <a:t>the fact that </a:t>
            </a:r>
            <a:r>
              <a:rPr lang="en-US" sz="2800" dirty="0" smtClean="0">
                <a:latin typeface="Garamond"/>
                <a:ea typeface="ＭＳ Ｐゴシック" charset="0"/>
                <a:cs typeface="Garamond"/>
              </a:rPr>
              <a:t>David </a:t>
            </a:r>
            <a:r>
              <a:rPr lang="en-US" sz="2800" dirty="0">
                <a:latin typeface="Garamond"/>
                <a:ea typeface="ＭＳ Ｐゴシック" charset="0"/>
                <a:cs typeface="Garamond"/>
              </a:rPr>
              <a:t>is pink.</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2182813119"/>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Correspondence Theory</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79446754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832093"/>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So the CT appears to demand more of us than that ought to be demanded, given the platitudes. </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smtClean="0">
                <a:latin typeface="Garamond"/>
                <a:ea typeface="ＭＳ Ｐゴシック" charset="0"/>
                <a:cs typeface="Garamond"/>
              </a:rPr>
              <a:t>Alternatively</a:t>
            </a:r>
            <a:r>
              <a:rPr lang="en-US" sz="2800" dirty="0">
                <a:latin typeface="Garamond"/>
                <a:ea typeface="ＭＳ Ｐゴシック" charset="0"/>
                <a:cs typeface="Garamond"/>
              </a:rPr>
              <a:t>, if CT </a:t>
            </a:r>
            <a:r>
              <a:rPr lang="en-US" sz="2800" dirty="0" err="1" smtClean="0">
                <a:latin typeface="Garamond"/>
                <a:ea typeface="ＭＳ Ｐゴシック" charset="0"/>
                <a:cs typeface="Garamond"/>
              </a:rPr>
              <a:t>doesn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 </a:t>
            </a:r>
            <a:r>
              <a:rPr lang="en-US" sz="2800" dirty="0">
                <a:latin typeface="Garamond"/>
                <a:ea typeface="ＭＳ Ｐゴシック" charset="0"/>
                <a:cs typeface="Garamond"/>
              </a:rPr>
              <a:t>demand more, we might think that all the talk about facts and correspondence is really an overly verbose way of stating the platitudes. In which case, we </a:t>
            </a:r>
            <a:r>
              <a:rPr lang="en-US" sz="2800" dirty="0" smtClean="0">
                <a:latin typeface="Garamond"/>
                <a:ea typeface="ＭＳ Ｐゴシック" charset="0"/>
                <a:cs typeface="Garamond"/>
              </a:rPr>
              <a:t>haven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 </a:t>
            </a:r>
            <a:r>
              <a:rPr lang="en-US" sz="2800" dirty="0">
                <a:latin typeface="Garamond"/>
                <a:ea typeface="ＭＳ Ｐゴシック" charset="0"/>
                <a:cs typeface="Garamond"/>
              </a:rPr>
              <a:t>really said anything substantive about truth.</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1168602896"/>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Coherence Theory</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00216688"/>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401205"/>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According to the Correspondence Theory, to check whether a proposition is true, I have to check the facts. But my only access to the facts is via the propositions that I believe. So, I have no way of independently checking the facts. The most I can hope to do is to check one proposition against others.</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3029388700"/>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Coherence Theory</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3977978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970318"/>
          </a:xfrm>
          <a:prstGeom prst="rect">
            <a:avLst/>
          </a:prstGeom>
          <a:noFill/>
        </p:spPr>
        <p:txBody>
          <a:bodyPr wrap="square" rtlCol="0">
            <a:spAutoFit/>
          </a:bodyPr>
          <a:lstStyle/>
          <a:p>
            <a:pPr>
              <a:spcBef>
                <a:spcPct val="0"/>
              </a:spcBef>
              <a:buFontTx/>
              <a:buNone/>
            </a:pPr>
            <a:r>
              <a:rPr lang="en-US" sz="2800" dirty="0" smtClean="0">
                <a:latin typeface="Garamond"/>
                <a:ea typeface="ＭＳ Ｐゴシック" charset="0"/>
                <a:cs typeface="Garamond"/>
              </a:rPr>
              <a:t>If that’s </a:t>
            </a:r>
            <a:r>
              <a:rPr lang="en-US" sz="2800" dirty="0">
                <a:latin typeface="Garamond"/>
                <a:ea typeface="ＭＳ Ｐゴシック" charset="0"/>
                <a:cs typeface="Garamond"/>
              </a:rPr>
              <a:t>right, then we can never tell whether a proposition is true.</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a:latin typeface="Garamond"/>
                <a:ea typeface="ＭＳ Ｐゴシック" charset="0"/>
                <a:cs typeface="Garamond"/>
              </a:rPr>
              <a:t>Since, according to the Coherence Theorist, it should be possible to be able to tell whether a proposition is true, truth must consist in something other than correspondence with the facts.</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799090940"/>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Coherence Theory</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55972560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970318"/>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Since we can at least relate one proposition that we believe to others, the Coherence theorist uses that to drive their account:</a:t>
            </a:r>
          </a:p>
          <a:p>
            <a:pPr>
              <a:spcBef>
                <a:spcPct val="0"/>
              </a:spcBef>
              <a:buFontTx/>
              <a:buNone/>
            </a:pPr>
            <a:endParaRPr lang="en-US" sz="2800" dirty="0">
              <a:latin typeface="Garamond"/>
              <a:ea typeface="ＭＳ Ｐゴシック" charset="0"/>
              <a:cs typeface="Garamond"/>
            </a:endParaRPr>
          </a:p>
          <a:p>
            <a:pPr marL="360000">
              <a:spcBef>
                <a:spcPct val="0"/>
              </a:spcBef>
              <a:buFontTx/>
              <a:buNone/>
            </a:pPr>
            <a:r>
              <a:rPr lang="en-US" sz="2800" dirty="0">
                <a:latin typeface="Garamond"/>
                <a:ea typeface="ＭＳ Ｐゴシック" charset="0"/>
                <a:cs typeface="Garamond"/>
              </a:rPr>
              <a:t>(</a:t>
            </a:r>
            <a:r>
              <a:rPr lang="en-US" sz="2800" dirty="0" err="1">
                <a:latin typeface="Garamond"/>
                <a:ea typeface="ＭＳ Ｐゴシック" charset="0"/>
                <a:cs typeface="Garamond"/>
              </a:rPr>
              <a:t>Coh</a:t>
            </a:r>
            <a:r>
              <a:rPr lang="en-US" sz="2800" dirty="0">
                <a:latin typeface="Garamond"/>
                <a:ea typeface="ＭＳ Ｐゴシック" charset="0"/>
                <a:cs typeface="Garamond"/>
              </a:rPr>
              <a:t>) The proposition that P is true </a:t>
            </a:r>
            <a:r>
              <a:rPr lang="en-US" sz="2800" dirty="0" err="1">
                <a:latin typeface="Garamond"/>
                <a:ea typeface="ＭＳ Ｐゴシック" charset="0"/>
                <a:cs typeface="Garamond"/>
              </a:rPr>
              <a:t>iff</a:t>
            </a:r>
            <a:r>
              <a:rPr lang="en-US" sz="2800" dirty="0">
                <a:latin typeface="Garamond"/>
                <a:ea typeface="ＭＳ Ｐゴシック" charset="0"/>
                <a:cs typeface="Garamond"/>
              </a:rPr>
              <a:t> the proposition that P coheres with other propositions that are believed.</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2106212786"/>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Coherence Theory</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19102214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401205"/>
          </a:xfrm>
          <a:prstGeom prst="rect">
            <a:avLst/>
          </a:prstGeom>
          <a:noFill/>
        </p:spPr>
        <p:txBody>
          <a:bodyPr wrap="square" rtlCol="0">
            <a:spAutoFit/>
          </a:bodyPr>
          <a:lstStyle/>
          <a:p>
            <a:pPr>
              <a:spcBef>
                <a:spcPct val="0"/>
              </a:spcBef>
              <a:buFontTx/>
              <a:buNone/>
            </a:pPr>
            <a:r>
              <a:rPr lang="en-US" sz="2800" dirty="0" smtClean="0">
                <a:latin typeface="Garamond"/>
                <a:ea typeface="ＭＳ Ｐゴシック" charset="0"/>
                <a:cs typeface="Garamond"/>
              </a:rPr>
              <a:t>Q1</a:t>
            </a:r>
            <a:r>
              <a:rPr lang="en-US" sz="2800" dirty="0">
                <a:latin typeface="Garamond"/>
                <a:ea typeface="ＭＳ Ｐゴシック" charset="0"/>
                <a:cs typeface="Garamond"/>
              </a:rPr>
              <a:t>. What are </a:t>
            </a:r>
            <a:r>
              <a:rPr lang="en-US" sz="2800" dirty="0" smtClean="0">
                <a:latin typeface="Garamond"/>
                <a:ea typeface="ＭＳ Ｐゴシック" charset="0"/>
                <a:cs typeface="Garamond"/>
              </a:rPr>
              <a:t>propositions?</a:t>
            </a:r>
            <a:endParaRPr lang="en-US" sz="2800" dirty="0">
              <a:latin typeface="Garamond"/>
              <a:ea typeface="ＭＳ Ｐゴシック" charset="0"/>
              <a:cs typeface="Garamond"/>
            </a:endParaRP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a:latin typeface="Garamond"/>
                <a:ea typeface="ＭＳ Ｐゴシック" charset="0"/>
                <a:cs typeface="Garamond"/>
              </a:rPr>
              <a:t>Q2. What must propositions cohere with: propositions believed by everyone, someone, the subject, all the propositions, some of them?</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a:latin typeface="Garamond"/>
                <a:ea typeface="ＭＳ Ｐゴシック" charset="0"/>
                <a:cs typeface="Garamond"/>
              </a:rPr>
              <a:t>Q3. What is the relation of </a:t>
            </a:r>
            <a:r>
              <a:rPr lang="ja-JP" altLang="en-US" sz="2800" dirty="0">
                <a:latin typeface="Garamond"/>
                <a:ea typeface="ＭＳ Ｐゴシック" charset="0"/>
                <a:cs typeface="Garamond"/>
              </a:rPr>
              <a:t>“</a:t>
            </a:r>
            <a:r>
              <a:rPr lang="en-US" sz="2800" dirty="0">
                <a:latin typeface="Garamond"/>
                <a:ea typeface="ＭＳ Ｐゴシック" charset="0"/>
                <a:cs typeface="Garamond"/>
              </a:rPr>
              <a:t>coherence</a:t>
            </a:r>
            <a:r>
              <a:rPr lang="ja-JP" altLang="en-US" sz="2800" dirty="0">
                <a:latin typeface="Garamond"/>
                <a:ea typeface="ＭＳ Ｐゴシック" charset="0"/>
                <a:cs typeface="Garamond"/>
              </a:rPr>
              <a:t>”</a:t>
            </a:r>
            <a:r>
              <a:rPr lang="en-US" sz="2800" dirty="0">
                <a:latin typeface="Garamond"/>
                <a:ea typeface="ＭＳ Ｐゴシック" charset="0"/>
                <a:cs typeface="Garamond"/>
              </a:rPr>
              <a:t>? Is it mere consistency, </a:t>
            </a:r>
            <a:r>
              <a:rPr lang="en-US" sz="2800" dirty="0" smtClean="0">
                <a:latin typeface="Garamond"/>
                <a:ea typeface="ＭＳ Ｐゴシック" charset="0"/>
                <a:cs typeface="Garamond"/>
              </a:rPr>
              <a:t>or what?</a:t>
            </a:r>
            <a:endParaRPr lang="en-US" sz="28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1736901477"/>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Coherence Theory</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46421845"/>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662814"/>
          </a:xfrm>
          <a:prstGeom prst="rect">
            <a:avLst/>
          </a:prstGeom>
          <a:noFill/>
        </p:spPr>
        <p:txBody>
          <a:bodyPr wrap="square" rtlCol="0">
            <a:spAutoFit/>
          </a:bodyPr>
          <a:lstStyle/>
          <a:p>
            <a:pPr>
              <a:spcBef>
                <a:spcPct val="0"/>
              </a:spcBef>
              <a:buFontTx/>
              <a:buNone/>
            </a:pPr>
            <a:r>
              <a:rPr lang="en-US" sz="2700" dirty="0" smtClean="0">
                <a:latin typeface="Garamond"/>
                <a:ea typeface="ＭＳ Ｐゴシック" charset="0"/>
                <a:cs typeface="Garamond"/>
              </a:rPr>
              <a:t>A concern </a:t>
            </a:r>
            <a:r>
              <a:rPr lang="en-US" sz="2700" dirty="0">
                <a:latin typeface="Garamond"/>
                <a:ea typeface="ＭＳ Ｐゴシック" charset="0"/>
                <a:cs typeface="Garamond"/>
              </a:rPr>
              <a:t>arises concerning the fit between Coherence theory and the platitudes.</a:t>
            </a:r>
          </a:p>
          <a:p>
            <a:pPr>
              <a:spcBef>
                <a:spcPct val="0"/>
              </a:spcBef>
              <a:buFontTx/>
              <a:buNone/>
            </a:pPr>
            <a:endParaRPr lang="en-US" sz="2700" dirty="0">
              <a:latin typeface="Garamond"/>
              <a:ea typeface="ＭＳ Ｐゴシック" charset="0"/>
              <a:cs typeface="Garamond"/>
            </a:endParaRPr>
          </a:p>
          <a:p>
            <a:pPr>
              <a:spcBef>
                <a:spcPct val="0"/>
              </a:spcBef>
              <a:buFontTx/>
              <a:buNone/>
            </a:pPr>
            <a:r>
              <a:rPr lang="en-US" sz="2700" dirty="0">
                <a:latin typeface="Garamond"/>
                <a:ea typeface="ＭＳ Ｐゴシック" charset="0"/>
                <a:cs typeface="Garamond"/>
              </a:rPr>
              <a:t>To figure out whether the proposition that </a:t>
            </a:r>
            <a:r>
              <a:rPr lang="en-US" sz="2700" dirty="0" smtClean="0">
                <a:latin typeface="Garamond"/>
                <a:ea typeface="ＭＳ Ｐゴシック" charset="0"/>
                <a:cs typeface="Garamond"/>
              </a:rPr>
              <a:t>David </a:t>
            </a:r>
            <a:r>
              <a:rPr lang="en-US" sz="2700" dirty="0">
                <a:latin typeface="Garamond"/>
                <a:ea typeface="ＭＳ Ｐゴシック" charset="0"/>
                <a:cs typeface="Garamond"/>
              </a:rPr>
              <a:t>is pink is true, one needs to do something other than figure out whether </a:t>
            </a:r>
            <a:r>
              <a:rPr lang="en-US" sz="2700" dirty="0" smtClean="0">
                <a:latin typeface="Garamond"/>
                <a:ea typeface="ＭＳ Ｐゴシック" charset="0"/>
                <a:cs typeface="Garamond"/>
              </a:rPr>
              <a:t>David </a:t>
            </a:r>
            <a:r>
              <a:rPr lang="en-US" sz="2700" dirty="0">
                <a:latin typeface="Garamond"/>
                <a:ea typeface="ＭＳ Ｐゴシック" charset="0"/>
                <a:cs typeface="Garamond"/>
              </a:rPr>
              <a:t>is pink. One </a:t>
            </a:r>
            <a:r>
              <a:rPr lang="en-US" sz="2700" dirty="0" smtClean="0">
                <a:latin typeface="Garamond"/>
                <a:ea typeface="ＭＳ Ｐゴシック" charset="0"/>
                <a:cs typeface="Garamond"/>
              </a:rPr>
              <a:t>needs </a:t>
            </a:r>
            <a:r>
              <a:rPr lang="en-US" sz="2700" dirty="0">
                <a:latin typeface="Garamond"/>
                <a:ea typeface="ＭＳ Ｐゴシック" charset="0"/>
                <a:cs typeface="Garamond"/>
              </a:rPr>
              <a:t>to figure out whether the proposition coheres with other things one believes.</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1174880315"/>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An alternative approach</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865246821"/>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401205"/>
          </a:xfrm>
          <a:prstGeom prst="rect">
            <a:avLst/>
          </a:prstGeom>
          <a:noFill/>
        </p:spPr>
        <p:txBody>
          <a:bodyPr wrap="square" rtlCol="0">
            <a:spAutoFit/>
          </a:bodyPr>
          <a:lstStyle/>
          <a:p>
            <a:pPr>
              <a:spcBef>
                <a:spcPct val="0"/>
              </a:spcBef>
              <a:buFontTx/>
              <a:buNone/>
            </a:pPr>
            <a:r>
              <a:rPr lang="en-US" sz="2800" dirty="0" smtClean="0">
                <a:latin typeface="Garamond"/>
                <a:ea typeface="ＭＳ Ｐゴシック" charset="0"/>
                <a:cs typeface="Garamond"/>
              </a:rPr>
              <a:t>These </a:t>
            </a:r>
            <a:r>
              <a:rPr lang="en-US" sz="2800" dirty="0">
                <a:latin typeface="Garamond"/>
                <a:ea typeface="ＭＳ Ｐゴシック" charset="0"/>
                <a:cs typeface="Garamond"/>
              </a:rPr>
              <a:t>questions and concerns that arise for those two traditional theories of truth should not be thought to be decisive</a:t>
            </a:r>
            <a:r>
              <a:rPr lang="en-US" sz="2800" dirty="0" smtClean="0">
                <a:latin typeface="Garamond"/>
                <a:ea typeface="ＭＳ Ｐゴシック" charset="0"/>
                <a:cs typeface="Garamond"/>
              </a:rPr>
              <a:t>.</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dirty="0">
                <a:latin typeface="Garamond"/>
                <a:ea typeface="ＭＳ Ｐゴシック" charset="0"/>
                <a:cs typeface="Garamond"/>
              </a:rPr>
              <a:t>However, the persistence of debate between defenders of these two sorts of theory, together with </a:t>
            </a:r>
            <a:r>
              <a:rPr lang="en-US" sz="2800" dirty="0" smtClean="0">
                <a:latin typeface="Garamond"/>
                <a:ea typeface="ＭＳ Ｐゴシック" charset="0"/>
                <a:cs typeface="Garamond"/>
              </a:rPr>
              <a:t>their </a:t>
            </a:r>
            <a:r>
              <a:rPr lang="en-US" sz="2800" dirty="0">
                <a:latin typeface="Garamond"/>
                <a:ea typeface="ＭＳ Ｐゴシック" charset="0"/>
                <a:cs typeface="Garamond"/>
              </a:rPr>
              <a:t>various </a:t>
            </a:r>
            <a:r>
              <a:rPr lang="en-US" sz="2800" dirty="0" err="1" smtClean="0">
                <a:latin typeface="Garamond"/>
                <a:ea typeface="ＭＳ Ｐゴシック" charset="0"/>
                <a:cs typeface="Garamond"/>
              </a:rPr>
              <a:t>unclarities</a:t>
            </a:r>
            <a:r>
              <a:rPr lang="en-US" sz="2800" dirty="0" smtClean="0">
                <a:latin typeface="Garamond"/>
                <a:ea typeface="ＭＳ Ｐゴシック" charset="0"/>
                <a:cs typeface="Garamond"/>
              </a:rPr>
              <a:t>, </a:t>
            </a:r>
            <a:r>
              <a:rPr lang="en-US" sz="2800" dirty="0">
                <a:latin typeface="Garamond"/>
                <a:ea typeface="ＭＳ Ｐゴシック" charset="0"/>
                <a:cs typeface="Garamond"/>
              </a:rPr>
              <a:t>have motivated a different response.</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410033778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283432617"/>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2814104"/>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So, we have </a:t>
            </a:r>
            <a:r>
              <a:rPr lang="en-US" sz="2800" dirty="0" smtClean="0">
                <a:latin typeface="Garamond"/>
                <a:ea typeface="ＭＳ Ｐゴシック" charset="0"/>
                <a:cs typeface="Garamond"/>
              </a:rPr>
              <a:t>that: </a:t>
            </a:r>
          </a:p>
          <a:p>
            <a:pPr>
              <a:lnSpc>
                <a:spcPct val="90000"/>
              </a:lnSpc>
            </a:pPr>
            <a:endParaRPr lang="en-US" sz="2800" dirty="0" smtClean="0">
              <a:latin typeface="Garamond"/>
              <a:ea typeface="ＭＳ Ｐゴシック" charset="0"/>
              <a:cs typeface="Garamond"/>
            </a:endParaRPr>
          </a:p>
          <a:p>
            <a:pPr>
              <a:lnSpc>
                <a:spcPct val="90000"/>
              </a:lnSpc>
            </a:pPr>
            <a:r>
              <a:rPr lang="en-US" sz="2800" i="1" dirty="0" smtClean="0">
                <a:latin typeface="Garamond"/>
                <a:ea typeface="ＭＳ Ｐゴシック" charset="0"/>
                <a:cs typeface="Garamond"/>
              </a:rPr>
              <a:t>either</a:t>
            </a:r>
            <a:r>
              <a:rPr lang="en-US" sz="2800" dirty="0" smtClean="0">
                <a:latin typeface="Garamond"/>
                <a:ea typeface="ＭＳ Ｐゴシック" charset="0"/>
                <a:cs typeface="Garamond"/>
              </a:rPr>
              <a:t> </a:t>
            </a:r>
            <a:r>
              <a:rPr lang="en-US" sz="2800" dirty="0">
                <a:latin typeface="Garamond"/>
                <a:ea typeface="ＭＳ Ｐゴシック" charset="0"/>
                <a:cs typeface="Garamond"/>
              </a:rPr>
              <a:t>what Bill said is not his token </a:t>
            </a:r>
            <a:r>
              <a:rPr lang="en-US" sz="2800" dirty="0" smtClean="0">
                <a:latin typeface="Garamond"/>
                <a:ea typeface="ＭＳ Ｐゴシック" charset="0"/>
                <a:cs typeface="Garamond"/>
              </a:rPr>
              <a:t>sentence;</a:t>
            </a:r>
          </a:p>
          <a:p>
            <a:pPr>
              <a:lnSpc>
                <a:spcPct val="90000"/>
              </a:lnSpc>
            </a:pPr>
            <a:endParaRPr lang="en-US" sz="2800" dirty="0" smtClean="0">
              <a:latin typeface="Garamond"/>
              <a:ea typeface="ＭＳ Ｐゴシック" charset="0"/>
              <a:cs typeface="Garamond"/>
            </a:endParaRPr>
          </a:p>
          <a:p>
            <a:pPr>
              <a:lnSpc>
                <a:spcPct val="90000"/>
              </a:lnSpc>
            </a:pPr>
            <a:r>
              <a:rPr lang="en-US" sz="2800" i="1" dirty="0" smtClean="0">
                <a:latin typeface="Garamond"/>
                <a:ea typeface="ＭＳ Ｐゴシック" charset="0"/>
                <a:cs typeface="Garamond"/>
              </a:rPr>
              <a:t>or</a:t>
            </a:r>
            <a:r>
              <a:rPr lang="en-US" sz="2800" dirty="0" smtClean="0">
                <a:latin typeface="Garamond"/>
                <a:ea typeface="ＭＳ Ｐゴシック" charset="0"/>
                <a:cs typeface="Garamond"/>
              </a:rPr>
              <a:t> </a:t>
            </a:r>
            <a:r>
              <a:rPr lang="en-US" sz="2800" dirty="0">
                <a:latin typeface="Garamond"/>
                <a:ea typeface="ＭＳ Ｐゴシック" charset="0"/>
                <a:cs typeface="Garamond"/>
              </a:rPr>
              <a:t>what Jill said is not her token sentence.</a:t>
            </a: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3195981017"/>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An alternative approach</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99351476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401205"/>
          </a:xfrm>
          <a:prstGeom prst="rect">
            <a:avLst/>
          </a:prstGeom>
          <a:noFill/>
        </p:spPr>
        <p:txBody>
          <a:bodyPr wrap="square" rtlCol="0">
            <a:spAutoFit/>
          </a:bodyPr>
          <a:lstStyle/>
          <a:p>
            <a:pPr>
              <a:spcBef>
                <a:spcPct val="0"/>
              </a:spcBef>
            </a:pPr>
            <a:r>
              <a:rPr lang="en-US" sz="2800" dirty="0" smtClean="0">
                <a:latin typeface="Garamond"/>
                <a:ea typeface="ＭＳ Ｐゴシック" charset="0"/>
                <a:cs typeface="Garamond"/>
              </a:rPr>
              <a:t>(1) The </a:t>
            </a:r>
            <a:r>
              <a:rPr lang="en-US" sz="2800" dirty="0">
                <a:latin typeface="Garamond"/>
                <a:ea typeface="ＭＳ Ｐゴシック" charset="0"/>
                <a:cs typeface="Garamond"/>
              </a:rPr>
              <a:t>platitudes appear to be plausible and very widely accepted (</a:t>
            </a:r>
            <a:r>
              <a:rPr lang="en-US" sz="2800" dirty="0" smtClean="0">
                <a:latin typeface="Garamond"/>
                <a:ea typeface="ＭＳ Ｐゴシック" charset="0"/>
                <a:cs typeface="Garamond"/>
              </a:rPr>
              <a:t>that</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what makes them platitudes!).</a:t>
            </a:r>
          </a:p>
          <a:p>
            <a:pPr>
              <a:spcBef>
                <a:spcPct val="0"/>
              </a:spcBef>
              <a:buFontTx/>
              <a:buAutoNum type="arabicParenBoth"/>
            </a:pPr>
            <a:endParaRPr lang="en-US" sz="2800" dirty="0">
              <a:latin typeface="Garamond"/>
              <a:ea typeface="ＭＳ Ｐゴシック" charset="0"/>
              <a:cs typeface="Garamond"/>
            </a:endParaRPr>
          </a:p>
          <a:p>
            <a:pPr>
              <a:spcBef>
                <a:spcPct val="0"/>
              </a:spcBef>
            </a:pPr>
            <a:r>
              <a:rPr lang="en-US" sz="2800" dirty="0" smtClean="0">
                <a:latin typeface="Garamond"/>
                <a:ea typeface="ＭＳ Ｐゴシック" charset="0"/>
                <a:cs typeface="Garamond"/>
              </a:rPr>
              <a:t>(2) When </a:t>
            </a:r>
            <a:r>
              <a:rPr lang="en-US" sz="2800" dirty="0">
                <a:latin typeface="Garamond"/>
                <a:ea typeface="ＭＳ Ｐゴシック" charset="0"/>
                <a:cs typeface="Garamond"/>
              </a:rPr>
              <a:t>we attempt to go beyond the platitudes, deep seeming questions arise, about facts, correspondence, coherence etc., and it has proved very difficult to answer those questions in a satisfying way</a:t>
            </a:r>
            <a:r>
              <a:rPr lang="en-US" sz="2800" dirty="0" smtClean="0">
                <a:latin typeface="Garamond"/>
                <a:ea typeface="ＭＳ Ｐゴシック" charset="0"/>
                <a:cs typeface="Garamond"/>
              </a:rPr>
              <a:t>.</a:t>
            </a:r>
            <a:endParaRPr lang="en-US" sz="28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939634067"/>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An alternative approach</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758422420"/>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401205"/>
          </a:xfrm>
          <a:prstGeom prst="rect">
            <a:avLst/>
          </a:prstGeom>
          <a:noFill/>
        </p:spPr>
        <p:txBody>
          <a:bodyPr wrap="square" rtlCol="0">
            <a:spAutoFit/>
          </a:bodyPr>
          <a:lstStyle/>
          <a:p>
            <a:pPr>
              <a:spcBef>
                <a:spcPct val="0"/>
              </a:spcBef>
            </a:pPr>
            <a:r>
              <a:rPr lang="en-US" sz="2800" dirty="0" smtClean="0">
                <a:latin typeface="Garamond"/>
                <a:ea typeface="ＭＳ Ｐゴシック" charset="0"/>
                <a:cs typeface="Garamond"/>
              </a:rPr>
              <a:t>(3) Moreover</a:t>
            </a:r>
            <a:r>
              <a:rPr lang="en-US" sz="2800" dirty="0">
                <a:latin typeface="Garamond"/>
                <a:ea typeface="ＭＳ Ｐゴシック" charset="0"/>
                <a:cs typeface="Garamond"/>
              </a:rPr>
              <a:t>, the answers to those questions have appeared to be in tension with the platitudes</a:t>
            </a:r>
            <a:r>
              <a:rPr lang="en-US" sz="2800" dirty="0" smtClean="0">
                <a:latin typeface="Garamond"/>
                <a:ea typeface="ＭＳ Ｐゴシック" charset="0"/>
                <a:cs typeface="Garamond"/>
              </a:rPr>
              <a:t>.</a:t>
            </a:r>
          </a:p>
          <a:p>
            <a:pPr>
              <a:spcBef>
                <a:spcPct val="0"/>
              </a:spcBef>
            </a:pPr>
            <a:endParaRPr lang="en-US" sz="2800" dirty="0">
              <a:latin typeface="Garamond"/>
              <a:ea typeface="ＭＳ Ｐゴシック" charset="0"/>
              <a:cs typeface="Garamond"/>
            </a:endParaRPr>
          </a:p>
          <a:p>
            <a:pPr>
              <a:spcBef>
                <a:spcPct val="0"/>
              </a:spcBef>
            </a:pPr>
            <a:r>
              <a:rPr lang="en-US" sz="2800" dirty="0" smtClean="0">
                <a:latin typeface="Garamond"/>
                <a:ea typeface="ＭＳ Ｐゴシック" charset="0"/>
                <a:cs typeface="Garamond"/>
              </a:rPr>
              <a:t>(4) There </a:t>
            </a:r>
            <a:r>
              <a:rPr lang="en-US" sz="2800" dirty="0">
                <a:latin typeface="Garamond"/>
                <a:ea typeface="ＭＳ Ｐゴシック" charset="0"/>
                <a:cs typeface="Garamond"/>
              </a:rPr>
              <a:t>has been a history of dispute amongst defenders of various substantive accounts of truth, with little sign that consensus is emerging.</a:t>
            </a:r>
          </a:p>
          <a:p>
            <a:pPr>
              <a:spcBef>
                <a:spcPct val="0"/>
              </a:spcBef>
            </a:pPr>
            <a:endParaRPr lang="en-US" sz="2800" dirty="0">
              <a:latin typeface="Garamond"/>
              <a:ea typeface="ＭＳ Ｐゴシック" charset="0"/>
              <a:cs typeface="Garamond"/>
            </a:endParaRP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3691072923"/>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An alternative approach</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62044074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108544"/>
          </a:xfrm>
          <a:prstGeom prst="rect">
            <a:avLst/>
          </a:prstGeom>
          <a:noFill/>
        </p:spPr>
        <p:txBody>
          <a:bodyPr wrap="square" rtlCol="0">
            <a:spAutoFit/>
          </a:bodyPr>
          <a:lstStyle/>
          <a:p>
            <a:pPr>
              <a:spcBef>
                <a:spcPct val="0"/>
              </a:spcBef>
              <a:buFontTx/>
              <a:buNone/>
            </a:pPr>
            <a:r>
              <a:rPr lang="en-US" sz="2800" dirty="0">
                <a:latin typeface="Garamond"/>
                <a:ea typeface="ＭＳ Ｐゴシック" charset="0"/>
                <a:cs typeface="Garamond"/>
              </a:rPr>
              <a:t>These facts about the traditional debate have led to a very different approach to our question about truth:</a:t>
            </a:r>
          </a:p>
          <a:p>
            <a:pPr>
              <a:spcBef>
                <a:spcPct val="0"/>
              </a:spcBef>
              <a:buFontTx/>
              <a:buNone/>
            </a:pPr>
            <a:endParaRPr lang="en-US" sz="2800" dirty="0">
              <a:latin typeface="Garamond"/>
              <a:ea typeface="ＭＳ Ｐゴシック" charset="0"/>
              <a:cs typeface="Garamond"/>
            </a:endParaRPr>
          </a:p>
          <a:p>
            <a:pPr>
              <a:spcBef>
                <a:spcPct val="0"/>
              </a:spcBef>
              <a:buFontTx/>
              <a:buNone/>
            </a:pPr>
            <a:r>
              <a:rPr lang="en-US" sz="2800" i="1" dirty="0">
                <a:latin typeface="Garamond"/>
                <a:ea typeface="ＭＳ Ｐゴシック" charset="0"/>
                <a:cs typeface="Garamond"/>
              </a:rPr>
              <a:t>	</a:t>
            </a:r>
            <a:r>
              <a:rPr lang="en-US" sz="2800" b="1" dirty="0" smtClean="0">
                <a:latin typeface="Garamond"/>
                <a:ea typeface="ＭＳ Ｐゴシック" charset="0"/>
                <a:cs typeface="Garamond"/>
              </a:rPr>
              <a:t>Deflationary or Minimalist 	Theories of Truth</a:t>
            </a:r>
            <a:r>
              <a:rPr lang="en-US" sz="2800" b="1" dirty="0">
                <a:latin typeface="Garamond"/>
                <a:ea typeface="ＭＳ Ｐゴシック" charset="0"/>
                <a:cs typeface="Garamond"/>
              </a:rPr>
              <a:t>.</a:t>
            </a:r>
          </a:p>
        </p:txBody>
      </p:sp>
      <p:pic>
        <p:nvPicPr>
          <p:cNvPr id="6" name="Content Placeholder 5" descr="Horwich.jpeg"/>
          <p:cNvPicPr>
            <a:picLocks noGrp="1" noChangeAspect="1"/>
          </p:cNvPicPr>
          <p:nvPr>
            <p:ph sz="half" idx="2"/>
          </p:nvPr>
        </p:nvPicPr>
        <p:blipFill>
          <a:blip r:embed="rId7">
            <a:extLst>
              <a:ext uri="{28A0092B-C50C-407E-A947-70E740481C1C}">
                <a14:useLocalDpi xmlns:a14="http://schemas.microsoft.com/office/drawing/2010/main" val="0"/>
              </a:ext>
            </a:extLst>
          </a:blip>
          <a:srcRect t="9460" b="9460"/>
          <a:stretch>
            <a:fillRect/>
          </a:stretch>
        </p:blipFill>
        <p:spPr>
          <a:xfrm>
            <a:off x="6073913" y="1600201"/>
            <a:ext cx="2612886" cy="3137451"/>
          </a:xfrm>
        </p:spPr>
      </p:pic>
    </p:spTree>
    <p:extLst>
      <p:ext uri="{BB962C8B-B14F-4D97-AF65-F5344CB8AC3E}">
        <p14:creationId xmlns:p14="http://schemas.microsoft.com/office/powerpoint/2010/main" val="106425165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625461329"/>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3589700"/>
          </a:xfrm>
          <a:prstGeom prst="rect">
            <a:avLst/>
          </a:prstGeom>
          <a:noFill/>
        </p:spPr>
        <p:txBody>
          <a:bodyPr wrap="square" rtlCol="0">
            <a:spAutoFit/>
          </a:bodyPr>
          <a:lstStyle/>
          <a:p>
            <a:pPr>
              <a:lnSpc>
                <a:spcPct val="90000"/>
              </a:lnSpc>
            </a:pPr>
            <a:r>
              <a:rPr lang="en-US" sz="2800" dirty="0" smtClean="0">
                <a:latin typeface="Garamond"/>
                <a:ea typeface="ＭＳ Ｐゴシック" charset="0"/>
                <a:cs typeface="Garamond"/>
              </a:rPr>
              <a:t>It </a:t>
            </a:r>
            <a:r>
              <a:rPr lang="en-US" sz="2800" dirty="0" err="1" smtClean="0">
                <a:latin typeface="Garamond"/>
                <a:ea typeface="ＭＳ Ｐゴシック" charset="0"/>
                <a:cs typeface="Garamond"/>
              </a:rPr>
              <a:t>doesn</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t </a:t>
            </a:r>
            <a:r>
              <a:rPr lang="en-US" sz="2800" dirty="0">
                <a:latin typeface="Garamond"/>
                <a:ea typeface="ＭＳ Ｐゴシック" charset="0"/>
                <a:cs typeface="Garamond"/>
              </a:rPr>
              <a:t>yet follow that what they both said is not identical with </a:t>
            </a:r>
            <a:r>
              <a:rPr lang="en-US" sz="2800" i="1" dirty="0">
                <a:latin typeface="Garamond"/>
                <a:ea typeface="ＭＳ Ｐゴシック" charset="0"/>
                <a:cs typeface="Garamond"/>
              </a:rPr>
              <a:t>a</a:t>
            </a:r>
            <a:r>
              <a:rPr lang="en-US" sz="2800" dirty="0">
                <a:latin typeface="Garamond"/>
                <a:ea typeface="ＭＳ Ｐゴシック" charset="0"/>
                <a:cs typeface="Garamond"/>
              </a:rPr>
              <a:t> token sentence. </a:t>
            </a:r>
            <a:endParaRPr lang="en-US" sz="2800" dirty="0" smtClean="0">
              <a:latin typeface="Garamond"/>
              <a:ea typeface="ＭＳ Ｐゴシック" charset="0"/>
              <a:cs typeface="Garamond"/>
            </a:endParaRP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Perhaps</a:t>
            </a:r>
            <a:r>
              <a:rPr lang="en-US" sz="2800" dirty="0">
                <a:latin typeface="Garamond"/>
                <a:ea typeface="ＭＳ Ｐゴシック" charset="0"/>
                <a:cs typeface="Garamond"/>
              </a:rPr>
              <a:t>, e.g., what Bill said is identical with his token sentence, and what Jill said is identical with </a:t>
            </a:r>
            <a:r>
              <a:rPr lang="en-US" sz="2800" dirty="0" smtClean="0">
                <a:latin typeface="Garamond"/>
                <a:ea typeface="ＭＳ Ｐゴシック" charset="0"/>
                <a:cs typeface="Garamond"/>
              </a:rPr>
              <a:t>Bill</a:t>
            </a:r>
            <a:r>
              <a:rPr lang="en-GB" sz="2800" dirty="0" smtClean="0">
                <a:latin typeface="Garamond"/>
                <a:ea typeface="ＭＳ Ｐゴシック" charset="0"/>
                <a:cs typeface="Garamond"/>
              </a:rPr>
              <a:t>’</a:t>
            </a:r>
            <a:r>
              <a:rPr lang="en-US" sz="2800" dirty="0" smtClean="0">
                <a:latin typeface="Garamond"/>
                <a:ea typeface="ＭＳ Ｐゴシック" charset="0"/>
                <a:cs typeface="Garamond"/>
              </a:rPr>
              <a:t>s </a:t>
            </a:r>
            <a:r>
              <a:rPr lang="en-US" sz="2800" dirty="0">
                <a:latin typeface="Garamond"/>
                <a:ea typeface="ＭＳ Ｐゴシック" charset="0"/>
                <a:cs typeface="Garamond"/>
              </a:rPr>
              <a:t>token sentence (although not identical with her own.)	</a:t>
            </a: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304718723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Garamond"/>
                <a:cs typeface="Garamond"/>
              </a:rPr>
              <a:t>Cartwright’s Argument</a:t>
            </a:r>
            <a:endParaRPr lang="en-US" dirty="0">
              <a:latin typeface="Garamond"/>
              <a:cs typeface="Garamond"/>
            </a:endParaRP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809512792"/>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61042" y="1765452"/>
            <a:ext cx="5261719" cy="4753097"/>
          </a:xfrm>
          <a:prstGeom prst="rect">
            <a:avLst/>
          </a:prstGeom>
          <a:noFill/>
        </p:spPr>
        <p:txBody>
          <a:bodyPr wrap="square" rtlCol="0">
            <a:spAutoFit/>
          </a:bodyPr>
          <a:lstStyle/>
          <a:p>
            <a:pPr>
              <a:lnSpc>
                <a:spcPct val="90000"/>
              </a:lnSpc>
            </a:pPr>
            <a:r>
              <a:rPr lang="en-US" sz="2800" dirty="0">
                <a:latin typeface="Garamond"/>
                <a:ea typeface="ＭＳ Ｐゴシック" charset="0"/>
                <a:cs typeface="Garamond"/>
              </a:rPr>
              <a:t>To knock out the last possibility we can appeal to the implausibility of identifying what one of the speakers said </a:t>
            </a:r>
            <a:r>
              <a:rPr lang="en-US" sz="2800" dirty="0" smtClean="0">
                <a:latin typeface="Garamond"/>
                <a:ea typeface="ＭＳ Ｐゴシック" charset="0"/>
                <a:cs typeface="Garamond"/>
              </a:rPr>
              <a:t>(i.e</a:t>
            </a:r>
            <a:r>
              <a:rPr lang="en-US" sz="2800" dirty="0">
                <a:latin typeface="Garamond"/>
                <a:ea typeface="ＭＳ Ｐゴシック" charset="0"/>
                <a:cs typeface="Garamond"/>
              </a:rPr>
              <a:t>. what Jill said) with a token sentence that she did not produce.</a:t>
            </a:r>
          </a:p>
          <a:p>
            <a:pPr>
              <a:lnSpc>
                <a:spcPct val="90000"/>
              </a:lnSpc>
            </a:pPr>
            <a:endParaRPr lang="en-US" sz="2800" dirty="0">
              <a:latin typeface="Garamond"/>
              <a:ea typeface="ＭＳ Ｐゴシック" charset="0"/>
              <a:cs typeface="Garamond"/>
            </a:endParaRPr>
          </a:p>
          <a:p>
            <a:pPr>
              <a:lnSpc>
                <a:spcPct val="90000"/>
              </a:lnSpc>
            </a:pPr>
            <a:r>
              <a:rPr lang="en-US" sz="2800" dirty="0" smtClean="0">
                <a:latin typeface="Garamond"/>
                <a:ea typeface="ＭＳ Ｐゴシック" charset="0"/>
                <a:cs typeface="Garamond"/>
              </a:rPr>
              <a:t>We </a:t>
            </a:r>
            <a:r>
              <a:rPr lang="en-US" sz="2800" dirty="0">
                <a:latin typeface="Garamond"/>
                <a:ea typeface="ＭＳ Ｐゴシック" charset="0"/>
                <a:cs typeface="Garamond"/>
              </a:rPr>
              <a:t>can now conclude that neither identity holds. And since the argument naturally </a:t>
            </a:r>
            <a:r>
              <a:rPr lang="en-US" sz="2800" dirty="0" smtClean="0">
                <a:latin typeface="Garamond"/>
                <a:ea typeface="ＭＳ Ｐゴシック" charset="0"/>
                <a:cs typeface="Garamond"/>
              </a:rPr>
              <a:t>generalizes</a:t>
            </a:r>
            <a:r>
              <a:rPr lang="en-US" sz="2800" dirty="0">
                <a:latin typeface="Garamond"/>
                <a:ea typeface="ＭＳ Ｐゴシック" charset="0"/>
                <a:cs typeface="Garamond"/>
              </a:rPr>
              <a:t>, we can conclude that no token sentence is identical with what can be said by its use.</a:t>
            </a:r>
          </a:p>
        </p:txBody>
      </p:sp>
      <p:pic>
        <p:nvPicPr>
          <p:cNvPr id="4" name="Content Placeholder 3" descr="Cartwright.jpeg"/>
          <p:cNvPicPr>
            <a:picLocks noGrp="1" noChangeAspect="1"/>
          </p:cNvPicPr>
          <p:nvPr>
            <p:ph sz="half" idx="2"/>
          </p:nvPr>
        </p:nvPicPr>
        <p:blipFill>
          <a:blip r:embed="rId7">
            <a:extLst>
              <a:ext uri="{28A0092B-C50C-407E-A947-70E740481C1C}">
                <a14:useLocalDpi xmlns:a14="http://schemas.microsoft.com/office/drawing/2010/main" val="0"/>
              </a:ext>
            </a:extLst>
          </a:blip>
          <a:srcRect l="5384" r="5384"/>
          <a:stretch>
            <a:fillRect/>
          </a:stretch>
        </p:blipFill>
        <p:spPr>
          <a:xfrm>
            <a:off x="6096000" y="1600201"/>
            <a:ext cx="2590800" cy="3263899"/>
          </a:xfrm>
        </p:spPr>
      </p:pic>
    </p:spTree>
    <p:extLst>
      <p:ext uri="{BB962C8B-B14F-4D97-AF65-F5344CB8AC3E}">
        <p14:creationId xmlns:p14="http://schemas.microsoft.com/office/powerpoint/2010/main" val="378787455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1220</TotalTime>
  <Words>3061</Words>
  <Application>Microsoft Macintosh PowerPoint</Application>
  <PresentationFormat>On-screen Show (4:3)</PresentationFormat>
  <Paragraphs>305</Paragraphs>
  <Slides>72</Slides>
  <Notes>0</Notes>
  <HiddenSlides>0</HiddenSlides>
  <MMClips>0</MMClips>
  <ScaleCrop>false</ScaleCrop>
  <HeadingPairs>
    <vt:vector size="4" baseType="variant">
      <vt:variant>
        <vt:lpstr>Theme</vt:lpstr>
      </vt:variant>
      <vt:variant>
        <vt:i4>1</vt:i4>
      </vt:variant>
      <vt:variant>
        <vt:lpstr>Slide Titles</vt:lpstr>
      </vt:variant>
      <vt:variant>
        <vt:i4>72</vt:i4>
      </vt:variant>
    </vt:vector>
  </HeadingPairs>
  <TitlesOfParts>
    <vt:vector size="73" baseType="lpstr">
      <vt:lpstr>Black</vt:lpstr>
      <vt:lpstr>Philosophy of  Logic</vt:lpstr>
      <vt:lpstr>PowerPoint Presentation</vt:lpstr>
      <vt:lpstr>Cartwright’s Argument</vt:lpstr>
      <vt:lpstr>Cartwright’s Argument</vt:lpstr>
      <vt:lpstr>Cartwright’s Argument</vt:lpstr>
      <vt:lpstr>Cartwright’s Argument</vt:lpstr>
      <vt:lpstr>Cartwright’s Argument</vt:lpstr>
      <vt:lpstr>Cartwright’s Argument</vt:lpstr>
      <vt:lpstr>Cartwright’s Argument</vt:lpstr>
      <vt:lpstr>Cartwright’s Argument</vt:lpstr>
      <vt:lpstr>Cartwright’s Argument</vt:lpstr>
      <vt:lpstr>Cartwright’s Argument</vt:lpstr>
      <vt:lpstr>Cartwright’s Argument</vt:lpstr>
      <vt:lpstr>Cartwright’s Argument</vt:lpstr>
      <vt:lpstr>Cartwright’s Argument</vt:lpstr>
      <vt:lpstr>Cartwright’s Argument</vt:lpstr>
      <vt:lpstr>Cartwright’s Argument</vt:lpstr>
      <vt:lpstr>Cartwright’s Argument</vt:lpstr>
      <vt:lpstr>Cartwright’s Argument</vt:lpstr>
      <vt:lpstr>Cartwright’s Argument</vt:lpstr>
      <vt:lpstr>Cartwright’s Argument</vt:lpstr>
      <vt:lpstr>Cartwright’s Argument</vt:lpstr>
      <vt:lpstr>Cartwright’s Argument</vt:lpstr>
      <vt:lpstr>Cartwright’s Argument</vt:lpstr>
      <vt:lpstr>Cartwright’s Argument</vt:lpstr>
      <vt:lpstr>Cartwright’s Argument</vt:lpstr>
      <vt:lpstr>Cartwright’s Argument</vt:lpstr>
      <vt:lpstr>Three options</vt:lpstr>
      <vt:lpstr>(II) Deny eternal sentences?</vt:lpstr>
      <vt:lpstr>(II) Deny eternal sentences?</vt:lpstr>
      <vt:lpstr>(II) Deny eternal sentences?</vt:lpstr>
      <vt:lpstr>(II) Deny eternal sentences?</vt:lpstr>
      <vt:lpstr>(II) Deny eternal sentences?</vt:lpstr>
      <vt:lpstr>What are Propositions?</vt:lpstr>
      <vt:lpstr>What are Propositions?</vt:lpstr>
      <vt:lpstr>Fear of Propositions</vt:lpstr>
      <vt:lpstr>PowerPoint Presentation</vt:lpstr>
      <vt:lpstr>Pinkness</vt:lpstr>
      <vt:lpstr>Pinkness</vt:lpstr>
      <vt:lpstr>Pinkness</vt:lpstr>
      <vt:lpstr>Pinkness</vt:lpstr>
      <vt:lpstr>Pinkness</vt:lpstr>
      <vt:lpstr>Pinkness</vt:lpstr>
      <vt:lpstr>Pinkness</vt:lpstr>
      <vt:lpstr>Pinkness</vt:lpstr>
      <vt:lpstr>Pinkness</vt:lpstr>
      <vt:lpstr>Pinkness</vt:lpstr>
      <vt:lpstr>Pinkness</vt:lpstr>
      <vt:lpstr>Pinkness</vt:lpstr>
      <vt:lpstr>Pinkness</vt:lpstr>
      <vt:lpstr>Truth</vt:lpstr>
      <vt:lpstr>Truth</vt:lpstr>
      <vt:lpstr>Platitudes about Truth</vt:lpstr>
      <vt:lpstr>Platitudes about Truth</vt:lpstr>
      <vt:lpstr>Platitudes about Truth</vt:lpstr>
      <vt:lpstr>Platitudes about Truth</vt:lpstr>
      <vt:lpstr>Correspondence Theory</vt:lpstr>
      <vt:lpstr>Correspondence Theory</vt:lpstr>
      <vt:lpstr>Correspondence Theory</vt:lpstr>
      <vt:lpstr>Correspondence Theory</vt:lpstr>
      <vt:lpstr>Correspondence Theory</vt:lpstr>
      <vt:lpstr>Correspondence Theory</vt:lpstr>
      <vt:lpstr>Correspondence Theory</vt:lpstr>
      <vt:lpstr>Coherence Theory</vt:lpstr>
      <vt:lpstr>Coherence Theory</vt:lpstr>
      <vt:lpstr>Coherence Theory</vt:lpstr>
      <vt:lpstr>Coherence Theory</vt:lpstr>
      <vt:lpstr>Coherence Theory</vt:lpstr>
      <vt:lpstr>An alternative approach</vt:lpstr>
      <vt:lpstr>An alternative approach</vt:lpstr>
      <vt:lpstr>An alternative approach</vt:lpstr>
      <vt:lpstr>An alternative approach</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Philosophy of  Thought &amp; Language</dc:title>
  <dc:creator>Guy Longworth</dc:creator>
  <cp:lastModifiedBy>Guy Longworth</cp:lastModifiedBy>
  <cp:revision>210</cp:revision>
  <cp:lastPrinted>2014-02-21T11:48:50Z</cp:lastPrinted>
  <dcterms:created xsi:type="dcterms:W3CDTF">2011-10-03T12:14:05Z</dcterms:created>
  <dcterms:modified xsi:type="dcterms:W3CDTF">2015-11-20T14:54:09Z</dcterms:modified>
</cp:coreProperties>
</file>