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87"/>
  </p:handoutMasterIdLst>
  <p:sldIdLst>
    <p:sldId id="256" r:id="rId2"/>
    <p:sldId id="554" r:id="rId3"/>
    <p:sldId id="574" r:id="rId4"/>
    <p:sldId id="584" r:id="rId5"/>
    <p:sldId id="588" r:id="rId6"/>
    <p:sldId id="589" r:id="rId7"/>
    <p:sldId id="594" r:id="rId8"/>
    <p:sldId id="596" r:id="rId9"/>
    <p:sldId id="597" r:id="rId10"/>
    <p:sldId id="613" r:id="rId11"/>
    <p:sldId id="598" r:id="rId12"/>
    <p:sldId id="599" r:id="rId13"/>
    <p:sldId id="600" r:id="rId14"/>
    <p:sldId id="601" r:id="rId15"/>
    <p:sldId id="602" r:id="rId16"/>
    <p:sldId id="603" r:id="rId17"/>
    <p:sldId id="604" r:id="rId18"/>
    <p:sldId id="605" r:id="rId19"/>
    <p:sldId id="607" r:id="rId20"/>
    <p:sldId id="608" r:id="rId21"/>
    <p:sldId id="609" r:id="rId22"/>
    <p:sldId id="610" r:id="rId23"/>
    <p:sldId id="611" r:id="rId24"/>
    <p:sldId id="612" r:id="rId25"/>
    <p:sldId id="615" r:id="rId26"/>
    <p:sldId id="616" r:id="rId27"/>
    <p:sldId id="617" r:id="rId28"/>
    <p:sldId id="618" r:id="rId29"/>
    <p:sldId id="619" r:id="rId30"/>
    <p:sldId id="620" r:id="rId31"/>
    <p:sldId id="621" r:id="rId32"/>
    <p:sldId id="622" r:id="rId33"/>
    <p:sldId id="623" r:id="rId34"/>
    <p:sldId id="624" r:id="rId35"/>
    <p:sldId id="625" r:id="rId36"/>
    <p:sldId id="626" r:id="rId37"/>
    <p:sldId id="627" r:id="rId38"/>
    <p:sldId id="628" r:id="rId39"/>
    <p:sldId id="629" r:id="rId40"/>
    <p:sldId id="630" r:id="rId41"/>
    <p:sldId id="631" r:id="rId42"/>
    <p:sldId id="632" r:id="rId43"/>
    <p:sldId id="633" r:id="rId44"/>
    <p:sldId id="638" r:id="rId45"/>
    <p:sldId id="635" r:id="rId46"/>
    <p:sldId id="636" r:id="rId47"/>
    <p:sldId id="640" r:id="rId48"/>
    <p:sldId id="641" r:id="rId49"/>
    <p:sldId id="642" r:id="rId50"/>
    <p:sldId id="643" r:id="rId51"/>
    <p:sldId id="644" r:id="rId52"/>
    <p:sldId id="645" r:id="rId53"/>
    <p:sldId id="646" r:id="rId54"/>
    <p:sldId id="647" r:id="rId55"/>
    <p:sldId id="648" r:id="rId56"/>
    <p:sldId id="649" r:id="rId57"/>
    <p:sldId id="650" r:id="rId58"/>
    <p:sldId id="651" r:id="rId59"/>
    <p:sldId id="652" r:id="rId60"/>
    <p:sldId id="653" r:id="rId61"/>
    <p:sldId id="654" r:id="rId62"/>
    <p:sldId id="655" r:id="rId63"/>
    <p:sldId id="656" r:id="rId64"/>
    <p:sldId id="657" r:id="rId65"/>
    <p:sldId id="658" r:id="rId66"/>
    <p:sldId id="659" r:id="rId67"/>
    <p:sldId id="660" r:id="rId68"/>
    <p:sldId id="661" r:id="rId69"/>
    <p:sldId id="662" r:id="rId70"/>
    <p:sldId id="663" r:id="rId71"/>
    <p:sldId id="664" r:id="rId72"/>
    <p:sldId id="665" r:id="rId73"/>
    <p:sldId id="666" r:id="rId74"/>
    <p:sldId id="667" r:id="rId75"/>
    <p:sldId id="668" r:id="rId76"/>
    <p:sldId id="669" r:id="rId77"/>
    <p:sldId id="670" r:id="rId78"/>
    <p:sldId id="671" r:id="rId79"/>
    <p:sldId id="680" r:id="rId80"/>
    <p:sldId id="681" r:id="rId81"/>
    <p:sldId id="682" r:id="rId82"/>
    <p:sldId id="683" r:id="rId83"/>
    <p:sldId id="684" r:id="rId84"/>
    <p:sldId id="685" r:id="rId85"/>
    <p:sldId id="686" r:id="rId8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528"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viewProps" Target="viewProps.xml"/><Relationship Id="rId91" Type="http://schemas.openxmlformats.org/officeDocument/2006/relationships/theme" Target="theme/theme1.xml"/><Relationship Id="rId9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handoutMaster" Target="handoutMasters/handoutMaster1.xml"/><Relationship Id="rId88" Type="http://schemas.openxmlformats.org/officeDocument/2006/relationships/printerSettings" Target="printerSettings/printerSettings1.bin"/><Relationship Id="rId89"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1.jpeg"/></Relationships>
</file>

<file path=ppt/diagrams/_rels/data37.xml.rels><?xml version="1.0" encoding="UTF-8" standalone="yes"?>
<Relationships xmlns="http://schemas.openxmlformats.org/package/2006/relationships"><Relationship Id="rId1" Type="http://schemas.openxmlformats.org/officeDocument/2006/relationships/image" Target="../media/image1.jpeg"/></Relationships>
</file>

<file path=ppt/diagrams/_rels/data38.xml.rels><?xml version="1.0" encoding="UTF-8" standalone="yes"?>
<Relationships xmlns="http://schemas.openxmlformats.org/package/2006/relationships"><Relationship Id="rId1" Type="http://schemas.openxmlformats.org/officeDocument/2006/relationships/image" Target="../media/image3.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8.xml.rels><?xml version="1.0" encoding="UTF-8" standalone="yes"?>
<Relationships xmlns="http://schemas.openxmlformats.org/package/2006/relationships"><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C65C9DA5-483F-FF4B-AF96-9D1627EDF492}">
      <dgm:prSet phldrT="[Text]" custT="1"/>
      <dgm:spPr/>
      <dgm:t>
        <a:bodyPr/>
        <a:lstStyle/>
        <a:p>
          <a:r>
            <a:rPr lang="en-US" sz="3600" dirty="0" err="1" smtClean="0">
              <a:latin typeface="Garamond"/>
              <a:cs typeface="Garamond"/>
            </a:rPr>
            <a:t>Deflationism</a:t>
          </a:r>
          <a:r>
            <a:rPr lang="en-US" sz="3600" dirty="0" smtClean="0">
              <a:latin typeface="Garamond"/>
              <a:cs typeface="Garamond"/>
            </a:rPr>
            <a:t> about Truth</a:t>
          </a:r>
          <a:endParaRPr lang="en-US" sz="3600" dirty="0">
            <a:latin typeface="Garamond"/>
            <a:cs typeface="Garamond"/>
          </a:endParaRPr>
        </a:p>
      </dgm:t>
    </dgm:pt>
    <dgm:pt modelId="{67004CE6-1598-F64A-BF07-C00F45D1CF8E}" type="parTrans" cxnId="{359747E0-3A72-4B4B-A4A9-CA5637A5D030}">
      <dgm:prSet/>
      <dgm:spPr/>
      <dgm:t>
        <a:bodyPr/>
        <a:lstStyle/>
        <a:p>
          <a:endParaRPr lang="en-US"/>
        </a:p>
      </dgm:t>
    </dgm:pt>
    <dgm:pt modelId="{41868AE8-EDF6-CE40-ABBA-22BEB941E601}" type="sibTrans" cxnId="{359747E0-3A72-4B4B-A4A9-CA5637A5D030}">
      <dgm:prSet/>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 modelId="{BC7D37AD-8157-B44D-8B83-58A50A7E2456}" type="pres">
      <dgm:prSet presAssocID="{C65C9DA5-483F-FF4B-AF96-9D1627EDF492}" presName="composite" presStyleCnt="0"/>
      <dgm:spPr/>
    </dgm:pt>
    <dgm:pt modelId="{A7BC128C-7234-FE46-B9FA-F6701B795A4C}" type="pres">
      <dgm:prSet presAssocID="{C65C9DA5-483F-FF4B-AF96-9D1627EDF492}" presName="rect1" presStyleLbl="trAlignAcc1" presStyleIdx="0" presStyleCnt="1">
        <dgm:presLayoutVars>
          <dgm:bulletEnabled val="1"/>
        </dgm:presLayoutVars>
      </dgm:prSet>
      <dgm:spPr/>
      <dgm:t>
        <a:bodyPr/>
        <a:lstStyle/>
        <a:p>
          <a:endParaRPr lang="en-US"/>
        </a:p>
      </dgm:t>
    </dgm:pt>
    <dgm:pt modelId="{5EF4AC72-FD48-6147-AD04-8E1483A13327}" type="pres">
      <dgm:prSet presAssocID="{C65C9DA5-483F-FF4B-AF96-9D1627EDF492}" presName="rect2" presStyleLbl="fgImgPlace1" presStyleIdx="0" presStyleCnt="1" custLinFactNeighborY="-8946"/>
      <dgm:spPr>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dgm:spPr>
      <dgm:t>
        <a:bodyPr/>
        <a:lstStyle/>
        <a:p>
          <a:endParaRPr lang="en-US"/>
        </a:p>
      </dgm:t>
    </dgm:pt>
  </dgm:ptLst>
  <dgm:cxnLst>
    <dgm:cxn modelId="{359747E0-3A72-4B4B-A4A9-CA5637A5D030}" srcId="{B50A352E-CE23-1B42-A3DD-7AA6223C7581}" destId="{C65C9DA5-483F-FF4B-AF96-9D1627EDF492}" srcOrd="0" destOrd="0" parTransId="{67004CE6-1598-F64A-BF07-C00F45D1CF8E}" sibTransId="{41868AE8-EDF6-CE40-ABBA-22BEB941E601}"/>
    <dgm:cxn modelId="{F1F7FFEC-864F-7F4B-A5BB-57FEC71651EF}" type="presOf" srcId="{C65C9DA5-483F-FF4B-AF96-9D1627EDF492}" destId="{A7BC128C-7234-FE46-B9FA-F6701B795A4C}" srcOrd="0" destOrd="0" presId="urn:microsoft.com/office/officeart/2008/layout/PictureStrips"/>
    <dgm:cxn modelId="{9676A865-AEA8-BF4E-BA69-88B2F4D23A97}" type="presOf" srcId="{B50A352E-CE23-1B42-A3DD-7AA6223C7581}" destId="{7909B69D-0F7A-FF42-9752-65E11284734E}" srcOrd="0" destOrd="0" presId="urn:microsoft.com/office/officeart/2008/layout/PictureStrips"/>
    <dgm:cxn modelId="{E873174D-203A-794D-B804-38DD527FF2CE}" type="presParOf" srcId="{7909B69D-0F7A-FF42-9752-65E11284734E}" destId="{BC7D37AD-8157-B44D-8B83-58A50A7E2456}" srcOrd="0" destOrd="0" presId="urn:microsoft.com/office/officeart/2008/layout/PictureStrips"/>
    <dgm:cxn modelId="{F544B220-A598-B04F-9F48-BC3C1553D365}" type="presParOf" srcId="{BC7D37AD-8157-B44D-8B83-58A50A7E2456}" destId="{A7BC128C-7234-FE46-B9FA-F6701B795A4C}" srcOrd="0" destOrd="0" presId="urn:microsoft.com/office/officeart/2008/layout/PictureStrips"/>
    <dgm:cxn modelId="{4A21F193-F8FE-1247-BA4B-87CF0092CB21}" type="presParOf" srcId="{BC7D37AD-8157-B44D-8B83-58A50A7E2456}" destId="{5EF4AC72-FD48-6147-AD04-8E1483A1332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2EF4EA2-B41A-B748-8199-CB33D1A1F03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E12480E-83EC-214B-BB5B-96E5F952B63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EF304B8-5016-924E-9C47-7A15BD65C35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623F41D-1B8D-3D49-A444-24F85FDE160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3C26B30-0D02-A346-ADE3-2DBAD0D0DA1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C33BED4-2186-AD42-A543-4BC624E4DAF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F3454AB-1240-3440-A4E6-EB9E881617B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C70C502-06EA-9B42-BB34-48A003E6DD0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1E99CE9-77FA-AE4C-B355-FB4B9977A43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41946A5-EC39-3642-BECA-0479C112DF6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E499E23-C5F9-0749-96ED-A429F1D5F38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11AA235-2CC7-2E41-AE0F-E4F5B21F7F2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EC3A753-1F24-5B4F-8A2E-2C642FD4283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6CF9E3F-3591-394A-8948-CD72E6456BF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FEE9D26-D35C-064A-BA3B-E75455774BA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15495C4-D46A-FC4F-A716-DA8A5C0092E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A081307-97D8-9C42-95FA-79245F0A80E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497EDA2-3202-BF43-A51A-C74732E2DF9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8827A72-E307-414D-8ED7-0737A23097C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9F746D8-8929-0F46-9428-C79FF5F7F1E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3260D8F-8D82-C74B-A0AA-1697DD1C244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0C651AE-567C-0F4A-B28E-7BCA1C038EA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192BE13-863B-294F-9FA5-A595C48BC7A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69A46A0-0351-2A48-96F6-EE57D4EA0B9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5AF1997-D0FC-C843-8EDA-2210758DA77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EACC1C9-2FA5-5548-904E-C6CA2155EB9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AFB831E-971B-6245-AE8B-26D3786AA78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0FFF99C-F50D-C340-A234-A4802465FD2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593A9EB-192B-CE42-BFDC-C3071D81E65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C65C9DA5-483F-FF4B-AF96-9D1627EDF492}">
      <dgm:prSet phldrT="[Text]" custT="1"/>
      <dgm:spPr/>
      <dgm:t>
        <a:bodyPr/>
        <a:lstStyle/>
        <a:p>
          <a:r>
            <a:rPr lang="en-US" sz="3600" dirty="0" err="1" smtClean="0">
              <a:latin typeface="Garamond"/>
              <a:cs typeface="Garamond"/>
            </a:rPr>
            <a:t>Deflationism</a:t>
          </a:r>
          <a:r>
            <a:rPr lang="en-US" sz="3600" dirty="0" smtClean="0">
              <a:latin typeface="Garamond"/>
              <a:cs typeface="Garamond"/>
            </a:rPr>
            <a:t> and truth-</a:t>
          </a:r>
          <a:r>
            <a:rPr lang="en-US" sz="3600" smtClean="0">
              <a:latin typeface="Garamond"/>
              <a:cs typeface="Garamond"/>
            </a:rPr>
            <a:t>value gaps</a:t>
          </a:r>
        </a:p>
        <a:p>
          <a:endParaRPr lang="en-US" sz="3600" dirty="0">
            <a:latin typeface="Garamond"/>
            <a:cs typeface="Garamond"/>
          </a:endParaRPr>
        </a:p>
      </dgm:t>
    </dgm:pt>
    <dgm:pt modelId="{67004CE6-1598-F64A-BF07-C00F45D1CF8E}" type="parTrans" cxnId="{359747E0-3A72-4B4B-A4A9-CA5637A5D030}">
      <dgm:prSet/>
      <dgm:spPr/>
      <dgm:t>
        <a:bodyPr/>
        <a:lstStyle/>
        <a:p>
          <a:endParaRPr lang="en-US"/>
        </a:p>
      </dgm:t>
    </dgm:pt>
    <dgm:pt modelId="{41868AE8-EDF6-CE40-ABBA-22BEB941E601}" type="sibTrans" cxnId="{359747E0-3A72-4B4B-A4A9-CA5637A5D030}">
      <dgm:prSet/>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 modelId="{BC7D37AD-8157-B44D-8B83-58A50A7E2456}" type="pres">
      <dgm:prSet presAssocID="{C65C9DA5-483F-FF4B-AF96-9D1627EDF492}" presName="composite" presStyleCnt="0"/>
      <dgm:spPr/>
    </dgm:pt>
    <dgm:pt modelId="{A7BC128C-7234-FE46-B9FA-F6701B795A4C}" type="pres">
      <dgm:prSet presAssocID="{C65C9DA5-483F-FF4B-AF96-9D1627EDF492}" presName="rect1" presStyleLbl="trAlignAcc1" presStyleIdx="0" presStyleCnt="1">
        <dgm:presLayoutVars>
          <dgm:bulletEnabled val="1"/>
        </dgm:presLayoutVars>
      </dgm:prSet>
      <dgm:spPr/>
      <dgm:t>
        <a:bodyPr/>
        <a:lstStyle/>
        <a:p>
          <a:endParaRPr lang="en-US"/>
        </a:p>
      </dgm:t>
    </dgm:pt>
    <dgm:pt modelId="{5EF4AC72-FD48-6147-AD04-8E1483A13327}" type="pres">
      <dgm:prSet presAssocID="{C65C9DA5-483F-FF4B-AF96-9D1627EDF492}" presName="rect2" presStyleLbl="fgImgPlace1" presStyleIdx="0" presStyleCnt="1" custLinFactNeighborY="-8946"/>
      <dgm:spPr>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dgm:spPr>
      <dgm:t>
        <a:bodyPr/>
        <a:lstStyle/>
        <a:p>
          <a:endParaRPr lang="en-US"/>
        </a:p>
      </dgm:t>
    </dgm:pt>
  </dgm:ptLst>
  <dgm:cxnLst>
    <dgm:cxn modelId="{359747E0-3A72-4B4B-A4A9-CA5637A5D030}" srcId="{B50A352E-CE23-1B42-A3DD-7AA6223C7581}" destId="{C65C9DA5-483F-FF4B-AF96-9D1627EDF492}" srcOrd="0" destOrd="0" parTransId="{67004CE6-1598-F64A-BF07-C00F45D1CF8E}" sibTransId="{41868AE8-EDF6-CE40-ABBA-22BEB941E601}"/>
    <dgm:cxn modelId="{CFEDA5C5-DCAD-7043-B347-F26038714666}" type="presOf" srcId="{C65C9DA5-483F-FF4B-AF96-9D1627EDF492}" destId="{A7BC128C-7234-FE46-B9FA-F6701B795A4C}" srcOrd="0" destOrd="0" presId="urn:microsoft.com/office/officeart/2008/layout/PictureStrips"/>
    <dgm:cxn modelId="{D5704F10-7E96-1E4C-8383-5548BD21BE77}" type="presOf" srcId="{B50A352E-CE23-1B42-A3DD-7AA6223C7581}" destId="{7909B69D-0F7A-FF42-9752-65E11284734E}" srcOrd="0" destOrd="0" presId="urn:microsoft.com/office/officeart/2008/layout/PictureStrips"/>
    <dgm:cxn modelId="{B8447745-67DB-2848-99A6-99ABF7CB87EA}" type="presParOf" srcId="{7909B69D-0F7A-FF42-9752-65E11284734E}" destId="{BC7D37AD-8157-B44D-8B83-58A50A7E2456}" srcOrd="0" destOrd="0" presId="urn:microsoft.com/office/officeart/2008/layout/PictureStrips"/>
    <dgm:cxn modelId="{BE2DD367-9D87-6C46-B6BF-0D911EC6C379}" type="presParOf" srcId="{BC7D37AD-8157-B44D-8B83-58A50A7E2456}" destId="{A7BC128C-7234-FE46-B9FA-F6701B795A4C}" srcOrd="0" destOrd="0" presId="urn:microsoft.com/office/officeart/2008/layout/PictureStrips"/>
    <dgm:cxn modelId="{356F5065-1527-2B49-A6F4-C0A2C7A74B7C}" type="presParOf" srcId="{BC7D37AD-8157-B44D-8B83-58A50A7E2456}" destId="{5EF4AC72-FD48-6147-AD04-8E1483A1332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C65C9DA5-483F-FF4B-AF96-9D1627EDF492}">
      <dgm:prSet phldrT="[Text]" custT="1"/>
      <dgm:spPr/>
      <dgm:t>
        <a:bodyPr/>
        <a:lstStyle/>
        <a:p>
          <a:r>
            <a:rPr lang="en-US" sz="3600" dirty="0" smtClean="0">
              <a:latin typeface="Garamond"/>
              <a:cs typeface="Garamond"/>
            </a:rPr>
            <a:t>Truth</a:t>
          </a:r>
          <a:r>
            <a:rPr lang="en-US" sz="3600" baseline="0" dirty="0" smtClean="0">
              <a:latin typeface="Garamond"/>
              <a:cs typeface="Garamond"/>
            </a:rPr>
            <a:t> and Paradox</a:t>
          </a:r>
          <a:endParaRPr lang="en-US" sz="3600" dirty="0">
            <a:latin typeface="Garamond"/>
            <a:cs typeface="Garamond"/>
          </a:endParaRPr>
        </a:p>
      </dgm:t>
    </dgm:pt>
    <dgm:pt modelId="{67004CE6-1598-F64A-BF07-C00F45D1CF8E}" type="parTrans" cxnId="{359747E0-3A72-4B4B-A4A9-CA5637A5D030}">
      <dgm:prSet/>
      <dgm:spPr/>
      <dgm:t>
        <a:bodyPr/>
        <a:lstStyle/>
        <a:p>
          <a:endParaRPr lang="en-US"/>
        </a:p>
      </dgm:t>
    </dgm:pt>
    <dgm:pt modelId="{41868AE8-EDF6-CE40-ABBA-22BEB941E601}" type="sibTrans" cxnId="{359747E0-3A72-4B4B-A4A9-CA5637A5D030}">
      <dgm:prSet/>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 modelId="{BC7D37AD-8157-B44D-8B83-58A50A7E2456}" type="pres">
      <dgm:prSet presAssocID="{C65C9DA5-483F-FF4B-AF96-9D1627EDF492}" presName="composite" presStyleCnt="0"/>
      <dgm:spPr/>
    </dgm:pt>
    <dgm:pt modelId="{A7BC128C-7234-FE46-B9FA-F6701B795A4C}" type="pres">
      <dgm:prSet presAssocID="{C65C9DA5-483F-FF4B-AF96-9D1627EDF492}" presName="rect1" presStyleLbl="trAlignAcc1" presStyleIdx="0" presStyleCnt="1">
        <dgm:presLayoutVars>
          <dgm:bulletEnabled val="1"/>
        </dgm:presLayoutVars>
      </dgm:prSet>
      <dgm:spPr/>
      <dgm:t>
        <a:bodyPr/>
        <a:lstStyle/>
        <a:p>
          <a:endParaRPr lang="en-US"/>
        </a:p>
      </dgm:t>
    </dgm:pt>
    <dgm:pt modelId="{5EF4AC72-FD48-6147-AD04-8E1483A13327}" type="pres">
      <dgm:prSet presAssocID="{C65C9DA5-483F-FF4B-AF96-9D1627EDF492}" presName="rect2" presStyleLbl="fgImgPlace1" presStyleIdx="0" presStyleCnt="1" custLinFactNeighborY="-8946"/>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t>
        <a:bodyPr/>
        <a:lstStyle/>
        <a:p>
          <a:endParaRPr lang="en-US"/>
        </a:p>
      </dgm:t>
    </dgm:pt>
  </dgm:ptLst>
  <dgm:cxnLst>
    <dgm:cxn modelId="{CCC1A2E8-EA48-2647-97F2-2C40DDF7E279}" type="presOf" srcId="{B50A352E-CE23-1B42-A3DD-7AA6223C7581}" destId="{7909B69D-0F7A-FF42-9752-65E11284734E}" srcOrd="0" destOrd="0" presId="urn:microsoft.com/office/officeart/2008/layout/PictureStrips"/>
    <dgm:cxn modelId="{359747E0-3A72-4B4B-A4A9-CA5637A5D030}" srcId="{B50A352E-CE23-1B42-A3DD-7AA6223C7581}" destId="{C65C9DA5-483F-FF4B-AF96-9D1627EDF492}" srcOrd="0" destOrd="0" parTransId="{67004CE6-1598-F64A-BF07-C00F45D1CF8E}" sibTransId="{41868AE8-EDF6-CE40-ABBA-22BEB941E601}"/>
    <dgm:cxn modelId="{048732AF-A70A-DE49-9F5D-C5811CB2CBEE}" type="presOf" srcId="{C65C9DA5-483F-FF4B-AF96-9D1627EDF492}" destId="{A7BC128C-7234-FE46-B9FA-F6701B795A4C}" srcOrd="0" destOrd="0" presId="urn:microsoft.com/office/officeart/2008/layout/PictureStrips"/>
    <dgm:cxn modelId="{EAD8B85A-852E-6647-85F3-03F0007A82E1}" type="presParOf" srcId="{7909B69D-0F7A-FF42-9752-65E11284734E}" destId="{BC7D37AD-8157-B44D-8B83-58A50A7E2456}" srcOrd="0" destOrd="0" presId="urn:microsoft.com/office/officeart/2008/layout/PictureStrips"/>
    <dgm:cxn modelId="{4689D611-8490-AA4F-A48C-3D7CC300EA37}" type="presParOf" srcId="{BC7D37AD-8157-B44D-8B83-58A50A7E2456}" destId="{A7BC128C-7234-FE46-B9FA-F6701B795A4C}" srcOrd="0" destOrd="0" presId="urn:microsoft.com/office/officeart/2008/layout/PictureStrips"/>
    <dgm:cxn modelId="{E6CCF8A1-5806-1443-B01F-779F1C69064A}" type="presParOf" srcId="{BC7D37AD-8157-B44D-8B83-58A50A7E2456}" destId="{5EF4AC72-FD48-6147-AD04-8E1483A1332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56F102B-13F1-D347-AD69-8BFC4C5BD13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AD7AE2F-1B88-A248-845A-4B66DB105AD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94E2D56-C5AF-3541-95F1-9D6B7BD224C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3185FCD-8C27-A641-B6B9-9F5CCD85813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7F1B6E2-393D-1C4C-A8AE-B34169DB478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5C0FA19-8A97-714A-A3C8-FD2ABBA715B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6F8032B-C46B-3C4E-94D0-6D231F577B6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4492C44-0F1B-A34D-BCCF-4BE05541D67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FEEA83C-B57A-3745-A67D-1EC278E1B53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9771D49-B233-6D45-B2BD-9C8EA745F93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F1EC002-EF04-B046-9B9F-DA2397BA214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C7E30ED-FC9C-BA41-8EC4-B93848CA0ED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E61F8E7-96EA-7E4F-BF41-E3F2434A179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3405518-4B51-1B43-A60C-8040FFB65E7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D005186-64FD-7448-A2F6-F409876CE54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942D4C8-7A1C-DE49-847F-EE593DB148D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EB48434-DF34-E749-B242-F54566FE09F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1A032DF-1FC3-E24F-ADD9-58745AE5CAD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2A235B9-D1B3-6E45-B8E6-02CAD385155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D2F069C-B696-A443-AAB3-726A8242660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4EDAB8E-67A1-7F4C-AD4E-F42B8C73647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DD52686-5F98-6941-B678-9BF2C1D9E96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3DF9DD9-295F-E74B-8FB4-B188F7C1FCF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C0BDE5E-755C-A44F-A165-9B6B8E6AA10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C128C-7234-FE46-B9FA-F6701B795A4C}">
      <dsp:nvSpPr>
        <dsp:cNvPr id="0" name=""/>
        <dsp:cNvSpPr/>
      </dsp:nvSpPr>
      <dsp:spPr>
        <a:xfrm>
          <a:off x="329183" y="1206849"/>
          <a:ext cx="7900416" cy="246888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2255" tIns="137160" rIns="137160" bIns="137160" numCol="1" spcCol="1270" anchor="ctr" anchorCtr="0">
          <a:noAutofit/>
        </a:bodyPr>
        <a:lstStyle/>
        <a:p>
          <a:pPr lvl="0" algn="l" defTabSz="1600200">
            <a:lnSpc>
              <a:spcPct val="90000"/>
            </a:lnSpc>
            <a:spcBef>
              <a:spcPct val="0"/>
            </a:spcBef>
            <a:spcAft>
              <a:spcPct val="35000"/>
            </a:spcAft>
          </a:pPr>
          <a:r>
            <a:rPr lang="en-US" sz="3600" kern="1200" dirty="0" err="1" smtClean="0">
              <a:latin typeface="Garamond"/>
              <a:cs typeface="Garamond"/>
            </a:rPr>
            <a:t>Deflationism</a:t>
          </a:r>
          <a:r>
            <a:rPr lang="en-US" sz="3600" kern="1200" dirty="0" smtClean="0">
              <a:latin typeface="Garamond"/>
              <a:cs typeface="Garamond"/>
            </a:rPr>
            <a:t> about Truth</a:t>
          </a:r>
          <a:endParaRPr lang="en-US" sz="3600" kern="1200" dirty="0">
            <a:latin typeface="Garamond"/>
            <a:cs typeface="Garamond"/>
          </a:endParaRPr>
        </a:p>
      </dsp:txBody>
      <dsp:txXfrm>
        <a:off x="329183" y="1206849"/>
        <a:ext cx="7900416" cy="2468880"/>
      </dsp:txXfrm>
    </dsp:sp>
    <dsp:sp modelId="{5EF4AC72-FD48-6147-AD04-8E1483A13327}">
      <dsp:nvSpPr>
        <dsp:cNvPr id="0" name=""/>
        <dsp:cNvSpPr/>
      </dsp:nvSpPr>
      <dsp:spPr>
        <a:xfrm>
          <a:off x="0" y="618324"/>
          <a:ext cx="1728216" cy="259232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C128C-7234-FE46-B9FA-F6701B795A4C}">
      <dsp:nvSpPr>
        <dsp:cNvPr id="0" name=""/>
        <dsp:cNvSpPr/>
      </dsp:nvSpPr>
      <dsp:spPr>
        <a:xfrm>
          <a:off x="329183" y="1206849"/>
          <a:ext cx="7900416" cy="246888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2255" tIns="137160" rIns="137160" bIns="137160" numCol="1" spcCol="1270" anchor="ctr" anchorCtr="0">
          <a:noAutofit/>
        </a:bodyPr>
        <a:lstStyle/>
        <a:p>
          <a:pPr lvl="0" algn="l" defTabSz="1600200">
            <a:lnSpc>
              <a:spcPct val="90000"/>
            </a:lnSpc>
            <a:spcBef>
              <a:spcPct val="0"/>
            </a:spcBef>
            <a:spcAft>
              <a:spcPct val="35000"/>
            </a:spcAft>
          </a:pPr>
          <a:r>
            <a:rPr lang="en-US" sz="3600" kern="1200" dirty="0" err="1" smtClean="0">
              <a:latin typeface="Garamond"/>
              <a:cs typeface="Garamond"/>
            </a:rPr>
            <a:t>Deflationism</a:t>
          </a:r>
          <a:r>
            <a:rPr lang="en-US" sz="3600" kern="1200" dirty="0" smtClean="0">
              <a:latin typeface="Garamond"/>
              <a:cs typeface="Garamond"/>
            </a:rPr>
            <a:t> and truth-</a:t>
          </a:r>
          <a:r>
            <a:rPr lang="en-US" sz="3600" kern="1200" smtClean="0">
              <a:latin typeface="Garamond"/>
              <a:cs typeface="Garamond"/>
            </a:rPr>
            <a:t>value gaps</a:t>
          </a:r>
        </a:p>
        <a:p>
          <a:pPr lvl="0" algn="l" defTabSz="1600200">
            <a:lnSpc>
              <a:spcPct val="90000"/>
            </a:lnSpc>
            <a:spcBef>
              <a:spcPct val="0"/>
            </a:spcBef>
            <a:spcAft>
              <a:spcPct val="35000"/>
            </a:spcAft>
          </a:pPr>
          <a:endParaRPr lang="en-US" sz="3600" kern="1200" dirty="0">
            <a:latin typeface="Garamond"/>
            <a:cs typeface="Garamond"/>
          </a:endParaRPr>
        </a:p>
      </dsp:txBody>
      <dsp:txXfrm>
        <a:off x="329183" y="1206849"/>
        <a:ext cx="7900416" cy="2468880"/>
      </dsp:txXfrm>
    </dsp:sp>
    <dsp:sp modelId="{5EF4AC72-FD48-6147-AD04-8E1483A13327}">
      <dsp:nvSpPr>
        <dsp:cNvPr id="0" name=""/>
        <dsp:cNvSpPr/>
      </dsp:nvSpPr>
      <dsp:spPr>
        <a:xfrm>
          <a:off x="0" y="618324"/>
          <a:ext cx="1728216" cy="259232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C128C-7234-FE46-B9FA-F6701B795A4C}">
      <dsp:nvSpPr>
        <dsp:cNvPr id="0" name=""/>
        <dsp:cNvSpPr/>
      </dsp:nvSpPr>
      <dsp:spPr>
        <a:xfrm>
          <a:off x="329183" y="1206849"/>
          <a:ext cx="7900416" cy="246888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2255" tIns="137160" rIns="137160" bIns="137160" numCol="1" spcCol="1270" anchor="ctr" anchorCtr="0">
          <a:noAutofit/>
        </a:bodyPr>
        <a:lstStyle/>
        <a:p>
          <a:pPr lvl="0" algn="l" defTabSz="1600200">
            <a:lnSpc>
              <a:spcPct val="90000"/>
            </a:lnSpc>
            <a:spcBef>
              <a:spcPct val="0"/>
            </a:spcBef>
            <a:spcAft>
              <a:spcPct val="35000"/>
            </a:spcAft>
          </a:pPr>
          <a:r>
            <a:rPr lang="en-US" sz="3600" kern="1200" dirty="0" smtClean="0">
              <a:latin typeface="Garamond"/>
              <a:cs typeface="Garamond"/>
            </a:rPr>
            <a:t>Truth</a:t>
          </a:r>
          <a:r>
            <a:rPr lang="en-US" sz="3600" kern="1200" baseline="0" dirty="0" smtClean="0">
              <a:latin typeface="Garamond"/>
              <a:cs typeface="Garamond"/>
            </a:rPr>
            <a:t> and Paradox</a:t>
          </a:r>
          <a:endParaRPr lang="en-US" sz="3600" kern="1200" dirty="0">
            <a:latin typeface="Garamond"/>
            <a:cs typeface="Garamond"/>
          </a:endParaRPr>
        </a:p>
      </dsp:txBody>
      <dsp:txXfrm>
        <a:off x="329183" y="1206849"/>
        <a:ext cx="7900416" cy="2468880"/>
      </dsp:txXfrm>
    </dsp:sp>
    <dsp:sp modelId="{5EF4AC72-FD48-6147-AD04-8E1483A13327}">
      <dsp:nvSpPr>
        <dsp:cNvPr id="0" name=""/>
        <dsp:cNvSpPr/>
      </dsp:nvSpPr>
      <dsp:spPr>
        <a:xfrm>
          <a:off x="0" y="618324"/>
          <a:ext cx="1728216" cy="259232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45C5E4-5389-624F-B0AF-1CD2185AB365}" type="datetimeFigureOut">
              <a:rPr lang="en-US" smtClean="0"/>
              <a:t>27/11/15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B325A9-A296-A34C-8736-FAA424CEE43C}" type="slidenum">
              <a:rPr lang="en-US" smtClean="0"/>
              <a:t>‹#›</a:t>
            </a:fld>
            <a:endParaRPr lang="en-US"/>
          </a:p>
        </p:txBody>
      </p:sp>
    </p:spTree>
    <p:extLst>
      <p:ext uri="{BB962C8B-B14F-4D97-AF65-F5344CB8AC3E}">
        <p14:creationId xmlns:p14="http://schemas.microsoft.com/office/powerpoint/2010/main" val="197432615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27/11/15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095954-A577-9245-887F-1657F76A58AC}" type="datetimeFigureOut">
              <a:rPr lang="en-US" smtClean="0"/>
              <a:t>27/11/15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B4EB38-1394-0F40-A1BF-AA4100E7DA74}"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1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9.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0.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3.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5.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6.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1" Type="http://schemas.openxmlformats.org/officeDocument/2006/relationships/slideLayout" Target="../slideLayouts/slideLayout2.xml"/><Relationship Id="rId2" Type="http://schemas.openxmlformats.org/officeDocument/2006/relationships/diagramData" Target="../diagrams/data3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1" Type="http://schemas.openxmlformats.org/officeDocument/2006/relationships/slideLayout" Target="../slideLayouts/slideLayout2.xml"/><Relationship Id="rId2" Type="http://schemas.openxmlformats.org/officeDocument/2006/relationships/diagramData" Target="../diagrams/data38.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39.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0.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41.xml"/><Relationship Id="rId4" Type="http://schemas.openxmlformats.org/officeDocument/2006/relationships/diagramQuickStyle" Target="../diagrams/quickStyle41.xml"/><Relationship Id="rId5" Type="http://schemas.openxmlformats.org/officeDocument/2006/relationships/diagramColors" Target="../diagrams/colors41.xml"/><Relationship Id="rId6" Type="http://schemas.microsoft.com/office/2007/relationships/diagramDrawing" Target="../diagrams/drawing41.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43.xml"/><Relationship Id="rId4" Type="http://schemas.openxmlformats.org/officeDocument/2006/relationships/diagramQuickStyle" Target="../diagrams/quickStyle43.xml"/><Relationship Id="rId5" Type="http://schemas.openxmlformats.org/officeDocument/2006/relationships/diagramColors" Target="../diagrams/colors43.xml"/><Relationship Id="rId6" Type="http://schemas.microsoft.com/office/2007/relationships/diagramDrawing" Target="../diagrams/drawing43.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44.xml"/><Relationship Id="rId4" Type="http://schemas.openxmlformats.org/officeDocument/2006/relationships/diagramQuickStyle" Target="../diagrams/quickStyle44.xml"/><Relationship Id="rId5" Type="http://schemas.openxmlformats.org/officeDocument/2006/relationships/diagramColors" Target="../diagrams/colors44.xml"/><Relationship Id="rId6" Type="http://schemas.microsoft.com/office/2007/relationships/diagramDrawing" Target="../diagrams/drawing44.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4.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45.xml"/><Relationship Id="rId4" Type="http://schemas.openxmlformats.org/officeDocument/2006/relationships/diagramQuickStyle" Target="../diagrams/quickStyle45.xml"/><Relationship Id="rId5" Type="http://schemas.openxmlformats.org/officeDocument/2006/relationships/diagramColors" Target="../diagrams/colors45.xml"/><Relationship Id="rId6" Type="http://schemas.microsoft.com/office/2007/relationships/diagramDrawing" Target="../diagrams/drawing45.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5.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46.xml"/><Relationship Id="rId4" Type="http://schemas.openxmlformats.org/officeDocument/2006/relationships/diagramQuickStyle" Target="../diagrams/quickStyle46.xml"/><Relationship Id="rId5" Type="http://schemas.openxmlformats.org/officeDocument/2006/relationships/diagramColors" Target="../diagrams/colors46.xml"/><Relationship Id="rId6" Type="http://schemas.microsoft.com/office/2007/relationships/diagramDrawing" Target="../diagrams/drawing46.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6.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47.xml"/><Relationship Id="rId4" Type="http://schemas.openxmlformats.org/officeDocument/2006/relationships/diagramQuickStyle" Target="../diagrams/quickStyle47.xml"/><Relationship Id="rId5" Type="http://schemas.openxmlformats.org/officeDocument/2006/relationships/diagramColors" Target="../diagrams/colors47.xml"/><Relationship Id="rId6" Type="http://schemas.microsoft.com/office/2007/relationships/diagramDrawing" Target="../diagrams/drawing47.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7.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48.xml"/><Relationship Id="rId4" Type="http://schemas.openxmlformats.org/officeDocument/2006/relationships/diagramQuickStyle" Target="../diagrams/quickStyle48.xml"/><Relationship Id="rId5" Type="http://schemas.openxmlformats.org/officeDocument/2006/relationships/diagramColors" Target="../diagrams/colors48.xml"/><Relationship Id="rId6" Type="http://schemas.microsoft.com/office/2007/relationships/diagramDrawing" Target="../diagrams/drawing48.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8.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49.xml"/><Relationship Id="rId4" Type="http://schemas.openxmlformats.org/officeDocument/2006/relationships/diagramQuickStyle" Target="../diagrams/quickStyle49.xml"/><Relationship Id="rId5" Type="http://schemas.openxmlformats.org/officeDocument/2006/relationships/diagramColors" Target="../diagrams/colors49.xml"/><Relationship Id="rId6" Type="http://schemas.microsoft.com/office/2007/relationships/diagramDrawing" Target="../diagrams/drawing49.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50.xml"/><Relationship Id="rId4" Type="http://schemas.openxmlformats.org/officeDocument/2006/relationships/diagramQuickStyle" Target="../diagrams/quickStyle50.xml"/><Relationship Id="rId5" Type="http://schemas.openxmlformats.org/officeDocument/2006/relationships/diagramColors" Target="../diagrams/colors50.xml"/><Relationship Id="rId6" Type="http://schemas.microsoft.com/office/2007/relationships/diagramDrawing" Target="../diagrams/drawing50.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7.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51.xml"/><Relationship Id="rId4" Type="http://schemas.openxmlformats.org/officeDocument/2006/relationships/diagramQuickStyle" Target="../diagrams/quickStyle51.xml"/><Relationship Id="rId5" Type="http://schemas.openxmlformats.org/officeDocument/2006/relationships/diagramColors" Target="../diagrams/colors51.xml"/><Relationship Id="rId6" Type="http://schemas.microsoft.com/office/2007/relationships/diagramDrawing" Target="../diagrams/drawing51.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51.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52.xml"/><Relationship Id="rId4" Type="http://schemas.openxmlformats.org/officeDocument/2006/relationships/diagramQuickStyle" Target="../diagrams/quickStyle52.xml"/><Relationship Id="rId5" Type="http://schemas.openxmlformats.org/officeDocument/2006/relationships/diagramColors" Target="../diagrams/colors52.xml"/><Relationship Id="rId6" Type="http://schemas.microsoft.com/office/2007/relationships/diagramDrawing" Target="../diagrams/drawing52.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52.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53.xml"/><Relationship Id="rId4" Type="http://schemas.openxmlformats.org/officeDocument/2006/relationships/diagramQuickStyle" Target="../diagrams/quickStyle53.xml"/><Relationship Id="rId5" Type="http://schemas.openxmlformats.org/officeDocument/2006/relationships/diagramColors" Target="../diagrams/colors53.xml"/><Relationship Id="rId6" Type="http://schemas.microsoft.com/office/2007/relationships/diagramDrawing" Target="../diagrams/drawing53.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53.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54.xml"/><Relationship Id="rId4" Type="http://schemas.openxmlformats.org/officeDocument/2006/relationships/diagramQuickStyle" Target="../diagrams/quickStyle54.xml"/><Relationship Id="rId5" Type="http://schemas.openxmlformats.org/officeDocument/2006/relationships/diagramColors" Target="../diagrams/colors54.xml"/><Relationship Id="rId6" Type="http://schemas.microsoft.com/office/2007/relationships/diagramDrawing" Target="../diagrams/drawing54.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54.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55.xml"/><Relationship Id="rId4" Type="http://schemas.openxmlformats.org/officeDocument/2006/relationships/diagramQuickStyle" Target="../diagrams/quickStyle55.xml"/><Relationship Id="rId5" Type="http://schemas.openxmlformats.org/officeDocument/2006/relationships/diagramColors" Target="../diagrams/colors55.xml"/><Relationship Id="rId6" Type="http://schemas.microsoft.com/office/2007/relationships/diagramDrawing" Target="../diagrams/drawing55.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55.xml"/></Relationships>
</file>

<file path=ppt/slides/_rels/slide85.xml.rels><?xml version="1.0" encoding="UTF-8" standalone="yes"?>
<Relationships xmlns="http://schemas.openxmlformats.org/package/2006/relationships"><Relationship Id="rId3" Type="http://schemas.openxmlformats.org/officeDocument/2006/relationships/diagramLayout" Target="../diagrams/layout56.xml"/><Relationship Id="rId4" Type="http://schemas.openxmlformats.org/officeDocument/2006/relationships/diagramQuickStyle" Target="../diagrams/quickStyle56.xml"/><Relationship Id="rId5" Type="http://schemas.openxmlformats.org/officeDocument/2006/relationships/diagramColors" Target="../diagrams/colors56.xml"/><Relationship Id="rId6" Type="http://schemas.microsoft.com/office/2007/relationships/diagramDrawing" Target="../diagrams/drawing56.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5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latin typeface="Garamond"/>
                <a:cs typeface="Garamond"/>
              </a:rPr>
              <a:t>Truth, Consequence, and Paradox</a:t>
            </a:r>
            <a:endParaRPr lang="en-US" sz="4800" dirty="0">
              <a:latin typeface="Garamond"/>
              <a:cs typeface="Garamond"/>
            </a:endParaRPr>
          </a:p>
        </p:txBody>
      </p:sp>
      <p:sp>
        <p:nvSpPr>
          <p:cNvPr id="3" name="Subtitle 2"/>
          <p:cNvSpPr>
            <a:spLocks noGrp="1"/>
          </p:cNvSpPr>
          <p:nvPr>
            <p:ph type="subTitle" idx="1"/>
          </p:nvPr>
        </p:nvSpPr>
        <p:spPr/>
        <p:txBody>
          <a:bodyPr>
            <a:normAutofit/>
          </a:bodyPr>
          <a:lstStyle/>
          <a:p>
            <a:r>
              <a:rPr lang="en-US" sz="2800" dirty="0" smtClean="0">
                <a:latin typeface="Garamond"/>
                <a:cs typeface="Garamond"/>
              </a:rPr>
              <a:t>Guy Longworth</a:t>
            </a:r>
          </a:p>
          <a:p>
            <a:r>
              <a:rPr lang="en-US" sz="2800" dirty="0" smtClean="0">
                <a:latin typeface="Garamond"/>
                <a:cs typeface="Garamond"/>
              </a:rPr>
              <a:t>g.longworth@mac.com</a:t>
            </a:r>
            <a:endParaRPr lang="en-US" sz="2800" dirty="0">
              <a:latin typeface="Garamond"/>
              <a:cs typeface="Garamond"/>
            </a:endParaRPr>
          </a:p>
        </p:txBody>
      </p:sp>
    </p:spTree>
    <p:extLst>
      <p:ext uri="{BB962C8B-B14F-4D97-AF65-F5344CB8AC3E}">
        <p14:creationId xmlns:p14="http://schemas.microsoft.com/office/powerpoint/2010/main" val="18308798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22757235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832093"/>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So grasp on concept of truth consists in propensity to accept e.g.</a:t>
            </a:r>
          </a:p>
          <a:p>
            <a:pPr>
              <a:spcBef>
                <a:spcPct val="0"/>
              </a:spcBef>
              <a:buFontTx/>
              <a:buNone/>
            </a:pPr>
            <a:endParaRPr lang="en-US" sz="2800" dirty="0">
              <a:latin typeface="Garamond"/>
              <a:ea typeface="ＭＳ Ｐゴシック" charset="0"/>
              <a:cs typeface="Garamond"/>
            </a:endParaRPr>
          </a:p>
          <a:p>
            <a:pPr marL="514350" indent="-514350">
              <a:spcBef>
                <a:spcPct val="0"/>
              </a:spcBef>
              <a:buFontTx/>
              <a:buAutoNum type="arabicParenBoth"/>
            </a:pPr>
            <a:r>
              <a:rPr lang="en-US" sz="2800" dirty="0" smtClean="0">
                <a:latin typeface="Garamond"/>
                <a:ea typeface="ＭＳ Ｐゴシック" charset="0"/>
                <a:cs typeface="Garamond"/>
              </a:rPr>
              <a:t>The proposition that snow is white is true </a:t>
            </a:r>
            <a:r>
              <a:rPr lang="en-US" sz="2800" dirty="0" err="1" smtClean="0">
                <a:latin typeface="Garamond"/>
                <a:ea typeface="ＭＳ Ｐゴシック" charset="0"/>
                <a:cs typeface="Garamond"/>
              </a:rPr>
              <a:t>iff</a:t>
            </a:r>
            <a:r>
              <a:rPr lang="en-US" sz="2800" dirty="0" smtClean="0">
                <a:latin typeface="Garamond"/>
                <a:ea typeface="ＭＳ Ｐゴシック" charset="0"/>
                <a:cs typeface="Garamond"/>
              </a:rPr>
              <a:t> snow is white</a:t>
            </a:r>
          </a:p>
          <a:p>
            <a:pPr marL="514350" indent="-514350">
              <a:spcBef>
                <a:spcPct val="0"/>
              </a:spcBef>
              <a:buFontTx/>
              <a:buAutoNum type="arabicParenBoth"/>
            </a:pPr>
            <a:r>
              <a:rPr lang="en-US" sz="2800" dirty="0" smtClean="0">
                <a:latin typeface="Garamond"/>
                <a:ea typeface="ＭＳ Ｐゴシック" charset="0"/>
                <a:cs typeface="Garamond"/>
              </a:rPr>
              <a:t>The proposition that grass is green is true </a:t>
            </a:r>
            <a:r>
              <a:rPr lang="en-US" sz="2800" dirty="0" err="1" smtClean="0">
                <a:latin typeface="Garamond"/>
                <a:ea typeface="ＭＳ Ｐゴシック" charset="0"/>
                <a:cs typeface="Garamond"/>
              </a:rPr>
              <a:t>iff</a:t>
            </a:r>
            <a:r>
              <a:rPr lang="en-US" sz="2800" dirty="0" smtClean="0">
                <a:latin typeface="Garamond"/>
                <a:ea typeface="ＭＳ Ｐゴシック" charset="0"/>
                <a:cs typeface="Garamond"/>
              </a:rPr>
              <a:t> grass is green</a:t>
            </a:r>
          </a:p>
          <a:p>
            <a:pPr marL="514350" indent="-514350">
              <a:spcBef>
                <a:spcPct val="0"/>
              </a:spcBef>
              <a:buFontTx/>
              <a:buAutoNum type="arabicParenBoth"/>
            </a:pPr>
            <a:r>
              <a:rPr lang="en-US" sz="2800" dirty="0" smtClean="0">
                <a:latin typeface="Garamond"/>
                <a:ea typeface="ＭＳ Ｐゴシック" charset="0"/>
                <a:cs typeface="Garamond"/>
              </a:rPr>
              <a:t>The proposition that David should resign is true </a:t>
            </a:r>
            <a:r>
              <a:rPr lang="en-US" sz="2800" dirty="0" err="1" smtClean="0">
                <a:latin typeface="Garamond"/>
                <a:ea typeface="ＭＳ Ｐゴシック" charset="0"/>
                <a:cs typeface="Garamond"/>
              </a:rPr>
              <a:t>iff</a:t>
            </a:r>
            <a:r>
              <a:rPr lang="en-US" sz="2800" dirty="0" smtClean="0">
                <a:latin typeface="Garamond"/>
                <a:ea typeface="ＭＳ Ｐゴシック" charset="0"/>
                <a:cs typeface="Garamond"/>
              </a:rPr>
              <a:t> David should resign</a:t>
            </a:r>
          </a:p>
          <a:p>
            <a:pPr>
              <a:spcBef>
                <a:spcPct val="0"/>
              </a:spcBef>
            </a:pP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73061237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4197702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0318"/>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One question that arises for this (and any other) deflationary account of truth is the following. The idea behind these theories is (roughly) that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true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adds nothing to a basic range of claims not involving the notion of truth. The question naturally arises, in that case, as to the </a:t>
            </a:r>
            <a:r>
              <a:rPr lang="en-US" sz="2800" i="1" dirty="0">
                <a:latin typeface="Garamond"/>
                <a:ea typeface="ＭＳ Ｐゴシック" charset="0"/>
                <a:cs typeface="Garamond"/>
              </a:rPr>
              <a:t>function</a:t>
            </a:r>
            <a:r>
              <a:rPr lang="en-US" sz="2800" dirty="0">
                <a:latin typeface="Garamond"/>
                <a:ea typeface="ＭＳ Ｐゴシック" charset="0"/>
                <a:cs typeface="Garamond"/>
              </a:rPr>
              <a:t> of truth: what is truth for?</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84584297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4620372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39431"/>
          </a:xfrm>
          <a:prstGeom prst="rect">
            <a:avLst/>
          </a:prstGeom>
          <a:noFill/>
        </p:spPr>
        <p:txBody>
          <a:bodyPr wrap="square" rtlCol="0">
            <a:spAutoFit/>
          </a:bodyPr>
          <a:lstStyle/>
          <a:p>
            <a:pPr>
              <a:spcBef>
                <a:spcPct val="0"/>
              </a:spcBef>
            </a:pPr>
            <a:r>
              <a:rPr lang="en-US" sz="2800" dirty="0" smtClean="0">
                <a:latin typeface="Garamond"/>
                <a:ea typeface="ＭＳ Ｐゴシック" charset="0"/>
                <a:cs typeface="Garamond"/>
              </a:rPr>
              <a:t>(1) No function.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true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really is redundant.</a:t>
            </a:r>
          </a:p>
          <a:p>
            <a:pPr>
              <a:spcBef>
                <a:spcPct val="0"/>
              </a:spcBef>
              <a:buFontTx/>
              <a:buAutoNum type="arabicParenBoth"/>
            </a:pPr>
            <a:endParaRPr lang="en-US" sz="2800" dirty="0">
              <a:latin typeface="Garamond"/>
              <a:ea typeface="ＭＳ Ｐゴシック" charset="0"/>
              <a:cs typeface="Garamond"/>
            </a:endParaRPr>
          </a:p>
          <a:p>
            <a:pPr>
              <a:spcBef>
                <a:spcPct val="0"/>
              </a:spcBef>
            </a:pPr>
            <a:r>
              <a:rPr lang="en-GB" altLang="ja-JP" sz="2800" dirty="0" smtClean="0">
                <a:latin typeface="Garamond"/>
                <a:ea typeface="ＭＳ Ｐゴシック" charset="0"/>
                <a:cs typeface="Garamond"/>
              </a:rPr>
              <a:t>(2) </a:t>
            </a:r>
            <a:r>
              <a:rPr lang="ja-JP" altLang="en-US" sz="2800" dirty="0" smtClean="0">
                <a:latin typeface="Garamond"/>
                <a:ea typeface="ＭＳ Ｐゴシック" charset="0"/>
                <a:cs typeface="Garamond"/>
              </a:rPr>
              <a:t>“</a:t>
            </a:r>
            <a:r>
              <a:rPr lang="en-US" sz="2800" dirty="0">
                <a:latin typeface="Garamond"/>
                <a:ea typeface="ＭＳ Ｐゴシック" charset="0"/>
                <a:cs typeface="Garamond"/>
              </a:rPr>
              <a:t>Is true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r>
              <a:rPr lang="en-US" sz="2800" dirty="0" smtClean="0">
                <a:latin typeface="Garamond"/>
                <a:ea typeface="ＭＳ Ｐゴシック" charset="0"/>
                <a:cs typeface="Garamond"/>
              </a:rPr>
              <a:t>has </a:t>
            </a:r>
            <a:r>
              <a:rPr lang="en-US" sz="2800" b="1" dirty="0" err="1" smtClean="0">
                <a:latin typeface="Garamond"/>
                <a:ea typeface="ＭＳ Ｐゴシック" charset="0"/>
                <a:cs typeface="Garamond"/>
              </a:rPr>
              <a:t>performative</a:t>
            </a:r>
            <a:r>
              <a:rPr lang="en-US" sz="2800" dirty="0" smtClean="0">
                <a:latin typeface="Garamond"/>
                <a:ea typeface="ＭＳ Ｐゴシック" charset="0"/>
                <a:cs typeface="Garamond"/>
              </a:rPr>
              <a:t> </a:t>
            </a:r>
            <a:r>
              <a:rPr lang="en-US" sz="2800" dirty="0">
                <a:latin typeface="Garamond"/>
                <a:ea typeface="ＭＳ Ｐゴシック" charset="0"/>
                <a:cs typeface="Garamond"/>
              </a:rPr>
              <a:t>or speech act </a:t>
            </a:r>
            <a:r>
              <a:rPr lang="en-US" sz="2800" dirty="0" smtClean="0">
                <a:latin typeface="Garamond"/>
                <a:ea typeface="ＭＳ Ｐゴシック" charset="0"/>
                <a:cs typeface="Garamond"/>
              </a:rPr>
              <a:t>function: a </a:t>
            </a:r>
            <a:r>
              <a:rPr lang="en-US" sz="2800" dirty="0">
                <a:latin typeface="Garamond"/>
                <a:ea typeface="ＭＳ Ｐゴシック" charset="0"/>
                <a:cs typeface="Garamond"/>
              </a:rPr>
              <a:t>device of confirmation. (In saying </a:t>
            </a:r>
            <a:r>
              <a:rPr lang="ja-JP" altLang="en-US" sz="2800" dirty="0">
                <a:latin typeface="Garamond"/>
                <a:ea typeface="ＭＳ Ｐゴシック" charset="0"/>
                <a:cs typeface="Garamond"/>
              </a:rPr>
              <a:t>“</a:t>
            </a:r>
            <a:r>
              <a:rPr lang="en-US" sz="2800" dirty="0">
                <a:latin typeface="Garamond"/>
                <a:ea typeface="ＭＳ Ｐゴシック" charset="0"/>
                <a:cs typeface="Garamond"/>
              </a:rPr>
              <a:t>P is true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 </a:t>
            </a:r>
            <a:r>
              <a:rPr lang="en-US" sz="2800" dirty="0" smtClean="0">
                <a:latin typeface="Garamond"/>
                <a:ea typeface="ＭＳ Ｐゴシック" charset="0"/>
                <a:cs typeface="Garamond"/>
              </a:rPr>
              <a:t>confirm </a:t>
            </a:r>
            <a:r>
              <a:rPr lang="en-US" sz="2800" dirty="0">
                <a:latin typeface="Garamond"/>
                <a:ea typeface="ＭＳ Ｐゴシック" charset="0"/>
                <a:cs typeface="Garamond"/>
              </a:rPr>
              <a:t>that P, without adding any </a:t>
            </a:r>
            <a:r>
              <a:rPr lang="en-US" sz="2800" dirty="0" smtClean="0">
                <a:latin typeface="Garamond"/>
                <a:ea typeface="ＭＳ Ｐゴシック" charset="0"/>
                <a:cs typeface="Garamond"/>
              </a:rPr>
              <a:t>content.)</a:t>
            </a: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13610810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6440232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1384995"/>
          </a:xfrm>
          <a:prstGeom prst="rect">
            <a:avLst/>
          </a:prstGeom>
          <a:noFill/>
        </p:spPr>
        <p:txBody>
          <a:bodyPr wrap="square" rtlCol="0">
            <a:spAutoFit/>
          </a:bodyPr>
          <a:lstStyle/>
          <a:p>
            <a:pPr>
              <a:spcBef>
                <a:spcPct val="0"/>
              </a:spcBef>
            </a:pPr>
            <a:r>
              <a:rPr lang="en-US" altLang="ja-JP" sz="2800" dirty="0" smtClean="0">
                <a:latin typeface="Garamond"/>
                <a:ea typeface="ＭＳ Ｐゴシック" charset="0"/>
                <a:cs typeface="Garamond"/>
              </a:rPr>
              <a:t>(3) </a:t>
            </a:r>
            <a:r>
              <a:rPr lang="ja-JP" altLang="en-US" sz="2800" dirty="0" smtClean="0">
                <a:latin typeface="Garamond"/>
                <a:ea typeface="ＭＳ Ｐゴシック" charset="0"/>
                <a:cs typeface="Garamond"/>
              </a:rPr>
              <a:t>“</a:t>
            </a:r>
            <a:r>
              <a:rPr lang="en-US" sz="2800" dirty="0">
                <a:latin typeface="Garamond"/>
                <a:ea typeface="ＭＳ Ｐゴシック" charset="0"/>
                <a:cs typeface="Garamond"/>
              </a:rPr>
              <a:t>Is true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has a </a:t>
            </a:r>
            <a:r>
              <a:rPr lang="en-US" sz="2800" b="1" dirty="0">
                <a:latin typeface="Garamond"/>
                <a:ea typeface="ＭＳ Ｐゴシック" charset="0"/>
                <a:cs typeface="Garamond"/>
              </a:rPr>
              <a:t>logica</a:t>
            </a:r>
            <a:r>
              <a:rPr lang="en-US" sz="2800" dirty="0">
                <a:latin typeface="Garamond"/>
                <a:ea typeface="ＭＳ Ｐゴシック" charset="0"/>
                <a:cs typeface="Garamond"/>
              </a:rPr>
              <a:t>l function or functions, in enabling certain patterns of reasoning.</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14082691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4226374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Suppose that I want to commit to the universal veracity of Bill, to endorse everything that Bill says.</a:t>
            </a:r>
          </a:p>
          <a:p>
            <a:pPr>
              <a:spcBef>
                <a:spcPct val="0"/>
              </a:spcBef>
              <a:buFontTx/>
              <a:buNone/>
            </a:pPr>
            <a:endParaRPr lang="en-US" sz="2800" dirty="0">
              <a:latin typeface="Garamond"/>
              <a:ea typeface="ＭＳ Ｐゴシック" charset="0"/>
              <a:cs typeface="Garamond"/>
            </a:endParaRPr>
          </a:p>
          <a:p>
            <a:pPr>
              <a:spcBef>
                <a:spcPct val="0"/>
              </a:spcBef>
              <a:buFontTx/>
              <a:buNone/>
            </a:pPr>
            <a:endParaRPr lang="en-US" sz="2800" dirty="0" smtClean="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How </a:t>
            </a:r>
            <a:r>
              <a:rPr lang="en-US" sz="2800" dirty="0">
                <a:latin typeface="Garamond"/>
                <a:ea typeface="ＭＳ Ｐゴシック" charset="0"/>
                <a:cs typeface="Garamond"/>
              </a:rPr>
              <a:t>should I do that?</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7881910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90418684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832093"/>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If </a:t>
            </a:r>
            <a:r>
              <a:rPr lang="en-US" sz="2800" dirty="0">
                <a:latin typeface="Garamond"/>
                <a:ea typeface="ＭＳ Ｐゴシック" charset="0"/>
                <a:cs typeface="Garamond"/>
              </a:rPr>
              <a:t>I knew all the things that Bill has, or will, say, I could provide a list:</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a:t>
            </a:r>
            <a:r>
              <a:rPr lang="en-US" sz="2800" dirty="0" smtClean="0">
                <a:latin typeface="Garamond"/>
                <a:ea typeface="ＭＳ Ｐゴシック" charset="0"/>
                <a:cs typeface="Garamond"/>
              </a:rPr>
              <a:t>Bill-1</a:t>
            </a:r>
            <a:r>
              <a:rPr lang="en-US" sz="2800" dirty="0">
                <a:latin typeface="Garamond"/>
                <a:ea typeface="ＭＳ Ｐゴシック" charset="0"/>
                <a:cs typeface="Garamond"/>
              </a:rPr>
              <a:t>) Bill says that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pink and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pink</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a:t>
            </a:r>
            <a:r>
              <a:rPr lang="en-US" sz="2800" dirty="0" smtClean="0">
                <a:latin typeface="Garamond"/>
                <a:ea typeface="ＭＳ Ｐゴシック" charset="0"/>
                <a:cs typeface="Garamond"/>
              </a:rPr>
              <a:t>Bill-2</a:t>
            </a:r>
            <a:r>
              <a:rPr lang="en-US" sz="2800" dirty="0">
                <a:latin typeface="Garamond"/>
                <a:ea typeface="ＭＳ Ｐゴシック" charset="0"/>
                <a:cs typeface="Garamond"/>
              </a:rPr>
              <a:t>) Bill says that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PM and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PM</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a:t>
            </a:r>
            <a:r>
              <a:rPr lang="en-US" sz="2800" dirty="0" smtClean="0">
                <a:latin typeface="Garamond"/>
                <a:ea typeface="ＭＳ Ｐゴシック" charset="0"/>
                <a:cs typeface="Garamond"/>
              </a:rPr>
              <a:t>Bill-3</a:t>
            </a:r>
            <a:r>
              <a:rPr lang="en-US" sz="2800" dirty="0">
                <a:latin typeface="Garamond"/>
                <a:ea typeface="ＭＳ Ｐゴシック" charset="0"/>
                <a:cs typeface="Garamond"/>
              </a:rPr>
              <a:t>) Bill says that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should resign and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should resign.</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27129694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2260830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246769"/>
          </a:xfrm>
          <a:prstGeom prst="rect">
            <a:avLst/>
          </a:prstGeom>
          <a:noFill/>
        </p:spPr>
        <p:txBody>
          <a:bodyPr wrap="square" rtlCol="0">
            <a:spAutoFit/>
          </a:bodyPr>
          <a:lstStyle/>
          <a:p>
            <a:pPr>
              <a:spcBef>
                <a:spcPct val="0"/>
              </a:spcBef>
            </a:pPr>
            <a:r>
              <a:rPr lang="en-US" sz="2800" smtClean="0">
                <a:latin typeface="Garamond"/>
                <a:ea typeface="ＭＳ Ｐゴシック" charset="0"/>
                <a:cs typeface="Garamond"/>
              </a:rPr>
              <a:t>A. Bill </a:t>
            </a:r>
            <a:r>
              <a:rPr lang="en-US" sz="2800" dirty="0">
                <a:latin typeface="Garamond"/>
                <a:ea typeface="ＭＳ Ｐゴシック" charset="0"/>
                <a:cs typeface="Garamond"/>
              </a:rPr>
              <a:t>might say any of indefinitely many things, so </a:t>
            </a:r>
            <a:r>
              <a:rPr lang="en-US" sz="2800" dirty="0" smtClean="0">
                <a:latin typeface="Garamond"/>
                <a:ea typeface="ＭＳ Ｐゴシック" charset="0"/>
                <a:cs typeface="Garamond"/>
              </a:rPr>
              <a:t>the </a:t>
            </a:r>
            <a:r>
              <a:rPr lang="en-US" sz="2800" dirty="0">
                <a:latin typeface="Garamond"/>
                <a:ea typeface="ＭＳ Ｐゴシック" charset="0"/>
                <a:cs typeface="Garamond"/>
              </a:rPr>
              <a:t>only way to cash out my universal endorsement </a:t>
            </a:r>
            <a:r>
              <a:rPr lang="en-US" sz="2800" dirty="0" smtClean="0">
                <a:latin typeface="Garamond"/>
                <a:ea typeface="ＭＳ Ｐゴシック" charset="0"/>
                <a:cs typeface="Garamond"/>
              </a:rPr>
              <a:t>is </a:t>
            </a:r>
            <a:r>
              <a:rPr lang="en-US" sz="2800" dirty="0">
                <a:latin typeface="Garamond"/>
                <a:ea typeface="ＭＳ Ｐゴシック" charset="0"/>
                <a:cs typeface="Garamond"/>
              </a:rPr>
              <a:t>via an indefinitely long conjunction of particular claims</a:t>
            </a:r>
            <a:r>
              <a:rPr lang="en-US" sz="2800" dirty="0" smtClean="0">
                <a:latin typeface="Garamond"/>
                <a:ea typeface="ＭＳ Ｐゴシック" charset="0"/>
                <a:cs typeface="Garamond"/>
              </a:rPr>
              <a:t>.</a:t>
            </a:r>
            <a:endParaRPr lang="en-US" sz="2800" dirty="0">
              <a:latin typeface="Arial" charset="0"/>
              <a:ea typeface="ＭＳ Ｐゴシック" charset="0"/>
              <a:cs typeface="ＭＳ Ｐゴシック" charset="0"/>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08841737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5102033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1815882"/>
          </a:xfrm>
          <a:prstGeom prst="rect">
            <a:avLst/>
          </a:prstGeom>
          <a:noFill/>
        </p:spPr>
        <p:txBody>
          <a:bodyPr wrap="square" rtlCol="0">
            <a:spAutoFit/>
          </a:bodyPr>
          <a:lstStyle/>
          <a:p>
            <a:pPr>
              <a:spcBef>
                <a:spcPct val="0"/>
              </a:spcBef>
            </a:pPr>
            <a:r>
              <a:rPr lang="en-US" sz="2800" dirty="0" smtClean="0">
                <a:latin typeface="Garamond"/>
                <a:ea typeface="ＭＳ Ｐゴシック" charset="0"/>
                <a:cs typeface="Garamond"/>
              </a:rPr>
              <a:t>B. I </a:t>
            </a:r>
            <a:r>
              <a:rPr lang="en-US" sz="2800" dirty="0">
                <a:latin typeface="Garamond"/>
                <a:ea typeface="ＭＳ Ｐゴシック" charset="0"/>
                <a:cs typeface="Garamond"/>
              </a:rPr>
              <a:t>might not know all the things that Bill has, or will say. (Indeed, that might be the point of my relying on Bill!)</a:t>
            </a:r>
            <a:endParaRPr lang="en-US" sz="2800" dirty="0">
              <a:latin typeface="Arial" charset="0"/>
              <a:ea typeface="ＭＳ Ｐゴシック" charset="0"/>
              <a:cs typeface="ＭＳ Ｐゴシック" charset="0"/>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62638863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350574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buFontTx/>
              <a:buNone/>
            </a:pPr>
            <a:endParaRPr lang="en-US" sz="2800" dirty="0" smtClean="0">
              <a:latin typeface="Arial" charset="0"/>
              <a:ea typeface="ＭＳ Ｐゴシック" charset="0"/>
              <a:cs typeface="ＭＳ Ｐゴシック" charset="0"/>
            </a:endParaRPr>
          </a:p>
          <a:p>
            <a:pPr>
              <a:spcBef>
                <a:spcPct val="0"/>
              </a:spcBef>
              <a:buFontTx/>
              <a:buNone/>
            </a:pPr>
            <a:r>
              <a:rPr lang="en-US" sz="2800" dirty="0" smtClean="0">
                <a:latin typeface="Garamond"/>
                <a:ea typeface="ＭＳ Ｐゴシック" charset="0"/>
                <a:cs typeface="Garamond"/>
              </a:rPr>
              <a:t>It seems we need to generalize </a:t>
            </a:r>
            <a:r>
              <a:rPr lang="en-US" sz="2800" dirty="0">
                <a:latin typeface="Garamond"/>
                <a:ea typeface="ＭＳ Ｐゴシック" charset="0"/>
                <a:cs typeface="Garamond"/>
              </a:rPr>
              <a:t>over all the things that Bill says and to endorse all of them at once. </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	How should I do this?</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46607405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Deflationary theories</a:t>
            </a:r>
            <a:endParaRPr lang="en-US" dirty="0">
              <a:latin typeface="Garamond"/>
              <a:cs typeface="Garamond"/>
            </a:endParaRPr>
          </a:p>
        </p:txBody>
      </p:sp>
      <p:sp>
        <p:nvSpPr>
          <p:cNvPr id="6" name="Content Placeholder 5"/>
          <p:cNvSpPr>
            <a:spLocks noGrp="1"/>
          </p:cNvSpPr>
          <p:nvPr>
            <p:ph idx="1"/>
          </p:nvPr>
        </p:nvSpPr>
        <p:spPr/>
        <p:txBody>
          <a:bodyPr>
            <a:normAutofit fontScale="92500" lnSpcReduction="20000"/>
          </a:bodyPr>
          <a:lstStyle/>
          <a:p>
            <a:pPr marL="0" indent="0">
              <a:spcBef>
                <a:spcPct val="0"/>
              </a:spcBef>
              <a:buFontTx/>
              <a:buNone/>
            </a:pPr>
            <a:r>
              <a:rPr lang="en-US" dirty="0">
                <a:latin typeface="Garamond"/>
                <a:ea typeface="ＭＳ Ｐゴシック" charset="0"/>
                <a:cs typeface="Garamond"/>
              </a:rPr>
              <a:t>We might try:</a:t>
            </a:r>
          </a:p>
          <a:p>
            <a:pPr marL="0" indent="0">
              <a:spcBef>
                <a:spcPct val="0"/>
              </a:spcBef>
              <a:buFontTx/>
              <a:buNone/>
            </a:pPr>
            <a:endParaRPr lang="en-US" dirty="0">
              <a:latin typeface="Garamond"/>
              <a:ea typeface="ＭＳ Ｐゴシック" charset="0"/>
              <a:cs typeface="Garamond"/>
            </a:endParaRPr>
          </a:p>
          <a:p>
            <a:pPr marL="0" indent="0">
              <a:spcBef>
                <a:spcPct val="0"/>
              </a:spcBef>
              <a:buFontTx/>
              <a:buNone/>
            </a:pPr>
            <a:r>
              <a:rPr lang="en-US" dirty="0" smtClean="0">
                <a:latin typeface="Garamond"/>
                <a:ea typeface="ＭＳ Ｐゴシック" charset="0"/>
                <a:cs typeface="Garamond"/>
              </a:rPr>
              <a:t>	For </a:t>
            </a:r>
            <a:r>
              <a:rPr lang="en-US" dirty="0">
                <a:latin typeface="Garamond"/>
                <a:ea typeface="ＭＳ Ｐゴシック" charset="0"/>
                <a:cs typeface="Garamond"/>
              </a:rPr>
              <a:t>all propositions P, if Bill says that P, then P</a:t>
            </a:r>
          </a:p>
          <a:p>
            <a:pPr marL="0" indent="0">
              <a:spcBef>
                <a:spcPct val="0"/>
              </a:spcBef>
              <a:buFontTx/>
              <a:buNone/>
            </a:pPr>
            <a:endParaRPr lang="en-US" dirty="0">
              <a:latin typeface="Garamond"/>
              <a:ea typeface="ＭＳ Ｐゴシック" charset="0"/>
              <a:cs typeface="Garamond"/>
            </a:endParaRPr>
          </a:p>
          <a:p>
            <a:pPr marL="0" indent="0">
              <a:spcBef>
                <a:spcPct val="0"/>
              </a:spcBef>
              <a:buFontTx/>
              <a:buNone/>
            </a:pPr>
            <a:r>
              <a:rPr lang="en-US" dirty="0" smtClean="0">
                <a:latin typeface="Garamond"/>
                <a:ea typeface="ＭＳ Ｐゴシック" charset="0"/>
                <a:cs typeface="Garamond"/>
              </a:rPr>
              <a:t>But </a:t>
            </a:r>
            <a:r>
              <a:rPr lang="ja-JP" altLang="en-US" dirty="0">
                <a:latin typeface="Garamond"/>
                <a:ea typeface="ＭＳ Ｐゴシック" charset="0"/>
                <a:cs typeface="Garamond"/>
              </a:rPr>
              <a:t>“</a:t>
            </a:r>
            <a:r>
              <a:rPr lang="en-US" dirty="0">
                <a:latin typeface="Garamond"/>
                <a:ea typeface="ＭＳ Ｐゴシック" charset="0"/>
                <a:cs typeface="Garamond"/>
              </a:rPr>
              <a:t>P</a:t>
            </a:r>
            <a:r>
              <a:rPr lang="ja-JP" altLang="en-US" dirty="0">
                <a:latin typeface="Garamond"/>
                <a:ea typeface="ＭＳ Ｐゴシック" charset="0"/>
                <a:cs typeface="Garamond"/>
              </a:rPr>
              <a:t>”</a:t>
            </a:r>
            <a:r>
              <a:rPr lang="en-US" dirty="0">
                <a:latin typeface="Garamond"/>
                <a:ea typeface="ＭＳ Ｐゴシック" charset="0"/>
                <a:cs typeface="Garamond"/>
              </a:rPr>
              <a:t> appears to need to be an object in order for this claim to make use of an ordinary universal quantifier. In that case, the last bit makes no more sense than it would in the following case:</a:t>
            </a:r>
          </a:p>
          <a:p>
            <a:pPr marL="0" indent="0">
              <a:spcBef>
                <a:spcPct val="0"/>
              </a:spcBef>
              <a:buFontTx/>
              <a:buNone/>
            </a:pPr>
            <a:endParaRPr lang="en-US" dirty="0">
              <a:latin typeface="Garamond"/>
              <a:ea typeface="ＭＳ Ｐゴシック" charset="0"/>
              <a:cs typeface="Garamond"/>
            </a:endParaRPr>
          </a:p>
          <a:p>
            <a:pPr marL="0" indent="0">
              <a:spcBef>
                <a:spcPct val="0"/>
              </a:spcBef>
              <a:buFontTx/>
              <a:buNone/>
            </a:pPr>
            <a:r>
              <a:rPr lang="en-US" dirty="0" smtClean="0">
                <a:latin typeface="Garamond"/>
                <a:ea typeface="ＭＳ Ｐゴシック" charset="0"/>
                <a:cs typeface="Garamond"/>
              </a:rPr>
              <a:t>	For </a:t>
            </a:r>
            <a:r>
              <a:rPr lang="en-US" dirty="0">
                <a:latin typeface="Garamond"/>
                <a:ea typeface="ＭＳ Ｐゴシック" charset="0"/>
                <a:cs typeface="Garamond"/>
              </a:rPr>
              <a:t>all things x, if x is red, then </a:t>
            </a:r>
            <a:r>
              <a:rPr lang="en-US" dirty="0" smtClean="0">
                <a:latin typeface="Garamond"/>
                <a:ea typeface="ＭＳ Ｐゴシック" charset="0"/>
                <a:cs typeface="Garamond"/>
              </a:rPr>
              <a:t>x</a:t>
            </a:r>
          </a:p>
          <a:p>
            <a:pPr marL="0" indent="0">
              <a:spcBef>
                <a:spcPct val="0"/>
              </a:spcBef>
              <a:buNone/>
            </a:pPr>
            <a:r>
              <a:rPr lang="en-US" dirty="0" smtClean="0">
                <a:latin typeface="Garamond"/>
                <a:ea typeface="ＭＳ Ｐゴシック" charset="0"/>
                <a:cs typeface="Garamond"/>
              </a:rPr>
              <a:t>	E.g</a:t>
            </a:r>
            <a:r>
              <a:rPr lang="en-US" dirty="0">
                <a:latin typeface="Garamond"/>
                <a:ea typeface="ＭＳ Ｐゴシック" charset="0"/>
                <a:cs typeface="Garamond"/>
              </a:rPr>
              <a:t>. if Bill is red then Bill.</a:t>
            </a:r>
          </a:p>
          <a:p>
            <a:pPr marL="0" indent="0">
              <a:spcBef>
                <a:spcPct val="0"/>
              </a:spcBef>
              <a:buFontTx/>
              <a:buNone/>
            </a:pPr>
            <a:endParaRPr lang="en-US" dirty="0">
              <a:latin typeface="Garamond"/>
              <a:ea typeface="ＭＳ Ｐゴシック" charset="0"/>
              <a:cs typeface="Garamond"/>
            </a:endParaRPr>
          </a:p>
          <a:p>
            <a:endParaRPr lang="en-US" dirty="0"/>
          </a:p>
        </p:txBody>
      </p:sp>
    </p:spTree>
    <p:extLst>
      <p:ext uri="{BB962C8B-B14F-4D97-AF65-F5344CB8AC3E}">
        <p14:creationId xmlns:p14="http://schemas.microsoft.com/office/powerpoint/2010/main" val="254648271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Garamond"/>
              <a:cs typeface="Garamond"/>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9370332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255901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Deflationary theories</a:t>
            </a:r>
            <a:endParaRPr lang="en-US" dirty="0">
              <a:latin typeface="Garamond"/>
              <a:cs typeface="Garamond"/>
            </a:endParaRPr>
          </a:p>
        </p:txBody>
      </p:sp>
      <p:sp>
        <p:nvSpPr>
          <p:cNvPr id="6" name="Content Placeholder 5"/>
          <p:cNvSpPr>
            <a:spLocks noGrp="1"/>
          </p:cNvSpPr>
          <p:nvPr>
            <p:ph idx="1"/>
          </p:nvPr>
        </p:nvSpPr>
        <p:spPr/>
        <p:txBody>
          <a:bodyPr>
            <a:normAutofit lnSpcReduction="10000"/>
          </a:bodyPr>
          <a:lstStyle/>
          <a:p>
            <a:pPr marL="0" indent="0">
              <a:spcBef>
                <a:spcPct val="0"/>
              </a:spcBef>
              <a:buFontTx/>
              <a:buNone/>
            </a:pPr>
            <a:r>
              <a:rPr lang="en-US" dirty="0">
                <a:latin typeface="Garamond"/>
                <a:ea typeface="ＭＳ Ｐゴシック" charset="0"/>
                <a:cs typeface="Garamond"/>
              </a:rPr>
              <a:t>What appears to be needed is a predicate that we can apply to the final </a:t>
            </a:r>
            <a:r>
              <a:rPr lang="ja-JP" altLang="en-US" dirty="0">
                <a:latin typeface="Garamond"/>
                <a:ea typeface="ＭＳ Ｐゴシック" charset="0"/>
                <a:cs typeface="Garamond"/>
              </a:rPr>
              <a:t>“</a:t>
            </a:r>
            <a:r>
              <a:rPr lang="en-US" dirty="0">
                <a:latin typeface="Garamond"/>
                <a:ea typeface="ＭＳ Ｐゴシック" charset="0"/>
                <a:cs typeface="Garamond"/>
              </a:rPr>
              <a:t>P</a:t>
            </a:r>
            <a:r>
              <a:rPr lang="ja-JP" altLang="en-US" dirty="0">
                <a:latin typeface="Garamond"/>
                <a:ea typeface="ＭＳ Ｐゴシック" charset="0"/>
                <a:cs typeface="Garamond"/>
              </a:rPr>
              <a:t>”</a:t>
            </a:r>
            <a:r>
              <a:rPr lang="en-US" dirty="0">
                <a:latin typeface="Garamond"/>
                <a:ea typeface="ＭＳ Ｐゴシック" charset="0"/>
                <a:cs typeface="Garamond"/>
              </a:rPr>
              <a:t>:</a:t>
            </a:r>
          </a:p>
          <a:p>
            <a:pPr marL="0" indent="0">
              <a:spcBef>
                <a:spcPct val="0"/>
              </a:spcBef>
              <a:buFontTx/>
              <a:buNone/>
            </a:pPr>
            <a:endParaRPr lang="en-US" dirty="0">
              <a:latin typeface="Garamond"/>
              <a:ea typeface="ＭＳ Ｐゴシック" charset="0"/>
              <a:cs typeface="Garamond"/>
            </a:endParaRPr>
          </a:p>
          <a:p>
            <a:pPr marL="0" indent="0">
              <a:spcBef>
                <a:spcPct val="0"/>
              </a:spcBef>
              <a:buFontTx/>
              <a:buNone/>
            </a:pPr>
            <a:r>
              <a:rPr lang="en-US" dirty="0" smtClean="0">
                <a:latin typeface="Garamond"/>
                <a:ea typeface="ＭＳ Ｐゴシック" charset="0"/>
                <a:cs typeface="Garamond"/>
              </a:rPr>
              <a:t>	For </a:t>
            </a:r>
            <a:r>
              <a:rPr lang="en-US" dirty="0">
                <a:latin typeface="Garamond"/>
                <a:ea typeface="ＭＳ Ｐゴシック" charset="0"/>
                <a:cs typeface="Garamond"/>
              </a:rPr>
              <a:t>all propositions P, if Bill says P, then P is </a:t>
            </a:r>
            <a:r>
              <a:rPr lang="en-US" dirty="0" smtClean="0">
                <a:latin typeface="Garamond"/>
                <a:ea typeface="ＭＳ Ｐゴシック" charset="0"/>
                <a:cs typeface="Garamond"/>
              </a:rPr>
              <a:t>	F</a:t>
            </a:r>
            <a:r>
              <a:rPr lang="en-US" dirty="0">
                <a:latin typeface="Garamond"/>
                <a:ea typeface="ＭＳ Ｐゴシック" charset="0"/>
                <a:cs typeface="Garamond"/>
              </a:rPr>
              <a:t>.</a:t>
            </a:r>
          </a:p>
          <a:p>
            <a:pPr marL="0" indent="0">
              <a:spcBef>
                <a:spcPct val="0"/>
              </a:spcBef>
              <a:buFontTx/>
              <a:buNone/>
            </a:pPr>
            <a:endParaRPr lang="en-US" dirty="0">
              <a:latin typeface="Garamond"/>
              <a:ea typeface="ＭＳ Ｐゴシック" charset="0"/>
              <a:cs typeface="Garamond"/>
            </a:endParaRPr>
          </a:p>
          <a:p>
            <a:pPr marL="0" indent="0">
              <a:spcBef>
                <a:spcPct val="0"/>
              </a:spcBef>
              <a:buFontTx/>
              <a:buNone/>
            </a:pPr>
            <a:r>
              <a:rPr lang="en-US" dirty="0">
                <a:latin typeface="Garamond"/>
                <a:ea typeface="ＭＳ Ｐゴシック" charset="0"/>
                <a:cs typeface="Garamond"/>
              </a:rPr>
              <a:t>But what should replace </a:t>
            </a:r>
            <a:r>
              <a:rPr lang="ja-JP" altLang="en-US" dirty="0">
                <a:latin typeface="Garamond"/>
                <a:ea typeface="ＭＳ Ｐゴシック" charset="0"/>
                <a:cs typeface="Garamond"/>
              </a:rPr>
              <a:t>“</a:t>
            </a:r>
            <a:r>
              <a:rPr lang="en-US" dirty="0">
                <a:latin typeface="Garamond"/>
                <a:ea typeface="ＭＳ Ｐゴシック" charset="0"/>
                <a:cs typeface="Garamond"/>
              </a:rPr>
              <a:t>is F</a:t>
            </a:r>
            <a:r>
              <a:rPr lang="ja-JP" altLang="en-US" dirty="0">
                <a:latin typeface="Garamond"/>
                <a:ea typeface="ＭＳ Ｐゴシック" charset="0"/>
                <a:cs typeface="Garamond"/>
              </a:rPr>
              <a:t>”</a:t>
            </a:r>
            <a:r>
              <a:rPr lang="en-US" dirty="0">
                <a:latin typeface="Garamond"/>
                <a:ea typeface="ＭＳ Ｐゴシック" charset="0"/>
                <a:cs typeface="Garamond"/>
              </a:rPr>
              <a:t>? </a:t>
            </a:r>
            <a:r>
              <a:rPr lang="ja-JP" altLang="en-US" dirty="0">
                <a:latin typeface="Garamond"/>
                <a:ea typeface="ＭＳ Ｐゴシック" charset="0"/>
                <a:cs typeface="Garamond"/>
              </a:rPr>
              <a:t>“</a:t>
            </a:r>
            <a:r>
              <a:rPr lang="en-US" dirty="0">
                <a:latin typeface="Garamond"/>
                <a:ea typeface="ＭＳ Ｐゴシック" charset="0"/>
                <a:cs typeface="Garamond"/>
              </a:rPr>
              <a:t>is pink</a:t>
            </a:r>
            <a:r>
              <a:rPr lang="ja-JP" altLang="en-US" dirty="0">
                <a:latin typeface="Garamond"/>
                <a:ea typeface="ＭＳ Ｐゴシック" charset="0"/>
                <a:cs typeface="Garamond"/>
              </a:rPr>
              <a:t>”</a:t>
            </a:r>
            <a:r>
              <a:rPr lang="en-US" dirty="0">
                <a:latin typeface="Garamond"/>
                <a:ea typeface="ＭＳ Ｐゴシック" charset="0"/>
                <a:cs typeface="Garamond"/>
              </a:rPr>
              <a:t>? It looks as though whatever predicate we use here, it will change what we wanted to say, which involved simple endorsement of everything Bill says.</a:t>
            </a:r>
          </a:p>
        </p:txBody>
      </p:sp>
    </p:spTree>
    <p:extLst>
      <p:ext uri="{BB962C8B-B14F-4D97-AF65-F5344CB8AC3E}">
        <p14:creationId xmlns:p14="http://schemas.microsoft.com/office/powerpoint/2010/main" val="330872934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Deflationary theories</a:t>
            </a:r>
            <a:endParaRPr lang="en-US" dirty="0">
              <a:latin typeface="Garamond"/>
              <a:cs typeface="Garamond"/>
            </a:endParaRPr>
          </a:p>
        </p:txBody>
      </p:sp>
      <p:sp>
        <p:nvSpPr>
          <p:cNvPr id="6" name="Content Placeholder 5"/>
          <p:cNvSpPr>
            <a:spLocks noGrp="1"/>
          </p:cNvSpPr>
          <p:nvPr>
            <p:ph idx="1"/>
          </p:nvPr>
        </p:nvSpPr>
        <p:spPr/>
        <p:txBody>
          <a:bodyPr>
            <a:normAutofit/>
          </a:bodyPr>
          <a:lstStyle/>
          <a:p>
            <a:pPr marL="0" indent="0">
              <a:spcBef>
                <a:spcPct val="0"/>
              </a:spcBef>
              <a:buFontTx/>
              <a:buNone/>
            </a:pPr>
            <a:r>
              <a:rPr lang="en-US" dirty="0">
                <a:latin typeface="Garamond"/>
                <a:ea typeface="ＭＳ Ｐゴシック" charset="0"/>
                <a:cs typeface="Garamond"/>
              </a:rPr>
              <a:t>What we want is something that we can add, for purposes of turning an object position into a whole sentence, but which will enable us to get back to sentential claim we ultimately want, i.e. the claim we endorse.</a:t>
            </a:r>
          </a:p>
        </p:txBody>
      </p:sp>
    </p:spTree>
    <p:extLst>
      <p:ext uri="{BB962C8B-B14F-4D97-AF65-F5344CB8AC3E}">
        <p14:creationId xmlns:p14="http://schemas.microsoft.com/office/powerpoint/2010/main" val="97952785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Deflationary theories</a:t>
            </a:r>
            <a:endParaRPr lang="en-US" dirty="0">
              <a:latin typeface="Garamond"/>
              <a:cs typeface="Garamond"/>
            </a:endParaRPr>
          </a:p>
        </p:txBody>
      </p:sp>
      <p:sp>
        <p:nvSpPr>
          <p:cNvPr id="6" name="Content Placeholder 5"/>
          <p:cNvSpPr>
            <a:spLocks noGrp="1"/>
          </p:cNvSpPr>
          <p:nvPr>
            <p:ph idx="1"/>
          </p:nvPr>
        </p:nvSpPr>
        <p:spPr>
          <a:xfrm>
            <a:off x="457200" y="1600200"/>
            <a:ext cx="8229600" cy="4525963"/>
          </a:xfrm>
        </p:spPr>
        <p:txBody>
          <a:bodyPr>
            <a:normAutofit/>
          </a:bodyPr>
          <a:lstStyle/>
          <a:p>
            <a:pPr marL="0" indent="0">
              <a:spcBef>
                <a:spcPct val="0"/>
              </a:spcBef>
              <a:buNone/>
            </a:pPr>
            <a:r>
              <a:rPr lang="en-US" dirty="0" smtClean="0">
                <a:latin typeface="Garamond"/>
                <a:ea typeface="ＭＳ Ｐゴシック" charset="0"/>
                <a:cs typeface="Garamond"/>
              </a:rPr>
              <a:t>1. We </a:t>
            </a:r>
            <a:r>
              <a:rPr lang="en-US" dirty="0">
                <a:latin typeface="Garamond"/>
                <a:ea typeface="ＭＳ Ｐゴシック" charset="0"/>
                <a:cs typeface="Garamond"/>
              </a:rPr>
              <a:t>use </a:t>
            </a:r>
            <a:r>
              <a:rPr lang="ja-JP" altLang="en-US" dirty="0">
                <a:latin typeface="Garamond"/>
                <a:ea typeface="ＭＳ Ｐゴシック" charset="0"/>
                <a:cs typeface="Garamond"/>
              </a:rPr>
              <a:t>“</a:t>
            </a:r>
            <a:r>
              <a:rPr lang="en-US" dirty="0">
                <a:latin typeface="Garamond"/>
                <a:ea typeface="ＭＳ Ｐゴシック" charset="0"/>
                <a:cs typeface="Garamond"/>
              </a:rPr>
              <a:t>is true</a:t>
            </a:r>
            <a:r>
              <a:rPr lang="ja-JP" altLang="en-US" dirty="0">
                <a:latin typeface="Garamond"/>
                <a:ea typeface="ＭＳ Ｐゴシック" charset="0"/>
                <a:cs typeface="Garamond"/>
              </a:rPr>
              <a:t>”</a:t>
            </a:r>
            <a:r>
              <a:rPr lang="en-US" dirty="0">
                <a:latin typeface="Garamond"/>
                <a:ea typeface="ＭＳ Ｐゴシック" charset="0"/>
                <a:cs typeface="Garamond"/>
              </a:rPr>
              <a:t> as our predicate, first in formulating the target, the initial infinite conjunction:</a:t>
            </a:r>
          </a:p>
          <a:p>
            <a:pPr marL="609600" indent="-609600">
              <a:spcBef>
                <a:spcPct val="0"/>
              </a:spcBef>
              <a:buFontTx/>
              <a:buAutoNum type="arabicPeriod"/>
            </a:pPr>
            <a:endParaRPr lang="en-US" dirty="0">
              <a:latin typeface="Garamond"/>
              <a:ea typeface="ＭＳ Ｐゴシック" charset="0"/>
              <a:cs typeface="Garamond"/>
            </a:endParaRPr>
          </a:p>
          <a:p>
            <a:pPr marL="0" indent="0">
              <a:spcBef>
                <a:spcPct val="0"/>
              </a:spcBef>
              <a:buFontTx/>
              <a:buNone/>
            </a:pPr>
            <a:r>
              <a:rPr lang="en-US" dirty="0" smtClean="0">
                <a:latin typeface="Garamond"/>
                <a:ea typeface="ＭＳ Ｐゴシック" charset="0"/>
                <a:cs typeface="Garamond"/>
              </a:rPr>
              <a:t>If </a:t>
            </a:r>
            <a:r>
              <a:rPr lang="en-US" dirty="0">
                <a:latin typeface="Garamond"/>
                <a:ea typeface="ＭＳ Ｐゴシック" charset="0"/>
                <a:cs typeface="Garamond"/>
              </a:rPr>
              <a:t>Bill says that Gordon is pink, then </a:t>
            </a:r>
            <a:r>
              <a:rPr lang="en-US" dirty="0" smtClean="0">
                <a:latin typeface="Garamond"/>
                <a:ea typeface="ＭＳ Ｐゴシック" charset="0"/>
                <a:cs typeface="Garamond"/>
              </a:rPr>
              <a:t>the proposition </a:t>
            </a:r>
            <a:r>
              <a:rPr lang="en-US" dirty="0">
                <a:latin typeface="Garamond"/>
                <a:ea typeface="ＭＳ Ｐゴシック" charset="0"/>
                <a:cs typeface="Garamond"/>
              </a:rPr>
              <a:t>that Gordon is pink is true &amp; if Bill says that Tony should resign, then the proposition that Tony should resign is true… </a:t>
            </a:r>
          </a:p>
        </p:txBody>
      </p:sp>
    </p:spTree>
    <p:extLst>
      <p:ext uri="{BB962C8B-B14F-4D97-AF65-F5344CB8AC3E}">
        <p14:creationId xmlns:p14="http://schemas.microsoft.com/office/powerpoint/2010/main" val="5178693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Deflationary theories</a:t>
            </a:r>
            <a:endParaRPr lang="en-US" dirty="0">
              <a:latin typeface="Garamond"/>
              <a:cs typeface="Garamond"/>
            </a:endParaRPr>
          </a:p>
        </p:txBody>
      </p:sp>
      <p:sp>
        <p:nvSpPr>
          <p:cNvPr id="6" name="Content Placeholder 5"/>
          <p:cNvSpPr>
            <a:spLocks noGrp="1"/>
          </p:cNvSpPr>
          <p:nvPr>
            <p:ph idx="1"/>
          </p:nvPr>
        </p:nvSpPr>
        <p:spPr/>
        <p:txBody>
          <a:bodyPr>
            <a:normAutofit/>
          </a:bodyPr>
          <a:lstStyle/>
          <a:p>
            <a:pPr marL="0" indent="0">
              <a:spcBef>
                <a:spcPct val="0"/>
              </a:spcBef>
              <a:buFontTx/>
              <a:buNone/>
            </a:pPr>
            <a:r>
              <a:rPr lang="en-US" dirty="0">
                <a:latin typeface="Garamond"/>
                <a:ea typeface="ＭＳ Ｐゴシック" charset="0"/>
                <a:cs typeface="Garamond"/>
              </a:rPr>
              <a:t>2. Next, we replace the conjunction with a universal quantification, now syntactically acceptable due to the truth predicate:</a:t>
            </a:r>
          </a:p>
          <a:p>
            <a:pPr marL="0" indent="0">
              <a:spcBef>
                <a:spcPct val="0"/>
              </a:spcBef>
              <a:buFontTx/>
              <a:buNone/>
            </a:pPr>
            <a:endParaRPr lang="en-US" dirty="0">
              <a:latin typeface="Garamond"/>
              <a:ea typeface="ＭＳ Ｐゴシック" charset="0"/>
              <a:cs typeface="Garamond"/>
            </a:endParaRPr>
          </a:p>
          <a:p>
            <a:pPr marL="0" indent="0">
              <a:spcBef>
                <a:spcPct val="0"/>
              </a:spcBef>
              <a:buFontTx/>
              <a:buNone/>
            </a:pPr>
            <a:r>
              <a:rPr lang="en-US" dirty="0" smtClean="0">
                <a:latin typeface="Garamond"/>
                <a:ea typeface="ＭＳ Ｐゴシック" charset="0"/>
                <a:cs typeface="Garamond"/>
              </a:rPr>
              <a:t>	For </a:t>
            </a:r>
            <a:r>
              <a:rPr lang="en-US" dirty="0">
                <a:latin typeface="Garamond"/>
                <a:ea typeface="ＭＳ Ｐゴシック" charset="0"/>
                <a:cs typeface="Garamond"/>
              </a:rPr>
              <a:t>all propositions P, if what Bill says = P, </a:t>
            </a:r>
            <a:r>
              <a:rPr lang="en-US" dirty="0" smtClean="0">
                <a:latin typeface="Garamond"/>
                <a:ea typeface="ＭＳ Ｐゴシック" charset="0"/>
                <a:cs typeface="Garamond"/>
              </a:rPr>
              <a:t>	then </a:t>
            </a:r>
            <a:r>
              <a:rPr lang="en-US" dirty="0">
                <a:latin typeface="Garamond"/>
                <a:ea typeface="ＭＳ Ｐゴシック" charset="0"/>
                <a:cs typeface="Garamond"/>
              </a:rPr>
              <a:t>P is true.</a:t>
            </a:r>
          </a:p>
        </p:txBody>
      </p:sp>
    </p:spTree>
    <p:extLst>
      <p:ext uri="{BB962C8B-B14F-4D97-AF65-F5344CB8AC3E}">
        <p14:creationId xmlns:p14="http://schemas.microsoft.com/office/powerpoint/2010/main" val="180721020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Deflationary theories</a:t>
            </a:r>
            <a:endParaRPr lang="en-US" dirty="0">
              <a:latin typeface="Garamond"/>
              <a:cs typeface="Garamond"/>
            </a:endParaRPr>
          </a:p>
        </p:txBody>
      </p:sp>
      <p:sp>
        <p:nvSpPr>
          <p:cNvPr id="6" name="Content Placeholder 5"/>
          <p:cNvSpPr>
            <a:spLocks noGrp="1"/>
          </p:cNvSpPr>
          <p:nvPr>
            <p:ph idx="1"/>
          </p:nvPr>
        </p:nvSpPr>
        <p:spPr/>
        <p:txBody>
          <a:bodyPr>
            <a:normAutofit fontScale="92500" lnSpcReduction="20000"/>
          </a:bodyPr>
          <a:lstStyle/>
          <a:p>
            <a:pPr marL="0" indent="0">
              <a:spcBef>
                <a:spcPct val="0"/>
              </a:spcBef>
              <a:buFontTx/>
              <a:buNone/>
            </a:pPr>
            <a:r>
              <a:rPr lang="en-US" dirty="0" smtClean="0">
                <a:latin typeface="Garamond"/>
                <a:ea typeface="ＭＳ Ｐゴシック" charset="0"/>
                <a:cs typeface="Garamond"/>
              </a:rPr>
              <a:t>3. Now </a:t>
            </a:r>
            <a:r>
              <a:rPr lang="en-US" dirty="0">
                <a:latin typeface="Garamond"/>
                <a:ea typeface="ＭＳ Ｐゴシック" charset="0"/>
                <a:cs typeface="Garamond"/>
              </a:rPr>
              <a:t>from instances of the universal quantification, we get things like:</a:t>
            </a:r>
          </a:p>
          <a:p>
            <a:pPr marL="0" indent="0">
              <a:spcBef>
                <a:spcPct val="0"/>
              </a:spcBef>
              <a:buFontTx/>
              <a:buNone/>
            </a:pPr>
            <a:endParaRPr lang="en-US" dirty="0">
              <a:latin typeface="Garamond"/>
              <a:ea typeface="ＭＳ Ｐゴシック" charset="0"/>
              <a:cs typeface="Garamond"/>
            </a:endParaRPr>
          </a:p>
          <a:p>
            <a:pPr marL="0" indent="0">
              <a:spcBef>
                <a:spcPct val="0"/>
              </a:spcBef>
              <a:buFontTx/>
              <a:buNone/>
            </a:pPr>
            <a:r>
              <a:rPr lang="en-US" dirty="0">
                <a:latin typeface="Garamond"/>
                <a:ea typeface="ＭＳ Ｐゴシック" charset="0"/>
                <a:cs typeface="Garamond"/>
              </a:rPr>
              <a:t>	What Bill said = the proposition that </a:t>
            </a:r>
            <a:r>
              <a:rPr lang="en-US" dirty="0" smtClean="0">
                <a:latin typeface="Garamond"/>
                <a:ea typeface="ＭＳ Ｐゴシック" charset="0"/>
                <a:cs typeface="Garamond"/>
              </a:rPr>
              <a:t>	Gordon </a:t>
            </a:r>
            <a:r>
              <a:rPr lang="en-US" dirty="0">
                <a:latin typeface="Garamond"/>
                <a:ea typeface="ＭＳ Ｐゴシック" charset="0"/>
                <a:cs typeface="Garamond"/>
              </a:rPr>
              <a:t>is pink, so the proposition that </a:t>
            </a:r>
            <a:r>
              <a:rPr lang="en-US" dirty="0" smtClean="0">
                <a:latin typeface="Garamond"/>
                <a:ea typeface="ＭＳ Ｐゴシック" charset="0"/>
                <a:cs typeface="Garamond"/>
              </a:rPr>
              <a:t>	Gordon </a:t>
            </a:r>
            <a:r>
              <a:rPr lang="en-US" dirty="0">
                <a:latin typeface="Garamond"/>
                <a:ea typeface="ＭＳ Ｐゴシック" charset="0"/>
                <a:cs typeface="Garamond"/>
              </a:rPr>
              <a:t>is pink is true.</a:t>
            </a:r>
          </a:p>
          <a:p>
            <a:pPr marL="0" indent="0">
              <a:spcBef>
                <a:spcPct val="0"/>
              </a:spcBef>
              <a:buFontTx/>
              <a:buNone/>
            </a:pPr>
            <a:endParaRPr lang="en-US" dirty="0">
              <a:latin typeface="Garamond"/>
              <a:ea typeface="ＭＳ Ｐゴシック" charset="0"/>
              <a:cs typeface="Garamond"/>
            </a:endParaRPr>
          </a:p>
          <a:p>
            <a:pPr marL="0" indent="0">
              <a:spcBef>
                <a:spcPct val="0"/>
              </a:spcBef>
              <a:buFontTx/>
              <a:buNone/>
            </a:pPr>
            <a:r>
              <a:rPr lang="en-US" dirty="0" smtClean="0">
                <a:latin typeface="Garamond"/>
                <a:ea typeface="ＭＳ Ｐゴシック" charset="0"/>
                <a:cs typeface="Garamond"/>
              </a:rPr>
              <a:t>And </a:t>
            </a:r>
            <a:r>
              <a:rPr lang="en-US" dirty="0">
                <a:latin typeface="Garamond"/>
                <a:ea typeface="ＭＳ Ｐゴシック" charset="0"/>
                <a:cs typeface="Garamond"/>
              </a:rPr>
              <a:t>we can now use the Equivalence schema to derive, from </a:t>
            </a:r>
            <a:r>
              <a:rPr lang="ja-JP" altLang="en-US" dirty="0">
                <a:latin typeface="Garamond"/>
                <a:ea typeface="ＭＳ Ｐゴシック" charset="0"/>
                <a:cs typeface="Garamond"/>
              </a:rPr>
              <a:t>“</a:t>
            </a:r>
            <a:r>
              <a:rPr lang="en-US" dirty="0">
                <a:latin typeface="Garamond"/>
                <a:ea typeface="ＭＳ Ｐゴシック" charset="0"/>
                <a:cs typeface="Garamond"/>
              </a:rPr>
              <a:t>The proposition that Gordon is pink is true</a:t>
            </a:r>
            <a:r>
              <a:rPr lang="ja-JP" altLang="en-US" dirty="0">
                <a:latin typeface="Garamond"/>
                <a:ea typeface="ＭＳ Ｐゴシック" charset="0"/>
                <a:cs typeface="Garamond"/>
              </a:rPr>
              <a:t>”</a:t>
            </a:r>
            <a:r>
              <a:rPr lang="en-US" dirty="0">
                <a:latin typeface="Garamond"/>
                <a:ea typeface="ＭＳ Ｐゴシック" charset="0"/>
                <a:cs typeface="Garamond"/>
              </a:rPr>
              <a:t>, the claim we endorse:</a:t>
            </a:r>
          </a:p>
          <a:p>
            <a:pPr marL="0" indent="0">
              <a:spcBef>
                <a:spcPct val="0"/>
              </a:spcBef>
              <a:buFontTx/>
              <a:buNone/>
            </a:pPr>
            <a:endParaRPr lang="en-US" dirty="0">
              <a:latin typeface="Garamond"/>
              <a:ea typeface="ＭＳ Ｐゴシック" charset="0"/>
              <a:cs typeface="Garamond"/>
            </a:endParaRPr>
          </a:p>
          <a:p>
            <a:pPr marL="0" indent="0">
              <a:spcBef>
                <a:spcPct val="0"/>
              </a:spcBef>
              <a:buFontTx/>
              <a:buNone/>
            </a:pPr>
            <a:r>
              <a:rPr lang="en-US" dirty="0">
                <a:latin typeface="Garamond"/>
                <a:ea typeface="ＭＳ Ｐゴシック" charset="0"/>
                <a:cs typeface="Garamond"/>
              </a:rPr>
              <a:t>	Gordon is pink.</a:t>
            </a:r>
          </a:p>
        </p:txBody>
      </p:sp>
    </p:spTree>
    <p:extLst>
      <p:ext uri="{BB962C8B-B14F-4D97-AF65-F5344CB8AC3E}">
        <p14:creationId xmlns:p14="http://schemas.microsoft.com/office/powerpoint/2010/main" val="371715923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2670153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0318"/>
          </a:xfrm>
          <a:prstGeom prst="rect">
            <a:avLst/>
          </a:prstGeom>
          <a:noFill/>
        </p:spPr>
        <p:txBody>
          <a:bodyPr wrap="square" rtlCol="0">
            <a:spAutoFit/>
          </a:bodyPr>
          <a:lstStyle/>
          <a:p>
            <a:pPr>
              <a:spcBef>
                <a:spcPct val="0"/>
              </a:spcBef>
            </a:pPr>
            <a:r>
              <a:rPr lang="en-US" sz="2800" dirty="0">
                <a:latin typeface="Garamond"/>
                <a:ea typeface="ＭＳ Ｐゴシック" charset="0"/>
                <a:cs typeface="Garamond"/>
              </a:rPr>
              <a:t>If we suppose that the minimalist is (more or less) right about this function of truth, then it will support their view that truth has a </a:t>
            </a:r>
            <a:r>
              <a:rPr lang="en-US" sz="2800" b="1" dirty="0">
                <a:latin typeface="Garamond"/>
                <a:ea typeface="ＭＳ Ｐゴシック" charset="0"/>
                <a:cs typeface="Garamond"/>
              </a:rPr>
              <a:t>logical</a:t>
            </a:r>
            <a:r>
              <a:rPr lang="en-US" sz="2800" dirty="0">
                <a:latin typeface="Garamond"/>
                <a:ea typeface="ＭＳ Ｐゴシック" charset="0"/>
                <a:cs typeface="Garamond"/>
              </a:rPr>
              <a:t> function.</a:t>
            </a:r>
          </a:p>
          <a:p>
            <a:pPr>
              <a:spcBef>
                <a:spcPct val="0"/>
              </a:spcBef>
            </a:pPr>
            <a:endParaRPr lang="en-US" sz="2800" dirty="0">
              <a:latin typeface="Garamond"/>
              <a:ea typeface="ＭＳ Ｐゴシック" charset="0"/>
              <a:cs typeface="Garamond"/>
            </a:endParaRPr>
          </a:p>
          <a:p>
            <a:pPr>
              <a:spcBef>
                <a:spcPct val="0"/>
              </a:spcBef>
            </a:pPr>
            <a:r>
              <a:rPr lang="en-US" sz="2800" dirty="0">
                <a:latin typeface="Garamond"/>
                <a:ea typeface="ＭＳ Ｐゴシック" charset="0"/>
                <a:cs typeface="Garamond"/>
              </a:rPr>
              <a:t>Their view is then that truth is a </a:t>
            </a:r>
            <a:r>
              <a:rPr lang="en-US" sz="2800" b="1" dirty="0">
                <a:latin typeface="Garamond"/>
                <a:ea typeface="ＭＳ Ｐゴシック" charset="0"/>
                <a:cs typeface="Garamond"/>
              </a:rPr>
              <a:t>logical</a:t>
            </a:r>
            <a:r>
              <a:rPr lang="en-US" sz="2800" dirty="0">
                <a:latin typeface="Garamond"/>
                <a:ea typeface="ＭＳ Ｐゴシック" charset="0"/>
                <a:cs typeface="Garamond"/>
              </a:rPr>
              <a:t>, rather than a substantial, concept</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3432860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1046556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246769"/>
          </a:xfrm>
          <a:prstGeom prst="rect">
            <a:avLst/>
          </a:prstGeom>
          <a:noFill/>
        </p:spPr>
        <p:txBody>
          <a:bodyPr wrap="square" rtlCol="0">
            <a:spAutoFit/>
          </a:bodyPr>
          <a:lstStyle/>
          <a:p>
            <a:pPr>
              <a:spcBef>
                <a:spcPct val="0"/>
              </a:spcBef>
            </a:pPr>
            <a:r>
              <a:rPr lang="en-US" sz="2800" dirty="0" smtClean="0">
                <a:latin typeface="Garamond"/>
                <a:ea typeface="ＭＳ Ｐゴシック" charset="0"/>
                <a:cs typeface="Garamond"/>
              </a:rPr>
              <a:t>See Anil Gupta, ‘A Critique of </a:t>
            </a:r>
            <a:r>
              <a:rPr lang="en-US" sz="2800" dirty="0" err="1" smtClean="0">
                <a:latin typeface="Garamond"/>
                <a:ea typeface="ＭＳ Ｐゴシック" charset="0"/>
                <a:cs typeface="Garamond"/>
              </a:rPr>
              <a:t>Deflationism</a:t>
            </a:r>
            <a:r>
              <a:rPr lang="en-US" sz="2800" dirty="0" smtClean="0">
                <a:latin typeface="Garamond"/>
                <a:ea typeface="ＭＳ Ｐゴシック" charset="0"/>
                <a:cs typeface="Garamond"/>
              </a:rPr>
              <a:t>’ for objections to the claim that the proposed explanation of the function of truth is available to the deflationist.</a:t>
            </a:r>
            <a:endParaRPr lang="en-US" sz="2800" dirty="0">
              <a:latin typeface="Garamond"/>
              <a:ea typeface="ＭＳ Ｐゴシック" charset="0"/>
              <a:cs typeface="Garamond"/>
            </a:endParaRPr>
          </a:p>
        </p:txBody>
      </p:sp>
      <p:pic>
        <p:nvPicPr>
          <p:cNvPr id="4" name="Content Placeholder 3" descr="AnilGUPTA.jpeg"/>
          <p:cNvPicPr>
            <a:picLocks noGrp="1" noChangeAspect="1"/>
          </p:cNvPicPr>
          <p:nvPr>
            <p:ph sz="half" idx="2"/>
          </p:nvPr>
        </p:nvPicPr>
        <p:blipFill>
          <a:blip r:embed="rId7">
            <a:extLst>
              <a:ext uri="{28A0092B-C50C-407E-A947-70E740481C1C}">
                <a14:useLocalDpi xmlns:a14="http://schemas.microsoft.com/office/drawing/2010/main" val="0"/>
              </a:ext>
            </a:extLst>
          </a:blip>
          <a:srcRect t="6147" b="6147"/>
          <a:stretch>
            <a:fillRect/>
          </a:stretch>
        </p:blipFill>
        <p:spPr>
          <a:xfrm>
            <a:off x="6029738" y="1600201"/>
            <a:ext cx="2657061" cy="3435626"/>
          </a:xfrm>
        </p:spPr>
      </p:pic>
    </p:spTree>
    <p:extLst>
      <p:ext uri="{BB962C8B-B14F-4D97-AF65-F5344CB8AC3E}">
        <p14:creationId xmlns:p14="http://schemas.microsoft.com/office/powerpoint/2010/main" val="84189505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2827794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39431"/>
          </a:xfrm>
          <a:prstGeom prst="rect">
            <a:avLst/>
          </a:prstGeom>
          <a:noFill/>
        </p:spPr>
        <p:txBody>
          <a:bodyPr wrap="square" rtlCol="0">
            <a:spAutoFit/>
          </a:bodyPr>
          <a:lstStyle/>
          <a:p>
            <a:pPr>
              <a:spcBef>
                <a:spcPct val="0"/>
              </a:spcBef>
            </a:pPr>
            <a:r>
              <a:rPr lang="en-US" sz="2800" dirty="0">
                <a:latin typeface="Garamond"/>
                <a:ea typeface="ＭＳ Ｐゴシック" charset="0"/>
                <a:cs typeface="Garamond"/>
              </a:rPr>
              <a:t>Different forms of </a:t>
            </a:r>
            <a:r>
              <a:rPr lang="en-US" sz="2800" dirty="0" err="1">
                <a:latin typeface="Garamond"/>
                <a:ea typeface="ＭＳ Ｐゴシック" charset="0"/>
                <a:cs typeface="Garamond"/>
              </a:rPr>
              <a:t>Deflationism</a:t>
            </a:r>
            <a:r>
              <a:rPr lang="en-US" sz="2800" dirty="0">
                <a:latin typeface="Garamond"/>
                <a:ea typeface="ＭＳ Ｐゴシック" charset="0"/>
                <a:cs typeface="Garamond"/>
              </a:rPr>
              <a:t> arise depending on whether we base the account on propositions or (e.g.) sentences as truth-bearers.</a:t>
            </a:r>
          </a:p>
          <a:p>
            <a:pPr>
              <a:spcBef>
                <a:spcPct val="0"/>
              </a:spcBef>
            </a:pPr>
            <a:endParaRPr lang="en-US" sz="2800" dirty="0">
              <a:latin typeface="Garamond"/>
              <a:ea typeface="ＭＳ Ｐゴシック" charset="0"/>
              <a:cs typeface="Garamond"/>
            </a:endParaRPr>
          </a:p>
          <a:p>
            <a:pPr>
              <a:spcBef>
                <a:spcPct val="0"/>
              </a:spcBef>
            </a:pPr>
            <a:r>
              <a:rPr lang="en-US" sz="2800" dirty="0" smtClean="0">
                <a:latin typeface="Garamond"/>
                <a:ea typeface="ＭＳ Ｐゴシック" charset="0"/>
                <a:cs typeface="Garamond"/>
              </a:rPr>
              <a:t>Minimalism </a:t>
            </a:r>
            <a:r>
              <a:rPr lang="en-US" sz="2800" dirty="0">
                <a:latin typeface="Garamond"/>
                <a:ea typeface="ＭＳ Ｐゴシック" charset="0"/>
                <a:cs typeface="Garamond"/>
              </a:rPr>
              <a:t>is based around the ES, which is based upon propositions, as </a:t>
            </a:r>
            <a:r>
              <a:rPr lang="en-US" sz="2800" dirty="0" smtClean="0">
                <a:latin typeface="Garamond"/>
                <a:ea typeface="ＭＳ Ｐゴシック" charset="0"/>
                <a:cs typeface="Garamond"/>
              </a:rPr>
              <a:t>we</a:t>
            </a:r>
            <a:r>
              <a:rPr lang="en-GB" sz="2800" dirty="0" smtClean="0">
                <a:latin typeface="Garamond"/>
                <a:ea typeface="ＭＳ Ｐゴシック" charset="0"/>
                <a:cs typeface="Garamond"/>
              </a:rPr>
              <a:t>’</a:t>
            </a:r>
            <a:r>
              <a:rPr lang="en-US" sz="2800" dirty="0" err="1" smtClean="0">
                <a:latin typeface="Garamond"/>
                <a:ea typeface="ＭＳ Ｐゴシック" charset="0"/>
                <a:cs typeface="Garamond"/>
              </a:rPr>
              <a:t>ve</a:t>
            </a:r>
            <a:r>
              <a:rPr lang="en-US" sz="2800" dirty="0" smtClean="0">
                <a:latin typeface="Garamond"/>
                <a:ea typeface="ＭＳ Ｐゴシック" charset="0"/>
                <a:cs typeface="Garamond"/>
              </a:rPr>
              <a:t> </a:t>
            </a:r>
            <a:r>
              <a:rPr lang="en-US" sz="2800" dirty="0">
                <a:latin typeface="Garamond"/>
                <a:ea typeface="ＭＳ Ｐゴシック" charset="0"/>
                <a:cs typeface="Garamond"/>
              </a:rPr>
              <a:t>seen.</a:t>
            </a:r>
            <a:endParaRPr lang="en-US" sz="20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27206856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6235350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108544"/>
          </a:xfrm>
          <a:prstGeom prst="rect">
            <a:avLst/>
          </a:prstGeom>
          <a:noFill/>
        </p:spPr>
        <p:txBody>
          <a:bodyPr wrap="square" rtlCol="0">
            <a:spAutoFit/>
          </a:bodyPr>
          <a:lstStyle/>
          <a:p>
            <a:pPr>
              <a:spcBef>
                <a:spcPct val="0"/>
              </a:spcBef>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other forms of </a:t>
            </a:r>
            <a:r>
              <a:rPr lang="en-US" sz="2800" dirty="0" err="1">
                <a:latin typeface="Garamond"/>
                <a:ea typeface="ＭＳ Ｐゴシック" charset="0"/>
                <a:cs typeface="Garamond"/>
              </a:rPr>
              <a:t>Deflationism</a:t>
            </a:r>
            <a:r>
              <a:rPr lang="en-US" sz="2800" dirty="0">
                <a:latin typeface="Garamond"/>
                <a:ea typeface="ＭＳ Ｐゴシック" charset="0"/>
                <a:cs typeface="Garamond"/>
              </a:rPr>
              <a:t> are based on sentences, as with the Sentential Equivalence Schema (SES):</a:t>
            </a:r>
          </a:p>
          <a:p>
            <a:pPr>
              <a:spcBef>
                <a:spcPct val="0"/>
              </a:spcBef>
            </a:pPr>
            <a:endParaRPr lang="en-US" sz="2800" dirty="0">
              <a:latin typeface="Garamond"/>
              <a:ea typeface="ＭＳ Ｐゴシック" charset="0"/>
              <a:cs typeface="Garamond"/>
            </a:endParaRPr>
          </a:p>
          <a:p>
            <a:pPr>
              <a:spcBef>
                <a:spcPct val="0"/>
              </a:spcBef>
            </a:pPr>
            <a:r>
              <a:rPr lang="en-US" sz="2800" dirty="0">
                <a:latin typeface="Garamond"/>
                <a:ea typeface="ＭＳ Ｐゴシック" charset="0"/>
                <a:cs typeface="Garamond"/>
              </a:rPr>
              <a:t>	(SES) </a:t>
            </a:r>
            <a:r>
              <a:rPr lang="ja-JP" altLang="en-US" sz="2800" dirty="0">
                <a:latin typeface="Garamond"/>
                <a:ea typeface="ＭＳ Ｐゴシック" charset="0"/>
                <a:cs typeface="Garamond"/>
              </a:rPr>
              <a:t>“</a:t>
            </a:r>
            <a:r>
              <a:rPr lang="en-US" sz="2800" dirty="0">
                <a:latin typeface="Garamond"/>
                <a:ea typeface="ＭＳ Ｐゴシック" charset="0"/>
                <a:cs typeface="Garamond"/>
              </a:rPr>
              <a:t>Gordon is pink</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true </a:t>
            </a:r>
            <a:r>
              <a:rPr lang="en-US" sz="2800" dirty="0" smtClean="0">
                <a:latin typeface="Garamond"/>
                <a:ea typeface="ＭＳ Ｐゴシック" charset="0"/>
                <a:cs typeface="Garamond"/>
              </a:rPr>
              <a:t>		</a:t>
            </a:r>
            <a:r>
              <a:rPr lang="en-US" sz="2800" dirty="0" err="1" smtClean="0">
                <a:latin typeface="Garamond"/>
                <a:ea typeface="ＭＳ Ｐゴシック" charset="0"/>
                <a:cs typeface="Garamond"/>
              </a:rPr>
              <a:t>iff</a:t>
            </a:r>
            <a:r>
              <a:rPr lang="en-US" sz="2800" dirty="0" smtClean="0">
                <a:latin typeface="Garamond"/>
                <a:ea typeface="ＭＳ Ｐゴシック" charset="0"/>
                <a:cs typeface="Garamond"/>
              </a:rPr>
              <a:t> </a:t>
            </a:r>
            <a:r>
              <a:rPr lang="en-US" sz="2800" dirty="0">
                <a:latin typeface="Garamond"/>
                <a:ea typeface="ＭＳ Ｐゴシック" charset="0"/>
                <a:cs typeface="Garamond"/>
              </a:rPr>
              <a:t>Gordon is pink</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14373876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5197042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246769"/>
          </a:xfrm>
          <a:prstGeom prst="rect">
            <a:avLst/>
          </a:prstGeom>
          <a:noFill/>
        </p:spPr>
        <p:txBody>
          <a:bodyPr wrap="square" rtlCol="0">
            <a:spAutoFit/>
          </a:bodyPr>
          <a:lstStyle/>
          <a:p>
            <a:pPr>
              <a:spcBef>
                <a:spcPct val="0"/>
              </a:spcBef>
            </a:pPr>
            <a:r>
              <a:rPr lang="en-US" sz="2800" dirty="0">
                <a:latin typeface="Garamond"/>
                <a:ea typeface="ＭＳ Ｐゴシック" charset="0"/>
                <a:cs typeface="Garamond"/>
              </a:rPr>
              <a:t>The question whether </a:t>
            </a:r>
            <a:r>
              <a:rPr lang="en-US" sz="2800" dirty="0" err="1">
                <a:latin typeface="Garamond"/>
                <a:ea typeface="ＭＳ Ｐゴシック" charset="0"/>
                <a:cs typeface="Garamond"/>
              </a:rPr>
              <a:t>Deflationism</a:t>
            </a:r>
            <a:r>
              <a:rPr lang="en-US" sz="2800" dirty="0">
                <a:latin typeface="Garamond"/>
                <a:ea typeface="ＭＳ Ｐゴシック" charset="0"/>
                <a:cs typeface="Garamond"/>
              </a:rPr>
              <a:t> should be based upon sentences or upon propositions appears to present the Deflationist with a dilemma.</a:t>
            </a:r>
            <a:endParaRPr lang="en-US" sz="20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4036082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Correspondence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88883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The </a:t>
            </a:r>
            <a:r>
              <a:rPr lang="en-US" sz="2800" b="1" dirty="0">
                <a:latin typeface="Garamond"/>
                <a:ea typeface="ＭＳ Ｐゴシック" charset="0"/>
                <a:cs typeface="Garamond"/>
              </a:rPr>
              <a:t>Correspondence Theory </a:t>
            </a:r>
            <a:r>
              <a:rPr lang="en-US" sz="2800" dirty="0">
                <a:latin typeface="Garamond"/>
                <a:ea typeface="ＭＳ Ｐゴシック" charset="0"/>
                <a:cs typeface="Garamond"/>
              </a:rPr>
              <a:t>says something like </a:t>
            </a:r>
            <a:r>
              <a:rPr lang="en-US" sz="2800" dirty="0" smtClean="0">
                <a:latin typeface="Garamond"/>
                <a:ea typeface="ＭＳ Ｐゴシック" charset="0"/>
                <a:cs typeface="Garamond"/>
              </a:rPr>
              <a:t>this:</a:t>
            </a:r>
            <a:endParaRPr lang="en-US" sz="2800" dirty="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	(</a:t>
            </a:r>
            <a:r>
              <a:rPr lang="en-US" sz="2800" dirty="0" err="1">
                <a:latin typeface="Garamond"/>
                <a:ea typeface="ＭＳ Ｐゴシック" charset="0"/>
                <a:cs typeface="Garamond"/>
              </a:rPr>
              <a:t>Corr</a:t>
            </a:r>
            <a:r>
              <a:rPr lang="en-US" sz="2800" dirty="0">
                <a:latin typeface="Garamond"/>
                <a:ea typeface="ＭＳ Ｐゴシック" charset="0"/>
                <a:cs typeface="Garamond"/>
              </a:rPr>
              <a:t>) The proposition that P is </a:t>
            </a:r>
            <a:r>
              <a:rPr lang="en-US" sz="2800" dirty="0" smtClean="0">
                <a:latin typeface="Garamond"/>
                <a:ea typeface="ＭＳ Ｐゴシック" charset="0"/>
                <a:cs typeface="Garamond"/>
              </a:rPr>
              <a:t>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the proposition that P </a:t>
            </a:r>
            <a:r>
              <a:rPr lang="en-US" sz="2800" dirty="0" smtClean="0">
                <a:latin typeface="Garamond"/>
                <a:ea typeface="ＭＳ Ｐゴシック" charset="0"/>
                <a:cs typeface="Garamond"/>
              </a:rPr>
              <a:t>	corresponds </a:t>
            </a:r>
            <a:r>
              <a:rPr lang="en-US" sz="2800" dirty="0">
                <a:latin typeface="Garamond"/>
                <a:ea typeface="ＭＳ Ｐゴシック" charset="0"/>
                <a:cs typeface="Garamond"/>
              </a:rPr>
              <a:t>with the fact that P.</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21525100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919634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pPr>
            <a:r>
              <a:rPr lang="en-US" sz="2800" b="1" dirty="0" smtClean="0">
                <a:latin typeface="Garamond"/>
                <a:ea typeface="ＭＳ Ｐゴシック" charset="0"/>
                <a:cs typeface="Garamond"/>
              </a:rPr>
              <a:t>First horn:</a:t>
            </a:r>
            <a:r>
              <a:rPr lang="en-US" sz="2800" dirty="0" smtClean="0">
                <a:latin typeface="Garamond"/>
                <a:ea typeface="ＭＳ Ｐゴシック" charset="0"/>
                <a:cs typeface="Garamond"/>
              </a:rPr>
              <a:t> we </a:t>
            </a:r>
            <a:r>
              <a:rPr lang="en-US" sz="2800" dirty="0">
                <a:latin typeface="Garamond"/>
                <a:ea typeface="ＭＳ Ｐゴシック" charset="0"/>
                <a:cs typeface="Garamond"/>
              </a:rPr>
              <a:t>choose sentences. The problem then is that the Equivalence Schema we appeal to does not support the </a:t>
            </a:r>
            <a:r>
              <a:rPr lang="en-US" sz="2800" b="1" dirty="0">
                <a:latin typeface="Garamond"/>
                <a:ea typeface="ＭＳ Ｐゴシック" charset="0"/>
                <a:cs typeface="Garamond"/>
              </a:rPr>
              <a:t>necessity</a:t>
            </a:r>
            <a:r>
              <a:rPr lang="en-US" sz="2800" dirty="0">
                <a:latin typeface="Garamond"/>
                <a:ea typeface="ＭＳ Ｐゴシック" charset="0"/>
                <a:cs typeface="Garamond"/>
              </a:rPr>
              <a:t> of its instances. </a:t>
            </a:r>
          </a:p>
          <a:p>
            <a:pPr marL="609600" indent="-609600">
              <a:spcBef>
                <a:spcPct val="0"/>
              </a:spcBef>
            </a:pPr>
            <a:r>
              <a:rPr lang="en-US" sz="2800" dirty="0">
                <a:latin typeface="Arial" charset="0"/>
                <a:ea typeface="ＭＳ Ｐゴシック" charset="0"/>
                <a:cs typeface="ＭＳ Ｐゴシック" charset="0"/>
              </a:rPr>
              <a:t>	</a:t>
            </a:r>
            <a:endParaRPr lang="en-US" sz="2000" dirty="0">
              <a:latin typeface="Arial" charset="0"/>
              <a:ea typeface="ＭＳ Ｐゴシック" charset="0"/>
              <a:cs typeface="ＭＳ Ｐゴシック" charset="0"/>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23020589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5593223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401205"/>
          </a:xfrm>
          <a:prstGeom prst="rect">
            <a:avLst/>
          </a:prstGeom>
          <a:noFill/>
        </p:spPr>
        <p:txBody>
          <a:bodyPr wrap="square" rtlCol="0">
            <a:spAutoFit/>
          </a:bodyPr>
          <a:lstStyle/>
          <a:p>
            <a:pPr>
              <a:spcBef>
                <a:spcPct val="0"/>
              </a:spcBef>
            </a:pPr>
            <a:r>
              <a:rPr lang="en-US" sz="2800" dirty="0">
                <a:latin typeface="Garamond"/>
                <a:ea typeface="ＭＳ Ｐゴシック" charset="0"/>
                <a:cs typeface="Garamond"/>
              </a:rPr>
              <a:t>(SES1) The sentence </a:t>
            </a:r>
            <a:r>
              <a:rPr lang="ja-JP" altLang="en-US" sz="2800" dirty="0" smtClean="0">
                <a:latin typeface="Garamond"/>
                <a:ea typeface="ＭＳ Ｐゴシック" charset="0"/>
                <a:cs typeface="Garamond"/>
              </a:rPr>
              <a:t>“</a:t>
            </a:r>
            <a:r>
              <a:rPr lang="en-US" altLang="ja-JP" sz="2800" dirty="0" smtClean="0">
                <a:latin typeface="Garamond"/>
                <a:ea typeface="ＭＳ Ｐゴシック" charset="0"/>
                <a:cs typeface="Garamond"/>
              </a:rPr>
              <a:t>David</a:t>
            </a:r>
            <a:r>
              <a:rPr lang="en-US" sz="2800" dirty="0" smtClean="0">
                <a:latin typeface="Garamond"/>
                <a:ea typeface="ＭＳ Ｐゴシック" charset="0"/>
                <a:cs typeface="Garamond"/>
              </a:rPr>
              <a:t> </a:t>
            </a:r>
            <a:r>
              <a:rPr lang="en-US" sz="2800" dirty="0">
                <a:latin typeface="Garamond"/>
                <a:ea typeface="ＭＳ Ｐゴシック" charset="0"/>
                <a:cs typeface="Garamond"/>
              </a:rPr>
              <a:t>is pink</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pink.</a:t>
            </a:r>
          </a:p>
          <a:p>
            <a:pPr>
              <a:spcBef>
                <a:spcPct val="0"/>
              </a:spcBef>
            </a:pPr>
            <a:endParaRPr lang="en-US" sz="2800" dirty="0">
              <a:latin typeface="Garamond"/>
              <a:ea typeface="ＭＳ Ｐゴシック" charset="0"/>
              <a:cs typeface="Garamond"/>
            </a:endParaRPr>
          </a:p>
          <a:p>
            <a:pPr>
              <a:spcBef>
                <a:spcPct val="0"/>
              </a:spcBef>
            </a:pPr>
            <a:r>
              <a:rPr lang="en-US" sz="2800" dirty="0" smtClean="0">
                <a:latin typeface="Garamond"/>
                <a:ea typeface="ＭＳ Ｐゴシック" charset="0"/>
                <a:cs typeface="Garamond"/>
              </a:rPr>
              <a:t>This </a:t>
            </a:r>
            <a:r>
              <a:rPr lang="en-US" sz="2800" dirty="0">
                <a:latin typeface="Garamond"/>
                <a:ea typeface="ＭＳ Ｐゴシック" charset="0"/>
                <a:cs typeface="Garamond"/>
              </a:rPr>
              <a:t>is true, but might have been false. This is because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Gordon is pink</a:t>
            </a:r>
            <a:r>
              <a:rPr lang="ja-JP" altLang="en-US" sz="2800" dirty="0">
                <a:latin typeface="Garamond"/>
                <a:ea typeface="ＭＳ Ｐゴシック" charset="0"/>
                <a:cs typeface="Garamond"/>
              </a:rPr>
              <a:t>”</a:t>
            </a:r>
            <a:r>
              <a:rPr lang="en-US" sz="2800" dirty="0">
                <a:latin typeface="Garamond"/>
                <a:ea typeface="ＭＳ Ｐゴシック" charset="0"/>
                <a:cs typeface="Garamond"/>
              </a:rPr>
              <a:t> might have meant something else, say something that allowed it to be used to say that Gordon is green. In that case, (SES1 would have been false).</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85062107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7767825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7499"/>
          </a:xfrm>
          <a:prstGeom prst="rect">
            <a:avLst/>
          </a:prstGeom>
          <a:noFill/>
        </p:spPr>
        <p:txBody>
          <a:bodyPr wrap="square" rtlCol="0">
            <a:spAutoFit/>
          </a:bodyPr>
          <a:lstStyle/>
          <a:p>
            <a:pPr>
              <a:lnSpc>
                <a:spcPct val="90000"/>
              </a:lnSpc>
              <a:spcBef>
                <a:spcPct val="0"/>
              </a:spcBef>
            </a:pPr>
            <a:r>
              <a:rPr lang="en-US" sz="2800" dirty="0">
                <a:latin typeface="Garamond"/>
                <a:ea typeface="ＭＳ Ｐゴシック" charset="0"/>
                <a:cs typeface="Garamond"/>
              </a:rPr>
              <a:t>This is no good for Deflationists who, like the Minimalist, want their account to serve as explaining the nature of truth, insofar as it has a nature. For in that case, we would expect the theory we provide to be necessarily true.</a:t>
            </a:r>
          </a:p>
          <a:p>
            <a:pPr>
              <a:lnSpc>
                <a:spcPct val="90000"/>
              </a:lnSpc>
              <a:spcBef>
                <a:spcPct val="0"/>
              </a:spcBef>
            </a:pPr>
            <a:endParaRPr lang="en-US" sz="2800" dirty="0">
              <a:latin typeface="Garamond"/>
              <a:ea typeface="ＭＳ Ｐゴシック" charset="0"/>
              <a:cs typeface="Garamond"/>
            </a:endParaRPr>
          </a:p>
          <a:p>
            <a:pPr>
              <a:lnSpc>
                <a:spcPct val="90000"/>
              </a:lnSpc>
              <a:spcBef>
                <a:spcPct val="0"/>
              </a:spcBef>
            </a:pPr>
            <a:r>
              <a:rPr lang="en-US" sz="2800" dirty="0" smtClean="0">
                <a:latin typeface="Garamond"/>
                <a:ea typeface="ＭＳ Ｐゴシック" charset="0"/>
                <a:cs typeface="Garamond"/>
              </a:rPr>
              <a:t>So </a:t>
            </a:r>
            <a:r>
              <a:rPr lang="en-US" sz="2800" dirty="0">
                <a:latin typeface="Garamond"/>
                <a:ea typeface="ＭＳ Ｐゴシック" charset="0"/>
                <a:cs typeface="Garamond"/>
              </a:rPr>
              <a:t>most Deflationists will not want to occupy that horn. </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33085296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50656189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7499"/>
          </a:xfrm>
          <a:prstGeom prst="rect">
            <a:avLst/>
          </a:prstGeom>
          <a:noFill/>
        </p:spPr>
        <p:txBody>
          <a:bodyPr wrap="square" rtlCol="0">
            <a:spAutoFit/>
          </a:bodyPr>
          <a:lstStyle/>
          <a:p>
            <a:pPr>
              <a:lnSpc>
                <a:spcPct val="90000"/>
              </a:lnSpc>
              <a:spcBef>
                <a:spcPct val="0"/>
              </a:spcBef>
            </a:pPr>
            <a:r>
              <a:rPr lang="en-US" sz="2800" b="1" dirty="0">
                <a:latin typeface="Garamond"/>
                <a:ea typeface="ＭＳ Ｐゴシック" charset="0"/>
                <a:cs typeface="Garamond"/>
              </a:rPr>
              <a:t>S</a:t>
            </a:r>
            <a:r>
              <a:rPr lang="en-US" sz="2800" b="1" dirty="0" smtClean="0">
                <a:latin typeface="Garamond"/>
                <a:ea typeface="ＭＳ Ｐゴシック" charset="0"/>
                <a:cs typeface="Garamond"/>
              </a:rPr>
              <a:t>econd horn</a:t>
            </a:r>
            <a:r>
              <a:rPr lang="en-US" sz="2800" dirty="0" smtClean="0">
                <a:latin typeface="Garamond"/>
                <a:ea typeface="ＭＳ Ｐゴシック" charset="0"/>
                <a:cs typeface="Garamond"/>
              </a:rPr>
              <a:t>: </a:t>
            </a:r>
            <a:r>
              <a:rPr lang="en-US" sz="2800" dirty="0">
                <a:latin typeface="Garamond"/>
                <a:ea typeface="ＭＳ Ｐゴシック" charset="0"/>
                <a:cs typeface="Garamond"/>
              </a:rPr>
              <a:t>we choose a form of </a:t>
            </a:r>
            <a:r>
              <a:rPr lang="en-US" sz="2800" dirty="0" err="1">
                <a:latin typeface="Garamond"/>
                <a:ea typeface="ＭＳ Ｐゴシック" charset="0"/>
                <a:cs typeface="Garamond"/>
              </a:rPr>
              <a:t>Deflationism</a:t>
            </a:r>
            <a:r>
              <a:rPr lang="en-US" sz="2800" dirty="0">
                <a:latin typeface="Garamond"/>
                <a:ea typeface="ＭＳ Ｐゴシック" charset="0"/>
                <a:cs typeface="Garamond"/>
              </a:rPr>
              <a:t> based upon propositions, e.g. Minimalism. Our target Equivalence Schema, i.e. (ES) can then issue in necessarily true instances:</a:t>
            </a:r>
          </a:p>
          <a:p>
            <a:pPr>
              <a:lnSpc>
                <a:spcPct val="90000"/>
              </a:lnSpc>
              <a:spcBef>
                <a:spcPct val="0"/>
              </a:spcBef>
            </a:pPr>
            <a:endParaRPr lang="en-US" sz="2800" dirty="0">
              <a:latin typeface="Garamond"/>
              <a:ea typeface="ＭＳ Ｐゴシック" charset="0"/>
              <a:cs typeface="Garamond"/>
            </a:endParaRPr>
          </a:p>
          <a:p>
            <a:pPr>
              <a:lnSpc>
                <a:spcPct val="90000"/>
              </a:lnSpc>
              <a:spcBef>
                <a:spcPct val="0"/>
              </a:spcBef>
            </a:pPr>
            <a:r>
              <a:rPr lang="en-US" sz="2800" dirty="0" smtClean="0">
                <a:latin typeface="Garamond"/>
                <a:ea typeface="ＭＳ Ｐゴシック" charset="0"/>
                <a:cs typeface="Garamond"/>
              </a:rPr>
              <a:t>(</a:t>
            </a:r>
            <a:r>
              <a:rPr lang="en-US" sz="2800" dirty="0">
                <a:latin typeface="Garamond"/>
                <a:ea typeface="ＭＳ Ｐゴシック" charset="0"/>
                <a:cs typeface="Garamond"/>
              </a:rPr>
              <a:t>ES1) The proposition that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pink 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pink.</a:t>
            </a:r>
          </a:p>
          <a:p>
            <a:pPr>
              <a:lnSpc>
                <a:spcPct val="90000"/>
              </a:lnSpc>
              <a:spcBef>
                <a:spcPct val="0"/>
              </a:spcBef>
            </a:pP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8173722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1004868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89700"/>
          </a:xfrm>
          <a:prstGeom prst="rect">
            <a:avLst/>
          </a:prstGeom>
          <a:noFill/>
        </p:spPr>
        <p:txBody>
          <a:bodyPr wrap="square" rtlCol="0">
            <a:spAutoFit/>
          </a:bodyPr>
          <a:lstStyle/>
          <a:p>
            <a:pPr>
              <a:lnSpc>
                <a:spcPct val="90000"/>
              </a:lnSpc>
              <a:spcBef>
                <a:spcPct val="0"/>
              </a:spcBef>
            </a:pPr>
            <a:r>
              <a:rPr lang="en-US" sz="2800" dirty="0">
                <a:latin typeface="Garamond"/>
                <a:ea typeface="ＭＳ Ｐゴシック" charset="0"/>
                <a:cs typeface="Garamond"/>
              </a:rPr>
              <a:t>However, in that case, the truth of the schemas, hence the account, appears to be trivial: propositions are just whatever it takes to fit the schema! </a:t>
            </a:r>
            <a:endParaRPr lang="en-US" sz="2800" dirty="0" smtClean="0">
              <a:latin typeface="Garamond"/>
              <a:ea typeface="ＭＳ Ｐゴシック" charset="0"/>
              <a:cs typeface="Garamond"/>
            </a:endParaRPr>
          </a:p>
          <a:p>
            <a:pPr>
              <a:lnSpc>
                <a:spcPct val="90000"/>
              </a:lnSpc>
              <a:spcBef>
                <a:spcPct val="0"/>
              </a:spcBef>
            </a:pPr>
            <a:endParaRPr lang="en-US" sz="2800" dirty="0">
              <a:latin typeface="Garamond"/>
              <a:ea typeface="ＭＳ Ｐゴシック" charset="0"/>
              <a:cs typeface="Garamond"/>
            </a:endParaRPr>
          </a:p>
          <a:p>
            <a:pPr>
              <a:lnSpc>
                <a:spcPct val="90000"/>
              </a:lnSpc>
              <a:spcBef>
                <a:spcPct val="0"/>
              </a:spcBef>
            </a:pPr>
            <a:r>
              <a:rPr lang="en-US" sz="2800" dirty="0" smtClean="0">
                <a:latin typeface="Garamond"/>
                <a:ea typeface="ＭＳ Ｐゴシック" charset="0"/>
                <a:cs typeface="Garamond"/>
              </a:rPr>
              <a:t>Propositions </a:t>
            </a:r>
            <a:r>
              <a:rPr lang="en-US" sz="2800" dirty="0">
                <a:latin typeface="Garamond"/>
                <a:ea typeface="ＭＳ Ｐゴシック" charset="0"/>
                <a:cs typeface="Garamond"/>
              </a:rPr>
              <a:t>are </a:t>
            </a:r>
            <a:r>
              <a:rPr lang="en-US" sz="2800" dirty="0" smtClean="0">
                <a:latin typeface="Garamond"/>
                <a:ea typeface="ＭＳ Ｐゴシック" charset="0"/>
                <a:cs typeface="Garamond"/>
              </a:rPr>
              <a:t>individuated—and understood—by </a:t>
            </a:r>
            <a:r>
              <a:rPr lang="en-US" sz="2800" dirty="0">
                <a:latin typeface="Garamond"/>
                <a:ea typeface="ＭＳ Ｐゴシック" charset="0"/>
                <a:cs typeface="Garamond"/>
              </a:rPr>
              <a:t>appeal to their truth-conditions.</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29191188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5863685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038507"/>
          </a:xfrm>
          <a:prstGeom prst="rect">
            <a:avLst/>
          </a:prstGeom>
          <a:noFill/>
        </p:spPr>
        <p:txBody>
          <a:bodyPr wrap="square" rtlCol="0">
            <a:spAutoFit/>
          </a:bodyPr>
          <a:lstStyle/>
          <a:p>
            <a:pPr>
              <a:lnSpc>
                <a:spcPct val="90000"/>
              </a:lnSpc>
              <a:spcBef>
                <a:spcPct val="0"/>
              </a:spcBef>
            </a:pPr>
            <a:r>
              <a:rPr lang="en-US" sz="2800" dirty="0" err="1">
                <a:latin typeface="Garamond"/>
                <a:ea typeface="ＭＳ Ｐゴシック" charset="0"/>
                <a:cs typeface="Garamond"/>
              </a:rPr>
              <a:t>Deflationism</a:t>
            </a:r>
            <a:r>
              <a:rPr lang="en-US" sz="2800" dirty="0">
                <a:latin typeface="Garamond"/>
                <a:ea typeface="ＭＳ Ｐゴシック" charset="0"/>
                <a:cs typeface="Garamond"/>
              </a:rPr>
              <a:t> was supposed to remove the mysteries surrounding our use of the concept of truth, so as to put an end to the seemingly interminable traditional disputes.</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40454836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4471830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89700"/>
          </a:xfrm>
          <a:prstGeom prst="rect">
            <a:avLst/>
          </a:prstGeom>
          <a:noFill/>
        </p:spPr>
        <p:txBody>
          <a:bodyPr wrap="square" rtlCol="0">
            <a:spAutoFit/>
          </a:bodyPr>
          <a:lstStyle/>
          <a:p>
            <a:pPr>
              <a:lnSpc>
                <a:spcPct val="90000"/>
              </a:lnSpc>
              <a:spcBef>
                <a:spcPct val="0"/>
              </a:spcBef>
            </a:pPr>
            <a:r>
              <a:rPr lang="en-US" sz="2800" dirty="0">
                <a:latin typeface="Garamond"/>
                <a:ea typeface="ＭＳ Ｐゴシック" charset="0"/>
                <a:cs typeface="Garamond"/>
              </a:rPr>
              <a:t>How does truth connect up with sublunary matters? </a:t>
            </a:r>
            <a:endParaRPr lang="en-US" sz="2800" dirty="0" smtClean="0">
              <a:latin typeface="Garamond"/>
              <a:ea typeface="ＭＳ Ｐゴシック" charset="0"/>
              <a:cs typeface="Garamond"/>
            </a:endParaRPr>
          </a:p>
          <a:p>
            <a:pPr>
              <a:lnSpc>
                <a:spcPct val="90000"/>
              </a:lnSpc>
              <a:spcBef>
                <a:spcPct val="0"/>
              </a:spcBef>
            </a:pPr>
            <a:endParaRPr lang="en-US" sz="2800" dirty="0">
              <a:latin typeface="Garamond"/>
              <a:ea typeface="ＭＳ Ｐゴシック" charset="0"/>
              <a:cs typeface="Garamond"/>
            </a:endParaRPr>
          </a:p>
          <a:p>
            <a:pPr>
              <a:lnSpc>
                <a:spcPct val="90000"/>
              </a:lnSpc>
              <a:spcBef>
                <a:spcPct val="0"/>
              </a:spcBef>
            </a:pPr>
            <a:r>
              <a:rPr lang="en-US" sz="2800" dirty="0" smtClean="0">
                <a:latin typeface="Garamond"/>
                <a:ea typeface="ＭＳ Ｐゴシック" charset="0"/>
                <a:cs typeface="Garamond"/>
              </a:rPr>
              <a:t>We </a:t>
            </a:r>
            <a:r>
              <a:rPr lang="en-US" sz="2800" dirty="0">
                <a:latin typeface="Garamond"/>
                <a:ea typeface="ＭＳ Ｐゴシック" charset="0"/>
                <a:cs typeface="Garamond"/>
              </a:rPr>
              <a:t>have an account of the connection between propositions and truth. But what we now lack is an account of the connection between, e.g., our uses of sentences and propositions. </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02201104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5884983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814104"/>
          </a:xfrm>
          <a:prstGeom prst="rect">
            <a:avLst/>
          </a:prstGeom>
          <a:noFill/>
        </p:spPr>
        <p:txBody>
          <a:bodyPr wrap="square" rtlCol="0">
            <a:spAutoFit/>
          </a:bodyPr>
          <a:lstStyle/>
          <a:p>
            <a:pPr>
              <a:lnSpc>
                <a:spcPct val="90000"/>
              </a:lnSpc>
              <a:spcBef>
                <a:spcPct val="0"/>
              </a:spcBef>
            </a:pPr>
            <a:r>
              <a:rPr lang="en-US" sz="2800" dirty="0" smtClean="0">
                <a:latin typeface="Garamond"/>
                <a:ea typeface="ＭＳ Ｐゴシック" charset="0"/>
                <a:cs typeface="Garamond"/>
              </a:rPr>
              <a:t>Since </a:t>
            </a:r>
            <a:r>
              <a:rPr lang="en-US" sz="2800" dirty="0">
                <a:latin typeface="Garamond"/>
                <a:ea typeface="ＭＳ Ｐゴシック" charset="0"/>
                <a:cs typeface="Garamond"/>
              </a:rPr>
              <a:t>truth and propositions are so closely connected, the latter problem looks to be more or less equivalent to the question: </a:t>
            </a:r>
            <a:endParaRPr lang="en-US" sz="2800" dirty="0" smtClean="0">
              <a:latin typeface="Garamond"/>
              <a:ea typeface="ＭＳ Ｐゴシック" charset="0"/>
              <a:cs typeface="Garamond"/>
            </a:endParaRPr>
          </a:p>
          <a:p>
            <a:pPr>
              <a:lnSpc>
                <a:spcPct val="90000"/>
              </a:lnSpc>
              <a:spcBef>
                <a:spcPct val="0"/>
              </a:spcBef>
            </a:pPr>
            <a:endParaRPr lang="en-US" sz="2800" dirty="0">
              <a:latin typeface="Garamond"/>
              <a:ea typeface="ＭＳ Ｐゴシック" charset="0"/>
              <a:cs typeface="Garamond"/>
            </a:endParaRPr>
          </a:p>
          <a:p>
            <a:pPr>
              <a:lnSpc>
                <a:spcPct val="90000"/>
              </a:lnSpc>
              <a:spcBef>
                <a:spcPct val="0"/>
              </a:spcBef>
            </a:pPr>
            <a:r>
              <a:rPr lang="en-US" sz="2800" dirty="0" smtClean="0">
                <a:latin typeface="Garamond"/>
                <a:ea typeface="ＭＳ Ｐゴシック" charset="0"/>
                <a:cs typeface="Garamond"/>
              </a:rPr>
              <a:t>How </a:t>
            </a:r>
            <a:r>
              <a:rPr lang="en-US" sz="2800" dirty="0">
                <a:latin typeface="Garamond"/>
                <a:ea typeface="ＭＳ Ｐゴシック" charset="0"/>
                <a:cs typeface="Garamond"/>
              </a:rPr>
              <a:t>does truth attach to our uses of sentences, etc.? </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54048650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0715932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365298"/>
          </a:xfrm>
          <a:prstGeom prst="rect">
            <a:avLst/>
          </a:prstGeom>
          <a:noFill/>
        </p:spPr>
        <p:txBody>
          <a:bodyPr wrap="square" rtlCol="0">
            <a:spAutoFit/>
          </a:bodyPr>
          <a:lstStyle/>
          <a:p>
            <a:pPr>
              <a:lnSpc>
                <a:spcPct val="90000"/>
              </a:lnSpc>
              <a:spcBef>
                <a:spcPct val="0"/>
              </a:spcBef>
            </a:pPr>
            <a:r>
              <a:rPr lang="en-US" sz="2800" dirty="0">
                <a:latin typeface="Garamond"/>
                <a:ea typeface="ＭＳ Ｐゴシック" charset="0"/>
                <a:cs typeface="Garamond"/>
              </a:rPr>
              <a:t>The way this sort of issue has emerged in discussions of </a:t>
            </a:r>
            <a:r>
              <a:rPr lang="en-US" sz="2800" dirty="0" err="1">
                <a:latin typeface="Garamond"/>
                <a:ea typeface="ＭＳ Ｐゴシック" charset="0"/>
                <a:cs typeface="Garamond"/>
              </a:rPr>
              <a:t>Deflationism</a:t>
            </a:r>
            <a:r>
              <a:rPr lang="en-US" sz="2800" dirty="0">
                <a:latin typeface="Garamond"/>
                <a:ea typeface="ＭＳ Ｐゴシック" charset="0"/>
                <a:cs typeface="Garamond"/>
              </a:rPr>
              <a:t> is via the question: </a:t>
            </a:r>
            <a:endParaRPr lang="en-US" sz="2800" dirty="0" smtClean="0">
              <a:latin typeface="Garamond"/>
              <a:ea typeface="ＭＳ Ｐゴシック" charset="0"/>
              <a:cs typeface="Garamond"/>
            </a:endParaRPr>
          </a:p>
          <a:p>
            <a:pPr>
              <a:lnSpc>
                <a:spcPct val="90000"/>
              </a:lnSpc>
              <a:spcBef>
                <a:spcPct val="0"/>
              </a:spcBef>
            </a:pPr>
            <a:endParaRPr lang="en-US" sz="2800" dirty="0">
              <a:latin typeface="Garamond"/>
              <a:ea typeface="ＭＳ Ｐゴシック" charset="0"/>
              <a:cs typeface="Garamond"/>
            </a:endParaRPr>
          </a:p>
          <a:p>
            <a:pPr>
              <a:lnSpc>
                <a:spcPct val="90000"/>
              </a:lnSpc>
              <a:spcBef>
                <a:spcPct val="0"/>
              </a:spcBef>
            </a:pPr>
            <a:r>
              <a:rPr lang="en-US" sz="2800" dirty="0" smtClean="0">
                <a:latin typeface="Garamond"/>
                <a:ea typeface="ＭＳ Ｐゴシック" charset="0"/>
                <a:cs typeface="Garamond"/>
              </a:rPr>
              <a:t>What </a:t>
            </a:r>
            <a:r>
              <a:rPr lang="en-US" sz="2800" dirty="0">
                <a:latin typeface="Garamond"/>
                <a:ea typeface="ＭＳ Ｐゴシック" charset="0"/>
                <a:cs typeface="Garamond"/>
              </a:rPr>
              <a:t>account should we give of the way sentences come to express propositions (e.g., in part, what account should we give of sentence meanings) so that the Equivalence Schema is sustained?</a:t>
            </a:r>
          </a:p>
          <a:p>
            <a:pPr>
              <a:lnSpc>
                <a:spcPct val="90000"/>
              </a:lnSpc>
              <a:spcBef>
                <a:spcPct val="0"/>
              </a:spcBef>
            </a:pP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94893782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0876581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426305"/>
          </a:xfrm>
          <a:prstGeom prst="rect">
            <a:avLst/>
          </a:prstGeom>
          <a:noFill/>
        </p:spPr>
        <p:txBody>
          <a:bodyPr wrap="square" rtlCol="0">
            <a:spAutoFit/>
          </a:bodyPr>
          <a:lstStyle/>
          <a:p>
            <a:pPr>
              <a:lnSpc>
                <a:spcPct val="90000"/>
              </a:lnSpc>
              <a:spcBef>
                <a:spcPct val="0"/>
              </a:spcBef>
            </a:pPr>
            <a:r>
              <a:rPr lang="en-US" sz="2800" dirty="0" smtClean="0">
                <a:latin typeface="Garamond"/>
                <a:ea typeface="ＭＳ Ｐゴシック" charset="0"/>
                <a:cs typeface="Garamond"/>
              </a:rPr>
              <a:t>The challenge is to provide such an account consistently </a:t>
            </a:r>
            <a:r>
              <a:rPr lang="en-US" sz="2800" dirty="0">
                <a:latin typeface="Garamond"/>
                <a:ea typeface="ＭＳ Ｐゴシック" charset="0"/>
                <a:cs typeface="Garamond"/>
              </a:rPr>
              <a:t>with </a:t>
            </a:r>
            <a:r>
              <a:rPr lang="en-US" sz="2800" dirty="0" err="1">
                <a:latin typeface="Garamond"/>
                <a:ea typeface="ＭＳ Ｐゴシック" charset="0"/>
                <a:cs typeface="Garamond"/>
              </a:rPr>
              <a:t>Deflationism</a:t>
            </a:r>
            <a:r>
              <a:rPr lang="en-US" sz="2800" dirty="0" smtClean="0">
                <a:latin typeface="Garamond"/>
                <a:ea typeface="ＭＳ Ｐゴシック" charset="0"/>
                <a:cs typeface="Garamond"/>
              </a:rPr>
              <a:t>, where the view relies on </a:t>
            </a:r>
            <a:r>
              <a:rPr lang="en-US" sz="2800" dirty="0">
                <a:latin typeface="Garamond"/>
                <a:ea typeface="ＭＳ Ｐゴシック" charset="0"/>
                <a:cs typeface="Garamond"/>
              </a:rPr>
              <a:t>the idea that an account of (non-truth involving) propositions is prior to an account of </a:t>
            </a:r>
            <a:r>
              <a:rPr lang="en-US" sz="2800" dirty="0" smtClean="0">
                <a:latin typeface="Garamond"/>
                <a:ea typeface="ＭＳ Ｐゴシック" charset="0"/>
                <a:cs typeface="Garamond"/>
              </a:rPr>
              <a:t>truth.</a:t>
            </a: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1826184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Coherence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9225169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108544"/>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The </a:t>
            </a:r>
            <a:r>
              <a:rPr lang="en-US" sz="2800" b="1" dirty="0" smtClean="0">
                <a:latin typeface="Garamond"/>
                <a:ea typeface="ＭＳ Ｐゴシック" charset="0"/>
                <a:cs typeface="Garamond"/>
              </a:rPr>
              <a:t>Coherence Theory </a:t>
            </a:r>
            <a:r>
              <a:rPr lang="en-US" sz="2800" dirty="0" smtClean="0">
                <a:latin typeface="Garamond"/>
                <a:ea typeface="ＭＳ Ｐゴシック" charset="0"/>
                <a:cs typeface="Garamond"/>
              </a:rPr>
              <a:t>says something like this:</a:t>
            </a:r>
            <a:endParaRPr lang="en-US" sz="2800" dirty="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marL="360000">
              <a:spcBef>
                <a:spcPct val="0"/>
              </a:spcBef>
              <a:buFontTx/>
              <a:buNone/>
            </a:pPr>
            <a:r>
              <a:rPr lang="en-US" sz="2800" dirty="0">
                <a:latin typeface="Garamond"/>
                <a:ea typeface="ＭＳ Ｐゴシック" charset="0"/>
                <a:cs typeface="Garamond"/>
              </a:rPr>
              <a:t>(</a:t>
            </a:r>
            <a:r>
              <a:rPr lang="en-US" sz="2800" dirty="0" err="1">
                <a:latin typeface="Garamond"/>
                <a:ea typeface="ＭＳ Ｐゴシック" charset="0"/>
                <a:cs typeface="Garamond"/>
              </a:rPr>
              <a:t>Coh</a:t>
            </a:r>
            <a:r>
              <a:rPr lang="en-US" sz="2800" dirty="0">
                <a:latin typeface="Garamond"/>
                <a:ea typeface="ＭＳ Ｐゴシック" charset="0"/>
                <a:cs typeface="Garamond"/>
              </a:rPr>
              <a:t>) The proposition that P 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the proposition that P coheres with other propositions that are believed.</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08084620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0873776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365298"/>
          </a:xfrm>
          <a:prstGeom prst="rect">
            <a:avLst/>
          </a:prstGeom>
          <a:noFill/>
        </p:spPr>
        <p:txBody>
          <a:bodyPr wrap="square" rtlCol="0">
            <a:spAutoFit/>
          </a:bodyPr>
          <a:lstStyle/>
          <a:p>
            <a:pPr>
              <a:lnSpc>
                <a:spcPct val="90000"/>
              </a:lnSpc>
              <a:spcBef>
                <a:spcPct val="0"/>
              </a:spcBef>
            </a:pPr>
            <a:r>
              <a:rPr lang="en-US" sz="2800" dirty="0">
                <a:latin typeface="Garamond"/>
                <a:ea typeface="ＭＳ Ｐゴシック" charset="0"/>
                <a:cs typeface="Garamond"/>
              </a:rPr>
              <a:t>The basic </a:t>
            </a:r>
            <a:r>
              <a:rPr lang="en-US" sz="2800" dirty="0" smtClean="0">
                <a:latin typeface="Garamond"/>
                <a:ea typeface="ＭＳ Ｐゴシック" charset="0"/>
                <a:cs typeface="Garamond"/>
              </a:rPr>
              <a:t>problem </a:t>
            </a:r>
            <a:r>
              <a:rPr lang="en-US" sz="2800" dirty="0">
                <a:latin typeface="Garamond"/>
                <a:ea typeface="ＭＳ Ｐゴシック" charset="0"/>
                <a:cs typeface="Garamond"/>
              </a:rPr>
              <a:t>is that it has anyway seemed plausible that an account of meaning (or at least the expression of propositions) should proceed via an account of truth-conditions. </a:t>
            </a:r>
            <a:endParaRPr lang="en-US" sz="2800" dirty="0" smtClean="0">
              <a:latin typeface="Garamond"/>
              <a:ea typeface="ＭＳ Ｐゴシック" charset="0"/>
              <a:cs typeface="Garamond"/>
            </a:endParaRPr>
          </a:p>
          <a:p>
            <a:pPr>
              <a:lnSpc>
                <a:spcPct val="90000"/>
              </a:lnSpc>
              <a:spcBef>
                <a:spcPct val="0"/>
              </a:spcBef>
            </a:pPr>
            <a:endParaRPr lang="en-US" sz="2800" dirty="0">
              <a:latin typeface="Garamond"/>
              <a:ea typeface="ＭＳ Ｐゴシック" charset="0"/>
              <a:cs typeface="Garamond"/>
            </a:endParaRPr>
          </a:p>
          <a:p>
            <a:pPr>
              <a:lnSpc>
                <a:spcPct val="90000"/>
              </a:lnSpc>
              <a:spcBef>
                <a:spcPct val="0"/>
              </a:spcBef>
            </a:pPr>
            <a:r>
              <a:rPr lang="en-US" sz="2800" dirty="0" smtClean="0">
                <a:latin typeface="Garamond"/>
                <a:ea typeface="ＭＳ Ｐゴシック" charset="0"/>
                <a:cs typeface="Garamond"/>
              </a:rPr>
              <a:t>And </a:t>
            </a:r>
            <a:r>
              <a:rPr lang="en-US" sz="2800" dirty="0">
                <a:latin typeface="Garamond"/>
                <a:ea typeface="ＭＳ Ｐゴシック" charset="0"/>
                <a:cs typeface="Garamond"/>
              </a:rPr>
              <a:t>if the Equivalence Schema for sentences is to be sustained, it is difficult to see how this can be avoided. </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54398905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7786022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1650708"/>
          </a:xfrm>
          <a:prstGeom prst="rect">
            <a:avLst/>
          </a:prstGeom>
          <a:noFill/>
        </p:spPr>
        <p:txBody>
          <a:bodyPr wrap="square" rtlCol="0">
            <a:spAutoFit/>
          </a:bodyPr>
          <a:lstStyle/>
          <a:p>
            <a:pPr>
              <a:lnSpc>
                <a:spcPct val="90000"/>
              </a:lnSpc>
              <a:spcBef>
                <a:spcPct val="0"/>
              </a:spcBef>
            </a:pPr>
            <a:r>
              <a:rPr lang="en-US" sz="2800" dirty="0">
                <a:latin typeface="Garamond"/>
                <a:ea typeface="ＭＳ Ｐゴシック" charset="0"/>
                <a:cs typeface="Garamond"/>
              </a:rPr>
              <a:t>But if an account of meaning/the expression of propositions has to appeal to truth, the Deflationist faces at least two difficulties.</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28496305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3072579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814104"/>
          </a:xfrm>
          <a:prstGeom prst="rect">
            <a:avLst/>
          </a:prstGeom>
          <a:noFill/>
        </p:spPr>
        <p:txBody>
          <a:bodyPr wrap="square" rtlCol="0">
            <a:spAutoFit/>
          </a:bodyPr>
          <a:lstStyle/>
          <a:p>
            <a:pPr>
              <a:lnSpc>
                <a:spcPct val="90000"/>
              </a:lnSpc>
              <a:spcBef>
                <a:spcPct val="0"/>
              </a:spcBef>
            </a:pPr>
            <a:r>
              <a:rPr lang="en-US" sz="2800" dirty="0">
                <a:latin typeface="Garamond"/>
                <a:ea typeface="ＭＳ Ｐゴシック" charset="0"/>
                <a:cs typeface="Garamond"/>
              </a:rPr>
              <a:t>1. </a:t>
            </a:r>
            <a:r>
              <a:rPr lang="en-US" sz="2800" dirty="0" err="1">
                <a:latin typeface="Garamond"/>
                <a:ea typeface="ＭＳ Ｐゴシック" charset="0"/>
                <a:cs typeface="Garamond"/>
              </a:rPr>
              <a:t>Deflationism</a:t>
            </a:r>
            <a:r>
              <a:rPr lang="en-US" sz="2800" dirty="0">
                <a:latin typeface="Garamond"/>
                <a:ea typeface="ＭＳ Ｐゴシック" charset="0"/>
                <a:cs typeface="Garamond"/>
              </a:rPr>
              <a:t> appears to depend upon the possibility of our giving an account of propositions in advance on an account of truth. But if our account of the expression of propositions depends on truth, our account would appear to be circular. </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75385537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4234026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365298"/>
          </a:xfrm>
          <a:prstGeom prst="rect">
            <a:avLst/>
          </a:prstGeom>
          <a:noFill/>
        </p:spPr>
        <p:txBody>
          <a:bodyPr wrap="square" rtlCol="0">
            <a:spAutoFit/>
          </a:bodyPr>
          <a:lstStyle/>
          <a:p>
            <a:pPr>
              <a:lnSpc>
                <a:spcPct val="90000"/>
              </a:lnSpc>
              <a:spcBef>
                <a:spcPct val="0"/>
              </a:spcBef>
            </a:pPr>
            <a:r>
              <a:rPr lang="en-US" sz="2800" dirty="0">
                <a:latin typeface="Garamond"/>
                <a:ea typeface="ＭＳ Ｐゴシック" charset="0"/>
                <a:cs typeface="Garamond"/>
              </a:rPr>
              <a:t>2. Suppose that sort of circularity worry can be finessed. Still, if truth is used to explain how sentences come to express propositions, then truth seems to have a </a:t>
            </a:r>
            <a:r>
              <a:rPr lang="en-US" sz="2800" b="1" dirty="0">
                <a:latin typeface="Garamond"/>
                <a:ea typeface="ＭＳ Ｐゴシック" charset="0"/>
                <a:cs typeface="Garamond"/>
              </a:rPr>
              <a:t>substantive explanatory role</a:t>
            </a:r>
            <a:r>
              <a:rPr lang="en-US" sz="2800" dirty="0">
                <a:latin typeface="Garamond"/>
                <a:ea typeface="ＭＳ Ｐゴシック" charset="0"/>
                <a:cs typeface="Garamond"/>
              </a:rPr>
              <a:t>. And its having such a role is hard to square with the Deflationist insistence that truth is a thin, insubstantial notion, with no nature. How could something like that do serious explanatory work?</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36453564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Garamond"/>
              <a:cs typeface="Garamond"/>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0755010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727692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a:bodyPr>
          <a:lstStyle/>
          <a:p>
            <a:pPr marL="0" indent="0">
              <a:lnSpc>
                <a:spcPct val="90000"/>
              </a:lnSpc>
              <a:spcBef>
                <a:spcPct val="0"/>
              </a:spcBef>
              <a:buNone/>
            </a:pPr>
            <a:r>
              <a:rPr lang="en-US" dirty="0">
                <a:latin typeface="Garamond"/>
                <a:ea typeface="ＭＳ Ｐゴシック" charset="0"/>
                <a:cs typeface="Garamond"/>
              </a:rPr>
              <a:t>Although some sentences appear to be true or </a:t>
            </a:r>
            <a:r>
              <a:rPr lang="en-US" dirty="0" smtClean="0">
                <a:latin typeface="Garamond"/>
                <a:ea typeface="ＭＳ Ｐゴシック" charset="0"/>
                <a:cs typeface="Garamond"/>
              </a:rPr>
              <a:t>false, </a:t>
            </a:r>
            <a:r>
              <a:rPr lang="en-US" dirty="0">
                <a:latin typeface="Garamond"/>
                <a:ea typeface="ＭＳ Ｐゴシック" charset="0"/>
                <a:cs typeface="Garamond"/>
              </a:rPr>
              <a:t>others </a:t>
            </a:r>
            <a:r>
              <a:rPr lang="en-US" dirty="0" smtClean="0">
                <a:latin typeface="Garamond"/>
                <a:ea typeface="ＭＳ Ｐゴシック" charset="0"/>
                <a:cs typeface="Garamond"/>
              </a:rPr>
              <a:t>might be held not </a:t>
            </a:r>
            <a:r>
              <a:rPr lang="en-US" dirty="0">
                <a:latin typeface="Garamond"/>
                <a:ea typeface="ＭＳ Ｐゴシック" charset="0"/>
                <a:cs typeface="Garamond"/>
              </a:rPr>
              <a:t>to possess truth values. E.g.,</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FontTx/>
              <a:buAutoNum type="arabicParenBoth"/>
            </a:pPr>
            <a:r>
              <a:rPr lang="en-US" dirty="0">
                <a:latin typeface="Garamond"/>
                <a:ea typeface="ＭＳ Ｐゴシック" charset="0"/>
                <a:cs typeface="Garamond"/>
              </a:rPr>
              <a:t>Eating meat is wrong</a:t>
            </a:r>
          </a:p>
          <a:p>
            <a:pPr marL="0" indent="0">
              <a:lnSpc>
                <a:spcPct val="90000"/>
              </a:lnSpc>
              <a:spcBef>
                <a:spcPct val="0"/>
              </a:spcBef>
              <a:buFontTx/>
              <a:buAutoNum type="arabicParenBoth"/>
            </a:pPr>
            <a:endParaRPr lang="en-US" dirty="0">
              <a:latin typeface="Garamond"/>
              <a:ea typeface="ＭＳ Ｐゴシック" charset="0"/>
              <a:cs typeface="Garamond"/>
            </a:endParaRPr>
          </a:p>
          <a:p>
            <a:pPr marL="0" indent="0">
              <a:lnSpc>
                <a:spcPct val="90000"/>
              </a:lnSpc>
              <a:spcBef>
                <a:spcPct val="0"/>
              </a:spcBef>
              <a:buFontTx/>
              <a:buAutoNum type="arabicParenBoth"/>
            </a:pPr>
            <a:r>
              <a:rPr lang="en-US" dirty="0">
                <a:latin typeface="Garamond"/>
                <a:ea typeface="ＭＳ Ｐゴシック" charset="0"/>
                <a:cs typeface="Garamond"/>
              </a:rPr>
              <a:t>That is red [said of a borderline case]</a:t>
            </a:r>
          </a:p>
          <a:p>
            <a:pPr marL="0" indent="0">
              <a:lnSpc>
                <a:spcPct val="90000"/>
              </a:lnSpc>
              <a:spcBef>
                <a:spcPct val="0"/>
              </a:spcBef>
              <a:buFontTx/>
              <a:buAutoNum type="arabicParenBoth"/>
            </a:pPr>
            <a:endParaRPr lang="en-US" dirty="0">
              <a:latin typeface="Garamond"/>
              <a:ea typeface="ＭＳ Ｐゴシック" charset="0"/>
              <a:cs typeface="Garamond"/>
            </a:endParaRPr>
          </a:p>
          <a:p>
            <a:pPr marL="0" indent="0">
              <a:lnSpc>
                <a:spcPct val="90000"/>
              </a:lnSpc>
              <a:spcBef>
                <a:spcPct val="0"/>
              </a:spcBef>
              <a:buFontTx/>
              <a:buAutoNum type="arabicParenBoth" startAt="3"/>
            </a:pPr>
            <a:r>
              <a:rPr lang="en-US" dirty="0">
                <a:latin typeface="Garamond"/>
                <a:ea typeface="ＭＳ Ｐゴシック" charset="0"/>
                <a:cs typeface="Garamond"/>
              </a:rPr>
              <a:t>Pegasus is larger than </a:t>
            </a:r>
            <a:r>
              <a:rPr lang="en-US" dirty="0" err="1">
                <a:latin typeface="Garamond"/>
                <a:ea typeface="ＭＳ Ｐゴシック" charset="0"/>
                <a:cs typeface="Garamond"/>
              </a:rPr>
              <a:t>Shergar</a:t>
            </a:r>
            <a:r>
              <a:rPr lang="en-US" dirty="0">
                <a:latin typeface="Garamond"/>
                <a:ea typeface="ＭＳ Ｐゴシック" charset="0"/>
                <a:cs typeface="Garamond"/>
              </a:rPr>
              <a:t> [where there is nothing for </a:t>
            </a:r>
            <a:r>
              <a:rPr lang="ja-JP" altLang="en-US" dirty="0">
                <a:latin typeface="Garamond"/>
                <a:ea typeface="ＭＳ Ｐゴシック" charset="0"/>
                <a:cs typeface="Garamond"/>
              </a:rPr>
              <a:t>“</a:t>
            </a:r>
            <a:r>
              <a:rPr lang="en-US" dirty="0">
                <a:latin typeface="Garamond"/>
                <a:ea typeface="ＭＳ Ｐゴシック" charset="0"/>
                <a:cs typeface="Garamond"/>
              </a:rPr>
              <a:t>Pegasus</a:t>
            </a:r>
            <a:r>
              <a:rPr lang="ja-JP" altLang="en-US" dirty="0">
                <a:latin typeface="Garamond"/>
                <a:ea typeface="ＭＳ Ｐゴシック" charset="0"/>
                <a:cs typeface="Garamond"/>
              </a:rPr>
              <a:t>”</a:t>
            </a:r>
            <a:r>
              <a:rPr lang="en-US" dirty="0">
                <a:latin typeface="Garamond"/>
                <a:ea typeface="ＭＳ Ｐゴシック" charset="0"/>
                <a:cs typeface="Garamond"/>
              </a:rPr>
              <a:t> to refer to</a:t>
            </a:r>
            <a:r>
              <a:rPr lang="en-US" dirty="0" smtClean="0">
                <a:latin typeface="Garamond"/>
                <a:ea typeface="ＭＳ Ｐゴシック" charset="0"/>
                <a:cs typeface="Garamond"/>
              </a:rPr>
              <a:t>]</a:t>
            </a:r>
            <a:endParaRPr lang="en-US" dirty="0">
              <a:latin typeface="Garamond"/>
              <a:ea typeface="ＭＳ Ｐゴシック" charset="0"/>
              <a:cs typeface="Garamond"/>
            </a:endParaRPr>
          </a:p>
        </p:txBody>
      </p:sp>
    </p:spTree>
    <p:extLst>
      <p:ext uri="{BB962C8B-B14F-4D97-AF65-F5344CB8AC3E}">
        <p14:creationId xmlns:p14="http://schemas.microsoft.com/office/powerpoint/2010/main" val="173768424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a:bodyPr>
          <a:lstStyle/>
          <a:p>
            <a:pPr marL="0" indent="0">
              <a:lnSpc>
                <a:spcPct val="90000"/>
              </a:lnSpc>
              <a:spcBef>
                <a:spcPct val="0"/>
              </a:spcBef>
              <a:buNone/>
            </a:pPr>
            <a:r>
              <a:rPr lang="en-US" dirty="0">
                <a:latin typeface="Garamond"/>
                <a:ea typeface="ＭＳ Ｐゴシック" charset="0"/>
                <a:cs typeface="Garamond"/>
              </a:rPr>
              <a:t>What should the Deflationist say about such cases?</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endParaRPr lang="en-US" dirty="0">
              <a:latin typeface="Garamond"/>
              <a:ea typeface="ＭＳ Ｐゴシック" charset="0"/>
              <a:cs typeface="Garamond"/>
            </a:endParaRPr>
          </a:p>
        </p:txBody>
      </p:sp>
    </p:spTree>
    <p:extLst>
      <p:ext uri="{BB962C8B-B14F-4D97-AF65-F5344CB8AC3E}">
        <p14:creationId xmlns:p14="http://schemas.microsoft.com/office/powerpoint/2010/main" val="235399827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a:bodyPr>
          <a:lstStyle/>
          <a:p>
            <a:pPr marL="0" indent="0">
              <a:lnSpc>
                <a:spcPct val="90000"/>
              </a:lnSpc>
              <a:spcBef>
                <a:spcPct val="0"/>
              </a:spcBef>
              <a:buNone/>
            </a:pPr>
            <a:r>
              <a:rPr lang="en-US" dirty="0">
                <a:latin typeface="Garamond"/>
                <a:ea typeface="ＭＳ Ｐゴシック" charset="0"/>
                <a:cs typeface="Garamond"/>
              </a:rPr>
              <a:t>What should the Deflationist say about such cases?</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The problem is that they need </a:t>
            </a:r>
            <a:r>
              <a:rPr lang="en-US" dirty="0">
                <a:latin typeface="Garamond"/>
                <a:ea typeface="ＭＳ Ｐゴシック" charset="0"/>
                <a:cs typeface="Garamond"/>
              </a:rPr>
              <a:t>to say something about truth and something about falsehood. So, as well as (ES), they need something like (</a:t>
            </a:r>
            <a:r>
              <a:rPr lang="en-US" dirty="0" err="1">
                <a:latin typeface="Garamond"/>
                <a:ea typeface="ＭＳ Ｐゴシック" charset="0"/>
                <a:cs typeface="Garamond"/>
              </a:rPr>
              <a:t>NegEs</a:t>
            </a:r>
            <a:r>
              <a:rPr lang="en-US" dirty="0">
                <a:latin typeface="Garamond"/>
                <a:ea typeface="ＭＳ Ｐゴシック" charset="0"/>
                <a:cs typeface="Garamond"/>
              </a:rPr>
              <a:t>):</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a:latin typeface="Garamond"/>
                <a:ea typeface="ＭＳ Ｐゴシック" charset="0"/>
                <a:cs typeface="Garamond"/>
              </a:rPr>
              <a:t>(ES</a:t>
            </a:r>
            <a:r>
              <a:rPr lang="en-US" dirty="0" smtClean="0">
                <a:latin typeface="Garamond"/>
                <a:ea typeface="ＭＳ Ｐゴシック" charset="0"/>
                <a:cs typeface="Garamond"/>
              </a:rPr>
              <a:t>) The </a:t>
            </a:r>
            <a:r>
              <a:rPr lang="en-US" dirty="0">
                <a:latin typeface="Garamond"/>
                <a:ea typeface="ＭＳ Ｐゴシック" charset="0"/>
                <a:cs typeface="Garamond"/>
              </a:rPr>
              <a:t>proposition that p is true </a:t>
            </a:r>
            <a:r>
              <a:rPr lang="en-US" dirty="0" err="1">
                <a:latin typeface="Garamond"/>
                <a:ea typeface="ＭＳ Ｐゴシック" charset="0"/>
                <a:cs typeface="Garamond"/>
              </a:rPr>
              <a:t>iff</a:t>
            </a:r>
            <a:r>
              <a:rPr lang="en-US" dirty="0">
                <a:latin typeface="Garamond"/>
                <a:ea typeface="ＭＳ Ｐゴシック" charset="0"/>
                <a:cs typeface="Garamond"/>
              </a:rPr>
              <a:t> p</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a:latin typeface="Garamond"/>
                <a:ea typeface="ＭＳ Ｐゴシック" charset="0"/>
                <a:cs typeface="Garamond"/>
              </a:rPr>
              <a:t>(</a:t>
            </a:r>
            <a:r>
              <a:rPr lang="en-US" dirty="0" err="1">
                <a:latin typeface="Garamond"/>
                <a:ea typeface="ＭＳ Ｐゴシック" charset="0"/>
                <a:cs typeface="Garamond"/>
              </a:rPr>
              <a:t>NegES</a:t>
            </a:r>
            <a:r>
              <a:rPr lang="en-US" dirty="0" smtClean="0">
                <a:latin typeface="Garamond"/>
                <a:ea typeface="ＭＳ Ｐゴシック" charset="0"/>
                <a:cs typeface="Garamond"/>
              </a:rPr>
              <a:t>) The </a:t>
            </a:r>
            <a:r>
              <a:rPr lang="en-US" dirty="0">
                <a:latin typeface="Garamond"/>
                <a:ea typeface="ＭＳ Ｐゴシック" charset="0"/>
                <a:cs typeface="Garamond"/>
              </a:rPr>
              <a:t>proposition that p is false </a:t>
            </a:r>
            <a:r>
              <a:rPr lang="en-US" dirty="0" err="1">
                <a:latin typeface="Garamond"/>
                <a:ea typeface="ＭＳ Ｐゴシック" charset="0"/>
                <a:cs typeface="Garamond"/>
              </a:rPr>
              <a:t>iff</a:t>
            </a:r>
            <a:r>
              <a:rPr lang="en-US" dirty="0">
                <a:latin typeface="Garamond"/>
                <a:ea typeface="ＭＳ Ｐゴシック" charset="0"/>
                <a:cs typeface="Garamond"/>
              </a:rPr>
              <a:t> </a:t>
            </a:r>
            <a:r>
              <a:rPr lang="en-US" dirty="0" smtClean="0">
                <a:latin typeface="Garamond"/>
                <a:ea typeface="ＭＳ Ｐゴシック" charset="0"/>
                <a:cs typeface="Garamond"/>
              </a:rPr>
              <a:t>the 		proposition </a:t>
            </a:r>
            <a:r>
              <a:rPr lang="en-US" dirty="0">
                <a:latin typeface="Garamond"/>
                <a:ea typeface="ＭＳ Ｐゴシック" charset="0"/>
                <a:cs typeface="Garamond"/>
              </a:rPr>
              <a:t>that p is not true</a:t>
            </a:r>
          </a:p>
        </p:txBody>
      </p:sp>
    </p:spTree>
    <p:extLst>
      <p:ext uri="{BB962C8B-B14F-4D97-AF65-F5344CB8AC3E}">
        <p14:creationId xmlns:p14="http://schemas.microsoft.com/office/powerpoint/2010/main" val="28427410"/>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fontScale="85000" lnSpcReduction="20000"/>
          </a:bodyPr>
          <a:lstStyle/>
          <a:p>
            <a:pPr marL="0" indent="0">
              <a:lnSpc>
                <a:spcPct val="90000"/>
              </a:lnSpc>
              <a:spcBef>
                <a:spcPct val="0"/>
              </a:spcBef>
              <a:buNone/>
            </a:pPr>
            <a:r>
              <a:rPr lang="en-US" dirty="0">
                <a:latin typeface="Garamond"/>
                <a:ea typeface="ＭＳ Ｐゴシック" charset="0"/>
                <a:cs typeface="Garamond"/>
              </a:rPr>
              <a:t>We have that our target proposition, call it Q, is neither true nor false. </a:t>
            </a:r>
            <a:endParaRPr lang="en-US" dirty="0" smtClean="0">
              <a:latin typeface="Garamond"/>
              <a:ea typeface="ＭＳ Ｐゴシック" charset="0"/>
              <a:cs typeface="Garamond"/>
            </a:endParaRP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Hence </a:t>
            </a:r>
            <a:r>
              <a:rPr lang="en-US" dirty="0">
                <a:latin typeface="Garamond"/>
                <a:ea typeface="ＭＳ Ｐゴシック" charset="0"/>
                <a:cs typeface="Garamond"/>
              </a:rPr>
              <a:t>it is not true.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But </a:t>
            </a:r>
            <a:r>
              <a:rPr lang="en-US" dirty="0">
                <a:latin typeface="Garamond"/>
                <a:ea typeface="ＭＳ Ｐゴシック" charset="0"/>
                <a:cs typeface="Garamond"/>
              </a:rPr>
              <a:t>now </a:t>
            </a:r>
            <a:r>
              <a:rPr lang="en-US" dirty="0" smtClean="0">
                <a:latin typeface="Garamond"/>
                <a:ea typeface="ＭＳ Ｐゴシック" charset="0"/>
                <a:cs typeface="Garamond"/>
              </a:rPr>
              <a:t>consider </a:t>
            </a:r>
            <a:r>
              <a:rPr lang="en-US" dirty="0">
                <a:latin typeface="Garamond"/>
                <a:ea typeface="ＭＳ Ｐゴシック" charset="0"/>
                <a:cs typeface="Garamond"/>
              </a:rPr>
              <a:t>(</a:t>
            </a:r>
            <a:r>
              <a:rPr lang="en-US" dirty="0" err="1">
                <a:latin typeface="Garamond"/>
                <a:ea typeface="ＭＳ Ｐゴシック" charset="0"/>
                <a:cs typeface="Garamond"/>
              </a:rPr>
              <a:t>NegS</a:t>
            </a:r>
            <a:r>
              <a:rPr lang="en-US" dirty="0" smtClean="0">
                <a:latin typeface="Garamond"/>
                <a:ea typeface="ＭＳ Ｐゴシック" charset="0"/>
                <a:cs typeface="Garamond"/>
              </a:rPr>
              <a:t>):</a:t>
            </a:r>
          </a:p>
          <a:p>
            <a:pPr marL="0" indent="0">
              <a:lnSpc>
                <a:spcPct val="90000"/>
              </a:lnSpc>
              <a:spcBef>
                <a:spcPct val="0"/>
              </a:spcBef>
              <a:buNone/>
            </a:pPr>
            <a:endParaRPr lang="en-US" dirty="0" smtClean="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a:t>
            </a:r>
            <a:r>
              <a:rPr lang="en-US" dirty="0" err="1">
                <a:latin typeface="Garamond"/>
                <a:ea typeface="ＭＳ Ｐゴシック" charset="0"/>
                <a:cs typeface="Garamond"/>
              </a:rPr>
              <a:t>NegES</a:t>
            </a:r>
            <a:r>
              <a:rPr lang="en-US" dirty="0">
                <a:latin typeface="Garamond"/>
                <a:ea typeface="ＭＳ Ｐゴシック" charset="0"/>
                <a:cs typeface="Garamond"/>
              </a:rPr>
              <a:t>) The proposition that p is false </a:t>
            </a:r>
            <a:r>
              <a:rPr lang="en-US" dirty="0" err="1">
                <a:latin typeface="Garamond"/>
                <a:ea typeface="ＭＳ Ｐゴシック" charset="0"/>
                <a:cs typeface="Garamond"/>
              </a:rPr>
              <a:t>iff</a:t>
            </a:r>
            <a:r>
              <a:rPr lang="en-US" dirty="0">
                <a:latin typeface="Garamond"/>
                <a:ea typeface="ＭＳ Ｐゴシック" charset="0"/>
                <a:cs typeface="Garamond"/>
              </a:rPr>
              <a:t> the 		proposition that p is not true</a:t>
            </a:r>
          </a:p>
          <a:p>
            <a:pPr marL="0" indent="0">
              <a:lnSpc>
                <a:spcPct val="90000"/>
              </a:lnSpc>
              <a:spcBef>
                <a:spcPct val="0"/>
              </a:spcBef>
              <a:buNone/>
            </a:pPr>
            <a:endParaRPr lang="en-US" dirty="0" smtClean="0">
              <a:latin typeface="Garamond"/>
              <a:ea typeface="ＭＳ Ｐゴシック" charset="0"/>
              <a:cs typeface="Garamond"/>
            </a:endParaRP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a:latin typeface="Garamond"/>
                <a:ea typeface="ＭＳ Ｐゴシック" charset="0"/>
                <a:cs typeface="Garamond"/>
              </a:rPr>
              <a:t>R</a:t>
            </a:r>
            <a:r>
              <a:rPr lang="en-US" dirty="0" smtClean="0">
                <a:latin typeface="Garamond"/>
                <a:ea typeface="ＭＳ Ｐゴシック" charset="0"/>
                <a:cs typeface="Garamond"/>
              </a:rPr>
              <a:t>eading </a:t>
            </a:r>
            <a:r>
              <a:rPr lang="en-US" dirty="0">
                <a:latin typeface="Garamond"/>
                <a:ea typeface="ＭＳ Ｐゴシック" charset="0"/>
                <a:cs typeface="Garamond"/>
              </a:rPr>
              <a:t>right to left, we have that Q is false.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But, by </a:t>
            </a:r>
            <a:r>
              <a:rPr lang="en-US" dirty="0">
                <a:latin typeface="Garamond"/>
                <a:ea typeface="ＭＳ Ｐゴシック" charset="0"/>
                <a:cs typeface="Garamond"/>
              </a:rPr>
              <a:t>assumption, Q is not </a:t>
            </a:r>
            <a:r>
              <a:rPr lang="en-US" dirty="0" smtClean="0">
                <a:latin typeface="Garamond"/>
                <a:ea typeface="ＭＳ Ｐゴシック" charset="0"/>
                <a:cs typeface="Garamond"/>
              </a:rPr>
              <a:t>false, it is a truth-value gap!</a:t>
            </a:r>
            <a:endParaRPr lang="en-US" dirty="0">
              <a:latin typeface="Garamond"/>
              <a:ea typeface="ＭＳ Ｐゴシック" charset="0"/>
              <a:cs typeface="Garamond"/>
            </a:endParaRPr>
          </a:p>
        </p:txBody>
      </p:sp>
    </p:spTree>
    <p:extLst>
      <p:ext uri="{BB962C8B-B14F-4D97-AF65-F5344CB8AC3E}">
        <p14:creationId xmlns:p14="http://schemas.microsoft.com/office/powerpoint/2010/main" val="77460330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fontScale="85000" lnSpcReduction="20000"/>
          </a:bodyPr>
          <a:lstStyle/>
          <a:p>
            <a:pPr marL="0" indent="0">
              <a:lnSpc>
                <a:spcPct val="90000"/>
              </a:lnSpc>
              <a:spcBef>
                <a:spcPct val="0"/>
              </a:spcBef>
              <a:buNone/>
            </a:pPr>
            <a:r>
              <a:rPr lang="en-US" dirty="0">
                <a:latin typeface="Garamond"/>
                <a:ea typeface="ＭＳ Ｐゴシック" charset="0"/>
                <a:cs typeface="Garamond"/>
              </a:rPr>
              <a:t>T</a:t>
            </a:r>
            <a:r>
              <a:rPr lang="en-US" dirty="0" smtClean="0">
                <a:latin typeface="Garamond"/>
                <a:ea typeface="ＭＳ Ｐゴシック" charset="0"/>
                <a:cs typeface="Garamond"/>
              </a:rPr>
              <a:t>hings </a:t>
            </a:r>
            <a:r>
              <a:rPr lang="en-US" dirty="0">
                <a:latin typeface="Garamond"/>
                <a:ea typeface="ＭＳ Ｐゴシック" charset="0"/>
                <a:cs typeface="Garamond"/>
              </a:rPr>
              <a:t>get worse. </a:t>
            </a:r>
            <a:endParaRPr lang="en-US" dirty="0" smtClean="0">
              <a:latin typeface="Garamond"/>
              <a:ea typeface="ＭＳ Ｐゴシック" charset="0"/>
              <a:cs typeface="Garamond"/>
            </a:endParaRP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a:latin typeface="Garamond"/>
                <a:ea typeface="ＭＳ Ｐゴシック" charset="0"/>
                <a:cs typeface="Garamond"/>
              </a:rPr>
              <a:t>S</a:t>
            </a:r>
            <a:r>
              <a:rPr lang="en-US" dirty="0" smtClean="0">
                <a:latin typeface="Garamond"/>
                <a:ea typeface="ＭＳ Ｐゴシック" charset="0"/>
                <a:cs typeface="Garamond"/>
              </a:rPr>
              <a:t>ince </a:t>
            </a:r>
            <a:r>
              <a:rPr lang="en-US" dirty="0">
                <a:latin typeface="Garamond"/>
                <a:ea typeface="ＭＳ Ｐゴシック" charset="0"/>
                <a:cs typeface="Garamond"/>
              </a:rPr>
              <a:t>Q is not false, we have the negation of the left hand side of (</a:t>
            </a:r>
            <a:r>
              <a:rPr lang="en-US" dirty="0" err="1">
                <a:latin typeface="Garamond"/>
                <a:ea typeface="ＭＳ Ｐゴシック" charset="0"/>
                <a:cs typeface="Garamond"/>
              </a:rPr>
              <a:t>NegS</a:t>
            </a:r>
            <a:r>
              <a:rPr lang="en-US" dirty="0">
                <a:latin typeface="Garamond"/>
                <a:ea typeface="ＭＳ Ｐゴシック" charset="0"/>
                <a:cs typeface="Garamond"/>
              </a:rPr>
              <a:t>). </a:t>
            </a:r>
            <a:endParaRPr lang="en-US" dirty="0" smtClean="0">
              <a:latin typeface="Garamond"/>
              <a:ea typeface="ＭＳ Ｐゴシック" charset="0"/>
              <a:cs typeface="Garamond"/>
            </a:endParaRP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Hence</a:t>
            </a:r>
            <a:r>
              <a:rPr lang="en-US" dirty="0">
                <a:latin typeface="Garamond"/>
                <a:ea typeface="ＭＳ Ｐゴシック" charset="0"/>
                <a:cs typeface="Garamond"/>
              </a:rPr>
              <a:t>, because we have a </a:t>
            </a:r>
            <a:r>
              <a:rPr lang="en-US" dirty="0" smtClean="0">
                <a:latin typeface="Garamond"/>
                <a:ea typeface="ＭＳ Ｐゴシック" charset="0"/>
                <a:cs typeface="Garamond"/>
              </a:rPr>
              <a:t>bi-conditional</a:t>
            </a:r>
            <a:r>
              <a:rPr lang="en-US" dirty="0">
                <a:latin typeface="Garamond"/>
                <a:ea typeface="ＭＳ Ｐゴシック" charset="0"/>
                <a:cs typeface="Garamond"/>
              </a:rPr>
              <a:t>, we also have the negation of the right hand side, so we have: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It</a:t>
            </a:r>
            <a:r>
              <a:rPr lang="en-GB" dirty="0" smtClean="0">
                <a:latin typeface="Garamond"/>
                <a:ea typeface="ＭＳ Ｐゴシック" charset="0"/>
                <a:cs typeface="Garamond"/>
              </a:rPr>
              <a:t>’</a:t>
            </a:r>
            <a:r>
              <a:rPr lang="en-US" dirty="0" smtClean="0">
                <a:latin typeface="Garamond"/>
                <a:ea typeface="ＭＳ Ｐゴシック" charset="0"/>
                <a:cs typeface="Garamond"/>
              </a:rPr>
              <a:t>s </a:t>
            </a:r>
            <a:r>
              <a:rPr lang="en-US" dirty="0">
                <a:latin typeface="Garamond"/>
                <a:ea typeface="ＭＳ Ｐゴシック" charset="0"/>
                <a:cs typeface="Garamond"/>
              </a:rPr>
              <a:t>not the case that the proposition that Q is not true.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By </a:t>
            </a:r>
            <a:r>
              <a:rPr lang="en-US" dirty="0">
                <a:latin typeface="Garamond"/>
                <a:ea typeface="ＭＳ Ｐゴシック" charset="0"/>
                <a:cs typeface="Garamond"/>
              </a:rPr>
              <a:t>double negation elimination, we now have: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Q </a:t>
            </a:r>
            <a:r>
              <a:rPr lang="en-US" dirty="0">
                <a:latin typeface="Garamond"/>
                <a:ea typeface="ＭＳ Ｐゴシック" charset="0"/>
                <a:cs typeface="Garamond"/>
              </a:rPr>
              <a:t>is true.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So </a:t>
            </a:r>
            <a:r>
              <a:rPr lang="en-US" dirty="0">
                <a:latin typeface="Garamond"/>
                <a:ea typeface="ＭＳ Ｐゴシック" charset="0"/>
                <a:cs typeface="Garamond"/>
              </a:rPr>
              <a:t>we have a </a:t>
            </a:r>
            <a:r>
              <a:rPr lang="en-US" dirty="0" smtClean="0">
                <a:latin typeface="Garamond"/>
                <a:ea typeface="ＭＳ Ｐゴシック" charset="0"/>
                <a:cs typeface="Garamond"/>
              </a:rPr>
              <a:t>contradiction!</a:t>
            </a:r>
            <a:endParaRPr lang="en-US" dirty="0">
              <a:latin typeface="Garamond"/>
              <a:ea typeface="ＭＳ Ｐゴシック" charset="0"/>
              <a:cs typeface="Garamond"/>
            </a:endParaRPr>
          </a:p>
        </p:txBody>
      </p:sp>
    </p:spTree>
    <p:extLst>
      <p:ext uri="{BB962C8B-B14F-4D97-AF65-F5344CB8AC3E}">
        <p14:creationId xmlns:p14="http://schemas.microsoft.com/office/powerpoint/2010/main" val="41250069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An alternative approach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33888378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401205"/>
          </a:xfrm>
          <a:prstGeom prst="rect">
            <a:avLst/>
          </a:prstGeom>
          <a:noFill/>
        </p:spPr>
        <p:txBody>
          <a:bodyPr wrap="square" rtlCol="0">
            <a:spAutoFit/>
          </a:bodyPr>
          <a:lstStyle/>
          <a:p>
            <a:pPr>
              <a:spcBef>
                <a:spcPct val="0"/>
              </a:spcBef>
            </a:pPr>
            <a:r>
              <a:rPr lang="en-US" sz="2800" dirty="0" smtClean="0">
                <a:latin typeface="Garamond"/>
                <a:ea typeface="ＭＳ Ｐゴシック" charset="0"/>
                <a:cs typeface="Garamond"/>
              </a:rPr>
              <a:t>(1) The </a:t>
            </a:r>
            <a:r>
              <a:rPr lang="en-US" sz="2800" dirty="0">
                <a:latin typeface="Garamond"/>
                <a:ea typeface="ＭＳ Ｐゴシック" charset="0"/>
                <a:cs typeface="Garamond"/>
              </a:rPr>
              <a:t>platitudes appear to be plausible and very widely accepted (</a:t>
            </a:r>
            <a:r>
              <a:rPr lang="en-US" sz="2800" dirty="0" smtClean="0">
                <a:latin typeface="Garamond"/>
                <a:ea typeface="ＭＳ Ｐゴシック" charset="0"/>
                <a:cs typeface="Garamond"/>
              </a:rPr>
              <a:t>that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what makes them platitudes!).</a:t>
            </a:r>
          </a:p>
          <a:p>
            <a:pPr>
              <a:spcBef>
                <a:spcPct val="0"/>
              </a:spcBef>
              <a:buFontTx/>
              <a:buAutoNum type="arabicParenBoth"/>
            </a:pPr>
            <a:endParaRPr lang="en-US" sz="2800" dirty="0">
              <a:latin typeface="Garamond"/>
              <a:ea typeface="ＭＳ Ｐゴシック" charset="0"/>
              <a:cs typeface="Garamond"/>
            </a:endParaRPr>
          </a:p>
          <a:p>
            <a:pPr>
              <a:spcBef>
                <a:spcPct val="0"/>
              </a:spcBef>
            </a:pPr>
            <a:r>
              <a:rPr lang="en-US" sz="2800" dirty="0" smtClean="0">
                <a:latin typeface="Garamond"/>
                <a:ea typeface="ＭＳ Ｐゴシック" charset="0"/>
                <a:cs typeface="Garamond"/>
              </a:rPr>
              <a:t>(2) When </a:t>
            </a:r>
            <a:r>
              <a:rPr lang="en-US" sz="2800" dirty="0">
                <a:latin typeface="Garamond"/>
                <a:ea typeface="ＭＳ Ｐゴシック" charset="0"/>
                <a:cs typeface="Garamond"/>
              </a:rPr>
              <a:t>we attempt to go beyond the platitudes, deep seeming questions arise, about facts, correspondence, coherence etc., and it has proved very difficult to answer those questions in a satisfying way</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737823268"/>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a:bodyPr>
          <a:lstStyle/>
          <a:p>
            <a:pPr marL="0" indent="0">
              <a:lnSpc>
                <a:spcPct val="90000"/>
              </a:lnSpc>
              <a:spcBef>
                <a:spcPct val="0"/>
              </a:spcBef>
              <a:buNone/>
            </a:pPr>
            <a:r>
              <a:rPr lang="en-US" dirty="0">
                <a:latin typeface="Garamond"/>
                <a:ea typeface="ＭＳ Ｐゴシック" charset="0"/>
                <a:cs typeface="Garamond"/>
              </a:rPr>
              <a:t>Responsibility for </a:t>
            </a:r>
            <a:r>
              <a:rPr lang="en-US" dirty="0" smtClean="0">
                <a:latin typeface="Garamond"/>
                <a:ea typeface="ＭＳ Ｐゴシック" charset="0"/>
                <a:cs typeface="Garamond"/>
              </a:rPr>
              <a:t>the problem </a:t>
            </a:r>
            <a:r>
              <a:rPr lang="en-US" dirty="0">
                <a:latin typeface="Garamond"/>
                <a:ea typeface="ＭＳ Ｐゴシック" charset="0"/>
                <a:cs typeface="Garamond"/>
              </a:rPr>
              <a:t>can be traced to one of the following:</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a:latin typeface="Garamond"/>
                <a:ea typeface="ＭＳ Ｐゴシック" charset="0"/>
                <a:cs typeface="Garamond"/>
              </a:rPr>
              <a:t>	1. The existence of truth-value gaps</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a:latin typeface="Garamond"/>
                <a:ea typeface="ＭＳ Ｐゴシック" charset="0"/>
                <a:cs typeface="Garamond"/>
              </a:rPr>
              <a:t>	2. Classical logic</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a:latin typeface="Garamond"/>
                <a:ea typeface="ＭＳ Ｐゴシック" charset="0"/>
                <a:cs typeface="Garamond"/>
              </a:rPr>
              <a:t>	3. (</a:t>
            </a:r>
            <a:r>
              <a:rPr lang="en-US" dirty="0" err="1">
                <a:latin typeface="Garamond"/>
                <a:ea typeface="ＭＳ Ｐゴシック" charset="0"/>
                <a:cs typeface="Garamond"/>
              </a:rPr>
              <a:t>NegES</a:t>
            </a:r>
            <a:r>
              <a:rPr lang="en-US" dirty="0">
                <a:latin typeface="Garamond"/>
                <a:ea typeface="ＭＳ Ｐゴシック" charset="0"/>
                <a:cs typeface="Garamond"/>
              </a:rPr>
              <a:t>)</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Which </a:t>
            </a:r>
            <a:r>
              <a:rPr lang="en-US" dirty="0">
                <a:latin typeface="Garamond"/>
                <a:ea typeface="ＭＳ Ｐゴシック" charset="0"/>
                <a:cs typeface="Garamond"/>
              </a:rPr>
              <a:t>is to blame?</a:t>
            </a:r>
          </a:p>
        </p:txBody>
      </p:sp>
    </p:spTree>
    <p:extLst>
      <p:ext uri="{BB962C8B-B14F-4D97-AF65-F5344CB8AC3E}">
        <p14:creationId xmlns:p14="http://schemas.microsoft.com/office/powerpoint/2010/main" val="1558640730"/>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lnSpcReduction="10000"/>
          </a:bodyPr>
          <a:lstStyle/>
          <a:p>
            <a:pPr marL="0" indent="0">
              <a:lnSpc>
                <a:spcPct val="90000"/>
              </a:lnSpc>
              <a:spcBef>
                <a:spcPct val="0"/>
              </a:spcBef>
              <a:buNone/>
            </a:pPr>
            <a:r>
              <a:rPr lang="en-US" dirty="0">
                <a:latin typeface="Garamond"/>
                <a:ea typeface="ＭＳ Ｐゴシック" charset="0"/>
                <a:cs typeface="Garamond"/>
              </a:rPr>
              <a:t>The only specific feature of </a:t>
            </a:r>
            <a:r>
              <a:rPr lang="en-US" dirty="0" err="1">
                <a:latin typeface="Garamond"/>
                <a:ea typeface="ＭＳ Ｐゴシック" charset="0"/>
                <a:cs typeface="Garamond"/>
              </a:rPr>
              <a:t>Deflationism</a:t>
            </a:r>
            <a:r>
              <a:rPr lang="en-US" dirty="0">
                <a:latin typeface="Garamond"/>
                <a:ea typeface="ＭＳ Ｐゴシック" charset="0"/>
                <a:cs typeface="Garamond"/>
              </a:rPr>
              <a:t> doing work here is (</a:t>
            </a:r>
            <a:r>
              <a:rPr lang="en-US" dirty="0" err="1">
                <a:latin typeface="Garamond"/>
                <a:ea typeface="ＭＳ Ｐゴシック" charset="0"/>
                <a:cs typeface="Garamond"/>
              </a:rPr>
              <a:t>NegES</a:t>
            </a:r>
            <a:r>
              <a:rPr lang="en-US" dirty="0">
                <a:latin typeface="Garamond"/>
                <a:ea typeface="ＭＳ Ｐゴシック" charset="0"/>
                <a:cs typeface="Garamond"/>
              </a:rPr>
              <a:t>). So perhaps we should reject that (or at least we should reject some instances of it).</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But </a:t>
            </a:r>
            <a:r>
              <a:rPr lang="en-US" dirty="0">
                <a:latin typeface="Garamond"/>
                <a:ea typeface="ＭＳ Ｐゴシック" charset="0"/>
                <a:cs typeface="Garamond"/>
              </a:rPr>
              <a:t>notice first that we need something like (</a:t>
            </a:r>
            <a:r>
              <a:rPr lang="en-US" dirty="0" err="1">
                <a:latin typeface="Garamond"/>
                <a:ea typeface="ＭＳ Ｐゴシック" charset="0"/>
                <a:cs typeface="Garamond"/>
              </a:rPr>
              <a:t>NegS</a:t>
            </a:r>
            <a:r>
              <a:rPr lang="en-US" dirty="0">
                <a:latin typeface="Garamond"/>
                <a:ea typeface="ＭＳ Ｐゴシック" charset="0"/>
                <a:cs typeface="Garamond"/>
              </a:rPr>
              <a:t>) in order to have a Deflationist account of falsehood.</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Worse</a:t>
            </a:r>
            <a:r>
              <a:rPr lang="en-US" dirty="0">
                <a:latin typeface="Garamond"/>
                <a:ea typeface="ＭＳ Ｐゴシック" charset="0"/>
                <a:cs typeface="Garamond"/>
              </a:rPr>
              <a:t>, similar problems appear to be derivable from (ES).</a:t>
            </a:r>
          </a:p>
        </p:txBody>
      </p:sp>
    </p:spTree>
    <p:extLst>
      <p:ext uri="{BB962C8B-B14F-4D97-AF65-F5344CB8AC3E}">
        <p14:creationId xmlns:p14="http://schemas.microsoft.com/office/powerpoint/2010/main" val="52747085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a:bodyPr>
          <a:lstStyle/>
          <a:p>
            <a:pPr marL="0" indent="0">
              <a:lnSpc>
                <a:spcPct val="90000"/>
              </a:lnSpc>
              <a:spcBef>
                <a:spcPct val="0"/>
              </a:spcBef>
              <a:buNone/>
            </a:pPr>
            <a:r>
              <a:rPr lang="en-US" dirty="0">
                <a:latin typeface="Garamond"/>
                <a:ea typeface="ＭＳ Ｐゴシック" charset="0"/>
                <a:cs typeface="Garamond"/>
              </a:rPr>
              <a:t>Again, consider a truth-value gap, Q.</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Since </a:t>
            </a:r>
            <a:r>
              <a:rPr lang="en-US" dirty="0">
                <a:latin typeface="Garamond"/>
                <a:ea typeface="ＭＳ Ｐゴシック" charset="0"/>
                <a:cs typeface="Garamond"/>
              </a:rPr>
              <a:t>Q is not true or false, Q is not true.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Hence </a:t>
            </a:r>
            <a:r>
              <a:rPr lang="en-US" dirty="0">
                <a:latin typeface="Garamond"/>
                <a:ea typeface="ＭＳ Ｐゴシック" charset="0"/>
                <a:cs typeface="Garamond"/>
              </a:rPr>
              <a:t>the left hand side of (ES) is false.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But </a:t>
            </a:r>
            <a:r>
              <a:rPr lang="en-US" dirty="0">
                <a:latin typeface="Garamond"/>
                <a:ea typeface="ＭＳ Ｐゴシック" charset="0"/>
                <a:cs typeface="Garamond"/>
              </a:rPr>
              <a:t>the right hand side is Q, which is not false.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So</a:t>
            </a:r>
            <a:r>
              <a:rPr lang="en-US" dirty="0">
                <a:latin typeface="Garamond"/>
                <a:ea typeface="ＭＳ Ｐゴシック" charset="0"/>
                <a:cs typeface="Garamond"/>
              </a:rPr>
              <a:t>, we have a </a:t>
            </a:r>
            <a:r>
              <a:rPr lang="en-US" dirty="0" smtClean="0">
                <a:latin typeface="Garamond"/>
                <a:ea typeface="ＭＳ Ｐゴシック" charset="0"/>
                <a:cs typeface="Garamond"/>
              </a:rPr>
              <a:t>bi-conditional </a:t>
            </a:r>
            <a:r>
              <a:rPr lang="en-US" dirty="0">
                <a:latin typeface="Garamond"/>
                <a:ea typeface="ＭＳ Ｐゴシック" charset="0"/>
                <a:cs typeface="Garamond"/>
              </a:rPr>
              <a:t>with a falsehood on one side and a truth value gap on the other.</a:t>
            </a:r>
          </a:p>
        </p:txBody>
      </p:sp>
    </p:spTree>
    <p:extLst>
      <p:ext uri="{BB962C8B-B14F-4D97-AF65-F5344CB8AC3E}">
        <p14:creationId xmlns:p14="http://schemas.microsoft.com/office/powerpoint/2010/main" val="71841930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fontScale="92500" lnSpcReduction="10000"/>
          </a:bodyPr>
          <a:lstStyle/>
          <a:p>
            <a:pPr marL="0" indent="0">
              <a:lnSpc>
                <a:spcPct val="90000"/>
              </a:lnSpc>
              <a:spcBef>
                <a:spcPct val="0"/>
              </a:spcBef>
              <a:buNone/>
            </a:pPr>
            <a:r>
              <a:rPr lang="en-US" dirty="0">
                <a:latin typeface="Garamond"/>
                <a:ea typeface="ＭＳ Ｐゴシック" charset="0"/>
                <a:cs typeface="Garamond"/>
              </a:rPr>
              <a:t>Ordinary treatments will either make the </a:t>
            </a:r>
            <a:r>
              <a:rPr lang="en-US" dirty="0" smtClean="0">
                <a:latin typeface="Garamond"/>
                <a:ea typeface="ＭＳ Ｐゴシック" charset="0"/>
                <a:cs typeface="Garamond"/>
              </a:rPr>
              <a:t>bi-conditional </a:t>
            </a:r>
            <a:r>
              <a:rPr lang="en-US" dirty="0">
                <a:latin typeface="Garamond"/>
                <a:ea typeface="ＭＳ Ｐゴシック" charset="0"/>
                <a:cs typeface="Garamond"/>
              </a:rPr>
              <a:t>false or (at best) a </a:t>
            </a:r>
            <a:r>
              <a:rPr lang="en-US" dirty="0" smtClean="0">
                <a:latin typeface="Garamond"/>
                <a:ea typeface="ＭＳ Ｐゴシック" charset="0"/>
                <a:cs typeface="Garamond"/>
              </a:rPr>
              <a:t>truth-value </a:t>
            </a:r>
            <a:r>
              <a:rPr lang="en-US" dirty="0">
                <a:latin typeface="Garamond"/>
                <a:ea typeface="ＭＳ Ｐゴシック" charset="0"/>
                <a:cs typeface="Garamond"/>
              </a:rPr>
              <a:t>gap.</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But </a:t>
            </a:r>
            <a:r>
              <a:rPr lang="en-US" dirty="0">
                <a:latin typeface="Garamond"/>
                <a:ea typeface="ＭＳ Ｐゴシック" charset="0"/>
                <a:cs typeface="Garamond"/>
              </a:rPr>
              <a:t>in that case, we have to give up the key Deflationist idea that the notion of truth is fixed by the truth of all instances of (ES), since not all are true.</a:t>
            </a: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And </a:t>
            </a:r>
            <a:r>
              <a:rPr lang="en-US" dirty="0">
                <a:latin typeface="Garamond"/>
                <a:ea typeface="ＭＳ Ｐゴシック" charset="0"/>
                <a:cs typeface="Garamond"/>
              </a:rPr>
              <a:t>we appear to need every instance of (ES) in order to </a:t>
            </a:r>
            <a:r>
              <a:rPr lang="en-US" dirty="0" smtClean="0">
                <a:latin typeface="Garamond"/>
                <a:ea typeface="ＭＳ Ｐゴシック" charset="0"/>
                <a:cs typeface="Garamond"/>
              </a:rPr>
              <a:t>sub-serve </a:t>
            </a:r>
            <a:r>
              <a:rPr lang="en-US" dirty="0">
                <a:latin typeface="Garamond"/>
                <a:ea typeface="ＭＳ Ｐゴシック" charset="0"/>
                <a:cs typeface="Garamond"/>
              </a:rPr>
              <a:t>the Deflationist account of the function of truth, via </a:t>
            </a:r>
            <a:r>
              <a:rPr lang="en-US" dirty="0" smtClean="0">
                <a:latin typeface="Garamond"/>
                <a:ea typeface="ＭＳ Ｐゴシック" charset="0"/>
                <a:cs typeface="Garamond"/>
              </a:rPr>
              <a:t>generalization</a:t>
            </a:r>
            <a:r>
              <a:rPr lang="en-US" dirty="0">
                <a:latin typeface="Garamond"/>
                <a:ea typeface="ＭＳ Ｐゴシック" charset="0"/>
                <a:cs typeface="Garamond"/>
              </a:rPr>
              <a:t>.</a:t>
            </a:r>
          </a:p>
        </p:txBody>
      </p:sp>
    </p:spTree>
    <p:extLst>
      <p:ext uri="{BB962C8B-B14F-4D97-AF65-F5344CB8AC3E}">
        <p14:creationId xmlns:p14="http://schemas.microsoft.com/office/powerpoint/2010/main" val="3318618010"/>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a:bodyPr>
          <a:lstStyle/>
          <a:p>
            <a:pPr marL="0" indent="0">
              <a:lnSpc>
                <a:spcPct val="90000"/>
              </a:lnSpc>
              <a:spcBef>
                <a:spcPct val="0"/>
              </a:spcBef>
              <a:buNone/>
            </a:pPr>
            <a:r>
              <a:rPr lang="en-US" dirty="0">
                <a:latin typeface="Garamond"/>
                <a:ea typeface="ＭＳ Ｐゴシック" charset="0"/>
                <a:cs typeface="Garamond"/>
              </a:rPr>
              <a:t>A</a:t>
            </a:r>
            <a:r>
              <a:rPr lang="en-US" dirty="0" smtClean="0">
                <a:latin typeface="Garamond"/>
                <a:ea typeface="ＭＳ Ｐゴシック" charset="0"/>
                <a:cs typeface="Garamond"/>
              </a:rPr>
              <a:t> </a:t>
            </a:r>
            <a:r>
              <a:rPr lang="en-US" dirty="0">
                <a:latin typeface="Garamond"/>
                <a:ea typeface="ＭＳ Ｐゴシック" charset="0"/>
                <a:cs typeface="Garamond"/>
              </a:rPr>
              <a:t>natural move at this point would be to say the following:</a:t>
            </a:r>
          </a:p>
          <a:p>
            <a:pPr marL="812800" indent="-812800">
              <a:lnSpc>
                <a:spcPct val="90000"/>
              </a:lnSpc>
              <a:spcBef>
                <a:spcPct val="0"/>
              </a:spcBef>
              <a:buNone/>
            </a:pPr>
            <a:endParaRPr lang="en-US" dirty="0">
              <a:latin typeface="Garamond"/>
              <a:ea typeface="ＭＳ Ｐゴシック" charset="0"/>
              <a:cs typeface="Garamond"/>
            </a:endParaRPr>
          </a:p>
          <a:p>
            <a:pPr marL="812800" indent="-812800">
              <a:lnSpc>
                <a:spcPct val="90000"/>
              </a:lnSpc>
              <a:spcBef>
                <a:spcPct val="0"/>
              </a:spcBef>
              <a:buFontTx/>
              <a:buAutoNum type="romanUcParenBoth"/>
            </a:pPr>
            <a:r>
              <a:rPr lang="en-US" dirty="0">
                <a:latin typeface="Garamond"/>
                <a:ea typeface="ＭＳ Ｐゴシック" charset="0"/>
                <a:cs typeface="Garamond"/>
              </a:rPr>
              <a:t>The truth-value gaps fail to express propositions.</a:t>
            </a:r>
          </a:p>
          <a:p>
            <a:pPr marL="812800" indent="-812800">
              <a:lnSpc>
                <a:spcPct val="90000"/>
              </a:lnSpc>
              <a:spcBef>
                <a:spcPct val="0"/>
              </a:spcBef>
              <a:buFontTx/>
              <a:buAutoNum type="romanUcParenBoth"/>
            </a:pPr>
            <a:endParaRPr lang="en-US" dirty="0">
              <a:latin typeface="Garamond"/>
              <a:ea typeface="ＭＳ Ｐゴシック" charset="0"/>
              <a:cs typeface="Garamond"/>
            </a:endParaRPr>
          </a:p>
          <a:p>
            <a:pPr marL="812800" indent="-812800">
              <a:lnSpc>
                <a:spcPct val="90000"/>
              </a:lnSpc>
              <a:spcBef>
                <a:spcPct val="0"/>
              </a:spcBef>
              <a:buFontTx/>
              <a:buAutoNum type="romanUcParenBoth"/>
            </a:pPr>
            <a:r>
              <a:rPr lang="en-US" dirty="0">
                <a:latin typeface="Garamond"/>
                <a:ea typeface="ＭＳ Ｐゴシック" charset="0"/>
                <a:cs typeface="Garamond"/>
              </a:rPr>
              <a:t>Minimalism only applies to propositions.</a:t>
            </a:r>
          </a:p>
          <a:p>
            <a:pPr marL="812800" indent="-812800">
              <a:lnSpc>
                <a:spcPct val="90000"/>
              </a:lnSpc>
              <a:spcBef>
                <a:spcPct val="0"/>
              </a:spcBef>
              <a:buNone/>
            </a:pPr>
            <a:r>
              <a:rPr lang="en-US" dirty="0">
                <a:latin typeface="Garamond"/>
                <a:ea typeface="ＭＳ Ｐゴシック" charset="0"/>
                <a:cs typeface="Garamond"/>
              </a:rPr>
              <a:t>	</a:t>
            </a:r>
          </a:p>
        </p:txBody>
      </p:sp>
    </p:spTree>
    <p:extLst>
      <p:ext uri="{BB962C8B-B14F-4D97-AF65-F5344CB8AC3E}">
        <p14:creationId xmlns:p14="http://schemas.microsoft.com/office/powerpoint/2010/main" val="4161044346"/>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Truth-value gaps</a:t>
            </a:r>
            <a:endParaRPr lang="en-US" dirty="0">
              <a:latin typeface="Garamond"/>
              <a:cs typeface="Garamond"/>
            </a:endParaRPr>
          </a:p>
        </p:txBody>
      </p:sp>
      <p:sp>
        <p:nvSpPr>
          <p:cNvPr id="6" name="Content Placeholder 5"/>
          <p:cNvSpPr>
            <a:spLocks noGrp="1"/>
          </p:cNvSpPr>
          <p:nvPr>
            <p:ph idx="1"/>
          </p:nvPr>
        </p:nvSpPr>
        <p:spPr/>
        <p:txBody>
          <a:bodyPr>
            <a:normAutofit lnSpcReduction="10000"/>
          </a:bodyPr>
          <a:lstStyle/>
          <a:p>
            <a:pPr marL="0" indent="0">
              <a:lnSpc>
                <a:spcPct val="90000"/>
              </a:lnSpc>
              <a:spcBef>
                <a:spcPct val="0"/>
              </a:spcBef>
              <a:buNone/>
            </a:pPr>
            <a:r>
              <a:rPr lang="en-US" dirty="0">
                <a:latin typeface="Garamond"/>
                <a:ea typeface="ＭＳ Ｐゴシック" charset="0"/>
                <a:cs typeface="Garamond"/>
              </a:rPr>
              <a:t>Natural as this move is, it makes vivid the earlier issue. </a:t>
            </a:r>
            <a:endParaRPr lang="en-US" dirty="0" smtClean="0">
              <a:latin typeface="Garamond"/>
              <a:ea typeface="ＭＳ Ｐゴシック" charset="0"/>
              <a:cs typeface="Garamond"/>
            </a:endParaRP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In </a:t>
            </a:r>
            <a:r>
              <a:rPr lang="en-US" dirty="0">
                <a:latin typeface="Garamond"/>
                <a:ea typeface="ＭＳ Ｐゴシック" charset="0"/>
                <a:cs typeface="Garamond"/>
              </a:rPr>
              <a:t>order to tell whether a sentence expresses a proposition, one needs to check that it is not a truth value gap. </a:t>
            </a:r>
            <a:endParaRPr lang="en-US" dirty="0" smtClean="0">
              <a:latin typeface="Garamond"/>
              <a:ea typeface="ＭＳ Ｐゴシック" charset="0"/>
              <a:cs typeface="Garamond"/>
            </a:endParaRPr>
          </a:p>
          <a:p>
            <a:pPr marL="0" indent="0">
              <a:lnSpc>
                <a:spcPct val="90000"/>
              </a:lnSpc>
              <a:spcBef>
                <a:spcPct val="0"/>
              </a:spcBef>
              <a:buNone/>
            </a:pPr>
            <a:endParaRPr lang="en-US" dirty="0">
              <a:latin typeface="Garamond"/>
              <a:ea typeface="ＭＳ Ｐゴシック" charset="0"/>
              <a:cs typeface="Garamond"/>
            </a:endParaRPr>
          </a:p>
          <a:p>
            <a:pPr marL="0" indent="0">
              <a:lnSpc>
                <a:spcPct val="90000"/>
              </a:lnSpc>
              <a:spcBef>
                <a:spcPct val="0"/>
              </a:spcBef>
              <a:buNone/>
            </a:pPr>
            <a:r>
              <a:rPr lang="en-US" dirty="0" smtClean="0">
                <a:latin typeface="Garamond"/>
                <a:ea typeface="ＭＳ Ｐゴシック" charset="0"/>
                <a:cs typeface="Garamond"/>
              </a:rPr>
              <a:t>Unless </a:t>
            </a:r>
            <a:r>
              <a:rPr lang="en-US" dirty="0">
                <a:latin typeface="Garamond"/>
                <a:ea typeface="ＭＳ Ｐゴシック" charset="0"/>
                <a:cs typeface="Garamond"/>
              </a:rPr>
              <a:t>that is possible independently of facility with truth, we lose the Deflationists order of explanation, from propositions (or sentences as expressing propositions) to truth.</a:t>
            </a:r>
          </a:p>
        </p:txBody>
      </p:sp>
    </p:spTree>
    <p:extLst>
      <p:ext uri="{BB962C8B-B14F-4D97-AF65-F5344CB8AC3E}">
        <p14:creationId xmlns:p14="http://schemas.microsoft.com/office/powerpoint/2010/main" val="550562145"/>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Garamond"/>
              <a:cs typeface="Garamond"/>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097601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5733772"/>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4136059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1815882"/>
          </a:xfrm>
          <a:prstGeom prst="rect">
            <a:avLst/>
          </a:prstGeom>
          <a:noFill/>
        </p:spPr>
        <p:txBody>
          <a:bodyPr wrap="square" rtlCol="0">
            <a:spAutoFit/>
          </a:bodyPr>
          <a:lstStyle/>
          <a:p>
            <a:r>
              <a:rPr lang="en-US" sz="2800" dirty="0" smtClean="0">
                <a:latin typeface="Garamond"/>
                <a:ea typeface="ＭＳ Ｐゴシック" charset="0"/>
                <a:cs typeface="Garamond"/>
              </a:rPr>
              <a:t>1. What </a:t>
            </a:r>
            <a:r>
              <a:rPr lang="en-US" sz="2800" dirty="0">
                <a:latin typeface="Garamond"/>
                <a:ea typeface="ＭＳ Ｐゴシック" charset="0"/>
                <a:cs typeface="Garamond"/>
              </a:rPr>
              <a:t>is a paradox?</a:t>
            </a:r>
          </a:p>
          <a:p>
            <a:endParaRPr lang="en-US" sz="2800" dirty="0">
              <a:latin typeface="Garamond"/>
              <a:ea typeface="ＭＳ Ｐゴシック" charset="0"/>
              <a:cs typeface="Garamond"/>
            </a:endParaRPr>
          </a:p>
          <a:p>
            <a:r>
              <a:rPr lang="en-US" sz="2800" dirty="0" smtClean="0">
                <a:latin typeface="Garamond"/>
                <a:ea typeface="ＭＳ Ｐゴシック" charset="0"/>
                <a:cs typeface="Garamond"/>
              </a:rPr>
              <a:t>2. What </a:t>
            </a:r>
            <a:r>
              <a:rPr lang="en-US" sz="2800" dirty="0">
                <a:latin typeface="Garamond"/>
                <a:ea typeface="ＭＳ Ｐゴシック" charset="0"/>
                <a:cs typeface="Garamond"/>
              </a:rPr>
              <a:t>is an adequate response to paradox?</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3035184922"/>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96365886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531497"/>
          </a:xfrm>
          <a:prstGeom prst="rect">
            <a:avLst/>
          </a:prstGeom>
          <a:noFill/>
        </p:spPr>
        <p:txBody>
          <a:bodyPr wrap="square" rtlCol="0">
            <a:spAutoFit/>
          </a:bodyPr>
          <a:lstStyle/>
          <a:p>
            <a:pPr>
              <a:lnSpc>
                <a:spcPct val="90000"/>
              </a:lnSpc>
            </a:pPr>
            <a:r>
              <a:rPr lang="en-US" sz="3200" dirty="0">
                <a:latin typeface="Garamond"/>
                <a:ea typeface="ＭＳ Ｐゴシック" charset="0"/>
                <a:cs typeface="Garamond"/>
              </a:rPr>
              <a:t>A paradox is a set of </a:t>
            </a:r>
            <a:r>
              <a:rPr lang="en-US" sz="3200" dirty="0" smtClean="0">
                <a:latin typeface="Garamond"/>
                <a:ea typeface="ＭＳ Ｐゴシック" charset="0"/>
                <a:cs typeface="Garamond"/>
              </a:rPr>
              <a:t>sentences or propositions </a:t>
            </a:r>
            <a:r>
              <a:rPr lang="en-US" sz="3200" dirty="0">
                <a:latin typeface="Garamond"/>
                <a:ea typeface="ＭＳ Ｐゴシック" charset="0"/>
                <a:cs typeface="Garamond"/>
              </a:rPr>
              <a:t>with the following properties:</a:t>
            </a:r>
          </a:p>
          <a:p>
            <a:pPr>
              <a:lnSpc>
                <a:spcPct val="90000"/>
              </a:lnSpc>
            </a:pPr>
            <a:endParaRPr lang="en-US" sz="2800" dirty="0">
              <a:latin typeface="Garamond"/>
              <a:ea typeface="ＭＳ Ｐゴシック" charset="0"/>
              <a:cs typeface="Garamond"/>
            </a:endParaRPr>
          </a:p>
          <a:p>
            <a:pPr>
              <a:lnSpc>
                <a:spcPct val="90000"/>
              </a:lnSpc>
              <a:buFontTx/>
              <a:buAutoNum type="arabicParenBoth"/>
            </a:pPr>
            <a:r>
              <a:rPr lang="en-US" sz="2800" dirty="0" smtClean="0">
                <a:latin typeface="Garamond"/>
                <a:ea typeface="ＭＳ Ｐゴシック" charset="0"/>
                <a:cs typeface="Garamond"/>
              </a:rPr>
              <a:t> All </a:t>
            </a:r>
            <a:r>
              <a:rPr lang="en-US" sz="2800" dirty="0">
                <a:latin typeface="Garamond"/>
                <a:ea typeface="ＭＳ Ｐゴシック" charset="0"/>
                <a:cs typeface="Garamond"/>
              </a:rPr>
              <a:t>the propositions appear true.</a:t>
            </a:r>
          </a:p>
          <a:p>
            <a:pPr>
              <a:lnSpc>
                <a:spcPct val="90000"/>
              </a:lnSpc>
              <a:buFontTx/>
              <a:buAutoNum type="arabicParenBoth"/>
            </a:pPr>
            <a:r>
              <a:rPr lang="en-US" sz="2800" dirty="0" smtClean="0">
                <a:latin typeface="Garamond"/>
                <a:ea typeface="ＭＳ Ｐゴシック" charset="0"/>
                <a:cs typeface="Garamond"/>
              </a:rPr>
              <a:t> The </a:t>
            </a:r>
            <a:r>
              <a:rPr lang="en-US" sz="2800" dirty="0">
                <a:latin typeface="Garamond"/>
                <a:ea typeface="ＭＳ Ｐゴシック" charset="0"/>
                <a:cs typeface="Garamond"/>
              </a:rPr>
              <a:t>propositions can be shown to be inconsistent/not possibly all true by some form or forms of reasoning.</a:t>
            </a:r>
          </a:p>
          <a:p>
            <a:pPr>
              <a:lnSpc>
                <a:spcPct val="90000"/>
              </a:lnSpc>
              <a:buFontTx/>
              <a:buAutoNum type="arabicParenBoth"/>
            </a:pPr>
            <a:r>
              <a:rPr lang="en-US" sz="2800" dirty="0" smtClean="0">
                <a:latin typeface="Garamond"/>
                <a:ea typeface="ＭＳ Ｐゴシック" charset="0"/>
                <a:cs typeface="Garamond"/>
              </a:rPr>
              <a:t> The </a:t>
            </a:r>
            <a:r>
              <a:rPr lang="en-US" sz="2800" dirty="0">
                <a:latin typeface="Garamond"/>
                <a:ea typeface="ＭＳ Ｐゴシック" charset="0"/>
                <a:cs typeface="Garamond"/>
              </a:rPr>
              <a:t>forms of reasoning involved in (2) appear impeccable.</a:t>
            </a:r>
            <a:endParaRPr lang="en-US" sz="3200" dirty="0">
              <a:latin typeface="Garamond"/>
              <a:ea typeface="ＭＳ Ｐゴシック" charset="0"/>
              <a:cs typeface="Garamond"/>
            </a:endParaRP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2204058666"/>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0062295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646126"/>
          </a:xfrm>
          <a:prstGeom prst="rect">
            <a:avLst/>
          </a:prstGeom>
          <a:noFill/>
        </p:spPr>
        <p:txBody>
          <a:bodyPr wrap="square" rtlCol="0">
            <a:spAutoFit/>
          </a:bodyPr>
          <a:lstStyle/>
          <a:p>
            <a:pPr marL="609600" indent="-609600">
              <a:lnSpc>
                <a:spcPct val="90000"/>
              </a:lnSpc>
            </a:pPr>
            <a:r>
              <a:rPr lang="en-US" sz="3200" dirty="0" err="1" smtClean="0">
                <a:latin typeface="Garamond"/>
                <a:ea typeface="ＭＳ Ｐゴシック" charset="0"/>
                <a:cs typeface="Garamond"/>
              </a:rPr>
              <a:t>Eg</a:t>
            </a:r>
            <a:r>
              <a:rPr lang="en-US" sz="3200" dirty="0" smtClean="0">
                <a:latin typeface="Garamond"/>
                <a:ea typeface="ＭＳ Ｐゴシック" charset="0"/>
                <a:cs typeface="Garamond"/>
              </a:rPr>
              <a:t>:</a:t>
            </a:r>
            <a:endParaRPr lang="en-US" sz="3200" dirty="0">
              <a:latin typeface="Garamond"/>
              <a:ea typeface="ＭＳ Ｐゴシック" charset="0"/>
              <a:cs typeface="Garamond"/>
            </a:endParaRPr>
          </a:p>
          <a:p>
            <a:pPr marL="609600" indent="-609600">
              <a:lnSpc>
                <a:spcPct val="90000"/>
              </a:lnSpc>
            </a:pPr>
            <a:endParaRPr lang="en-US" sz="3200" dirty="0">
              <a:latin typeface="Garamond"/>
              <a:ea typeface="ＭＳ Ｐゴシック" charset="0"/>
              <a:cs typeface="Garamond"/>
            </a:endParaRPr>
          </a:p>
          <a:p>
            <a:pPr marL="609600" indent="-609600">
              <a:lnSpc>
                <a:spcPct val="90000"/>
              </a:lnSpc>
            </a:pPr>
            <a:r>
              <a:rPr lang="en-US" sz="3200" dirty="0">
                <a:latin typeface="Garamond"/>
                <a:ea typeface="ＭＳ Ｐゴシック" charset="0"/>
                <a:cs typeface="Garamond"/>
              </a:rPr>
              <a:t>(Prop1) There is freedom of the will.</a:t>
            </a:r>
          </a:p>
          <a:p>
            <a:pPr marL="609600" indent="-609600">
              <a:lnSpc>
                <a:spcPct val="90000"/>
              </a:lnSpc>
            </a:pPr>
            <a:r>
              <a:rPr lang="en-US" sz="3200" dirty="0">
                <a:latin typeface="Garamond"/>
                <a:ea typeface="ＭＳ Ｐゴシック" charset="0"/>
                <a:cs typeface="Garamond"/>
              </a:rPr>
              <a:t>(Prop2) Freedom of the will is incompatible with the truth of Determinism.</a:t>
            </a:r>
          </a:p>
          <a:p>
            <a:pPr marL="609600" indent="-609600">
              <a:lnSpc>
                <a:spcPct val="90000"/>
              </a:lnSpc>
            </a:pPr>
            <a:r>
              <a:rPr lang="en-US" sz="3200" dirty="0">
                <a:latin typeface="Garamond"/>
                <a:ea typeface="ＭＳ Ｐゴシック" charset="0"/>
                <a:cs typeface="Garamond"/>
              </a:rPr>
              <a:t>(Prop3) Determinism is true.</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30360204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An alternative approach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9814133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401205"/>
          </a:xfrm>
          <a:prstGeom prst="rect">
            <a:avLst/>
          </a:prstGeom>
          <a:noFill/>
        </p:spPr>
        <p:txBody>
          <a:bodyPr wrap="square" rtlCol="0">
            <a:spAutoFit/>
          </a:bodyPr>
          <a:lstStyle/>
          <a:p>
            <a:pPr>
              <a:spcBef>
                <a:spcPct val="0"/>
              </a:spcBef>
            </a:pPr>
            <a:r>
              <a:rPr lang="en-US" sz="2800" dirty="0" smtClean="0">
                <a:latin typeface="Garamond"/>
                <a:ea typeface="ＭＳ Ｐゴシック" charset="0"/>
                <a:cs typeface="Garamond"/>
              </a:rPr>
              <a:t>(3) Moreover</a:t>
            </a:r>
            <a:r>
              <a:rPr lang="en-US" sz="2800" dirty="0">
                <a:latin typeface="Garamond"/>
                <a:ea typeface="ＭＳ Ｐゴシック" charset="0"/>
                <a:cs typeface="Garamond"/>
              </a:rPr>
              <a:t>, the answers to those questions have appeared to be in tension with the platitudes</a:t>
            </a:r>
            <a:r>
              <a:rPr lang="en-US" sz="2800" dirty="0" smtClean="0">
                <a:latin typeface="Garamond"/>
                <a:ea typeface="ＭＳ Ｐゴシック" charset="0"/>
                <a:cs typeface="Garamond"/>
              </a:rPr>
              <a:t>.</a:t>
            </a:r>
          </a:p>
          <a:p>
            <a:pPr>
              <a:spcBef>
                <a:spcPct val="0"/>
              </a:spcBef>
            </a:pPr>
            <a:endParaRPr lang="en-US" sz="2800" dirty="0">
              <a:latin typeface="Garamond"/>
              <a:ea typeface="ＭＳ Ｐゴシック" charset="0"/>
              <a:cs typeface="Garamond"/>
            </a:endParaRPr>
          </a:p>
          <a:p>
            <a:pPr>
              <a:spcBef>
                <a:spcPct val="0"/>
              </a:spcBef>
            </a:pPr>
            <a:r>
              <a:rPr lang="en-US" sz="2800" dirty="0" smtClean="0">
                <a:latin typeface="Garamond"/>
                <a:ea typeface="ＭＳ Ｐゴシック" charset="0"/>
                <a:cs typeface="Garamond"/>
              </a:rPr>
              <a:t>(4) There </a:t>
            </a:r>
            <a:r>
              <a:rPr lang="en-US" sz="2800" dirty="0">
                <a:latin typeface="Garamond"/>
                <a:ea typeface="ＭＳ Ｐゴシック" charset="0"/>
                <a:cs typeface="Garamond"/>
              </a:rPr>
              <a:t>has been a history of dispute amongst defenders of various substantive accounts of truth, with little sign that consensus is emerging.</a:t>
            </a:r>
          </a:p>
          <a:p>
            <a:pPr>
              <a:spcBef>
                <a:spcPct val="0"/>
              </a:spcBef>
            </a:pP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026288675"/>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2855835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646126"/>
          </a:xfrm>
          <a:prstGeom prst="rect">
            <a:avLst/>
          </a:prstGeom>
          <a:noFill/>
        </p:spPr>
        <p:txBody>
          <a:bodyPr wrap="square" rtlCol="0">
            <a:spAutoFit/>
          </a:bodyPr>
          <a:lstStyle/>
          <a:p>
            <a:pPr>
              <a:lnSpc>
                <a:spcPct val="90000"/>
              </a:lnSpc>
            </a:pPr>
            <a:r>
              <a:rPr lang="en-US" sz="3200" dirty="0" smtClean="0">
                <a:latin typeface="Garamond"/>
                <a:ea typeface="ＭＳ Ｐゴシック" charset="0"/>
                <a:cs typeface="Garamond"/>
              </a:rPr>
              <a:t>Depending </a:t>
            </a:r>
            <a:r>
              <a:rPr lang="en-US" sz="3200" dirty="0">
                <a:latin typeface="Garamond"/>
                <a:ea typeface="ＭＳ Ｐゴシック" charset="0"/>
                <a:cs typeface="Garamond"/>
              </a:rPr>
              <a:t>on how the propositions are spelled out, </a:t>
            </a:r>
            <a:r>
              <a:rPr lang="en-US" sz="3200" dirty="0" smtClean="0">
                <a:latin typeface="Garamond"/>
                <a:ea typeface="ＭＳ Ｐゴシック" charset="0"/>
                <a:cs typeface="Garamond"/>
              </a:rPr>
              <a:t>(Prop1), (Prop2), and (Prop3) are </a:t>
            </a:r>
            <a:r>
              <a:rPr lang="en-US" sz="3200" dirty="0">
                <a:latin typeface="Garamond"/>
                <a:ea typeface="ＭＳ Ｐゴシック" charset="0"/>
                <a:cs typeface="Garamond"/>
              </a:rPr>
              <a:t>apt to appear plausible. </a:t>
            </a:r>
            <a:endParaRPr lang="en-US" sz="3200" dirty="0" smtClean="0">
              <a:latin typeface="Garamond"/>
              <a:ea typeface="ＭＳ Ｐゴシック" charset="0"/>
              <a:cs typeface="Garamond"/>
            </a:endParaRPr>
          </a:p>
          <a:p>
            <a:pPr>
              <a:lnSpc>
                <a:spcPct val="90000"/>
              </a:lnSpc>
            </a:pPr>
            <a:endParaRPr lang="en-US" sz="3200" dirty="0">
              <a:latin typeface="Garamond"/>
              <a:ea typeface="ＭＳ Ｐゴシック" charset="0"/>
              <a:cs typeface="Garamond"/>
            </a:endParaRPr>
          </a:p>
          <a:p>
            <a:pPr>
              <a:lnSpc>
                <a:spcPct val="90000"/>
              </a:lnSpc>
            </a:pPr>
            <a:r>
              <a:rPr lang="en-US" sz="3200" dirty="0">
                <a:latin typeface="Garamond"/>
                <a:ea typeface="ＭＳ Ｐゴシック" charset="0"/>
                <a:cs typeface="Garamond"/>
              </a:rPr>
              <a:t>W</a:t>
            </a:r>
            <a:r>
              <a:rPr lang="en-US" sz="3200" dirty="0" smtClean="0">
                <a:latin typeface="Garamond"/>
                <a:ea typeface="ＭＳ Ｐゴシック" charset="0"/>
                <a:cs typeface="Garamond"/>
              </a:rPr>
              <a:t>ork </a:t>
            </a:r>
            <a:r>
              <a:rPr lang="en-US" sz="3200" dirty="0">
                <a:latin typeface="Garamond"/>
                <a:ea typeface="ＭＳ Ｐゴシック" charset="0"/>
                <a:cs typeface="Garamond"/>
              </a:rPr>
              <a:t>would be required to remove their patina of plausibility.</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1878550734"/>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0215577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202928"/>
          </a:xfrm>
          <a:prstGeom prst="rect">
            <a:avLst/>
          </a:prstGeom>
          <a:noFill/>
        </p:spPr>
        <p:txBody>
          <a:bodyPr wrap="square" rtlCol="0">
            <a:spAutoFit/>
          </a:bodyPr>
          <a:lstStyle/>
          <a:p>
            <a:pPr>
              <a:lnSpc>
                <a:spcPct val="90000"/>
              </a:lnSpc>
            </a:pPr>
            <a:r>
              <a:rPr lang="en-US" sz="3200" dirty="0">
                <a:latin typeface="Garamond"/>
                <a:ea typeface="ＭＳ Ｐゴシック" charset="0"/>
                <a:cs typeface="Garamond"/>
              </a:rPr>
              <a:t>A</a:t>
            </a:r>
            <a:r>
              <a:rPr lang="en-US" sz="3200" dirty="0" smtClean="0">
                <a:latin typeface="Garamond"/>
                <a:ea typeface="ＭＳ Ｐゴシック" charset="0"/>
                <a:cs typeface="Garamond"/>
              </a:rPr>
              <a:t>n </a:t>
            </a:r>
            <a:r>
              <a:rPr lang="en-US" sz="3200" dirty="0">
                <a:latin typeface="Garamond"/>
                <a:ea typeface="ＭＳ Ｐゴシック" charset="0"/>
                <a:cs typeface="Garamond"/>
              </a:rPr>
              <a:t>elementary form of reasoning can be used to show that it is impossible for all three to be true (since incompatible (Prop1, Prop2) = impossible for (Prop1) and (Prop2) to both be true).</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2802551091"/>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Paradox</a:t>
            </a:r>
            <a:endParaRPr lang="en-US" dirty="0">
              <a:latin typeface="Garamond"/>
              <a:cs typeface="Garamond"/>
            </a:endParaRPr>
          </a:p>
        </p:txBody>
      </p:sp>
      <p:sp>
        <p:nvSpPr>
          <p:cNvPr id="5" name="Content Placeholder 4"/>
          <p:cNvSpPr>
            <a:spLocks noGrp="1"/>
          </p:cNvSpPr>
          <p:nvPr>
            <p:ph idx="1"/>
          </p:nvPr>
        </p:nvSpPr>
        <p:spPr/>
        <p:txBody>
          <a:bodyPr>
            <a:normAutofit fontScale="92500" lnSpcReduction="20000"/>
          </a:bodyPr>
          <a:lstStyle/>
          <a:p>
            <a:pPr marL="609600" indent="-609600">
              <a:lnSpc>
                <a:spcPct val="90000"/>
              </a:lnSpc>
              <a:buNone/>
            </a:pPr>
            <a:r>
              <a:rPr lang="en-US" dirty="0" smtClean="0">
                <a:latin typeface="Garamond"/>
                <a:ea typeface="ＭＳ Ｐゴシック" charset="0"/>
                <a:cs typeface="Garamond"/>
              </a:rPr>
              <a:t>Options:</a:t>
            </a:r>
            <a:endParaRPr lang="en-US" dirty="0">
              <a:latin typeface="Garamond"/>
              <a:ea typeface="ＭＳ Ｐゴシック" charset="0"/>
              <a:cs typeface="Garamond"/>
            </a:endParaRPr>
          </a:p>
          <a:p>
            <a:pPr marL="609600" indent="-609600">
              <a:lnSpc>
                <a:spcPct val="90000"/>
              </a:lnSpc>
              <a:buNone/>
            </a:pPr>
            <a:endParaRPr lang="en-US" dirty="0">
              <a:latin typeface="Garamond"/>
              <a:ea typeface="ＭＳ Ｐゴシック" charset="0"/>
              <a:cs typeface="Garamond"/>
            </a:endParaRPr>
          </a:p>
          <a:p>
            <a:pPr marL="609600" indent="-609600">
              <a:lnSpc>
                <a:spcPct val="90000"/>
              </a:lnSpc>
              <a:buNone/>
            </a:pPr>
            <a:r>
              <a:rPr lang="en-US" dirty="0">
                <a:latin typeface="Garamond"/>
                <a:ea typeface="ＭＳ Ｐゴシック" charset="0"/>
                <a:cs typeface="Garamond"/>
              </a:rPr>
              <a:t>	(1) Reject one of the three propositions.</a:t>
            </a:r>
          </a:p>
          <a:p>
            <a:pPr marL="609600" indent="-609600">
              <a:lnSpc>
                <a:spcPct val="90000"/>
              </a:lnSpc>
              <a:buNone/>
            </a:pPr>
            <a:endParaRPr lang="en-US" dirty="0">
              <a:latin typeface="Garamond"/>
              <a:ea typeface="ＭＳ Ｐゴシック" charset="0"/>
              <a:cs typeface="Garamond"/>
            </a:endParaRPr>
          </a:p>
          <a:p>
            <a:pPr marL="609600" indent="-609600">
              <a:lnSpc>
                <a:spcPct val="90000"/>
              </a:lnSpc>
              <a:buNone/>
            </a:pPr>
            <a:r>
              <a:rPr lang="en-US" dirty="0">
                <a:latin typeface="Garamond"/>
                <a:ea typeface="ＭＳ Ｐゴシック" charset="0"/>
                <a:cs typeface="Garamond"/>
              </a:rPr>
              <a:t>	(2) Reject the elementary form of reasoning employed in deriving </a:t>
            </a:r>
            <a:r>
              <a:rPr lang="en-US" dirty="0" smtClean="0">
                <a:latin typeface="Garamond"/>
                <a:ea typeface="ＭＳ Ｐゴシック" charset="0"/>
                <a:cs typeface="Garamond"/>
              </a:rPr>
              <a:t>that not </a:t>
            </a:r>
            <a:r>
              <a:rPr lang="en-US" dirty="0">
                <a:latin typeface="Garamond"/>
                <a:ea typeface="ＭＳ Ｐゴシック" charset="0"/>
                <a:cs typeface="Garamond"/>
              </a:rPr>
              <a:t>all three </a:t>
            </a:r>
            <a:r>
              <a:rPr lang="en-US" dirty="0" smtClean="0">
                <a:latin typeface="Garamond"/>
                <a:ea typeface="ＭＳ Ｐゴシック" charset="0"/>
                <a:cs typeface="Garamond"/>
              </a:rPr>
              <a:t>can </a:t>
            </a:r>
            <a:r>
              <a:rPr lang="en-US" dirty="0">
                <a:latin typeface="Garamond"/>
                <a:ea typeface="ＭＳ Ｐゴシック" charset="0"/>
                <a:cs typeface="Garamond"/>
              </a:rPr>
              <a:t>be true.</a:t>
            </a:r>
          </a:p>
          <a:p>
            <a:pPr marL="609600" indent="-609600">
              <a:lnSpc>
                <a:spcPct val="90000"/>
              </a:lnSpc>
              <a:buNone/>
            </a:pPr>
            <a:endParaRPr lang="en-US" dirty="0">
              <a:latin typeface="Garamond"/>
              <a:ea typeface="ＭＳ Ｐゴシック" charset="0"/>
              <a:cs typeface="Garamond"/>
            </a:endParaRPr>
          </a:p>
          <a:p>
            <a:pPr marL="609600" indent="-609600">
              <a:lnSpc>
                <a:spcPct val="90000"/>
              </a:lnSpc>
              <a:buNone/>
            </a:pPr>
            <a:r>
              <a:rPr lang="en-US" dirty="0">
                <a:latin typeface="Garamond"/>
                <a:ea typeface="ＭＳ Ｐゴシック" charset="0"/>
                <a:cs typeface="Garamond"/>
              </a:rPr>
              <a:t>	(3) Find a way in which what appeared obviously </a:t>
            </a:r>
            <a:r>
              <a:rPr lang="en-US" dirty="0" smtClean="0">
                <a:latin typeface="Garamond"/>
                <a:ea typeface="ＭＳ Ｐゴシック" charset="0"/>
                <a:cs typeface="Garamond"/>
              </a:rPr>
              <a:t>false—the </a:t>
            </a:r>
            <a:r>
              <a:rPr lang="en-US" dirty="0">
                <a:latin typeface="Garamond"/>
                <a:ea typeface="ＭＳ Ｐゴシック" charset="0"/>
                <a:cs typeface="Garamond"/>
              </a:rPr>
              <a:t>joint truth of the </a:t>
            </a:r>
            <a:r>
              <a:rPr lang="en-US" dirty="0" smtClean="0">
                <a:latin typeface="Garamond"/>
                <a:ea typeface="ＭＳ Ｐゴシック" charset="0"/>
                <a:cs typeface="Garamond"/>
              </a:rPr>
              <a:t>propositions </a:t>
            </a:r>
            <a:r>
              <a:rPr lang="en-US" dirty="0">
                <a:latin typeface="Garamond"/>
                <a:ea typeface="ＭＳ Ｐゴシック" charset="0"/>
                <a:cs typeface="Garamond"/>
              </a:rPr>
              <a:t>and correctness of the form of </a:t>
            </a:r>
            <a:r>
              <a:rPr lang="en-US" dirty="0" smtClean="0">
                <a:latin typeface="Garamond"/>
                <a:ea typeface="ＭＳ Ｐゴシック" charset="0"/>
                <a:cs typeface="Garamond"/>
              </a:rPr>
              <a:t>reasoning—can </a:t>
            </a:r>
            <a:r>
              <a:rPr lang="en-US" dirty="0">
                <a:latin typeface="Garamond"/>
                <a:ea typeface="ＭＳ Ｐゴシック" charset="0"/>
                <a:cs typeface="Garamond"/>
              </a:rPr>
              <a:t>be seen to be acceptable.</a:t>
            </a:r>
          </a:p>
          <a:p>
            <a:pPr marL="0" indent="0">
              <a:buNone/>
            </a:pPr>
            <a:endParaRPr lang="en-US" dirty="0"/>
          </a:p>
        </p:txBody>
      </p:sp>
    </p:spTree>
    <p:extLst>
      <p:ext uri="{BB962C8B-B14F-4D97-AF65-F5344CB8AC3E}">
        <p14:creationId xmlns:p14="http://schemas.microsoft.com/office/powerpoint/2010/main" val="2821585538"/>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3959636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532523"/>
          </a:xfrm>
          <a:prstGeom prst="rect">
            <a:avLst/>
          </a:prstGeom>
          <a:noFill/>
        </p:spPr>
        <p:txBody>
          <a:bodyPr wrap="square" rtlCol="0">
            <a:spAutoFit/>
          </a:bodyPr>
          <a:lstStyle/>
          <a:p>
            <a:pPr>
              <a:lnSpc>
                <a:spcPct val="90000"/>
              </a:lnSpc>
            </a:pPr>
            <a:r>
              <a:rPr lang="en-US" sz="3200" dirty="0">
                <a:latin typeface="Garamond"/>
                <a:ea typeface="ＭＳ Ｐゴシック" charset="0"/>
                <a:cs typeface="Garamond"/>
              </a:rPr>
              <a:t>There are various conditions of adequacy on solutions to paradoxes. In ascending order of strength:</a:t>
            </a:r>
          </a:p>
          <a:p>
            <a:pPr>
              <a:lnSpc>
                <a:spcPct val="90000"/>
              </a:lnSpc>
            </a:pPr>
            <a:endParaRPr lang="en-US" sz="3200" dirty="0">
              <a:latin typeface="Garamond"/>
              <a:ea typeface="ＭＳ Ｐゴシック" charset="0"/>
              <a:cs typeface="Garamond"/>
            </a:endParaRPr>
          </a:p>
          <a:p>
            <a:pPr>
              <a:lnSpc>
                <a:spcPct val="90000"/>
              </a:lnSpc>
            </a:pPr>
            <a:r>
              <a:rPr lang="en-US" sz="3200" dirty="0" smtClean="0">
                <a:latin typeface="Garamond"/>
                <a:ea typeface="ＭＳ Ｐゴシック" charset="0"/>
                <a:cs typeface="Garamond"/>
              </a:rPr>
              <a:t>(</a:t>
            </a:r>
            <a:r>
              <a:rPr lang="en-US" sz="3200" dirty="0">
                <a:latin typeface="Garamond"/>
                <a:ea typeface="ＭＳ Ｐゴシック" charset="0"/>
                <a:cs typeface="Garamond"/>
              </a:rPr>
              <a:t>Ad1) 	A minimal solution must assign blame in such a way that the inconsistency/obvious falsehood is no longer generated.</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504510224"/>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6805508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316532"/>
          </a:xfrm>
          <a:prstGeom prst="rect">
            <a:avLst/>
          </a:prstGeom>
          <a:noFill/>
        </p:spPr>
        <p:txBody>
          <a:bodyPr wrap="square" rtlCol="0">
            <a:spAutoFit/>
          </a:bodyPr>
          <a:lstStyle/>
          <a:p>
            <a:pPr>
              <a:lnSpc>
                <a:spcPct val="90000"/>
              </a:lnSpc>
            </a:pPr>
            <a:r>
              <a:rPr lang="en-US" sz="3200" dirty="0">
                <a:latin typeface="Garamond"/>
                <a:ea typeface="ＭＳ Ｐゴシック" charset="0"/>
                <a:cs typeface="Garamond"/>
              </a:rPr>
              <a:t>(Ad2</a:t>
            </a:r>
            <a:r>
              <a:rPr lang="en-US" sz="3200" dirty="0" smtClean="0">
                <a:latin typeface="Garamond"/>
                <a:ea typeface="ＭＳ Ｐゴシック" charset="0"/>
                <a:cs typeface="Garamond"/>
              </a:rPr>
              <a:t>) </a:t>
            </a:r>
            <a:r>
              <a:rPr lang="en-US" sz="3200" dirty="0">
                <a:latin typeface="Garamond"/>
                <a:ea typeface="ＭＳ Ｐゴシック" charset="0"/>
                <a:cs typeface="Garamond"/>
              </a:rPr>
              <a:t>	A better solution would, in addition, explain why the chosen assignment of blame is better than alternative assignments of blame.</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4208953845"/>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4078508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202928"/>
          </a:xfrm>
          <a:prstGeom prst="rect">
            <a:avLst/>
          </a:prstGeom>
          <a:noFill/>
        </p:spPr>
        <p:txBody>
          <a:bodyPr wrap="square" rtlCol="0">
            <a:spAutoFit/>
          </a:bodyPr>
          <a:lstStyle/>
          <a:p>
            <a:pPr>
              <a:lnSpc>
                <a:spcPct val="90000"/>
              </a:lnSpc>
            </a:pPr>
            <a:r>
              <a:rPr lang="en-US" sz="3200" dirty="0">
                <a:latin typeface="Garamond"/>
                <a:ea typeface="ＭＳ Ｐゴシック" charset="0"/>
                <a:cs typeface="Garamond"/>
              </a:rPr>
              <a:t>(Ad3)	</a:t>
            </a:r>
            <a:r>
              <a:rPr lang="en-US" sz="3200" dirty="0" smtClean="0">
                <a:latin typeface="Garamond"/>
                <a:ea typeface="ＭＳ Ｐゴシック" charset="0"/>
                <a:cs typeface="Garamond"/>
              </a:rPr>
              <a:t> A </a:t>
            </a:r>
            <a:r>
              <a:rPr lang="en-US" sz="3200" dirty="0">
                <a:latin typeface="Garamond"/>
                <a:ea typeface="ＭＳ Ｐゴシック" charset="0"/>
                <a:cs typeface="Garamond"/>
              </a:rPr>
              <a:t>better solution still would explain why the element to which blame is assigned might appear correct despite being incorrect, and so help to diagnose the appearance of correctness.</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3664182028"/>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4930304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202928"/>
          </a:xfrm>
          <a:prstGeom prst="rect">
            <a:avLst/>
          </a:prstGeom>
          <a:noFill/>
        </p:spPr>
        <p:txBody>
          <a:bodyPr wrap="square" rtlCol="0">
            <a:spAutoFit/>
          </a:bodyPr>
          <a:lstStyle/>
          <a:p>
            <a:pPr>
              <a:lnSpc>
                <a:spcPct val="90000"/>
              </a:lnSpc>
            </a:pPr>
            <a:r>
              <a:rPr lang="en-US" sz="3200" dirty="0">
                <a:latin typeface="Garamond"/>
                <a:ea typeface="ＭＳ Ｐゴシック" charset="0"/>
                <a:cs typeface="Garamond"/>
              </a:rPr>
              <a:t>(Ad4</a:t>
            </a:r>
            <a:r>
              <a:rPr lang="en-US" sz="3200" dirty="0" smtClean="0">
                <a:latin typeface="Garamond"/>
                <a:ea typeface="ＭＳ Ｐゴシック" charset="0"/>
                <a:cs typeface="Garamond"/>
              </a:rPr>
              <a:t>) </a:t>
            </a:r>
            <a:r>
              <a:rPr lang="en-US" sz="3200" dirty="0">
                <a:latin typeface="Garamond"/>
                <a:ea typeface="ＭＳ Ｐゴシック" charset="0"/>
                <a:cs typeface="Garamond"/>
              </a:rPr>
              <a:t>	Finally, the best response to paradox would (perhaps after extended reflection) remove the patina of plausibility from the blamed element, so that it no longer even appears plausible.</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3808559336"/>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The Liar 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4311464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759730"/>
          </a:xfrm>
          <a:prstGeom prst="rect">
            <a:avLst/>
          </a:prstGeom>
          <a:noFill/>
        </p:spPr>
        <p:txBody>
          <a:bodyPr wrap="square" rtlCol="0">
            <a:spAutoFit/>
          </a:bodyPr>
          <a:lstStyle/>
          <a:p>
            <a:pPr>
              <a:lnSpc>
                <a:spcPct val="90000"/>
              </a:lnSpc>
            </a:pPr>
            <a:r>
              <a:rPr lang="en-US" sz="3200" dirty="0">
                <a:latin typeface="Garamond"/>
                <a:ea typeface="ＭＳ Ｐゴシック" charset="0"/>
                <a:cs typeface="Garamond"/>
              </a:rPr>
              <a:t>The Liar is so called because its original form involved a </a:t>
            </a:r>
            <a:r>
              <a:rPr lang="en-US" sz="3200" dirty="0" smtClean="0">
                <a:latin typeface="Garamond"/>
                <a:ea typeface="ＭＳ Ｐゴシック" charset="0"/>
                <a:cs typeface="Garamond"/>
              </a:rPr>
              <a:t>Cretan—</a:t>
            </a:r>
            <a:r>
              <a:rPr lang="en-US" sz="3200" dirty="0" err="1" smtClean="0">
                <a:latin typeface="Garamond"/>
                <a:ea typeface="ＭＳ Ｐゴシック" charset="0"/>
                <a:cs typeface="Garamond"/>
              </a:rPr>
              <a:t>Epimenides</a:t>
            </a:r>
            <a:r>
              <a:rPr lang="en-US" sz="3200" dirty="0" smtClean="0">
                <a:latin typeface="Garamond"/>
                <a:ea typeface="ＭＳ Ｐゴシック" charset="0"/>
                <a:cs typeface="Garamond"/>
              </a:rPr>
              <a:t>—who </a:t>
            </a:r>
            <a:r>
              <a:rPr lang="en-US" sz="3200" dirty="0">
                <a:latin typeface="Garamond"/>
                <a:ea typeface="ＭＳ Ｐゴシック" charset="0"/>
                <a:cs typeface="Garamond"/>
              </a:rPr>
              <a:t>uttered </a:t>
            </a:r>
            <a:r>
              <a:rPr lang="en-US" sz="3200" dirty="0" smtClean="0">
                <a:latin typeface="Garamond"/>
                <a:ea typeface="ＭＳ Ｐゴシック" charset="0"/>
                <a:cs typeface="Garamond"/>
              </a:rPr>
              <a:t>(Liar1):</a:t>
            </a:r>
            <a:endParaRPr lang="en-US" sz="3200" dirty="0">
              <a:latin typeface="Garamond"/>
              <a:ea typeface="ＭＳ Ｐゴシック" charset="0"/>
              <a:cs typeface="Garamond"/>
            </a:endParaRPr>
          </a:p>
          <a:p>
            <a:pPr>
              <a:lnSpc>
                <a:spcPct val="90000"/>
              </a:lnSpc>
            </a:pPr>
            <a:endParaRPr lang="en-US" sz="3200" dirty="0">
              <a:latin typeface="Garamond"/>
              <a:ea typeface="ＭＳ Ｐゴシック" charset="0"/>
              <a:cs typeface="Garamond"/>
            </a:endParaRPr>
          </a:p>
          <a:p>
            <a:pPr>
              <a:lnSpc>
                <a:spcPct val="90000"/>
              </a:lnSpc>
            </a:pPr>
            <a:r>
              <a:rPr lang="en-US" sz="3200" dirty="0">
                <a:latin typeface="Garamond"/>
                <a:ea typeface="ＭＳ Ｐゴシック" charset="0"/>
                <a:cs typeface="Garamond"/>
              </a:rPr>
              <a:t>(Liar1) All Cretans always lie.</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1990477106"/>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The Liar 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90929426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759730"/>
          </a:xfrm>
          <a:prstGeom prst="rect">
            <a:avLst/>
          </a:prstGeom>
          <a:noFill/>
        </p:spPr>
        <p:txBody>
          <a:bodyPr wrap="square" rtlCol="0">
            <a:spAutoFit/>
          </a:bodyPr>
          <a:lstStyle/>
          <a:p>
            <a:pPr>
              <a:lnSpc>
                <a:spcPct val="90000"/>
              </a:lnSpc>
            </a:pPr>
            <a:r>
              <a:rPr lang="en-US" sz="3200" dirty="0" smtClean="0">
                <a:latin typeface="Garamond"/>
                <a:ea typeface="ＭＳ Ｐゴシック" charset="0"/>
                <a:cs typeface="Garamond"/>
              </a:rPr>
              <a:t>Assume:</a:t>
            </a:r>
          </a:p>
          <a:p>
            <a:pPr>
              <a:lnSpc>
                <a:spcPct val="90000"/>
              </a:lnSpc>
              <a:buAutoNum type="alphaLcParenBoth"/>
            </a:pPr>
            <a:r>
              <a:rPr lang="en-US" sz="3200" dirty="0">
                <a:latin typeface="Garamond"/>
                <a:ea typeface="ＭＳ Ｐゴシック" charset="0"/>
                <a:cs typeface="Garamond"/>
              </a:rPr>
              <a:t> </a:t>
            </a:r>
            <a:r>
              <a:rPr lang="en-US" sz="3200" dirty="0" smtClean="0">
                <a:latin typeface="Garamond"/>
                <a:ea typeface="ＭＳ Ｐゴシック" charset="0"/>
                <a:cs typeface="Garamond"/>
              </a:rPr>
              <a:t>All </a:t>
            </a:r>
            <a:r>
              <a:rPr lang="en-US" sz="3200" dirty="0">
                <a:latin typeface="Garamond"/>
                <a:ea typeface="ＭＳ Ｐゴシック" charset="0"/>
                <a:cs typeface="Garamond"/>
              </a:rPr>
              <a:t>other Cretans always </a:t>
            </a:r>
            <a:r>
              <a:rPr lang="en-US" sz="3200" dirty="0" smtClean="0">
                <a:latin typeface="Garamond"/>
                <a:ea typeface="ＭＳ Ｐゴシック" charset="0"/>
                <a:cs typeface="Garamond"/>
              </a:rPr>
              <a:t>lie;</a:t>
            </a:r>
          </a:p>
          <a:p>
            <a:pPr>
              <a:lnSpc>
                <a:spcPct val="90000"/>
              </a:lnSpc>
              <a:buAutoNum type="alphaLcParenBoth"/>
            </a:pPr>
            <a:r>
              <a:rPr lang="en-US" sz="3200" dirty="0">
                <a:latin typeface="Garamond"/>
                <a:ea typeface="ＭＳ Ｐゴシック" charset="0"/>
                <a:cs typeface="Garamond"/>
              </a:rPr>
              <a:t> </a:t>
            </a:r>
            <a:r>
              <a:rPr lang="en-US" sz="3200" dirty="0" smtClean="0">
                <a:latin typeface="Garamond"/>
                <a:ea typeface="ＭＳ Ｐゴシック" charset="0"/>
                <a:cs typeface="Garamond"/>
              </a:rPr>
              <a:t>Everything </a:t>
            </a:r>
            <a:r>
              <a:rPr lang="en-US" sz="3200" dirty="0">
                <a:latin typeface="Garamond"/>
                <a:ea typeface="ＭＳ Ｐゴシック" charset="0"/>
                <a:cs typeface="Garamond"/>
              </a:rPr>
              <a:t>else that this Cretan has said is a </a:t>
            </a:r>
            <a:r>
              <a:rPr lang="en-US" sz="3200" dirty="0" smtClean="0">
                <a:latin typeface="Garamond"/>
                <a:ea typeface="ＭＳ Ｐゴシック" charset="0"/>
                <a:cs typeface="Garamond"/>
              </a:rPr>
              <a:t>lie; </a:t>
            </a:r>
            <a:r>
              <a:rPr lang="en-US" sz="3200" dirty="0">
                <a:latin typeface="Garamond"/>
                <a:ea typeface="ＭＳ Ｐゴシック" charset="0"/>
                <a:cs typeface="Garamond"/>
              </a:rPr>
              <a:t>and </a:t>
            </a:r>
            <a:endParaRPr lang="en-US" sz="3200" dirty="0" smtClean="0">
              <a:latin typeface="Garamond"/>
              <a:ea typeface="ＭＳ Ｐゴシック" charset="0"/>
              <a:cs typeface="Garamond"/>
            </a:endParaRPr>
          </a:p>
          <a:p>
            <a:pPr>
              <a:lnSpc>
                <a:spcPct val="90000"/>
              </a:lnSpc>
              <a:buAutoNum type="alphaLcParenBoth"/>
            </a:pPr>
            <a:r>
              <a:rPr lang="en-US" sz="3200" dirty="0">
                <a:latin typeface="Garamond"/>
                <a:ea typeface="ＭＳ Ｐゴシック" charset="0"/>
                <a:cs typeface="Garamond"/>
              </a:rPr>
              <a:t> </a:t>
            </a:r>
            <a:r>
              <a:rPr lang="en-US" sz="3200" dirty="0" smtClean="0">
                <a:latin typeface="Garamond"/>
                <a:ea typeface="ＭＳ Ｐゴシック" charset="0"/>
                <a:cs typeface="Garamond"/>
              </a:rPr>
              <a:t>Something </a:t>
            </a:r>
            <a:r>
              <a:rPr lang="en-US" sz="3200" dirty="0">
                <a:latin typeface="Garamond"/>
                <a:ea typeface="ＭＳ Ｐゴシック" charset="0"/>
                <a:cs typeface="Garamond"/>
              </a:rPr>
              <a:t>is a lie </a:t>
            </a:r>
            <a:r>
              <a:rPr lang="en-US" sz="3200" dirty="0" err="1">
                <a:latin typeface="Garamond"/>
                <a:ea typeface="ＭＳ Ｐゴシック" charset="0"/>
                <a:cs typeface="Garamond"/>
              </a:rPr>
              <a:t>iff</a:t>
            </a:r>
            <a:r>
              <a:rPr lang="en-US" sz="3200" dirty="0">
                <a:latin typeface="Garamond"/>
                <a:ea typeface="ＭＳ Ｐゴシック" charset="0"/>
                <a:cs typeface="Garamond"/>
              </a:rPr>
              <a:t> it is a </a:t>
            </a:r>
            <a:r>
              <a:rPr lang="en-US" sz="3200" dirty="0" smtClean="0">
                <a:latin typeface="Garamond"/>
                <a:ea typeface="ＭＳ Ｐゴシック" charset="0"/>
                <a:cs typeface="Garamond"/>
              </a:rPr>
              <a:t>falsehood</a:t>
            </a:r>
            <a:r>
              <a:rPr lang="en-US" sz="3200" dirty="0">
                <a:latin typeface="Garamond"/>
                <a:ea typeface="ＭＳ Ｐゴシック" charset="0"/>
                <a:cs typeface="Garamond"/>
              </a:rPr>
              <a:t>.</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4168567560"/>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fontScale="77500" lnSpcReduction="20000"/>
          </a:bodyPr>
          <a:lstStyle/>
          <a:p>
            <a:pPr marL="609600" indent="-609600">
              <a:lnSpc>
                <a:spcPct val="90000"/>
              </a:lnSpc>
              <a:buFontTx/>
              <a:buAutoNum type="arabicParenBoth"/>
            </a:pPr>
            <a:r>
              <a:rPr lang="en-US" dirty="0">
                <a:latin typeface="Garamond"/>
                <a:ea typeface="ＭＳ Ｐゴシック" charset="0"/>
                <a:cs typeface="Garamond"/>
              </a:rPr>
              <a:t>(Liar1) is either true or false</a:t>
            </a:r>
          </a:p>
          <a:p>
            <a:pPr marL="609600" indent="-609600">
              <a:lnSpc>
                <a:spcPct val="90000"/>
              </a:lnSpc>
              <a:buFontTx/>
              <a:buAutoNum type="arabicParenBoth"/>
            </a:pPr>
            <a:r>
              <a:rPr lang="en-US" dirty="0">
                <a:latin typeface="Garamond"/>
                <a:ea typeface="ＭＳ Ｐゴシック" charset="0"/>
                <a:cs typeface="Garamond"/>
              </a:rPr>
              <a:t>(Liar1) is not both true and false</a:t>
            </a:r>
          </a:p>
          <a:p>
            <a:pPr marL="609600" indent="-609600">
              <a:lnSpc>
                <a:spcPct val="90000"/>
              </a:lnSpc>
              <a:buFontTx/>
              <a:buAutoNum type="arabicParenBoth"/>
            </a:pPr>
            <a:r>
              <a:rPr lang="en-US" dirty="0">
                <a:latin typeface="Garamond"/>
                <a:ea typeface="ＭＳ Ｐゴシック" charset="0"/>
                <a:cs typeface="Garamond"/>
              </a:rPr>
              <a:t>(Liar1) = </a:t>
            </a:r>
            <a:r>
              <a:rPr lang="ja-JP" altLang="en-US" dirty="0">
                <a:latin typeface="Garamond"/>
                <a:ea typeface="ＭＳ Ｐゴシック" charset="0"/>
                <a:cs typeface="Garamond"/>
              </a:rPr>
              <a:t>“</a:t>
            </a:r>
            <a:r>
              <a:rPr lang="en-US" dirty="0">
                <a:latin typeface="Garamond"/>
                <a:ea typeface="ＭＳ Ｐゴシック" charset="0"/>
                <a:cs typeface="Garamond"/>
              </a:rPr>
              <a:t>All Cretans always lie</a:t>
            </a:r>
            <a:r>
              <a:rPr lang="ja-JP" altLang="en-US" dirty="0">
                <a:latin typeface="Garamond"/>
                <a:ea typeface="ＭＳ Ｐゴシック" charset="0"/>
                <a:cs typeface="Garamond"/>
              </a:rPr>
              <a:t>”</a:t>
            </a:r>
            <a:r>
              <a:rPr lang="en-US" dirty="0">
                <a:latin typeface="Garamond"/>
                <a:ea typeface="ＭＳ Ｐゴシック" charset="0"/>
                <a:cs typeface="Garamond"/>
              </a:rPr>
              <a:t> [from initial case]</a:t>
            </a:r>
          </a:p>
          <a:p>
            <a:pPr marL="609600" indent="-609600">
              <a:lnSpc>
                <a:spcPct val="90000"/>
              </a:lnSpc>
              <a:buFontTx/>
              <a:buAutoNum type="arabicParenBoth"/>
            </a:pPr>
            <a:r>
              <a:rPr lang="ja-JP" altLang="en-US" dirty="0">
                <a:latin typeface="Garamond"/>
                <a:ea typeface="ＭＳ Ｐゴシック" charset="0"/>
                <a:cs typeface="Garamond"/>
              </a:rPr>
              <a:t>“</a:t>
            </a:r>
            <a:r>
              <a:rPr lang="en-US" dirty="0">
                <a:latin typeface="Garamond"/>
                <a:ea typeface="ＭＳ Ｐゴシック" charset="0"/>
                <a:cs typeface="Garamond"/>
              </a:rPr>
              <a:t>All Cretans always lie</a:t>
            </a:r>
            <a:r>
              <a:rPr lang="ja-JP" altLang="en-US" dirty="0">
                <a:latin typeface="Garamond"/>
                <a:ea typeface="ＭＳ Ｐゴシック" charset="0"/>
                <a:cs typeface="Garamond"/>
              </a:rPr>
              <a:t>”</a:t>
            </a:r>
            <a:r>
              <a:rPr lang="en-US" dirty="0">
                <a:latin typeface="Garamond"/>
                <a:ea typeface="ＭＳ Ｐゴシック" charset="0"/>
                <a:cs typeface="Garamond"/>
              </a:rPr>
              <a:t> is true </a:t>
            </a:r>
            <a:r>
              <a:rPr lang="en-US" dirty="0" err="1">
                <a:latin typeface="Garamond"/>
                <a:ea typeface="ＭＳ Ｐゴシック" charset="0"/>
                <a:cs typeface="Garamond"/>
              </a:rPr>
              <a:t>iff</a:t>
            </a:r>
            <a:r>
              <a:rPr lang="en-US" dirty="0">
                <a:latin typeface="Garamond"/>
                <a:ea typeface="ＭＳ Ｐゴシック" charset="0"/>
                <a:cs typeface="Garamond"/>
              </a:rPr>
              <a:t> all Cretans always lie [from Truth-schema]</a:t>
            </a:r>
          </a:p>
          <a:p>
            <a:pPr marL="609600" indent="-609600">
              <a:lnSpc>
                <a:spcPct val="90000"/>
              </a:lnSpc>
              <a:buFontTx/>
              <a:buAutoNum type="arabicParenBoth"/>
            </a:pPr>
            <a:r>
              <a:rPr lang="en-US" dirty="0">
                <a:latin typeface="Garamond"/>
                <a:ea typeface="ＭＳ Ｐゴシック" charset="0"/>
                <a:cs typeface="Garamond"/>
              </a:rPr>
              <a:t>(Liar1) is true </a:t>
            </a:r>
            <a:r>
              <a:rPr lang="en-US" dirty="0" err="1">
                <a:latin typeface="Garamond"/>
                <a:ea typeface="ＭＳ Ｐゴシック" charset="0"/>
                <a:cs typeface="Garamond"/>
              </a:rPr>
              <a:t>iff</a:t>
            </a:r>
            <a:r>
              <a:rPr lang="en-US" dirty="0">
                <a:latin typeface="Garamond"/>
                <a:ea typeface="ＭＳ Ｐゴシック" charset="0"/>
                <a:cs typeface="Garamond"/>
              </a:rPr>
              <a:t> all Cretans always lie [from (3), (4)]</a:t>
            </a:r>
          </a:p>
          <a:p>
            <a:pPr marL="609600" indent="-609600">
              <a:lnSpc>
                <a:spcPct val="90000"/>
              </a:lnSpc>
              <a:buFontTx/>
              <a:buAutoNum type="arabicParenBoth"/>
            </a:pPr>
            <a:r>
              <a:rPr lang="en-US" dirty="0">
                <a:latin typeface="Garamond"/>
                <a:ea typeface="ＭＳ Ｐゴシック" charset="0"/>
                <a:cs typeface="Garamond"/>
              </a:rPr>
              <a:t>All Cretans always lie </a:t>
            </a:r>
            <a:r>
              <a:rPr lang="en-US" dirty="0" err="1">
                <a:latin typeface="Garamond"/>
                <a:ea typeface="ＭＳ Ｐゴシック" charset="0"/>
                <a:cs typeface="Garamond"/>
              </a:rPr>
              <a:t>iff</a:t>
            </a:r>
            <a:r>
              <a:rPr lang="en-US" dirty="0">
                <a:latin typeface="Garamond"/>
                <a:ea typeface="ＭＳ Ｐゴシック" charset="0"/>
                <a:cs typeface="Garamond"/>
              </a:rPr>
              <a:t> (Liar1) is false [from definition of lying &amp; initial case]</a:t>
            </a:r>
          </a:p>
          <a:p>
            <a:pPr marL="609600" indent="-609600">
              <a:lnSpc>
                <a:spcPct val="90000"/>
              </a:lnSpc>
              <a:buFontTx/>
              <a:buAutoNum type="arabicParenBoth"/>
            </a:pPr>
            <a:r>
              <a:rPr lang="en-US" dirty="0">
                <a:latin typeface="Garamond"/>
                <a:ea typeface="ＭＳ Ｐゴシック" charset="0"/>
                <a:cs typeface="Garamond"/>
              </a:rPr>
              <a:t>(Liar1) is true </a:t>
            </a:r>
            <a:r>
              <a:rPr lang="en-US" dirty="0" err="1">
                <a:latin typeface="Garamond"/>
                <a:ea typeface="ＭＳ Ｐゴシック" charset="0"/>
                <a:cs typeface="Garamond"/>
              </a:rPr>
              <a:t>iff</a:t>
            </a:r>
            <a:r>
              <a:rPr lang="en-US" dirty="0">
                <a:latin typeface="Garamond"/>
                <a:ea typeface="ＭＳ Ｐゴシック" charset="0"/>
                <a:cs typeface="Garamond"/>
              </a:rPr>
              <a:t> (Liar1) is false [from (5), (6) and transitivity of </a:t>
            </a:r>
            <a:r>
              <a:rPr lang="ja-JP" altLang="en-US" dirty="0">
                <a:latin typeface="Garamond"/>
                <a:ea typeface="ＭＳ Ｐゴシック" charset="0"/>
                <a:cs typeface="Garamond"/>
              </a:rPr>
              <a:t>“</a:t>
            </a:r>
            <a:r>
              <a:rPr lang="en-US" dirty="0" err="1">
                <a:latin typeface="Garamond"/>
                <a:ea typeface="ＭＳ Ｐゴシック" charset="0"/>
                <a:cs typeface="Garamond"/>
              </a:rPr>
              <a:t>iff</a:t>
            </a:r>
            <a:r>
              <a:rPr lang="ja-JP" altLang="en-US" dirty="0">
                <a:latin typeface="Garamond"/>
                <a:ea typeface="ＭＳ Ｐゴシック" charset="0"/>
                <a:cs typeface="Garamond"/>
              </a:rPr>
              <a:t>”</a:t>
            </a:r>
            <a:r>
              <a:rPr lang="en-US" dirty="0">
                <a:latin typeface="Garamond"/>
                <a:ea typeface="ＭＳ Ｐゴシック" charset="0"/>
                <a:cs typeface="Garamond"/>
              </a:rPr>
              <a:t>]</a:t>
            </a:r>
          </a:p>
          <a:p>
            <a:pPr marL="609600" indent="-609600">
              <a:lnSpc>
                <a:spcPct val="90000"/>
              </a:lnSpc>
              <a:buFontTx/>
              <a:buAutoNum type="arabicParenBoth"/>
            </a:pPr>
            <a:r>
              <a:rPr lang="en-US" dirty="0">
                <a:latin typeface="Garamond"/>
                <a:ea typeface="ＭＳ Ｐゴシック" charset="0"/>
                <a:cs typeface="Garamond"/>
              </a:rPr>
              <a:t>Suppose (Liar1) is true; then it is false. [from (7)]</a:t>
            </a:r>
          </a:p>
          <a:p>
            <a:pPr marL="609600" indent="-609600">
              <a:lnSpc>
                <a:spcPct val="90000"/>
              </a:lnSpc>
              <a:buFontTx/>
              <a:buAutoNum type="arabicParenBoth"/>
            </a:pPr>
            <a:r>
              <a:rPr lang="en-US" dirty="0">
                <a:latin typeface="Garamond"/>
                <a:ea typeface="ＭＳ Ｐゴシック" charset="0"/>
                <a:cs typeface="Garamond"/>
              </a:rPr>
              <a:t>Suppose (Liar1) is false; then it is true. [from (7)]</a:t>
            </a:r>
          </a:p>
          <a:p>
            <a:pPr marL="609600" indent="-609600">
              <a:lnSpc>
                <a:spcPct val="90000"/>
              </a:lnSpc>
              <a:buFontTx/>
              <a:buAutoNum type="arabicParenBoth"/>
            </a:pPr>
            <a:r>
              <a:rPr lang="en-US" dirty="0">
                <a:latin typeface="Garamond"/>
                <a:ea typeface="ＭＳ Ｐゴシック" charset="0"/>
                <a:cs typeface="Garamond"/>
              </a:rPr>
              <a:t>If (1) is true, then (2) is false.</a:t>
            </a:r>
          </a:p>
          <a:p>
            <a:endParaRPr lang="en-US" dirty="0"/>
          </a:p>
        </p:txBody>
      </p:sp>
    </p:spTree>
    <p:extLst>
      <p:ext uri="{BB962C8B-B14F-4D97-AF65-F5344CB8AC3E}">
        <p14:creationId xmlns:p14="http://schemas.microsoft.com/office/powerpoint/2010/main" val="38034047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2837539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39431"/>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1. Adhere to the platitudes.</a:t>
            </a:r>
            <a:endParaRPr lang="en-US" sz="2800" dirty="0">
              <a:latin typeface="Garamond"/>
              <a:ea typeface="ＭＳ Ｐゴシック" charset="0"/>
              <a:cs typeface="Garamond"/>
            </a:endParaRPr>
          </a:p>
          <a:p>
            <a:pPr>
              <a:spcBef>
                <a:spcPct val="0"/>
              </a:spcBef>
              <a:buFontTx/>
              <a:buNone/>
            </a:pPr>
            <a:endParaRPr lang="en-US" sz="2800" dirty="0" smtClean="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2. Claim that there </a:t>
            </a:r>
            <a:r>
              <a:rPr lang="en-US" sz="2800" dirty="0">
                <a:latin typeface="Garamond"/>
                <a:ea typeface="ＭＳ Ｐゴシック" charset="0"/>
                <a:cs typeface="Garamond"/>
              </a:rPr>
              <a:t>is nothing more to say because pinkness has no </a:t>
            </a:r>
            <a:r>
              <a:rPr lang="ja-JP" altLang="en-US" sz="2800" dirty="0">
                <a:latin typeface="Garamond"/>
                <a:ea typeface="ＭＳ Ｐゴシック" charset="0"/>
                <a:cs typeface="Garamond"/>
              </a:rPr>
              <a:t>“</a:t>
            </a:r>
            <a:r>
              <a:rPr lang="en-US" sz="2800" dirty="0">
                <a:latin typeface="Garamond"/>
                <a:ea typeface="ＭＳ Ｐゴシック" charset="0"/>
                <a:cs typeface="Garamond"/>
              </a:rPr>
              <a:t>underlying nature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and so is unlike some natural kinds, like water, which have an </a:t>
            </a:r>
            <a:r>
              <a:rPr lang="ja-JP" altLang="en-US" sz="2800" dirty="0">
                <a:latin typeface="Garamond"/>
                <a:ea typeface="ＭＳ Ｐゴシック" charset="0"/>
                <a:cs typeface="Garamond"/>
              </a:rPr>
              <a:t>“</a:t>
            </a:r>
            <a:r>
              <a:rPr lang="en-US" sz="2800" dirty="0">
                <a:latin typeface="Garamond"/>
                <a:ea typeface="ＭＳ Ｐゴシック" charset="0"/>
                <a:cs typeface="Garamond"/>
              </a:rPr>
              <a:t>underlying nature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(to do with H</a:t>
            </a:r>
            <a:r>
              <a:rPr lang="en-US" sz="2800" baseline="-25000" dirty="0">
                <a:latin typeface="Garamond"/>
                <a:ea typeface="ＭＳ Ｐゴシック" charset="0"/>
                <a:cs typeface="Garamond"/>
              </a:rPr>
              <a:t>2</a:t>
            </a:r>
            <a:r>
              <a:rPr lang="en-US" sz="2800" dirty="0">
                <a:latin typeface="Garamond"/>
                <a:ea typeface="ＭＳ Ｐゴシック" charset="0"/>
                <a:cs typeface="Garamond"/>
              </a:rPr>
              <a:t>O).</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528733080"/>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609600" indent="-609600">
              <a:lnSpc>
                <a:spcPct val="90000"/>
              </a:lnSpc>
              <a:buNone/>
            </a:pPr>
            <a:r>
              <a:rPr lang="en-US" sz="2500" dirty="0">
                <a:latin typeface="Garamond"/>
                <a:ea typeface="ＭＳ Ｐゴシック" charset="0"/>
                <a:cs typeface="Garamond"/>
              </a:rPr>
              <a:t>The main operative elements in this form of Liar paradox are:</a:t>
            </a:r>
          </a:p>
          <a:p>
            <a:pPr marL="609600" indent="-609600">
              <a:lnSpc>
                <a:spcPct val="90000"/>
              </a:lnSpc>
              <a:buNone/>
            </a:pPr>
            <a:endParaRPr lang="en-US" sz="2500" dirty="0">
              <a:latin typeface="Garamond"/>
              <a:ea typeface="ＭＳ Ｐゴシック" charset="0"/>
              <a:cs typeface="Garamond"/>
            </a:endParaRPr>
          </a:p>
          <a:p>
            <a:pPr marL="609600" indent="-609600">
              <a:lnSpc>
                <a:spcPct val="90000"/>
              </a:lnSpc>
              <a:buFontTx/>
              <a:buAutoNum type="arabicParenBoth"/>
            </a:pPr>
            <a:r>
              <a:rPr lang="en-US" sz="2500" dirty="0">
                <a:latin typeface="Garamond"/>
                <a:ea typeface="ＭＳ Ｐゴシック" charset="0"/>
                <a:cs typeface="Garamond"/>
              </a:rPr>
              <a:t>The </a:t>
            </a:r>
            <a:r>
              <a:rPr lang="en-US" sz="2500" dirty="0" smtClean="0">
                <a:latin typeface="Garamond"/>
                <a:ea typeface="ＭＳ Ｐゴシック" charset="0"/>
                <a:cs typeface="Garamond"/>
              </a:rPr>
              <a:t>assumptions </a:t>
            </a:r>
            <a:r>
              <a:rPr lang="en-US" sz="2500" dirty="0">
                <a:latin typeface="Garamond"/>
                <a:ea typeface="ＭＳ Ｐゴシック" charset="0"/>
                <a:cs typeface="Garamond"/>
              </a:rPr>
              <a:t>that (Liar1) is either true or false, but not both.</a:t>
            </a:r>
          </a:p>
          <a:p>
            <a:pPr marL="609600" indent="-609600">
              <a:lnSpc>
                <a:spcPct val="90000"/>
              </a:lnSpc>
              <a:buFontTx/>
              <a:buAutoNum type="arabicParenBoth"/>
            </a:pPr>
            <a:r>
              <a:rPr lang="en-US" sz="2500" dirty="0">
                <a:latin typeface="Garamond"/>
                <a:ea typeface="ＭＳ Ｐゴシック" charset="0"/>
                <a:cs typeface="Garamond"/>
              </a:rPr>
              <a:t>Some basic forms of classical reasoning.</a:t>
            </a:r>
          </a:p>
          <a:p>
            <a:pPr marL="609600" indent="-609600">
              <a:lnSpc>
                <a:spcPct val="90000"/>
              </a:lnSpc>
              <a:buFontTx/>
              <a:buAutoNum type="arabicParenBoth"/>
            </a:pPr>
            <a:r>
              <a:rPr lang="en-US" sz="2500" dirty="0">
                <a:latin typeface="Garamond"/>
                <a:ea typeface="ＭＳ Ｐゴシック" charset="0"/>
                <a:cs typeface="Garamond"/>
              </a:rPr>
              <a:t>The initial case, including the idea that aside from this case, Cretans always speak falsely.</a:t>
            </a:r>
          </a:p>
          <a:p>
            <a:pPr marL="609600" indent="-609600">
              <a:lnSpc>
                <a:spcPct val="90000"/>
              </a:lnSpc>
              <a:buFontTx/>
              <a:buAutoNum type="arabicParenBoth"/>
            </a:pPr>
            <a:r>
              <a:rPr lang="en-US" sz="2500" dirty="0">
                <a:latin typeface="Garamond"/>
                <a:ea typeface="ＭＳ Ｐゴシック" charset="0"/>
                <a:cs typeface="Garamond"/>
              </a:rPr>
              <a:t>The T-schema:</a:t>
            </a:r>
          </a:p>
          <a:p>
            <a:pPr marL="609600" indent="-609600">
              <a:lnSpc>
                <a:spcPct val="90000"/>
              </a:lnSpc>
              <a:buNone/>
            </a:pPr>
            <a:endParaRPr lang="en-US" sz="2500" dirty="0">
              <a:latin typeface="Garamond"/>
              <a:ea typeface="ＭＳ Ｐゴシック" charset="0"/>
              <a:cs typeface="Garamond"/>
            </a:endParaRPr>
          </a:p>
          <a:p>
            <a:pPr marL="990600" lvl="1" indent="-533400">
              <a:lnSpc>
                <a:spcPct val="90000"/>
              </a:lnSpc>
              <a:buNone/>
            </a:pPr>
            <a:r>
              <a:rPr lang="en-US" sz="2500" dirty="0">
                <a:latin typeface="Garamond"/>
                <a:ea typeface="ＭＳ Ｐゴシック" charset="0"/>
                <a:cs typeface="Garamond"/>
              </a:rPr>
              <a:t>	(T)	</a:t>
            </a:r>
            <a:r>
              <a:rPr lang="ja-JP" altLang="en-US" sz="2500" dirty="0">
                <a:latin typeface="Garamond"/>
                <a:ea typeface="ＭＳ Ｐゴシック" charset="0"/>
                <a:cs typeface="Garamond"/>
              </a:rPr>
              <a:t>‘</a:t>
            </a:r>
            <a:r>
              <a:rPr lang="en-US" sz="2500" dirty="0">
                <a:latin typeface="Garamond"/>
                <a:ea typeface="ＭＳ Ｐゴシック" charset="0"/>
                <a:cs typeface="Garamond"/>
              </a:rPr>
              <a:t>S</a:t>
            </a:r>
            <a:r>
              <a:rPr lang="ja-JP" altLang="en-US" sz="2500" dirty="0">
                <a:latin typeface="Garamond"/>
                <a:ea typeface="ＭＳ Ｐゴシック" charset="0"/>
                <a:cs typeface="Garamond"/>
              </a:rPr>
              <a:t>’</a:t>
            </a:r>
            <a:r>
              <a:rPr lang="en-US" sz="2500" dirty="0">
                <a:latin typeface="Garamond"/>
                <a:ea typeface="ＭＳ Ｐゴシック" charset="0"/>
                <a:cs typeface="Garamond"/>
              </a:rPr>
              <a:t> is true </a:t>
            </a:r>
            <a:r>
              <a:rPr lang="en-US" sz="2500" dirty="0" err="1">
                <a:latin typeface="Garamond"/>
                <a:ea typeface="ＭＳ Ｐゴシック" charset="0"/>
                <a:cs typeface="Garamond"/>
              </a:rPr>
              <a:t>iff</a:t>
            </a:r>
            <a:r>
              <a:rPr lang="en-US" sz="2500" dirty="0">
                <a:latin typeface="Garamond"/>
                <a:ea typeface="ＭＳ Ｐゴシック" charset="0"/>
                <a:cs typeface="Garamond"/>
              </a:rPr>
              <a:t> S</a:t>
            </a:r>
          </a:p>
          <a:p>
            <a:endParaRPr lang="en-US" sz="2500" dirty="0">
              <a:latin typeface="Garamond"/>
              <a:cs typeface="Garamond"/>
            </a:endParaRPr>
          </a:p>
        </p:txBody>
      </p:sp>
    </p:spTree>
    <p:extLst>
      <p:ext uri="{BB962C8B-B14F-4D97-AF65-F5344CB8AC3E}">
        <p14:creationId xmlns:p14="http://schemas.microsoft.com/office/powerpoint/2010/main" val="311294177"/>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buNone/>
            </a:pPr>
            <a:r>
              <a:rPr lang="en-US" sz="2800" dirty="0">
                <a:latin typeface="Garamond"/>
                <a:ea typeface="ＭＳ Ｐゴシック" charset="0"/>
                <a:cs typeface="Garamond"/>
              </a:rPr>
              <a:t>So, an adequate response to this first version of the Liar paradox must</a:t>
            </a:r>
            <a:r>
              <a:rPr lang="en-US" sz="2800" dirty="0" smtClean="0">
                <a:latin typeface="Garamond"/>
                <a:ea typeface="ＭＳ Ｐゴシック" charset="0"/>
                <a:cs typeface="Garamond"/>
              </a:rPr>
              <a:t>:</a:t>
            </a:r>
          </a:p>
          <a:p>
            <a:pPr marL="0" indent="0">
              <a:buNone/>
            </a:pPr>
            <a:endParaRPr lang="en-US" sz="2800" dirty="0">
              <a:latin typeface="Garamond"/>
              <a:ea typeface="ＭＳ Ｐゴシック" charset="0"/>
              <a:cs typeface="Garamond"/>
            </a:endParaRPr>
          </a:p>
          <a:p>
            <a:pPr marL="0" indent="0">
              <a:buNone/>
            </a:pPr>
            <a:r>
              <a:rPr lang="en-US" sz="2400" dirty="0" smtClean="0">
                <a:latin typeface="Garamond"/>
                <a:ea typeface="ＭＳ Ｐゴシック" charset="0"/>
                <a:cs typeface="Garamond"/>
              </a:rPr>
              <a:t>1. Assign </a:t>
            </a:r>
            <a:r>
              <a:rPr lang="en-US" sz="2400" dirty="0">
                <a:latin typeface="Garamond"/>
                <a:ea typeface="ＭＳ Ｐゴシック" charset="0"/>
                <a:cs typeface="Garamond"/>
              </a:rPr>
              <a:t>blame: say which of the operative elements should be </a:t>
            </a:r>
            <a:r>
              <a:rPr lang="en-US" sz="2400" dirty="0" smtClean="0">
                <a:latin typeface="Garamond"/>
                <a:ea typeface="ＭＳ Ｐゴシック" charset="0"/>
                <a:cs typeface="Garamond"/>
              </a:rPr>
              <a:t>rejected</a:t>
            </a:r>
          </a:p>
          <a:p>
            <a:pPr marL="457200" indent="-457200">
              <a:buAutoNum type="arabicPeriod"/>
            </a:pPr>
            <a:endParaRPr lang="en-US" sz="2400" dirty="0">
              <a:latin typeface="Garamond"/>
              <a:ea typeface="ＭＳ Ｐゴシック" charset="0"/>
              <a:cs typeface="Garamond"/>
            </a:endParaRPr>
          </a:p>
          <a:p>
            <a:pPr marL="0" indent="0">
              <a:buNone/>
            </a:pPr>
            <a:r>
              <a:rPr lang="en-US" sz="2400" dirty="0" smtClean="0">
                <a:latin typeface="Garamond"/>
                <a:ea typeface="ＭＳ Ｐゴシック" charset="0"/>
                <a:cs typeface="Garamond"/>
              </a:rPr>
              <a:t>2. Justify </a:t>
            </a:r>
            <a:r>
              <a:rPr lang="en-US" sz="2400" dirty="0">
                <a:latin typeface="Garamond"/>
                <a:ea typeface="ＭＳ Ｐゴシック" charset="0"/>
                <a:cs typeface="Garamond"/>
              </a:rPr>
              <a:t>that assignment of </a:t>
            </a:r>
            <a:r>
              <a:rPr lang="en-US" sz="2400" dirty="0" smtClean="0">
                <a:latin typeface="Garamond"/>
                <a:ea typeface="ＭＳ Ｐゴシック" charset="0"/>
                <a:cs typeface="Garamond"/>
              </a:rPr>
              <a:t>blame</a:t>
            </a:r>
          </a:p>
          <a:p>
            <a:pPr marL="0" indent="0">
              <a:buNone/>
            </a:pPr>
            <a:endParaRPr lang="en-US" sz="2400" dirty="0">
              <a:latin typeface="Garamond"/>
              <a:ea typeface="ＭＳ Ｐゴシック" charset="0"/>
              <a:cs typeface="Garamond"/>
            </a:endParaRPr>
          </a:p>
          <a:p>
            <a:pPr marL="0" indent="0">
              <a:buNone/>
            </a:pPr>
            <a:r>
              <a:rPr lang="en-US" sz="2400" dirty="0" smtClean="0">
                <a:latin typeface="Garamond"/>
                <a:ea typeface="ＭＳ Ｐゴシック" charset="0"/>
                <a:cs typeface="Garamond"/>
              </a:rPr>
              <a:t>3. Explain </a:t>
            </a:r>
            <a:r>
              <a:rPr lang="en-US" sz="2400" dirty="0">
                <a:latin typeface="Garamond"/>
                <a:ea typeface="ＭＳ Ｐゴシック" charset="0"/>
                <a:cs typeface="Garamond"/>
              </a:rPr>
              <a:t>away the appearance of correctness for the blamed element</a:t>
            </a:r>
            <a:endParaRPr lang="en-US" sz="2800" dirty="0">
              <a:latin typeface="Garamond"/>
              <a:ea typeface="ＭＳ Ｐゴシック" charset="0"/>
              <a:cs typeface="Garamond"/>
            </a:endParaRPr>
          </a:p>
        </p:txBody>
      </p:sp>
    </p:spTree>
    <p:extLst>
      <p:ext uri="{BB962C8B-B14F-4D97-AF65-F5344CB8AC3E}">
        <p14:creationId xmlns:p14="http://schemas.microsoft.com/office/powerpoint/2010/main" val="1937137197"/>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buNone/>
            </a:pPr>
            <a:r>
              <a:rPr lang="en-US" sz="2800" dirty="0">
                <a:latin typeface="Garamond"/>
                <a:ea typeface="ＭＳ Ｐゴシック" charset="0"/>
                <a:cs typeface="Garamond"/>
              </a:rPr>
              <a:t>T</a:t>
            </a:r>
            <a:r>
              <a:rPr lang="en-US" sz="2800" dirty="0" smtClean="0">
                <a:latin typeface="Garamond"/>
                <a:ea typeface="ＭＳ Ｐゴシック" charset="0"/>
                <a:cs typeface="Garamond"/>
              </a:rPr>
              <a:t>he </a:t>
            </a:r>
            <a:r>
              <a:rPr lang="en-US" sz="2800" dirty="0">
                <a:latin typeface="Garamond"/>
                <a:ea typeface="ＭＳ Ｐゴシック" charset="0"/>
                <a:cs typeface="Garamond"/>
              </a:rPr>
              <a:t>first </a:t>
            </a:r>
            <a:r>
              <a:rPr lang="en-US" sz="2800" dirty="0" smtClean="0">
                <a:latin typeface="Garamond"/>
                <a:ea typeface="ＭＳ Ｐゴシック" charset="0"/>
                <a:cs typeface="Garamond"/>
              </a:rPr>
              <a:t>version has special features—e.g. the </a:t>
            </a:r>
            <a:r>
              <a:rPr lang="en-US" sz="2800" dirty="0">
                <a:latin typeface="Garamond"/>
                <a:ea typeface="ＭＳ Ｐゴシック" charset="0"/>
                <a:cs typeface="Garamond"/>
              </a:rPr>
              <a:t>role of all Cretans being liars, </a:t>
            </a:r>
            <a:r>
              <a:rPr lang="en-US" sz="2800" dirty="0" smtClean="0">
                <a:latin typeface="Garamond"/>
                <a:ea typeface="ＭＳ Ｐゴシック" charset="0"/>
                <a:cs typeface="Garamond"/>
              </a:rPr>
              <a:t>etc.</a:t>
            </a:r>
          </a:p>
          <a:p>
            <a:pPr marL="0" indent="0">
              <a:buNone/>
            </a:pPr>
            <a:endParaRPr lang="en-US" sz="2800" dirty="0">
              <a:latin typeface="Garamond"/>
              <a:ea typeface="ＭＳ Ｐゴシック" charset="0"/>
              <a:cs typeface="Garamond"/>
            </a:endParaRPr>
          </a:p>
          <a:p>
            <a:pPr marL="0" indent="0">
              <a:buNone/>
            </a:pPr>
            <a:r>
              <a:rPr lang="en-US" sz="2800" dirty="0" smtClean="0">
                <a:latin typeface="Garamond"/>
                <a:ea typeface="ＭＳ Ｐゴシック" charset="0"/>
                <a:cs typeface="Garamond"/>
              </a:rPr>
              <a:t>With </a:t>
            </a:r>
            <a:r>
              <a:rPr lang="en-US" sz="2800" dirty="0">
                <a:latin typeface="Garamond"/>
                <a:ea typeface="ＭＳ Ｐゴシック" charset="0"/>
                <a:cs typeface="Garamond"/>
              </a:rPr>
              <a:t>the aim of isolating the minimal operative elements driving the paradox, it is now usual to focus on a slightly different form of this sort of paradox.</a:t>
            </a:r>
          </a:p>
        </p:txBody>
      </p:sp>
    </p:spTree>
    <p:extLst>
      <p:ext uri="{BB962C8B-B14F-4D97-AF65-F5344CB8AC3E}">
        <p14:creationId xmlns:p14="http://schemas.microsoft.com/office/powerpoint/2010/main" val="2736873766"/>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The Liar 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6283176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524315"/>
          </a:xfrm>
          <a:prstGeom prst="rect">
            <a:avLst/>
          </a:prstGeom>
          <a:noFill/>
        </p:spPr>
        <p:txBody>
          <a:bodyPr wrap="square" rtlCol="0">
            <a:spAutoFit/>
          </a:bodyPr>
          <a:lstStyle/>
          <a:p>
            <a:r>
              <a:rPr lang="en-US" sz="3200" dirty="0">
                <a:latin typeface="Garamond"/>
                <a:ea typeface="ＭＳ Ｐゴシック" charset="0"/>
                <a:cs typeface="Garamond"/>
              </a:rPr>
              <a:t>Let the following be sentence (1):</a:t>
            </a:r>
          </a:p>
          <a:p>
            <a:endParaRPr lang="en-US" sz="3200" dirty="0">
              <a:latin typeface="Garamond"/>
              <a:ea typeface="ＭＳ Ｐゴシック" charset="0"/>
              <a:cs typeface="Garamond"/>
            </a:endParaRPr>
          </a:p>
          <a:p>
            <a:pPr>
              <a:buFontTx/>
              <a:buAutoNum type="arabicParenBoth"/>
            </a:pPr>
            <a:r>
              <a:rPr lang="en-US" sz="3200" dirty="0">
                <a:latin typeface="Garamond"/>
                <a:ea typeface="ＭＳ Ｐゴシック" charset="0"/>
                <a:cs typeface="Garamond"/>
              </a:rPr>
              <a:t>Sentence (1) is not true.</a:t>
            </a:r>
          </a:p>
          <a:p>
            <a:pPr>
              <a:buFontTx/>
              <a:buAutoNum type="arabicParenBoth"/>
            </a:pPr>
            <a:endParaRPr lang="en-US" sz="3200" dirty="0">
              <a:latin typeface="Garamond"/>
              <a:ea typeface="ＭＳ Ｐゴシック" charset="0"/>
              <a:cs typeface="Garamond"/>
            </a:endParaRPr>
          </a:p>
          <a:p>
            <a:r>
              <a:rPr lang="en-US" sz="3200" dirty="0" smtClean="0">
                <a:latin typeface="Garamond"/>
                <a:ea typeface="ＭＳ Ｐゴシック" charset="0"/>
                <a:cs typeface="Garamond"/>
              </a:rPr>
              <a:t>[</a:t>
            </a:r>
            <a:r>
              <a:rPr lang="en-US" sz="3200" dirty="0">
                <a:latin typeface="Garamond"/>
                <a:ea typeface="ＭＳ Ｐゴシック" charset="0"/>
                <a:cs typeface="Garamond"/>
              </a:rPr>
              <a:t>We could have used, e.g., </a:t>
            </a:r>
            <a:r>
              <a:rPr lang="ja-JP" altLang="en-US" sz="3200" dirty="0">
                <a:latin typeface="Garamond"/>
                <a:ea typeface="ＭＳ Ｐゴシック" charset="0"/>
                <a:cs typeface="Garamond"/>
              </a:rPr>
              <a:t>“</a:t>
            </a:r>
            <a:r>
              <a:rPr lang="en-US" sz="3200" dirty="0">
                <a:latin typeface="Garamond"/>
                <a:ea typeface="ＭＳ Ｐゴシック" charset="0"/>
                <a:cs typeface="Garamond"/>
              </a:rPr>
              <a:t>This sentence</a:t>
            </a:r>
            <a:r>
              <a:rPr lang="ja-JP" altLang="en-US" sz="3200" dirty="0">
                <a:latin typeface="Garamond"/>
                <a:ea typeface="ＭＳ Ｐゴシック" charset="0"/>
                <a:cs typeface="Garamond"/>
              </a:rPr>
              <a:t>”</a:t>
            </a:r>
            <a:r>
              <a:rPr lang="en-US" sz="3200" dirty="0">
                <a:latin typeface="Garamond"/>
                <a:ea typeface="ＭＳ Ｐゴシック" charset="0"/>
                <a:cs typeface="Garamond"/>
              </a:rPr>
              <a:t> or </a:t>
            </a:r>
            <a:r>
              <a:rPr lang="ja-JP" altLang="en-US" sz="3200" dirty="0">
                <a:latin typeface="Garamond"/>
                <a:ea typeface="ＭＳ Ｐゴシック" charset="0"/>
                <a:cs typeface="Garamond"/>
              </a:rPr>
              <a:t>“</a:t>
            </a:r>
            <a:r>
              <a:rPr lang="en-US" sz="3200" dirty="0">
                <a:latin typeface="Garamond"/>
                <a:ea typeface="ＭＳ Ｐゴシック" charset="0"/>
                <a:cs typeface="Garamond"/>
              </a:rPr>
              <a:t>The first numbered sentence on slide </a:t>
            </a:r>
            <a:r>
              <a:rPr lang="en-US" sz="3200" i="1" dirty="0" err="1">
                <a:latin typeface="Garamond"/>
                <a:ea typeface="ＭＳ Ｐゴシック" charset="0"/>
                <a:cs typeface="Garamond"/>
              </a:rPr>
              <a:t>nn</a:t>
            </a:r>
            <a:r>
              <a:rPr lang="ja-JP" altLang="en-US" sz="3200" dirty="0">
                <a:latin typeface="Garamond"/>
                <a:ea typeface="ＭＳ Ｐゴシック" charset="0"/>
                <a:cs typeface="Garamond"/>
              </a:rPr>
              <a:t>”</a:t>
            </a:r>
            <a:r>
              <a:rPr lang="en-US" sz="3200" dirty="0">
                <a:latin typeface="Garamond"/>
                <a:ea typeface="ＭＳ Ｐゴシック" charset="0"/>
                <a:cs typeface="Garamond"/>
              </a:rPr>
              <a:t>, etc.]</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166210558"/>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lnSpcReduction="10000"/>
          </a:bodyPr>
          <a:lstStyle/>
          <a:p>
            <a:pPr marL="0" indent="0">
              <a:lnSpc>
                <a:spcPct val="90000"/>
              </a:lnSpc>
              <a:buNone/>
            </a:pPr>
            <a:r>
              <a:rPr lang="en-US" sz="2800" dirty="0">
                <a:latin typeface="Garamond"/>
                <a:ea typeface="ＭＳ Ｐゴシック" charset="0"/>
                <a:cs typeface="Garamond"/>
              </a:rPr>
              <a:t>Now we can construct the paradoxical derivation as follows:</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P1.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Sentence </a:t>
            </a:r>
            <a:r>
              <a:rPr lang="en-US" sz="2800" dirty="0">
                <a:latin typeface="Garamond"/>
                <a:ea typeface="ＭＳ Ｐゴシック" charset="0"/>
                <a:cs typeface="Garamond"/>
              </a:rPr>
              <a:t>(1) is not </a:t>
            </a:r>
            <a:r>
              <a:rPr lang="en-US" sz="2800" dirty="0" smtClean="0">
                <a:latin typeface="Garamond"/>
                <a:ea typeface="ＭＳ Ｐゴシック" charset="0"/>
                <a:cs typeface="Garamond"/>
              </a:rPr>
              <a:t>true’ </a:t>
            </a:r>
            <a:r>
              <a:rPr lang="en-US" sz="2800" dirty="0">
                <a:latin typeface="Garamond"/>
                <a:ea typeface="ＭＳ Ｐゴシック" charset="0"/>
                <a:cs typeface="Garamond"/>
              </a:rPr>
              <a:t>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sentence (1) is not true [from T-schema]</a:t>
            </a:r>
          </a:p>
          <a:p>
            <a:pPr marL="0" indent="0">
              <a:lnSpc>
                <a:spcPct val="90000"/>
              </a:lnSpc>
              <a:buNone/>
            </a:pPr>
            <a:r>
              <a:rPr lang="en-US" sz="2800" dirty="0">
                <a:latin typeface="Garamond"/>
                <a:ea typeface="ＭＳ Ｐゴシック" charset="0"/>
                <a:cs typeface="Garamond"/>
              </a:rPr>
              <a:t>P2. Sentence (1) = </a:t>
            </a:r>
            <a:r>
              <a:rPr lang="ja-JP" altLang="en-US" sz="2800" dirty="0">
                <a:latin typeface="Garamond"/>
                <a:ea typeface="ＭＳ Ｐゴシック" charset="0"/>
                <a:cs typeface="Garamond"/>
              </a:rPr>
              <a:t>‘</a:t>
            </a:r>
            <a:r>
              <a:rPr lang="en-US" sz="2800" dirty="0">
                <a:latin typeface="Garamond"/>
                <a:ea typeface="ＭＳ Ｐゴシック" charset="0"/>
                <a:cs typeface="Garamond"/>
              </a:rPr>
              <a:t>Sentence (1) is not true</a:t>
            </a:r>
            <a:r>
              <a:rPr lang="en-US" sz="2800" dirty="0" smtClean="0">
                <a:latin typeface="Garamond"/>
                <a:ea typeface="ＭＳ Ｐゴシック" charset="0"/>
                <a:cs typeface="Garamond"/>
              </a:rPr>
              <a:t>.’ </a:t>
            </a:r>
            <a:r>
              <a:rPr lang="en-US" sz="2800" dirty="0">
                <a:latin typeface="Garamond"/>
                <a:ea typeface="ＭＳ Ｐゴシック" charset="0"/>
                <a:cs typeface="Garamond"/>
              </a:rPr>
              <a:t>[From our starting point]</a:t>
            </a:r>
          </a:p>
          <a:p>
            <a:pPr marL="0" indent="0">
              <a:lnSpc>
                <a:spcPct val="90000"/>
              </a:lnSpc>
              <a:buNone/>
            </a:pPr>
            <a:r>
              <a:rPr lang="en-US" sz="2800" dirty="0">
                <a:latin typeface="Garamond"/>
                <a:ea typeface="ＭＳ Ｐゴシック" charset="0"/>
                <a:cs typeface="Garamond"/>
              </a:rPr>
              <a:t>C1. Sentence (1) 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sentence (1) is not true [from P1 and P2 by substitution of </a:t>
            </a:r>
            <a:r>
              <a:rPr lang="en-US" sz="2800" dirty="0" err="1">
                <a:latin typeface="Garamond"/>
                <a:ea typeface="ＭＳ Ｐゴシック" charset="0"/>
                <a:cs typeface="Garamond"/>
              </a:rPr>
              <a:t>identicals</a:t>
            </a:r>
            <a:r>
              <a:rPr lang="en-US" sz="2800" dirty="0">
                <a:latin typeface="Garamond"/>
                <a:ea typeface="ＭＳ Ｐゴシック" charset="0"/>
                <a:cs typeface="Garamond"/>
              </a:rPr>
              <a:t>]</a:t>
            </a:r>
          </a:p>
          <a:p>
            <a:pPr marL="0" indent="0">
              <a:lnSpc>
                <a:spcPct val="90000"/>
              </a:lnSpc>
              <a:buNone/>
            </a:pPr>
            <a:r>
              <a:rPr lang="en-US" sz="2800" dirty="0">
                <a:latin typeface="Garamond"/>
                <a:ea typeface="ＭＳ Ｐゴシック" charset="0"/>
                <a:cs typeface="Garamond"/>
              </a:rPr>
              <a:t>C2. Sentence (1) is true &amp; sentence (1) is not true. [From BIV and C1.]</a:t>
            </a:r>
          </a:p>
        </p:txBody>
      </p:sp>
    </p:spTree>
    <p:extLst>
      <p:ext uri="{BB962C8B-B14F-4D97-AF65-F5344CB8AC3E}">
        <p14:creationId xmlns:p14="http://schemas.microsoft.com/office/powerpoint/2010/main" val="3911803062"/>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lnSpcReduction="10000"/>
          </a:bodyPr>
          <a:lstStyle/>
          <a:p>
            <a:pPr marL="0" indent="0">
              <a:lnSpc>
                <a:spcPct val="90000"/>
              </a:lnSpc>
              <a:buNone/>
            </a:pPr>
            <a:r>
              <a:rPr lang="en-US" sz="2800" dirty="0" smtClean="0">
                <a:latin typeface="Garamond"/>
                <a:ea typeface="ＭＳ Ｐゴシック" charset="0"/>
                <a:cs typeface="Garamond"/>
              </a:rPr>
              <a:t>The two main </a:t>
            </a:r>
            <a:r>
              <a:rPr lang="en-US" sz="2800" dirty="0">
                <a:latin typeface="Garamond"/>
                <a:ea typeface="ＭＳ Ｐゴシック" charset="0"/>
                <a:cs typeface="Garamond"/>
              </a:rPr>
              <a:t>operative elements here appear to be P1 and P2:</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P1.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Sentence </a:t>
            </a:r>
            <a:r>
              <a:rPr lang="en-US" sz="2800" dirty="0">
                <a:latin typeface="Garamond"/>
                <a:ea typeface="ＭＳ Ｐゴシック" charset="0"/>
                <a:cs typeface="Garamond"/>
              </a:rPr>
              <a:t>(1) is not </a:t>
            </a:r>
            <a:r>
              <a:rPr lang="en-US" sz="2800" dirty="0" smtClean="0">
                <a:latin typeface="Garamond"/>
                <a:ea typeface="ＭＳ Ｐゴシック" charset="0"/>
                <a:cs typeface="Garamond"/>
              </a:rPr>
              <a:t>true’ </a:t>
            </a:r>
            <a:r>
              <a:rPr lang="en-US" sz="2800" dirty="0">
                <a:latin typeface="Garamond"/>
                <a:ea typeface="ＭＳ Ｐゴシック" charset="0"/>
                <a:cs typeface="Garamond"/>
              </a:rPr>
              <a:t>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sentence (1) is not true [from T-schema]</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P2. Sentence (1) =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Sentence </a:t>
            </a:r>
            <a:r>
              <a:rPr lang="en-US" sz="2800" dirty="0">
                <a:latin typeface="Garamond"/>
                <a:ea typeface="ＭＳ Ｐゴシック" charset="0"/>
                <a:cs typeface="Garamond"/>
              </a:rPr>
              <a:t>(1) is not true</a:t>
            </a:r>
            <a:r>
              <a:rPr lang="en-US" sz="2800" dirty="0" smtClean="0">
                <a:latin typeface="Garamond"/>
                <a:ea typeface="ＭＳ Ｐゴシック" charset="0"/>
                <a:cs typeface="Garamond"/>
              </a:rPr>
              <a:t>.’ </a:t>
            </a:r>
            <a:r>
              <a:rPr lang="en-US" sz="2800" dirty="0">
                <a:latin typeface="Garamond"/>
                <a:ea typeface="ＭＳ Ｐゴシック" charset="0"/>
                <a:cs typeface="Garamond"/>
              </a:rPr>
              <a:t>[From our starting point]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Hence, it appears that at least one of these should be blamed and so given up. But which one and why?</a:t>
            </a:r>
          </a:p>
        </p:txBody>
      </p:sp>
    </p:spTree>
    <p:extLst>
      <p:ext uri="{BB962C8B-B14F-4D97-AF65-F5344CB8AC3E}">
        <p14:creationId xmlns:p14="http://schemas.microsoft.com/office/powerpoint/2010/main" val="2383882488"/>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lnSpc>
                <a:spcPct val="90000"/>
              </a:lnSpc>
              <a:buNone/>
            </a:pPr>
            <a:r>
              <a:rPr lang="en-US" sz="2800" dirty="0">
                <a:latin typeface="Garamond"/>
                <a:ea typeface="ＭＳ Ｐゴシック" charset="0"/>
                <a:cs typeface="Garamond"/>
              </a:rPr>
              <a:t>P2. Sentence (1) =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Sentence </a:t>
            </a:r>
            <a:r>
              <a:rPr lang="en-US" sz="2800" dirty="0">
                <a:latin typeface="Garamond"/>
                <a:ea typeface="ＭＳ Ｐゴシック" charset="0"/>
                <a:cs typeface="Garamond"/>
              </a:rPr>
              <a:t>(1) is not true</a:t>
            </a:r>
            <a:r>
              <a:rPr lang="en-US" sz="2800" dirty="0" smtClean="0">
                <a:latin typeface="Garamond"/>
                <a:ea typeface="ＭＳ Ｐゴシック" charset="0"/>
                <a:cs typeface="Garamond"/>
              </a:rPr>
              <a:t>.’ [</a:t>
            </a:r>
            <a:r>
              <a:rPr lang="en-US" sz="2800" dirty="0">
                <a:latin typeface="Garamond"/>
                <a:ea typeface="ＭＳ Ｐゴシック" charset="0"/>
                <a:cs typeface="Garamond"/>
              </a:rPr>
              <a:t>From our starting point]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smtClean="0">
                <a:latin typeface="Garamond"/>
                <a:ea typeface="ＭＳ Ｐゴシック" charset="0"/>
                <a:cs typeface="Garamond"/>
              </a:rPr>
              <a:t>This </a:t>
            </a:r>
            <a:r>
              <a:rPr lang="en-US" sz="2800" dirty="0">
                <a:latin typeface="Garamond"/>
                <a:ea typeface="ＭＳ Ｐゴシック" charset="0"/>
                <a:cs typeface="Garamond"/>
              </a:rPr>
              <a:t>looks obvious, on inspection, and appears incontrovertible. How can we deny this, given the way we set the case up?</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smtClean="0">
                <a:latin typeface="Garamond"/>
                <a:ea typeface="ＭＳ Ｐゴシック" charset="0"/>
                <a:cs typeface="Garamond"/>
              </a:rPr>
              <a:t>Hence</a:t>
            </a:r>
            <a:r>
              <a:rPr lang="en-US" sz="2800" dirty="0">
                <a:latin typeface="Garamond"/>
                <a:ea typeface="ＭＳ Ｐゴシック" charset="0"/>
                <a:cs typeface="Garamond"/>
              </a:rPr>
              <a:t>, attention typically focuses on P1.</a:t>
            </a:r>
          </a:p>
        </p:txBody>
      </p:sp>
    </p:spTree>
    <p:extLst>
      <p:ext uri="{BB962C8B-B14F-4D97-AF65-F5344CB8AC3E}">
        <p14:creationId xmlns:p14="http://schemas.microsoft.com/office/powerpoint/2010/main" val="1251564464"/>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lnSpc>
                <a:spcPct val="90000"/>
              </a:lnSpc>
              <a:buNone/>
            </a:pPr>
            <a:r>
              <a:rPr lang="en-US" sz="2800" dirty="0">
                <a:latin typeface="Garamond"/>
                <a:ea typeface="ＭＳ Ｐゴシック" charset="0"/>
                <a:cs typeface="Garamond"/>
              </a:rPr>
              <a:t>P1.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Sentence </a:t>
            </a:r>
            <a:r>
              <a:rPr lang="en-US" sz="2800" dirty="0">
                <a:latin typeface="Garamond"/>
                <a:ea typeface="ＭＳ Ｐゴシック" charset="0"/>
                <a:cs typeface="Garamond"/>
              </a:rPr>
              <a:t>(1) is not </a:t>
            </a:r>
            <a:r>
              <a:rPr lang="en-US" sz="2800" dirty="0" smtClean="0">
                <a:latin typeface="Garamond"/>
                <a:ea typeface="ＭＳ Ｐゴシック" charset="0"/>
                <a:cs typeface="Garamond"/>
              </a:rPr>
              <a:t>true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sentence (1) is not true [from T-schema]</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this appears to be written into platitudes about truth (even if we reject the Deflationist view that such instances partly determine the meaning </a:t>
            </a:r>
            <a:r>
              <a:rPr lang="en-US" sz="2800" dirty="0" smtClean="0">
                <a:latin typeface="Garamond"/>
                <a:ea typeface="ＭＳ Ｐゴシック" charset="0"/>
                <a:cs typeface="Garamond"/>
              </a:rPr>
              <a:t>of, or concept associated with,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is true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a:t>
            </a:r>
            <a:r>
              <a:rPr lang="en-US" sz="2800" dirty="0">
                <a:latin typeface="Garamond"/>
                <a:ea typeface="ＭＳ Ｐゴシック" charset="0"/>
                <a:cs typeface="Garamond"/>
              </a:rPr>
              <a:t>.</a:t>
            </a:r>
          </a:p>
        </p:txBody>
      </p:sp>
    </p:spTree>
    <p:extLst>
      <p:ext uri="{BB962C8B-B14F-4D97-AF65-F5344CB8AC3E}">
        <p14:creationId xmlns:p14="http://schemas.microsoft.com/office/powerpoint/2010/main" val="3184971847"/>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sz="2800" dirty="0">
                <a:latin typeface="Garamond"/>
                <a:ea typeface="ＭＳ Ｐゴシック" charset="0"/>
                <a:cs typeface="Garamond"/>
              </a:rPr>
              <a:t>Moreover, it is hard to understand how any instance of the T-schema could be false</a:t>
            </a:r>
            <a:r>
              <a:rPr lang="en-US" sz="2800" dirty="0" smtClean="0">
                <a:latin typeface="Garamond"/>
                <a:ea typeface="ＭＳ Ｐゴシック" charset="0"/>
                <a:cs typeface="Garamond"/>
              </a:rPr>
              <a:t>.</a:t>
            </a:r>
          </a:p>
          <a:p>
            <a:pPr marL="0" indent="0">
              <a:buNone/>
            </a:pPr>
            <a:endParaRPr lang="en-US" sz="2800" dirty="0">
              <a:latin typeface="Garamond"/>
              <a:ea typeface="ＭＳ Ｐゴシック" charset="0"/>
              <a:cs typeface="Garamond"/>
            </a:endParaRPr>
          </a:p>
          <a:p>
            <a:pPr marL="0" indent="0">
              <a:buNone/>
            </a:pPr>
            <a:r>
              <a:rPr lang="en-US" sz="2800" dirty="0">
                <a:latin typeface="Garamond"/>
                <a:ea typeface="ＭＳ Ｐゴシック" charset="0"/>
                <a:cs typeface="Garamond"/>
              </a:rPr>
              <a:t>(T)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S</a:t>
            </a:r>
          </a:p>
          <a:p>
            <a:pPr marL="0" indent="0">
              <a:buNone/>
            </a:pPr>
            <a:endParaRPr lang="en-US" sz="2800" dirty="0" smtClean="0">
              <a:latin typeface="Garamond"/>
              <a:ea typeface="ＭＳ Ｐゴシック" charset="0"/>
              <a:cs typeface="Garamond"/>
            </a:endParaRPr>
          </a:p>
          <a:p>
            <a:pPr marL="0" indent="0">
              <a:buNone/>
            </a:pPr>
            <a:r>
              <a:rPr lang="en-US" sz="2800" dirty="0">
                <a:latin typeface="Garamond"/>
                <a:ea typeface="ＭＳ Ｐゴシック" charset="0"/>
                <a:cs typeface="Garamond"/>
              </a:rPr>
              <a:t>In order for it to have a false instance, we would need a case of </a:t>
            </a:r>
            <a:endParaRPr lang="en-US" sz="2800" dirty="0" smtClean="0">
              <a:latin typeface="Garamond"/>
              <a:ea typeface="ＭＳ Ｐゴシック" charset="0"/>
              <a:cs typeface="Garamond"/>
            </a:endParaRPr>
          </a:p>
          <a:p>
            <a:pPr marL="0" indent="0">
              <a:buNone/>
            </a:pPr>
            <a:r>
              <a:rPr lang="en-US" sz="2800" dirty="0" smtClean="0">
                <a:latin typeface="Garamond"/>
                <a:ea typeface="ＭＳ Ｐゴシック" charset="0"/>
                <a:cs typeface="Garamond"/>
              </a:rPr>
              <a:t>EITHER: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is </a:t>
            </a:r>
            <a:r>
              <a:rPr lang="en-US" sz="2800" dirty="0" smtClean="0">
                <a:latin typeface="Garamond"/>
                <a:ea typeface="ＭＳ Ｐゴシック" charset="0"/>
                <a:cs typeface="Garamond"/>
              </a:rPr>
              <a:t>true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is true &amp; S is false		</a:t>
            </a:r>
            <a:endParaRPr lang="en-US" sz="2800" dirty="0" smtClean="0">
              <a:latin typeface="Garamond"/>
              <a:ea typeface="ＭＳ Ｐゴシック" charset="0"/>
              <a:cs typeface="Garamond"/>
            </a:endParaRPr>
          </a:p>
          <a:p>
            <a:pPr marL="0" indent="0">
              <a:buNone/>
            </a:pPr>
            <a:r>
              <a:rPr lang="en-US" sz="2800" dirty="0" smtClean="0">
                <a:latin typeface="Garamond"/>
                <a:ea typeface="ＭＳ Ｐゴシック" charset="0"/>
                <a:cs typeface="Garamond"/>
              </a:rPr>
              <a:t>OR: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is </a:t>
            </a:r>
            <a:r>
              <a:rPr lang="en-US" sz="2800" dirty="0" smtClean="0">
                <a:latin typeface="Garamond"/>
                <a:ea typeface="ＭＳ Ｐゴシック" charset="0"/>
                <a:cs typeface="Garamond"/>
              </a:rPr>
              <a:t>true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is false &amp; S is true</a:t>
            </a:r>
          </a:p>
          <a:p>
            <a:pPr marL="0" indent="0">
              <a:buNone/>
            </a:pPr>
            <a:endParaRPr lang="en-US" sz="2800" dirty="0">
              <a:latin typeface="Garamond"/>
              <a:ea typeface="ＭＳ Ｐゴシック" charset="0"/>
              <a:cs typeface="Garamond"/>
            </a:endParaRPr>
          </a:p>
          <a:p>
            <a:pPr marL="0" indent="0">
              <a:buNone/>
            </a:pPr>
            <a:r>
              <a:rPr lang="en-US" sz="2800" dirty="0">
                <a:latin typeface="Garamond"/>
                <a:ea typeface="ＭＳ Ｐゴシック" charset="0"/>
                <a:cs typeface="Garamond"/>
              </a:rPr>
              <a:t>And it is hard to see how we could have either.</a:t>
            </a:r>
          </a:p>
          <a:p>
            <a:pPr marL="0" indent="0">
              <a:buNone/>
            </a:pPr>
            <a:endParaRPr lang="en-US" sz="2800" dirty="0">
              <a:latin typeface="Garamond"/>
              <a:ea typeface="ＭＳ Ｐゴシック" charset="0"/>
              <a:cs typeface="Garamond"/>
            </a:endParaRPr>
          </a:p>
        </p:txBody>
      </p:sp>
    </p:spTree>
    <p:extLst>
      <p:ext uri="{BB962C8B-B14F-4D97-AF65-F5344CB8AC3E}">
        <p14:creationId xmlns:p14="http://schemas.microsoft.com/office/powerpoint/2010/main" val="2877171480"/>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Incoherence of concept of truth?</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lnSpc>
                <a:spcPct val="90000"/>
              </a:lnSpc>
              <a:buNone/>
            </a:pPr>
            <a:r>
              <a:rPr lang="en-US" sz="2800" dirty="0">
                <a:latin typeface="Garamond"/>
                <a:ea typeface="ＭＳ Ｐゴシック" charset="0"/>
                <a:cs typeface="Garamond"/>
              </a:rPr>
              <a:t>P1. The notion of truth, as we ordinarily understand it, requires all instances of (T) to be true</a:t>
            </a:r>
            <a:r>
              <a:rPr lang="en-US" sz="2800" dirty="0" smtClean="0">
                <a:latin typeface="Garamond"/>
                <a:ea typeface="ＭＳ Ｐゴシック" charset="0"/>
                <a:cs typeface="Garamond"/>
              </a:rPr>
              <a: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P2. But the Liar shows that the requirement leads to inconsistency</a:t>
            </a:r>
            <a:r>
              <a:rPr lang="en-US" sz="2800" dirty="0" smtClean="0">
                <a:latin typeface="Garamond"/>
                <a:ea typeface="ＭＳ Ｐゴシック" charset="0"/>
                <a:cs typeface="Garamond"/>
              </a:rPr>
              <a:t>.</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C1. Hence, the ordinary notion of truth is incoherent.</a:t>
            </a:r>
          </a:p>
        </p:txBody>
      </p:sp>
    </p:spTree>
    <p:extLst>
      <p:ext uri="{BB962C8B-B14F-4D97-AF65-F5344CB8AC3E}">
        <p14:creationId xmlns:p14="http://schemas.microsoft.com/office/powerpoint/2010/main" val="37851650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5464979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246769"/>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Let’s focus </a:t>
            </a:r>
            <a:r>
              <a:rPr lang="en-US" sz="2800" dirty="0">
                <a:latin typeface="Garamond"/>
                <a:ea typeface="ＭＳ Ｐゴシック" charset="0"/>
                <a:cs typeface="Garamond"/>
              </a:rPr>
              <a:t>on the sort of view presented in particular by Paul </a:t>
            </a:r>
            <a:r>
              <a:rPr lang="en-US" sz="2800" dirty="0" err="1">
                <a:latin typeface="Garamond"/>
                <a:ea typeface="ＭＳ Ｐゴシック" charset="0"/>
                <a:cs typeface="Garamond"/>
              </a:rPr>
              <a:t>Horwich</a:t>
            </a:r>
            <a:r>
              <a:rPr lang="en-US" sz="2800" dirty="0">
                <a:latin typeface="Garamond"/>
                <a:ea typeface="ＭＳ Ｐゴシック" charset="0"/>
                <a:cs typeface="Garamond"/>
              </a:rPr>
              <a:t> in his book </a:t>
            </a:r>
            <a:r>
              <a:rPr lang="en-US" sz="2800" i="1" dirty="0">
                <a:latin typeface="Garamond"/>
                <a:ea typeface="ＭＳ Ｐゴシック" charset="0"/>
                <a:cs typeface="Garamond"/>
              </a:rPr>
              <a:t>Truth</a:t>
            </a:r>
            <a:r>
              <a:rPr lang="en-US" sz="2800" dirty="0">
                <a:latin typeface="Garamond"/>
                <a:ea typeface="ＭＳ Ｐゴシック" charset="0"/>
                <a:cs typeface="Garamond"/>
              </a:rPr>
              <a:t>, a view he calls </a:t>
            </a:r>
            <a:r>
              <a:rPr lang="en-US" sz="2800" i="1" dirty="0">
                <a:latin typeface="Garamond"/>
                <a:ea typeface="ＭＳ Ｐゴシック" charset="0"/>
                <a:cs typeface="Garamond"/>
              </a:rPr>
              <a:t>The Minimalist Theory of Truth.</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224441301"/>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a:t>
            </a:r>
            <a:r>
              <a:rPr lang="en-US" dirty="0" smtClean="0">
                <a:latin typeface="Garamond"/>
                <a:cs typeface="Garamond"/>
              </a:rPr>
              <a:t>: Lessons of the Liar</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9700239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365298"/>
          </a:xfrm>
          <a:prstGeom prst="rect">
            <a:avLst/>
          </a:prstGeom>
          <a:noFill/>
        </p:spPr>
        <p:txBody>
          <a:bodyPr wrap="square" rtlCol="0">
            <a:spAutoFit/>
          </a:bodyPr>
          <a:lstStyle/>
          <a:p>
            <a:pPr>
              <a:lnSpc>
                <a:spcPct val="90000"/>
              </a:lnSpc>
            </a:pP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A </a:t>
            </a:r>
            <a:r>
              <a:rPr lang="en-US" sz="2800" dirty="0">
                <a:latin typeface="Garamond"/>
                <a:ea typeface="ＭＳ Ｐゴシック" charset="0"/>
                <a:cs typeface="Garamond"/>
              </a:rPr>
              <a:t>characteristic feature of colloquial language (in contrast to various scientific languages) is its universality. It would not be in harmony with the spirit of this language if in some other language a word occurred which could not be translated into it. It could be claimed that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if </a:t>
            </a:r>
            <a:r>
              <a:rPr lang="en-US" sz="2800" dirty="0">
                <a:latin typeface="Garamond"/>
                <a:ea typeface="ＭＳ Ｐゴシック" charset="0"/>
                <a:cs typeface="Garamond"/>
              </a:rPr>
              <a:t>we can speak meaningfully about anything at all, we can also speak about it in colloquial </a:t>
            </a:r>
            <a:r>
              <a:rPr lang="en-US" sz="2800" dirty="0" smtClean="0">
                <a:latin typeface="Garamond"/>
                <a:ea typeface="ＭＳ Ｐゴシック" charset="0"/>
                <a:cs typeface="Garamond"/>
              </a:rPr>
              <a:t>language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a:t>
            </a:r>
            <a:r>
              <a:rPr lang="en-GB"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896308232"/>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latin typeface="Garamond"/>
                <a:cs typeface="Garamond"/>
              </a:rPr>
              <a:t>Tarski</a:t>
            </a:r>
            <a:r>
              <a:rPr lang="en-US" dirty="0">
                <a:latin typeface="Garamond"/>
                <a:cs typeface="Garamond"/>
              </a:rPr>
              <a:t>: Lessons of the Liar</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0686718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365298"/>
          </a:xfrm>
          <a:prstGeom prst="rect">
            <a:avLst/>
          </a:prstGeom>
          <a:noFill/>
        </p:spPr>
        <p:txBody>
          <a:bodyPr wrap="square" rtlCol="0">
            <a:spAutoFit/>
          </a:bodyPr>
          <a:lstStyle/>
          <a:p>
            <a:pPr>
              <a:lnSpc>
                <a:spcPct val="90000"/>
              </a:lnSpc>
            </a:pP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If </a:t>
            </a:r>
            <a:r>
              <a:rPr lang="en-US" sz="2800" dirty="0">
                <a:latin typeface="Garamond"/>
                <a:ea typeface="ＭＳ Ｐゴシック" charset="0"/>
                <a:cs typeface="Garamond"/>
              </a:rPr>
              <a:t>we are to maintain this universality of everyday language in </a:t>
            </a:r>
            <a:r>
              <a:rPr lang="en-US" sz="2800" dirty="0" err="1">
                <a:latin typeface="Garamond"/>
                <a:ea typeface="ＭＳ Ｐゴシック" charset="0"/>
                <a:cs typeface="Garamond"/>
              </a:rPr>
              <a:t>connexion</a:t>
            </a:r>
            <a:r>
              <a:rPr lang="en-US" sz="2800" dirty="0">
                <a:latin typeface="Garamond"/>
                <a:ea typeface="ＭＳ Ｐゴシック" charset="0"/>
                <a:cs typeface="Garamond"/>
              </a:rPr>
              <a:t> with </a:t>
            </a:r>
            <a:r>
              <a:rPr lang="en-US" sz="2800" dirty="0" err="1">
                <a:latin typeface="Garamond"/>
                <a:ea typeface="ＭＳ Ｐゴシック" charset="0"/>
                <a:cs typeface="Garamond"/>
              </a:rPr>
              <a:t>semantical</a:t>
            </a:r>
            <a:r>
              <a:rPr lang="en-US" sz="2800" dirty="0">
                <a:latin typeface="Garamond"/>
                <a:ea typeface="ＭＳ Ｐゴシック" charset="0"/>
                <a:cs typeface="Garamond"/>
              </a:rPr>
              <a:t> investigations, we must, to be consistent, admit into the language, in addition to its sentences and other expressions, also the names of these sentences and expressions, and sentences containing these names, as well as such semantic expressions as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true sentence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name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denote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etc…</a:t>
            </a:r>
            <a:r>
              <a:rPr lang="en-US" sz="2800" dirty="0" smtClean="0">
                <a:latin typeface="Garamond"/>
                <a:ea typeface="ＭＳ Ｐゴシック" charset="0"/>
                <a:cs typeface="Garamond"/>
              </a:rPr>
              <a:t>.</a:t>
            </a:r>
            <a:r>
              <a:rPr lang="en-GB"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987753359"/>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latin typeface="Garamond"/>
                <a:cs typeface="Garamond"/>
              </a:rPr>
              <a:t>Tarski</a:t>
            </a:r>
            <a:r>
              <a:rPr lang="en-US" dirty="0">
                <a:latin typeface="Garamond"/>
                <a:cs typeface="Garamond"/>
              </a:rPr>
              <a:t>: Lessons of the Liar</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6276405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365298"/>
          </a:xfrm>
          <a:prstGeom prst="rect">
            <a:avLst/>
          </a:prstGeom>
          <a:noFill/>
        </p:spPr>
        <p:txBody>
          <a:bodyPr wrap="square" rtlCol="0">
            <a:spAutoFit/>
          </a:bodyPr>
          <a:lstStyle/>
          <a:p>
            <a:pPr>
              <a:lnSpc>
                <a:spcPct val="90000"/>
              </a:lnSpc>
            </a:pP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But </a:t>
            </a:r>
            <a:r>
              <a:rPr lang="en-US" sz="2800" dirty="0">
                <a:latin typeface="Garamond"/>
                <a:ea typeface="ＭＳ Ｐゴシック" charset="0"/>
                <a:cs typeface="Garamond"/>
              </a:rPr>
              <a:t>it is presumably just this universality of everyday language which is the primary source of all </a:t>
            </a:r>
            <a:r>
              <a:rPr lang="en-US" sz="2800" dirty="0" err="1">
                <a:latin typeface="Garamond"/>
                <a:ea typeface="ＭＳ Ｐゴシック" charset="0"/>
                <a:cs typeface="Garamond"/>
              </a:rPr>
              <a:t>semantical</a:t>
            </a:r>
            <a:r>
              <a:rPr lang="en-US" sz="2800" dirty="0">
                <a:latin typeface="Garamond"/>
                <a:ea typeface="ＭＳ Ｐゴシック" charset="0"/>
                <a:cs typeface="Garamond"/>
              </a:rPr>
              <a:t> antinomies, like the antinomies of the liar or of </a:t>
            </a:r>
            <a:r>
              <a:rPr lang="en-US" sz="2800" dirty="0" err="1">
                <a:latin typeface="Garamond"/>
                <a:ea typeface="ＭＳ Ｐゴシック" charset="0"/>
                <a:cs typeface="Garamond"/>
              </a:rPr>
              <a:t>heterological</a:t>
            </a:r>
            <a:r>
              <a:rPr lang="en-US" sz="2800" dirty="0">
                <a:latin typeface="Garamond"/>
                <a:ea typeface="ＭＳ Ｐゴシック" charset="0"/>
                <a:cs typeface="Garamond"/>
              </a:rPr>
              <a:t> words. These antinomies seem to provide a proof that every language which is universal in the above sense, and for which the normal laws of logic hold, must be inconsistent</a:t>
            </a:r>
            <a:r>
              <a:rPr lang="en-US" sz="2800" dirty="0" smtClean="0">
                <a:latin typeface="Garamond"/>
                <a:ea typeface="ＭＳ Ｐゴシック" charset="0"/>
                <a:cs typeface="Garamond"/>
              </a:rPr>
              <a:t>…</a:t>
            </a:r>
            <a:r>
              <a:rPr lang="en-GB"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809537859"/>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latin typeface="Garamond"/>
                <a:cs typeface="Garamond"/>
              </a:rPr>
              <a:t>Tarski</a:t>
            </a:r>
            <a:r>
              <a:rPr lang="en-US" dirty="0">
                <a:latin typeface="Garamond"/>
                <a:cs typeface="Garamond"/>
              </a:rPr>
              <a:t>: Lessons of the Liar</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0053167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426305"/>
          </a:xfrm>
          <a:prstGeom prst="rect">
            <a:avLst/>
          </a:prstGeom>
          <a:noFill/>
        </p:spPr>
        <p:txBody>
          <a:bodyPr wrap="square" rtlCol="0">
            <a:spAutoFit/>
          </a:bodyPr>
          <a:lstStyle/>
          <a:p>
            <a:pPr>
              <a:lnSpc>
                <a:spcPct val="90000"/>
              </a:lnSpc>
            </a:pP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If </a:t>
            </a:r>
            <a:r>
              <a:rPr lang="en-US" sz="2800" dirty="0">
                <a:latin typeface="Garamond"/>
                <a:ea typeface="ＭＳ Ｐゴシック" charset="0"/>
                <a:cs typeface="Garamond"/>
              </a:rPr>
              <a:t>we analyze… [the antinomy of the Liar]…we reach the conviction that no consistent language can exist for which the usual laws of logic hold and which at the same time satisfies the following conditions</a:t>
            </a:r>
            <a:r>
              <a:rPr lang="en-US" sz="2800" dirty="0" smtClean="0">
                <a:latin typeface="Garamond"/>
                <a:ea typeface="ＭＳ Ｐゴシック" charset="0"/>
                <a:cs typeface="Garamond"/>
              </a:rPr>
              <a:t>…</a:t>
            </a:r>
            <a:r>
              <a:rPr lang="en-GB"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741928618"/>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latin typeface="Garamond"/>
                <a:cs typeface="Garamond"/>
              </a:rPr>
              <a:t>Tarski</a:t>
            </a:r>
            <a:r>
              <a:rPr lang="en-US" dirty="0">
                <a:latin typeface="Garamond"/>
                <a:cs typeface="Garamond"/>
              </a:rPr>
              <a:t>: Lessons of the Liar</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3238780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201902"/>
          </a:xfrm>
          <a:prstGeom prst="rect">
            <a:avLst/>
          </a:prstGeom>
          <a:noFill/>
        </p:spPr>
        <p:txBody>
          <a:bodyPr wrap="square" rtlCol="0">
            <a:spAutoFit/>
          </a:bodyPr>
          <a:lstStyle/>
          <a:p>
            <a:pPr>
              <a:lnSpc>
                <a:spcPct val="90000"/>
              </a:lnSpc>
            </a:pPr>
            <a:r>
              <a:rPr lang="ja-JP" altLang="en-US" sz="2800" dirty="0">
                <a:latin typeface="Garamond"/>
                <a:ea typeface="ＭＳ Ｐゴシック" charset="0"/>
                <a:cs typeface="Garamond"/>
              </a:rPr>
              <a:t>“</a:t>
            </a:r>
            <a:r>
              <a:rPr lang="en-US" sz="2800" dirty="0">
                <a:latin typeface="Garamond"/>
                <a:ea typeface="ＭＳ Ｐゴシック" charset="0"/>
                <a:cs typeface="Garamond"/>
              </a:rPr>
              <a:t>If these observations are correct, the the very possibility of a consistent use of the expression </a:t>
            </a:r>
            <a:r>
              <a:rPr lang="ja-JP" altLang="en-US" sz="2800" dirty="0">
                <a:latin typeface="Garamond"/>
                <a:ea typeface="ＭＳ Ｐゴシック" charset="0"/>
                <a:cs typeface="Garamond"/>
              </a:rPr>
              <a:t>‘</a:t>
            </a:r>
            <a:r>
              <a:rPr lang="en-US" sz="2800" dirty="0">
                <a:latin typeface="Garamond"/>
                <a:ea typeface="ＭＳ Ｐゴシック" charset="0"/>
                <a:cs typeface="Garamond"/>
              </a:rPr>
              <a:t>true sentence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which is in harmony with the laws of logic and the spirit of everyday language seems very questionable.</a:t>
            </a:r>
            <a:r>
              <a:rPr lang="ja-JP" altLang="en-US" sz="2800" dirty="0">
                <a:latin typeface="Garamond"/>
                <a:ea typeface="ＭＳ Ｐゴシック" charset="0"/>
                <a:cs typeface="Garamond"/>
              </a:rPr>
              <a:t>”</a:t>
            </a:r>
            <a:endParaRPr lang="en-US" sz="2800" dirty="0">
              <a:latin typeface="Garamond"/>
              <a:ea typeface="ＭＳ Ｐゴシック" charset="0"/>
              <a:cs typeface="Garamond"/>
            </a:endParaRPr>
          </a:p>
          <a:p>
            <a:pPr>
              <a:lnSpc>
                <a:spcPct val="90000"/>
              </a:lnSpc>
            </a:pPr>
            <a:r>
              <a:rPr lang="en-GB" sz="2800" dirty="0" smtClean="0">
                <a:latin typeface="Garamond"/>
                <a:ea typeface="ＭＳ Ｐゴシック" charset="0"/>
                <a:cs typeface="Garamond"/>
              </a:rPr>
              <a:t> (</a:t>
            </a:r>
            <a:r>
              <a:rPr lang="en-GB" sz="2800" dirty="0" err="1" smtClean="0">
                <a:latin typeface="Garamond"/>
                <a:ea typeface="ＭＳ Ｐゴシック" charset="0"/>
                <a:cs typeface="Garamond"/>
              </a:rPr>
              <a:t>Tarski</a:t>
            </a:r>
            <a:r>
              <a:rPr lang="en-GB" sz="2800" dirty="0" smtClean="0">
                <a:latin typeface="Garamond"/>
                <a:ea typeface="ＭＳ Ｐゴシック" charset="0"/>
                <a:cs typeface="Garamond"/>
              </a:rPr>
              <a:t>, “The Concept of Truth in Formalized Languages”)</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1464456869"/>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latin typeface="Garamond"/>
                <a:cs typeface="Garamond"/>
              </a:rPr>
              <a:t>Tarski</a:t>
            </a:r>
            <a:r>
              <a:rPr lang="en-US" dirty="0">
                <a:latin typeface="Garamond"/>
                <a:cs typeface="Garamond"/>
              </a:rPr>
              <a:t>: Lessons of the Liar</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9250641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108544"/>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On </a:t>
            </a: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view, any universal </a:t>
            </a:r>
            <a:r>
              <a:rPr lang="en-US" sz="2800" dirty="0" smtClean="0">
                <a:latin typeface="Garamond"/>
                <a:ea typeface="ＭＳ Ｐゴシック" charset="0"/>
                <a:cs typeface="Garamond"/>
              </a:rPr>
              <a:t>language—one </a:t>
            </a:r>
            <a:r>
              <a:rPr lang="en-US" sz="2800" dirty="0">
                <a:latin typeface="Garamond"/>
                <a:ea typeface="ＭＳ Ｐゴシック" charset="0"/>
                <a:cs typeface="Garamond"/>
              </a:rPr>
              <a:t>able to refer to its own sentences and to apply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is true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uniformly to all </a:t>
            </a:r>
            <a:r>
              <a:rPr lang="en-US" sz="2800" dirty="0" smtClean="0">
                <a:latin typeface="Garamond"/>
                <a:ea typeface="ＭＳ Ｐゴシック" charset="0"/>
                <a:cs typeface="Garamond"/>
              </a:rPr>
              <a:t>sentences—is </a:t>
            </a:r>
            <a:r>
              <a:rPr lang="en-US" sz="2800" dirty="0">
                <a:latin typeface="Garamond"/>
                <a:ea typeface="ＭＳ Ｐゴシック" charset="0"/>
                <a:cs typeface="Garamond"/>
              </a:rPr>
              <a:t>paradox susceptible. </a:t>
            </a:r>
            <a:endParaRPr lang="en-US" sz="2800" dirty="0" smtClean="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What is </a:t>
            </a:r>
            <a:r>
              <a:rPr lang="en-US" sz="2800" dirty="0" err="1" smtClean="0">
                <a:latin typeface="Garamond"/>
                <a:ea typeface="ＭＳ Ｐゴシック" charset="0"/>
                <a:cs typeface="Garamond"/>
              </a:rPr>
              <a:t>Tarski’s</a:t>
            </a:r>
            <a:r>
              <a:rPr lang="en-US" sz="2800" smtClean="0">
                <a:latin typeface="Garamond"/>
                <a:ea typeface="ＭＳ Ｐゴシック" charset="0"/>
                <a:cs typeface="Garamond"/>
              </a:rPr>
              <a:t> response?</a:t>
            </a:r>
            <a:r>
              <a:rPr lang="en-US" sz="2800" dirty="0">
                <a:latin typeface="Garamond"/>
                <a:ea typeface="ＭＳ Ｐゴシック" charset="0"/>
                <a:cs typeface="Garamond"/>
              </a:rPr>
              <a:t>	</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83718303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Deflationary theories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78697278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555094"/>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The </a:t>
            </a:r>
            <a:r>
              <a:rPr lang="en-US" sz="2800" dirty="0">
                <a:latin typeface="Garamond"/>
                <a:ea typeface="ＭＳ Ｐゴシック" charset="0"/>
                <a:cs typeface="Garamond"/>
              </a:rPr>
              <a:t>theory says that there is no more to our grasp of truth than our disposition to accept (all uncontroversial, non-pathological) </a:t>
            </a:r>
            <a:r>
              <a:rPr lang="en-US" sz="2800" b="1" dirty="0">
                <a:latin typeface="Garamond"/>
                <a:ea typeface="ＭＳ Ｐゴシック" charset="0"/>
                <a:cs typeface="Garamond"/>
              </a:rPr>
              <a:t>instance</a:t>
            </a:r>
            <a:r>
              <a:rPr lang="en-US" sz="2800" dirty="0">
                <a:latin typeface="Garamond"/>
                <a:ea typeface="ＭＳ Ｐゴシック" charset="0"/>
                <a:cs typeface="Garamond"/>
              </a:rPr>
              <a:t>s of the following </a:t>
            </a:r>
            <a:r>
              <a:rPr lang="en-US" sz="2800" b="1" dirty="0">
                <a:latin typeface="Garamond"/>
                <a:ea typeface="ＭＳ Ｐゴシック" charset="0"/>
                <a:cs typeface="Garamond"/>
              </a:rPr>
              <a:t>Equivalence Schema:</a:t>
            </a:r>
          </a:p>
          <a:p>
            <a:pPr>
              <a:spcBef>
                <a:spcPct val="0"/>
              </a:spcBef>
              <a:buFontTx/>
              <a:buNone/>
            </a:pPr>
            <a:endParaRPr lang="en-US" sz="2800" dirty="0">
              <a:latin typeface="Garamond"/>
              <a:ea typeface="ＭＳ Ｐゴシック" charset="0"/>
              <a:cs typeface="Garamond"/>
            </a:endParaRPr>
          </a:p>
          <a:p>
            <a:pPr marL="360000">
              <a:buFontTx/>
              <a:buNone/>
            </a:pPr>
            <a:r>
              <a:rPr lang="en-US" sz="2800" dirty="0">
                <a:latin typeface="Garamond"/>
                <a:ea typeface="ＭＳ Ｐゴシック" charset="0"/>
                <a:cs typeface="Garamond"/>
              </a:rPr>
              <a:t>	(ES) The proposition that P </a:t>
            </a:r>
            <a:r>
              <a:rPr lang="en-US" sz="2800" dirty="0" smtClean="0">
                <a:latin typeface="Garamond"/>
                <a:ea typeface="ＭＳ Ｐゴシック" charset="0"/>
                <a:cs typeface="Garamond"/>
              </a:rPr>
              <a:t>			is </a:t>
            </a:r>
            <a:r>
              <a:rPr lang="en-US" sz="2800" dirty="0">
                <a:latin typeface="Garamond"/>
                <a:ea typeface="ＭＳ Ｐゴシック" charset="0"/>
                <a:cs typeface="Garamond"/>
              </a:rPr>
              <a:t>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P</a:t>
            </a:r>
            <a:endParaRPr lang="en-US" sz="2800" i="1" dirty="0">
              <a:latin typeface="Garamond"/>
              <a:ea typeface="ＭＳ Ｐゴシック" charset="0"/>
              <a:cs typeface="Garamond"/>
            </a:endParaRPr>
          </a:p>
          <a:p>
            <a:pPr marL="609600" indent="-609600">
              <a:spcBef>
                <a:spcPct val="0"/>
              </a:spcBef>
              <a:buFontTx/>
              <a:buNone/>
            </a:pPr>
            <a:endParaRPr lang="en-US" sz="2800" dirty="0">
              <a:latin typeface="Arial" charset="0"/>
              <a:ea typeface="ＭＳ Ｐゴシック" charset="0"/>
              <a:cs typeface="ＭＳ Ｐゴシック" charset="0"/>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20733507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1217</TotalTime>
  <Words>3827</Words>
  <Application>Microsoft Macintosh PowerPoint</Application>
  <PresentationFormat>On-screen Show (4:3)</PresentationFormat>
  <Paragraphs>396</Paragraphs>
  <Slides>85</Slides>
  <Notes>0</Notes>
  <HiddenSlides>0</HiddenSlides>
  <MMClips>0</MMClips>
  <ScaleCrop>false</ScaleCrop>
  <HeadingPairs>
    <vt:vector size="4" baseType="variant">
      <vt:variant>
        <vt:lpstr>Theme</vt:lpstr>
      </vt:variant>
      <vt:variant>
        <vt:i4>1</vt:i4>
      </vt:variant>
      <vt:variant>
        <vt:lpstr>Slide Titles</vt:lpstr>
      </vt:variant>
      <vt:variant>
        <vt:i4>85</vt:i4>
      </vt:variant>
    </vt:vector>
  </HeadingPairs>
  <TitlesOfParts>
    <vt:vector size="86" baseType="lpstr">
      <vt:lpstr>Black</vt:lpstr>
      <vt:lpstr>Truth, Consequence, and Paradox</vt:lpstr>
      <vt:lpstr>PowerPoint Presentation</vt:lpstr>
      <vt:lpstr>Correspondence Theory</vt:lpstr>
      <vt:lpstr>Coherence Theory</vt:lpstr>
      <vt:lpstr>An alternative approach</vt:lpstr>
      <vt:lpstr>An alternative approach</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Deflationary theories</vt:lpstr>
      <vt:lpstr>PowerPoint Presentation</vt:lpstr>
      <vt:lpstr>Truth-value gaps</vt:lpstr>
      <vt:lpstr>Truth-value gaps</vt:lpstr>
      <vt:lpstr>Truth-value gaps</vt:lpstr>
      <vt:lpstr>Truth-value gaps</vt:lpstr>
      <vt:lpstr>Truth-value gaps</vt:lpstr>
      <vt:lpstr>Truth-value gaps</vt:lpstr>
      <vt:lpstr>Truth-value gaps</vt:lpstr>
      <vt:lpstr>Truth-value gaps</vt:lpstr>
      <vt:lpstr>Truth-value gaps</vt:lpstr>
      <vt:lpstr>Truth-value gaps</vt:lpstr>
      <vt:lpstr>Truth-value gaps</vt:lpstr>
      <vt:lpstr>PowerPoint Presentation</vt:lpstr>
      <vt:lpstr>Paradox</vt:lpstr>
      <vt:lpstr>Paradox</vt:lpstr>
      <vt:lpstr>Paradox</vt:lpstr>
      <vt:lpstr>Paradox</vt:lpstr>
      <vt:lpstr>Paradox</vt:lpstr>
      <vt:lpstr>Paradox</vt:lpstr>
      <vt:lpstr>Paradox</vt:lpstr>
      <vt:lpstr>Paradox</vt:lpstr>
      <vt:lpstr>Paradox</vt:lpstr>
      <vt:lpstr>Paradox</vt:lpstr>
      <vt:lpstr>The Liar Paradox</vt:lpstr>
      <vt:lpstr>The Liar Paradox</vt:lpstr>
      <vt:lpstr>The Liar Paradox</vt:lpstr>
      <vt:lpstr>The Liar Paradox</vt:lpstr>
      <vt:lpstr>The Liar Paradox</vt:lpstr>
      <vt:lpstr>The Liar Paradox</vt:lpstr>
      <vt:lpstr>The Liar Paradox</vt:lpstr>
      <vt:lpstr>The Liar Paradox</vt:lpstr>
      <vt:lpstr>The Liar Paradox</vt:lpstr>
      <vt:lpstr>The Liar Paradox</vt:lpstr>
      <vt:lpstr>The Liar Paradox</vt:lpstr>
      <vt:lpstr>The Liar Paradox</vt:lpstr>
      <vt:lpstr>Incoherence of concept of truth?</vt:lpstr>
      <vt:lpstr>Tarski: Lessons of the Liar</vt:lpstr>
      <vt:lpstr>Tarski: Lessons of the Liar</vt:lpstr>
      <vt:lpstr>Tarski: Lessons of the Liar</vt:lpstr>
      <vt:lpstr>Tarski: Lessons of the Liar</vt:lpstr>
      <vt:lpstr>Tarski: Lessons of the Liar</vt:lpstr>
      <vt:lpstr>Tarski: Lessons of the Liar</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Thought &amp; Language</dc:title>
  <dc:creator>Guy Longworth</dc:creator>
  <cp:lastModifiedBy>Guy Longworth</cp:lastModifiedBy>
  <cp:revision>281</cp:revision>
  <cp:lastPrinted>2014-02-26T18:36:45Z</cp:lastPrinted>
  <dcterms:created xsi:type="dcterms:W3CDTF">2011-10-03T12:14:05Z</dcterms:created>
  <dcterms:modified xsi:type="dcterms:W3CDTF">2015-11-27T14:01:27Z</dcterms:modified>
</cp:coreProperties>
</file>