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diagrams/data71.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diagrams/data72.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diagrams/data73.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diagrams/data74.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ppt/diagrams/data75.xml" ContentType="application/vnd.openxmlformats-officedocument.drawingml.diagramData+xml"/>
  <Override PartName="/ppt/diagrams/layout75.xml" ContentType="application/vnd.openxmlformats-officedocument.drawingml.diagramLayout+xml"/>
  <Override PartName="/ppt/diagrams/quickStyle75.xml" ContentType="application/vnd.openxmlformats-officedocument.drawingml.diagramStyle+xml"/>
  <Override PartName="/ppt/diagrams/colors75.xml" ContentType="application/vnd.openxmlformats-officedocument.drawingml.diagramColors+xml"/>
  <Override PartName="/ppt/diagrams/drawing75.xml" ContentType="application/vnd.ms-office.drawingml.diagramDrawing+xml"/>
  <Override PartName="/ppt/diagrams/data76.xml" ContentType="application/vnd.openxmlformats-officedocument.drawingml.diagramData+xml"/>
  <Override PartName="/ppt/diagrams/layout76.xml" ContentType="application/vnd.openxmlformats-officedocument.drawingml.diagramLayout+xml"/>
  <Override PartName="/ppt/diagrams/quickStyle76.xml" ContentType="application/vnd.openxmlformats-officedocument.drawingml.diagramStyle+xml"/>
  <Override PartName="/ppt/diagrams/colors76.xml" ContentType="application/vnd.openxmlformats-officedocument.drawingml.diagramColors+xml"/>
  <Override PartName="/ppt/diagrams/drawing76.xml" ContentType="application/vnd.ms-office.drawingml.diagramDrawing+xml"/>
  <Override PartName="/ppt/diagrams/data77.xml" ContentType="application/vnd.openxmlformats-officedocument.drawingml.diagramData+xml"/>
  <Override PartName="/ppt/diagrams/layout77.xml" ContentType="application/vnd.openxmlformats-officedocument.drawingml.diagramLayout+xml"/>
  <Override PartName="/ppt/diagrams/quickStyle77.xml" ContentType="application/vnd.openxmlformats-officedocument.drawingml.diagramStyle+xml"/>
  <Override PartName="/ppt/diagrams/colors77.xml" ContentType="application/vnd.openxmlformats-officedocument.drawingml.diagramColors+xml"/>
  <Override PartName="/ppt/diagrams/drawing77.xml" ContentType="application/vnd.ms-office.drawingml.diagramDrawing+xml"/>
  <Override PartName="/ppt/diagrams/data78.xml" ContentType="application/vnd.openxmlformats-officedocument.drawingml.diagramData+xml"/>
  <Override PartName="/ppt/diagrams/layout78.xml" ContentType="application/vnd.openxmlformats-officedocument.drawingml.diagramLayout+xml"/>
  <Override PartName="/ppt/diagrams/quickStyle78.xml" ContentType="application/vnd.openxmlformats-officedocument.drawingml.diagramStyle+xml"/>
  <Override PartName="/ppt/diagrams/colors78.xml" ContentType="application/vnd.openxmlformats-officedocument.drawingml.diagramColors+xml"/>
  <Override PartName="/ppt/diagrams/drawing78.xml" ContentType="application/vnd.ms-office.drawingml.diagramDrawing+xml"/>
  <Override PartName="/ppt/diagrams/data79.xml" ContentType="application/vnd.openxmlformats-officedocument.drawingml.diagramData+xml"/>
  <Override PartName="/ppt/diagrams/layout79.xml" ContentType="application/vnd.openxmlformats-officedocument.drawingml.diagramLayout+xml"/>
  <Override PartName="/ppt/diagrams/quickStyle79.xml" ContentType="application/vnd.openxmlformats-officedocument.drawingml.diagramStyle+xml"/>
  <Override PartName="/ppt/diagrams/colors79.xml" ContentType="application/vnd.openxmlformats-officedocument.drawingml.diagramColors+xml"/>
  <Override PartName="/ppt/diagrams/drawing79.xml" ContentType="application/vnd.ms-office.drawingml.diagramDrawing+xml"/>
  <Override PartName="/ppt/diagrams/data80.xml" ContentType="application/vnd.openxmlformats-officedocument.drawingml.diagramData+xml"/>
  <Override PartName="/ppt/diagrams/layout80.xml" ContentType="application/vnd.openxmlformats-officedocument.drawingml.diagramLayout+xml"/>
  <Override PartName="/ppt/diagrams/quickStyle80.xml" ContentType="application/vnd.openxmlformats-officedocument.drawingml.diagramStyle+xml"/>
  <Override PartName="/ppt/diagrams/colors80.xml" ContentType="application/vnd.openxmlformats-officedocument.drawingml.diagramColors+xml"/>
  <Override PartName="/ppt/diagrams/drawing80.xml" ContentType="application/vnd.ms-office.drawingml.diagramDrawing+xml"/>
  <Override PartName="/ppt/diagrams/data81.xml" ContentType="application/vnd.openxmlformats-officedocument.drawingml.diagramData+xml"/>
  <Override PartName="/ppt/diagrams/layout81.xml" ContentType="application/vnd.openxmlformats-officedocument.drawingml.diagramLayout+xml"/>
  <Override PartName="/ppt/diagrams/quickStyle81.xml" ContentType="application/vnd.openxmlformats-officedocument.drawingml.diagramStyle+xml"/>
  <Override PartName="/ppt/diagrams/colors81.xml" ContentType="application/vnd.openxmlformats-officedocument.drawingml.diagramColors+xml"/>
  <Override PartName="/ppt/diagrams/drawing81.xml" ContentType="application/vnd.ms-office.drawingml.diagramDrawing+xml"/>
  <Override PartName="/ppt/diagrams/data82.xml" ContentType="application/vnd.openxmlformats-officedocument.drawingml.diagramData+xml"/>
  <Override PartName="/ppt/diagrams/layout82.xml" ContentType="application/vnd.openxmlformats-officedocument.drawingml.diagramLayout+xml"/>
  <Override PartName="/ppt/diagrams/quickStyle82.xml" ContentType="application/vnd.openxmlformats-officedocument.drawingml.diagramStyle+xml"/>
  <Override PartName="/ppt/diagrams/colors82.xml" ContentType="application/vnd.openxmlformats-officedocument.drawingml.diagramColors+xml"/>
  <Override PartName="/ppt/diagrams/drawing82.xml" ContentType="application/vnd.ms-office.drawingml.diagramDrawing+xml"/>
  <Override PartName="/ppt/diagrams/data83.xml" ContentType="application/vnd.openxmlformats-officedocument.drawingml.diagramData+xml"/>
  <Override PartName="/ppt/diagrams/layout83.xml" ContentType="application/vnd.openxmlformats-officedocument.drawingml.diagramLayout+xml"/>
  <Override PartName="/ppt/diagrams/quickStyle83.xml" ContentType="application/vnd.openxmlformats-officedocument.drawingml.diagramStyle+xml"/>
  <Override PartName="/ppt/diagrams/colors83.xml" ContentType="application/vnd.openxmlformats-officedocument.drawingml.diagramColors+xml"/>
  <Override PartName="/ppt/diagrams/drawing83.xml" ContentType="application/vnd.ms-office.drawingml.diagramDrawing+xml"/>
  <Override PartName="/ppt/diagrams/data84.xml" ContentType="application/vnd.openxmlformats-officedocument.drawingml.diagramData+xml"/>
  <Override PartName="/ppt/diagrams/layout84.xml" ContentType="application/vnd.openxmlformats-officedocument.drawingml.diagramLayout+xml"/>
  <Override PartName="/ppt/diagrams/quickStyle84.xml" ContentType="application/vnd.openxmlformats-officedocument.drawingml.diagramStyle+xml"/>
  <Override PartName="/ppt/diagrams/colors84.xml" ContentType="application/vnd.openxmlformats-officedocument.drawingml.diagramColors+xml"/>
  <Override PartName="/ppt/diagrams/drawing84.xml" ContentType="application/vnd.ms-office.drawingml.diagramDrawing+xml"/>
  <Override PartName="/ppt/diagrams/data85.xml" ContentType="application/vnd.openxmlformats-officedocument.drawingml.diagramData+xml"/>
  <Override PartName="/ppt/diagrams/layout85.xml" ContentType="application/vnd.openxmlformats-officedocument.drawingml.diagramLayout+xml"/>
  <Override PartName="/ppt/diagrams/quickStyle85.xml" ContentType="application/vnd.openxmlformats-officedocument.drawingml.diagramStyle+xml"/>
  <Override PartName="/ppt/diagrams/colors85.xml" ContentType="application/vnd.openxmlformats-officedocument.drawingml.diagramColors+xml"/>
  <Override PartName="/ppt/diagrams/drawing85.xml" ContentType="application/vnd.ms-office.drawingml.diagramDrawing+xml"/>
  <Override PartName="/ppt/diagrams/data86.xml" ContentType="application/vnd.openxmlformats-officedocument.drawingml.diagramData+xml"/>
  <Override PartName="/ppt/diagrams/layout86.xml" ContentType="application/vnd.openxmlformats-officedocument.drawingml.diagramLayout+xml"/>
  <Override PartName="/ppt/diagrams/quickStyle86.xml" ContentType="application/vnd.openxmlformats-officedocument.drawingml.diagramStyle+xml"/>
  <Override PartName="/ppt/diagrams/colors86.xml" ContentType="application/vnd.openxmlformats-officedocument.drawingml.diagramColors+xml"/>
  <Override PartName="/ppt/diagrams/drawing86.xml" ContentType="application/vnd.ms-office.drawingml.diagramDrawing+xml"/>
  <Override PartName="/ppt/diagrams/data87.xml" ContentType="application/vnd.openxmlformats-officedocument.drawingml.diagramData+xml"/>
  <Override PartName="/ppt/diagrams/layout87.xml" ContentType="application/vnd.openxmlformats-officedocument.drawingml.diagramLayout+xml"/>
  <Override PartName="/ppt/diagrams/quickStyle87.xml" ContentType="application/vnd.openxmlformats-officedocument.drawingml.diagramStyle+xml"/>
  <Override PartName="/ppt/diagrams/colors87.xml" ContentType="application/vnd.openxmlformats-officedocument.drawingml.diagramColors+xml"/>
  <Override PartName="/ppt/diagrams/drawing8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95"/>
  </p:handoutMasterIdLst>
  <p:sldIdLst>
    <p:sldId id="256" r:id="rId2"/>
    <p:sldId id="649" r:id="rId3"/>
    <p:sldId id="666" r:id="rId4"/>
    <p:sldId id="667" r:id="rId5"/>
    <p:sldId id="687" r:id="rId6"/>
    <p:sldId id="688" r:id="rId7"/>
    <p:sldId id="689" r:id="rId8"/>
    <p:sldId id="690" r:id="rId9"/>
    <p:sldId id="691" r:id="rId10"/>
    <p:sldId id="692" r:id="rId11"/>
    <p:sldId id="693" r:id="rId12"/>
    <p:sldId id="694" r:id="rId13"/>
    <p:sldId id="695" r:id="rId14"/>
    <p:sldId id="696" r:id="rId15"/>
    <p:sldId id="697" r:id="rId16"/>
    <p:sldId id="698" r:id="rId17"/>
    <p:sldId id="699" r:id="rId18"/>
    <p:sldId id="700" r:id="rId19"/>
    <p:sldId id="702" r:id="rId20"/>
    <p:sldId id="701" r:id="rId21"/>
    <p:sldId id="703" r:id="rId22"/>
    <p:sldId id="704" r:id="rId23"/>
    <p:sldId id="705" r:id="rId24"/>
    <p:sldId id="706" r:id="rId25"/>
    <p:sldId id="707" r:id="rId26"/>
    <p:sldId id="708" r:id="rId27"/>
    <p:sldId id="709" r:id="rId28"/>
    <p:sldId id="710" r:id="rId29"/>
    <p:sldId id="810" r:id="rId30"/>
    <p:sldId id="811" r:id="rId31"/>
    <p:sldId id="752" r:id="rId32"/>
    <p:sldId id="753" r:id="rId33"/>
    <p:sldId id="754" r:id="rId34"/>
    <p:sldId id="755" r:id="rId35"/>
    <p:sldId id="756" r:id="rId36"/>
    <p:sldId id="757" r:id="rId37"/>
    <p:sldId id="758" r:id="rId38"/>
    <p:sldId id="759" r:id="rId39"/>
    <p:sldId id="760" r:id="rId40"/>
    <p:sldId id="761" r:id="rId41"/>
    <p:sldId id="762" r:id="rId42"/>
    <p:sldId id="763" r:id="rId43"/>
    <p:sldId id="764" r:id="rId44"/>
    <p:sldId id="765" r:id="rId45"/>
    <p:sldId id="766" r:id="rId46"/>
    <p:sldId id="796" r:id="rId47"/>
    <p:sldId id="767" r:id="rId48"/>
    <p:sldId id="865" r:id="rId49"/>
    <p:sldId id="768" r:id="rId50"/>
    <p:sldId id="769" r:id="rId51"/>
    <p:sldId id="770" r:id="rId52"/>
    <p:sldId id="771" r:id="rId53"/>
    <p:sldId id="803" r:id="rId54"/>
    <p:sldId id="804" r:id="rId55"/>
    <p:sldId id="805" r:id="rId56"/>
    <p:sldId id="806" r:id="rId57"/>
    <p:sldId id="807" r:id="rId58"/>
    <p:sldId id="808" r:id="rId59"/>
    <p:sldId id="809" r:id="rId60"/>
    <p:sldId id="813" r:id="rId61"/>
    <p:sldId id="814" r:id="rId62"/>
    <p:sldId id="815" r:id="rId63"/>
    <p:sldId id="816" r:id="rId64"/>
    <p:sldId id="817" r:id="rId65"/>
    <p:sldId id="818" r:id="rId66"/>
    <p:sldId id="819" r:id="rId67"/>
    <p:sldId id="820" r:id="rId68"/>
    <p:sldId id="821" r:id="rId69"/>
    <p:sldId id="822" r:id="rId70"/>
    <p:sldId id="823" r:id="rId71"/>
    <p:sldId id="824" r:id="rId72"/>
    <p:sldId id="825" r:id="rId73"/>
    <p:sldId id="826" r:id="rId74"/>
    <p:sldId id="827" r:id="rId75"/>
    <p:sldId id="829" r:id="rId76"/>
    <p:sldId id="830" r:id="rId77"/>
    <p:sldId id="831" r:id="rId78"/>
    <p:sldId id="832" r:id="rId79"/>
    <p:sldId id="833" r:id="rId80"/>
    <p:sldId id="834" r:id="rId81"/>
    <p:sldId id="835" r:id="rId82"/>
    <p:sldId id="836" r:id="rId83"/>
    <p:sldId id="837" r:id="rId84"/>
    <p:sldId id="838" r:id="rId85"/>
    <p:sldId id="839" r:id="rId86"/>
    <p:sldId id="840" r:id="rId87"/>
    <p:sldId id="841" r:id="rId88"/>
    <p:sldId id="842" r:id="rId89"/>
    <p:sldId id="843" r:id="rId90"/>
    <p:sldId id="844" r:id="rId91"/>
    <p:sldId id="845" r:id="rId92"/>
    <p:sldId id="846" r:id="rId93"/>
    <p:sldId id="847" r:id="rId9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0" d="100"/>
          <a:sy n="90" d="100"/>
        </p:scale>
        <p:origin x="-125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handoutMaster" Target="handoutMasters/handoutMaster1.xml"/><Relationship Id="rId96" Type="http://schemas.openxmlformats.org/officeDocument/2006/relationships/printerSettings" Target="printerSettings/printerSettings1.bin"/><Relationship Id="rId97" Type="http://schemas.openxmlformats.org/officeDocument/2006/relationships/presProps" Target="presProps.xml"/><Relationship Id="rId98" Type="http://schemas.openxmlformats.org/officeDocument/2006/relationships/viewProps" Target="viewProps.xml"/><Relationship Id="rId9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tableStyles" Target="tableStyle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_rels/data1.xml.rels><?xml version="1.0" encoding="UTF-8" standalone="yes"?>
<Relationships xmlns="http://schemas.openxmlformats.org/package/2006/relationships"><Relationship Id="rId1" Type="http://schemas.openxmlformats.org/officeDocument/2006/relationships/image" Target="../media/image1.jpeg"/></Relationships>
</file>

<file path=ppt/diagrams/_rels/data54.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4.xml.rels><?xml version="1.0" encoding="UTF-8" standalone="yes"?>
<Relationships xmlns="http://schemas.openxmlformats.org/package/2006/relationships"><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C65C9DA5-483F-FF4B-AF96-9D1627EDF492}">
      <dgm:prSet phldrT="[Text]" custT="1"/>
      <dgm:spPr/>
      <dgm:t>
        <a:bodyPr/>
        <a:lstStyle/>
        <a:p>
          <a:r>
            <a:rPr lang="en-US" sz="3600" dirty="0" smtClean="0">
              <a:latin typeface="Garamond"/>
              <a:cs typeface="Garamond"/>
            </a:rPr>
            <a:t>Truth</a:t>
          </a:r>
          <a:r>
            <a:rPr lang="en-US" sz="3600" baseline="0" dirty="0" smtClean="0">
              <a:latin typeface="Garamond"/>
              <a:cs typeface="Garamond"/>
            </a:rPr>
            <a:t> and Paradox</a:t>
          </a:r>
          <a:endParaRPr lang="en-US" sz="36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0" presStyleCnt="1">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0" presStyleCnt="1" custLinFactNeighborY="-8946"/>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t>
        <a:bodyPr/>
        <a:lstStyle/>
        <a:p>
          <a:endParaRPr lang="en-US"/>
        </a:p>
      </dgm:t>
    </dgm:pt>
  </dgm:ptLst>
  <dgm:cxnLst>
    <dgm:cxn modelId="{CCC1A2E8-EA48-2647-97F2-2C40DDF7E279}" type="presOf" srcId="{B50A352E-CE23-1B42-A3DD-7AA6223C7581}" destId="{7909B69D-0F7A-FF42-9752-65E11284734E}" srcOrd="0" destOrd="0" presId="urn:microsoft.com/office/officeart/2008/layout/PictureStrips"/>
    <dgm:cxn modelId="{359747E0-3A72-4B4B-A4A9-CA5637A5D030}" srcId="{B50A352E-CE23-1B42-A3DD-7AA6223C7581}" destId="{C65C9DA5-483F-FF4B-AF96-9D1627EDF492}" srcOrd="0" destOrd="0" parTransId="{67004CE6-1598-F64A-BF07-C00F45D1CF8E}" sibTransId="{41868AE8-EDF6-CE40-ABBA-22BEB941E601}"/>
    <dgm:cxn modelId="{048732AF-A70A-DE49-9F5D-C5811CB2CBEE}" type="presOf" srcId="{C65C9DA5-483F-FF4B-AF96-9D1627EDF492}" destId="{A7BC128C-7234-FE46-B9FA-F6701B795A4C}" srcOrd="0" destOrd="0" presId="urn:microsoft.com/office/officeart/2008/layout/PictureStrips"/>
    <dgm:cxn modelId="{EAD8B85A-852E-6647-85F3-03F0007A82E1}" type="presParOf" srcId="{7909B69D-0F7A-FF42-9752-65E11284734E}" destId="{BC7D37AD-8157-B44D-8B83-58A50A7E2456}" srcOrd="0" destOrd="0" presId="urn:microsoft.com/office/officeart/2008/layout/PictureStrips"/>
    <dgm:cxn modelId="{4689D611-8490-AA4F-A48C-3D7CC300EA37}" type="presParOf" srcId="{BC7D37AD-8157-B44D-8B83-58A50A7E2456}" destId="{A7BC128C-7234-FE46-B9FA-F6701B795A4C}" srcOrd="0" destOrd="0" presId="urn:microsoft.com/office/officeart/2008/layout/PictureStrips"/>
    <dgm:cxn modelId="{E6CCF8A1-5806-1443-B01F-779F1C69064A}"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7A17BDD-FF87-3747-B8D4-B60A53A8774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BDE865F-8909-6A4E-BF5F-8FCA5466257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EECD3AE-D577-BE46-BBDB-8BF5590DB2C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E2C6036-88EA-4F4B-BB67-2342A02E3EF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86394AC-4D6E-F848-8E71-B81D42FBFE3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641F267-8261-8943-A5AA-4484CCEE682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D7A5A88-3B25-2A4D-88EA-33CCF69BE53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15AF5FD-47D9-E64A-921B-A8F601E5ED2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6DF886E-8B22-5E45-8B87-3BD7B32B50F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16E83C6-D0E9-A04D-8168-6758EF7EFA6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3405518-4B51-1B43-A60C-8040FFB65E7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5234942-0A23-DE44-A474-EF298377C26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D598F4C-1F8A-4B48-A9CD-57BA09A4AD6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FAC0A58-A4E2-9B40-890C-FC94380CB4A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310514E-79B7-E640-89E7-8E57FE26D49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9DBF750-8821-2A4E-8788-1C5003A415A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E199F09-6EDD-254F-BDA7-2A8C34B7C08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CCB7EAD-07B4-664D-92FC-5754A473DD7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0C70AD2-211A-FE43-99A6-45CBF0DF970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ACD76FA-DB2A-554D-8759-87BFFB5DE28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BCF2C1B-532A-414F-8300-63001035B14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29E5631-C25E-624D-A0B2-B87D39E2D2E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6673D38-7AA8-BE47-A36E-BA40E1743B5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8FBDF7D-5387-714E-957F-C138BED0A86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B6C0160-867F-1244-A9C8-EA0AFCCBA08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401351D-7DBD-C847-B9EF-C9740CE043F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BCCF7B2-311B-C345-BE84-B16C3222648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088719E-5624-0F4E-9831-63A4470E2D9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9F646BF-DA52-3A45-92C4-CC5AA2BD56A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D961B44-77EE-8B4A-B9D6-155EECF9E4B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9012765-26E3-6A48-96F7-85ABD649FEA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16BF999-13AB-FB40-AB5E-53883911609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CE8C725-22A6-694B-9CEA-637DB42E7DB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5DF4A22-CCF2-0F43-8992-7ACDF5C8F81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CA01D11-E3CD-5A46-9789-1A931C9D02F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1193B5A-73A4-FA4E-B9F0-87FE89CF673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09B3B10-6ABA-5043-B3BA-F52CA22DDEF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56903D0-4DB4-784F-87A4-AE790C52DB9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E4967F0-CB68-2D4C-A3AF-CB9E8BCA853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CE195F3-36B4-EE42-9AA9-27C747492F3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F56D943-3EBE-E74F-AC5C-23154B9D338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FB5248A-B5D7-1447-AEE6-7E4AF5DC867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1D4D182-F6A9-0742-90EB-9CD13AF5829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C712783-C5CA-714C-9E5B-52355CA709D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5525C6D-67D3-7A47-B875-A8468EDCE25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283204C-4082-8243-96A1-5AFD3D73122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B129279-DCAE-6A4A-BAAF-E5DBC0DA91A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F97D2A6-EA42-D341-B6B5-5BE94EC71E7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C65C9DA5-483F-FF4B-AF96-9D1627EDF492}">
      <dgm:prSet phldrT="[Text]" custT="1"/>
      <dgm:spPr/>
      <dgm:t>
        <a:bodyPr/>
        <a:lstStyle/>
        <a:p>
          <a:r>
            <a:rPr lang="en-US" sz="3600" dirty="0" smtClean="0">
              <a:latin typeface="Garamond"/>
              <a:cs typeface="Garamond"/>
            </a:rPr>
            <a:t>Vagueness</a:t>
          </a:r>
          <a:r>
            <a:rPr lang="en-US" sz="3600" baseline="0" dirty="0" smtClean="0">
              <a:latin typeface="Garamond"/>
              <a:cs typeface="Garamond"/>
            </a:rPr>
            <a:t> and the </a:t>
          </a:r>
          <a:r>
            <a:rPr lang="en-US" sz="3600" baseline="0" dirty="0" err="1" smtClean="0">
              <a:latin typeface="Garamond"/>
              <a:cs typeface="Garamond"/>
            </a:rPr>
            <a:t>Sorites</a:t>
          </a:r>
          <a:endParaRPr lang="en-US" sz="36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0" presStyleCnt="1">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0" presStyleCnt="1" custLinFactNeighborY="-8946"/>
      <dgm:spPr>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dgm:spPr>
      <dgm:t>
        <a:bodyPr/>
        <a:lstStyle/>
        <a:p>
          <a:endParaRPr lang="en-US"/>
        </a:p>
      </dgm:t>
    </dgm:pt>
  </dgm:ptLst>
  <dgm:cxnLst>
    <dgm:cxn modelId="{359747E0-3A72-4B4B-A4A9-CA5637A5D030}" srcId="{B50A352E-CE23-1B42-A3DD-7AA6223C7581}" destId="{C65C9DA5-483F-FF4B-AF96-9D1627EDF492}" srcOrd="0" destOrd="0" parTransId="{67004CE6-1598-F64A-BF07-C00F45D1CF8E}" sibTransId="{41868AE8-EDF6-CE40-ABBA-22BEB941E601}"/>
    <dgm:cxn modelId="{59360D68-945A-B843-8E38-9377917AEF6F}" type="presOf" srcId="{B50A352E-CE23-1B42-A3DD-7AA6223C7581}" destId="{7909B69D-0F7A-FF42-9752-65E11284734E}" srcOrd="0" destOrd="0" presId="urn:microsoft.com/office/officeart/2008/layout/PictureStrips"/>
    <dgm:cxn modelId="{DFF8AD29-DCB3-C342-93A6-836397BDB9CF}" type="presOf" srcId="{C65C9DA5-483F-FF4B-AF96-9D1627EDF492}" destId="{A7BC128C-7234-FE46-B9FA-F6701B795A4C}" srcOrd="0" destOrd="0" presId="urn:microsoft.com/office/officeart/2008/layout/PictureStrips"/>
    <dgm:cxn modelId="{31F762D1-88A6-2D4D-9E58-9E460EFC4257}" type="presParOf" srcId="{7909B69D-0F7A-FF42-9752-65E11284734E}" destId="{BC7D37AD-8157-B44D-8B83-58A50A7E2456}" srcOrd="0" destOrd="0" presId="urn:microsoft.com/office/officeart/2008/layout/PictureStrips"/>
    <dgm:cxn modelId="{858ECB46-8B2A-2A49-9F59-728D88EF48EB}" type="presParOf" srcId="{BC7D37AD-8157-B44D-8B83-58A50A7E2456}" destId="{A7BC128C-7234-FE46-B9FA-F6701B795A4C}" srcOrd="0" destOrd="0" presId="urn:microsoft.com/office/officeart/2008/layout/PictureStrips"/>
    <dgm:cxn modelId="{95093EFE-94E0-AB40-8200-C424B4A53ABA}"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4609CF0-8BB4-6346-87AC-15C1A8C8097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93178C5-3710-C149-940F-B43867A4C32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1469CF6-4A4D-E940-8CAF-BE82A7AE727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5FA1915-011F-6847-AC61-8AADB0E1EB9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F13470E-5CAD-6F42-AC7F-07CDBD7BED1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F94369F-3FF9-DF43-BEFD-60FC28F581D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B31615B-D284-6D43-B76C-EB6E646ABC1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8A76D9E-7529-E244-B82B-D9CE27DC172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83DD60A-8764-1F4D-AC11-9D7BB4991A5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0F9DF89-F42A-DF47-BBE9-2B05C94D143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B338FF6-338E-3848-A715-1BB959B0892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37F9647-6411-D444-A3CB-41E1D5E194C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E507A9E-C7E1-3149-A419-F14F6A23879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B8FADA3-D176-3341-871B-DC917FC4E84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ABD92F2-0AAA-F74D-994C-C65584CDC4B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A2CEE00-5F2C-DA47-A306-DCB8EEE9399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B83E2EA-3266-104E-833B-D233CA8208C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366051F-05FC-7747-81ED-3680E408C39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9C2CD1A-1262-844E-A3F2-C3458D4D03F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0704791-10DC-0C4B-9C4C-66221E7D042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A3D3C0A-FAC4-304C-8859-A9C385480CD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DE6B967-F8F1-0F42-A72A-D6BF186A4BE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18A6C88-8567-A342-87FF-F3624D1E6FE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E8AABEB-B4C9-924B-BC9E-12FA23C21F9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F66F69B-A6C7-9949-AA92-0158088097C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7A02616-D0D5-514A-A2C6-6070B0437C3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BB44573-F13C-9C4B-A3FD-3B823CD9ECD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80347C2-4F31-8340-92B2-37EAD481FEB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D85EAAC-39EF-1D45-9E27-82F476155A0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166A8EB-781A-F943-B35A-B0B086E28D4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E2DCEE1-5C0C-7240-9226-476196FB77F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BC4E6EC-2BDE-0D43-8A7B-B340F25EA6A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C4D4C79-CBF6-F94B-B99B-01CD2DD8E89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D51F254-C07A-E345-B76D-A8F24930488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C60B581-F4AF-4E44-9B30-D1194283164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4054325-6D86-4443-B9AA-44C64F00BF4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28FBACF-3F4A-5F49-B6FC-958E573534D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C128C-7234-FE46-B9FA-F6701B795A4C}">
      <dsp:nvSpPr>
        <dsp:cNvPr id="0" name=""/>
        <dsp:cNvSpPr/>
      </dsp:nvSpPr>
      <dsp:spPr>
        <a:xfrm>
          <a:off x="329183" y="1206849"/>
          <a:ext cx="7900416" cy="246888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137160" rIns="137160" bIns="137160" numCol="1" spcCol="1270" anchor="ctr" anchorCtr="0">
          <a:noAutofit/>
        </a:bodyPr>
        <a:lstStyle/>
        <a:p>
          <a:pPr lvl="0" algn="l" defTabSz="1600200">
            <a:lnSpc>
              <a:spcPct val="90000"/>
            </a:lnSpc>
            <a:spcBef>
              <a:spcPct val="0"/>
            </a:spcBef>
            <a:spcAft>
              <a:spcPct val="35000"/>
            </a:spcAft>
          </a:pPr>
          <a:r>
            <a:rPr lang="en-US" sz="3600" kern="1200" dirty="0" smtClean="0">
              <a:latin typeface="Garamond"/>
              <a:cs typeface="Garamond"/>
            </a:rPr>
            <a:t>Truth</a:t>
          </a:r>
          <a:r>
            <a:rPr lang="en-US" sz="3600" kern="1200" baseline="0" dirty="0" smtClean="0">
              <a:latin typeface="Garamond"/>
              <a:cs typeface="Garamond"/>
            </a:rPr>
            <a:t> and Paradox</a:t>
          </a:r>
          <a:endParaRPr lang="en-US" sz="3600" kern="1200" dirty="0">
            <a:latin typeface="Garamond"/>
            <a:cs typeface="Garamond"/>
          </a:endParaRPr>
        </a:p>
      </dsp:txBody>
      <dsp:txXfrm>
        <a:off x="329183" y="1206849"/>
        <a:ext cx="7900416" cy="2468880"/>
      </dsp:txXfrm>
    </dsp:sp>
    <dsp:sp modelId="{5EF4AC72-FD48-6147-AD04-8E1483A13327}">
      <dsp:nvSpPr>
        <dsp:cNvPr id="0" name=""/>
        <dsp:cNvSpPr/>
      </dsp:nvSpPr>
      <dsp:spPr>
        <a:xfrm>
          <a:off x="0" y="618324"/>
          <a:ext cx="1728216" cy="259232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C128C-7234-FE46-B9FA-F6701B795A4C}">
      <dsp:nvSpPr>
        <dsp:cNvPr id="0" name=""/>
        <dsp:cNvSpPr/>
      </dsp:nvSpPr>
      <dsp:spPr>
        <a:xfrm>
          <a:off x="329183" y="1206849"/>
          <a:ext cx="7900416" cy="246888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137160" rIns="137160" bIns="137160" numCol="1" spcCol="1270" anchor="ctr" anchorCtr="0">
          <a:noAutofit/>
        </a:bodyPr>
        <a:lstStyle/>
        <a:p>
          <a:pPr lvl="0" algn="l" defTabSz="1600200">
            <a:lnSpc>
              <a:spcPct val="90000"/>
            </a:lnSpc>
            <a:spcBef>
              <a:spcPct val="0"/>
            </a:spcBef>
            <a:spcAft>
              <a:spcPct val="35000"/>
            </a:spcAft>
          </a:pPr>
          <a:r>
            <a:rPr lang="en-US" sz="3600" kern="1200" dirty="0" smtClean="0">
              <a:latin typeface="Garamond"/>
              <a:cs typeface="Garamond"/>
            </a:rPr>
            <a:t>Vagueness</a:t>
          </a:r>
          <a:r>
            <a:rPr lang="en-US" sz="3600" kern="1200" baseline="0" dirty="0" smtClean="0">
              <a:latin typeface="Garamond"/>
              <a:cs typeface="Garamond"/>
            </a:rPr>
            <a:t> and the </a:t>
          </a:r>
          <a:r>
            <a:rPr lang="en-US" sz="3600" kern="1200" baseline="0" dirty="0" err="1" smtClean="0">
              <a:latin typeface="Garamond"/>
              <a:cs typeface="Garamond"/>
            </a:rPr>
            <a:t>Sorites</a:t>
          </a:r>
          <a:endParaRPr lang="en-US" sz="3600" kern="1200" dirty="0">
            <a:latin typeface="Garamond"/>
            <a:cs typeface="Garamond"/>
          </a:endParaRPr>
        </a:p>
      </dsp:txBody>
      <dsp:txXfrm>
        <a:off x="329183" y="1206849"/>
        <a:ext cx="7900416" cy="2468880"/>
      </dsp:txXfrm>
    </dsp:sp>
    <dsp:sp modelId="{5EF4AC72-FD48-6147-AD04-8E1483A13327}">
      <dsp:nvSpPr>
        <dsp:cNvPr id="0" name=""/>
        <dsp:cNvSpPr/>
      </dsp:nvSpPr>
      <dsp:spPr>
        <a:xfrm>
          <a:off x="0" y="618324"/>
          <a:ext cx="1728216" cy="259232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45C5E4-5389-624F-B0AF-1CD2185AB365}" type="datetimeFigureOut">
              <a:rPr lang="en-US" smtClean="0"/>
              <a:t>04/12/15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B325A9-A296-A34C-8736-FAA424CEE43C}" type="slidenum">
              <a:rPr lang="en-US" smtClean="0"/>
              <a:t>‹#›</a:t>
            </a:fld>
            <a:endParaRPr lang="en-US"/>
          </a:p>
        </p:txBody>
      </p:sp>
    </p:spTree>
    <p:extLst>
      <p:ext uri="{BB962C8B-B14F-4D97-AF65-F5344CB8AC3E}">
        <p14:creationId xmlns:p14="http://schemas.microsoft.com/office/powerpoint/2010/main" val="19743261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04/12/15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95954-A577-9245-887F-1657F76A58AC}" type="datetimeFigureOut">
              <a:rPr lang="en-US" smtClean="0"/>
              <a:t>04/12/15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B4EB38-1394-0F40-A1BF-AA4100E7DA74}"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2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29.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6.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8.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9.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3.xml"/><Relationship Id="rId4" Type="http://schemas.openxmlformats.org/officeDocument/2006/relationships/diagramQuickStyle" Target="../diagrams/quickStyle43.xml"/><Relationship Id="rId5" Type="http://schemas.openxmlformats.org/officeDocument/2006/relationships/diagramColors" Target="../diagrams/colors43.xml"/><Relationship Id="rId6" Type="http://schemas.microsoft.com/office/2007/relationships/diagramDrawing" Target="../diagrams/drawing4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4.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5.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6.xml"/><Relationship Id="rId4" Type="http://schemas.openxmlformats.org/officeDocument/2006/relationships/diagramQuickStyle" Target="../diagrams/quickStyle46.xml"/><Relationship Id="rId5" Type="http://schemas.openxmlformats.org/officeDocument/2006/relationships/diagramColors" Target="../diagrams/colors46.xml"/><Relationship Id="rId6" Type="http://schemas.microsoft.com/office/2007/relationships/diagramDrawing" Target="../diagrams/drawing4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6.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7.xml"/><Relationship Id="rId4" Type="http://schemas.openxmlformats.org/officeDocument/2006/relationships/diagramQuickStyle" Target="../diagrams/quickStyle47.xml"/><Relationship Id="rId5" Type="http://schemas.openxmlformats.org/officeDocument/2006/relationships/diagramColors" Target="../diagrams/colors47.xml"/><Relationship Id="rId6" Type="http://schemas.microsoft.com/office/2007/relationships/diagramDrawing" Target="../diagrams/drawing4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7.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8.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9.xml"/><Relationship Id="rId4" Type="http://schemas.openxmlformats.org/officeDocument/2006/relationships/diagramQuickStyle" Target="../diagrams/quickStyle49.xml"/><Relationship Id="rId5" Type="http://schemas.openxmlformats.org/officeDocument/2006/relationships/diagramColors" Target="../diagrams/colors49.xml"/><Relationship Id="rId6" Type="http://schemas.microsoft.com/office/2007/relationships/diagramDrawing" Target="../diagrams/drawing4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9.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50.xml"/><Relationship Id="rId4" Type="http://schemas.openxmlformats.org/officeDocument/2006/relationships/diagramQuickStyle" Target="../diagrams/quickStyle50.xml"/><Relationship Id="rId5" Type="http://schemas.openxmlformats.org/officeDocument/2006/relationships/diagramColors" Target="../diagrams/colors50.xml"/><Relationship Id="rId6" Type="http://schemas.microsoft.com/office/2007/relationships/diagramDrawing" Target="../diagrams/drawing5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0.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1.xml"/><Relationship Id="rId4" Type="http://schemas.openxmlformats.org/officeDocument/2006/relationships/diagramQuickStyle" Target="../diagrams/quickStyle51.xml"/><Relationship Id="rId5" Type="http://schemas.openxmlformats.org/officeDocument/2006/relationships/diagramColors" Target="../diagrams/colors51.xml"/><Relationship Id="rId6" Type="http://schemas.microsoft.com/office/2007/relationships/diagramDrawing" Target="../diagrams/drawing5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1.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2.xml"/><Relationship Id="rId4" Type="http://schemas.openxmlformats.org/officeDocument/2006/relationships/diagramQuickStyle" Target="../diagrams/quickStyle52.xml"/><Relationship Id="rId5" Type="http://schemas.openxmlformats.org/officeDocument/2006/relationships/diagramColors" Target="../diagrams/colors52.xml"/><Relationship Id="rId6" Type="http://schemas.microsoft.com/office/2007/relationships/diagramDrawing" Target="../diagrams/drawing5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53.xml"/><Relationship Id="rId4" Type="http://schemas.openxmlformats.org/officeDocument/2006/relationships/diagramQuickStyle" Target="../diagrams/quickStyle53.xml"/><Relationship Id="rId5" Type="http://schemas.openxmlformats.org/officeDocument/2006/relationships/diagramColors" Target="../diagrams/colors53.xml"/><Relationship Id="rId6" Type="http://schemas.microsoft.com/office/2007/relationships/diagramDrawing" Target="../diagrams/drawing5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54.xml"/><Relationship Id="rId4" Type="http://schemas.openxmlformats.org/officeDocument/2006/relationships/diagramQuickStyle" Target="../diagrams/quickStyle54.xml"/><Relationship Id="rId5" Type="http://schemas.openxmlformats.org/officeDocument/2006/relationships/diagramColors" Target="../diagrams/colors54.xml"/><Relationship Id="rId6" Type="http://schemas.microsoft.com/office/2007/relationships/diagramDrawing" Target="../diagrams/drawing54.xml"/><Relationship Id="rId1" Type="http://schemas.openxmlformats.org/officeDocument/2006/relationships/slideLayout" Target="../slideLayouts/slideLayout2.xml"/><Relationship Id="rId2" Type="http://schemas.openxmlformats.org/officeDocument/2006/relationships/diagramData" Target="../diagrams/data54.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5.xml"/><Relationship Id="rId4" Type="http://schemas.openxmlformats.org/officeDocument/2006/relationships/diagramQuickStyle" Target="../diagrams/quickStyle55.xml"/><Relationship Id="rId5" Type="http://schemas.openxmlformats.org/officeDocument/2006/relationships/diagramColors" Target="../diagrams/colors55.xml"/><Relationship Id="rId6" Type="http://schemas.microsoft.com/office/2007/relationships/diagramDrawing" Target="../diagrams/drawing55.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55.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6.xml"/><Relationship Id="rId4" Type="http://schemas.openxmlformats.org/officeDocument/2006/relationships/diagramQuickStyle" Target="../diagrams/quickStyle56.xml"/><Relationship Id="rId5" Type="http://schemas.openxmlformats.org/officeDocument/2006/relationships/diagramColors" Target="../diagrams/colors56.xml"/><Relationship Id="rId6" Type="http://schemas.microsoft.com/office/2007/relationships/diagramDrawing" Target="../diagrams/drawing56.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56.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7.xml"/><Relationship Id="rId4" Type="http://schemas.openxmlformats.org/officeDocument/2006/relationships/diagramQuickStyle" Target="../diagrams/quickStyle57.xml"/><Relationship Id="rId5" Type="http://schemas.openxmlformats.org/officeDocument/2006/relationships/diagramColors" Target="../diagrams/colors57.xml"/><Relationship Id="rId6" Type="http://schemas.microsoft.com/office/2007/relationships/diagramDrawing" Target="../diagrams/drawing57.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57.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8.xml"/><Relationship Id="rId4" Type="http://schemas.openxmlformats.org/officeDocument/2006/relationships/diagramQuickStyle" Target="../diagrams/quickStyle58.xml"/><Relationship Id="rId5" Type="http://schemas.openxmlformats.org/officeDocument/2006/relationships/diagramColors" Target="../diagrams/colors58.xml"/><Relationship Id="rId6" Type="http://schemas.microsoft.com/office/2007/relationships/diagramDrawing" Target="../diagrams/drawing58.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58.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59.xml"/><Relationship Id="rId4" Type="http://schemas.openxmlformats.org/officeDocument/2006/relationships/diagramQuickStyle" Target="../diagrams/quickStyle59.xml"/><Relationship Id="rId5" Type="http://schemas.openxmlformats.org/officeDocument/2006/relationships/diagramColors" Target="../diagrams/colors59.xml"/><Relationship Id="rId6" Type="http://schemas.microsoft.com/office/2007/relationships/diagramDrawing" Target="../diagrams/drawing59.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59.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60.xml"/><Relationship Id="rId4" Type="http://schemas.openxmlformats.org/officeDocument/2006/relationships/diagramQuickStyle" Target="../diagrams/quickStyle60.xml"/><Relationship Id="rId5" Type="http://schemas.openxmlformats.org/officeDocument/2006/relationships/diagramColors" Target="../diagrams/colors60.xml"/><Relationship Id="rId6" Type="http://schemas.microsoft.com/office/2007/relationships/diagramDrawing" Target="../diagrams/drawing60.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60.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61.xml"/><Relationship Id="rId4" Type="http://schemas.openxmlformats.org/officeDocument/2006/relationships/diagramQuickStyle" Target="../diagrams/quickStyle61.xml"/><Relationship Id="rId5" Type="http://schemas.openxmlformats.org/officeDocument/2006/relationships/diagramColors" Target="../diagrams/colors61.xml"/><Relationship Id="rId6" Type="http://schemas.microsoft.com/office/2007/relationships/diagramDrawing" Target="../diagrams/drawing61.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61.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62.xml"/><Relationship Id="rId4" Type="http://schemas.openxmlformats.org/officeDocument/2006/relationships/diagramQuickStyle" Target="../diagrams/quickStyle62.xml"/><Relationship Id="rId5" Type="http://schemas.openxmlformats.org/officeDocument/2006/relationships/diagramColors" Target="../diagrams/colors62.xml"/><Relationship Id="rId6" Type="http://schemas.microsoft.com/office/2007/relationships/diagramDrawing" Target="../diagrams/drawing62.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62.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63.xml"/><Relationship Id="rId4" Type="http://schemas.openxmlformats.org/officeDocument/2006/relationships/diagramQuickStyle" Target="../diagrams/quickStyle63.xml"/><Relationship Id="rId5" Type="http://schemas.openxmlformats.org/officeDocument/2006/relationships/diagramColors" Target="../diagrams/colors63.xml"/><Relationship Id="rId6" Type="http://schemas.microsoft.com/office/2007/relationships/diagramDrawing" Target="../diagrams/drawing63.xml"/><Relationship Id="rId7"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diagramData" Target="../diagrams/data6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64.xml"/><Relationship Id="rId4" Type="http://schemas.openxmlformats.org/officeDocument/2006/relationships/diagramQuickStyle" Target="../diagrams/quickStyle64.xml"/><Relationship Id="rId5" Type="http://schemas.openxmlformats.org/officeDocument/2006/relationships/diagramColors" Target="../diagrams/colors64.xml"/><Relationship Id="rId6" Type="http://schemas.microsoft.com/office/2007/relationships/diagramDrawing" Target="../diagrams/drawing64.xml"/><Relationship Id="rId7"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diagramData" Target="../diagrams/data64.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65.xml"/><Relationship Id="rId4" Type="http://schemas.openxmlformats.org/officeDocument/2006/relationships/diagramQuickStyle" Target="../diagrams/quickStyle65.xml"/><Relationship Id="rId5" Type="http://schemas.openxmlformats.org/officeDocument/2006/relationships/diagramColors" Target="../diagrams/colors65.xml"/><Relationship Id="rId6" Type="http://schemas.microsoft.com/office/2007/relationships/diagramDrawing" Target="../diagrams/drawing65.xml"/><Relationship Id="rId7"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diagramData" Target="../diagrams/data65.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66.xml"/><Relationship Id="rId4" Type="http://schemas.openxmlformats.org/officeDocument/2006/relationships/diagramQuickStyle" Target="../diagrams/quickStyle66.xml"/><Relationship Id="rId5" Type="http://schemas.openxmlformats.org/officeDocument/2006/relationships/diagramColors" Target="../diagrams/colors66.xml"/><Relationship Id="rId6" Type="http://schemas.microsoft.com/office/2007/relationships/diagramDrawing" Target="../diagrams/drawing66.xml"/><Relationship Id="rId7"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diagramData" Target="../diagrams/data66.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67.xml"/><Relationship Id="rId4" Type="http://schemas.openxmlformats.org/officeDocument/2006/relationships/diagramQuickStyle" Target="../diagrams/quickStyle67.xml"/><Relationship Id="rId5" Type="http://schemas.openxmlformats.org/officeDocument/2006/relationships/diagramColors" Target="../diagrams/colors67.xml"/><Relationship Id="rId6" Type="http://schemas.microsoft.com/office/2007/relationships/diagramDrawing" Target="../diagrams/drawing67.xml"/><Relationship Id="rId7"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diagramData" Target="../diagrams/data67.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68.xml"/><Relationship Id="rId4" Type="http://schemas.openxmlformats.org/officeDocument/2006/relationships/diagramQuickStyle" Target="../diagrams/quickStyle68.xml"/><Relationship Id="rId5" Type="http://schemas.openxmlformats.org/officeDocument/2006/relationships/diagramColors" Target="../diagrams/colors68.xml"/><Relationship Id="rId6" Type="http://schemas.microsoft.com/office/2007/relationships/diagramDrawing" Target="../diagrams/drawing68.xml"/><Relationship Id="rId7"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diagramData" Target="../diagrams/data68.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69.xml"/><Relationship Id="rId4" Type="http://schemas.openxmlformats.org/officeDocument/2006/relationships/diagramQuickStyle" Target="../diagrams/quickStyle69.xml"/><Relationship Id="rId5" Type="http://schemas.openxmlformats.org/officeDocument/2006/relationships/diagramColors" Target="../diagrams/colors69.xml"/><Relationship Id="rId6" Type="http://schemas.microsoft.com/office/2007/relationships/diagramDrawing" Target="../diagrams/drawing69.xml"/><Relationship Id="rId7"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diagramData" Target="../diagrams/data69.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70.xml"/><Relationship Id="rId4" Type="http://schemas.openxmlformats.org/officeDocument/2006/relationships/diagramQuickStyle" Target="../diagrams/quickStyle70.xml"/><Relationship Id="rId5" Type="http://schemas.openxmlformats.org/officeDocument/2006/relationships/diagramColors" Target="../diagrams/colors70.xml"/><Relationship Id="rId6" Type="http://schemas.microsoft.com/office/2007/relationships/diagramDrawing" Target="../diagrams/drawing70.xml"/><Relationship Id="rId7"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diagramData" Target="../diagrams/data70.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71.xml"/><Relationship Id="rId4" Type="http://schemas.openxmlformats.org/officeDocument/2006/relationships/diagramQuickStyle" Target="../diagrams/quickStyle71.xml"/><Relationship Id="rId5" Type="http://schemas.openxmlformats.org/officeDocument/2006/relationships/diagramColors" Target="../diagrams/colors71.xml"/><Relationship Id="rId6" Type="http://schemas.microsoft.com/office/2007/relationships/diagramDrawing" Target="../diagrams/drawing71.xml"/><Relationship Id="rId7"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diagramData" Target="../diagrams/data71.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72.xml"/><Relationship Id="rId4" Type="http://schemas.openxmlformats.org/officeDocument/2006/relationships/diagramQuickStyle" Target="../diagrams/quickStyle72.xml"/><Relationship Id="rId5" Type="http://schemas.openxmlformats.org/officeDocument/2006/relationships/diagramColors" Target="../diagrams/colors72.xml"/><Relationship Id="rId6" Type="http://schemas.microsoft.com/office/2007/relationships/diagramDrawing" Target="../diagrams/drawing72.xml"/><Relationship Id="rId7"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diagramData" Target="../diagrams/data72.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73.xml"/><Relationship Id="rId4" Type="http://schemas.openxmlformats.org/officeDocument/2006/relationships/diagramQuickStyle" Target="../diagrams/quickStyle73.xml"/><Relationship Id="rId5" Type="http://schemas.openxmlformats.org/officeDocument/2006/relationships/diagramColors" Target="../diagrams/colors73.xml"/><Relationship Id="rId6" Type="http://schemas.microsoft.com/office/2007/relationships/diagramDrawing" Target="../diagrams/drawing73.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7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74.xml"/><Relationship Id="rId4" Type="http://schemas.openxmlformats.org/officeDocument/2006/relationships/diagramQuickStyle" Target="../diagrams/quickStyle74.xml"/><Relationship Id="rId5" Type="http://schemas.openxmlformats.org/officeDocument/2006/relationships/diagramColors" Target="../diagrams/colors74.xml"/><Relationship Id="rId6" Type="http://schemas.microsoft.com/office/2007/relationships/diagramDrawing" Target="../diagrams/drawing74.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74.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75.xml"/><Relationship Id="rId4" Type="http://schemas.openxmlformats.org/officeDocument/2006/relationships/diagramQuickStyle" Target="../diagrams/quickStyle75.xml"/><Relationship Id="rId5" Type="http://schemas.openxmlformats.org/officeDocument/2006/relationships/diagramColors" Target="../diagrams/colors75.xml"/><Relationship Id="rId6" Type="http://schemas.microsoft.com/office/2007/relationships/diagramDrawing" Target="../diagrams/drawing75.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75.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76.xml"/><Relationship Id="rId4" Type="http://schemas.openxmlformats.org/officeDocument/2006/relationships/diagramQuickStyle" Target="../diagrams/quickStyle76.xml"/><Relationship Id="rId5" Type="http://schemas.openxmlformats.org/officeDocument/2006/relationships/diagramColors" Target="../diagrams/colors76.xml"/><Relationship Id="rId6" Type="http://schemas.microsoft.com/office/2007/relationships/diagramDrawing" Target="../diagrams/drawing76.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76.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77.xml"/><Relationship Id="rId4" Type="http://schemas.openxmlformats.org/officeDocument/2006/relationships/diagramQuickStyle" Target="../diagrams/quickStyle77.xml"/><Relationship Id="rId5" Type="http://schemas.openxmlformats.org/officeDocument/2006/relationships/diagramColors" Target="../diagrams/colors77.xml"/><Relationship Id="rId6" Type="http://schemas.microsoft.com/office/2007/relationships/diagramDrawing" Target="../diagrams/drawing77.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77.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78.xml"/><Relationship Id="rId4" Type="http://schemas.openxmlformats.org/officeDocument/2006/relationships/diagramQuickStyle" Target="../diagrams/quickStyle78.xml"/><Relationship Id="rId5" Type="http://schemas.openxmlformats.org/officeDocument/2006/relationships/diagramColors" Target="../diagrams/colors78.xml"/><Relationship Id="rId6" Type="http://schemas.microsoft.com/office/2007/relationships/diagramDrawing" Target="../diagrams/drawing78.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78.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79.xml"/><Relationship Id="rId4" Type="http://schemas.openxmlformats.org/officeDocument/2006/relationships/diagramQuickStyle" Target="../diagrams/quickStyle79.xml"/><Relationship Id="rId5" Type="http://schemas.openxmlformats.org/officeDocument/2006/relationships/diagramColors" Target="../diagrams/colors79.xml"/><Relationship Id="rId6" Type="http://schemas.microsoft.com/office/2007/relationships/diagramDrawing" Target="../diagrams/drawing79.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79.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80.xml"/><Relationship Id="rId4" Type="http://schemas.openxmlformats.org/officeDocument/2006/relationships/diagramQuickStyle" Target="../diagrams/quickStyle80.xml"/><Relationship Id="rId5" Type="http://schemas.openxmlformats.org/officeDocument/2006/relationships/diagramColors" Target="../diagrams/colors80.xml"/><Relationship Id="rId6" Type="http://schemas.microsoft.com/office/2007/relationships/diagramDrawing" Target="../diagrams/drawing80.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0.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81.xml"/><Relationship Id="rId4" Type="http://schemas.openxmlformats.org/officeDocument/2006/relationships/diagramQuickStyle" Target="../diagrams/quickStyle81.xml"/><Relationship Id="rId5" Type="http://schemas.openxmlformats.org/officeDocument/2006/relationships/diagramColors" Target="../diagrams/colors81.xml"/><Relationship Id="rId6" Type="http://schemas.microsoft.com/office/2007/relationships/diagramDrawing" Target="../diagrams/drawing81.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1.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82.xml"/><Relationship Id="rId4" Type="http://schemas.openxmlformats.org/officeDocument/2006/relationships/diagramQuickStyle" Target="../diagrams/quickStyle82.xml"/><Relationship Id="rId5" Type="http://schemas.openxmlformats.org/officeDocument/2006/relationships/diagramColors" Target="../diagrams/colors82.xml"/><Relationship Id="rId6" Type="http://schemas.microsoft.com/office/2007/relationships/diagramDrawing" Target="../diagrams/drawing82.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2.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83.xml"/><Relationship Id="rId4" Type="http://schemas.openxmlformats.org/officeDocument/2006/relationships/diagramQuickStyle" Target="../diagrams/quickStyle83.xml"/><Relationship Id="rId5" Type="http://schemas.openxmlformats.org/officeDocument/2006/relationships/diagramColors" Target="../diagrams/colors83.xml"/><Relationship Id="rId6" Type="http://schemas.microsoft.com/office/2007/relationships/diagramDrawing" Target="../diagrams/drawing83.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90.xml.rels><?xml version="1.0" encoding="UTF-8" standalone="yes"?>
<Relationships xmlns="http://schemas.openxmlformats.org/package/2006/relationships"><Relationship Id="rId3" Type="http://schemas.openxmlformats.org/officeDocument/2006/relationships/diagramLayout" Target="../diagrams/layout84.xml"/><Relationship Id="rId4" Type="http://schemas.openxmlformats.org/officeDocument/2006/relationships/diagramQuickStyle" Target="../diagrams/quickStyle84.xml"/><Relationship Id="rId5" Type="http://schemas.openxmlformats.org/officeDocument/2006/relationships/diagramColors" Target="../diagrams/colors84.xml"/><Relationship Id="rId6" Type="http://schemas.microsoft.com/office/2007/relationships/diagramDrawing" Target="../diagrams/drawing84.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4.xml"/></Relationships>
</file>

<file path=ppt/slides/_rels/slide91.xml.rels><?xml version="1.0" encoding="UTF-8" standalone="yes"?>
<Relationships xmlns="http://schemas.openxmlformats.org/package/2006/relationships"><Relationship Id="rId3" Type="http://schemas.openxmlformats.org/officeDocument/2006/relationships/diagramLayout" Target="../diagrams/layout85.xml"/><Relationship Id="rId4" Type="http://schemas.openxmlformats.org/officeDocument/2006/relationships/diagramQuickStyle" Target="../diagrams/quickStyle85.xml"/><Relationship Id="rId5" Type="http://schemas.openxmlformats.org/officeDocument/2006/relationships/diagramColors" Target="../diagrams/colors85.xml"/><Relationship Id="rId6" Type="http://schemas.microsoft.com/office/2007/relationships/diagramDrawing" Target="../diagrams/drawing85.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5.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86.xml"/><Relationship Id="rId4" Type="http://schemas.openxmlformats.org/officeDocument/2006/relationships/diagramQuickStyle" Target="../diagrams/quickStyle86.xml"/><Relationship Id="rId5" Type="http://schemas.openxmlformats.org/officeDocument/2006/relationships/diagramColors" Target="../diagrams/colors86.xml"/><Relationship Id="rId6" Type="http://schemas.microsoft.com/office/2007/relationships/diagramDrawing" Target="../diagrams/drawing86.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6.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87.xml"/><Relationship Id="rId4" Type="http://schemas.openxmlformats.org/officeDocument/2006/relationships/diagramQuickStyle" Target="../diagrams/quickStyle87.xml"/><Relationship Id="rId5" Type="http://schemas.openxmlformats.org/officeDocument/2006/relationships/diagramColors" Target="../diagrams/colors87.xml"/><Relationship Id="rId6" Type="http://schemas.microsoft.com/office/2007/relationships/diagramDrawing" Target="../diagrams/drawing87.xml"/><Relationship Id="rId7"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diagramData" Target="../diagrams/data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latin typeface="Garamond"/>
                <a:cs typeface="Garamond"/>
              </a:rPr>
              <a:t>Truth, Consequence, and Paradox</a:t>
            </a:r>
            <a:endParaRPr lang="en-US" sz="4800" dirty="0">
              <a:latin typeface="Garamond"/>
              <a:cs typeface="Garamond"/>
            </a:endParaRPr>
          </a:p>
        </p:txBody>
      </p:sp>
      <p:sp>
        <p:nvSpPr>
          <p:cNvPr id="3" name="Subtitle 2"/>
          <p:cNvSpPr>
            <a:spLocks noGrp="1"/>
          </p:cNvSpPr>
          <p:nvPr>
            <p:ph type="subTitle" idx="1"/>
          </p:nvPr>
        </p:nvSpPr>
        <p:spPr/>
        <p:txBody>
          <a:bodyPr>
            <a:normAutofit/>
          </a:bodyPr>
          <a:lstStyle/>
          <a:p>
            <a:r>
              <a:rPr lang="en-US" sz="2800" dirty="0" smtClean="0">
                <a:latin typeface="Garamond"/>
                <a:cs typeface="Garamond"/>
              </a:rPr>
              <a:t>Guy Longworth</a:t>
            </a:r>
          </a:p>
          <a:p>
            <a:r>
              <a:rPr lang="en-US" sz="2800" dirty="0" smtClean="0">
                <a:latin typeface="Garamond"/>
                <a:cs typeface="Garamond"/>
              </a:rPr>
              <a:t>g.longworth@mac.com</a:t>
            </a:r>
            <a:endParaRPr lang="en-US" sz="2800" dirty="0">
              <a:latin typeface="Garamond"/>
              <a:cs typeface="Garamond"/>
            </a:endParaRPr>
          </a:p>
        </p:txBody>
      </p:sp>
    </p:spTree>
    <p:extLst>
      <p:ext uri="{BB962C8B-B14F-4D97-AF65-F5344CB8AC3E}">
        <p14:creationId xmlns:p14="http://schemas.microsoft.com/office/powerpoint/2010/main" val="18308798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0663995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977499"/>
          </a:xfrm>
          <a:prstGeom prst="rect">
            <a:avLst/>
          </a:prstGeom>
          <a:noFill/>
        </p:spPr>
        <p:txBody>
          <a:bodyPr wrap="square" rtlCol="0">
            <a:spAutoFit/>
          </a:bodyPr>
          <a:lstStyle/>
          <a:p>
            <a:pPr>
              <a:lnSpc>
                <a:spcPct val="90000"/>
              </a:lnSpc>
              <a:spcBef>
                <a:spcPct val="0"/>
              </a:spcBef>
              <a:buFontTx/>
              <a:buNone/>
            </a:pPr>
            <a:r>
              <a:rPr lang="en-US" sz="2800" dirty="0">
                <a:latin typeface="Garamond"/>
                <a:ea typeface="ＭＳ Ｐゴシック" charset="0"/>
                <a:cs typeface="Garamond"/>
              </a:rPr>
              <a:t>So, we provide resources to ascribe particular truth predicates to sentences of each language in the hierarchy by ascending a level up. </a:t>
            </a:r>
            <a:endParaRPr lang="en-US" sz="2800" dirty="0" smtClean="0">
              <a:latin typeface="Garamond"/>
              <a:ea typeface="ＭＳ Ｐゴシック" charset="0"/>
              <a:cs typeface="Garamond"/>
            </a:endParaRP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smtClean="0">
                <a:latin typeface="Garamond"/>
                <a:ea typeface="ＭＳ Ｐゴシック" charset="0"/>
                <a:cs typeface="Garamond"/>
              </a:rPr>
              <a:t>Since </a:t>
            </a:r>
            <a:r>
              <a:rPr lang="en-US" sz="2800" dirty="0">
                <a:latin typeface="Garamond"/>
                <a:ea typeface="ＭＳ Ｐゴシック" charset="0"/>
                <a:cs typeface="Garamond"/>
              </a:rPr>
              <a:t>no language in the hierarchy contains its own truth predicate, the Liar cannot be generated at any point. </a:t>
            </a:r>
          </a:p>
          <a:p>
            <a:pPr marL="609600" indent="-609600">
              <a:lnSpc>
                <a:spcPct val="90000"/>
              </a:lnSpc>
              <a:spcBef>
                <a:spcPct val="0"/>
              </a:spcBef>
              <a:buFontTx/>
              <a:buNone/>
            </a:pPr>
            <a:endParaRPr lang="en-US" sz="2800" dirty="0">
              <a:latin typeface="Arial" charset="0"/>
              <a:ea typeface="ＭＳ Ｐゴシック" charset="0"/>
              <a:cs typeface="ＭＳ Ｐゴシック" charset="0"/>
            </a:endParaRPr>
          </a:p>
          <a:p>
            <a:pPr marL="609600" indent="-609600">
              <a:lnSpc>
                <a:spcPct val="90000"/>
              </a:lnSpc>
              <a:spcBef>
                <a:spcPct val="0"/>
              </a:spcBef>
              <a:buFontTx/>
              <a:buNone/>
            </a:pPr>
            <a:r>
              <a:rPr lang="en-US" sz="2800" dirty="0">
                <a:latin typeface="Arial" charset="0"/>
                <a:ea typeface="ＭＳ Ｐゴシック" charset="0"/>
                <a:cs typeface="ＭＳ Ｐゴシック" charset="0"/>
              </a:rPr>
              <a:t>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8473766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8459295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753097"/>
          </a:xfrm>
          <a:prstGeom prst="rect">
            <a:avLst/>
          </a:prstGeom>
          <a:noFill/>
        </p:spPr>
        <p:txBody>
          <a:bodyPr wrap="square" rtlCol="0">
            <a:spAutoFit/>
          </a:bodyPr>
          <a:lstStyle/>
          <a:p>
            <a:pPr>
              <a:lnSpc>
                <a:spcPct val="90000"/>
              </a:lnSpc>
              <a:spcBef>
                <a:spcPct val="0"/>
              </a:spcBef>
              <a:buFontTx/>
              <a:buNone/>
            </a:pPr>
            <a:r>
              <a:rPr lang="en-US" sz="2800" dirty="0" smtClean="0">
                <a:latin typeface="Garamond"/>
                <a:ea typeface="ＭＳ Ｐゴシック" charset="0"/>
                <a:cs typeface="Garamond"/>
              </a:rPr>
              <a:t>Thus, </a:t>
            </a:r>
            <a:r>
              <a:rPr lang="en-US" sz="2800" dirty="0" err="1" smtClean="0">
                <a:latin typeface="Garamond"/>
                <a:ea typeface="ＭＳ Ｐゴシック" charset="0"/>
                <a:cs typeface="Garamond"/>
              </a:rPr>
              <a:t>Tarski</a:t>
            </a:r>
            <a:r>
              <a:rPr lang="en-US" sz="2800" dirty="0" smtClean="0">
                <a:latin typeface="Garamond"/>
                <a:ea typeface="ＭＳ Ｐゴシック" charset="0"/>
                <a:cs typeface="Garamond"/>
              </a:rPr>
              <a:t> </a:t>
            </a:r>
            <a:r>
              <a:rPr lang="en-US" sz="2800" dirty="0">
                <a:latin typeface="Garamond"/>
                <a:ea typeface="ＭＳ Ｐゴシック" charset="0"/>
                <a:cs typeface="Garamond"/>
              </a:rPr>
              <a:t>seeks to provide a definition of truth able to deliver the following restricted version of the T-schema:</a:t>
            </a: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smtClean="0">
                <a:latin typeface="Garamond"/>
                <a:ea typeface="ＭＳ Ｐゴシック" charset="0"/>
                <a:cs typeface="Garamond"/>
              </a:rPr>
              <a:t>Sentence </a:t>
            </a:r>
            <a:r>
              <a:rPr lang="en-US" sz="2800" dirty="0">
                <a:latin typeface="Garamond"/>
                <a:ea typeface="ＭＳ Ｐゴシック" charset="0"/>
                <a:cs typeface="Garamond"/>
              </a:rPr>
              <a:t>of L</a:t>
            </a:r>
            <a:r>
              <a:rPr lang="en-US" sz="2800" baseline="-25000" dirty="0">
                <a:latin typeface="Garamond"/>
                <a:ea typeface="ＭＳ Ｐゴシック" charset="0"/>
                <a:cs typeface="Garamond"/>
              </a:rPr>
              <a:t>n</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S</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true</a:t>
            </a:r>
            <a:r>
              <a:rPr lang="en-US" sz="2800" baseline="-25000" dirty="0">
                <a:latin typeface="Garamond"/>
                <a:ea typeface="ＭＳ Ｐゴシック" charset="0"/>
                <a:cs typeface="Garamond"/>
              </a:rPr>
              <a:t>n+1</a:t>
            </a:r>
            <a:r>
              <a:rPr lang="en-US" sz="2800" dirty="0">
                <a:latin typeface="Garamond"/>
                <a:ea typeface="ＭＳ Ｐゴシック" charset="0"/>
                <a:cs typeface="Garamond"/>
              </a:rPr>
              <a:t> in L</a:t>
            </a:r>
            <a:r>
              <a:rPr lang="en-US" sz="2800" baseline="-25000" dirty="0">
                <a:latin typeface="Garamond"/>
                <a:ea typeface="ＭＳ Ｐゴシック" charset="0"/>
                <a:cs typeface="Garamond"/>
              </a:rPr>
              <a:t>n</a:t>
            </a:r>
            <a:r>
              <a:rPr lang="en-US" sz="2800" dirty="0">
                <a:latin typeface="Garamond"/>
                <a:ea typeface="ＭＳ Ｐゴシック" charset="0"/>
                <a:cs typeface="Garamond"/>
              </a:rPr>
              <a:t> </a:t>
            </a:r>
            <a:r>
              <a:rPr lang="en-US" sz="2800" dirty="0" err="1">
                <a:latin typeface="Garamond"/>
                <a:ea typeface="ＭＳ Ｐゴシック" charset="0"/>
                <a:cs typeface="Garamond"/>
              </a:rPr>
              <a:t>iff</a:t>
            </a:r>
            <a:r>
              <a:rPr lang="en-US" sz="2800" dirty="0">
                <a:latin typeface="Garamond"/>
                <a:ea typeface="ＭＳ Ｐゴシック" charset="0"/>
                <a:cs typeface="Garamond"/>
              </a:rPr>
              <a:t> S</a:t>
            </a: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a:latin typeface="Garamond"/>
                <a:ea typeface="ＭＳ Ｐゴシック" charset="0"/>
                <a:cs typeface="Garamond"/>
              </a:rPr>
              <a:t>W</a:t>
            </a:r>
            <a:r>
              <a:rPr lang="en-US" sz="2800" dirty="0" smtClean="0">
                <a:latin typeface="Garamond"/>
                <a:ea typeface="ＭＳ Ｐゴシック" charset="0"/>
                <a:cs typeface="Garamond"/>
              </a:rPr>
              <a:t>here </a:t>
            </a:r>
            <a:r>
              <a:rPr lang="en-US" sz="2800" dirty="0">
                <a:latin typeface="Garamond"/>
                <a:ea typeface="ＭＳ Ｐゴシック" charset="0"/>
                <a:cs typeface="Garamond"/>
              </a:rPr>
              <a:t>S is a translation of sentence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S</a:t>
            </a:r>
            <a:r>
              <a:rPr lang="ja-JP" altLang="en-US" sz="2800" dirty="0">
                <a:latin typeface="Garamond"/>
                <a:ea typeface="ＭＳ Ｐゴシック" charset="0"/>
                <a:cs typeface="Garamond"/>
              </a:rPr>
              <a:t>’</a:t>
            </a:r>
            <a:r>
              <a:rPr lang="en-US" sz="2800" dirty="0">
                <a:latin typeface="Garamond"/>
                <a:ea typeface="ＭＳ Ｐゴシック" charset="0"/>
                <a:cs typeface="Garamond"/>
              </a:rPr>
              <a:t> of L</a:t>
            </a:r>
            <a:r>
              <a:rPr lang="en-US" sz="2800" baseline="-25000" dirty="0">
                <a:latin typeface="Garamond"/>
                <a:ea typeface="ＭＳ Ｐゴシック" charset="0"/>
                <a:cs typeface="Garamond"/>
              </a:rPr>
              <a:t>n</a:t>
            </a:r>
            <a:r>
              <a:rPr lang="en-US" sz="2800" dirty="0">
                <a:latin typeface="Garamond"/>
                <a:ea typeface="ＭＳ Ｐゴシック" charset="0"/>
                <a:cs typeface="Garamond"/>
              </a:rPr>
              <a:t> into language L</a:t>
            </a:r>
            <a:r>
              <a:rPr lang="en-US" sz="2800" baseline="-25000" dirty="0">
                <a:latin typeface="Garamond"/>
                <a:ea typeface="ＭＳ Ｐゴシック" charset="0"/>
                <a:cs typeface="Garamond"/>
              </a:rPr>
              <a:t>n+1</a:t>
            </a:r>
            <a:r>
              <a:rPr lang="en-US" sz="2800" dirty="0">
                <a:latin typeface="Garamond"/>
                <a:ea typeface="ＭＳ Ｐゴシック" charset="0"/>
                <a:cs typeface="Garamond"/>
              </a:rPr>
              <a:t> and </a:t>
            </a:r>
            <a:r>
              <a:rPr lang="ja-JP" altLang="en-US" sz="2800" dirty="0">
                <a:latin typeface="Garamond"/>
                <a:ea typeface="ＭＳ Ｐゴシック" charset="0"/>
                <a:cs typeface="Garamond"/>
              </a:rPr>
              <a:t>‘</a:t>
            </a:r>
            <a:r>
              <a:rPr lang="en-US" sz="2800" dirty="0">
                <a:latin typeface="Garamond"/>
                <a:ea typeface="ＭＳ Ｐゴシック" charset="0"/>
                <a:cs typeface="Garamond"/>
              </a:rPr>
              <a:t>true</a:t>
            </a:r>
            <a:r>
              <a:rPr lang="en-US" sz="2800" baseline="-25000" dirty="0">
                <a:latin typeface="Garamond"/>
                <a:ea typeface="ＭＳ Ｐゴシック" charset="0"/>
                <a:cs typeface="Garamond"/>
              </a:rPr>
              <a:t>n+1</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part of L</a:t>
            </a:r>
            <a:r>
              <a:rPr lang="en-US" sz="2800" baseline="-25000" dirty="0">
                <a:latin typeface="Garamond"/>
                <a:ea typeface="ＭＳ Ｐゴシック" charset="0"/>
                <a:cs typeface="Garamond"/>
              </a:rPr>
              <a:t>n+1</a:t>
            </a:r>
            <a:r>
              <a:rPr lang="en-US" sz="2800" dirty="0">
                <a:latin typeface="Garamond"/>
                <a:ea typeface="ＭＳ Ｐゴシック" charset="0"/>
                <a:cs typeface="Garamond"/>
              </a:rPr>
              <a:t> and </a:t>
            </a:r>
            <a:r>
              <a:rPr lang="en-US" sz="2800" b="1" dirty="0">
                <a:latin typeface="Garamond"/>
                <a:ea typeface="ＭＳ Ｐゴシック" charset="0"/>
                <a:cs typeface="Garamond"/>
              </a:rPr>
              <a:t>not</a:t>
            </a:r>
            <a:r>
              <a:rPr lang="en-US" sz="2800" dirty="0">
                <a:latin typeface="Garamond"/>
                <a:ea typeface="ＭＳ Ｐゴシック" charset="0"/>
                <a:cs typeface="Garamond"/>
              </a:rPr>
              <a:t> part of </a:t>
            </a:r>
            <a:r>
              <a:rPr lang="en-US" sz="2800" dirty="0" smtClean="0">
                <a:latin typeface="Garamond"/>
                <a:ea typeface="ＭＳ Ｐゴシック" charset="0"/>
                <a:cs typeface="Garamond"/>
              </a:rPr>
              <a:t>L</a:t>
            </a:r>
            <a:r>
              <a:rPr lang="en-US" sz="2800" baseline="-25000" dirty="0" smtClean="0">
                <a:latin typeface="Garamond"/>
                <a:ea typeface="ＭＳ Ｐゴシック" charset="0"/>
                <a:cs typeface="Garamond"/>
              </a:rPr>
              <a:t>n</a:t>
            </a:r>
            <a:r>
              <a:rPr lang="en-US" sz="2800" baseline="-25000" dirty="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4724022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nSpc>
                <a:spcPct val="90000"/>
              </a:lnSpc>
              <a:spcBef>
                <a:spcPct val="0"/>
              </a:spcBef>
              <a:buFontTx/>
              <a:buNone/>
            </a:pPr>
            <a:r>
              <a:rPr lang="en-US" sz="2800" dirty="0">
                <a:latin typeface="Garamond"/>
                <a:ea typeface="ＭＳ Ｐゴシック" charset="0"/>
                <a:cs typeface="Garamond"/>
              </a:rPr>
              <a:t>Consider the version of the Liar we considered earlier. </a:t>
            </a:r>
            <a:endParaRPr lang="en-US" sz="2800" dirty="0" smtClean="0">
              <a:latin typeface="Garamond"/>
              <a:ea typeface="ＭＳ Ｐゴシック" charset="0"/>
              <a:cs typeface="Garamond"/>
            </a:endParaRP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smtClean="0">
                <a:latin typeface="Garamond"/>
                <a:ea typeface="ＭＳ Ｐゴシック" charset="0"/>
                <a:cs typeface="Garamond"/>
              </a:rPr>
              <a:t>In </a:t>
            </a:r>
            <a:r>
              <a:rPr lang="en-US" sz="2800" dirty="0">
                <a:latin typeface="Garamond"/>
                <a:ea typeface="ＭＳ Ｐゴシック" charset="0"/>
                <a:cs typeface="Garamond"/>
              </a:rPr>
              <a:t>order to take into account the </a:t>
            </a:r>
            <a:r>
              <a:rPr lang="en-US" sz="2800" dirty="0" err="1">
                <a:latin typeface="Garamond"/>
                <a:ea typeface="ＭＳ Ｐゴシック" charset="0"/>
                <a:cs typeface="Garamond"/>
              </a:rPr>
              <a:t>Tarskian</a:t>
            </a:r>
            <a:r>
              <a:rPr lang="en-US" sz="2800" dirty="0">
                <a:latin typeface="Garamond"/>
                <a:ea typeface="ＭＳ Ｐゴシック" charset="0"/>
                <a:cs typeface="Garamond"/>
              </a:rPr>
              <a:t> hierarchy, we must provide suitable subscripts for the truth predicates involved in setting up the argument. </a:t>
            </a: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smtClean="0">
                <a:latin typeface="Garamond"/>
                <a:ea typeface="ＭＳ Ｐゴシック" charset="0"/>
                <a:cs typeface="Garamond"/>
              </a:rPr>
              <a:t>There </a:t>
            </a:r>
            <a:r>
              <a:rPr lang="en-US" sz="2800" dirty="0">
                <a:latin typeface="Garamond"/>
                <a:ea typeface="ＭＳ Ｐゴシック" charset="0"/>
                <a:cs typeface="Garamond"/>
              </a:rPr>
              <a:t>are two options to be considered, one where subscripting in the Liar is uniform and one where it is not uniform. </a:t>
            </a:r>
          </a:p>
          <a:p>
            <a:pPr marL="0" indent="0">
              <a:lnSpc>
                <a:spcPct val="90000"/>
              </a:lnSpc>
              <a:spcBef>
                <a:spcPct val="0"/>
              </a:spcBef>
              <a:buFontTx/>
              <a:buNone/>
            </a:pPr>
            <a:r>
              <a:rPr lang="en-US" sz="2800" dirty="0">
                <a:latin typeface="Garamond"/>
                <a:ea typeface="ＭＳ Ｐゴシック" charset="0"/>
                <a:cs typeface="Garamond"/>
              </a:rPr>
              <a:t>	</a:t>
            </a:r>
          </a:p>
        </p:txBody>
      </p:sp>
    </p:spTree>
    <p:extLst>
      <p:ext uri="{BB962C8B-B14F-4D97-AF65-F5344CB8AC3E}">
        <p14:creationId xmlns:p14="http://schemas.microsoft.com/office/powerpoint/2010/main" val="8484897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nSpc>
                <a:spcPct val="90000"/>
              </a:lnSpc>
              <a:spcBef>
                <a:spcPct val="0"/>
              </a:spcBef>
              <a:buFontTx/>
              <a:buNone/>
            </a:pPr>
            <a:r>
              <a:rPr lang="en-US" sz="2800" dirty="0">
                <a:latin typeface="Garamond"/>
                <a:ea typeface="ＭＳ Ｐゴシック" charset="0"/>
                <a:cs typeface="Garamond"/>
              </a:rPr>
              <a:t>Taking the </a:t>
            </a:r>
            <a:r>
              <a:rPr lang="en-US" sz="2800" b="1" dirty="0">
                <a:latin typeface="Garamond"/>
                <a:ea typeface="ＭＳ Ｐゴシック" charset="0"/>
                <a:cs typeface="Garamond"/>
              </a:rPr>
              <a:t>uniform</a:t>
            </a:r>
            <a:r>
              <a:rPr lang="en-US" sz="2800" dirty="0">
                <a:latin typeface="Garamond"/>
                <a:ea typeface="ＭＳ Ｐゴシック" charset="0"/>
                <a:cs typeface="Garamond"/>
              </a:rPr>
              <a:t> route, we have:</a:t>
            </a: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a:latin typeface="Garamond"/>
                <a:ea typeface="ＭＳ Ｐゴシック" charset="0"/>
                <a:cs typeface="Garamond"/>
              </a:rPr>
              <a:t>	(1)	Sentence (1) is not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endParaRPr lang="en-US" sz="2800" dirty="0">
              <a:latin typeface="Garamond"/>
              <a:ea typeface="ＭＳ Ｐゴシック" charset="0"/>
              <a:cs typeface="Garamond"/>
            </a:endParaRPr>
          </a:p>
          <a:p>
            <a:pPr marL="0" indent="0">
              <a:lnSpc>
                <a:spcPct val="90000"/>
              </a:lnSpc>
              <a:spcBef>
                <a:spcPct val="0"/>
              </a:spcBef>
              <a:buFontTx/>
              <a:buNone/>
            </a:pPr>
            <a:r>
              <a:rPr lang="en-US" sz="2800" dirty="0">
                <a:latin typeface="Garamond"/>
                <a:ea typeface="ＭＳ Ｐゴシック" charset="0"/>
                <a:cs typeface="Garamond"/>
              </a:rPr>
              <a:t>	(P1)	</a:t>
            </a:r>
            <a:r>
              <a:rPr lang="ja-JP" altLang="en-US" sz="2800" dirty="0">
                <a:latin typeface="Garamond"/>
                <a:ea typeface="ＭＳ Ｐゴシック" charset="0"/>
                <a:cs typeface="Garamond"/>
              </a:rPr>
              <a:t>‘</a:t>
            </a:r>
            <a:r>
              <a:rPr lang="en-US" sz="2800" dirty="0">
                <a:latin typeface="Garamond"/>
                <a:ea typeface="ＭＳ Ｐゴシック" charset="0"/>
                <a:cs typeface="Garamond"/>
              </a:rPr>
              <a:t>Sentence (1) is not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r>
              <a:rPr lang="en-US" sz="2800" dirty="0">
                <a:latin typeface="Garamond"/>
                <a:ea typeface="ＭＳ Ｐゴシック" charset="0"/>
                <a:cs typeface="Garamond"/>
              </a:rPr>
              <a:t>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			sentence </a:t>
            </a:r>
            <a:r>
              <a:rPr lang="en-US" sz="2800" dirty="0">
                <a:latin typeface="Garamond"/>
                <a:ea typeface="ＭＳ Ｐゴシック" charset="0"/>
                <a:cs typeface="Garamond"/>
              </a:rPr>
              <a:t>(1) is not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endParaRPr lang="en-US" sz="2800" dirty="0">
              <a:latin typeface="Garamond"/>
              <a:ea typeface="ＭＳ Ｐゴシック" charset="0"/>
              <a:cs typeface="Garamond"/>
            </a:endParaRP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smtClean="0">
                <a:latin typeface="Garamond"/>
                <a:ea typeface="ＭＳ Ｐゴシック" charset="0"/>
                <a:cs typeface="Garamond"/>
              </a:rPr>
              <a:t>Here</a:t>
            </a:r>
            <a:r>
              <a:rPr lang="en-US" sz="2800" dirty="0">
                <a:latin typeface="Garamond"/>
                <a:ea typeface="ＭＳ Ｐゴシック" charset="0"/>
                <a:cs typeface="Garamond"/>
              </a:rPr>
              <a:t>, (P1) is </a:t>
            </a:r>
            <a:r>
              <a:rPr lang="en-US" sz="2800" b="1" dirty="0">
                <a:latin typeface="Garamond"/>
                <a:ea typeface="ＭＳ Ｐゴシック" charset="0"/>
                <a:cs typeface="Garamond"/>
              </a:rPr>
              <a:t>not</a:t>
            </a:r>
            <a:r>
              <a:rPr lang="en-US" sz="2800" dirty="0">
                <a:latin typeface="Garamond"/>
                <a:ea typeface="ＭＳ Ｐゴシック" charset="0"/>
                <a:cs typeface="Garamond"/>
              </a:rPr>
              <a:t> a proper instance of the T-schema, because </a:t>
            </a:r>
            <a:r>
              <a:rPr lang="ja-JP" altLang="en-US" sz="2800" dirty="0">
                <a:latin typeface="Garamond"/>
                <a:ea typeface="ＭＳ Ｐゴシック" charset="0"/>
                <a:cs typeface="Garamond"/>
              </a:rPr>
              <a:t>‘</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r>
              <a:rPr lang="ja-JP" altLang="en-US" sz="2800" dirty="0">
                <a:latin typeface="Garamond"/>
                <a:ea typeface="ＭＳ Ｐゴシック" charset="0"/>
                <a:cs typeface="Garamond"/>
              </a:rPr>
              <a:t>’</a:t>
            </a:r>
            <a:r>
              <a:rPr lang="en-US" sz="2800" dirty="0">
                <a:latin typeface="Garamond"/>
                <a:ea typeface="ＭＳ Ｐゴシック" charset="0"/>
                <a:cs typeface="Garamond"/>
              </a:rPr>
              <a:t> cannot apply to sentences involving </a:t>
            </a:r>
            <a:r>
              <a:rPr lang="ja-JP" altLang="en-US" sz="2800" dirty="0">
                <a:latin typeface="Garamond"/>
                <a:ea typeface="ＭＳ Ｐゴシック" charset="0"/>
                <a:cs typeface="Garamond"/>
              </a:rPr>
              <a:t>‘</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r>
              <a:rPr lang="ja-JP" altLang="en-US" sz="2800" dirty="0">
                <a:latin typeface="Garamond"/>
                <a:ea typeface="ＭＳ Ｐゴシック" charset="0"/>
                <a:cs typeface="Garamond"/>
              </a:rPr>
              <a:t>’</a:t>
            </a:r>
            <a:r>
              <a:rPr lang="en-US" sz="2800" dirty="0">
                <a:latin typeface="Garamond"/>
                <a:ea typeface="ＭＳ Ｐゴシック" charset="0"/>
                <a:cs typeface="Garamond"/>
              </a:rPr>
              <a:t>. Hence the left hand side of (P1) is false, and the right hand side is true, so (P1) itself is false.</a:t>
            </a:r>
          </a:p>
        </p:txBody>
      </p:sp>
    </p:spTree>
    <p:extLst>
      <p:ext uri="{BB962C8B-B14F-4D97-AF65-F5344CB8AC3E}">
        <p14:creationId xmlns:p14="http://schemas.microsoft.com/office/powerpoint/2010/main" val="39112482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sp>
        <p:nvSpPr>
          <p:cNvPr id="3" name="Content Placeholder 2"/>
          <p:cNvSpPr>
            <a:spLocks noGrp="1"/>
          </p:cNvSpPr>
          <p:nvPr>
            <p:ph idx="1"/>
          </p:nvPr>
        </p:nvSpPr>
        <p:spPr/>
        <p:txBody>
          <a:bodyPr>
            <a:normAutofit fontScale="92500" lnSpcReduction="10000"/>
          </a:bodyPr>
          <a:lstStyle/>
          <a:p>
            <a:pPr marL="0" indent="0">
              <a:lnSpc>
                <a:spcPct val="90000"/>
              </a:lnSpc>
              <a:spcBef>
                <a:spcPct val="0"/>
              </a:spcBef>
              <a:buFontTx/>
              <a:buNone/>
            </a:pPr>
            <a:r>
              <a:rPr lang="en-US" sz="2800" dirty="0">
                <a:latin typeface="Garamond"/>
                <a:ea typeface="ＭＳ Ｐゴシック" charset="0"/>
                <a:cs typeface="Garamond"/>
              </a:rPr>
              <a:t>Taking the </a:t>
            </a:r>
            <a:r>
              <a:rPr lang="en-US" sz="2800" b="1" dirty="0">
                <a:latin typeface="Garamond"/>
                <a:ea typeface="ＭＳ Ｐゴシック" charset="0"/>
                <a:cs typeface="Garamond"/>
              </a:rPr>
              <a:t>non-uniform </a:t>
            </a:r>
            <a:r>
              <a:rPr lang="en-US" sz="2800" dirty="0">
                <a:latin typeface="Garamond"/>
                <a:ea typeface="ＭＳ Ｐゴシック" charset="0"/>
                <a:cs typeface="Garamond"/>
              </a:rPr>
              <a:t>route, we have:</a:t>
            </a: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a:latin typeface="Garamond"/>
                <a:ea typeface="ＭＳ Ｐゴシック" charset="0"/>
                <a:cs typeface="Garamond"/>
              </a:rPr>
              <a:t>	(1)	Sentence (1) is not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endParaRPr lang="en-US" sz="2800" dirty="0">
              <a:latin typeface="Garamond"/>
              <a:ea typeface="ＭＳ Ｐゴシック" charset="0"/>
              <a:cs typeface="Garamond"/>
            </a:endParaRPr>
          </a:p>
          <a:p>
            <a:pPr marL="0" indent="0">
              <a:lnSpc>
                <a:spcPct val="90000"/>
              </a:lnSpc>
              <a:spcBef>
                <a:spcPct val="0"/>
              </a:spcBef>
              <a:buFontTx/>
              <a:buNone/>
            </a:pPr>
            <a:r>
              <a:rPr lang="en-US" sz="2800" dirty="0">
                <a:latin typeface="Garamond"/>
                <a:ea typeface="ＭＳ Ｐゴシック" charset="0"/>
                <a:cs typeface="Garamond"/>
              </a:rPr>
              <a:t>	(P1)	</a:t>
            </a:r>
            <a:r>
              <a:rPr lang="ja-JP" altLang="en-US" sz="2800" dirty="0">
                <a:latin typeface="Garamond"/>
                <a:ea typeface="ＭＳ Ｐゴシック" charset="0"/>
                <a:cs typeface="Garamond"/>
              </a:rPr>
              <a:t>‘</a:t>
            </a:r>
            <a:r>
              <a:rPr lang="en-US" sz="2800" dirty="0">
                <a:latin typeface="Garamond"/>
                <a:ea typeface="ＭＳ Ｐゴシック" charset="0"/>
                <a:cs typeface="Garamond"/>
              </a:rPr>
              <a:t>Sentence (1) is not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true</a:t>
            </a:r>
            <a:r>
              <a:rPr lang="en-US" sz="2800" baseline="-25000" dirty="0">
                <a:latin typeface="Garamond"/>
                <a:ea typeface="ＭＳ Ｐゴシック" charset="0"/>
                <a:cs typeface="Garamond"/>
              </a:rPr>
              <a:t>n+1</a:t>
            </a:r>
            <a:r>
              <a:rPr lang="en-US" sz="2800" dirty="0">
                <a:latin typeface="Garamond"/>
                <a:ea typeface="ＭＳ Ｐゴシック" charset="0"/>
                <a:cs typeface="Garamond"/>
              </a:rPr>
              <a:t> </a:t>
            </a:r>
            <a:r>
              <a:rPr lang="en-US" sz="2800" dirty="0" err="1" smtClean="0">
                <a:latin typeface="Garamond"/>
                <a:ea typeface="ＭＳ Ｐゴシック" charset="0"/>
                <a:cs typeface="Garamond"/>
              </a:rPr>
              <a:t>iff</a:t>
            </a:r>
            <a:r>
              <a:rPr lang="en-US" sz="2800" dirty="0" smtClean="0">
                <a:latin typeface="Garamond"/>
                <a:ea typeface="ＭＳ Ｐゴシック" charset="0"/>
                <a:cs typeface="Garamond"/>
              </a:rPr>
              <a:t>			sentence </a:t>
            </a:r>
            <a:r>
              <a:rPr lang="en-US" sz="2800" dirty="0">
                <a:latin typeface="Garamond"/>
                <a:ea typeface="ＭＳ Ｐゴシック" charset="0"/>
                <a:cs typeface="Garamond"/>
              </a:rPr>
              <a:t>(1) is not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endParaRPr lang="en-US" sz="2800" dirty="0">
              <a:latin typeface="Garamond"/>
              <a:ea typeface="ＭＳ Ｐゴシック" charset="0"/>
              <a:cs typeface="Garamond"/>
            </a:endParaRP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smtClean="0">
                <a:latin typeface="Garamond"/>
                <a:ea typeface="ＭＳ Ｐゴシック" charset="0"/>
                <a:cs typeface="Garamond"/>
              </a:rPr>
              <a:t>Here</a:t>
            </a:r>
            <a:r>
              <a:rPr lang="en-US" sz="2800" dirty="0">
                <a:latin typeface="Garamond"/>
                <a:ea typeface="ＭＳ Ｐゴシック" charset="0"/>
                <a:cs typeface="Garamond"/>
              </a:rPr>
              <a:t>, (P1) is a proper instance of the T-schema, and is true</a:t>
            </a:r>
            <a:r>
              <a:rPr lang="en-US" sz="2800" baseline="-25000" dirty="0">
                <a:latin typeface="Garamond"/>
                <a:ea typeface="ＭＳ Ｐゴシック" charset="0"/>
                <a:cs typeface="Garamond"/>
              </a:rPr>
              <a:t>n+2</a:t>
            </a:r>
            <a:r>
              <a:rPr lang="en-US" sz="2800" dirty="0">
                <a:latin typeface="Garamond"/>
                <a:ea typeface="ＭＳ Ｐゴシック" charset="0"/>
                <a:cs typeface="Garamond"/>
              </a:rPr>
              <a:t>. We can therefore derive</a:t>
            </a: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a:latin typeface="Garamond"/>
                <a:ea typeface="ＭＳ Ｐゴシック" charset="0"/>
                <a:cs typeface="Garamond"/>
              </a:rPr>
              <a:t>	(C2) Sentence (1) is true</a:t>
            </a:r>
            <a:r>
              <a:rPr lang="en-US" sz="2800" baseline="-25000" dirty="0">
                <a:latin typeface="Garamond"/>
                <a:ea typeface="ＭＳ Ｐゴシック" charset="0"/>
                <a:cs typeface="Garamond"/>
              </a:rPr>
              <a:t>n+1</a:t>
            </a:r>
            <a:r>
              <a:rPr lang="en-US" sz="2800" dirty="0">
                <a:latin typeface="Garamond"/>
                <a:ea typeface="ＭＳ Ｐゴシック" charset="0"/>
                <a:cs typeface="Garamond"/>
              </a:rPr>
              <a:t> and sentence (1) is not </a:t>
            </a:r>
            <a:r>
              <a:rPr lang="en-US" sz="2800" dirty="0" err="1">
                <a:latin typeface="Garamond"/>
                <a:ea typeface="ＭＳ Ｐゴシック" charset="0"/>
                <a:cs typeface="Garamond"/>
              </a:rPr>
              <a:t>true</a:t>
            </a:r>
            <a:r>
              <a:rPr lang="en-US" sz="2800" baseline="-25000" dirty="0" err="1">
                <a:latin typeface="Garamond"/>
                <a:ea typeface="ＭＳ Ｐゴシック" charset="0"/>
                <a:cs typeface="Garamond"/>
              </a:rPr>
              <a:t>n</a:t>
            </a:r>
            <a:endParaRPr lang="en-US" sz="2800" dirty="0">
              <a:latin typeface="Garamond"/>
              <a:ea typeface="ＭＳ Ｐゴシック" charset="0"/>
              <a:cs typeface="Garamond"/>
            </a:endParaRP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(C2) is not inconsistent, since different properties are attributed and rejected in each conjunct.</a:t>
            </a:r>
          </a:p>
        </p:txBody>
      </p:sp>
    </p:spTree>
    <p:extLst>
      <p:ext uri="{BB962C8B-B14F-4D97-AF65-F5344CB8AC3E}">
        <p14:creationId xmlns:p14="http://schemas.microsoft.com/office/powerpoint/2010/main" val="313092957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nSpc>
                <a:spcPct val="90000"/>
              </a:lnSpc>
              <a:spcBef>
                <a:spcPct val="0"/>
              </a:spcBef>
              <a:buFontTx/>
              <a:buNone/>
            </a:pPr>
            <a:r>
              <a:rPr lang="en-US" sz="2800" dirty="0" smtClean="0">
                <a:latin typeface="Garamond"/>
                <a:ea typeface="ＭＳ Ｐゴシック" charset="0"/>
                <a:cs typeface="Garamond"/>
              </a:rPr>
              <a:t>So, </a:t>
            </a:r>
            <a:r>
              <a:rPr lang="en-US" sz="2800" dirty="0" err="1" smtClean="0">
                <a:latin typeface="Garamond"/>
                <a:ea typeface="ＭＳ Ｐゴシック" charset="0"/>
                <a:cs typeface="Garamond"/>
              </a:rPr>
              <a:t>Tarski’s</a:t>
            </a:r>
            <a:r>
              <a:rPr lang="en-US" sz="2800" dirty="0" smtClean="0">
                <a:latin typeface="Garamond"/>
                <a:ea typeface="ＭＳ Ｐゴシック" charset="0"/>
                <a:cs typeface="Garamond"/>
              </a:rPr>
              <a:t> hierarchical account of truth does one or the other of the following.</a:t>
            </a: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b="1" dirty="0" smtClean="0">
                <a:latin typeface="Garamond"/>
                <a:ea typeface="ＭＳ Ｐゴシック" charset="0"/>
                <a:cs typeface="Garamond"/>
              </a:rPr>
              <a:t>Either</a:t>
            </a:r>
            <a:r>
              <a:rPr lang="en-US" sz="2800" dirty="0" smtClean="0">
                <a:latin typeface="Garamond"/>
                <a:ea typeface="ＭＳ Ｐゴシック" charset="0"/>
                <a:cs typeface="Garamond"/>
              </a:rPr>
              <a:t> it makes an essential element of the Liar deduction false; </a:t>
            </a:r>
          </a:p>
          <a:p>
            <a:pPr marL="0" indent="0">
              <a:lnSpc>
                <a:spcPct val="90000"/>
              </a:lnSpc>
              <a:spcBef>
                <a:spcPct val="0"/>
              </a:spcBef>
              <a:buFontTx/>
              <a:buNone/>
            </a:pPr>
            <a:endParaRPr lang="en-US" sz="2800" dirty="0">
              <a:latin typeface="Garamond"/>
              <a:ea typeface="ＭＳ Ｐゴシック" charset="0"/>
              <a:cs typeface="Garamond"/>
            </a:endParaRPr>
          </a:p>
          <a:p>
            <a:pPr marL="0" indent="0">
              <a:lnSpc>
                <a:spcPct val="90000"/>
              </a:lnSpc>
              <a:spcBef>
                <a:spcPct val="0"/>
              </a:spcBef>
              <a:buFontTx/>
              <a:buNone/>
            </a:pPr>
            <a:r>
              <a:rPr lang="en-US" sz="2800" b="1" dirty="0" smtClean="0">
                <a:latin typeface="Garamond"/>
                <a:ea typeface="ＭＳ Ｐゴシック" charset="0"/>
                <a:cs typeface="Garamond"/>
              </a:rPr>
              <a:t>Or</a:t>
            </a:r>
            <a:r>
              <a:rPr lang="en-US" sz="2800" dirty="0" smtClean="0">
                <a:latin typeface="Garamond"/>
                <a:ea typeface="ＭＳ Ｐゴシック" charset="0"/>
                <a:cs typeface="Garamond"/>
              </a:rPr>
              <a:t> it removes the inconsistency.</a:t>
            </a:r>
            <a:endParaRPr lang="en-US" sz="2800" dirty="0">
              <a:latin typeface="Garamond"/>
              <a:ea typeface="ＭＳ Ｐゴシック" charset="0"/>
              <a:cs typeface="Garamond"/>
            </a:endParaRPr>
          </a:p>
        </p:txBody>
      </p:sp>
    </p:spTree>
    <p:extLst>
      <p:ext uri="{BB962C8B-B14F-4D97-AF65-F5344CB8AC3E}">
        <p14:creationId xmlns:p14="http://schemas.microsoft.com/office/powerpoint/2010/main" val="33678597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902768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970318"/>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What’s </a:t>
            </a:r>
            <a:r>
              <a:rPr lang="en-US" sz="2800" dirty="0">
                <a:latin typeface="Garamond"/>
                <a:ea typeface="ＭＳ Ｐゴシック" charset="0"/>
                <a:cs typeface="Garamond"/>
              </a:rPr>
              <a:t>doing the work here is the rejection of what </a:t>
            </a:r>
            <a:r>
              <a:rPr lang="en-US" sz="2800" dirty="0" err="1">
                <a:latin typeface="Garamond"/>
                <a:ea typeface="ＭＳ Ｐゴシック" charset="0"/>
                <a:cs typeface="Garamond"/>
              </a:rPr>
              <a:t>Tarski</a:t>
            </a:r>
            <a:r>
              <a:rPr lang="en-US" sz="2800" dirty="0">
                <a:latin typeface="Garamond"/>
                <a:ea typeface="ＭＳ Ｐゴシック" charset="0"/>
                <a:cs typeface="Garamond"/>
              </a:rPr>
              <a:t> calls universality.</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If </a:t>
            </a:r>
            <a:r>
              <a:rPr lang="en-US" sz="2800" dirty="0">
                <a:latin typeface="Garamond"/>
                <a:ea typeface="ＭＳ Ｐゴシック" charset="0"/>
                <a:cs typeface="Garamond"/>
              </a:rPr>
              <a:t>we are prepared to give up the idea that there is a single, universally applicable truth predicate, then we can avoid the Liar in the way that </a:t>
            </a:r>
            <a:r>
              <a:rPr lang="en-US" sz="2800" dirty="0" err="1">
                <a:latin typeface="Garamond"/>
                <a:ea typeface="ＭＳ Ｐゴシック" charset="0"/>
                <a:cs typeface="Garamond"/>
              </a:rPr>
              <a:t>Tarski</a:t>
            </a:r>
            <a:r>
              <a:rPr lang="en-US" sz="2800" dirty="0">
                <a:latin typeface="Garamond"/>
                <a:ea typeface="ＭＳ Ｐゴシック" charset="0"/>
                <a:cs typeface="Garamond"/>
              </a:rPr>
              <a:t> proposes.</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71857033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0407175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970318"/>
          </a:xfrm>
          <a:prstGeom prst="rect">
            <a:avLst/>
          </a:prstGeom>
          <a:noFill/>
        </p:spPr>
        <p:txBody>
          <a:bodyPr wrap="square" rtlCol="0">
            <a:spAutoFit/>
          </a:bodyPr>
          <a:lstStyle/>
          <a:p>
            <a:pPr>
              <a:spcBef>
                <a:spcPct val="0"/>
              </a:spcBef>
              <a:buFontTx/>
              <a:buNone/>
            </a:pP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idea may provide a neat formal method for dealing with something like truth predicates while avoiding the Liar.</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many theorists find incredible the idea that no </a:t>
            </a:r>
            <a:r>
              <a:rPr lang="en-US" sz="2800" dirty="0" smtClean="0">
                <a:latin typeface="Garamond"/>
                <a:ea typeface="ＭＳ Ｐゴシック" charset="0"/>
                <a:cs typeface="Garamond"/>
              </a:rPr>
              <a:t>consistent / coherent language </a:t>
            </a:r>
            <a:r>
              <a:rPr lang="en-US" sz="2800" dirty="0">
                <a:latin typeface="Garamond"/>
                <a:ea typeface="ＭＳ Ｐゴシック" charset="0"/>
                <a:cs typeface="Garamond"/>
              </a:rPr>
              <a:t>can contain its own truth predicate.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1510113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Garamond"/>
                <a:cs typeface="Garamond"/>
              </a:rPr>
              <a:t>Problems with the hierarchical solution</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8964229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401205"/>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It seems undeniable that e.g. English contains its own truth predicate,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a true sentence of English</a:t>
            </a:r>
            <a:r>
              <a:rPr lang="ja-JP" altLang="en-US" sz="2800" dirty="0">
                <a:latin typeface="Garamond"/>
                <a:ea typeface="ＭＳ Ｐゴシック" charset="0"/>
                <a:cs typeface="Garamond"/>
              </a:rPr>
              <a:t>’</a:t>
            </a:r>
            <a:r>
              <a:rPr lang="en-US" sz="2800" dirty="0">
                <a:latin typeface="Garamond"/>
                <a:ea typeface="ＭＳ Ｐゴシック" charset="0"/>
                <a:cs typeface="Garamond"/>
              </a:rPr>
              <a:t>.</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If </a:t>
            </a:r>
            <a:r>
              <a:rPr lang="en-US" sz="2800" dirty="0">
                <a:latin typeface="Garamond"/>
                <a:ea typeface="ＭＳ Ｐゴシック" charset="0"/>
                <a:cs typeface="Garamond"/>
              </a:rPr>
              <a:t>this is not a truth predicate then </a:t>
            </a:r>
            <a:r>
              <a:rPr lang="en-US" sz="2800" b="1" dirty="0">
                <a:latin typeface="Garamond"/>
                <a:ea typeface="ＭＳ Ｐゴシック" charset="0"/>
                <a:cs typeface="Garamond"/>
              </a:rPr>
              <a:t>EITHER</a:t>
            </a:r>
            <a:r>
              <a:rPr lang="en-US" sz="2800" dirty="0">
                <a:latin typeface="Garamond"/>
                <a:ea typeface="ＭＳ Ｐゴシック" charset="0"/>
                <a:cs typeface="Garamond"/>
              </a:rPr>
              <a:t> there is some true sentence of English that the predicate fails to apply to </a:t>
            </a:r>
            <a:r>
              <a:rPr lang="en-US" sz="2800" b="1" dirty="0">
                <a:latin typeface="Garamond"/>
                <a:ea typeface="ＭＳ Ｐゴシック" charset="0"/>
                <a:cs typeface="Garamond"/>
              </a:rPr>
              <a:t>OR</a:t>
            </a:r>
            <a:r>
              <a:rPr lang="en-US" sz="2800" dirty="0">
                <a:latin typeface="Garamond"/>
                <a:ea typeface="ＭＳ Ｐゴシック" charset="0"/>
                <a:cs typeface="Garamond"/>
              </a:rPr>
              <a:t> the predicate applies to something that is not a true sentence of English.</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185491645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5039206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832093"/>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Neither </a:t>
            </a:r>
            <a:r>
              <a:rPr lang="en-US" sz="2800" dirty="0">
                <a:latin typeface="Garamond"/>
                <a:ea typeface="ＭＳ Ｐゴシック" charset="0"/>
                <a:cs typeface="Garamond"/>
              </a:rPr>
              <a:t>alternative seems </a:t>
            </a:r>
            <a:r>
              <a:rPr lang="en-US" sz="2800" dirty="0" smtClean="0">
                <a:latin typeface="Garamond"/>
                <a:ea typeface="ＭＳ Ｐゴシック" charset="0"/>
                <a:cs typeface="Garamond"/>
              </a:rPr>
              <a:t>acceptable</a:t>
            </a:r>
            <a:r>
              <a:rPr lang="en-US" sz="2800" dirty="0">
                <a:latin typeface="Garamond"/>
                <a:ea typeface="ＭＳ Ｐゴシック" charset="0"/>
                <a:cs typeface="Garamond"/>
              </a:rPr>
              <a:t>.</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The </a:t>
            </a:r>
            <a:r>
              <a:rPr lang="en-US" sz="2800" dirty="0">
                <a:latin typeface="Garamond"/>
                <a:ea typeface="ＭＳ Ｐゴシック" charset="0"/>
                <a:cs typeface="Garamond"/>
              </a:rPr>
              <a:t>only other option appears to be to deny BIV [bivalence], the principle that every sentence is either true or not true.</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rejection of BIV appears to entail that there is a sentence of English that is not true and also not not true. And that also seems unacceptable.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40312484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097601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573377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Garamond"/>
                <a:cs typeface="Garamond"/>
              </a:rPr>
              <a:t>Problems with the hierarchical solution</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7878519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39431"/>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Presumably, if one wanted to apply </a:t>
            </a:r>
            <a:r>
              <a:rPr lang="en-US" sz="2800" dirty="0" err="1" smtClean="0">
                <a:latin typeface="Garamond"/>
                <a:ea typeface="ＭＳ Ｐゴシック" charset="0"/>
                <a:cs typeface="Garamond"/>
              </a:rPr>
              <a:t>Tarski’s</a:t>
            </a:r>
            <a:r>
              <a:rPr lang="en-US" sz="2800" dirty="0" smtClean="0">
                <a:latin typeface="Garamond"/>
                <a:ea typeface="ＭＳ Ｐゴシック" charset="0"/>
                <a:cs typeface="Garamond"/>
              </a:rPr>
              <a:t> account to natural language, one would appeal to a hidden ambiguity, or something similar.</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‘is a true sentence of English’ couldn’t apply to any sentence involving the same element ‘true’.</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4244569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3205069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814104"/>
          </a:xfrm>
          <a:prstGeom prst="rect">
            <a:avLst/>
          </a:prstGeom>
          <a:noFill/>
        </p:spPr>
        <p:txBody>
          <a:bodyPr wrap="square" rtlCol="0">
            <a:spAutoFit/>
          </a:bodyPr>
          <a:lstStyle/>
          <a:p>
            <a:pPr marL="514350" indent="-514350">
              <a:lnSpc>
                <a:spcPct val="90000"/>
              </a:lnSpc>
              <a:buAutoNum type="arabicPeriod"/>
            </a:pPr>
            <a:r>
              <a:rPr lang="en-US" sz="2800" dirty="0" smtClean="0">
                <a:latin typeface="Garamond"/>
                <a:ea typeface="ＭＳ Ｐゴシック" charset="0"/>
                <a:cs typeface="Garamond"/>
              </a:rPr>
              <a:t>There </a:t>
            </a:r>
            <a:r>
              <a:rPr lang="en-US" sz="2800" dirty="0">
                <a:latin typeface="Garamond"/>
                <a:ea typeface="ＭＳ Ｐゴシック" charset="0"/>
                <a:cs typeface="Garamond"/>
              </a:rPr>
              <a:t>appear to be things we can say, or would like to say, that are incompatible with the hierarchy</a:t>
            </a:r>
          </a:p>
          <a:p>
            <a:pPr marL="514350" indent="-514350">
              <a:lnSpc>
                <a:spcPct val="90000"/>
              </a:lnSpc>
              <a:buAutoNum type="arabicPeriod"/>
            </a:pPr>
            <a:endParaRPr lang="en-US" sz="2800" dirty="0" smtClean="0">
              <a:latin typeface="Garamond"/>
              <a:ea typeface="ＭＳ Ｐゴシック" charset="0"/>
              <a:cs typeface="Garamond"/>
            </a:endParaRPr>
          </a:p>
          <a:p>
            <a:pPr marL="514350" indent="-514350">
              <a:lnSpc>
                <a:spcPct val="90000"/>
              </a:lnSpc>
              <a:buAutoNum type="arabicPeriod"/>
            </a:pPr>
            <a:r>
              <a:rPr lang="en-US" sz="2800" dirty="0">
                <a:latin typeface="Garamond"/>
                <a:ea typeface="ＭＳ Ｐゴシック" charset="0"/>
                <a:cs typeface="Garamond"/>
              </a:rPr>
              <a:t>T</a:t>
            </a:r>
            <a:r>
              <a:rPr lang="en-US" sz="2800" dirty="0" smtClean="0">
                <a:latin typeface="Garamond"/>
                <a:ea typeface="ＭＳ Ｐゴシック" charset="0"/>
                <a:cs typeface="Garamond"/>
              </a:rPr>
              <a:t>he </a:t>
            </a:r>
            <a:r>
              <a:rPr lang="en-US" sz="2800" dirty="0">
                <a:latin typeface="Garamond"/>
                <a:ea typeface="ＭＳ Ｐゴシック" charset="0"/>
                <a:cs typeface="Garamond"/>
              </a:rPr>
              <a:t>hierarchical approach appears to fit quite badly with the way we ordinarily use natural languages.</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422192699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6264808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03850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a:t>
            </a:r>
            <a:r>
              <a:rPr lang="en-US" sz="2800" b="1" dirty="0">
                <a:latin typeface="Garamond"/>
                <a:ea typeface="ＭＳ Ｐゴシック" charset="0"/>
                <a:cs typeface="Garamond"/>
              </a:rPr>
              <a:t>explaining</a:t>
            </a:r>
            <a:r>
              <a:rPr lang="en-US" sz="2800" dirty="0">
                <a:latin typeface="Garamond"/>
                <a:ea typeface="ＭＳ Ｐゴシック" charset="0"/>
                <a:cs typeface="Garamond"/>
              </a:rPr>
              <a:t> the hierarchical approach, we appear to exploit the idea that each subscripted predicate shares a feature with the others, but varies in line with the subscript.</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405302861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6897521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The way we understand the predicates suggests that we might </a:t>
            </a:r>
            <a:r>
              <a:rPr lang="en-US" sz="2800" b="1" dirty="0">
                <a:latin typeface="Garamond"/>
                <a:ea typeface="ＭＳ Ｐゴシック" charset="0"/>
                <a:cs typeface="Garamond"/>
              </a:rPr>
              <a:t>quantify</a:t>
            </a:r>
            <a:r>
              <a:rPr lang="en-US" sz="2800" dirty="0">
                <a:latin typeface="Garamond"/>
                <a:ea typeface="ＭＳ Ｐゴシック" charset="0"/>
                <a:cs typeface="Garamond"/>
              </a:rPr>
              <a:t> over the subscripted </a:t>
            </a:r>
            <a:r>
              <a:rPr lang="en-US" sz="2800" dirty="0" smtClean="0">
                <a:latin typeface="Garamond"/>
                <a:ea typeface="ＭＳ Ｐゴシック" charset="0"/>
                <a:cs typeface="Garamond"/>
              </a:rPr>
              <a:t>position.</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We might try </a:t>
            </a:r>
            <a:r>
              <a:rPr lang="en-US" sz="2800" dirty="0">
                <a:latin typeface="Garamond"/>
                <a:ea typeface="ＭＳ Ｐゴシック" charset="0"/>
                <a:cs typeface="Garamond"/>
              </a:rPr>
              <a:t>saying for example that there is at least one subscripted predicate that applies to a sentence.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411512238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1441036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But this way of talking is incompatible with the hierarchy.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Otherwise, </a:t>
            </a:r>
            <a:r>
              <a:rPr lang="en-US" sz="2800" dirty="0">
                <a:latin typeface="Garamond"/>
                <a:ea typeface="ＭＳ Ｐゴシック" charset="0"/>
                <a:cs typeface="Garamond"/>
              </a:rPr>
              <a:t>we would be able to use it to make truth claims about all sentences, and so reinstate the paradox.</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67459062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5153399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426305"/>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Consider, for example:</a:t>
            </a:r>
          </a:p>
          <a:p>
            <a:pPr>
              <a:lnSpc>
                <a:spcPct val="90000"/>
              </a:lnSpc>
            </a:pPr>
            <a:endParaRPr lang="en-US" sz="2800" dirty="0">
              <a:latin typeface="Garamond"/>
              <a:ea typeface="ＭＳ Ｐゴシック" charset="0"/>
              <a:cs typeface="Garamond"/>
            </a:endParaRPr>
          </a:p>
          <a:p>
            <a:pPr marL="514350" indent="-514350">
              <a:lnSpc>
                <a:spcPct val="90000"/>
              </a:lnSpc>
              <a:buAutoNum type="arabicParenBoth"/>
            </a:pPr>
            <a:r>
              <a:rPr lang="en-US" sz="2800" dirty="0" smtClean="0">
                <a:latin typeface="Garamond"/>
                <a:ea typeface="ＭＳ Ｐゴシック" charset="0"/>
                <a:cs typeface="Garamond"/>
              </a:rPr>
              <a:t>For all levels x in the hierarchy, sentence (1) is false-at-x.</a:t>
            </a:r>
          </a:p>
          <a:p>
            <a:pPr marL="514350" indent="-514350">
              <a:lnSpc>
                <a:spcPct val="90000"/>
              </a:lnSpc>
              <a:buAutoNum type="arabicParenBoth"/>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That sentence looks paradox apt.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61238939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9622527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The second sort of problem arises from the requirement that, in order to understand a predication of truth, one needs to know its level in the hierarchy. </a:t>
            </a:r>
          </a:p>
          <a:p>
            <a:pPr>
              <a:lnSpc>
                <a:spcPct val="90000"/>
              </a:lnSpc>
            </a:pP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73942180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506027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1650708"/>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This </a:t>
            </a:r>
            <a:r>
              <a:rPr lang="en-US" sz="2800" dirty="0">
                <a:latin typeface="Garamond"/>
                <a:ea typeface="ＭＳ Ｐゴシック" charset="0"/>
                <a:cs typeface="Garamond"/>
              </a:rPr>
              <a:t>is fine in cases where we are working with formal languages and in simple cases where one knows exactly which sentences one is dealing with.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06180665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0449986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977499"/>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a:t>
            </a:r>
            <a:r>
              <a:rPr lang="en-US" sz="2800" dirty="0" smtClean="0">
                <a:latin typeface="Garamond"/>
                <a:ea typeface="ＭＳ Ｐゴシック" charset="0"/>
                <a:cs typeface="Garamond"/>
              </a:rPr>
              <a:t>someone </a:t>
            </a:r>
            <a:r>
              <a:rPr lang="en-US" sz="2800" dirty="0">
                <a:latin typeface="Garamond"/>
                <a:ea typeface="ＭＳ Ｐゴシック" charset="0"/>
                <a:cs typeface="Garamond"/>
              </a:rPr>
              <a:t>utters (1):</a:t>
            </a:r>
          </a:p>
          <a:p>
            <a:pPr>
              <a:lnSpc>
                <a:spcPct val="90000"/>
              </a:lnSpc>
            </a:pPr>
            <a:endParaRPr lang="en-US" sz="2800" dirty="0">
              <a:latin typeface="Garamond"/>
              <a:ea typeface="ＭＳ Ｐゴシック" charset="0"/>
              <a:cs typeface="Garamond"/>
            </a:endParaRPr>
          </a:p>
          <a:p>
            <a:pPr>
              <a:lnSpc>
                <a:spcPct val="90000"/>
              </a:lnSpc>
              <a:buFontTx/>
              <a:buAutoNum type="arabicParenBoth"/>
            </a:pPr>
            <a:r>
              <a:rPr lang="en-US" sz="2800" dirty="0" smtClean="0">
                <a:latin typeface="Garamond"/>
                <a:ea typeface="ＭＳ Ｐゴシック" charset="0"/>
                <a:cs typeface="Garamond"/>
              </a:rPr>
              <a:t> Every </a:t>
            </a:r>
            <a:r>
              <a:rPr lang="en-US" sz="2800" dirty="0">
                <a:latin typeface="Garamond"/>
                <a:ea typeface="ＭＳ Ｐゴシック" charset="0"/>
                <a:cs typeface="Garamond"/>
              </a:rPr>
              <a:t>sentence </a:t>
            </a:r>
            <a:r>
              <a:rPr lang="en-US" sz="2800" dirty="0" smtClean="0">
                <a:latin typeface="Garamond"/>
                <a:ea typeface="ＭＳ Ｐゴシック" charset="0"/>
                <a:cs typeface="Garamond"/>
              </a:rPr>
              <a:t>Tom </a:t>
            </a:r>
            <a:r>
              <a:rPr lang="en-US" sz="2800" dirty="0">
                <a:latin typeface="Garamond"/>
                <a:ea typeface="ＭＳ Ｐゴシック" charset="0"/>
                <a:cs typeface="Garamond"/>
              </a:rPr>
              <a:t>uttered in the </a:t>
            </a:r>
            <a:r>
              <a:rPr lang="en-US" sz="2800" dirty="0" smtClean="0">
                <a:latin typeface="Garamond"/>
                <a:ea typeface="ＭＳ Ｐゴシック" charset="0"/>
                <a:cs typeface="Garamond"/>
              </a:rPr>
              <a:t>Metaphysics </a:t>
            </a:r>
            <a:r>
              <a:rPr lang="en-US" sz="2800" dirty="0">
                <a:latin typeface="Garamond"/>
                <a:ea typeface="ＭＳ Ｐゴシック" charset="0"/>
                <a:cs typeface="Garamond"/>
              </a:rPr>
              <a:t>lecture is true.</a:t>
            </a:r>
          </a:p>
          <a:p>
            <a:pPr>
              <a:lnSpc>
                <a:spcPct val="90000"/>
              </a:lnSpc>
              <a:buFontTx/>
              <a:buAutoNum type="arabicParenBoth"/>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Here</a:t>
            </a:r>
            <a:r>
              <a:rPr lang="en-US" sz="2800" dirty="0">
                <a:latin typeface="Garamond"/>
                <a:ea typeface="ＭＳ Ｐゴシック" charset="0"/>
                <a:cs typeface="Garamond"/>
              </a:rPr>
              <a:t>, we have no way of knowing the level of </a:t>
            </a:r>
            <a:r>
              <a:rPr lang="en-US" sz="2800" dirty="0" smtClean="0">
                <a:latin typeface="Garamond"/>
                <a:ea typeface="ＭＳ Ｐゴシック" charset="0"/>
                <a:cs typeface="Garamond"/>
              </a:rPr>
              <a:t>Tom</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utterances, whether for example they attributed truth to truth involving sentences, other peoples sentences, etc.</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50811273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0895113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Perhaps there’s a way of dealing with this by appeal to some form of </a:t>
            </a:r>
            <a:r>
              <a:rPr lang="en-US" sz="2800" dirty="0" err="1" smtClean="0">
                <a:latin typeface="Garamond"/>
                <a:ea typeface="ＭＳ Ｐゴシック" charset="0"/>
                <a:cs typeface="Garamond"/>
              </a:rPr>
              <a:t>indexicality</a:t>
            </a:r>
            <a:r>
              <a:rPr lang="en-US" sz="2800" dirty="0" smtClean="0">
                <a:latin typeface="Garamond"/>
                <a:ea typeface="ＭＳ Ｐゴシック" charset="0"/>
                <a:cs typeface="Garamond"/>
              </a:rPr>
              <a:t>: ‘is true’ is, or is connected with, some sort of indexical that assigns an appropriate level in the hierarchy.</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we’d need evidence of that.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And we need a non-magical account of the mechanism.</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5846278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The Liar Paradox</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6283176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524315"/>
          </a:xfrm>
          <a:prstGeom prst="rect">
            <a:avLst/>
          </a:prstGeom>
          <a:noFill/>
        </p:spPr>
        <p:txBody>
          <a:bodyPr wrap="square" rtlCol="0">
            <a:spAutoFit/>
          </a:bodyPr>
          <a:lstStyle/>
          <a:p>
            <a:r>
              <a:rPr lang="en-US" sz="3200" dirty="0">
                <a:latin typeface="Garamond"/>
                <a:ea typeface="ＭＳ Ｐゴシック" charset="0"/>
                <a:cs typeface="Garamond"/>
              </a:rPr>
              <a:t>Let the following be sentence (1):</a:t>
            </a:r>
          </a:p>
          <a:p>
            <a:endParaRPr lang="en-US" sz="3200" dirty="0">
              <a:latin typeface="Garamond"/>
              <a:ea typeface="ＭＳ Ｐゴシック" charset="0"/>
              <a:cs typeface="Garamond"/>
            </a:endParaRPr>
          </a:p>
          <a:p>
            <a:pPr>
              <a:buFontTx/>
              <a:buAutoNum type="arabicParenBoth"/>
            </a:pPr>
            <a:r>
              <a:rPr lang="en-US" sz="3200" dirty="0">
                <a:latin typeface="Garamond"/>
                <a:ea typeface="ＭＳ Ｐゴシック" charset="0"/>
                <a:cs typeface="Garamond"/>
              </a:rPr>
              <a:t>Sentence (1) is not true.</a:t>
            </a:r>
          </a:p>
          <a:p>
            <a:pPr>
              <a:buFontTx/>
              <a:buAutoNum type="arabicParenBoth"/>
            </a:pPr>
            <a:endParaRPr lang="en-US" sz="3200" dirty="0">
              <a:latin typeface="Garamond"/>
              <a:ea typeface="ＭＳ Ｐゴシック" charset="0"/>
              <a:cs typeface="Garamond"/>
            </a:endParaRPr>
          </a:p>
          <a:p>
            <a:r>
              <a:rPr lang="en-US" sz="3200" dirty="0" smtClean="0">
                <a:latin typeface="Garamond"/>
                <a:ea typeface="ＭＳ Ｐゴシック" charset="0"/>
                <a:cs typeface="Garamond"/>
              </a:rPr>
              <a:t>[</a:t>
            </a:r>
            <a:r>
              <a:rPr lang="en-US" sz="3200" dirty="0">
                <a:latin typeface="Garamond"/>
                <a:ea typeface="ＭＳ Ｐゴシック" charset="0"/>
                <a:cs typeface="Garamond"/>
              </a:rPr>
              <a:t>We could have used, e.g., </a:t>
            </a:r>
            <a:r>
              <a:rPr lang="ja-JP" altLang="en-US" sz="3200" dirty="0">
                <a:latin typeface="Garamond"/>
                <a:ea typeface="ＭＳ Ｐゴシック" charset="0"/>
                <a:cs typeface="Garamond"/>
              </a:rPr>
              <a:t>“</a:t>
            </a:r>
            <a:r>
              <a:rPr lang="en-US" sz="3200" dirty="0">
                <a:latin typeface="Garamond"/>
                <a:ea typeface="ＭＳ Ｐゴシック" charset="0"/>
                <a:cs typeface="Garamond"/>
              </a:rPr>
              <a:t>This sentence</a:t>
            </a:r>
            <a:r>
              <a:rPr lang="ja-JP" altLang="en-US" sz="3200" dirty="0">
                <a:latin typeface="Garamond"/>
                <a:ea typeface="ＭＳ Ｐゴシック" charset="0"/>
                <a:cs typeface="Garamond"/>
              </a:rPr>
              <a:t>”</a:t>
            </a:r>
            <a:r>
              <a:rPr lang="en-US" sz="3200" dirty="0">
                <a:latin typeface="Garamond"/>
                <a:ea typeface="ＭＳ Ｐゴシック" charset="0"/>
                <a:cs typeface="Garamond"/>
              </a:rPr>
              <a:t> or </a:t>
            </a:r>
            <a:r>
              <a:rPr lang="ja-JP" altLang="en-US" sz="3200" dirty="0">
                <a:latin typeface="Garamond"/>
                <a:ea typeface="ＭＳ Ｐゴシック" charset="0"/>
                <a:cs typeface="Garamond"/>
              </a:rPr>
              <a:t>“</a:t>
            </a:r>
            <a:r>
              <a:rPr lang="en-US" sz="3200" dirty="0">
                <a:latin typeface="Garamond"/>
                <a:ea typeface="ＭＳ Ｐゴシック" charset="0"/>
                <a:cs typeface="Garamond"/>
              </a:rPr>
              <a:t>The first numbered sentence on slide </a:t>
            </a:r>
            <a:r>
              <a:rPr lang="en-US" sz="3200" i="1" dirty="0" err="1">
                <a:latin typeface="Garamond"/>
                <a:ea typeface="ＭＳ Ｐゴシック" charset="0"/>
                <a:cs typeface="Garamond"/>
              </a:rPr>
              <a:t>nn</a:t>
            </a:r>
            <a:r>
              <a:rPr lang="ja-JP" altLang="en-US" sz="3200" dirty="0">
                <a:latin typeface="Garamond"/>
                <a:ea typeface="ＭＳ Ｐゴシック" charset="0"/>
                <a:cs typeface="Garamond"/>
              </a:rPr>
              <a:t>”</a:t>
            </a:r>
            <a:r>
              <a:rPr lang="en-US" sz="3200" dirty="0">
                <a:latin typeface="Garamond"/>
                <a:ea typeface="ＭＳ Ｐゴシック" charset="0"/>
                <a:cs typeface="Garamond"/>
              </a:rPr>
              <a:t>, etc.]</a:t>
            </a:r>
          </a:p>
        </p:txBody>
      </p:sp>
      <p:pic>
        <p:nvPicPr>
          <p:cNvPr id="4" name="Content Placeholder 3" descr="Epimenides.jpeg"/>
          <p:cNvPicPr>
            <a:picLocks noGrp="1" noChangeAspect="1"/>
          </p:cNvPicPr>
          <p:nvPr>
            <p:ph sz="half" idx="2"/>
          </p:nvPr>
        </p:nvPicPr>
        <p:blipFill>
          <a:blip r:embed="rId7">
            <a:extLst>
              <a:ext uri="{28A0092B-C50C-407E-A947-70E740481C1C}">
                <a14:useLocalDpi xmlns:a14="http://schemas.microsoft.com/office/drawing/2010/main" val="0"/>
              </a:ext>
            </a:extLst>
          </a:blip>
          <a:srcRect t="5926" b="5926"/>
          <a:stretch>
            <a:fillRect/>
          </a:stretch>
        </p:blipFill>
        <p:spPr>
          <a:xfrm>
            <a:off x="6118086" y="1600201"/>
            <a:ext cx="2568713" cy="3391452"/>
          </a:xfrm>
        </p:spPr>
      </p:pic>
    </p:spTree>
    <p:extLst>
      <p:ext uri="{BB962C8B-B14F-4D97-AF65-F5344CB8AC3E}">
        <p14:creationId xmlns:p14="http://schemas.microsoft.com/office/powerpoint/2010/main" val="16621055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18659779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126291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There anyway appear to be cases where no assignment of level is appropriate.</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68438444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0340501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Saul </a:t>
            </a:r>
            <a:r>
              <a:rPr lang="en-US" sz="2800" dirty="0" err="1">
                <a:latin typeface="Garamond"/>
                <a:ea typeface="ＭＳ Ｐゴシック" charset="0"/>
                <a:cs typeface="Garamond"/>
              </a:rPr>
              <a:t>Kripke</a:t>
            </a:r>
            <a:r>
              <a:rPr lang="en-US" sz="2800" dirty="0">
                <a:latin typeface="Garamond"/>
                <a:ea typeface="ＭＳ Ｐゴシック" charset="0"/>
                <a:cs typeface="Garamond"/>
              </a:rPr>
              <a:t> </a:t>
            </a:r>
            <a:r>
              <a:rPr lang="en-US" sz="2800" dirty="0" smtClean="0">
                <a:latin typeface="Garamond"/>
                <a:ea typeface="ＭＳ Ｐゴシック" charset="0"/>
                <a:cs typeface="Garamond"/>
              </a:rPr>
              <a: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Outline </a:t>
            </a:r>
            <a:r>
              <a:rPr lang="en-US" sz="2800" dirty="0">
                <a:latin typeface="Garamond"/>
                <a:ea typeface="ＭＳ Ｐゴシック" charset="0"/>
                <a:cs typeface="Garamond"/>
              </a:rPr>
              <a:t>of a Theory of </a:t>
            </a:r>
            <a:r>
              <a:rPr lang="en-US" sz="2800" dirty="0" smtClean="0">
                <a:latin typeface="Garamond"/>
                <a:ea typeface="ＭＳ Ｐゴシック" charset="0"/>
                <a:cs typeface="Garamond"/>
              </a:rPr>
              <a:t>Truth</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provides the following nice example. Consider (1) and (2):</a:t>
            </a:r>
          </a:p>
          <a:p>
            <a:pPr marL="609600" indent="-609600">
              <a:lnSpc>
                <a:spcPct val="90000"/>
              </a:lnSpc>
            </a:pPr>
            <a:endParaRPr lang="en-US" sz="2800" dirty="0">
              <a:latin typeface="Garamond"/>
              <a:ea typeface="ＭＳ Ｐゴシック" charset="0"/>
              <a:cs typeface="Garamond"/>
            </a:endParaRPr>
          </a:p>
          <a:p>
            <a:pPr marL="609600" indent="-609600">
              <a:lnSpc>
                <a:spcPct val="90000"/>
              </a:lnSpc>
              <a:buFontTx/>
              <a:buAutoNum type="arabicParenBoth"/>
            </a:pPr>
            <a:r>
              <a:rPr lang="en-US" sz="2800" dirty="0">
                <a:latin typeface="Garamond"/>
                <a:ea typeface="ＭＳ Ｐゴシック" charset="0"/>
                <a:cs typeface="Garamond"/>
              </a:rPr>
              <a:t>No Watergate sentence uttered by Nixon is true.</a:t>
            </a:r>
          </a:p>
          <a:p>
            <a:pPr marL="609600" indent="-609600">
              <a:lnSpc>
                <a:spcPct val="90000"/>
              </a:lnSpc>
              <a:buFontTx/>
              <a:buAutoNum type="arabicParenBoth"/>
            </a:pPr>
            <a:r>
              <a:rPr lang="en-US" sz="2800" dirty="0">
                <a:latin typeface="Garamond"/>
                <a:ea typeface="ＭＳ Ｐゴシック" charset="0"/>
                <a:cs typeface="Garamond"/>
              </a:rPr>
              <a:t>No Watergate sentence uttered by Dean is true.</a:t>
            </a:r>
          </a:p>
        </p:txBody>
      </p:sp>
      <p:pic>
        <p:nvPicPr>
          <p:cNvPr id="4" name="Content Placeholder 3" descr="Kripke2.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522720" y="1600201"/>
            <a:ext cx="2164080" cy="2981959"/>
          </a:xfrm>
        </p:spPr>
      </p:pic>
    </p:spTree>
    <p:extLst>
      <p:ext uri="{BB962C8B-B14F-4D97-AF65-F5344CB8AC3E}">
        <p14:creationId xmlns:p14="http://schemas.microsoft.com/office/powerpoint/2010/main" val="248665882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798186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that (1) is uttered by Dean and (2) is uttered by Nixon, and suppose that everything else that they have said is not true (at some appropriate level).</a:t>
            </a:r>
          </a:p>
          <a:p>
            <a:pPr>
              <a:lnSpc>
                <a:spcPct val="90000"/>
              </a:lnSpc>
            </a:pPr>
            <a:endParaRPr lang="en-US" sz="2800" dirty="0">
              <a:latin typeface="Garamond"/>
              <a:ea typeface="ＭＳ Ｐゴシック" charset="0"/>
              <a:cs typeface="Garamond"/>
            </a:endParaRPr>
          </a:p>
        </p:txBody>
      </p:sp>
      <p:pic>
        <p:nvPicPr>
          <p:cNvPr id="4" name="Content Placeholder 3" descr="Kripke2.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522720" y="1600201"/>
            <a:ext cx="2164080" cy="2981959"/>
          </a:xfrm>
        </p:spPr>
      </p:pic>
    </p:spTree>
    <p:extLst>
      <p:ext uri="{BB962C8B-B14F-4D97-AF65-F5344CB8AC3E}">
        <p14:creationId xmlns:p14="http://schemas.microsoft.com/office/powerpoint/2010/main" val="200804320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3330632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There </a:t>
            </a:r>
            <a:r>
              <a:rPr lang="en-US" sz="2800" dirty="0">
                <a:latin typeface="Garamond"/>
                <a:ea typeface="ＭＳ Ｐゴシック" charset="0"/>
                <a:cs typeface="Garamond"/>
              </a:rPr>
              <a:t>appear to be two options for subscripting their utterances of </a:t>
            </a:r>
            <a:r>
              <a:rPr lang="ja-JP" altLang="en-US" sz="2800" dirty="0">
                <a:latin typeface="Garamond"/>
                <a:ea typeface="ＭＳ Ｐゴシック" charset="0"/>
                <a:cs typeface="Garamond"/>
              </a:rPr>
              <a:t>‘</a:t>
            </a:r>
            <a:r>
              <a:rPr lang="en-US" sz="2800" dirty="0">
                <a:latin typeface="Garamond"/>
                <a:ea typeface="ＭＳ Ｐゴシック" charset="0"/>
                <a:cs typeface="Garamond"/>
              </a:rPr>
              <a:t>true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a:r>
            <a:endParaRPr lang="en-US" sz="2800" dirty="0" smtClean="0">
              <a:latin typeface="Garamond"/>
              <a:ea typeface="ＭＳ Ｐゴシック" charset="0"/>
              <a:cs typeface="Garamond"/>
            </a:endParaRPr>
          </a:p>
          <a:p>
            <a:pPr>
              <a:lnSpc>
                <a:spcPct val="90000"/>
              </a:lnSpc>
            </a:pPr>
            <a:endParaRPr lang="en-US" sz="2800" dirty="0" smtClean="0">
              <a:latin typeface="Garamond"/>
              <a:ea typeface="ＭＳ Ｐゴシック" charset="0"/>
              <a:cs typeface="Garamond"/>
            </a:endParaRPr>
          </a:p>
          <a:p>
            <a:pPr>
              <a:lnSpc>
                <a:spcPct val="90000"/>
              </a:lnSpc>
            </a:pPr>
            <a:r>
              <a:rPr lang="en-US" sz="2800" b="1" dirty="0" smtClean="0">
                <a:latin typeface="Garamond"/>
                <a:ea typeface="ＭＳ Ｐゴシック" charset="0"/>
                <a:cs typeface="Garamond"/>
              </a:rPr>
              <a:t>EITHER</a:t>
            </a:r>
            <a:r>
              <a:rPr lang="en-US" sz="2800" dirty="0" smtClean="0">
                <a:latin typeface="Garamond"/>
                <a:ea typeface="ＭＳ Ｐゴシック" charset="0"/>
                <a:cs typeface="Garamond"/>
              </a:rPr>
              <a:t> </a:t>
            </a:r>
            <a:r>
              <a:rPr lang="en-US" sz="2800" dirty="0">
                <a:latin typeface="Garamond"/>
                <a:ea typeface="ＭＳ Ｐゴシック" charset="0"/>
                <a:cs typeface="Garamond"/>
              </a:rPr>
              <a:t>given them the same </a:t>
            </a:r>
            <a:r>
              <a:rPr lang="en-US" sz="2800" dirty="0" smtClean="0">
                <a:latin typeface="Garamond"/>
                <a:ea typeface="ＭＳ Ｐゴシック" charset="0"/>
                <a:cs typeface="Garamond"/>
              </a:rPr>
              <a:t>subscript; </a:t>
            </a:r>
          </a:p>
          <a:p>
            <a:pPr>
              <a:lnSpc>
                <a:spcPct val="90000"/>
              </a:lnSpc>
            </a:pPr>
            <a:endParaRPr lang="en-US" sz="2800" dirty="0">
              <a:latin typeface="Garamond"/>
              <a:ea typeface="ＭＳ Ｐゴシック" charset="0"/>
              <a:cs typeface="Garamond"/>
            </a:endParaRPr>
          </a:p>
          <a:p>
            <a:pPr>
              <a:lnSpc>
                <a:spcPct val="90000"/>
              </a:lnSpc>
            </a:pPr>
            <a:r>
              <a:rPr lang="en-US" sz="2800" b="1" dirty="0" smtClean="0">
                <a:latin typeface="Garamond"/>
                <a:ea typeface="ＭＳ Ｐゴシック" charset="0"/>
                <a:cs typeface="Garamond"/>
              </a:rPr>
              <a:t>OR</a:t>
            </a:r>
            <a:r>
              <a:rPr lang="en-US" sz="2800" dirty="0" smtClean="0">
                <a:latin typeface="Garamond"/>
                <a:ea typeface="ＭＳ Ｐゴシック" charset="0"/>
                <a:cs typeface="Garamond"/>
              </a:rPr>
              <a:t> </a:t>
            </a:r>
            <a:r>
              <a:rPr lang="en-US" sz="2800" dirty="0">
                <a:latin typeface="Garamond"/>
                <a:ea typeface="ＭＳ Ｐゴシック" charset="0"/>
                <a:cs typeface="Garamond"/>
              </a:rPr>
              <a:t>place one higher than the other. </a:t>
            </a:r>
          </a:p>
        </p:txBody>
      </p:sp>
      <p:pic>
        <p:nvPicPr>
          <p:cNvPr id="4" name="Content Placeholder 3" descr="Kripke2.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522720" y="1600201"/>
            <a:ext cx="2164080" cy="2981959"/>
          </a:xfrm>
        </p:spPr>
      </p:pic>
    </p:spTree>
    <p:extLst>
      <p:ext uri="{BB962C8B-B14F-4D97-AF65-F5344CB8AC3E}">
        <p14:creationId xmlns:p14="http://schemas.microsoft.com/office/powerpoint/2010/main" val="138006649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9310470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we give them the same subscript.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Then </a:t>
            </a:r>
            <a:r>
              <a:rPr lang="en-US" sz="2800" dirty="0">
                <a:latin typeface="Garamond"/>
                <a:ea typeface="ＭＳ Ｐゴシック" charset="0"/>
                <a:cs typeface="Garamond"/>
              </a:rPr>
              <a:t>neither can be used to assess the </a:t>
            </a:r>
            <a:r>
              <a:rPr lang="en-US" sz="2800" dirty="0" smtClean="0">
                <a:latin typeface="Garamond"/>
                <a:ea typeface="ＭＳ Ｐゴシック" charset="0"/>
                <a:cs typeface="Garamond"/>
              </a:rPr>
              <a:t>other</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 since the same subscripted truth predicate cannot apply to this utterance.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Hence</a:t>
            </a:r>
            <a:r>
              <a:rPr lang="en-US" sz="2800" dirty="0">
                <a:latin typeface="Garamond"/>
                <a:ea typeface="ＭＳ Ｐゴシック" charset="0"/>
                <a:cs typeface="Garamond"/>
              </a:rPr>
              <a:t>, both claims can be true. And this is incompatible with our ordinary understanding of the claims.</a:t>
            </a:r>
          </a:p>
        </p:txBody>
      </p:sp>
      <p:pic>
        <p:nvPicPr>
          <p:cNvPr id="4" name="Content Placeholder 3" descr="Kripke2.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522720" y="1600201"/>
            <a:ext cx="2164080" cy="2981959"/>
          </a:xfrm>
        </p:spPr>
      </p:pic>
    </p:spTree>
    <p:extLst>
      <p:ext uri="{BB962C8B-B14F-4D97-AF65-F5344CB8AC3E}">
        <p14:creationId xmlns:p14="http://schemas.microsoft.com/office/powerpoint/2010/main" val="24582115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0540305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we give </a:t>
            </a:r>
            <a:r>
              <a:rPr lang="en-US" sz="2800" dirty="0" smtClean="0">
                <a:latin typeface="Garamond"/>
                <a:ea typeface="ＭＳ Ｐゴシック" charset="0"/>
                <a:cs typeface="Garamond"/>
              </a:rPr>
              <a:t>Dean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 a higher subscript than </a:t>
            </a:r>
            <a:r>
              <a:rPr lang="en-US" sz="2800" dirty="0" smtClean="0">
                <a:latin typeface="Garamond"/>
                <a:ea typeface="ＭＳ Ｐゴシック" charset="0"/>
                <a:cs typeface="Garamond"/>
              </a:rPr>
              <a:t>Nixon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a:t>
            </a:r>
            <a:r>
              <a:rPr lang="en-US" sz="2800" dirty="0">
                <a:latin typeface="Garamond"/>
                <a:ea typeface="ＭＳ Ｐゴシック" charset="0"/>
                <a:cs typeface="Garamond"/>
              </a:rPr>
              <a:t>.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Now Nixon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 does not assess this utterance of </a:t>
            </a:r>
            <a:r>
              <a:rPr lang="en-US" sz="2800" dirty="0" smtClean="0">
                <a:latin typeface="Garamond"/>
                <a:ea typeface="ＭＳ Ｐゴシック" charset="0"/>
                <a:cs typeface="Garamond"/>
              </a:rPr>
              <a:t>Dean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a:t>
            </a:r>
            <a:r>
              <a:rPr lang="en-US" sz="2800" dirty="0">
                <a:latin typeface="Garamond"/>
                <a:ea typeface="ＭＳ Ｐゴシック" charset="0"/>
                <a:cs typeface="Garamond"/>
              </a:rPr>
              <a:t>, and can be true at the appropriate level (assuming everything else Dean says is false at the appropriate level).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p:txBody>
      </p:sp>
      <p:pic>
        <p:nvPicPr>
          <p:cNvPr id="4" name="Content Placeholder 3" descr="Kripke2.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522720" y="1600201"/>
            <a:ext cx="2164080" cy="2981959"/>
          </a:xfrm>
        </p:spPr>
      </p:pic>
    </p:spTree>
    <p:extLst>
      <p:ext uri="{BB962C8B-B14F-4D97-AF65-F5344CB8AC3E}">
        <p14:creationId xmlns:p14="http://schemas.microsoft.com/office/powerpoint/2010/main" val="372504529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Problems with the hierarchical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029375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But </a:t>
            </a:r>
            <a:r>
              <a:rPr lang="en-US" sz="2800" dirty="0" smtClean="0">
                <a:latin typeface="Garamond"/>
                <a:ea typeface="ＭＳ Ｐゴシック" charset="0"/>
                <a:cs typeface="Garamond"/>
              </a:rPr>
              <a:t>Dean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 assesses </a:t>
            </a:r>
            <a:r>
              <a:rPr lang="en-US" sz="2800" dirty="0" smtClean="0">
                <a:latin typeface="Garamond"/>
                <a:ea typeface="ＭＳ Ｐゴシック" charset="0"/>
                <a:cs typeface="Garamond"/>
              </a:rPr>
              <a:t>Nixon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 which we have just seen can be true at the appropriate level.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So Dean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 comes out false</a:t>
            </a:r>
            <a:r>
              <a:rPr lang="en-US" sz="2800" dirty="0" smtClean="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Again</a:t>
            </a:r>
            <a:r>
              <a:rPr lang="en-US" sz="2800" dirty="0">
                <a:latin typeface="Garamond"/>
                <a:ea typeface="ＭＳ Ｐゴシック" charset="0"/>
                <a:cs typeface="Garamond"/>
              </a:rPr>
              <a:t>, this fails to fit our intuitive understanding, according to which the claims are </a:t>
            </a:r>
            <a:r>
              <a:rPr lang="en-US" sz="2800" b="1" dirty="0">
                <a:latin typeface="Garamond"/>
                <a:ea typeface="ＭＳ Ｐゴシック" charset="0"/>
                <a:cs typeface="Garamond"/>
              </a:rPr>
              <a:t>symmetrical.</a:t>
            </a:r>
          </a:p>
        </p:txBody>
      </p:sp>
      <p:pic>
        <p:nvPicPr>
          <p:cNvPr id="4" name="Content Placeholder 3" descr="Kripke2.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522720" y="1600201"/>
            <a:ext cx="2164080" cy="2981959"/>
          </a:xfrm>
        </p:spPr>
      </p:pic>
    </p:spTree>
    <p:extLst>
      <p:ext uri="{BB962C8B-B14F-4D97-AF65-F5344CB8AC3E}">
        <p14:creationId xmlns:p14="http://schemas.microsoft.com/office/powerpoint/2010/main" val="95901790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Bivalence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3782663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977499"/>
          </a:xfrm>
          <a:prstGeom prst="rect">
            <a:avLst/>
          </a:prstGeom>
          <a:noFill/>
        </p:spPr>
        <p:txBody>
          <a:bodyPr wrap="square" rtlCol="0">
            <a:spAutoFit/>
          </a:bodyPr>
          <a:lstStyle/>
          <a:p>
            <a:pPr indent="-609600">
              <a:lnSpc>
                <a:spcPct val="90000"/>
              </a:lnSpc>
            </a:pPr>
            <a:r>
              <a:rPr lang="en-US" sz="2800" dirty="0">
                <a:latin typeface="Garamond"/>
                <a:ea typeface="ＭＳ Ｐゴシック" charset="0"/>
                <a:cs typeface="Garamond"/>
              </a:rPr>
              <a:t>T</a:t>
            </a:r>
            <a:r>
              <a:rPr lang="en-US" sz="2800" dirty="0" smtClean="0">
                <a:latin typeface="Garamond"/>
                <a:ea typeface="ＭＳ Ｐゴシック" charset="0"/>
                <a:cs typeface="Garamond"/>
              </a:rPr>
              <a:t>he </a:t>
            </a:r>
            <a:r>
              <a:rPr lang="en-US" sz="2800" dirty="0">
                <a:latin typeface="Garamond"/>
                <a:ea typeface="ＭＳ Ｐゴシック" charset="0"/>
                <a:cs typeface="Garamond"/>
              </a:rPr>
              <a:t>hierarchical approach faces severe difficulties in accounting for anything like our ordinary understanding of truth.</a:t>
            </a:r>
          </a:p>
          <a:p>
            <a:pPr indent="-609600">
              <a:lnSpc>
                <a:spcPct val="90000"/>
              </a:lnSpc>
            </a:pPr>
            <a:endParaRPr lang="en-US" sz="2800" dirty="0">
              <a:latin typeface="Garamond"/>
              <a:ea typeface="ＭＳ Ｐゴシック" charset="0"/>
              <a:cs typeface="Garamond"/>
            </a:endParaRPr>
          </a:p>
          <a:p>
            <a:pPr indent="-609600">
              <a:lnSpc>
                <a:spcPct val="90000"/>
              </a:lnSpc>
            </a:pPr>
            <a:r>
              <a:rPr lang="en-US" sz="2800" dirty="0" smtClean="0">
                <a:latin typeface="Garamond"/>
                <a:ea typeface="ＭＳ Ｐゴシック" charset="0"/>
                <a:cs typeface="Garamond"/>
              </a:rPr>
              <a:t>This </a:t>
            </a:r>
            <a:r>
              <a:rPr lang="en-US" sz="2800" dirty="0">
                <a:latin typeface="Garamond"/>
                <a:ea typeface="ＭＳ Ｐゴシック" charset="0"/>
                <a:cs typeface="Garamond"/>
              </a:rPr>
              <a:t>has induced many theorists to reconsider the standing of the rejection of BIV, or at least to reconsider the way this principle is taken to apply to Liar sentences.</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56106743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Bivalence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3378531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One way of understanding this approach has it that it involves revising our understanding of the logic involved, so giving up or restricting classical logic. </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This </a:t>
            </a:r>
            <a:r>
              <a:rPr lang="en-US" sz="2800" dirty="0">
                <a:latin typeface="Garamond"/>
                <a:ea typeface="ＭＳ Ｐゴシック" charset="0"/>
                <a:cs typeface="Garamond"/>
              </a:rPr>
              <a:t>appears to have been </a:t>
            </a:r>
            <a:r>
              <a:rPr lang="en-US" sz="2800" dirty="0" err="1" smtClean="0">
                <a:latin typeface="Garamond"/>
                <a:ea typeface="ＭＳ Ｐゴシック" charset="0"/>
                <a:cs typeface="Garamond"/>
              </a:rPr>
              <a:t>Tarski’s</a:t>
            </a:r>
            <a:r>
              <a:rPr lang="en-US" sz="2800" dirty="0" smtClean="0">
                <a:latin typeface="Garamond"/>
                <a:ea typeface="ＭＳ Ｐゴシック" charset="0"/>
                <a:cs typeface="Garamond"/>
              </a:rPr>
              <a:t> </a:t>
            </a:r>
            <a:r>
              <a:rPr lang="en-US" sz="2800" dirty="0">
                <a:latin typeface="Garamond"/>
                <a:ea typeface="ＭＳ Ｐゴシック" charset="0"/>
                <a:cs typeface="Garamond"/>
              </a:rPr>
              <a:t>take on this sort of approach. As we saw, he thought the major options were giving up universality or giving up </a:t>
            </a:r>
            <a:r>
              <a:rPr lang="ja-JP" altLang="en-US" sz="2800" dirty="0">
                <a:latin typeface="Garamond"/>
                <a:ea typeface="ＭＳ Ｐゴシック" charset="0"/>
                <a:cs typeface="Garamond"/>
              </a:rPr>
              <a:t>“</a:t>
            </a:r>
            <a:r>
              <a:rPr lang="en-US" sz="2800" dirty="0">
                <a:latin typeface="Garamond"/>
                <a:ea typeface="ＭＳ Ｐゴシック" charset="0"/>
                <a:cs typeface="Garamond"/>
              </a:rPr>
              <a:t>ordinary</a:t>
            </a:r>
            <a:r>
              <a:rPr lang="ja-JP" altLang="en-US" sz="2800" dirty="0" smtClean="0">
                <a:latin typeface="Garamond"/>
                <a:ea typeface="ＭＳ Ｐゴシック" charset="0"/>
                <a:cs typeface="Garamond"/>
              </a:rPr>
              <a:t>”</a:t>
            </a:r>
            <a:r>
              <a:rPr lang="en-US" altLang="ja-JP" sz="2800" dirty="0" smtClean="0">
                <a:latin typeface="Garamond"/>
                <a:ea typeface="ＭＳ Ｐゴシック" charset="0"/>
                <a:cs typeface="Garamond"/>
              </a:rPr>
              <a:t> (Classical)</a:t>
            </a:r>
            <a:r>
              <a:rPr lang="en-US" sz="2800" dirty="0" smtClean="0">
                <a:latin typeface="Garamond"/>
                <a:ea typeface="ＭＳ Ｐゴシック" charset="0"/>
                <a:cs typeface="Garamond"/>
              </a:rPr>
              <a:t> </a:t>
            </a:r>
            <a:r>
              <a:rPr lang="en-US" sz="2800" dirty="0">
                <a:latin typeface="Garamond"/>
                <a:ea typeface="ＭＳ Ｐゴシック" charset="0"/>
                <a:cs typeface="Garamond"/>
              </a:rPr>
              <a:t>logic.</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97185668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Bivalence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58783900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One central </a:t>
            </a:r>
            <a:r>
              <a:rPr lang="en-US" sz="2800" dirty="0" smtClean="0">
                <a:latin typeface="Garamond"/>
                <a:ea typeface="ＭＳ Ｐゴシック" charset="0"/>
                <a:cs typeface="Garamond"/>
              </a:rPr>
              <a:t>problem for this approach is this. </a:t>
            </a:r>
            <a:r>
              <a:rPr lang="en-US" sz="2800" dirty="0">
                <a:latin typeface="Garamond"/>
                <a:ea typeface="ＭＳ Ｐゴシック" charset="0"/>
                <a:cs typeface="Garamond"/>
              </a:rPr>
              <a:t>T</a:t>
            </a:r>
            <a:r>
              <a:rPr lang="en-US" sz="2800" dirty="0" smtClean="0">
                <a:latin typeface="Garamond"/>
                <a:ea typeface="ＭＳ Ｐゴシック" charset="0"/>
                <a:cs typeface="Garamond"/>
              </a:rPr>
              <a:t>he </a:t>
            </a:r>
            <a:r>
              <a:rPr lang="en-US" sz="2800" dirty="0">
                <a:latin typeface="Garamond"/>
                <a:ea typeface="ＭＳ Ｐゴシック" charset="0"/>
                <a:cs typeface="Garamond"/>
              </a:rPr>
              <a:t>most natural way of pursuing the approach is by appeal to an additional truth-value, intermediate between truth and falsehood.	</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in that case, it appears possible to reinstate the Liar by appeal to (1):</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(1) Sentence (1) is not true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1635618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The Liar Paradox</a:t>
            </a:r>
            <a:endParaRPr lang="en-US" dirty="0">
              <a:latin typeface="Garamond"/>
              <a:cs typeface="Garamond"/>
            </a:endParaRPr>
          </a:p>
        </p:txBody>
      </p:sp>
      <p:sp>
        <p:nvSpPr>
          <p:cNvPr id="3" name="Content Placeholder 2"/>
          <p:cNvSpPr>
            <a:spLocks noGrp="1"/>
          </p:cNvSpPr>
          <p:nvPr>
            <p:ph idx="1"/>
          </p:nvPr>
        </p:nvSpPr>
        <p:spPr/>
        <p:txBody>
          <a:bodyPr>
            <a:normAutofit lnSpcReduction="10000"/>
          </a:bodyPr>
          <a:lstStyle/>
          <a:p>
            <a:pPr marL="0" indent="0">
              <a:lnSpc>
                <a:spcPct val="90000"/>
              </a:lnSpc>
              <a:buNone/>
            </a:pPr>
            <a:r>
              <a:rPr lang="en-US" sz="2800" dirty="0">
                <a:latin typeface="Garamond"/>
                <a:ea typeface="ＭＳ Ｐゴシック" charset="0"/>
                <a:cs typeface="Garamond"/>
              </a:rPr>
              <a:t>Now we can construct the paradoxical derivation as follows:</a:t>
            </a:r>
          </a:p>
          <a:p>
            <a:pPr marL="0" indent="0">
              <a:lnSpc>
                <a:spcPct val="90000"/>
              </a:lnSpc>
              <a:buNone/>
            </a:pPr>
            <a:endParaRPr lang="en-US" sz="2800" dirty="0">
              <a:latin typeface="Garamond"/>
              <a:ea typeface="ＭＳ Ｐゴシック" charset="0"/>
              <a:cs typeface="Garamond"/>
            </a:endParaRPr>
          </a:p>
          <a:p>
            <a:pPr marL="0" indent="0">
              <a:lnSpc>
                <a:spcPct val="90000"/>
              </a:lnSpc>
              <a:buNone/>
            </a:pPr>
            <a:r>
              <a:rPr lang="en-US" sz="2800" dirty="0">
                <a:latin typeface="Garamond"/>
                <a:ea typeface="ＭＳ Ｐゴシック" charset="0"/>
                <a:cs typeface="Garamond"/>
              </a:rPr>
              <a:t>P1.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Sentence </a:t>
            </a:r>
            <a:r>
              <a:rPr lang="en-US" sz="2800" dirty="0">
                <a:latin typeface="Garamond"/>
                <a:ea typeface="ＭＳ Ｐゴシック" charset="0"/>
                <a:cs typeface="Garamond"/>
              </a:rPr>
              <a:t>(1) is not </a:t>
            </a:r>
            <a:r>
              <a:rPr lang="en-US" sz="2800" dirty="0" smtClean="0">
                <a:latin typeface="Garamond"/>
                <a:ea typeface="ＭＳ Ｐゴシック" charset="0"/>
                <a:cs typeface="Garamond"/>
              </a:rPr>
              <a:t>true’ </a:t>
            </a:r>
            <a:r>
              <a:rPr lang="en-US" sz="2800" dirty="0">
                <a:latin typeface="Garamond"/>
                <a:ea typeface="ＭＳ Ｐゴシック" charset="0"/>
                <a:cs typeface="Garamond"/>
              </a:rPr>
              <a:t>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sentence (1) is not true [from T-schema]</a:t>
            </a:r>
          </a:p>
          <a:p>
            <a:pPr marL="0" indent="0">
              <a:lnSpc>
                <a:spcPct val="90000"/>
              </a:lnSpc>
              <a:buNone/>
            </a:pPr>
            <a:r>
              <a:rPr lang="en-US" sz="2800" dirty="0">
                <a:latin typeface="Garamond"/>
                <a:ea typeface="ＭＳ Ｐゴシック" charset="0"/>
                <a:cs typeface="Garamond"/>
              </a:rPr>
              <a:t>P2. Sentence (1) = </a:t>
            </a:r>
            <a:r>
              <a:rPr lang="ja-JP" altLang="en-US" sz="2800" dirty="0">
                <a:latin typeface="Garamond"/>
                <a:ea typeface="ＭＳ Ｐゴシック" charset="0"/>
                <a:cs typeface="Garamond"/>
              </a:rPr>
              <a:t>‘</a:t>
            </a:r>
            <a:r>
              <a:rPr lang="en-US" sz="2800" dirty="0">
                <a:latin typeface="Garamond"/>
                <a:ea typeface="ＭＳ Ｐゴシック" charset="0"/>
                <a:cs typeface="Garamond"/>
              </a:rPr>
              <a:t>Sentence (1) is not true</a:t>
            </a:r>
            <a:r>
              <a:rPr lang="en-US" sz="2800" dirty="0" smtClean="0">
                <a:latin typeface="Garamond"/>
                <a:ea typeface="ＭＳ Ｐゴシック" charset="0"/>
                <a:cs typeface="Garamond"/>
              </a:rPr>
              <a:t>.’ </a:t>
            </a:r>
            <a:r>
              <a:rPr lang="en-US" sz="2800" dirty="0">
                <a:latin typeface="Garamond"/>
                <a:ea typeface="ＭＳ Ｐゴシック" charset="0"/>
                <a:cs typeface="Garamond"/>
              </a:rPr>
              <a:t>[From our starting point]</a:t>
            </a:r>
          </a:p>
          <a:p>
            <a:pPr marL="0" indent="0">
              <a:lnSpc>
                <a:spcPct val="90000"/>
              </a:lnSpc>
              <a:buNone/>
            </a:pPr>
            <a:r>
              <a:rPr lang="en-US" sz="2800" dirty="0">
                <a:latin typeface="Garamond"/>
                <a:ea typeface="ＭＳ Ｐゴシック" charset="0"/>
                <a:cs typeface="Garamond"/>
              </a:rPr>
              <a:t>C1. Sentence (1) 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sentence (1) is not true [from P1 and P2 by substitution of </a:t>
            </a:r>
            <a:r>
              <a:rPr lang="en-US" sz="2800" dirty="0" err="1">
                <a:latin typeface="Garamond"/>
                <a:ea typeface="ＭＳ Ｐゴシック" charset="0"/>
                <a:cs typeface="Garamond"/>
              </a:rPr>
              <a:t>identicals</a:t>
            </a:r>
            <a:r>
              <a:rPr lang="en-US" sz="2800" dirty="0">
                <a:latin typeface="Garamond"/>
                <a:ea typeface="ＭＳ Ｐゴシック" charset="0"/>
                <a:cs typeface="Garamond"/>
              </a:rPr>
              <a:t>]</a:t>
            </a:r>
          </a:p>
          <a:p>
            <a:pPr marL="0" indent="0">
              <a:lnSpc>
                <a:spcPct val="90000"/>
              </a:lnSpc>
              <a:buNone/>
            </a:pPr>
            <a:r>
              <a:rPr lang="en-US" sz="2800" dirty="0">
                <a:latin typeface="Garamond"/>
                <a:ea typeface="ＭＳ Ｐゴシック" charset="0"/>
                <a:cs typeface="Garamond"/>
              </a:rPr>
              <a:t>C2. Sentence (1) is true &amp; sentence (1) is not true. [From BIV and C1.]</a:t>
            </a:r>
          </a:p>
        </p:txBody>
      </p:sp>
    </p:spTree>
    <p:extLst>
      <p:ext uri="{BB962C8B-B14F-4D97-AF65-F5344CB8AC3E}">
        <p14:creationId xmlns:p14="http://schemas.microsoft.com/office/powerpoint/2010/main" val="391180306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Bivalence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796658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We might try ascribing our third value to (1), and denying that this makes it fail to be true. But now (2) appears susceptible to a Liar like paradox:</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(2) Sentence (2) has a value other </a:t>
            </a:r>
            <a:r>
              <a:rPr lang="en-US" sz="2800" dirty="0" smtClean="0">
                <a:latin typeface="Garamond"/>
                <a:ea typeface="ＭＳ Ｐゴシック" charset="0"/>
                <a:cs typeface="Garamond"/>
              </a:rPr>
              <a:t>	than </a:t>
            </a:r>
            <a:r>
              <a:rPr lang="en-US" sz="2800" dirty="0">
                <a:latin typeface="Garamond"/>
                <a:ea typeface="ＭＳ Ｐゴシック" charset="0"/>
                <a:cs typeface="Garamond"/>
              </a:rPr>
              <a:t>truth or falsehood, or is false.</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I</a:t>
            </a:r>
            <a:r>
              <a:rPr lang="en-US" sz="2800" dirty="0" smtClean="0">
                <a:latin typeface="Garamond"/>
                <a:ea typeface="ＭＳ Ｐゴシック" charset="0"/>
                <a:cs typeface="Garamond"/>
              </a:rPr>
              <a:t>f </a:t>
            </a:r>
            <a:r>
              <a:rPr lang="en-US" sz="2800" dirty="0">
                <a:latin typeface="Garamond"/>
                <a:ea typeface="ＭＳ Ｐゴシック" charset="0"/>
                <a:cs typeface="Garamond"/>
              </a:rPr>
              <a:t>(2) has some other value, it appears to be true, and so to lack the third value, so to be false, so by the second conjunct to be true, and so forth.</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77240471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Bivalence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3419111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1650708"/>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This is a version of </a:t>
            </a:r>
            <a:r>
              <a:rPr lang="en-US" sz="2800" b="1" dirty="0" smtClean="0">
                <a:latin typeface="Garamond"/>
                <a:ea typeface="ＭＳ Ｐゴシック" charset="0"/>
                <a:cs typeface="Garamond"/>
              </a:rPr>
              <a:t>Strengthened Liar</a:t>
            </a:r>
            <a:r>
              <a:rPr lang="en-US" sz="2800" dirty="0" smtClean="0">
                <a:latin typeface="Garamond"/>
                <a:ea typeface="ＭＳ Ｐゴシック" charset="0"/>
                <a:cs typeface="Garamond"/>
              </a:rPr>
              <a:t>, which builds appeal to additional truth-values, or truth-value gaps, into the paradoxical sentence.</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13680748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Bivalence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3509371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The idea </a:t>
            </a:r>
            <a:r>
              <a:rPr lang="en-US" sz="2800" dirty="0" smtClean="0">
                <a:latin typeface="Garamond"/>
                <a:ea typeface="ＭＳ Ｐゴシック" charset="0"/>
                <a:cs typeface="Garamond"/>
              </a:rPr>
              <a:t>can be pursued </a:t>
            </a:r>
            <a:r>
              <a:rPr lang="en-US" sz="2800" dirty="0">
                <a:latin typeface="Garamond"/>
                <a:ea typeface="ＭＳ Ｐゴシック" charset="0"/>
                <a:cs typeface="Garamond"/>
              </a:rPr>
              <a:t>instead by appeal to some version of the sort of view we considered </a:t>
            </a:r>
            <a:r>
              <a:rPr lang="en-US" sz="2800" dirty="0" smtClean="0">
                <a:latin typeface="Garamond"/>
                <a:ea typeface="ＭＳ Ｐゴシック" charset="0"/>
                <a:cs typeface="Garamond"/>
              </a:rPr>
              <a:t>last time, </a:t>
            </a:r>
            <a:r>
              <a:rPr lang="en-US" sz="2800" dirty="0">
                <a:latin typeface="Garamond"/>
                <a:ea typeface="ＭＳ Ｐゴシック" charset="0"/>
                <a:cs typeface="Garamond"/>
              </a:rPr>
              <a:t>that some sentences can be truth-value gaps.</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 </a:t>
            </a:r>
            <a:r>
              <a:rPr lang="en-US" sz="2800" dirty="0">
                <a:latin typeface="Garamond"/>
                <a:ea typeface="ＭＳ Ｐゴシック" charset="0"/>
                <a:cs typeface="Garamond"/>
              </a:rPr>
              <a:t>idea is that some sentences, in particular the Liar cases, are neither true nor not true, but not because they have a third value; perhaps it is because they fail to express a proposition.</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79516953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0949616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038507"/>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1. A problem emphasized </a:t>
            </a:r>
            <a:r>
              <a:rPr lang="en-US" sz="2800" dirty="0">
                <a:latin typeface="Garamond"/>
                <a:ea typeface="ＭＳ Ｐゴシック" charset="0"/>
                <a:cs typeface="Garamond"/>
              </a:rPr>
              <a:t>by </a:t>
            </a:r>
            <a:r>
              <a:rPr lang="en-US" sz="2800" dirty="0" err="1" smtClean="0">
                <a:latin typeface="Garamond"/>
                <a:ea typeface="ＭＳ Ｐゴシック" charset="0"/>
                <a:cs typeface="Garamond"/>
              </a:rPr>
              <a:t>Kripke</a:t>
            </a:r>
            <a:r>
              <a:rPr lang="en-US" sz="2800" dirty="0" smtClean="0">
                <a:latin typeface="Garamond"/>
                <a:ea typeface="ＭＳ Ｐゴシック" charset="0"/>
                <a:cs typeface="Garamond"/>
              </a:rPr>
              <a:t> </a:t>
            </a:r>
            <a:r>
              <a:rPr lang="en-US" sz="2800" dirty="0">
                <a:latin typeface="Garamond"/>
                <a:ea typeface="ＭＳ Ｐゴシック" charset="0"/>
                <a:cs typeface="Garamond"/>
              </a:rPr>
              <a:t>is that whether a sentence is Liar susceptible often depends on highly contingent features of the situation in which assessment is to take place.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67312873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853834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that I had left the following sentence up on the board in room </a:t>
            </a:r>
            <a:r>
              <a:rPr lang="en-US" sz="2800" dirty="0" smtClean="0">
                <a:latin typeface="Garamond"/>
                <a:ea typeface="ＭＳ Ｐゴシック" charset="0"/>
                <a:cs typeface="Garamond"/>
              </a:rPr>
              <a:t>S2.53:</a:t>
            </a:r>
            <a:endParaRPr lang="en-US" sz="2800" dirty="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(1) There is a philosophy class here </a:t>
            </a:r>
            <a:r>
              <a:rPr lang="en-US" sz="2800" dirty="0" smtClean="0">
                <a:latin typeface="Garamond"/>
                <a:ea typeface="ＭＳ Ｐゴシック" charset="0"/>
                <a:cs typeface="Garamond"/>
              </a:rPr>
              <a:t>	now</a:t>
            </a:r>
            <a:r>
              <a:rPr lang="en-US" sz="2800" dirty="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And </a:t>
            </a:r>
            <a:r>
              <a:rPr lang="en-US" sz="2800" dirty="0">
                <a:latin typeface="Garamond"/>
                <a:ea typeface="ＭＳ Ｐゴシック" charset="0"/>
                <a:cs typeface="Garamond"/>
              </a:rPr>
              <a:t>now I write:</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(2) Sentence (1) is true and </a:t>
            </a:r>
            <a:r>
              <a:rPr lang="en-US" sz="2800" dirty="0" smtClean="0">
                <a:latin typeface="Garamond"/>
                <a:ea typeface="ＭＳ Ｐゴシック" charset="0"/>
                <a:cs typeface="Garamond"/>
              </a:rPr>
              <a:t>	sentence </a:t>
            </a:r>
            <a:r>
              <a:rPr lang="en-US" sz="2800" dirty="0">
                <a:latin typeface="Garamond"/>
                <a:ea typeface="ＭＳ Ｐゴシック" charset="0"/>
                <a:cs typeface="Garamond"/>
              </a:rPr>
              <a:t>(2) is false.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10406179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1526214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If, as I believe is the case, there is no philosophy class in </a:t>
            </a:r>
            <a:r>
              <a:rPr lang="en-US" sz="2800" dirty="0" smtClean="0">
                <a:latin typeface="Garamond"/>
                <a:ea typeface="ＭＳ Ｐゴシック" charset="0"/>
                <a:cs typeface="Garamond"/>
              </a:rPr>
              <a:t>S2.53, </a:t>
            </a:r>
            <a:r>
              <a:rPr lang="en-US" sz="2800" dirty="0">
                <a:latin typeface="Garamond"/>
                <a:ea typeface="ＭＳ Ｐゴシック" charset="0"/>
                <a:cs typeface="Garamond"/>
              </a:rPr>
              <a:t>then (2) is </a:t>
            </a:r>
            <a:r>
              <a:rPr lang="en-US" sz="2800" b="1" dirty="0" smtClean="0">
                <a:latin typeface="Garamond"/>
                <a:ea typeface="ＭＳ Ｐゴシック" charset="0"/>
                <a:cs typeface="Garamond"/>
              </a:rPr>
              <a:t>false</a:t>
            </a:r>
            <a:r>
              <a:rPr lang="en-US" sz="2800" dirty="0" smtClean="0">
                <a:latin typeface="Garamond"/>
                <a:ea typeface="ＭＳ Ｐゴシック" charset="0"/>
                <a:cs typeface="Garamond"/>
              </a:rPr>
              <a:t>, </a:t>
            </a:r>
            <a:r>
              <a:rPr lang="en-US" sz="2800" dirty="0">
                <a:latin typeface="Garamond"/>
                <a:ea typeface="ＭＳ Ｐゴシック" charset="0"/>
                <a:cs typeface="Garamond"/>
              </a:rPr>
              <a:t>due to the unproblematic falsehood of its first conjunct.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if, through some emergency, a philosophy class has been moved to </a:t>
            </a:r>
            <a:r>
              <a:rPr lang="en-US" sz="2800" dirty="0" smtClean="0">
                <a:latin typeface="Garamond"/>
                <a:ea typeface="ＭＳ Ｐゴシック" charset="0"/>
                <a:cs typeface="Garamond"/>
              </a:rPr>
              <a:t>S2.53, </a:t>
            </a:r>
            <a:r>
              <a:rPr lang="en-US" sz="2800" dirty="0">
                <a:latin typeface="Garamond"/>
                <a:ea typeface="ＭＳ Ｐゴシック" charset="0"/>
                <a:cs typeface="Garamond"/>
              </a:rPr>
              <a:t>sentence (2) becomes </a:t>
            </a:r>
            <a:r>
              <a:rPr lang="en-US" sz="2800" b="1" dirty="0">
                <a:latin typeface="Garamond"/>
                <a:ea typeface="ＭＳ Ｐゴシック" charset="0"/>
                <a:cs typeface="Garamond"/>
              </a:rPr>
              <a:t>paradoxical</a:t>
            </a:r>
            <a:r>
              <a:rPr lang="en-US" sz="2800" dirty="0">
                <a:latin typeface="Garamond"/>
                <a:ea typeface="ＭＳ Ｐゴシック" charset="0"/>
                <a:cs typeface="Garamond"/>
              </a:rPr>
              <a:t>.</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405761772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4359992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201902"/>
          </a:xfrm>
          <a:prstGeom prst="rect">
            <a:avLst/>
          </a:prstGeom>
          <a:noFill/>
        </p:spPr>
        <p:txBody>
          <a:bodyPr wrap="square" rtlCol="0">
            <a:spAutoFit/>
          </a:bodyPr>
          <a:lstStyle/>
          <a:p>
            <a:pPr indent="-609600">
              <a:lnSpc>
                <a:spcPct val="90000"/>
              </a:lnSpc>
            </a:pPr>
            <a:r>
              <a:rPr lang="en-US" sz="2800" dirty="0" smtClean="0">
                <a:latin typeface="Garamond"/>
                <a:ea typeface="ＭＳ Ｐゴシック" charset="0"/>
                <a:cs typeface="Garamond"/>
              </a:rPr>
              <a:t>On the no-proposition view, that would mean we would be apt to suffer from illusions of understanding.</a:t>
            </a:r>
          </a:p>
          <a:p>
            <a:pPr indent="-609600">
              <a:lnSpc>
                <a:spcPct val="90000"/>
              </a:lnSpc>
            </a:pPr>
            <a:endParaRPr lang="en-US" sz="2800" dirty="0">
              <a:latin typeface="Garamond"/>
              <a:ea typeface="ＭＳ Ｐゴシック" charset="0"/>
              <a:cs typeface="Garamond"/>
            </a:endParaRPr>
          </a:p>
          <a:p>
            <a:pPr indent="-609600">
              <a:lnSpc>
                <a:spcPct val="90000"/>
              </a:lnSpc>
            </a:pPr>
            <a:r>
              <a:rPr lang="en-US" sz="2800" dirty="0" smtClean="0">
                <a:latin typeface="Garamond"/>
                <a:ea typeface="ＭＳ Ｐゴシック" charset="0"/>
                <a:cs typeface="Garamond"/>
              </a:rPr>
              <a:t>We take ourselves to grasp a proposition expressed by the Liar sentence, but there is no such proposition.</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174690846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8519672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2038507"/>
          </a:xfrm>
          <a:prstGeom prst="rect">
            <a:avLst/>
          </a:prstGeom>
          <a:noFill/>
        </p:spPr>
        <p:txBody>
          <a:bodyPr wrap="square" rtlCol="0">
            <a:spAutoFit/>
          </a:bodyPr>
          <a:lstStyle/>
          <a:p>
            <a:pPr indent="-609600">
              <a:lnSpc>
                <a:spcPct val="90000"/>
              </a:lnSpc>
            </a:pPr>
            <a:r>
              <a:rPr lang="en-US" sz="2800" dirty="0" smtClean="0">
                <a:latin typeface="Garamond"/>
                <a:ea typeface="ＭＳ Ｐゴシック" charset="0"/>
                <a:cs typeface="Garamond"/>
              </a:rPr>
              <a:t>Whether </a:t>
            </a:r>
            <a:r>
              <a:rPr lang="en-US" sz="2800" dirty="0">
                <a:latin typeface="Garamond"/>
                <a:ea typeface="ＭＳ Ｐゴシック" charset="0"/>
                <a:cs typeface="Garamond"/>
              </a:rPr>
              <a:t>or not a sentence is a truth-value gap depends upon contingent features of its context of utterance and </a:t>
            </a:r>
            <a:r>
              <a:rPr lang="en-US" sz="2800" dirty="0" smtClean="0">
                <a:latin typeface="Garamond"/>
                <a:ea typeface="ＭＳ Ｐゴシック" charset="0"/>
                <a:cs typeface="Garamond"/>
              </a:rPr>
              <a:t>can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be predicted just from the form of the sentence</a:t>
            </a:r>
            <a:r>
              <a:rPr lang="en-US" sz="2800" dirty="0" smtClean="0">
                <a:latin typeface="Garamond"/>
                <a:ea typeface="ＭＳ Ｐゴシック" charset="0"/>
                <a:cs typeface="Garamond"/>
              </a:rPr>
              <a:t>.</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211029154"/>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3359443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1650708"/>
          </a:xfrm>
          <a:prstGeom prst="rect">
            <a:avLst/>
          </a:prstGeom>
          <a:noFill/>
        </p:spPr>
        <p:txBody>
          <a:bodyPr wrap="square" rtlCol="0">
            <a:spAutoFit/>
          </a:bodyPr>
          <a:lstStyle/>
          <a:p>
            <a:pPr indent="-609600">
              <a:lnSpc>
                <a:spcPct val="90000"/>
              </a:lnSpc>
            </a:pPr>
            <a:r>
              <a:rPr lang="en-US" sz="2800" dirty="0" smtClean="0">
                <a:latin typeface="Garamond"/>
                <a:ea typeface="ＭＳ Ｐゴシック" charset="0"/>
                <a:cs typeface="Garamond"/>
              </a:rPr>
              <a:t>To establish </a:t>
            </a:r>
            <a:r>
              <a:rPr lang="en-US" sz="2800" dirty="0">
                <a:latin typeface="Garamond"/>
                <a:ea typeface="ＭＳ Ｐゴシック" charset="0"/>
                <a:cs typeface="Garamond"/>
              </a:rPr>
              <a:t>w</a:t>
            </a:r>
            <a:r>
              <a:rPr lang="en-US" sz="2800" dirty="0" smtClean="0">
                <a:latin typeface="Garamond"/>
                <a:ea typeface="ＭＳ Ｐゴシック" charset="0"/>
                <a:cs typeface="Garamond"/>
              </a:rPr>
              <a:t>hether </a:t>
            </a:r>
            <a:r>
              <a:rPr lang="en-US" sz="2800" dirty="0">
                <a:latin typeface="Garamond"/>
                <a:ea typeface="ＭＳ Ｐゴシック" charset="0"/>
                <a:cs typeface="Garamond"/>
              </a:rPr>
              <a:t>we are dealing with a truth-value gap, we first have to begin trying to assess the truth-value of the sentence.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87257746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170479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977499"/>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But if we can begin assessing the truth-value of the sentence, it is not obvious how we are to understand the idea that it lacks a truth-value.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For </a:t>
            </a:r>
            <a:r>
              <a:rPr lang="en-US" sz="2800" dirty="0">
                <a:latin typeface="Garamond"/>
                <a:ea typeface="ＭＳ Ｐゴシック" charset="0"/>
                <a:cs typeface="Garamond"/>
              </a:rPr>
              <a:t>if there is a procedure for determining the sentences truth value, it is not easy to see how that procedure could fail to have a determinate outcome.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92338845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Formal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1729475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814104"/>
          </a:xfrm>
          <a:prstGeom prst="rect">
            <a:avLst/>
          </a:prstGeom>
          <a:noFill/>
        </p:spPr>
        <p:txBody>
          <a:bodyPr wrap="square" rtlCol="0">
            <a:spAutoFit/>
          </a:bodyPr>
          <a:lstStyle/>
          <a:p>
            <a:pPr>
              <a:lnSpc>
                <a:spcPct val="90000"/>
              </a:lnSpc>
              <a:spcBef>
                <a:spcPct val="0"/>
              </a:spcBef>
              <a:buFontTx/>
              <a:buNone/>
            </a:pPr>
            <a:r>
              <a:rPr lang="en-US" sz="2800" dirty="0" err="1" smtClean="0">
                <a:latin typeface="Garamond"/>
                <a:ea typeface="ＭＳ Ｐゴシック" charset="0"/>
                <a:cs typeface="Garamond"/>
              </a:rPr>
              <a:t>Tarski</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construction begins with a basic language, L</a:t>
            </a:r>
            <a:r>
              <a:rPr lang="en-US" sz="2800" baseline="-25000" dirty="0">
                <a:latin typeface="Garamond"/>
                <a:ea typeface="ＭＳ Ｐゴシック" charset="0"/>
                <a:cs typeface="Garamond"/>
              </a:rPr>
              <a:t>0</a:t>
            </a:r>
            <a:r>
              <a:rPr lang="en-US" sz="2800" dirty="0">
                <a:latin typeface="Garamond"/>
                <a:ea typeface="ＭＳ Ｐゴシック" charset="0"/>
                <a:cs typeface="Garamond"/>
              </a:rPr>
              <a:t>, which does not contain any </a:t>
            </a:r>
            <a:r>
              <a:rPr lang="en-US" sz="2800" dirty="0" err="1">
                <a:latin typeface="Garamond"/>
                <a:ea typeface="ＭＳ Ｐゴシック" charset="0"/>
                <a:cs typeface="Garamond"/>
              </a:rPr>
              <a:t>semantical</a:t>
            </a:r>
            <a:r>
              <a:rPr lang="en-US" sz="2800" dirty="0">
                <a:latin typeface="Garamond"/>
                <a:ea typeface="ＭＳ Ｐゴシック" charset="0"/>
                <a:cs typeface="Garamond"/>
              </a:rPr>
              <a:t> concepts--in particular, </a:t>
            </a:r>
            <a:r>
              <a:rPr lang="en-US" sz="2800" dirty="0" smtClean="0">
                <a:latin typeface="Garamond"/>
                <a:ea typeface="ＭＳ Ｐゴシック" charset="0"/>
                <a:cs typeface="Garamond"/>
              </a:rPr>
              <a:t>it lacks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is true</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smtClean="0">
                <a:latin typeface="Garamond"/>
                <a:ea typeface="ＭＳ Ｐゴシック" charset="0"/>
                <a:cs typeface="Garamond"/>
              </a:rPr>
              <a:t>Obviously</a:t>
            </a:r>
            <a:r>
              <a:rPr lang="en-US" sz="2800" dirty="0">
                <a:latin typeface="Garamond"/>
                <a:ea typeface="ＭＳ Ｐゴシック" charset="0"/>
                <a:cs typeface="Garamond"/>
              </a:rPr>
              <a:t>, the Liar cannot be constructed here.</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194139126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0918879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Consider sentences like (1) and (2):</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(1) Sentence (1) is not true</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(2) Sentence (1) is not true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We </a:t>
            </a:r>
            <a:r>
              <a:rPr lang="en-US" sz="2800" dirty="0">
                <a:latin typeface="Garamond"/>
                <a:ea typeface="ＭＳ Ｐゴシック" charset="0"/>
                <a:cs typeface="Garamond"/>
              </a:rPr>
              <a:t>might allow that (1) is a truth-value gap, due to its paradoxical nature. But there appears to be nothing wrong with (2), which simply expresses part of what we want to say in saying (1) to be a truth-value gap.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28446233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27972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365298"/>
          </a:xfrm>
          <a:prstGeom prst="rect">
            <a:avLst/>
          </a:prstGeom>
          <a:noFill/>
        </p:spPr>
        <p:txBody>
          <a:bodyPr wrap="square" rtlCol="0">
            <a:spAutoFit/>
          </a:bodyPr>
          <a:lstStyle/>
          <a:p>
            <a:pPr marL="609600" indent="-609600">
              <a:lnSpc>
                <a:spcPct val="90000"/>
              </a:lnSpc>
            </a:pPr>
            <a:endParaRPr lang="en-US" sz="2800" dirty="0">
              <a:latin typeface="Garamond"/>
              <a:ea typeface="ＭＳ Ｐゴシック" charset="0"/>
              <a:cs typeface="Garamond"/>
            </a:endParaRPr>
          </a:p>
          <a:p>
            <a:pPr marL="609600" indent="-609600">
              <a:lnSpc>
                <a:spcPct val="90000"/>
              </a:lnSpc>
            </a:pPr>
            <a:r>
              <a:rPr lang="en-US" sz="2800" dirty="0">
                <a:latin typeface="Garamond"/>
                <a:ea typeface="ＭＳ Ｐゴシック" charset="0"/>
                <a:cs typeface="Garamond"/>
              </a:rPr>
              <a:t>	(1) Sentence (1) is not true</a:t>
            </a:r>
          </a:p>
          <a:p>
            <a:pPr marL="609600" indent="-609600">
              <a:lnSpc>
                <a:spcPct val="90000"/>
              </a:lnSpc>
            </a:pPr>
            <a:endParaRPr lang="en-US" sz="2800" dirty="0">
              <a:latin typeface="Garamond"/>
              <a:ea typeface="ＭＳ Ｐゴシック" charset="0"/>
              <a:cs typeface="Garamond"/>
            </a:endParaRPr>
          </a:p>
          <a:p>
            <a:pPr marL="609600" indent="-609600">
              <a:lnSpc>
                <a:spcPct val="90000"/>
              </a:lnSpc>
            </a:pPr>
            <a:r>
              <a:rPr lang="en-US" sz="2800" dirty="0">
                <a:latin typeface="Garamond"/>
                <a:ea typeface="ＭＳ Ｐゴシック" charset="0"/>
                <a:cs typeface="Garamond"/>
              </a:rPr>
              <a:t>	(2) Sentence (1) is not true</a:t>
            </a:r>
          </a:p>
          <a:p>
            <a:pPr marL="609600" indent="-609600">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this is very mysterious. If (2) is okay, it seems to say what (1) would say if it were not problematic. And it is hard to see how (2) can be true while (1) is not true.	</a:t>
            </a:r>
          </a:p>
          <a:p>
            <a:pPr>
              <a:lnSpc>
                <a:spcPct val="90000"/>
              </a:lnSpc>
            </a:pPr>
            <a:r>
              <a:rPr lang="en-US" sz="2800" dirty="0">
                <a:latin typeface="Garamond"/>
                <a:ea typeface="ＭＳ Ｐゴシック" charset="0"/>
                <a:cs typeface="Garamond"/>
              </a:rPr>
              <a:t>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30542460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671958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Also need to deal with versions of the </a:t>
            </a:r>
            <a:r>
              <a:rPr lang="en-US" sz="2800" b="1" dirty="0" smtClean="0">
                <a:latin typeface="Garamond"/>
                <a:ea typeface="ＭＳ Ｐゴシック" charset="0"/>
                <a:cs typeface="Garamond"/>
              </a:rPr>
              <a:t>Strengthened Liar:</a:t>
            </a:r>
          </a:p>
          <a:p>
            <a:pPr>
              <a:lnSpc>
                <a:spcPct val="90000"/>
              </a:lnSpc>
            </a:pPr>
            <a:endParaRPr lang="en-US" sz="2800" b="1"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This sentence is false, or fails to express a proposition.</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(Though work required to see whether this is a serious issue for this type of approach.)</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88215445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Other approaches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397699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977499"/>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There are a huge number of other approaches to the Liar Paradox.</a:t>
            </a:r>
          </a:p>
          <a:p>
            <a:pPr>
              <a:lnSpc>
                <a:spcPct val="90000"/>
              </a:lnSpc>
            </a:pPr>
            <a:endParaRPr lang="en-US" sz="2800" dirty="0" smtClean="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Two elements that we’ve pretty much assumed are: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BIV: all sentences are either true or false.</a:t>
            </a:r>
          </a:p>
          <a:p>
            <a:pPr>
              <a:lnSpc>
                <a:spcPct val="90000"/>
              </a:lnSpc>
            </a:pPr>
            <a:r>
              <a:rPr lang="en-US" sz="2800" dirty="0" smtClean="0">
                <a:latin typeface="Garamond"/>
                <a:ea typeface="ＭＳ Ｐゴシック" charset="0"/>
                <a:cs typeface="Garamond"/>
              </a:rPr>
              <a:t>NC: no sentence is both true and false.</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4139275633"/>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Other approaches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8803585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2814104"/>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BIV and NC are both central elements of Classical logic.</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in the face of issues like the Liar paradox, and other issues, some theorists have considered giving them up.</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13078256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0135793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2814104"/>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Denial of NC: Para-consistent Logic</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 idea is that we can accept some </a:t>
            </a:r>
            <a:r>
              <a:rPr lang="en-US" sz="2800" b="1" dirty="0" smtClean="0">
                <a:latin typeface="Garamond"/>
                <a:ea typeface="ＭＳ Ｐゴシック" charset="0"/>
                <a:cs typeface="Garamond"/>
              </a:rPr>
              <a:t>truth-value gluts</a:t>
            </a:r>
            <a:r>
              <a:rPr lang="en-US" sz="2800" dirty="0">
                <a:latin typeface="Garamond"/>
                <a:ea typeface="ＭＳ Ｐゴシック" charset="0"/>
                <a:cs typeface="Garamond"/>
              </a:rPr>
              <a:t> </a:t>
            </a:r>
            <a:r>
              <a:rPr lang="en-US" sz="2800" dirty="0" smtClean="0">
                <a:latin typeface="Garamond"/>
                <a:ea typeface="ＭＳ Ｐゴシック" charset="0"/>
                <a:cs typeface="Garamond"/>
              </a:rPr>
              <a:t>if we can prevent them from exploding into the truth of every sentence (as they would in Classical Logic).</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1161988385"/>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43279790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201902"/>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Denial of BIV: associated in particular with Intuitionist Logic.</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 idea here is that some claims are neither true nor false without it being false that they are true and false that they are false. (The latter would lead to rejection of NC.)</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439604902"/>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057346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The core idea is that something about the determination of meanings or propositions means that not all of them determine a truth-value: some of them leave the value indeterminate.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This might be a general claim, or it might be restricted to sentences involving truth.</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995867635"/>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0315519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201902"/>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One motive for rejecting BIV has been reflection on cases where our use, or understanding, of language appears to fail to determine a truth-value in all circumstances.</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 cases in question are cases of </a:t>
            </a:r>
            <a:r>
              <a:rPr lang="en-US" sz="2800" b="1" dirty="0" smtClean="0">
                <a:latin typeface="Garamond"/>
                <a:ea typeface="ＭＳ Ｐゴシック" charset="0"/>
                <a:cs typeface="Garamond"/>
              </a:rPr>
              <a:t>vagueness</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67789610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Rejecting expression of proposition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5100115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2038507"/>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Our next task is to consider whether reflection on vagueness—in particular a paradox that arises from reflection on vagueness—should convince us to revise </a:t>
            </a:r>
            <a:r>
              <a:rPr lang="en-US" sz="2800" smtClean="0">
                <a:latin typeface="Garamond"/>
                <a:ea typeface="ＭＳ Ｐゴシック" charset="0"/>
                <a:cs typeface="Garamond"/>
              </a:rPr>
              <a:t>Classical Logic.</a:t>
            </a: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28517867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057916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spcBef>
                <a:spcPct val="0"/>
              </a:spcBef>
              <a:buFontTx/>
              <a:buNone/>
            </a:pPr>
            <a:r>
              <a:rPr lang="en-US" sz="2800" dirty="0">
                <a:latin typeface="Garamond"/>
                <a:ea typeface="ＭＳ Ｐゴシック" charset="0"/>
                <a:cs typeface="Garamond"/>
              </a:rPr>
              <a:t>Next, a richer language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is constructed, containing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is true</a:t>
            </a:r>
            <a:r>
              <a:rPr lang="en-US" sz="2800" baseline="-25000" dirty="0">
                <a:latin typeface="Garamond"/>
                <a:ea typeface="ＭＳ Ｐゴシック" charset="0"/>
                <a:cs typeface="Garamond"/>
              </a:rPr>
              <a:t>1</a:t>
            </a:r>
            <a:r>
              <a:rPr lang="ja-JP" altLang="en-US" sz="2800" dirty="0">
                <a:latin typeface="Garamond"/>
                <a:ea typeface="ＭＳ Ｐゴシック" charset="0"/>
                <a:cs typeface="Garamond"/>
              </a:rPr>
              <a:t>’</a:t>
            </a:r>
            <a:r>
              <a:rPr lang="en-US" sz="2800" dirty="0">
                <a:latin typeface="Garamond"/>
                <a:ea typeface="ＭＳ Ｐゴシック" charset="0"/>
                <a:cs typeface="Garamond"/>
              </a:rPr>
              <a:t> which applies only to sentences of L</a:t>
            </a:r>
            <a:r>
              <a:rPr lang="en-US" sz="2800" baseline="-25000" dirty="0">
                <a:latin typeface="Garamond"/>
                <a:ea typeface="ＭＳ Ｐゴシック" charset="0"/>
                <a:cs typeface="Garamond"/>
              </a:rPr>
              <a:t>0</a:t>
            </a:r>
            <a:r>
              <a:rPr lang="en-US" sz="2800" dirty="0">
                <a:latin typeface="Garamond"/>
                <a:ea typeface="ＭＳ Ｐゴシック" charset="0"/>
                <a:cs typeface="Garamond"/>
              </a:rPr>
              <a:t>. In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we can produce every instance of the T-schema for sentences of L</a:t>
            </a:r>
            <a:r>
              <a:rPr lang="en-US" sz="2800" baseline="-25000" dirty="0">
                <a:latin typeface="Garamond"/>
                <a:ea typeface="ＭＳ Ｐゴシック" charset="0"/>
                <a:cs typeface="Garamond"/>
              </a:rPr>
              <a:t>0</a:t>
            </a:r>
            <a:r>
              <a:rPr lang="en-US" sz="2800" dirty="0">
                <a:latin typeface="Garamond"/>
                <a:ea typeface="ＭＳ Ｐゴシック" charset="0"/>
                <a:cs typeface="Garamond"/>
              </a:rPr>
              <a:t>:</a:t>
            </a: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smtClean="0">
                <a:latin typeface="Garamond"/>
                <a:ea typeface="ＭＳ Ｐゴシック" charset="0"/>
                <a:cs typeface="Garamond"/>
              </a:rPr>
              <a:t>The </a:t>
            </a:r>
            <a:r>
              <a:rPr lang="en-US" sz="2800" dirty="0">
                <a:latin typeface="Garamond"/>
                <a:ea typeface="ＭＳ Ｐゴシック" charset="0"/>
                <a:cs typeface="Garamond"/>
              </a:rPr>
              <a:t>sentence of L</a:t>
            </a:r>
            <a:r>
              <a:rPr lang="en-US" sz="2800" baseline="-25000" dirty="0">
                <a:latin typeface="Garamond"/>
                <a:ea typeface="ＭＳ Ｐゴシック" charset="0"/>
                <a:cs typeface="Garamond"/>
              </a:rPr>
              <a:t>0</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S</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true</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in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a:t>
            </a:r>
            <a:r>
              <a:rPr lang="en-US" sz="2800" dirty="0" err="1">
                <a:latin typeface="Garamond"/>
                <a:ea typeface="ＭＳ Ｐゴシック" charset="0"/>
                <a:cs typeface="Garamond"/>
              </a:rPr>
              <a:t>iff</a:t>
            </a:r>
            <a:r>
              <a:rPr lang="en-US" sz="2800" dirty="0">
                <a:latin typeface="Garamond"/>
                <a:ea typeface="ＭＳ Ｐゴシック" charset="0"/>
                <a:cs typeface="Garamond"/>
              </a:rPr>
              <a:t> S [the translation of L</a:t>
            </a:r>
            <a:r>
              <a:rPr lang="en-US" sz="2800" baseline="-25000" dirty="0">
                <a:latin typeface="Garamond"/>
                <a:ea typeface="ＭＳ Ｐゴシック" charset="0"/>
                <a:cs typeface="Garamond"/>
              </a:rPr>
              <a:t>0</a:t>
            </a:r>
            <a:r>
              <a:rPr lang="en-US" sz="2800" dirty="0">
                <a:latin typeface="Garamond"/>
                <a:ea typeface="ＭＳ Ｐゴシック" charset="0"/>
                <a:cs typeface="Garamond"/>
              </a:rPr>
              <a:t> </a:t>
            </a:r>
            <a:r>
              <a:rPr lang="ja-JP" altLang="en-US" sz="2800" dirty="0">
                <a:latin typeface="Garamond"/>
                <a:ea typeface="ＭＳ Ｐゴシック" charset="0"/>
                <a:cs typeface="Garamond"/>
              </a:rPr>
              <a:t>‘</a:t>
            </a:r>
            <a:r>
              <a:rPr lang="en-US" sz="2800" dirty="0" smtClean="0">
                <a:latin typeface="Garamond"/>
                <a:ea typeface="ＭＳ Ｐゴシック" charset="0"/>
                <a:cs typeface="Garamond"/>
              </a:rPr>
              <a:t>S</a:t>
            </a:r>
            <a:r>
              <a:rPr lang="ja-JP" altLang="en-US" sz="2800" dirty="0" smtClean="0">
                <a:latin typeface="Garamond"/>
                <a:ea typeface="ＭＳ Ｐゴシック" charset="0"/>
                <a:cs typeface="Garamond"/>
              </a:rPr>
              <a:t>’</a:t>
            </a:r>
            <a:r>
              <a:rPr lang="en-GB" altLang="ja-JP"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into a meta-language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97077786"/>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7725990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0344140"/>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Sorites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3338657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246769"/>
          </a:xfrm>
          <a:prstGeom prst="rect">
            <a:avLst/>
          </a:prstGeom>
          <a:noFill/>
        </p:spPr>
        <p:txBody>
          <a:bodyPr wrap="square" rtlCol="0">
            <a:spAutoFit/>
          </a:bodyPr>
          <a:lstStyle/>
          <a:p>
            <a:r>
              <a:rPr lang="en-US" sz="2800" dirty="0">
                <a:latin typeface="Garamond"/>
                <a:ea typeface="ＭＳ Ｐゴシック" charset="0"/>
                <a:cs typeface="Garamond"/>
              </a:rPr>
              <a:t>The name </a:t>
            </a:r>
            <a:r>
              <a:rPr lang="en-GB" sz="2800" dirty="0" smtClean="0">
                <a:latin typeface="Garamond"/>
                <a:ea typeface="ＭＳ Ｐゴシック" charset="0"/>
                <a:cs typeface="Garamond"/>
              </a:rPr>
              <a:t>“</a:t>
            </a:r>
            <a:r>
              <a:rPr lang="en-US" sz="2800" dirty="0" err="1" smtClean="0">
                <a:latin typeface="Garamond"/>
                <a:ea typeface="ＭＳ Ｐゴシック" charset="0"/>
                <a:cs typeface="Garamond"/>
              </a:rPr>
              <a:t>Sorites</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derives from the Greek for heap.</a:t>
            </a:r>
          </a:p>
          <a:p>
            <a:endParaRPr lang="en-US" sz="2800" dirty="0">
              <a:latin typeface="Garamond"/>
              <a:ea typeface="ＭＳ Ｐゴシック" charset="0"/>
              <a:cs typeface="Garamond"/>
            </a:endParaRPr>
          </a:p>
          <a:p>
            <a:r>
              <a:rPr lang="en-US" sz="2800" dirty="0">
                <a:latin typeface="Garamond"/>
                <a:ea typeface="ＭＳ Ｐゴシック" charset="0"/>
                <a:cs typeface="Garamond"/>
              </a:rPr>
              <a:t>It is used as a label for various arguments of the following form.</a:t>
            </a: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3382241572"/>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Sorites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302137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108544"/>
          </a:xfrm>
          <a:prstGeom prst="rect">
            <a:avLst/>
          </a:prstGeom>
          <a:noFill/>
        </p:spPr>
        <p:txBody>
          <a:bodyPr wrap="square" rtlCol="0">
            <a:spAutoFit/>
          </a:bodyPr>
          <a:lstStyle/>
          <a:p>
            <a:r>
              <a:rPr lang="en-US" sz="2800" dirty="0">
                <a:latin typeface="Garamond"/>
                <a:ea typeface="ＭＳ Ｐゴシック" charset="0"/>
                <a:cs typeface="Garamond"/>
              </a:rPr>
              <a:t>P1. One grain of sand does not make a heap.</a:t>
            </a:r>
          </a:p>
          <a:p>
            <a:r>
              <a:rPr lang="en-US" sz="2800" dirty="0">
                <a:latin typeface="Garamond"/>
                <a:ea typeface="ＭＳ Ｐゴシック" charset="0"/>
                <a:cs typeface="Garamond"/>
              </a:rPr>
              <a:t>P2. For all n, If n grains of sand do not make a heap, then n+1 grains of sand do not make a heap.</a:t>
            </a:r>
          </a:p>
          <a:p>
            <a:r>
              <a:rPr lang="en-US" sz="2800" dirty="0">
                <a:latin typeface="Garamond"/>
                <a:ea typeface="ＭＳ Ｐゴシック" charset="0"/>
                <a:cs typeface="Garamond"/>
              </a:rPr>
              <a:t>C3. 10,000 grains of sand do not make a heap.</a:t>
            </a: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1795892078"/>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Sorites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9594712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108544"/>
          </a:xfrm>
          <a:prstGeom prst="rect">
            <a:avLst/>
          </a:prstGeom>
          <a:noFill/>
        </p:spPr>
        <p:txBody>
          <a:bodyPr wrap="square" rtlCol="0">
            <a:spAutoFit/>
          </a:bodyPr>
          <a:lstStyle/>
          <a:p>
            <a:r>
              <a:rPr lang="en-US" sz="2800" dirty="0">
                <a:latin typeface="Garamond"/>
                <a:ea typeface="ＭＳ Ｐゴシック" charset="0"/>
                <a:cs typeface="Garamond"/>
              </a:rPr>
              <a:t>By repeated applications of </a:t>
            </a:r>
            <a:r>
              <a:rPr lang="en-US" sz="2800" dirty="0" smtClean="0">
                <a:latin typeface="Garamond"/>
                <a:ea typeface="ＭＳ Ｐゴシック" charset="0"/>
                <a:cs typeface="Garamond"/>
              </a:rPr>
              <a:t>P2, </a:t>
            </a:r>
            <a:r>
              <a:rPr lang="en-US" sz="2800" dirty="0">
                <a:latin typeface="Garamond"/>
                <a:ea typeface="ＭＳ Ｐゴシック" charset="0"/>
                <a:cs typeface="Garamond"/>
              </a:rPr>
              <a:t>we run through the following:</a:t>
            </a:r>
          </a:p>
          <a:p>
            <a:endParaRPr lang="en-US" sz="2800" dirty="0">
              <a:latin typeface="Garamond"/>
              <a:ea typeface="ＭＳ Ｐゴシック" charset="0"/>
              <a:cs typeface="Garamond"/>
            </a:endParaRPr>
          </a:p>
          <a:p>
            <a:r>
              <a:rPr lang="en-US" sz="2800" dirty="0">
                <a:latin typeface="Garamond"/>
                <a:ea typeface="ＭＳ Ｐゴシック" charset="0"/>
                <a:cs typeface="Garamond"/>
              </a:rPr>
              <a:t>One grain of sand does not make a heap; by </a:t>
            </a:r>
            <a:r>
              <a:rPr lang="en-US" sz="2800" dirty="0" smtClean="0">
                <a:latin typeface="Garamond"/>
                <a:ea typeface="ＭＳ Ｐゴシック" charset="0"/>
                <a:cs typeface="Garamond"/>
              </a:rPr>
              <a:t>P2, </a:t>
            </a:r>
            <a:r>
              <a:rPr lang="en-US" sz="2800" dirty="0">
                <a:latin typeface="Garamond"/>
                <a:ea typeface="ＭＳ Ｐゴシック" charset="0"/>
                <a:cs typeface="Garamond"/>
              </a:rPr>
              <a:t>2 grains </a:t>
            </a:r>
            <a:r>
              <a:rPr lang="en-US" sz="2800" dirty="0" err="1" smtClean="0">
                <a:latin typeface="Garamond"/>
                <a:ea typeface="ＭＳ Ｐゴシック" charset="0"/>
                <a:cs typeface="Garamond"/>
              </a:rPr>
              <a:t>doesn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make a heap; by </a:t>
            </a:r>
            <a:r>
              <a:rPr lang="en-US" sz="2800" dirty="0" smtClean="0">
                <a:latin typeface="Garamond"/>
                <a:ea typeface="ＭＳ Ｐゴシック" charset="0"/>
                <a:cs typeface="Garamond"/>
              </a:rPr>
              <a:t>P2, </a:t>
            </a:r>
            <a:r>
              <a:rPr lang="en-US" sz="2800" dirty="0">
                <a:latin typeface="Garamond"/>
                <a:ea typeface="ＭＳ Ｐゴシック" charset="0"/>
                <a:cs typeface="Garamond"/>
              </a:rPr>
              <a:t>3 grains </a:t>
            </a:r>
            <a:r>
              <a:rPr lang="en-US" sz="2800" dirty="0" err="1" smtClean="0">
                <a:latin typeface="Garamond"/>
                <a:ea typeface="ＭＳ Ｐゴシック" charset="0"/>
                <a:cs typeface="Garamond"/>
              </a:rPr>
              <a:t>doesn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make a heap; and so forth.</a:t>
            </a: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3574228443"/>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Sorites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091219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Starting with seemingly plausible premises, and seemingly impeccable forms of reasoning, we arrive at a seemingly implausible conclusion: that a huge quantity of sand does not make a heap.</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What does that make this argument?</a:t>
            </a: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3555361674"/>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Sorites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9410898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It is a </a:t>
            </a:r>
            <a:r>
              <a:rPr lang="en-US" sz="2800" b="1" dirty="0" smtClean="0">
                <a:latin typeface="Garamond"/>
                <a:ea typeface="ＭＳ Ｐゴシック" charset="0"/>
                <a:cs typeface="Garamond"/>
              </a:rPr>
              <a:t>paradox.</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As usual, the options are the following:</a:t>
            </a:r>
          </a:p>
          <a:p>
            <a:pPr>
              <a:lnSpc>
                <a:spcPct val="90000"/>
              </a:lnSpc>
            </a:pPr>
            <a:endParaRPr lang="en-US" sz="2800" dirty="0">
              <a:latin typeface="Garamond"/>
              <a:ea typeface="ＭＳ Ｐゴシック" charset="0"/>
              <a:cs typeface="Garamond"/>
            </a:endParaRPr>
          </a:p>
          <a:p>
            <a:pPr marL="514350" indent="-514350">
              <a:lnSpc>
                <a:spcPct val="90000"/>
              </a:lnSpc>
              <a:buAutoNum type="alphaLcPeriod"/>
            </a:pPr>
            <a:r>
              <a:rPr lang="en-US" sz="2800" dirty="0" smtClean="0">
                <a:latin typeface="Garamond"/>
                <a:ea typeface="ＭＳ Ｐゴシック" charset="0"/>
                <a:cs typeface="Garamond"/>
              </a:rPr>
              <a:t>Deny </a:t>
            </a:r>
            <a:r>
              <a:rPr lang="en-US" sz="2800" dirty="0">
                <a:latin typeface="Garamond"/>
                <a:ea typeface="ＭＳ Ｐゴシック" charset="0"/>
                <a:cs typeface="Garamond"/>
              </a:rPr>
              <a:t>the premises; </a:t>
            </a:r>
            <a:endParaRPr lang="en-US" sz="2800" dirty="0" smtClean="0">
              <a:latin typeface="Garamond"/>
              <a:ea typeface="ＭＳ Ｐゴシック" charset="0"/>
              <a:cs typeface="Garamond"/>
            </a:endParaRPr>
          </a:p>
          <a:p>
            <a:pPr marL="514350" indent="-514350">
              <a:lnSpc>
                <a:spcPct val="90000"/>
              </a:lnSpc>
              <a:buAutoNum type="alphaLcPeriod"/>
            </a:pPr>
            <a:r>
              <a:rPr lang="en-US" sz="2800" dirty="0" smtClean="0">
                <a:latin typeface="Garamond"/>
                <a:ea typeface="ＭＳ Ｐゴシック" charset="0"/>
                <a:cs typeface="Garamond"/>
              </a:rPr>
              <a:t>reject </a:t>
            </a:r>
            <a:r>
              <a:rPr lang="en-US" sz="2800" dirty="0">
                <a:latin typeface="Garamond"/>
                <a:ea typeface="ＭＳ Ｐゴシック" charset="0"/>
                <a:cs typeface="Garamond"/>
              </a:rPr>
              <a:t>the forms of reasoning used to derive the conclusion; </a:t>
            </a:r>
            <a:r>
              <a:rPr lang="en-US" sz="2800" dirty="0" smtClean="0">
                <a:latin typeface="Garamond"/>
                <a:ea typeface="ＭＳ Ｐゴシック" charset="0"/>
                <a:cs typeface="Garamond"/>
              </a:rPr>
              <a:t>or</a:t>
            </a:r>
          </a:p>
          <a:p>
            <a:pPr marL="514350" indent="-514350">
              <a:lnSpc>
                <a:spcPct val="90000"/>
              </a:lnSpc>
              <a:buAutoNum type="alphaLcPeriod"/>
            </a:pPr>
            <a:r>
              <a:rPr lang="en-US" sz="2800" dirty="0" smtClean="0">
                <a:latin typeface="Garamond"/>
                <a:ea typeface="ＭＳ Ｐゴシック" charset="0"/>
                <a:cs typeface="Garamond"/>
              </a:rPr>
              <a:t>accept </a:t>
            </a:r>
            <a:r>
              <a:rPr lang="en-US" sz="2800" dirty="0">
                <a:latin typeface="Garamond"/>
                <a:ea typeface="ＭＳ Ｐゴシック" charset="0"/>
                <a:cs typeface="Garamond"/>
              </a:rPr>
              <a:t>the conclusion.</a:t>
            </a:r>
          </a:p>
          <a:p>
            <a:pPr>
              <a:lnSpc>
                <a:spcPct val="90000"/>
              </a:lnSpc>
            </a:pPr>
            <a:endParaRPr lang="en-US" sz="2800" dirty="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2107017127"/>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Sorites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7703349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As usual, one would like a justified assignment of blame, and also an account of how we are misled by the argument.</a:t>
            </a:r>
          </a:p>
          <a:p>
            <a:pPr>
              <a:lnSpc>
                <a:spcPct val="90000"/>
              </a:lnSpc>
            </a:pPr>
            <a:endParaRPr lang="en-US" sz="2800" dirty="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220255957"/>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Tolerance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469260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The crucial premise here is the second premise, sometimes called a </a:t>
            </a:r>
            <a:r>
              <a:rPr lang="en-US" sz="2800" b="1" dirty="0">
                <a:latin typeface="Garamond"/>
                <a:ea typeface="ＭＳ Ｐゴシック" charset="0"/>
                <a:cs typeface="Garamond"/>
              </a:rPr>
              <a:t>tolerance principle.</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The idea is that some </a:t>
            </a:r>
            <a:r>
              <a:rPr lang="en-US" sz="2800" dirty="0" smtClean="0">
                <a:latin typeface="Garamond"/>
                <a:ea typeface="ＭＳ Ｐゴシック" charset="0"/>
                <a:cs typeface="Garamond"/>
              </a:rPr>
              <a:t>predicates—e.g</a:t>
            </a:r>
            <a:r>
              <a:rPr lang="en-US" sz="2800" dirty="0">
                <a:latin typeface="Garamond"/>
                <a:ea typeface="ＭＳ Ｐゴシック" charset="0"/>
                <a:cs typeface="Garamond"/>
              </a:rPr>
              <a:t>.,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heap</a:t>
            </a:r>
            <a:r>
              <a:rPr lang="en-GB" sz="2800" dirty="0" smtClean="0">
                <a:latin typeface="Garamond"/>
                <a:ea typeface="ＭＳ Ｐゴシック" charset="0"/>
                <a:cs typeface="Garamond"/>
              </a:rPr>
              <a:t>”</a:t>
            </a:r>
            <a:r>
              <a:rPr lang="en-US" altLang="ja-JP" sz="2800" dirty="0" smtClean="0">
                <a:latin typeface="Garamond"/>
                <a:ea typeface="ＭＳ Ｐゴシック" charset="0"/>
                <a:cs typeface="Garamond"/>
              </a:rPr>
              <a:t>—</a:t>
            </a:r>
            <a:r>
              <a:rPr lang="en-US" sz="2800" b="1" dirty="0" smtClean="0">
                <a:latin typeface="Garamond"/>
                <a:ea typeface="ＭＳ Ｐゴシック" charset="0"/>
                <a:cs typeface="Garamond"/>
              </a:rPr>
              <a:t>tolerate</a:t>
            </a:r>
            <a:r>
              <a:rPr lang="en-US" sz="2800" dirty="0" smtClean="0">
                <a:latin typeface="Garamond"/>
                <a:ea typeface="ＭＳ Ｐゴシック" charset="0"/>
                <a:cs typeface="Garamond"/>
              </a:rPr>
              <a:t> </a:t>
            </a:r>
            <a:r>
              <a:rPr lang="en-US" sz="2800" dirty="0">
                <a:latin typeface="Garamond"/>
                <a:ea typeface="ＭＳ Ｐゴシック" charset="0"/>
                <a:cs typeface="Garamond"/>
              </a:rPr>
              <a:t>small changes in the things that they apply to or fail to apply to.</a:t>
            </a: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2963966487"/>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7222888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Surely, we think, mere addition of a grain of sand could not make the difference between something that is a heap and something that is not a heap</a:t>
            </a:r>
            <a:r>
              <a:rPr lang="en-US" sz="2800" dirty="0" smtClean="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 general form of that thought is the tolerance principle.</a:t>
            </a:r>
            <a:endParaRPr lang="en-US" sz="2800" dirty="0">
              <a:latin typeface="Garamond"/>
              <a:ea typeface="ＭＳ Ｐゴシック" charset="0"/>
              <a:cs typeface="Garamond"/>
            </a:endParaRPr>
          </a:p>
        </p:txBody>
      </p:sp>
      <p:pic>
        <p:nvPicPr>
          <p:cNvPr id="4" name="Content Placeholder 3" descr="Heap.jpeg"/>
          <p:cNvPicPr>
            <a:picLocks noGrp="1" noChangeAspect="1"/>
          </p:cNvPicPr>
          <p:nvPr>
            <p:ph sz="half" idx="2"/>
          </p:nvPr>
        </p:nvPicPr>
        <p:blipFill>
          <a:blip r:embed="rId7">
            <a:extLst>
              <a:ext uri="{28A0092B-C50C-407E-A947-70E740481C1C}">
                <a14:useLocalDpi xmlns:a14="http://schemas.microsoft.com/office/drawing/2010/main" val="0"/>
              </a:ext>
            </a:extLst>
          </a:blip>
          <a:srcRect l="20310" r="20310"/>
          <a:stretch>
            <a:fillRect/>
          </a:stretch>
        </p:blipFill>
        <p:spPr>
          <a:xfrm>
            <a:off x="6151216" y="1600201"/>
            <a:ext cx="2535584" cy="2920999"/>
          </a:xfrm>
        </p:spPr>
      </p:pic>
    </p:spTree>
    <p:extLst>
      <p:ext uri="{BB962C8B-B14F-4D97-AF65-F5344CB8AC3E}">
        <p14:creationId xmlns:p14="http://schemas.microsoft.com/office/powerpoint/2010/main" val="3966157767"/>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6883121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977499"/>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that we have a vat of yellow paint, holding one million gallons of yellow paint.</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Suppose that we now add a single drop of red paint and stir. </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Surely, the drop of red paint has not made the paint in the vat cease to be yellow. </a:t>
            </a:r>
          </a:p>
        </p:txBody>
      </p:sp>
      <p:pic>
        <p:nvPicPr>
          <p:cNvPr id="6" name="Content Placeholder 5" descr="yellowpaint.jpeg"/>
          <p:cNvPicPr>
            <a:picLocks noGrp="1" noChangeAspect="1"/>
          </p:cNvPicPr>
          <p:nvPr>
            <p:ph sz="half" idx="2"/>
          </p:nvPr>
        </p:nvPicPr>
        <p:blipFill>
          <a:blip r:embed="rId7">
            <a:extLst>
              <a:ext uri="{28A0092B-C50C-407E-A947-70E740481C1C}">
                <a14:useLocalDpi xmlns:a14="http://schemas.microsoft.com/office/drawing/2010/main" val="0"/>
              </a:ext>
            </a:extLst>
          </a:blip>
          <a:srcRect l="20418" r="20418"/>
          <a:stretch>
            <a:fillRect/>
          </a:stretch>
        </p:blipFill>
        <p:spPr>
          <a:xfrm>
            <a:off x="6258560" y="1600201"/>
            <a:ext cx="2733040" cy="3215640"/>
          </a:xfrm>
        </p:spPr>
      </p:pic>
    </p:spTree>
    <p:extLst>
      <p:ext uri="{BB962C8B-B14F-4D97-AF65-F5344CB8AC3E}">
        <p14:creationId xmlns:p14="http://schemas.microsoft.com/office/powerpoint/2010/main" val="15625841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9626259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spcBef>
                <a:spcPct val="0"/>
              </a:spcBef>
              <a:buFontTx/>
              <a:buNone/>
            </a:pPr>
            <a:r>
              <a:rPr lang="en-US" sz="2800" dirty="0">
                <a:latin typeface="Garamond"/>
                <a:ea typeface="ＭＳ Ｐゴシック" charset="0"/>
                <a:cs typeface="Garamond"/>
              </a:rPr>
              <a:t>We now have a basic object </a:t>
            </a:r>
            <a:r>
              <a:rPr lang="en-US" sz="2800" dirty="0" smtClean="0">
                <a:latin typeface="Garamond"/>
                <a:ea typeface="ＭＳ Ｐゴシック" charset="0"/>
                <a:cs typeface="Garamond"/>
              </a:rPr>
              <a:t>language—the </a:t>
            </a:r>
            <a:r>
              <a:rPr lang="en-US" sz="2800" dirty="0">
                <a:latin typeface="Garamond"/>
                <a:ea typeface="ＭＳ Ｐゴシック" charset="0"/>
                <a:cs typeface="Garamond"/>
              </a:rPr>
              <a:t>target for our initial theory of </a:t>
            </a:r>
            <a:r>
              <a:rPr lang="en-US" sz="2800" dirty="0" smtClean="0">
                <a:latin typeface="Garamond"/>
                <a:ea typeface="ＭＳ Ｐゴシック" charset="0"/>
                <a:cs typeface="Garamond"/>
              </a:rPr>
              <a:t>truth—and </a:t>
            </a:r>
            <a:r>
              <a:rPr lang="en-US" sz="2800" dirty="0">
                <a:latin typeface="Garamond"/>
                <a:ea typeface="ＭＳ Ｐゴシック" charset="0"/>
                <a:cs typeface="Garamond"/>
              </a:rPr>
              <a:t>a first meta-language, a language for talking about the object language. </a:t>
            </a:r>
            <a:endParaRPr lang="en-US" sz="2800" dirty="0" smtClean="0">
              <a:latin typeface="Garamond"/>
              <a:ea typeface="ＭＳ Ｐゴシック" charset="0"/>
              <a:cs typeface="Garamond"/>
            </a:endParaRP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smtClean="0">
                <a:latin typeface="Garamond"/>
                <a:ea typeface="ＭＳ Ｐゴシック" charset="0"/>
                <a:cs typeface="Garamond"/>
              </a:rPr>
              <a:t>The </a:t>
            </a:r>
            <a:r>
              <a:rPr lang="en-US" sz="2800" dirty="0">
                <a:latin typeface="Garamond"/>
                <a:ea typeface="ＭＳ Ｐゴシック" charset="0"/>
                <a:cs typeface="Garamond"/>
              </a:rPr>
              <a:t>object language, L</a:t>
            </a:r>
            <a:r>
              <a:rPr lang="en-US" sz="2800" baseline="-25000" dirty="0">
                <a:latin typeface="Garamond"/>
                <a:ea typeface="ＭＳ Ｐゴシック" charset="0"/>
                <a:cs typeface="Garamond"/>
              </a:rPr>
              <a:t>0</a:t>
            </a:r>
            <a:r>
              <a:rPr lang="en-US" sz="2800" dirty="0">
                <a:latin typeface="Garamond"/>
                <a:ea typeface="ＭＳ Ｐゴシック" charset="0"/>
                <a:cs typeface="Garamond"/>
              </a:rPr>
              <a:t>, contains no truth predicate, so the Liar cannot be generated there. </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3615787511"/>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5858270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that we now add another drop of red paint and stir.</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Surely, the second drop of red paint has not made the paint in the vat cease to be yellow.</a:t>
            </a:r>
          </a:p>
        </p:txBody>
      </p:sp>
      <p:pic>
        <p:nvPicPr>
          <p:cNvPr id="6" name="Content Placeholder 5" descr="yellowpaint.jpeg"/>
          <p:cNvPicPr>
            <a:picLocks noGrp="1" noChangeAspect="1"/>
          </p:cNvPicPr>
          <p:nvPr>
            <p:ph sz="half" idx="2"/>
          </p:nvPr>
        </p:nvPicPr>
        <p:blipFill>
          <a:blip r:embed="rId7">
            <a:extLst>
              <a:ext uri="{28A0092B-C50C-407E-A947-70E740481C1C}">
                <a14:useLocalDpi xmlns:a14="http://schemas.microsoft.com/office/drawing/2010/main" val="0"/>
              </a:ext>
            </a:extLst>
          </a:blip>
          <a:srcRect l="20418" r="20418"/>
          <a:stretch>
            <a:fillRect/>
          </a:stretch>
        </p:blipFill>
        <p:spPr>
          <a:xfrm>
            <a:off x="6258560" y="1600201"/>
            <a:ext cx="2733040" cy="3215640"/>
          </a:xfrm>
        </p:spPr>
      </p:pic>
    </p:spTree>
    <p:extLst>
      <p:ext uri="{BB962C8B-B14F-4D97-AF65-F5344CB8AC3E}">
        <p14:creationId xmlns:p14="http://schemas.microsoft.com/office/powerpoint/2010/main" val="3358692868"/>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14731044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Generalizing</a:t>
            </a:r>
            <a:r>
              <a:rPr lang="en-US" sz="2800" dirty="0">
                <a:latin typeface="Garamond"/>
                <a:ea typeface="ＭＳ Ｐゴシック" charset="0"/>
                <a:cs typeface="Garamond"/>
              </a:rPr>
              <a:t>, it is difficult to see how mere addition of a drop of paint can make the paint in the vat cease to be yellow.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How </a:t>
            </a:r>
            <a:r>
              <a:rPr lang="en-US" sz="2800" dirty="0">
                <a:latin typeface="Garamond"/>
                <a:ea typeface="ＭＳ Ｐゴシック" charset="0"/>
                <a:cs typeface="Garamond"/>
              </a:rPr>
              <a:t>could </a:t>
            </a:r>
            <a:r>
              <a:rPr lang="en-US" sz="2800" dirty="0" smtClean="0">
                <a:latin typeface="Garamond"/>
                <a:ea typeface="ＭＳ Ｐゴシック" charset="0"/>
                <a:cs typeface="Garamond"/>
              </a:rPr>
              <a:t>dropping a </a:t>
            </a:r>
            <a:r>
              <a:rPr lang="en-US" sz="2800" dirty="0">
                <a:latin typeface="Garamond"/>
                <a:ea typeface="ＭＳ Ｐゴシック" charset="0"/>
                <a:cs typeface="Garamond"/>
              </a:rPr>
              <a:t>single drop of paint into a million gallon vat change the </a:t>
            </a:r>
            <a:r>
              <a:rPr lang="en-US" sz="2800" dirty="0" err="1">
                <a:latin typeface="Garamond"/>
                <a:ea typeface="ＭＳ Ｐゴシック" charset="0"/>
                <a:cs typeface="Garamond"/>
              </a:rPr>
              <a:t>colour</a:t>
            </a:r>
            <a:r>
              <a:rPr lang="en-US" sz="2800" dirty="0">
                <a:latin typeface="Garamond"/>
                <a:ea typeface="ＭＳ Ｐゴシック" charset="0"/>
                <a:cs typeface="Garamond"/>
              </a:rPr>
              <a:t> of the paint in the vat from yellow to not yellow.</a:t>
            </a:r>
          </a:p>
        </p:txBody>
      </p:sp>
      <p:pic>
        <p:nvPicPr>
          <p:cNvPr id="6" name="Content Placeholder 5" descr="yellowpaint.jpeg"/>
          <p:cNvPicPr>
            <a:picLocks noGrp="1" noChangeAspect="1"/>
          </p:cNvPicPr>
          <p:nvPr>
            <p:ph sz="half" idx="2"/>
          </p:nvPr>
        </p:nvPicPr>
        <p:blipFill>
          <a:blip r:embed="rId7">
            <a:extLst>
              <a:ext uri="{28A0092B-C50C-407E-A947-70E740481C1C}">
                <a14:useLocalDpi xmlns:a14="http://schemas.microsoft.com/office/drawing/2010/main" val="0"/>
              </a:ext>
            </a:extLst>
          </a:blip>
          <a:srcRect l="20418" r="20418"/>
          <a:stretch>
            <a:fillRect/>
          </a:stretch>
        </p:blipFill>
        <p:spPr>
          <a:xfrm>
            <a:off x="6258560" y="1600201"/>
            <a:ext cx="2733040" cy="3215640"/>
          </a:xfrm>
        </p:spPr>
      </p:pic>
    </p:spTree>
    <p:extLst>
      <p:ext uri="{BB962C8B-B14F-4D97-AF65-F5344CB8AC3E}">
        <p14:creationId xmlns:p14="http://schemas.microsoft.com/office/powerpoint/2010/main" val="564917022"/>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4921448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P1. One drop of red paint does not make the paint non-yellow.</a:t>
            </a:r>
          </a:p>
          <a:p>
            <a:pPr>
              <a:lnSpc>
                <a:spcPct val="90000"/>
              </a:lnSpc>
            </a:pPr>
            <a:r>
              <a:rPr lang="en-US" sz="2800" dirty="0">
                <a:latin typeface="Garamond"/>
                <a:ea typeface="ＭＳ Ｐゴシック" charset="0"/>
                <a:cs typeface="Garamond"/>
              </a:rPr>
              <a:t>P2. If n drops of paint do not make the paint non-yellow, then n+1 drops of paint do not make the paint non-yellow.</a:t>
            </a:r>
          </a:p>
          <a:p>
            <a:pPr>
              <a:lnSpc>
                <a:spcPct val="90000"/>
              </a:lnSpc>
            </a:pPr>
            <a:r>
              <a:rPr lang="en-US" sz="2800" dirty="0">
                <a:latin typeface="Garamond"/>
                <a:ea typeface="ＭＳ Ｐゴシック" charset="0"/>
                <a:cs typeface="Garamond"/>
              </a:rPr>
              <a:t>C3. There is no quantity of red paint that would make the paint non-yellow.</a:t>
            </a:r>
          </a:p>
        </p:txBody>
      </p:sp>
      <p:pic>
        <p:nvPicPr>
          <p:cNvPr id="6" name="Content Placeholder 5" descr="yellowpaint.jpeg"/>
          <p:cNvPicPr>
            <a:picLocks noGrp="1" noChangeAspect="1"/>
          </p:cNvPicPr>
          <p:nvPr>
            <p:ph sz="half" idx="2"/>
          </p:nvPr>
        </p:nvPicPr>
        <p:blipFill>
          <a:blip r:embed="rId7">
            <a:extLst>
              <a:ext uri="{28A0092B-C50C-407E-A947-70E740481C1C}">
                <a14:useLocalDpi xmlns:a14="http://schemas.microsoft.com/office/drawing/2010/main" val="0"/>
              </a:ext>
            </a:extLst>
          </a:blip>
          <a:srcRect l="20418" r="20418"/>
          <a:stretch>
            <a:fillRect/>
          </a:stretch>
        </p:blipFill>
        <p:spPr>
          <a:xfrm>
            <a:off x="6258560" y="1600201"/>
            <a:ext cx="2733040" cy="3215640"/>
          </a:xfrm>
        </p:spPr>
      </p:pic>
    </p:spTree>
    <p:extLst>
      <p:ext uri="{BB962C8B-B14F-4D97-AF65-F5344CB8AC3E}">
        <p14:creationId xmlns:p14="http://schemas.microsoft.com/office/powerpoint/2010/main" val="3458905862"/>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8334161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But surely we think that, if we add enough red paint, the paint in the vat will no longer be yellow.</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So, plausible premises and forms of reasoning lead to an implausible conclusion.</a:t>
            </a:r>
          </a:p>
        </p:txBody>
      </p:sp>
      <p:pic>
        <p:nvPicPr>
          <p:cNvPr id="6" name="Content Placeholder 5" descr="yellowpaint.jpeg"/>
          <p:cNvPicPr>
            <a:picLocks noGrp="1" noChangeAspect="1"/>
          </p:cNvPicPr>
          <p:nvPr>
            <p:ph sz="half" idx="2"/>
          </p:nvPr>
        </p:nvPicPr>
        <p:blipFill>
          <a:blip r:embed="rId7">
            <a:extLst>
              <a:ext uri="{28A0092B-C50C-407E-A947-70E740481C1C}">
                <a14:useLocalDpi xmlns:a14="http://schemas.microsoft.com/office/drawing/2010/main" val="0"/>
              </a:ext>
            </a:extLst>
          </a:blip>
          <a:srcRect l="20418" r="20418"/>
          <a:stretch>
            <a:fillRect/>
          </a:stretch>
        </p:blipFill>
        <p:spPr>
          <a:xfrm>
            <a:off x="6258560" y="1600201"/>
            <a:ext cx="2733040" cy="3215640"/>
          </a:xfrm>
        </p:spPr>
      </p:pic>
    </p:spTree>
    <p:extLst>
      <p:ext uri="{BB962C8B-B14F-4D97-AF65-F5344CB8AC3E}">
        <p14:creationId xmlns:p14="http://schemas.microsoft.com/office/powerpoint/2010/main" val="1544745987"/>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9487190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With each drop of paint added to the vat, we paint a stretch of wall with the resulting mix of paint. We continue doing this until the wall looks yellow at one end and red at the other.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Let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suppose the wall needs to be about </a:t>
            </a:r>
            <a:r>
              <a:rPr lang="en-US" sz="2800" dirty="0" smtClean="0">
                <a:latin typeface="Garamond"/>
                <a:ea typeface="ＭＳ Ｐゴシック" charset="0"/>
                <a:cs typeface="Garamond"/>
              </a:rPr>
              <a:t>5,500 </a:t>
            </a:r>
            <a:r>
              <a:rPr lang="en-US" sz="2800" dirty="0">
                <a:latin typeface="Garamond"/>
                <a:ea typeface="ＭＳ Ｐゴシック" charset="0"/>
                <a:cs typeface="Garamond"/>
              </a:rPr>
              <a:t>miles long (roughly the length of the Great Wall of China).</a:t>
            </a:r>
          </a:p>
        </p:txBody>
      </p:sp>
      <p:pic>
        <p:nvPicPr>
          <p:cNvPr id="4" name="Content Placeholder 3" descr="greatwallchina.jpeg"/>
          <p:cNvPicPr>
            <a:picLocks noGrp="1" noChangeAspect="1"/>
          </p:cNvPicPr>
          <p:nvPr>
            <p:ph sz="half" idx="2"/>
          </p:nvPr>
        </p:nvPicPr>
        <p:blipFill>
          <a:blip r:embed="rId7">
            <a:extLst>
              <a:ext uri="{28A0092B-C50C-407E-A947-70E740481C1C}">
                <a14:useLocalDpi xmlns:a14="http://schemas.microsoft.com/office/drawing/2010/main" val="0"/>
              </a:ext>
            </a:extLst>
          </a:blip>
          <a:srcRect l="20686" r="20686"/>
          <a:stretch>
            <a:fillRect/>
          </a:stretch>
        </p:blipFill>
        <p:spPr>
          <a:xfrm>
            <a:off x="6151216" y="1600201"/>
            <a:ext cx="2535584" cy="3469640"/>
          </a:xfrm>
        </p:spPr>
      </p:pic>
    </p:spTree>
    <p:extLst>
      <p:ext uri="{BB962C8B-B14F-4D97-AF65-F5344CB8AC3E}">
        <p14:creationId xmlns:p14="http://schemas.microsoft.com/office/powerpoint/2010/main" val="4054025022"/>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374318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Now, we view the first yellow section of the wall through a hole in a large piece of card, say a hole one inch in diameter, with a strip of wire bisecting the hole</a:t>
            </a:r>
            <a:r>
              <a:rPr lang="en-US" sz="2800" dirty="0" smtClean="0">
                <a:latin typeface="Garamond"/>
                <a:ea typeface="ＭＳ Ｐゴシック" charset="0"/>
                <a:cs typeface="Garamond"/>
              </a:rPr>
              <a:t>.</a:t>
            </a:r>
            <a:r>
              <a:rPr lang="en-US" sz="2800" dirty="0">
                <a:latin typeface="Arial" charset="0"/>
                <a:ea typeface="ＭＳ Ｐゴシック" charset="0"/>
                <a:cs typeface="ＭＳ Ｐゴシック" charset="0"/>
              </a:rPr>
              <a:t> </a:t>
            </a:r>
            <a:endParaRPr lang="en-US" sz="2800" dirty="0" smtClean="0">
              <a:latin typeface="Arial" charset="0"/>
              <a:ea typeface="ＭＳ Ｐゴシック" charset="0"/>
              <a:cs typeface="ＭＳ Ｐゴシック" charset="0"/>
            </a:endParaRPr>
          </a:p>
          <a:p>
            <a:pPr>
              <a:lnSpc>
                <a:spcPct val="90000"/>
              </a:lnSpc>
            </a:pPr>
            <a:endParaRPr lang="en-US" sz="2800" dirty="0">
              <a:latin typeface="Arial" charset="0"/>
              <a:ea typeface="ＭＳ Ｐゴシック" charset="0"/>
              <a:cs typeface="ＭＳ Ｐゴシック" charset="0"/>
            </a:endParaRPr>
          </a:p>
          <a:p>
            <a:pPr>
              <a:lnSpc>
                <a:spcPct val="90000"/>
              </a:lnSpc>
            </a:pPr>
            <a:r>
              <a:rPr lang="en-US" sz="2800" dirty="0" smtClean="0">
                <a:latin typeface="Garamond"/>
                <a:ea typeface="ＭＳ Ｐゴシック" charset="0"/>
                <a:cs typeface="Garamond"/>
              </a:rPr>
              <a:t>We </a:t>
            </a:r>
            <a:r>
              <a:rPr lang="en-US" sz="2800" dirty="0">
                <a:latin typeface="Garamond"/>
                <a:ea typeface="ＭＳ Ｐゴシック" charset="0"/>
                <a:cs typeface="Garamond"/>
              </a:rPr>
              <a:t>are asked to compare the </a:t>
            </a:r>
            <a:r>
              <a:rPr lang="en-US" sz="2800" dirty="0" err="1">
                <a:latin typeface="Garamond"/>
                <a:ea typeface="ＭＳ Ｐゴシック" charset="0"/>
                <a:cs typeface="Garamond"/>
              </a:rPr>
              <a:t>colour</a:t>
            </a:r>
            <a:r>
              <a:rPr lang="en-US" sz="2800" dirty="0">
                <a:latin typeface="Garamond"/>
                <a:ea typeface="ＭＳ Ｐゴシック" charset="0"/>
                <a:cs typeface="Garamond"/>
              </a:rPr>
              <a:t> of paint on the left of the wire with the </a:t>
            </a:r>
            <a:r>
              <a:rPr lang="en-US" sz="2800" dirty="0" err="1">
                <a:latin typeface="Garamond"/>
                <a:ea typeface="ＭＳ Ｐゴシック" charset="0"/>
                <a:cs typeface="Garamond"/>
              </a:rPr>
              <a:t>colour</a:t>
            </a:r>
            <a:r>
              <a:rPr lang="en-US" sz="2800" dirty="0">
                <a:latin typeface="Garamond"/>
                <a:ea typeface="ＭＳ Ｐゴシック" charset="0"/>
                <a:cs typeface="Garamond"/>
              </a:rPr>
              <a:t> of paint on the right. </a:t>
            </a:r>
          </a:p>
        </p:txBody>
      </p:sp>
      <p:pic>
        <p:nvPicPr>
          <p:cNvPr id="4" name="Content Placeholder 3" descr="greatwallchina.jpeg"/>
          <p:cNvPicPr>
            <a:picLocks noGrp="1" noChangeAspect="1"/>
          </p:cNvPicPr>
          <p:nvPr>
            <p:ph sz="half" idx="2"/>
          </p:nvPr>
        </p:nvPicPr>
        <p:blipFill>
          <a:blip r:embed="rId7">
            <a:extLst>
              <a:ext uri="{28A0092B-C50C-407E-A947-70E740481C1C}">
                <a14:useLocalDpi xmlns:a14="http://schemas.microsoft.com/office/drawing/2010/main" val="0"/>
              </a:ext>
            </a:extLst>
          </a:blip>
          <a:srcRect l="20686" r="20686"/>
          <a:stretch>
            <a:fillRect/>
          </a:stretch>
        </p:blipFill>
        <p:spPr>
          <a:xfrm>
            <a:off x="6151216" y="1600201"/>
            <a:ext cx="2535584" cy="3469640"/>
          </a:xfrm>
        </p:spPr>
      </p:pic>
    </p:spTree>
    <p:extLst>
      <p:ext uri="{BB962C8B-B14F-4D97-AF65-F5344CB8AC3E}">
        <p14:creationId xmlns:p14="http://schemas.microsoft.com/office/powerpoint/2010/main" val="4024442601"/>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052768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We cannot, of course, discern any difference: </a:t>
            </a:r>
            <a:r>
              <a:rPr lang="en-US" sz="2800" dirty="0" smtClean="0">
                <a:latin typeface="Garamond"/>
                <a:ea typeface="ＭＳ Ｐゴシック" charset="0"/>
                <a:cs typeface="Garamond"/>
              </a:rPr>
              <a:t>left and right </a:t>
            </a:r>
            <a:r>
              <a:rPr lang="en-US" sz="2800" dirty="0">
                <a:latin typeface="Garamond"/>
                <a:ea typeface="ＭＳ Ｐゴシック" charset="0"/>
                <a:cs typeface="Garamond"/>
              </a:rPr>
              <a:t>look the same </a:t>
            </a:r>
            <a:r>
              <a:rPr lang="en-US" sz="2800" dirty="0" err="1">
                <a:latin typeface="Garamond"/>
                <a:ea typeface="ＭＳ Ｐゴシック" charset="0"/>
                <a:cs typeface="Garamond"/>
              </a:rPr>
              <a:t>colour</a:t>
            </a:r>
            <a:r>
              <a:rPr lang="en-US" sz="2800" dirty="0">
                <a:latin typeface="Garamond"/>
                <a:ea typeface="ＭＳ Ｐゴシック" charset="0"/>
                <a:cs typeface="Garamond"/>
              </a:rPr>
              <a:t>.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We </a:t>
            </a:r>
            <a:r>
              <a:rPr lang="en-US" sz="2800" dirty="0">
                <a:latin typeface="Garamond"/>
                <a:ea typeface="ＭＳ Ｐゴシック" charset="0"/>
                <a:cs typeface="Garamond"/>
              </a:rPr>
              <a:t>move the card half an inch to the right and try again.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It’s </a:t>
            </a:r>
            <a:r>
              <a:rPr lang="en-US" sz="2800" dirty="0">
                <a:latin typeface="Garamond"/>
                <a:ea typeface="ＭＳ Ｐゴシック" charset="0"/>
                <a:cs typeface="Garamond"/>
              </a:rPr>
              <a:t>plausible that none of these moves reveal to us a discernible difference in the look of the </a:t>
            </a:r>
            <a:r>
              <a:rPr lang="en-US" sz="2800" dirty="0" smtClean="0">
                <a:latin typeface="Garamond"/>
                <a:ea typeface="ＭＳ Ｐゴシック" charset="0"/>
                <a:cs typeface="Garamond"/>
              </a:rPr>
              <a:t>paint. </a:t>
            </a:r>
            <a:r>
              <a:rPr lang="en-US" sz="2800" dirty="0">
                <a:latin typeface="Garamond"/>
                <a:ea typeface="ＭＳ Ｐゴシック" charset="0"/>
                <a:cs typeface="Garamond"/>
              </a:rPr>
              <a:t>Our viewings end with a viewing of red paint.</a:t>
            </a:r>
          </a:p>
        </p:txBody>
      </p:sp>
      <p:pic>
        <p:nvPicPr>
          <p:cNvPr id="4" name="Content Placeholder 3" descr="greatwallchina.jpeg"/>
          <p:cNvPicPr>
            <a:picLocks noGrp="1" noChangeAspect="1"/>
          </p:cNvPicPr>
          <p:nvPr>
            <p:ph sz="half" idx="2"/>
          </p:nvPr>
        </p:nvPicPr>
        <p:blipFill>
          <a:blip r:embed="rId7">
            <a:extLst>
              <a:ext uri="{28A0092B-C50C-407E-A947-70E740481C1C}">
                <a14:useLocalDpi xmlns:a14="http://schemas.microsoft.com/office/drawing/2010/main" val="0"/>
              </a:ext>
            </a:extLst>
          </a:blip>
          <a:srcRect l="20686" r="20686"/>
          <a:stretch>
            <a:fillRect/>
          </a:stretch>
        </p:blipFill>
        <p:spPr>
          <a:xfrm>
            <a:off x="6151216" y="1600201"/>
            <a:ext cx="2535584" cy="3469640"/>
          </a:xfrm>
        </p:spPr>
      </p:pic>
    </p:spTree>
    <p:extLst>
      <p:ext uri="{BB962C8B-B14F-4D97-AF65-F5344CB8AC3E}">
        <p14:creationId xmlns:p14="http://schemas.microsoft.com/office/powerpoint/2010/main" val="241930137"/>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744149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P1. The first half of the first viewing looks yellow.</a:t>
            </a:r>
          </a:p>
          <a:p>
            <a:pPr>
              <a:lnSpc>
                <a:spcPct val="90000"/>
              </a:lnSpc>
            </a:pPr>
            <a:r>
              <a:rPr lang="en-US" sz="2800" dirty="0">
                <a:latin typeface="Garamond"/>
                <a:ea typeface="ＭＳ Ｐゴシック" charset="0"/>
                <a:cs typeface="Garamond"/>
              </a:rPr>
              <a:t>P2. For all viewings, if the first half of the viewing looks yellow, then the second half of the viewing looks yellow.</a:t>
            </a:r>
          </a:p>
          <a:p>
            <a:pPr>
              <a:lnSpc>
                <a:spcPct val="90000"/>
              </a:lnSpc>
            </a:pPr>
            <a:r>
              <a:rPr lang="en-US" sz="2800" dirty="0">
                <a:latin typeface="Garamond"/>
                <a:ea typeface="ＭＳ Ｐゴシック" charset="0"/>
                <a:cs typeface="Garamond"/>
              </a:rPr>
              <a:t>C3. The second half of the last viewing looks yellow.</a:t>
            </a:r>
          </a:p>
        </p:txBody>
      </p:sp>
      <p:pic>
        <p:nvPicPr>
          <p:cNvPr id="4" name="Content Placeholder 3" descr="greatwallchina.jpeg"/>
          <p:cNvPicPr>
            <a:picLocks noGrp="1" noChangeAspect="1"/>
          </p:cNvPicPr>
          <p:nvPr>
            <p:ph sz="half" idx="2"/>
          </p:nvPr>
        </p:nvPicPr>
        <p:blipFill>
          <a:blip r:embed="rId7">
            <a:extLst>
              <a:ext uri="{28A0092B-C50C-407E-A947-70E740481C1C}">
                <a14:useLocalDpi xmlns:a14="http://schemas.microsoft.com/office/drawing/2010/main" val="0"/>
              </a:ext>
            </a:extLst>
          </a:blip>
          <a:srcRect l="20686" r="20686"/>
          <a:stretch>
            <a:fillRect/>
          </a:stretch>
        </p:blipFill>
        <p:spPr>
          <a:xfrm>
            <a:off x="6151216" y="1600201"/>
            <a:ext cx="2535584" cy="3469640"/>
          </a:xfrm>
        </p:spPr>
      </p:pic>
    </p:spTree>
    <p:extLst>
      <p:ext uri="{BB962C8B-B14F-4D97-AF65-F5344CB8AC3E}">
        <p14:creationId xmlns:p14="http://schemas.microsoft.com/office/powerpoint/2010/main" val="121610512"/>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Tolerance</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757873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The first premise looks plausible, as does the second. But the </a:t>
            </a:r>
            <a:r>
              <a:rPr lang="en-US" sz="2800" dirty="0" smtClean="0">
                <a:latin typeface="Garamond"/>
                <a:ea typeface="ＭＳ Ｐゴシック" charset="0"/>
                <a:cs typeface="Garamond"/>
              </a:rPr>
              <a:t>conclusion </a:t>
            </a:r>
            <a:r>
              <a:rPr lang="en-US" sz="2800" dirty="0">
                <a:latin typeface="Garamond"/>
                <a:ea typeface="ＭＳ Ｐゴシック" charset="0"/>
                <a:cs typeface="Garamond"/>
              </a:rPr>
              <a:t>appears extremely implausible. We know that the paint viewed last is red; how, then, can it look yellow.</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Again, we think that something has gone wrong. The question is: what exactly?</a:t>
            </a:r>
          </a:p>
        </p:txBody>
      </p:sp>
      <p:pic>
        <p:nvPicPr>
          <p:cNvPr id="4" name="Content Placeholder 3" descr="greatwallchina.jpeg"/>
          <p:cNvPicPr>
            <a:picLocks noGrp="1" noChangeAspect="1"/>
          </p:cNvPicPr>
          <p:nvPr>
            <p:ph sz="half" idx="2"/>
          </p:nvPr>
        </p:nvPicPr>
        <p:blipFill>
          <a:blip r:embed="rId7">
            <a:extLst>
              <a:ext uri="{28A0092B-C50C-407E-A947-70E740481C1C}">
                <a14:useLocalDpi xmlns:a14="http://schemas.microsoft.com/office/drawing/2010/main" val="0"/>
              </a:ext>
            </a:extLst>
          </a:blip>
          <a:srcRect l="20686" r="20686"/>
          <a:stretch>
            <a:fillRect/>
          </a:stretch>
        </p:blipFill>
        <p:spPr>
          <a:xfrm>
            <a:off x="6151216" y="1600201"/>
            <a:ext cx="2535584" cy="3469640"/>
          </a:xfrm>
        </p:spPr>
      </p:pic>
    </p:spTree>
    <p:extLst>
      <p:ext uri="{BB962C8B-B14F-4D97-AF65-F5344CB8AC3E}">
        <p14:creationId xmlns:p14="http://schemas.microsoft.com/office/powerpoint/2010/main" val="2590108593"/>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Vagueness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8525359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Let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call concepts and predicates that </a:t>
            </a:r>
            <a:r>
              <a:rPr lang="en-US" sz="2800" dirty="0" smtClean="0">
                <a:latin typeface="Garamond"/>
                <a:ea typeface="ＭＳ Ｐゴシック" charset="0"/>
                <a:cs typeface="Garamond"/>
              </a:rPr>
              <a:t>are </a:t>
            </a:r>
            <a:r>
              <a:rPr lang="en-US" sz="2800" dirty="0" err="1">
                <a:latin typeface="Garamond"/>
                <a:ea typeface="ＭＳ Ｐゴシック" charset="0"/>
                <a:cs typeface="Garamond"/>
              </a:rPr>
              <a:t>Sorites</a:t>
            </a:r>
            <a:r>
              <a:rPr lang="en-US" sz="2800" dirty="0">
                <a:latin typeface="Garamond"/>
                <a:ea typeface="ＭＳ Ｐゴシック" charset="0"/>
                <a:cs typeface="Garamond"/>
              </a:rPr>
              <a:t> susceptible </a:t>
            </a:r>
            <a:r>
              <a:rPr lang="en-US" sz="2800" b="1" dirty="0">
                <a:latin typeface="Garamond"/>
                <a:ea typeface="ＭＳ Ｐゴシック" charset="0"/>
                <a:cs typeface="Garamond"/>
              </a:rPr>
              <a:t>vague</a:t>
            </a:r>
            <a:r>
              <a:rPr lang="en-US" sz="2800" dirty="0">
                <a:latin typeface="Garamond"/>
                <a:ea typeface="ＭＳ Ｐゴシック" charset="0"/>
                <a:cs typeface="Garamond"/>
              </a:rPr>
              <a:t> concepts and predicates.</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It should be clear that </a:t>
            </a:r>
            <a:r>
              <a:rPr lang="en-US" sz="2800" b="1" dirty="0">
                <a:latin typeface="Garamond"/>
                <a:ea typeface="ＭＳ Ｐゴシック" charset="0"/>
                <a:cs typeface="Garamond"/>
              </a:rPr>
              <a:t>vagueness</a:t>
            </a:r>
            <a:r>
              <a:rPr lang="en-US" sz="2800" dirty="0">
                <a:latin typeface="Garamond"/>
                <a:ea typeface="ＭＳ Ｐゴシック" charset="0"/>
                <a:cs typeface="Garamond"/>
              </a:rPr>
              <a:t> is rife. Very many of our concepts and predicates appear to be tolerant, and so to be susceptible to </a:t>
            </a:r>
            <a:r>
              <a:rPr lang="en-US" sz="2800" dirty="0" err="1">
                <a:latin typeface="Garamond"/>
                <a:ea typeface="ＭＳ Ｐゴシック" charset="0"/>
                <a:cs typeface="Garamond"/>
              </a:rPr>
              <a:t>Sorites</a:t>
            </a:r>
            <a:r>
              <a:rPr lang="en-US" sz="2800" dirty="0">
                <a:latin typeface="Garamond"/>
                <a:ea typeface="ＭＳ Ｐゴシック" charset="0"/>
                <a:cs typeface="Garamond"/>
              </a:rPr>
              <a:t> style arguments.</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186934201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40991422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201902"/>
          </a:xfrm>
          <a:prstGeom prst="rect">
            <a:avLst/>
          </a:prstGeom>
          <a:noFill/>
        </p:spPr>
        <p:txBody>
          <a:bodyPr wrap="square" rtlCol="0">
            <a:spAutoFit/>
          </a:bodyPr>
          <a:lstStyle/>
          <a:p>
            <a:pPr>
              <a:lnSpc>
                <a:spcPct val="90000"/>
              </a:lnSpc>
              <a:spcBef>
                <a:spcPct val="0"/>
              </a:spcBef>
              <a:buFontTx/>
              <a:buNone/>
            </a:pPr>
            <a:r>
              <a:rPr lang="en-US" sz="2800" dirty="0">
                <a:latin typeface="Garamond"/>
                <a:ea typeface="ＭＳ Ｐゴシック" charset="0"/>
                <a:cs typeface="Garamond"/>
              </a:rPr>
              <a:t>The meta-language,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contains a truth predicate, but it only applies to sentences of L</a:t>
            </a:r>
            <a:r>
              <a:rPr lang="en-US" sz="2800" baseline="-25000" dirty="0">
                <a:latin typeface="Garamond"/>
                <a:ea typeface="ＭＳ Ｐゴシック" charset="0"/>
                <a:cs typeface="Garamond"/>
              </a:rPr>
              <a:t>0</a:t>
            </a:r>
            <a:r>
              <a:rPr lang="en-US" sz="2800" dirty="0">
                <a:latin typeface="Garamond"/>
                <a:ea typeface="ＭＳ Ｐゴシック" charset="0"/>
                <a:cs typeface="Garamond"/>
              </a:rPr>
              <a:t> and not to sentences of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a:t>
            </a:r>
            <a:endParaRPr lang="en-US" sz="2800" dirty="0" smtClean="0">
              <a:latin typeface="Garamond"/>
              <a:ea typeface="ＭＳ Ｐゴシック" charset="0"/>
              <a:cs typeface="Garamond"/>
            </a:endParaRP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smtClean="0">
                <a:latin typeface="Garamond"/>
                <a:ea typeface="ＭＳ Ｐゴシック" charset="0"/>
                <a:cs typeface="Garamond"/>
              </a:rPr>
              <a:t>So </a:t>
            </a:r>
            <a:r>
              <a:rPr lang="en-US" sz="2800" dirty="0">
                <a:latin typeface="Garamond"/>
                <a:ea typeface="ＭＳ Ｐゴシック" charset="0"/>
                <a:cs typeface="Garamond"/>
              </a:rPr>
              <a:t>the liar cannot be produced in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because the truth predicate of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fails to apply to sentences of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a:t>
            </a: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1037584706"/>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B</a:t>
            </a:r>
            <a:r>
              <a:rPr lang="en-US" dirty="0" smtClean="0">
                <a:latin typeface="Garamond"/>
                <a:cs typeface="Garamond"/>
              </a:rPr>
              <a:t>lame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41150005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The natural place to try to assign blame is the tolerance principles.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However, if </a:t>
            </a:r>
            <a:r>
              <a:rPr lang="en-US" sz="2800" dirty="0">
                <a:latin typeface="Garamond"/>
                <a:ea typeface="ＭＳ Ｐゴシック" charset="0"/>
                <a:cs typeface="Garamond"/>
              </a:rPr>
              <a:t>we deny the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heap</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tolerance principle, we get the following:</a:t>
            </a:r>
          </a:p>
          <a:p>
            <a:pPr>
              <a:lnSpc>
                <a:spcPct val="90000"/>
              </a:lnSpc>
            </a:pPr>
            <a:endParaRPr lang="en-US" sz="2800" dirty="0">
              <a:latin typeface="Garamond"/>
              <a:ea typeface="ＭＳ Ｐゴシック" charset="0"/>
              <a:cs typeface="Garamond"/>
            </a:endParaRPr>
          </a:p>
          <a:p>
            <a:pPr>
              <a:lnSpc>
                <a:spcPct val="90000"/>
              </a:lnSpc>
            </a:pPr>
            <a:r>
              <a:rPr lang="en-US" sz="2800" b="1" dirty="0">
                <a:latin typeface="Garamond"/>
                <a:ea typeface="ＭＳ Ｐゴシック" charset="0"/>
                <a:cs typeface="Garamond"/>
              </a:rPr>
              <a:t>Neg-</a:t>
            </a:r>
            <a:r>
              <a:rPr lang="en-US" sz="2800" b="1" dirty="0" smtClean="0">
                <a:latin typeface="Garamond"/>
                <a:ea typeface="ＭＳ Ｐゴシック" charset="0"/>
                <a:cs typeface="Garamond"/>
              </a:rPr>
              <a:t>P2: </a:t>
            </a:r>
            <a:r>
              <a:rPr lang="en-US" sz="2800" dirty="0" smtClean="0">
                <a:latin typeface="Garamond"/>
                <a:ea typeface="ＭＳ Ｐゴシック" charset="0"/>
                <a:cs typeface="Garamond"/>
              </a:rPr>
              <a:t>It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not the case that for all n, If n grains of sand do not make a heap, then n+1 grains of sand do not make a heap.</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682102679"/>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B</a:t>
            </a:r>
            <a:r>
              <a:rPr lang="en-US" dirty="0" smtClean="0">
                <a:latin typeface="Garamond"/>
                <a:cs typeface="Garamond"/>
              </a:rPr>
              <a:t>lame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139382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365298"/>
          </a:xfrm>
          <a:prstGeom prst="rect">
            <a:avLst/>
          </a:prstGeom>
          <a:noFill/>
        </p:spPr>
        <p:txBody>
          <a:bodyPr wrap="square" rtlCol="0">
            <a:spAutoFit/>
          </a:bodyPr>
          <a:lstStyle/>
          <a:p>
            <a:pPr>
              <a:lnSpc>
                <a:spcPct val="90000"/>
              </a:lnSpc>
            </a:pPr>
            <a:r>
              <a:rPr lang="en-US" sz="2800" b="1" dirty="0">
                <a:latin typeface="Garamond"/>
                <a:ea typeface="ＭＳ Ｐゴシック" charset="0"/>
                <a:cs typeface="Garamond"/>
              </a:rPr>
              <a:t>Neg-</a:t>
            </a:r>
            <a:r>
              <a:rPr lang="en-US" sz="2800" b="1" dirty="0" smtClean="0">
                <a:latin typeface="Garamond"/>
                <a:ea typeface="ＭＳ Ｐゴシック" charset="0"/>
                <a:cs typeface="Garamond"/>
              </a:rPr>
              <a:t>P2: </a:t>
            </a:r>
            <a:r>
              <a:rPr lang="en-US" sz="2800" dirty="0" smtClean="0">
                <a:latin typeface="Garamond"/>
                <a:ea typeface="ＭＳ Ｐゴシック" charset="0"/>
                <a:cs typeface="Garamond"/>
              </a:rPr>
              <a:t>It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not the case that for all n, If n grains of sand do not make a heap, then n+1 grains of sand do not make a heap.</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	This is </a:t>
            </a:r>
            <a:r>
              <a:rPr lang="en-US" sz="2800" dirty="0">
                <a:latin typeface="Garamond"/>
                <a:ea typeface="ＭＳ Ｐゴシック" charset="0"/>
                <a:cs typeface="Garamond"/>
              </a:rPr>
              <a:t>equivalent to:</a:t>
            </a:r>
          </a:p>
          <a:p>
            <a:pPr>
              <a:lnSpc>
                <a:spcPct val="90000"/>
              </a:lnSpc>
            </a:pPr>
            <a:endParaRPr lang="en-US" sz="2800" dirty="0">
              <a:latin typeface="Garamond"/>
              <a:ea typeface="ＭＳ Ｐゴシック" charset="0"/>
              <a:cs typeface="Garamond"/>
            </a:endParaRPr>
          </a:p>
          <a:p>
            <a:pPr>
              <a:lnSpc>
                <a:spcPct val="90000"/>
              </a:lnSpc>
            </a:pPr>
            <a:r>
              <a:rPr lang="en-US" sz="2800" b="1" dirty="0">
                <a:latin typeface="Garamond"/>
                <a:ea typeface="ＭＳ Ｐゴシック" charset="0"/>
                <a:cs typeface="Garamond"/>
              </a:rPr>
              <a:t>Exi-</a:t>
            </a:r>
            <a:r>
              <a:rPr lang="en-US" sz="2800" b="1" dirty="0" smtClean="0">
                <a:latin typeface="Garamond"/>
                <a:ea typeface="ＭＳ Ｐゴシック" charset="0"/>
                <a:cs typeface="Garamond"/>
              </a:rPr>
              <a:t>P2: </a:t>
            </a:r>
            <a:r>
              <a:rPr lang="en-US" sz="2800" dirty="0">
                <a:latin typeface="Garamond"/>
                <a:ea typeface="ＭＳ Ｐゴシック" charset="0"/>
                <a:cs typeface="Garamond"/>
              </a:rPr>
              <a:t>There exists an n such that n grains of sand do not make a heap and n+1 grains of sand do make a heap.</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3257826084"/>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B</a:t>
            </a:r>
            <a:r>
              <a:rPr lang="en-US" dirty="0" smtClean="0">
                <a:latin typeface="Garamond"/>
                <a:cs typeface="Garamond"/>
              </a:rPr>
              <a:t>lame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551597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a:t>
            </a:r>
            <a:r>
              <a:rPr lang="en-US" sz="2800" dirty="0" smtClean="0">
                <a:latin typeface="Garamond"/>
                <a:ea typeface="ＭＳ Ｐゴシック" charset="0"/>
                <a:cs typeface="Garamond"/>
              </a:rPr>
              <a:t>traight </a:t>
            </a:r>
            <a:r>
              <a:rPr lang="en-US" sz="2800" dirty="0">
                <a:latin typeface="Garamond"/>
                <a:ea typeface="ＭＳ Ｐゴシック" charset="0"/>
                <a:cs typeface="Garamond"/>
              </a:rPr>
              <a:t>denial of the </a:t>
            </a:r>
            <a:r>
              <a:rPr lang="en-US" sz="2800" b="1" dirty="0">
                <a:latin typeface="Garamond"/>
                <a:ea typeface="ＭＳ Ｐゴシック" charset="0"/>
                <a:cs typeface="Garamond"/>
              </a:rPr>
              <a:t>tolerance principle</a:t>
            </a:r>
            <a:r>
              <a:rPr lang="en-US" sz="2800" dirty="0">
                <a:latin typeface="Garamond"/>
                <a:ea typeface="ＭＳ Ｐゴシック" charset="0"/>
                <a:cs typeface="Garamond"/>
              </a:rPr>
              <a:t> appears to lead to straight assertion of the existence of a </a:t>
            </a:r>
            <a:r>
              <a:rPr lang="en-US" sz="2800" b="1" dirty="0">
                <a:latin typeface="Garamond"/>
                <a:ea typeface="ＭＳ Ｐゴシック" charset="0"/>
                <a:cs typeface="Garamond"/>
              </a:rPr>
              <a:t>sharp cut-off </a:t>
            </a:r>
            <a:r>
              <a:rPr lang="en-US" sz="2800" b="1" dirty="0" smtClean="0">
                <a:latin typeface="Garamond"/>
                <a:ea typeface="ＭＳ Ｐゴシック" charset="0"/>
                <a:cs typeface="Garamond"/>
              </a:rPr>
              <a:t>point</a:t>
            </a:r>
            <a:r>
              <a:rPr lang="en-US" sz="2800" dirty="0" smtClean="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That is, it leads to belief in </a:t>
            </a:r>
            <a:r>
              <a:rPr lang="en-US" sz="2800" dirty="0">
                <a:latin typeface="Garamond"/>
                <a:ea typeface="ＭＳ Ｐゴシック" charset="0"/>
                <a:cs typeface="Garamond"/>
              </a:rPr>
              <a:t>a point at which we get a sudden shift from non</a:t>
            </a:r>
            <a:r>
              <a:rPr lang="en-US" sz="2800" dirty="0" smtClean="0">
                <a:latin typeface="Garamond"/>
                <a:ea typeface="ＭＳ Ｐゴシック" charset="0"/>
                <a:cs typeface="Garamond"/>
              </a:rPr>
              <a:t>-F </a:t>
            </a:r>
            <a:r>
              <a:rPr lang="en-US" sz="2800" dirty="0">
                <a:latin typeface="Garamond"/>
                <a:ea typeface="ＭＳ Ｐゴシック" charset="0"/>
                <a:cs typeface="Garamond"/>
              </a:rPr>
              <a:t>to </a:t>
            </a:r>
            <a:r>
              <a:rPr lang="en-US" sz="2800" dirty="0" smtClean="0">
                <a:latin typeface="Garamond"/>
                <a:ea typeface="ＭＳ Ｐゴシック" charset="0"/>
                <a:cs typeface="Garamond"/>
              </a:rPr>
              <a:t>F.</a:t>
            </a:r>
            <a:endParaRPr lang="en-US" sz="2800" dirty="0">
              <a:latin typeface="Garamond"/>
              <a:ea typeface="ＭＳ Ｐゴシック" charset="0"/>
              <a:cs typeface="Garamond"/>
            </a:endParaRP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2915452715"/>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B</a:t>
            </a:r>
            <a:r>
              <a:rPr lang="en-US" dirty="0" smtClean="0">
                <a:latin typeface="Garamond"/>
                <a:cs typeface="Garamond"/>
              </a:rPr>
              <a:t>lame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63917521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Addition of one grain of sand takes one from non-heap to heap.</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Addition of one drop of paint takes one from yellow to non-yellow.</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Movement of half an inch takes one from something that looks yellow to something that doesn’t look yellow.</a:t>
            </a:r>
            <a:endParaRPr lang="en-US" sz="2800" dirty="0">
              <a:latin typeface="Garamond"/>
              <a:ea typeface="ＭＳ Ｐゴシック" charset="0"/>
              <a:cs typeface="Garamond"/>
            </a:endParaRP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2113482567"/>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B</a:t>
            </a:r>
            <a:r>
              <a:rPr lang="en-US" dirty="0" smtClean="0">
                <a:latin typeface="Garamond"/>
                <a:cs typeface="Garamond"/>
              </a:rPr>
              <a:t>lame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4794111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539431"/>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This is apt to strike us as implausible.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In </a:t>
            </a:r>
            <a:r>
              <a:rPr lang="en-US" sz="2800" dirty="0">
                <a:latin typeface="Garamond"/>
                <a:ea typeface="ＭＳ Ｐゴシック" charset="0"/>
                <a:cs typeface="Garamond"/>
              </a:rPr>
              <a:t>particular, we are apt to think that we would be at a loss to locate the point at which things change.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What </a:t>
            </a:r>
            <a:r>
              <a:rPr lang="en-US" sz="2800" dirty="0">
                <a:latin typeface="Garamond"/>
                <a:ea typeface="ＭＳ Ｐゴシック" charset="0"/>
                <a:cs typeface="Garamond"/>
              </a:rPr>
              <a:t>right have we then to assert that there is such a point?</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4257256928"/>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Ignorance</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8666952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2677656"/>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We </a:t>
            </a:r>
            <a:r>
              <a:rPr lang="en-US" sz="2800" dirty="0">
                <a:latin typeface="Garamond"/>
                <a:ea typeface="ＭＳ Ｐゴシック" charset="0"/>
                <a:cs typeface="Garamond"/>
              </a:rPr>
              <a:t>should accept that we do not, and cannot, know where, if anywhere, the precise or sharp cut-off points are.</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The question is: how should </a:t>
            </a:r>
            <a:r>
              <a:rPr lang="en-US" sz="2800" dirty="0" smtClean="0">
                <a:latin typeface="Garamond"/>
                <a:ea typeface="ＭＳ Ｐゴシック" charset="0"/>
                <a:cs typeface="Garamond"/>
              </a:rPr>
              <a:t>we explain </a:t>
            </a:r>
            <a:r>
              <a:rPr lang="en-US" sz="2800" dirty="0">
                <a:latin typeface="Garamond"/>
                <a:ea typeface="ＭＳ Ｐゴシック" charset="0"/>
                <a:cs typeface="Garamond"/>
              </a:rPr>
              <a:t>this principled ignorance?</a:t>
            </a:r>
            <a:r>
              <a:rPr lang="en-US" sz="2800" dirty="0">
                <a:latin typeface="Arial" charset="0"/>
                <a:ea typeface="ＭＳ Ｐゴシック" charset="0"/>
                <a:cs typeface="ＭＳ Ｐゴシック" charset="0"/>
              </a:rPr>
              <a:t> </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2791369784"/>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Semantic Account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73240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832093"/>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Until </a:t>
            </a:r>
            <a:r>
              <a:rPr lang="en-US" sz="2800" dirty="0">
                <a:latin typeface="Garamond"/>
                <a:ea typeface="ＭＳ Ｐゴシック" charset="0"/>
                <a:cs typeface="Garamond"/>
              </a:rPr>
              <a:t>recently the predominant </a:t>
            </a:r>
            <a:r>
              <a:rPr lang="en-US" sz="2800" dirty="0" smtClean="0">
                <a:latin typeface="Garamond"/>
                <a:ea typeface="ＭＳ Ｐゴシック" charset="0"/>
                <a:cs typeface="Garamond"/>
              </a:rPr>
              <a:t>account of our </a:t>
            </a:r>
            <a:r>
              <a:rPr lang="en-US" sz="2800" dirty="0">
                <a:latin typeface="Garamond"/>
                <a:ea typeface="ＭＳ Ｐゴシック" charset="0"/>
                <a:cs typeface="Garamond"/>
              </a:rPr>
              <a:t>ignorance </a:t>
            </a:r>
            <a:r>
              <a:rPr lang="en-US" sz="2800" dirty="0" smtClean="0">
                <a:latin typeface="Garamond"/>
                <a:ea typeface="ＭＳ Ｐゴシック" charset="0"/>
                <a:cs typeface="Garamond"/>
              </a:rPr>
              <a:t>has been </a:t>
            </a:r>
            <a:r>
              <a:rPr lang="en-US" sz="2800" dirty="0">
                <a:latin typeface="Garamond"/>
                <a:ea typeface="ＭＳ Ｐゴシック" charset="0"/>
                <a:cs typeface="Garamond"/>
              </a:rPr>
              <a:t>that </a:t>
            </a:r>
            <a:r>
              <a:rPr lang="en-US" sz="2800" b="1" dirty="0">
                <a:latin typeface="Garamond"/>
                <a:ea typeface="ＭＳ Ｐゴシック" charset="0"/>
                <a:cs typeface="Garamond"/>
              </a:rPr>
              <a:t>there is nothing to know</a:t>
            </a:r>
            <a:r>
              <a:rPr lang="en-US" sz="2800" dirty="0">
                <a:latin typeface="Garamond"/>
                <a:ea typeface="ＭＳ Ｐゴシック" charset="0"/>
                <a:cs typeface="Garamond"/>
              </a:rPr>
              <a:t>.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There </a:t>
            </a:r>
            <a:r>
              <a:rPr lang="en-US" sz="2800" dirty="0">
                <a:latin typeface="Garamond"/>
                <a:ea typeface="ＭＳ Ｐゴシック" charset="0"/>
                <a:cs typeface="Garamond"/>
              </a:rPr>
              <a:t>is no fact of the matter about where the cut-off points are.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Accordingly, </a:t>
            </a:r>
            <a:r>
              <a:rPr lang="en-US" sz="2800" dirty="0">
                <a:latin typeface="Garamond"/>
                <a:ea typeface="ＭＳ Ｐゴシック" charset="0"/>
                <a:cs typeface="Garamond"/>
              </a:rPr>
              <a:t>we need a way of denying that there are no sharp cut-off points without thereby asserting that there are sharp cut-off points.</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995419556"/>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Semantic Account</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4592611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O</a:t>
            </a:r>
            <a:r>
              <a:rPr lang="en-US" sz="2800" dirty="0" smtClean="0">
                <a:latin typeface="Garamond"/>
                <a:ea typeface="ＭＳ Ｐゴシック" charset="0"/>
                <a:cs typeface="Garamond"/>
              </a:rPr>
              <a:t>ur </a:t>
            </a:r>
            <a:r>
              <a:rPr lang="en-US" sz="2800" dirty="0">
                <a:latin typeface="Garamond"/>
                <a:ea typeface="ＭＳ Ｐゴシック" charset="0"/>
                <a:cs typeface="Garamond"/>
              </a:rPr>
              <a:t>concepts (and predicates) fail to determine answers to every question about their application.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In </a:t>
            </a:r>
            <a:r>
              <a:rPr lang="en-US" sz="2800" dirty="0">
                <a:latin typeface="Garamond"/>
                <a:ea typeface="ＭＳ Ｐゴシック" charset="0"/>
                <a:cs typeface="Garamond"/>
              </a:rPr>
              <a:t>some cases, our concepts leave open whether or not they apply. </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1176546282"/>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Semantic Account</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2919427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401205"/>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Where this happens, we get what is known as a </a:t>
            </a:r>
            <a:r>
              <a:rPr lang="en-US" sz="2800" b="1" dirty="0">
                <a:latin typeface="Garamond"/>
                <a:ea typeface="ＭＳ Ｐゴシック" charset="0"/>
                <a:cs typeface="Garamond"/>
              </a:rPr>
              <a:t>borderline case</a:t>
            </a:r>
            <a:r>
              <a:rPr lang="en-US" sz="2800" dirty="0">
                <a:latin typeface="Garamond"/>
                <a:ea typeface="ＭＳ Ｐゴシック" charset="0"/>
                <a:cs typeface="Garamond"/>
              </a:rPr>
              <a:t>: a case where we are unwilling to apply a concept and also unwilling to apply a negation of the concept.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The semantic account views borderline </a:t>
            </a:r>
            <a:r>
              <a:rPr lang="en-US" sz="2800" dirty="0">
                <a:latin typeface="Garamond"/>
                <a:ea typeface="ＭＳ Ｐゴシック" charset="0"/>
                <a:cs typeface="Garamond"/>
              </a:rPr>
              <a:t>cases as cases where the concept does not apply and does not not apply.</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815289830"/>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aramond"/>
                <a:cs typeface="Garamond"/>
              </a:rPr>
              <a:t>Semantic Account</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6952421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1815882"/>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This </a:t>
            </a:r>
            <a:r>
              <a:rPr lang="en-US" sz="2800" dirty="0" smtClean="0">
                <a:latin typeface="Garamond"/>
                <a:ea typeface="ＭＳ Ｐゴシック" charset="0"/>
                <a:cs typeface="Garamond"/>
              </a:rPr>
              <a:t>is </a:t>
            </a:r>
            <a:r>
              <a:rPr lang="en-US" sz="2800" dirty="0">
                <a:latin typeface="Garamond"/>
                <a:ea typeface="ＭＳ Ｐゴシック" charset="0"/>
                <a:cs typeface="Garamond"/>
              </a:rPr>
              <a:t>often called a </a:t>
            </a:r>
            <a:r>
              <a:rPr lang="en-US" sz="2800" b="1" dirty="0">
                <a:latin typeface="Garamond"/>
                <a:ea typeface="ＭＳ Ｐゴシック" charset="0"/>
                <a:cs typeface="Garamond"/>
              </a:rPr>
              <a:t>semantic </a:t>
            </a:r>
            <a:r>
              <a:rPr lang="en-US" sz="2800" dirty="0" smtClean="0">
                <a:latin typeface="Garamond"/>
                <a:ea typeface="ＭＳ Ｐゴシック" charset="0"/>
                <a:cs typeface="Garamond"/>
              </a:rPr>
              <a:t>account, </a:t>
            </a:r>
            <a:r>
              <a:rPr lang="en-US" sz="2800" dirty="0">
                <a:latin typeface="Garamond"/>
                <a:ea typeface="ＭＳ Ｐゴシック" charset="0"/>
                <a:cs typeface="Garamond"/>
              </a:rPr>
              <a:t>since it traces our ignorance to aspects of our concepts or the meanings of our words.</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24866074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Garamond"/>
                <a:cs typeface="Garamond"/>
              </a:rPr>
              <a:t>Tarski’s</a:t>
            </a:r>
            <a:r>
              <a:rPr lang="en-US" dirty="0" smtClean="0">
                <a:latin typeface="Garamond"/>
                <a:cs typeface="Garamond"/>
              </a:rPr>
              <a:t> Solution</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150797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490174" cy="3589700"/>
          </a:xfrm>
          <a:prstGeom prst="rect">
            <a:avLst/>
          </a:prstGeom>
          <a:noFill/>
        </p:spPr>
        <p:txBody>
          <a:bodyPr wrap="square" rtlCol="0">
            <a:spAutoFit/>
          </a:bodyPr>
          <a:lstStyle/>
          <a:p>
            <a:pPr>
              <a:lnSpc>
                <a:spcPct val="90000"/>
              </a:lnSpc>
              <a:spcBef>
                <a:spcPct val="0"/>
              </a:spcBef>
              <a:buFontTx/>
              <a:buNone/>
            </a:pPr>
            <a:r>
              <a:rPr lang="en-US" sz="2800" dirty="0">
                <a:latin typeface="Garamond"/>
                <a:ea typeface="ＭＳ Ｐゴシック" charset="0"/>
                <a:cs typeface="Garamond"/>
              </a:rPr>
              <a:t>Now we move up a level, providing a truth predicate for sentences of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in a meta-meta-language, L</a:t>
            </a:r>
            <a:r>
              <a:rPr lang="en-US" sz="2800" baseline="-25000" dirty="0">
                <a:latin typeface="Garamond"/>
                <a:ea typeface="ＭＳ Ｐゴシック" charset="0"/>
                <a:cs typeface="Garamond"/>
              </a:rPr>
              <a:t>2</a:t>
            </a:r>
            <a:r>
              <a:rPr lang="en-US" sz="2800" dirty="0">
                <a:latin typeface="Garamond"/>
                <a:ea typeface="ＭＳ Ｐゴシック" charset="0"/>
                <a:cs typeface="Garamond"/>
              </a:rPr>
              <a:t>. </a:t>
            </a:r>
            <a:endParaRPr lang="en-US" sz="2800" dirty="0" smtClean="0">
              <a:latin typeface="Garamond"/>
              <a:ea typeface="ＭＳ Ｐゴシック" charset="0"/>
              <a:cs typeface="Garamond"/>
            </a:endParaRPr>
          </a:p>
          <a:p>
            <a:pPr>
              <a:lnSpc>
                <a:spcPct val="90000"/>
              </a:lnSpc>
              <a:spcBef>
                <a:spcPct val="0"/>
              </a:spcBef>
              <a:buFontTx/>
              <a:buNone/>
            </a:pPr>
            <a:endParaRPr lang="en-US" sz="2800" dirty="0">
              <a:latin typeface="Garamond"/>
              <a:ea typeface="ＭＳ Ｐゴシック" charset="0"/>
              <a:cs typeface="Garamond"/>
            </a:endParaRPr>
          </a:p>
          <a:p>
            <a:pPr>
              <a:lnSpc>
                <a:spcPct val="90000"/>
              </a:lnSpc>
              <a:spcBef>
                <a:spcPct val="0"/>
              </a:spcBef>
              <a:buFontTx/>
              <a:buNone/>
            </a:pPr>
            <a:r>
              <a:rPr lang="en-US" sz="2800" dirty="0" smtClean="0">
                <a:latin typeface="Garamond"/>
                <a:ea typeface="ＭＳ Ｐゴシック" charset="0"/>
                <a:cs typeface="Garamond"/>
              </a:rPr>
              <a:t>Again</a:t>
            </a:r>
            <a:r>
              <a:rPr lang="en-US" sz="2800" dirty="0">
                <a:latin typeface="Garamond"/>
                <a:ea typeface="ＭＳ Ｐゴシック" charset="0"/>
                <a:cs typeface="Garamond"/>
              </a:rPr>
              <a:t>, this truth predicate only applies to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and not to L</a:t>
            </a:r>
            <a:r>
              <a:rPr lang="en-US" sz="2800" baseline="-25000" dirty="0">
                <a:latin typeface="Garamond"/>
                <a:ea typeface="ＭＳ Ｐゴシック" charset="0"/>
                <a:cs typeface="Garamond"/>
              </a:rPr>
              <a:t>2</a:t>
            </a:r>
            <a:r>
              <a:rPr lang="en-US" sz="2800" dirty="0">
                <a:latin typeface="Garamond"/>
                <a:ea typeface="ＭＳ Ｐゴシック" charset="0"/>
                <a:cs typeface="Garamond"/>
              </a:rPr>
              <a:t>, so cannot be used to generate paradox in L</a:t>
            </a:r>
            <a:r>
              <a:rPr lang="en-US" sz="2800" baseline="-25000" dirty="0">
                <a:latin typeface="Garamond"/>
                <a:ea typeface="ＭＳ Ｐゴシック" charset="0"/>
                <a:cs typeface="Garamond"/>
              </a:rPr>
              <a:t>1</a:t>
            </a:r>
            <a:r>
              <a:rPr lang="en-US" sz="2800" dirty="0">
                <a:latin typeface="Garamond"/>
                <a:ea typeface="ＭＳ Ｐゴシック" charset="0"/>
                <a:cs typeface="Garamond"/>
              </a:rPr>
              <a:t> or L</a:t>
            </a:r>
            <a:r>
              <a:rPr lang="en-US" sz="2800" baseline="-25000" dirty="0">
                <a:latin typeface="Garamond"/>
                <a:ea typeface="ＭＳ Ｐゴシック" charset="0"/>
                <a:cs typeface="Garamond"/>
              </a:rPr>
              <a:t>2</a:t>
            </a:r>
            <a:r>
              <a:rPr lang="en-US" sz="2800" dirty="0">
                <a:latin typeface="Garamond"/>
                <a:ea typeface="ＭＳ Ｐゴシック" charset="0"/>
                <a:cs typeface="Garamond"/>
              </a:rPr>
              <a:t>.</a:t>
            </a:r>
          </a:p>
          <a:p>
            <a:pPr>
              <a:lnSpc>
                <a:spcPct val="90000"/>
              </a:lnSpc>
              <a:spcBef>
                <a:spcPct val="0"/>
              </a:spcBef>
              <a:buFontTx/>
              <a:buNone/>
            </a:pPr>
            <a:endParaRPr lang="en-US" sz="2800" dirty="0">
              <a:latin typeface="Garamond"/>
              <a:ea typeface="ＭＳ Ｐゴシック" charset="0"/>
              <a:cs typeface="Garamond"/>
            </a:endParaRPr>
          </a:p>
        </p:txBody>
      </p:sp>
      <p:pic>
        <p:nvPicPr>
          <p:cNvPr id="6" name="Content Placeholder 5" descr="Tarski.jpeg"/>
          <p:cNvPicPr>
            <a:picLocks noGrp="1" noChangeAspect="1"/>
          </p:cNvPicPr>
          <p:nvPr>
            <p:ph sz="half" idx="2"/>
          </p:nvPr>
        </p:nvPicPr>
        <p:blipFill>
          <a:blip r:embed="rId7">
            <a:extLst>
              <a:ext uri="{28A0092B-C50C-407E-A947-70E740481C1C}">
                <a14:useLocalDpi xmlns:a14="http://schemas.microsoft.com/office/drawing/2010/main" val="0"/>
              </a:ext>
            </a:extLst>
          </a:blip>
          <a:srcRect t="10216" b="10216"/>
          <a:stretch>
            <a:fillRect/>
          </a:stretch>
        </p:blipFill>
        <p:spPr>
          <a:xfrm>
            <a:off x="6151216" y="1600201"/>
            <a:ext cx="2535583" cy="3391452"/>
          </a:xfrm>
        </p:spPr>
      </p:pic>
    </p:spTree>
    <p:extLst>
      <p:ext uri="{BB962C8B-B14F-4D97-AF65-F5344CB8AC3E}">
        <p14:creationId xmlns:p14="http://schemas.microsoft.com/office/powerpoint/2010/main" val="1448132034"/>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Epistemic Account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2006608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401205"/>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According to </a:t>
            </a:r>
            <a:r>
              <a:rPr lang="en-US" sz="2800" dirty="0" smtClean="0">
                <a:latin typeface="Garamond"/>
                <a:ea typeface="ＭＳ Ｐゴシック" charset="0"/>
                <a:cs typeface="Garamond"/>
              </a:rPr>
              <a:t>a second </a:t>
            </a:r>
            <a:r>
              <a:rPr lang="en-US" sz="2800" dirty="0">
                <a:latin typeface="Garamond"/>
                <a:ea typeface="ＭＳ Ｐゴシック" charset="0"/>
                <a:cs typeface="Garamond"/>
              </a:rPr>
              <a:t>sort </a:t>
            </a:r>
            <a:r>
              <a:rPr lang="en-US" sz="2800" dirty="0" smtClean="0">
                <a:latin typeface="Garamond"/>
                <a:ea typeface="ＭＳ Ｐゴシック" charset="0"/>
                <a:cs typeface="Garamond"/>
              </a:rPr>
              <a:t>of account, </a:t>
            </a:r>
            <a:r>
              <a:rPr lang="en-US" sz="2800" dirty="0">
                <a:latin typeface="Garamond"/>
                <a:ea typeface="ＭＳ Ｐゴシック" charset="0"/>
                <a:cs typeface="Garamond"/>
              </a:rPr>
              <a:t>there are sharp cut-off points, and so the reason for our ignorance has to be something other than the lack of a fact of the matter.</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Ignorance is explained by general </a:t>
            </a:r>
            <a:r>
              <a:rPr lang="en-US" sz="2800" dirty="0">
                <a:latin typeface="Garamond"/>
                <a:ea typeface="ＭＳ Ｐゴシック" charset="0"/>
                <a:cs typeface="Garamond"/>
              </a:rPr>
              <a:t>limits to what we can know in particular cases</a:t>
            </a:r>
            <a:r>
              <a:rPr lang="en-US" sz="2800" dirty="0" smtClean="0">
                <a:latin typeface="Garamond"/>
                <a:ea typeface="ＭＳ Ｐゴシック" charset="0"/>
                <a:cs typeface="Garamond"/>
              </a:rPr>
              <a:t>, e.g. our </a:t>
            </a:r>
            <a:r>
              <a:rPr lang="en-US" sz="2800" dirty="0">
                <a:latin typeface="Garamond"/>
                <a:ea typeface="ＭＳ Ｐゴシック" charset="0"/>
                <a:cs typeface="Garamond"/>
              </a:rPr>
              <a:t>limited powers of discrimination.</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3628617237"/>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Epistemic Account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3664865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1815882"/>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This </a:t>
            </a:r>
            <a:r>
              <a:rPr lang="en-US" sz="2800" dirty="0" smtClean="0">
                <a:latin typeface="Garamond"/>
                <a:ea typeface="ＭＳ Ｐゴシック" charset="0"/>
                <a:cs typeface="Garamond"/>
              </a:rPr>
              <a:t>is often called an</a:t>
            </a:r>
            <a:r>
              <a:rPr lang="en-US" sz="2800" b="1" dirty="0" smtClean="0">
                <a:latin typeface="Garamond"/>
                <a:ea typeface="ＭＳ Ｐゴシック" charset="0"/>
                <a:cs typeface="Garamond"/>
              </a:rPr>
              <a:t> </a:t>
            </a:r>
            <a:r>
              <a:rPr lang="en-US" sz="2800" b="1" dirty="0">
                <a:latin typeface="Garamond"/>
                <a:ea typeface="ＭＳ Ｐゴシック" charset="0"/>
                <a:cs typeface="Garamond"/>
              </a:rPr>
              <a:t>epistemic </a:t>
            </a:r>
            <a:r>
              <a:rPr lang="en-US" sz="2800" dirty="0" smtClean="0">
                <a:latin typeface="Garamond"/>
                <a:ea typeface="ＭＳ Ｐゴシック" charset="0"/>
                <a:cs typeface="Garamond"/>
              </a:rPr>
              <a:t>account, </a:t>
            </a:r>
            <a:r>
              <a:rPr lang="en-US" sz="2800" dirty="0">
                <a:latin typeface="Garamond"/>
                <a:ea typeface="ＭＳ Ｐゴシック" charset="0"/>
                <a:cs typeface="Garamond"/>
              </a:rPr>
              <a:t>since it traces our ignorance to aspects of our epistemic powers, our powers to know things.</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3237939598"/>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Epistemic Account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8537195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4401205"/>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In at least one respect, the epistemic </a:t>
            </a:r>
            <a:r>
              <a:rPr lang="en-US" sz="2800" dirty="0" smtClean="0">
                <a:latin typeface="Garamond"/>
                <a:ea typeface="ＭＳ Ｐゴシック" charset="0"/>
                <a:cs typeface="Garamond"/>
              </a:rPr>
              <a:t>account is </a:t>
            </a:r>
            <a:r>
              <a:rPr lang="en-US" sz="2800" dirty="0">
                <a:latin typeface="Garamond"/>
                <a:ea typeface="ＭＳ Ｐゴシック" charset="0"/>
                <a:cs typeface="Garamond"/>
              </a:rPr>
              <a:t>more </a:t>
            </a:r>
            <a:r>
              <a:rPr lang="en-US" sz="2800" dirty="0" smtClean="0">
                <a:latin typeface="Garamond"/>
                <a:ea typeface="ＭＳ Ｐゴシック" charset="0"/>
                <a:cs typeface="Garamond"/>
              </a:rPr>
              <a:t>modest than </a:t>
            </a:r>
            <a:r>
              <a:rPr lang="en-US" sz="2800" dirty="0">
                <a:latin typeface="Garamond"/>
                <a:ea typeface="ＭＳ Ｐゴシック" charset="0"/>
                <a:cs typeface="Garamond"/>
              </a:rPr>
              <a:t>the </a:t>
            </a:r>
            <a:r>
              <a:rPr lang="en-US" sz="2800" dirty="0" smtClean="0">
                <a:latin typeface="Garamond"/>
                <a:ea typeface="ＭＳ Ｐゴシック" charset="0"/>
                <a:cs typeface="Garamond"/>
              </a:rPr>
              <a:t>semantic account. </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It rests </a:t>
            </a:r>
            <a:r>
              <a:rPr lang="en-US" sz="2800" dirty="0">
                <a:latin typeface="Garamond"/>
                <a:ea typeface="ＭＳ Ｐゴシック" charset="0"/>
                <a:cs typeface="Garamond"/>
              </a:rPr>
              <a:t>with what everyone agrees about cut-off points, that we cannot know where they </a:t>
            </a:r>
            <a:r>
              <a:rPr lang="en-US" sz="2800" dirty="0" smtClean="0">
                <a:latin typeface="Garamond"/>
                <a:ea typeface="ＭＳ Ｐゴシック" charset="0"/>
                <a:cs typeface="Garamond"/>
              </a:rPr>
              <a:t>are. It attempts </a:t>
            </a:r>
            <a:r>
              <a:rPr lang="en-US" sz="2800" dirty="0">
                <a:latin typeface="Garamond"/>
                <a:ea typeface="ＭＳ Ｐゴシック" charset="0"/>
                <a:cs typeface="Garamond"/>
              </a:rPr>
              <a:t>to explain that point of agreement without viewing it as indicating a </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gap</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 anywhere in </a:t>
            </a:r>
            <a:r>
              <a:rPr lang="en-US" sz="2800" dirty="0">
                <a:latin typeface="Garamond"/>
                <a:ea typeface="ＭＳ Ｐゴシック" charset="0"/>
                <a:cs typeface="Garamond"/>
              </a:rPr>
              <a:t>reality.</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1039280697"/>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Epistemic Account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8778374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0865"/>
            <a:ext cx="5490174" cy="3539431"/>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In </a:t>
            </a:r>
            <a:r>
              <a:rPr lang="en-US" sz="2800" dirty="0" smtClean="0">
                <a:latin typeface="Garamond"/>
                <a:ea typeface="ＭＳ Ｐゴシック" charset="0"/>
                <a:cs typeface="Garamond"/>
              </a:rPr>
              <a:t>another respect</a:t>
            </a:r>
            <a:r>
              <a:rPr lang="en-US" sz="2800" dirty="0">
                <a:latin typeface="Garamond"/>
                <a:ea typeface="ＭＳ Ｐゴシック" charset="0"/>
                <a:cs typeface="Garamond"/>
              </a:rPr>
              <a:t>, the epistemic </a:t>
            </a:r>
            <a:r>
              <a:rPr lang="en-US" sz="2800" dirty="0" smtClean="0">
                <a:latin typeface="Garamond"/>
                <a:ea typeface="ＭＳ Ｐゴシック" charset="0"/>
                <a:cs typeface="Garamond"/>
              </a:rPr>
              <a:t>account is </a:t>
            </a:r>
            <a:r>
              <a:rPr lang="en-US" sz="2800" dirty="0">
                <a:latin typeface="Garamond"/>
                <a:ea typeface="ＭＳ Ｐゴシック" charset="0"/>
                <a:cs typeface="Garamond"/>
              </a:rPr>
              <a:t>less </a:t>
            </a:r>
            <a:r>
              <a:rPr lang="en-US" sz="2800" dirty="0" smtClean="0">
                <a:latin typeface="Garamond"/>
                <a:ea typeface="ＭＳ Ｐゴシック" charset="0"/>
                <a:cs typeface="Garamond"/>
              </a:rPr>
              <a:t>modest than </a:t>
            </a:r>
            <a:r>
              <a:rPr lang="en-US" sz="2800" dirty="0">
                <a:latin typeface="Garamond"/>
                <a:ea typeface="ＭＳ Ｐゴシック" charset="0"/>
                <a:cs typeface="Garamond"/>
              </a:rPr>
              <a:t>the </a:t>
            </a:r>
            <a:r>
              <a:rPr lang="en-US" sz="2800" dirty="0" smtClean="0">
                <a:latin typeface="Garamond"/>
                <a:ea typeface="ＭＳ Ｐゴシック" charset="0"/>
                <a:cs typeface="Garamond"/>
              </a:rPr>
              <a:t>semantic account. </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It goes </a:t>
            </a:r>
            <a:r>
              <a:rPr lang="en-US" sz="2800" dirty="0">
                <a:latin typeface="Garamond"/>
                <a:ea typeface="ＭＳ Ｐゴシック" charset="0"/>
                <a:cs typeface="Garamond"/>
              </a:rPr>
              <a:t>beyond what we agree to, that we cannot know where cut-off points are, and </a:t>
            </a:r>
            <a:r>
              <a:rPr lang="en-US" sz="2800" dirty="0" smtClean="0">
                <a:latin typeface="Garamond"/>
                <a:ea typeface="ＭＳ Ｐゴシック" charset="0"/>
                <a:cs typeface="Garamond"/>
              </a:rPr>
              <a:t>asserts </a:t>
            </a:r>
            <a:r>
              <a:rPr lang="en-US" sz="2800" dirty="0">
                <a:latin typeface="Garamond"/>
                <a:ea typeface="ＭＳ Ｐゴシック" charset="0"/>
                <a:cs typeface="Garamond"/>
              </a:rPr>
              <a:t>that, nevertheless, there are sharp cut-off points.</a:t>
            </a:r>
          </a:p>
        </p:txBody>
      </p:sp>
      <p:pic>
        <p:nvPicPr>
          <p:cNvPr id="6" name="Content Placeholder 5" descr="moonpenumbra.jpeg"/>
          <p:cNvPicPr>
            <a:picLocks noGrp="1" noChangeAspect="1"/>
          </p:cNvPicPr>
          <p:nvPr>
            <p:ph sz="half" idx="2"/>
          </p:nvPr>
        </p:nvPicPr>
        <p:blipFill>
          <a:blip r:embed="rId7">
            <a:extLst>
              <a:ext uri="{28A0092B-C50C-407E-A947-70E740481C1C}">
                <a14:useLocalDpi xmlns:a14="http://schemas.microsoft.com/office/drawing/2010/main" val="0"/>
              </a:ext>
            </a:extLst>
          </a:blip>
          <a:srcRect l="16581" r="16581"/>
          <a:stretch>
            <a:fillRect/>
          </a:stretch>
        </p:blipFill>
        <p:spPr>
          <a:xfrm>
            <a:off x="6151216" y="1600201"/>
            <a:ext cx="2535584" cy="2860039"/>
          </a:xfrm>
        </p:spPr>
      </p:pic>
    </p:spTree>
    <p:extLst>
      <p:ext uri="{BB962C8B-B14F-4D97-AF65-F5344CB8AC3E}">
        <p14:creationId xmlns:p14="http://schemas.microsoft.com/office/powerpoint/2010/main" val="26553446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1358</TotalTime>
  <Words>4197</Words>
  <Application>Microsoft Macintosh PowerPoint</Application>
  <PresentationFormat>On-screen Show (4:3)</PresentationFormat>
  <Paragraphs>417</Paragraphs>
  <Slides>93</Slides>
  <Notes>0</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Black</vt:lpstr>
      <vt:lpstr>Truth, Consequence, and Paradox</vt:lpstr>
      <vt:lpstr>PowerPoint Presentation</vt:lpstr>
      <vt:lpstr>The Liar Paradox</vt:lpstr>
      <vt:lpstr>The Liar Paradox</vt:lpstr>
      <vt:lpstr>Tarski’s Formal Solution</vt:lpstr>
      <vt:lpstr>Tarski’s Solution</vt:lpstr>
      <vt:lpstr>Tarski’s Solution</vt:lpstr>
      <vt:lpstr>Tarski’s Solution</vt:lpstr>
      <vt:lpstr>Tarski’s Solution</vt:lpstr>
      <vt:lpstr>Tarski’s Solution</vt:lpstr>
      <vt:lpstr>Tarski’s Solution</vt:lpstr>
      <vt:lpstr>Tarski’s Solution</vt:lpstr>
      <vt:lpstr>Tarski’s Solution</vt:lpstr>
      <vt:lpstr>Tarski’s Solution</vt:lpstr>
      <vt:lpstr>Tarski’s Solution</vt:lpstr>
      <vt:lpstr>Tarski’s Solution</vt:lpstr>
      <vt:lpstr>Tarski’s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Problems with the hierarchical solution</vt:lpstr>
      <vt:lpstr>Rejecting Bivalence</vt:lpstr>
      <vt:lpstr>Rejecting Bivalence</vt:lpstr>
      <vt:lpstr>Rejecting Bivalence</vt:lpstr>
      <vt:lpstr>Rejecting Bivalence</vt:lpstr>
      <vt:lpstr>Rejecting Bivalence</vt:lpstr>
      <vt:lpstr>Rejecting Bivalence</vt:lpstr>
      <vt:lpstr>Rejecting expression of proposition</vt:lpstr>
      <vt:lpstr>Rejecting expression of proposition</vt:lpstr>
      <vt:lpstr>Rejecting expression of proposition</vt:lpstr>
      <vt:lpstr>Rejecting expression of proposition</vt:lpstr>
      <vt:lpstr>Rejecting expression of proposition</vt:lpstr>
      <vt:lpstr>Rejecting expression of proposition</vt:lpstr>
      <vt:lpstr>Rejecting expression of proposition</vt:lpstr>
      <vt:lpstr>Rejecting expression of proposition</vt:lpstr>
      <vt:lpstr>Rejecting expression of proposition</vt:lpstr>
      <vt:lpstr>Rejecting expression of proposition</vt:lpstr>
      <vt:lpstr>Other approaches</vt:lpstr>
      <vt:lpstr>Other approaches</vt:lpstr>
      <vt:lpstr>Rejecting expression of proposition</vt:lpstr>
      <vt:lpstr>Rejecting expression of proposition</vt:lpstr>
      <vt:lpstr>Rejecting expression of proposition</vt:lpstr>
      <vt:lpstr>Rejecting expression of proposition</vt:lpstr>
      <vt:lpstr>Rejecting expression of proposition</vt:lpstr>
      <vt:lpstr>PowerPoint Presentation</vt:lpstr>
      <vt:lpstr>Sorites</vt:lpstr>
      <vt:lpstr>Sorites</vt:lpstr>
      <vt:lpstr>Sorites</vt:lpstr>
      <vt:lpstr>Sorites</vt:lpstr>
      <vt:lpstr>Sorites</vt:lpstr>
      <vt:lpstr>Sorites</vt:lpstr>
      <vt:lpstr>Tolerance</vt:lpstr>
      <vt:lpstr>Tolerance</vt:lpstr>
      <vt:lpstr>Tolerance</vt:lpstr>
      <vt:lpstr>Tolerance</vt:lpstr>
      <vt:lpstr>Tolerance</vt:lpstr>
      <vt:lpstr>Tolerance</vt:lpstr>
      <vt:lpstr>Tolerance</vt:lpstr>
      <vt:lpstr>Tolerance</vt:lpstr>
      <vt:lpstr>Tolerance</vt:lpstr>
      <vt:lpstr>Tolerance</vt:lpstr>
      <vt:lpstr>Tolerance</vt:lpstr>
      <vt:lpstr>Tolerance</vt:lpstr>
      <vt:lpstr>Vagueness</vt:lpstr>
      <vt:lpstr>Blame</vt:lpstr>
      <vt:lpstr>Blame</vt:lpstr>
      <vt:lpstr>Blame</vt:lpstr>
      <vt:lpstr>Blame</vt:lpstr>
      <vt:lpstr>Blame</vt:lpstr>
      <vt:lpstr>Ignorance</vt:lpstr>
      <vt:lpstr>Semantic Account</vt:lpstr>
      <vt:lpstr>Semantic Account</vt:lpstr>
      <vt:lpstr>Semantic Account</vt:lpstr>
      <vt:lpstr>Semantic Account</vt:lpstr>
      <vt:lpstr>Epistemic Account</vt:lpstr>
      <vt:lpstr>Epistemic Account</vt:lpstr>
      <vt:lpstr>Epistemic Account</vt:lpstr>
      <vt:lpstr>Epistemic Account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Thought &amp; Language</dc:title>
  <dc:creator>Guy Longworth</dc:creator>
  <cp:lastModifiedBy>Guy Longworth</cp:lastModifiedBy>
  <cp:revision>290</cp:revision>
  <cp:lastPrinted>2014-02-26T18:36:45Z</cp:lastPrinted>
  <dcterms:created xsi:type="dcterms:W3CDTF">2011-10-03T12:14:05Z</dcterms:created>
  <dcterms:modified xsi:type="dcterms:W3CDTF">2015-12-04T14:01:35Z</dcterms:modified>
</cp:coreProperties>
</file>