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372" r:id="rId4"/>
    <p:sldId id="375" r:id="rId5"/>
    <p:sldId id="376" r:id="rId6"/>
    <p:sldId id="380" r:id="rId7"/>
    <p:sldId id="405" r:id="rId8"/>
    <p:sldId id="410" r:id="rId9"/>
    <p:sldId id="411" r:id="rId10"/>
    <p:sldId id="412" r:id="rId11"/>
    <p:sldId id="413" r:id="rId12"/>
    <p:sldId id="414" r:id="rId13"/>
    <p:sldId id="415" r:id="rId14"/>
    <p:sldId id="417" r:id="rId15"/>
    <p:sldId id="418" r:id="rId16"/>
    <p:sldId id="419" r:id="rId17"/>
    <p:sldId id="420" r:id="rId18"/>
    <p:sldId id="421" r:id="rId19"/>
    <p:sldId id="422" r:id="rId20"/>
    <p:sldId id="423" r:id="rId21"/>
    <p:sldId id="424" r:id="rId22"/>
    <p:sldId id="425" r:id="rId23"/>
    <p:sldId id="427" r:id="rId24"/>
    <p:sldId id="428" r:id="rId25"/>
    <p:sldId id="429" r:id="rId26"/>
    <p:sldId id="430" r:id="rId27"/>
    <p:sldId id="431" r:id="rId28"/>
    <p:sldId id="432" r:id="rId29"/>
    <p:sldId id="433" r:id="rId30"/>
    <p:sldId id="435" r:id="rId31"/>
    <p:sldId id="434" r:id="rId32"/>
    <p:sldId id="436" r:id="rId33"/>
    <p:sldId id="437" r:id="rId34"/>
    <p:sldId id="438" r:id="rId35"/>
    <p:sldId id="439" r:id="rId36"/>
    <p:sldId id="440" r:id="rId37"/>
    <p:sldId id="441" r:id="rId38"/>
    <p:sldId id="443" r:id="rId39"/>
    <p:sldId id="492" r:id="rId40"/>
    <p:sldId id="444" r:id="rId41"/>
    <p:sldId id="445" r:id="rId42"/>
    <p:sldId id="446" r:id="rId43"/>
    <p:sldId id="447" r:id="rId44"/>
    <p:sldId id="448" r:id="rId45"/>
    <p:sldId id="449" r:id="rId46"/>
    <p:sldId id="450" r:id="rId47"/>
    <p:sldId id="452" r:id="rId48"/>
    <p:sldId id="451" r:id="rId49"/>
    <p:sldId id="453" r:id="rId50"/>
    <p:sldId id="454" r:id="rId51"/>
    <p:sldId id="455" r:id="rId52"/>
    <p:sldId id="456" r:id="rId53"/>
    <p:sldId id="457" r:id="rId54"/>
    <p:sldId id="458" r:id="rId55"/>
    <p:sldId id="459" r:id="rId56"/>
    <p:sldId id="493" r:id="rId57"/>
    <p:sldId id="460" r:id="rId58"/>
    <p:sldId id="461" r:id="rId59"/>
    <p:sldId id="462" r:id="rId60"/>
    <p:sldId id="463" r:id="rId61"/>
    <p:sldId id="464" r:id="rId62"/>
    <p:sldId id="465" r:id="rId63"/>
    <p:sldId id="466" r:id="rId64"/>
    <p:sldId id="467" r:id="rId65"/>
    <p:sldId id="468" r:id="rId66"/>
    <p:sldId id="469" r:id="rId67"/>
    <p:sldId id="470" r:id="rId6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9" d="100"/>
          <a:sy n="49" d="100"/>
        </p:scale>
        <p:origin x="-132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printerSettings" Target="printerSettings/printerSettings1.bin"/><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esProps" Target="presProps.xml"/><Relationship Id="rId71" Type="http://schemas.openxmlformats.org/officeDocument/2006/relationships/viewProps" Target="viewProps.xml"/><Relationship Id="rId72"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_rels/data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B651336D-82C4-B145-B929-6CE6C7D9B944}">
      <dgm:prSet phldrT="[Text]" custT="1"/>
      <dgm:spPr/>
      <dgm:t>
        <a:bodyPr/>
        <a:lstStyle/>
        <a:p>
          <a:r>
            <a:rPr lang="en-US" sz="2800" dirty="0" err="1" smtClean="0">
              <a:latin typeface="Garamond"/>
              <a:cs typeface="Garamond"/>
            </a:rPr>
            <a:t>Tarski</a:t>
          </a:r>
          <a:r>
            <a:rPr lang="en-US" sz="2800" dirty="0" smtClean="0">
              <a:latin typeface="Garamond"/>
              <a:cs typeface="Garamond"/>
            </a:rPr>
            <a:t> on Consequence</a:t>
          </a:r>
          <a:endParaRPr lang="en-US" sz="2800" dirty="0">
            <a:latin typeface="Garamond"/>
            <a:cs typeface="Garamond"/>
          </a:endParaRPr>
        </a:p>
      </dgm:t>
    </dgm:pt>
    <dgm:pt modelId="{F3EBED54-06FC-7A46-A571-5FE582EE1645}" type="parTrans" cxnId="{E6BC832C-0283-F544-A2E8-FEC9927CF94D}">
      <dgm:prSet/>
      <dgm:spPr/>
      <dgm:t>
        <a:bodyPr/>
        <a:lstStyle/>
        <a:p>
          <a:endParaRPr lang="en-US"/>
        </a:p>
      </dgm:t>
    </dgm:pt>
    <dgm:pt modelId="{3F6D0269-1DB5-3741-B8A3-54B6E7C61B3F}" type="sibTrans" cxnId="{E6BC832C-0283-F544-A2E8-FEC9927CF94D}">
      <dgm:prSet/>
      <dgm:spPr/>
      <dgm:t>
        <a:bodyPr/>
        <a:lstStyle/>
        <a:p>
          <a:endParaRPr lang="en-US"/>
        </a:p>
      </dgm:t>
    </dgm:pt>
    <dgm:pt modelId="{C65C9DA5-483F-FF4B-AF96-9D1627EDF492}">
      <dgm:prSet phldrT="[Text]" custT="1"/>
      <dgm:spPr/>
      <dgm:t>
        <a:bodyPr/>
        <a:lstStyle/>
        <a:p>
          <a:r>
            <a:rPr lang="en-US" sz="2800" dirty="0" err="1" smtClean="0">
              <a:latin typeface="Garamond"/>
              <a:cs typeface="Garamond"/>
            </a:rPr>
            <a:t>Etchemendy’s</a:t>
          </a:r>
          <a:r>
            <a:rPr lang="en-US" sz="2800" dirty="0" smtClean="0">
              <a:latin typeface="Garamond"/>
              <a:cs typeface="Garamond"/>
            </a:rPr>
            <a:t> objections</a:t>
          </a:r>
          <a:endParaRPr lang="en-US" sz="2800" dirty="0">
            <a:latin typeface="Garamond"/>
            <a:cs typeface="Garamond"/>
          </a:endParaRPr>
        </a:p>
      </dgm:t>
    </dgm:pt>
    <dgm:pt modelId="{67004CE6-1598-F64A-BF07-C00F45D1CF8E}" type="parTrans" cxnId="{359747E0-3A72-4B4B-A4A9-CA5637A5D030}">
      <dgm:prSet/>
      <dgm:spPr/>
      <dgm:t>
        <a:bodyPr/>
        <a:lstStyle/>
        <a:p>
          <a:endParaRPr lang="en-US"/>
        </a:p>
      </dgm:t>
    </dgm:pt>
    <dgm:pt modelId="{41868AE8-EDF6-CE40-ABBA-22BEB941E601}" type="sibTrans" cxnId="{359747E0-3A72-4B4B-A4A9-CA5637A5D030}">
      <dgm:prSet/>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 modelId="{9E381FE4-DF4B-194F-A7C2-67D132EE4A22}" type="pres">
      <dgm:prSet presAssocID="{B651336D-82C4-B145-B929-6CE6C7D9B944}" presName="composite" presStyleCnt="0"/>
      <dgm:spPr/>
    </dgm:pt>
    <dgm:pt modelId="{FD9033FF-549A-1B42-AAD6-DB744AD5BAA2}" type="pres">
      <dgm:prSet presAssocID="{B651336D-82C4-B145-B929-6CE6C7D9B944}" presName="rect1" presStyleLbl="trAlignAcc1" presStyleIdx="0" presStyleCnt="2">
        <dgm:presLayoutVars>
          <dgm:bulletEnabled val="1"/>
        </dgm:presLayoutVars>
      </dgm:prSet>
      <dgm:spPr/>
      <dgm:t>
        <a:bodyPr/>
        <a:lstStyle/>
        <a:p>
          <a:endParaRPr lang="en-US"/>
        </a:p>
      </dgm:t>
    </dgm:pt>
    <dgm:pt modelId="{8B69C851-F8BA-9249-BCED-0F6465DB0521}" type="pres">
      <dgm:prSet presAssocID="{B651336D-82C4-B145-B929-6CE6C7D9B944}" presName="rect2" presStyleLbl="fgImgPlace1" presStyleIdx="0" presStyleCnt="2" custLinFactNeighborX="-2960" custLinFactNeighborY="2589"/>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t>
        <a:bodyPr/>
        <a:lstStyle/>
        <a:p>
          <a:endParaRPr lang="en-US"/>
        </a:p>
      </dgm:t>
    </dgm:pt>
    <dgm:pt modelId="{302D80B7-7A7D-D04F-B5BD-8E3AD9FD3DA1}" type="pres">
      <dgm:prSet presAssocID="{3F6D0269-1DB5-3741-B8A3-54B6E7C61B3F}" presName="sibTrans" presStyleCnt="0"/>
      <dgm:spPr/>
    </dgm:pt>
    <dgm:pt modelId="{BC7D37AD-8157-B44D-8B83-58A50A7E2456}" type="pres">
      <dgm:prSet presAssocID="{C65C9DA5-483F-FF4B-AF96-9D1627EDF492}" presName="composite" presStyleCnt="0"/>
      <dgm:spPr/>
    </dgm:pt>
    <dgm:pt modelId="{A7BC128C-7234-FE46-B9FA-F6701B795A4C}" type="pres">
      <dgm:prSet presAssocID="{C65C9DA5-483F-FF4B-AF96-9D1627EDF492}" presName="rect1" presStyleLbl="trAlignAcc1" presStyleIdx="1" presStyleCnt="2">
        <dgm:presLayoutVars>
          <dgm:bulletEnabled val="1"/>
        </dgm:presLayoutVars>
      </dgm:prSet>
      <dgm:spPr/>
      <dgm:t>
        <a:bodyPr/>
        <a:lstStyle/>
        <a:p>
          <a:endParaRPr lang="en-US"/>
        </a:p>
      </dgm:t>
    </dgm:pt>
    <dgm:pt modelId="{5EF4AC72-FD48-6147-AD04-8E1483A13327}" type="pres">
      <dgm:prSet presAssocID="{C65C9DA5-483F-FF4B-AF96-9D1627EDF492}" presName="rect2"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dgm:spPr>
      <dgm:t>
        <a:bodyPr/>
        <a:lstStyle/>
        <a:p>
          <a:endParaRPr lang="en-US"/>
        </a:p>
      </dgm:t>
    </dgm:pt>
  </dgm:ptLst>
  <dgm:cxnLst>
    <dgm:cxn modelId="{359747E0-3A72-4B4B-A4A9-CA5637A5D030}" srcId="{B50A352E-CE23-1B42-A3DD-7AA6223C7581}" destId="{C65C9DA5-483F-FF4B-AF96-9D1627EDF492}" srcOrd="1" destOrd="0" parTransId="{67004CE6-1598-F64A-BF07-C00F45D1CF8E}" sibTransId="{41868AE8-EDF6-CE40-ABBA-22BEB941E601}"/>
    <dgm:cxn modelId="{77C07F12-4750-2349-AA2D-047AD20EACFF}" type="presOf" srcId="{B651336D-82C4-B145-B929-6CE6C7D9B944}" destId="{FD9033FF-549A-1B42-AAD6-DB744AD5BAA2}" srcOrd="0" destOrd="0" presId="urn:microsoft.com/office/officeart/2008/layout/PictureStrips"/>
    <dgm:cxn modelId="{9C9B9A30-C588-C64A-B9A0-31C5E442DEC4}" type="presOf" srcId="{B50A352E-CE23-1B42-A3DD-7AA6223C7581}" destId="{7909B69D-0F7A-FF42-9752-65E11284734E}" srcOrd="0" destOrd="0" presId="urn:microsoft.com/office/officeart/2008/layout/PictureStrips"/>
    <dgm:cxn modelId="{E6BC832C-0283-F544-A2E8-FEC9927CF94D}" srcId="{B50A352E-CE23-1B42-A3DD-7AA6223C7581}" destId="{B651336D-82C4-B145-B929-6CE6C7D9B944}" srcOrd="0" destOrd="0" parTransId="{F3EBED54-06FC-7A46-A571-5FE582EE1645}" sibTransId="{3F6D0269-1DB5-3741-B8A3-54B6E7C61B3F}"/>
    <dgm:cxn modelId="{C55EB882-92B2-7744-9F6A-F896E09F3937}" type="presOf" srcId="{C65C9DA5-483F-FF4B-AF96-9D1627EDF492}" destId="{A7BC128C-7234-FE46-B9FA-F6701B795A4C}" srcOrd="0" destOrd="0" presId="urn:microsoft.com/office/officeart/2008/layout/PictureStrips"/>
    <dgm:cxn modelId="{AABAF420-B062-054C-A50A-D74B49D1BB5E}" type="presParOf" srcId="{7909B69D-0F7A-FF42-9752-65E11284734E}" destId="{9E381FE4-DF4B-194F-A7C2-67D132EE4A22}" srcOrd="0" destOrd="0" presId="urn:microsoft.com/office/officeart/2008/layout/PictureStrips"/>
    <dgm:cxn modelId="{6EC61116-6839-744A-911F-23E237D4EDA4}" type="presParOf" srcId="{9E381FE4-DF4B-194F-A7C2-67D132EE4A22}" destId="{FD9033FF-549A-1B42-AAD6-DB744AD5BAA2}" srcOrd="0" destOrd="0" presId="urn:microsoft.com/office/officeart/2008/layout/PictureStrips"/>
    <dgm:cxn modelId="{9D8B6DDD-3A71-7E4D-B181-74FEAF05DB8D}" type="presParOf" srcId="{9E381FE4-DF4B-194F-A7C2-67D132EE4A22}" destId="{8B69C851-F8BA-9249-BCED-0F6465DB0521}" srcOrd="1" destOrd="0" presId="urn:microsoft.com/office/officeart/2008/layout/PictureStrips"/>
    <dgm:cxn modelId="{AFC8468B-1614-2249-B31F-E1E9CA3FCD31}" type="presParOf" srcId="{7909B69D-0F7A-FF42-9752-65E11284734E}" destId="{302D80B7-7A7D-D04F-B5BD-8E3AD9FD3DA1}" srcOrd="1" destOrd="0" presId="urn:microsoft.com/office/officeart/2008/layout/PictureStrips"/>
    <dgm:cxn modelId="{78EDEE88-B827-A149-8FBC-64FCA22873B4}" type="presParOf" srcId="{7909B69D-0F7A-FF42-9752-65E11284734E}" destId="{BC7D37AD-8157-B44D-8B83-58A50A7E2456}" srcOrd="2" destOrd="0" presId="urn:microsoft.com/office/officeart/2008/layout/PictureStrips"/>
    <dgm:cxn modelId="{0F22237B-B6A4-664A-B588-2FA009FE9AAA}" type="presParOf" srcId="{BC7D37AD-8157-B44D-8B83-58A50A7E2456}" destId="{A7BC128C-7234-FE46-B9FA-F6701B795A4C}" srcOrd="0" destOrd="0" presId="urn:microsoft.com/office/officeart/2008/layout/PictureStrips"/>
    <dgm:cxn modelId="{67A347A9-71A6-1845-A7BC-35315BC8B54B}" type="presParOf" srcId="{BC7D37AD-8157-B44D-8B83-58A50A7E2456}" destId="{5EF4AC72-FD48-6147-AD04-8E1483A1332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D58D6E1-A1F8-7E40-982E-3D1CC9184CC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B0A41F8-5DA8-504E-A77A-B3FA4456527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F87D89F-CB6D-0045-8CC3-8EAD74850F8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603D554-7C68-314D-B613-7EACF7C1303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22D76D2-33DA-0A40-8348-B860D5DAA6D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3C630E8-C3A7-3844-B5A9-C0D163C45B7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E8373D3-C99D-D44A-85E2-5B774E2ACA4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BD02F88-53E2-404E-9D33-45120865D7B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1EEB417-42D6-6648-9E3D-AF9A57E6775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4B18141-BF85-024E-AE6B-C41361158D5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8E92B66-2FEE-364E-B29C-D227282606D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8F07460-6EC5-CB4D-8E40-AA18266E197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4ECB27D-F6FF-9B48-B7F7-F41F296B278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D03CC9E-4ECD-E749-8E15-CEF15E0B5DB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B24708A-5FCB-B944-A190-A9B1209276B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E45F5C0-0120-574E-814C-13B07EFB1E3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26B93CB-478C-7047-86D9-653B182A978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D6519F5-468A-3748-8EF0-FE0A97C3809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56C25D1-E16D-6D45-A6A2-AFA567AA194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B4D17BE-1994-C64F-A0F1-FBD75F11F83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FE76D0A-0686-DF4D-9F32-CF725DDCC39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DAC3981-6F4D-BF4D-9B4A-BA3FA0CAEA6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CE95F96-C5EE-5841-BD20-AFDA19CCE67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AF22A53-68B0-AB4E-A499-FD3C9D2C80C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95B8BD7-BFA8-E543-B988-6423CB1A3A9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344970E-6584-0F4C-8DAD-10B8E7A176D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6527525-34FB-DC48-BB00-98E94D1D18B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D89DBD6-913E-AD46-9768-8098EEFCAF6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F431840-446D-984A-9D76-B49C23FF6BC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2F07B77-B57B-E849-B1A7-2CF6C7DAEF9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B1C484E-EEB9-A342-928D-DDD287021F7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BF0B528-2002-9745-9A6E-6C1F37D9576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9D72327-ECC5-2E40-8466-C97EB1C368A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B7DD7C5-52F1-BF41-9E99-0D8D7984737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00E3A65-A0A9-044A-889B-C3BCC945C11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CAB8533-217C-9D4D-9135-8F9EA88B0C2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BD5A241-5FDA-784B-970F-0A3566C8668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88106F7-AD95-2C46-8B32-216863E6E3C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E94509C-1CC4-7245-8422-F4C374AD384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BCCB1EC-196F-E344-8182-EF2686B13F7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60ED818-5922-A742-B57D-FA252135A8C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BF70C6B-10E1-4146-8743-9B258244000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5B99372-C49B-264A-A1F0-0760AD8E28A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2CF8832-CCE3-DF46-A68F-652859FDB61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01E3DA2-A909-4E41-8E05-5A1A2F78A3C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BC94904-1997-1E4C-AE68-46892B5373A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C882D95-EF49-5547-96F8-BCB2694929B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F53E635-0F7E-4043-A2F7-92B25037722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0D1891B-7BC2-BC4A-95F3-B763A2B181E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B39C86E-F2CA-4440-8B1D-A0F9C1237B1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0E38867-D8AA-1D4C-9654-50F5F62D265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8A43F6D-5349-B247-ACB6-E48D97CE584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8191CDA-8A18-3544-9DCB-217C731A08B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9033FF-549A-1B42-AAD6-DB744AD5BAA2}">
      <dsp:nvSpPr>
        <dsp:cNvPr id="0" name=""/>
        <dsp:cNvSpPr/>
      </dsp:nvSpPr>
      <dsp:spPr>
        <a:xfrm>
          <a:off x="1308860" y="328306"/>
          <a:ext cx="5855874" cy="18299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9493" tIns="106680" rIns="106680" bIns="106680" numCol="1" spcCol="1270" anchor="ctr" anchorCtr="0">
          <a:noAutofit/>
        </a:bodyPr>
        <a:lstStyle/>
        <a:p>
          <a:pPr lvl="0" algn="l" defTabSz="1244600">
            <a:lnSpc>
              <a:spcPct val="90000"/>
            </a:lnSpc>
            <a:spcBef>
              <a:spcPct val="0"/>
            </a:spcBef>
            <a:spcAft>
              <a:spcPct val="35000"/>
            </a:spcAft>
          </a:pPr>
          <a:r>
            <a:rPr lang="en-US" sz="2800" kern="1200" dirty="0" err="1" smtClean="0">
              <a:latin typeface="Garamond"/>
              <a:cs typeface="Garamond"/>
            </a:rPr>
            <a:t>Tarski</a:t>
          </a:r>
          <a:r>
            <a:rPr lang="en-US" sz="2800" kern="1200" dirty="0" smtClean="0">
              <a:latin typeface="Garamond"/>
              <a:cs typeface="Garamond"/>
            </a:rPr>
            <a:t> on Consequence</a:t>
          </a:r>
          <a:endParaRPr lang="en-US" sz="2800" kern="1200" dirty="0">
            <a:latin typeface="Garamond"/>
            <a:cs typeface="Garamond"/>
          </a:endParaRPr>
        </a:p>
      </dsp:txBody>
      <dsp:txXfrm>
        <a:off x="1308860" y="328306"/>
        <a:ext cx="5855874" cy="1829960"/>
      </dsp:txXfrm>
    </dsp:sp>
    <dsp:sp modelId="{8B69C851-F8BA-9249-BCED-0F6465DB0521}">
      <dsp:nvSpPr>
        <dsp:cNvPr id="0" name=""/>
        <dsp:cNvSpPr/>
      </dsp:nvSpPr>
      <dsp:spPr>
        <a:xfrm>
          <a:off x="1026948" y="113725"/>
          <a:ext cx="1280972" cy="1921458"/>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7BC128C-7234-FE46-B9FA-F6701B795A4C}">
      <dsp:nvSpPr>
        <dsp:cNvPr id="0" name=""/>
        <dsp:cNvSpPr/>
      </dsp:nvSpPr>
      <dsp:spPr>
        <a:xfrm>
          <a:off x="1308860" y="2632023"/>
          <a:ext cx="5855874" cy="18299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9493" tIns="106680" rIns="106680" bIns="106680" numCol="1" spcCol="1270" anchor="ctr" anchorCtr="0">
          <a:noAutofit/>
        </a:bodyPr>
        <a:lstStyle/>
        <a:p>
          <a:pPr lvl="0" algn="l" defTabSz="1244600">
            <a:lnSpc>
              <a:spcPct val="90000"/>
            </a:lnSpc>
            <a:spcBef>
              <a:spcPct val="0"/>
            </a:spcBef>
            <a:spcAft>
              <a:spcPct val="35000"/>
            </a:spcAft>
          </a:pPr>
          <a:r>
            <a:rPr lang="en-US" sz="2800" kern="1200" dirty="0" err="1" smtClean="0">
              <a:latin typeface="Garamond"/>
              <a:cs typeface="Garamond"/>
            </a:rPr>
            <a:t>Etchemendy’s</a:t>
          </a:r>
          <a:r>
            <a:rPr lang="en-US" sz="2800" kern="1200" dirty="0" smtClean="0">
              <a:latin typeface="Garamond"/>
              <a:cs typeface="Garamond"/>
            </a:rPr>
            <a:t> objections</a:t>
          </a:r>
          <a:endParaRPr lang="en-US" sz="2800" kern="1200" dirty="0">
            <a:latin typeface="Garamond"/>
            <a:cs typeface="Garamond"/>
          </a:endParaRPr>
        </a:p>
      </dsp:txBody>
      <dsp:txXfrm>
        <a:off x="1308860" y="2632023"/>
        <a:ext cx="5855874" cy="1829960"/>
      </dsp:txXfrm>
    </dsp:sp>
    <dsp:sp modelId="{5EF4AC72-FD48-6147-AD04-8E1483A13327}">
      <dsp:nvSpPr>
        <dsp:cNvPr id="0" name=""/>
        <dsp:cNvSpPr/>
      </dsp:nvSpPr>
      <dsp:spPr>
        <a:xfrm>
          <a:off x="1064865" y="2367695"/>
          <a:ext cx="1280972" cy="1921458"/>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30/10/15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095954-A577-9245-887F-1657F76A58AC}" type="datetimeFigureOut">
              <a:rPr lang="en-US" smtClean="0"/>
              <a:t>30/10/15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B4EB38-1394-0F40-A1BF-AA4100E7DA74}"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diagramData" Target="../diagrams/data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9.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30.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3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3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3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5.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6.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8.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9.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41.xml"/><Relationship Id="rId4" Type="http://schemas.openxmlformats.org/officeDocument/2006/relationships/diagramQuickStyle" Target="../diagrams/quickStyle41.xml"/><Relationship Id="rId5" Type="http://schemas.openxmlformats.org/officeDocument/2006/relationships/diagramColors" Target="../diagrams/colors41.xml"/><Relationship Id="rId6" Type="http://schemas.microsoft.com/office/2007/relationships/diagramDrawing" Target="../diagrams/drawing4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1.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3.xml"/><Relationship Id="rId4" Type="http://schemas.openxmlformats.org/officeDocument/2006/relationships/diagramQuickStyle" Target="../diagrams/quickStyle43.xml"/><Relationship Id="rId5" Type="http://schemas.openxmlformats.org/officeDocument/2006/relationships/diagramColors" Target="../diagrams/colors43.xml"/><Relationship Id="rId6" Type="http://schemas.microsoft.com/office/2007/relationships/diagramDrawing" Target="../diagrams/drawing4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3.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4.xml"/><Relationship Id="rId4" Type="http://schemas.openxmlformats.org/officeDocument/2006/relationships/diagramQuickStyle" Target="../diagrams/quickStyle44.xml"/><Relationship Id="rId5" Type="http://schemas.openxmlformats.org/officeDocument/2006/relationships/diagramColors" Target="../diagrams/colors44.xml"/><Relationship Id="rId6" Type="http://schemas.microsoft.com/office/2007/relationships/diagramDrawing" Target="../diagrams/drawing44.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4.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5.xml"/><Relationship Id="rId4" Type="http://schemas.openxmlformats.org/officeDocument/2006/relationships/diagramQuickStyle" Target="../diagrams/quickStyle45.xml"/><Relationship Id="rId5" Type="http://schemas.openxmlformats.org/officeDocument/2006/relationships/diagramColors" Target="../diagrams/colors45.xml"/><Relationship Id="rId6" Type="http://schemas.microsoft.com/office/2007/relationships/diagramDrawing" Target="../diagrams/drawing45.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45.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6.xml"/><Relationship Id="rId4" Type="http://schemas.openxmlformats.org/officeDocument/2006/relationships/diagramQuickStyle" Target="../diagrams/quickStyle46.xml"/><Relationship Id="rId5" Type="http://schemas.openxmlformats.org/officeDocument/2006/relationships/diagramColors" Target="../diagrams/colors46.xml"/><Relationship Id="rId6" Type="http://schemas.microsoft.com/office/2007/relationships/diagramDrawing" Target="../diagrams/drawing46.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46.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7.xml"/><Relationship Id="rId4" Type="http://schemas.openxmlformats.org/officeDocument/2006/relationships/diagramQuickStyle" Target="../diagrams/quickStyle47.xml"/><Relationship Id="rId5" Type="http://schemas.openxmlformats.org/officeDocument/2006/relationships/diagramColors" Target="../diagrams/colors47.xml"/><Relationship Id="rId6" Type="http://schemas.microsoft.com/office/2007/relationships/diagramDrawing" Target="../diagrams/drawing47.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47.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8.xml"/><Relationship Id="rId4" Type="http://schemas.openxmlformats.org/officeDocument/2006/relationships/diagramQuickStyle" Target="../diagrams/quickStyle48.xml"/><Relationship Id="rId5" Type="http://schemas.openxmlformats.org/officeDocument/2006/relationships/diagramColors" Target="../diagrams/colors48.xml"/><Relationship Id="rId6" Type="http://schemas.microsoft.com/office/2007/relationships/diagramDrawing" Target="../diagrams/drawing48.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48.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49.xml"/><Relationship Id="rId4" Type="http://schemas.openxmlformats.org/officeDocument/2006/relationships/diagramQuickStyle" Target="../diagrams/quickStyle49.xml"/><Relationship Id="rId5" Type="http://schemas.openxmlformats.org/officeDocument/2006/relationships/diagramColors" Target="../diagrams/colors49.xml"/><Relationship Id="rId6" Type="http://schemas.microsoft.com/office/2007/relationships/diagramDrawing" Target="../diagrams/drawing49.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49.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50.xml"/><Relationship Id="rId4" Type="http://schemas.openxmlformats.org/officeDocument/2006/relationships/diagramQuickStyle" Target="../diagrams/quickStyle50.xml"/><Relationship Id="rId5" Type="http://schemas.openxmlformats.org/officeDocument/2006/relationships/diagramColors" Target="../diagrams/colors50.xml"/><Relationship Id="rId6" Type="http://schemas.microsoft.com/office/2007/relationships/diagramDrawing" Target="../diagrams/drawing5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0.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51.xml"/><Relationship Id="rId4" Type="http://schemas.openxmlformats.org/officeDocument/2006/relationships/diagramQuickStyle" Target="../diagrams/quickStyle51.xml"/><Relationship Id="rId5" Type="http://schemas.openxmlformats.org/officeDocument/2006/relationships/diagramColors" Target="../diagrams/colors51.xml"/><Relationship Id="rId6" Type="http://schemas.microsoft.com/office/2007/relationships/diagramDrawing" Target="../diagrams/drawing5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2.xml"/><Relationship Id="rId4" Type="http://schemas.openxmlformats.org/officeDocument/2006/relationships/diagramQuickStyle" Target="../diagrams/quickStyle52.xml"/><Relationship Id="rId5" Type="http://schemas.openxmlformats.org/officeDocument/2006/relationships/diagramColors" Target="../diagrams/colors52.xml"/><Relationship Id="rId6" Type="http://schemas.microsoft.com/office/2007/relationships/diagramDrawing" Target="../diagrams/drawing5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2.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53.xml"/><Relationship Id="rId4" Type="http://schemas.openxmlformats.org/officeDocument/2006/relationships/diagramQuickStyle" Target="../diagrams/quickStyle53.xml"/><Relationship Id="rId5" Type="http://schemas.openxmlformats.org/officeDocument/2006/relationships/diagramColors" Target="../diagrams/colors53.xml"/><Relationship Id="rId6" Type="http://schemas.microsoft.com/office/2007/relationships/diagramDrawing" Target="../diagrams/drawing5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3.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54.xml"/><Relationship Id="rId4" Type="http://schemas.openxmlformats.org/officeDocument/2006/relationships/diagramQuickStyle" Target="../diagrams/quickStyle54.xml"/><Relationship Id="rId5" Type="http://schemas.openxmlformats.org/officeDocument/2006/relationships/diagramColors" Target="../diagrams/colors54.xml"/><Relationship Id="rId6" Type="http://schemas.microsoft.com/office/2007/relationships/diagramDrawing" Target="../diagrams/drawing5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latin typeface="Garamond"/>
                <a:cs typeface="Garamond"/>
              </a:rPr>
              <a:t>Philosophy of </a:t>
            </a:r>
            <a:br>
              <a:rPr lang="en-US" sz="4800" dirty="0" smtClean="0">
                <a:latin typeface="Garamond"/>
                <a:cs typeface="Garamond"/>
              </a:rPr>
            </a:br>
            <a:r>
              <a:rPr lang="en-US" sz="4800" dirty="0" smtClean="0">
                <a:latin typeface="Garamond"/>
                <a:cs typeface="Garamond"/>
              </a:rPr>
              <a:t>Logic</a:t>
            </a:r>
            <a:endParaRPr lang="en-US" sz="4800" dirty="0">
              <a:latin typeface="Garamond"/>
              <a:cs typeface="Garamond"/>
            </a:endParaRPr>
          </a:p>
        </p:txBody>
      </p:sp>
      <p:sp>
        <p:nvSpPr>
          <p:cNvPr id="3" name="Subtitle 2"/>
          <p:cNvSpPr>
            <a:spLocks noGrp="1"/>
          </p:cNvSpPr>
          <p:nvPr>
            <p:ph type="subTitle" idx="1"/>
          </p:nvPr>
        </p:nvSpPr>
        <p:spPr/>
        <p:txBody>
          <a:bodyPr>
            <a:normAutofit/>
          </a:bodyPr>
          <a:lstStyle/>
          <a:p>
            <a:r>
              <a:rPr lang="en-US" sz="2800" dirty="0" smtClean="0">
                <a:latin typeface="Garamond"/>
                <a:cs typeface="Garamond"/>
              </a:rPr>
              <a:t>Guy Longworth</a:t>
            </a:r>
          </a:p>
          <a:p>
            <a:r>
              <a:rPr lang="en-US" sz="2800" dirty="0" smtClean="0">
                <a:latin typeface="Garamond"/>
                <a:cs typeface="Garamond"/>
              </a:rPr>
              <a:t>g.longworth@mac.com</a:t>
            </a:r>
            <a:endParaRPr lang="en-US" sz="2800" dirty="0">
              <a:latin typeface="Garamond"/>
              <a:cs typeface="Garamond"/>
            </a:endParaRPr>
          </a:p>
        </p:txBody>
      </p:sp>
    </p:spTree>
    <p:extLst>
      <p:ext uri="{BB962C8B-B14F-4D97-AF65-F5344CB8AC3E}">
        <p14:creationId xmlns:p14="http://schemas.microsoft.com/office/powerpoint/2010/main" val="18308798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Must an adequate account sustain the modal guarantee?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04127610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4753097"/>
          </a:xfrm>
          <a:prstGeom prst="rect">
            <a:avLst/>
          </a:prstGeom>
          <a:noFill/>
        </p:spPr>
        <p:txBody>
          <a:bodyPr wrap="square" rtlCol="0">
            <a:spAutoFit/>
          </a:bodyPr>
          <a:lstStyle/>
          <a:p>
            <a:pPr>
              <a:lnSpc>
                <a:spcPct val="90000"/>
              </a:lnSpc>
            </a:pPr>
            <a:r>
              <a:rPr lang="ja-JP" altLang="en-US" sz="2800" dirty="0">
                <a:latin typeface="Garamond"/>
                <a:ea typeface="ＭＳ Ｐゴシック" charset="0"/>
                <a:cs typeface="Garamond"/>
              </a:rPr>
              <a:t>“</a:t>
            </a:r>
            <a:r>
              <a:rPr lang="en-US" sz="2800" dirty="0">
                <a:latin typeface="Garamond"/>
                <a:ea typeface="ＭＳ Ｐゴシック" charset="0"/>
                <a:cs typeface="Garamond"/>
              </a:rPr>
              <a:t>A debate is called for, but it will be more fruitful if it asks for what purposes necessity is an essential ingredient of consequence. For example, someone who does not endorse </a:t>
            </a:r>
            <a:r>
              <a:rPr lang="en-US" sz="2800" dirty="0" smtClean="0">
                <a:latin typeface="Garamond"/>
                <a:ea typeface="ＭＳ Ｐゴシック" charset="0"/>
                <a:cs typeface="Garamond"/>
              </a:rPr>
              <a:t>Aristotle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doctrine of proof and episteme may well be content with proofs that establish the bare truth of theorems, and it is not obvious that this requires a modal relation </a:t>
            </a:r>
            <a:r>
              <a:rPr lang="en-US" sz="2800" dirty="0" smtClean="0">
                <a:latin typeface="Garamond"/>
                <a:ea typeface="ＭＳ Ｐゴシック" charset="0"/>
                <a:cs typeface="Garamond"/>
              </a:rPr>
              <a:t>of consequence</a:t>
            </a:r>
            <a:r>
              <a:rPr lang="en-US" sz="2800" dirty="0">
                <a:latin typeface="Garamond"/>
                <a:ea typeface="ＭＳ Ｐゴシック" charset="0"/>
                <a:cs typeface="Garamond"/>
              </a:rPr>
              <a:t>.</a:t>
            </a:r>
            <a:r>
              <a:rPr lang="ja-JP" altLang="en-US" sz="2800" dirty="0" smtClean="0">
                <a:latin typeface="Garamond"/>
                <a:ea typeface="ＭＳ Ｐゴシック" charset="0"/>
                <a:cs typeface="Garamond"/>
              </a:rPr>
              <a:t>”</a:t>
            </a:r>
            <a:r>
              <a:rPr lang="en-US" altLang="ja-JP" sz="2800" dirty="0" smtClean="0">
                <a:latin typeface="Garamond"/>
                <a:ea typeface="ＭＳ Ｐゴシック" charset="0"/>
                <a:cs typeface="Garamond"/>
              </a:rPr>
              <a:t> (Smiley, 1998)</a:t>
            </a:r>
            <a:endParaRPr lang="en-US" sz="2800" dirty="0">
              <a:latin typeface="Arial" charset="0"/>
              <a:ea typeface="ＭＳ Ｐゴシック" charset="0"/>
              <a:cs typeface="ＭＳ Ｐゴシック" charset="0"/>
            </a:endParaRPr>
          </a:p>
        </p:txBody>
      </p:sp>
      <p:pic>
        <p:nvPicPr>
          <p:cNvPr id="6" name="Content Placeholder 5" descr="Smiley.jpeg"/>
          <p:cNvPicPr>
            <a:picLocks noGrp="1" noChangeAspect="1"/>
          </p:cNvPicPr>
          <p:nvPr>
            <p:ph sz="half" idx="2"/>
          </p:nvPr>
        </p:nvPicPr>
        <p:blipFill>
          <a:blip r:embed="rId7">
            <a:extLst>
              <a:ext uri="{28A0092B-C50C-407E-A947-70E740481C1C}">
                <a14:useLocalDpi xmlns:a14="http://schemas.microsoft.com/office/drawing/2010/main" val="0"/>
              </a:ext>
            </a:extLst>
          </a:blip>
          <a:srcRect t="284" b="284"/>
          <a:stretch>
            <a:fillRect/>
          </a:stretch>
        </p:blipFill>
        <p:spPr>
          <a:xfrm>
            <a:off x="6152354" y="1600201"/>
            <a:ext cx="2534445" cy="3068023"/>
          </a:xfrm>
        </p:spPr>
      </p:pic>
    </p:spTree>
    <p:extLst>
      <p:ext uri="{BB962C8B-B14F-4D97-AF65-F5344CB8AC3E}">
        <p14:creationId xmlns:p14="http://schemas.microsoft.com/office/powerpoint/2010/main" val="363002651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Must an adequate account sustain the modal guarantee?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4632956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2814104"/>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Really two issues here:</a:t>
            </a:r>
          </a:p>
          <a:p>
            <a:pPr>
              <a:lnSpc>
                <a:spcPct val="90000"/>
              </a:lnSpc>
            </a:pPr>
            <a:endParaRPr lang="en-US" sz="2800" dirty="0">
              <a:latin typeface="Garamond"/>
              <a:ea typeface="ＭＳ Ｐゴシック" charset="0"/>
              <a:cs typeface="Garamond"/>
            </a:endParaRPr>
          </a:p>
          <a:p>
            <a:pPr marL="514350" indent="-514350">
              <a:lnSpc>
                <a:spcPct val="90000"/>
              </a:lnSpc>
              <a:buAutoNum type="arabicParenBoth"/>
            </a:pPr>
            <a:r>
              <a:rPr lang="en-US" sz="2800" dirty="0" smtClean="0">
                <a:latin typeface="Garamond"/>
                <a:ea typeface="ＭＳ Ｐゴシック" charset="0"/>
                <a:cs typeface="Garamond"/>
              </a:rPr>
              <a:t>Can </a:t>
            </a:r>
            <a:r>
              <a:rPr lang="en-US" sz="2800" dirty="0" err="1" smtClean="0">
                <a:latin typeface="Garamond"/>
                <a:ea typeface="ＭＳ Ｐゴシック" charset="0"/>
                <a:cs typeface="Garamond"/>
              </a:rPr>
              <a:t>Tarski’s</a:t>
            </a:r>
            <a:r>
              <a:rPr lang="en-US" sz="2800" dirty="0" smtClean="0">
                <a:latin typeface="Garamond"/>
                <a:ea typeface="ＭＳ Ｐゴシック" charset="0"/>
                <a:cs typeface="Garamond"/>
              </a:rPr>
              <a:t> account </a:t>
            </a:r>
            <a:r>
              <a:rPr lang="en-US" sz="2800" i="1" dirty="0" smtClean="0">
                <a:latin typeface="Garamond"/>
                <a:ea typeface="ＭＳ Ｐゴシック" charset="0"/>
                <a:cs typeface="Garamond"/>
              </a:rPr>
              <a:t>on its own</a:t>
            </a:r>
            <a:r>
              <a:rPr lang="en-US" sz="2800" dirty="0" smtClean="0">
                <a:latin typeface="Garamond"/>
                <a:ea typeface="ＭＳ Ｐゴシック" charset="0"/>
                <a:cs typeface="Garamond"/>
              </a:rPr>
              <a:t> sustain the modal guarantee?</a:t>
            </a:r>
          </a:p>
          <a:p>
            <a:pPr marL="514350" indent="-514350">
              <a:lnSpc>
                <a:spcPct val="90000"/>
              </a:lnSpc>
              <a:buAutoNum type="arabicParenBoth"/>
            </a:pPr>
            <a:endParaRPr lang="en-US" sz="2800" dirty="0">
              <a:latin typeface="Garamond"/>
              <a:ea typeface="ＭＳ Ｐゴシック" charset="0"/>
              <a:cs typeface="Garamond"/>
            </a:endParaRPr>
          </a:p>
          <a:p>
            <a:pPr marL="514350" indent="-514350">
              <a:lnSpc>
                <a:spcPct val="90000"/>
              </a:lnSpc>
              <a:buAutoNum type="arabicParenBoth"/>
            </a:pPr>
            <a:r>
              <a:rPr lang="en-US" sz="2800" dirty="0" smtClean="0">
                <a:latin typeface="Garamond"/>
                <a:ea typeface="ＭＳ Ｐゴシック" charset="0"/>
                <a:cs typeface="Garamond"/>
              </a:rPr>
              <a:t>Can the guarantee be sustained </a:t>
            </a:r>
            <a:r>
              <a:rPr lang="en-US" sz="2800" i="1" dirty="0" smtClean="0">
                <a:latin typeface="Garamond"/>
                <a:ea typeface="ＭＳ Ｐゴシック" charset="0"/>
                <a:cs typeface="Garamond"/>
              </a:rPr>
              <a:t>compatibly</a:t>
            </a:r>
            <a:r>
              <a:rPr lang="en-US" sz="2800" dirty="0" smtClean="0">
                <a:latin typeface="Garamond"/>
                <a:ea typeface="ＭＳ Ｐゴシック" charset="0"/>
                <a:cs typeface="Garamond"/>
              </a:rPr>
              <a:t> with </a:t>
            </a:r>
            <a:r>
              <a:rPr lang="en-US" sz="2800" dirty="0" err="1" smtClean="0">
                <a:latin typeface="Garamond"/>
                <a:ea typeface="ＭＳ Ｐゴシック" charset="0"/>
                <a:cs typeface="Garamond"/>
              </a:rPr>
              <a:t>Tarski’s</a:t>
            </a:r>
            <a:r>
              <a:rPr lang="en-US" sz="2800" dirty="0" smtClean="0">
                <a:latin typeface="Garamond"/>
                <a:ea typeface="ＭＳ Ｐゴシック" charset="0"/>
                <a:cs typeface="Garamond"/>
              </a:rPr>
              <a:t> account?</a:t>
            </a:r>
            <a:endParaRPr lang="en-US" sz="2800" dirty="0">
              <a:latin typeface="Garamond"/>
              <a:ea typeface="ＭＳ Ｐゴシック" charset="0"/>
              <a:cs typeface="Garamond"/>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35312368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Must an adequate account sustain the modal guarantee?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08837894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Perhaps there are reasons for expecting an adequate account of consequence to sustain the modal status of consequence relations. But it is not obvious what those reasons are. And there is some reason to think </a:t>
            </a:r>
            <a:r>
              <a:rPr lang="en-US" sz="2800" dirty="0" err="1">
                <a:latin typeface="Garamond"/>
                <a:ea typeface="ＭＳ Ｐゴシック" charset="0"/>
                <a:cs typeface="Garamond"/>
              </a:rPr>
              <a:t>Tarski</a:t>
            </a:r>
            <a:r>
              <a:rPr lang="en-US" sz="2800" dirty="0">
                <a:latin typeface="Garamond"/>
                <a:ea typeface="ＭＳ Ｐゴシック" charset="0"/>
                <a:cs typeface="Garamond"/>
              </a:rPr>
              <a:t> felt them to be indecisive.</a:t>
            </a:r>
            <a:endParaRPr lang="en-US" sz="3200" dirty="0">
              <a:latin typeface="Garamond"/>
              <a:ea typeface="ＭＳ Ｐゴシック" charset="0"/>
              <a:cs typeface="Garamond"/>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156546427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Must an adequate account sustain the modal guarantee?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463849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E</a:t>
            </a:r>
            <a:r>
              <a:rPr lang="en-US" sz="2800" dirty="0" smtClean="0">
                <a:latin typeface="Garamond"/>
                <a:ea typeface="ＭＳ Ｐゴシック" charset="0"/>
                <a:cs typeface="Garamond"/>
              </a:rPr>
              <a:t>ven </a:t>
            </a:r>
            <a:r>
              <a:rPr lang="en-US" sz="2800" dirty="0">
                <a:latin typeface="Garamond"/>
                <a:ea typeface="ＭＳ Ｐゴシック" charset="0"/>
                <a:cs typeface="Garamond"/>
              </a:rPr>
              <a:t>if there are such reasons, perhaps they can be accounted for by other elements in our view of logic, or our metaphysics more </a:t>
            </a:r>
            <a:r>
              <a:rPr lang="en-US" sz="2800" dirty="0" smtClean="0">
                <a:latin typeface="Garamond"/>
                <a:ea typeface="ＭＳ Ｐゴシック" charset="0"/>
                <a:cs typeface="Garamond"/>
              </a:rPr>
              <a:t>generally. In that case, they </a:t>
            </a:r>
            <a:r>
              <a:rPr lang="en-US" sz="2800" dirty="0" err="1" smtClean="0">
                <a:latin typeface="Garamond"/>
                <a:ea typeface="ＭＳ Ｐゴシック" charset="0"/>
                <a:cs typeface="Garamond"/>
              </a:rPr>
              <a:t>needn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be a straightforward consequence of our account of consequence.</a:t>
            </a:r>
            <a:endParaRPr lang="en-US" sz="3200" dirty="0">
              <a:latin typeface="Garamond"/>
              <a:ea typeface="ＭＳ Ｐゴシック" charset="0"/>
              <a:cs typeface="Garamond"/>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409963381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Questions raised by </a:t>
            </a:r>
            <a:r>
              <a:rPr lang="en-US" dirty="0" err="1" smtClean="0">
                <a:latin typeface="Garamond"/>
                <a:cs typeface="Garamond"/>
              </a:rPr>
              <a:t>Etchemendy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7048214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1650708"/>
          </a:xfrm>
          <a:prstGeom prst="rect">
            <a:avLst/>
          </a:prstGeom>
          <a:noFill/>
        </p:spPr>
        <p:txBody>
          <a:bodyPr wrap="square" rtlCol="0">
            <a:spAutoFit/>
          </a:bodyPr>
          <a:lstStyle/>
          <a:p>
            <a:pPr marL="609600" indent="-609600">
              <a:lnSpc>
                <a:spcPct val="90000"/>
              </a:lnSpc>
            </a:pPr>
            <a:r>
              <a:rPr lang="en-US" sz="2800" dirty="0">
                <a:latin typeface="Garamond"/>
                <a:ea typeface="ＭＳ Ｐゴシック" charset="0"/>
                <a:cs typeface="Garamond"/>
              </a:rPr>
              <a:t>Q1. How should the (supposed) epistemic consequences of logical consequence be understood</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21139325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Questions raised by </a:t>
            </a:r>
            <a:r>
              <a:rPr lang="en-US" dirty="0" err="1" smtClean="0">
                <a:latin typeface="Garamond"/>
                <a:cs typeface="Garamond"/>
              </a:rPr>
              <a:t>Etchemendy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7797657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977499"/>
          </a:xfrm>
          <a:prstGeom prst="rect">
            <a:avLst/>
          </a:prstGeom>
          <a:noFill/>
        </p:spPr>
        <p:txBody>
          <a:bodyPr wrap="square" rtlCol="0">
            <a:spAutoFit/>
          </a:bodyPr>
          <a:lstStyle/>
          <a:p>
            <a:pPr marL="609600" indent="-609600">
              <a:lnSpc>
                <a:spcPct val="90000"/>
              </a:lnSpc>
            </a:pPr>
            <a:r>
              <a:rPr lang="en-US" sz="2800" dirty="0" smtClean="0">
                <a:latin typeface="Garamond"/>
                <a:ea typeface="ＭＳ Ｐゴシック" charset="0"/>
                <a:cs typeface="Garamond"/>
              </a:rPr>
              <a:t>Q2</a:t>
            </a:r>
            <a:r>
              <a:rPr lang="en-US" sz="2800" dirty="0">
                <a:latin typeface="Garamond"/>
                <a:ea typeface="ＭＳ Ｐゴシック" charset="0"/>
                <a:cs typeface="Garamond"/>
              </a:rPr>
              <a:t>. </a:t>
            </a:r>
            <a:r>
              <a:rPr lang="en-US" sz="2800" dirty="0" err="1" smtClean="0">
                <a:latin typeface="Garamond"/>
                <a:ea typeface="ＭＳ Ｐゴシック" charset="0"/>
                <a:cs typeface="Garamond"/>
              </a:rPr>
              <a:t>Isn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something like </a:t>
            </a:r>
            <a:r>
              <a:rPr lang="en-US" sz="2800" dirty="0" err="1" smtClean="0">
                <a:latin typeface="Garamond"/>
                <a:ea typeface="ＭＳ Ｐゴシック" charset="0"/>
                <a:cs typeface="Garamond"/>
              </a:rPr>
              <a:t>Etchemendy</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worry a general problem </a:t>
            </a:r>
            <a:r>
              <a:rPr lang="en-US" sz="2800" dirty="0" smtClean="0">
                <a:latin typeface="Garamond"/>
                <a:ea typeface="ＭＳ Ｐゴシック" charset="0"/>
                <a:cs typeface="Garamond"/>
              </a:rPr>
              <a:t>in this area? </a:t>
            </a:r>
          </a:p>
          <a:p>
            <a:pPr marL="609600" indent="-609600">
              <a:lnSpc>
                <a:spcPct val="90000"/>
              </a:lnSpc>
            </a:pPr>
            <a:r>
              <a:rPr lang="en-US" sz="2800" dirty="0">
                <a:latin typeface="Garamond"/>
                <a:ea typeface="ＭＳ Ｐゴシック" charset="0"/>
                <a:cs typeface="Garamond"/>
              </a:rPr>
              <a:t>	</a:t>
            </a:r>
            <a:r>
              <a:rPr lang="en-US" sz="2800" dirty="0" smtClean="0">
                <a:latin typeface="Garamond"/>
                <a:ea typeface="ＭＳ Ｐゴシック" charset="0"/>
                <a:cs typeface="Garamond"/>
              </a:rPr>
              <a:t>If it’s </a:t>
            </a:r>
            <a:r>
              <a:rPr lang="en-US" sz="2800" dirty="0">
                <a:latin typeface="Garamond"/>
                <a:ea typeface="ＭＳ Ｐゴシック" charset="0"/>
                <a:cs typeface="Garamond"/>
              </a:rPr>
              <a:t>an immediate consequence of </a:t>
            </a:r>
            <a:r>
              <a:rPr lang="ja-JP" altLang="en-US" sz="2800" dirty="0">
                <a:latin typeface="Garamond"/>
                <a:ea typeface="ＭＳ Ｐゴシック" charset="0"/>
                <a:cs typeface="Garamond"/>
              </a:rPr>
              <a:t>‘</a:t>
            </a:r>
            <a:r>
              <a:rPr lang="en-US" sz="2800" dirty="0">
                <a:latin typeface="Garamond"/>
                <a:ea typeface="ＭＳ Ｐゴシック" charset="0"/>
                <a:cs typeface="Garamond"/>
              </a:rPr>
              <a:t>A LC B</a:t>
            </a:r>
            <a:r>
              <a:rPr lang="ja-JP" altLang="en-US" sz="2800" dirty="0">
                <a:latin typeface="Garamond"/>
                <a:ea typeface="ＭＳ Ｐゴシック" charset="0"/>
                <a:cs typeface="Garamond"/>
              </a:rPr>
              <a:t>’</a:t>
            </a:r>
            <a:r>
              <a:rPr lang="en-US" sz="2800" dirty="0">
                <a:latin typeface="Garamond"/>
                <a:ea typeface="ＭＳ Ｐゴシック" charset="0"/>
                <a:cs typeface="Garamond"/>
              </a:rPr>
              <a:t> that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Not-(A &amp; Not-B)</a:t>
            </a:r>
            <a:r>
              <a:rPr lang="ja-JP" altLang="en-US" sz="2800" dirty="0">
                <a:latin typeface="Garamond"/>
                <a:ea typeface="ＭＳ Ｐゴシック" charset="0"/>
                <a:cs typeface="Garamond"/>
              </a:rPr>
              <a:t>’</a:t>
            </a:r>
            <a:r>
              <a:rPr lang="en-US" sz="2800" dirty="0">
                <a:latin typeface="Garamond"/>
                <a:ea typeface="ＭＳ Ｐゴシック" charset="0"/>
                <a:cs typeface="Garamond"/>
              </a:rPr>
              <a:t>, how can one know </a:t>
            </a:r>
            <a:r>
              <a:rPr lang="ja-JP" altLang="en-US" sz="2800" dirty="0">
                <a:latin typeface="Garamond"/>
                <a:ea typeface="ＭＳ Ｐゴシック" charset="0"/>
                <a:cs typeface="Garamond"/>
              </a:rPr>
              <a:t>‘</a:t>
            </a:r>
            <a:r>
              <a:rPr lang="en-US" sz="2800" dirty="0">
                <a:latin typeface="Garamond"/>
                <a:ea typeface="ＭＳ Ｐゴシック" charset="0"/>
                <a:cs typeface="Garamond"/>
              </a:rPr>
              <a:t>A</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and </a:t>
            </a:r>
            <a:r>
              <a:rPr lang="ja-JP" altLang="en-US" sz="2800" dirty="0">
                <a:latin typeface="Garamond"/>
                <a:ea typeface="ＭＳ Ｐゴシック" charset="0"/>
                <a:cs typeface="Garamond"/>
              </a:rPr>
              <a:t>‘</a:t>
            </a:r>
            <a:r>
              <a:rPr lang="en-US" sz="2800" dirty="0">
                <a:latin typeface="Garamond"/>
                <a:ea typeface="ＭＳ Ｐゴシック" charset="0"/>
                <a:cs typeface="Garamond"/>
              </a:rPr>
              <a:t>A LC B</a:t>
            </a:r>
            <a:r>
              <a:rPr lang="ja-JP" altLang="en-US" sz="2800" dirty="0">
                <a:latin typeface="Garamond"/>
                <a:ea typeface="ＭＳ Ｐゴシック" charset="0"/>
                <a:cs typeface="Garamond"/>
              </a:rPr>
              <a:t>’</a:t>
            </a:r>
            <a:r>
              <a:rPr lang="en-US" sz="2800" dirty="0">
                <a:latin typeface="Garamond"/>
                <a:ea typeface="ＭＳ Ｐゴシック" charset="0"/>
                <a:cs typeface="Garamond"/>
              </a:rPr>
              <a:t> without already knowing </a:t>
            </a:r>
            <a:r>
              <a:rPr lang="ja-JP" altLang="en-US" sz="2800" dirty="0">
                <a:latin typeface="Garamond"/>
                <a:ea typeface="ＭＳ Ｐゴシック" charset="0"/>
                <a:cs typeface="Garamond"/>
              </a:rPr>
              <a:t>‘</a:t>
            </a:r>
            <a:r>
              <a:rPr lang="en-US" sz="2800" dirty="0">
                <a:latin typeface="Garamond"/>
                <a:ea typeface="ＭＳ Ｐゴシック" charset="0"/>
                <a:cs typeface="Garamond"/>
              </a:rPr>
              <a:t>B</a:t>
            </a:r>
            <a:r>
              <a:rPr lang="ja-JP" altLang="en-US" sz="2800" dirty="0">
                <a:latin typeface="Garamond"/>
                <a:ea typeface="ＭＳ Ｐゴシック" charset="0"/>
                <a:cs typeface="Garamond"/>
              </a:rPr>
              <a:t>’</a:t>
            </a:r>
            <a:r>
              <a:rPr lang="en-US" sz="2800" dirty="0">
                <a:latin typeface="Garamond"/>
                <a:ea typeface="ＭＳ Ｐゴシック" charset="0"/>
                <a:cs typeface="Garamond"/>
              </a:rPr>
              <a:t>? How can logic be used to extend knowledge?</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234936965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Questions raised by </a:t>
            </a:r>
            <a:r>
              <a:rPr lang="en-US" dirty="0" err="1" smtClean="0">
                <a:latin typeface="Garamond"/>
                <a:cs typeface="Garamond"/>
              </a:rPr>
              <a:t>Etchemendy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1188194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589700"/>
          </a:xfrm>
          <a:prstGeom prst="rect">
            <a:avLst/>
          </a:prstGeom>
          <a:noFill/>
        </p:spPr>
        <p:txBody>
          <a:bodyPr wrap="square" rtlCol="0">
            <a:spAutoFit/>
          </a:bodyPr>
          <a:lstStyle/>
          <a:p>
            <a:pPr marL="609600" indent="-609600">
              <a:lnSpc>
                <a:spcPct val="90000"/>
              </a:lnSpc>
            </a:pPr>
            <a:r>
              <a:rPr lang="en-US" sz="2800" dirty="0">
                <a:latin typeface="Garamond"/>
                <a:ea typeface="ＭＳ Ｐゴシック" charset="0"/>
                <a:cs typeface="Garamond"/>
              </a:rPr>
              <a:t>Q3. How should the (supposed) modal consequences of logical consequence be understood? Should we endorse them, and attempt to derive them from </a:t>
            </a:r>
            <a:r>
              <a:rPr lang="en-US" sz="2800" dirty="0" err="1">
                <a:latin typeface="Garamond"/>
                <a:ea typeface="ＭＳ Ｐゴシック" charset="0"/>
                <a:cs typeface="Garamond"/>
              </a:rPr>
              <a:t>Tarski</a:t>
            </a:r>
            <a:r>
              <a:rPr lang="en-US" sz="2800" dirty="0">
                <a:latin typeface="Garamond"/>
                <a:ea typeface="ＭＳ Ｐゴシック" charset="0"/>
                <a:cs typeface="Garamond"/>
              </a:rPr>
              <a:t> + X, or some other account? Or should we quietly drop the modal element of our intuitive view?</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355227400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4452382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539431"/>
          </a:xfrm>
          <a:prstGeom prst="rect">
            <a:avLst/>
          </a:prstGeom>
          <a:noFill/>
        </p:spPr>
        <p:txBody>
          <a:bodyPr wrap="square" rtlCol="0">
            <a:spAutoFit/>
          </a:bodyPr>
          <a:lstStyle/>
          <a:p>
            <a:r>
              <a:rPr lang="en-US" sz="2800" dirty="0">
                <a:latin typeface="Garamond"/>
                <a:ea typeface="ＭＳ Ｐゴシック" charset="0"/>
                <a:cs typeface="Garamond"/>
              </a:rPr>
              <a:t>The first failing </a:t>
            </a:r>
            <a:r>
              <a:rPr lang="en-US" sz="2800" dirty="0" smtClean="0">
                <a:latin typeface="Garamond"/>
                <a:ea typeface="ＭＳ Ｐゴシック" charset="0"/>
                <a:cs typeface="Garamond"/>
              </a:rPr>
              <a:t>(Objection </a:t>
            </a:r>
            <a:r>
              <a:rPr lang="en-US" sz="2800" dirty="0">
                <a:latin typeface="Garamond"/>
                <a:ea typeface="ＭＳ Ｐゴシック" charset="0"/>
                <a:cs typeface="Garamond"/>
              </a:rPr>
              <a:t>(1)) is evidenced by the extensional failings of the account. Crudely, insofar as </a:t>
            </a: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account attains extensional adequacy, it does so only through appeal to extra-logical assumptions about the size of the universe. (The </a:t>
            </a:r>
            <a:r>
              <a:rPr lang="en-US" sz="2800" i="1" dirty="0">
                <a:latin typeface="Garamond"/>
                <a:ea typeface="ＭＳ Ｐゴシック" charset="0"/>
                <a:cs typeface="Garamond"/>
              </a:rPr>
              <a:t>extensional adequacy</a:t>
            </a:r>
            <a:r>
              <a:rPr lang="en-US" sz="2800" dirty="0">
                <a:latin typeface="Garamond"/>
                <a:ea typeface="ＭＳ Ｐゴシック" charset="0"/>
                <a:cs typeface="Garamond"/>
              </a:rPr>
              <a:t> objection.)</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55232087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3868914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Recall that according to </a:t>
            </a: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basic account, an argument is valid </a:t>
            </a:r>
            <a:r>
              <a:rPr lang="en-US" sz="2800" dirty="0" err="1">
                <a:latin typeface="Garamond"/>
                <a:ea typeface="ＭＳ Ｐゴシック" charset="0"/>
                <a:cs typeface="Garamond"/>
              </a:rPr>
              <a:t>iff</a:t>
            </a:r>
            <a:r>
              <a:rPr lang="en-US" sz="2800" dirty="0">
                <a:latin typeface="Garamond"/>
                <a:ea typeface="ＭＳ Ｐゴシック" charset="0"/>
                <a:cs typeface="Garamond"/>
              </a:rPr>
              <a:t> there is no interpretation of the non-logical constants that makes the premises true and the conclusion false.</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Two crucial components of the account are (a) that logical constants are held fixed and (b) interpretations are selected from the actual domain. </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70491313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0262133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4365298"/>
          </a:xfrm>
          <a:prstGeom prst="rect">
            <a:avLst/>
          </a:prstGeom>
          <a:noFill/>
        </p:spPr>
        <p:txBody>
          <a:bodyPr wrap="square" rtlCol="0">
            <a:spAutoFit/>
          </a:bodyPr>
          <a:lstStyle/>
          <a:p>
            <a:r>
              <a:rPr lang="en-US" sz="2800" dirty="0">
                <a:latin typeface="Garamond"/>
                <a:ea typeface="ＭＳ Ｐゴシック" charset="0"/>
                <a:cs typeface="Garamond"/>
              </a:rPr>
              <a:t>Consider first order sentences of the following forms:</a:t>
            </a:r>
          </a:p>
          <a:p>
            <a:r>
              <a:rPr lang="en-US" sz="2800" dirty="0">
                <a:latin typeface="Garamond"/>
                <a:ea typeface="ＭＳ Ｐゴシック" charset="0"/>
                <a:cs typeface="Garamond"/>
              </a:rPr>
              <a:t>O2: (</a:t>
            </a:r>
            <a:r>
              <a:rPr lang="en-US" sz="2800" dirty="0">
                <a:latin typeface="Garamond"/>
                <a:ea typeface="ＭＳ Ｐゴシック" charset="0"/>
                <a:cs typeface="Garamond"/>
                <a:sym typeface="Symbol" charset="0"/>
              </a:rPr>
              <a:t>x)(y) (x  y)</a:t>
            </a:r>
          </a:p>
          <a:p>
            <a:r>
              <a:rPr lang="en-US" sz="2800" dirty="0">
                <a:latin typeface="Garamond"/>
                <a:ea typeface="ＭＳ Ｐゴシック" charset="0"/>
                <a:cs typeface="Garamond"/>
                <a:sym typeface="Symbol" charset="0"/>
              </a:rPr>
              <a:t>O3: </a:t>
            </a:r>
            <a:r>
              <a:rPr lang="en-US" sz="2800" dirty="0">
                <a:latin typeface="Garamond"/>
                <a:ea typeface="ＭＳ Ｐゴシック" charset="0"/>
                <a:cs typeface="Garamond"/>
              </a:rPr>
              <a:t>(</a:t>
            </a:r>
            <a:r>
              <a:rPr lang="en-US" sz="2800" dirty="0">
                <a:latin typeface="Garamond"/>
                <a:ea typeface="ＭＳ Ｐゴシック" charset="0"/>
                <a:cs typeface="Garamond"/>
                <a:sym typeface="Symbol" charset="0"/>
              </a:rPr>
              <a:t>x)(y) (z) (x  y &amp; y  z &amp; x  z)</a:t>
            </a:r>
          </a:p>
          <a:p>
            <a:r>
              <a:rPr lang="en-US" sz="2800" dirty="0">
                <a:latin typeface="Garamond"/>
                <a:ea typeface="ＭＳ Ｐゴシック" charset="0"/>
                <a:cs typeface="Garamond"/>
                <a:sym typeface="Symbol" charset="0"/>
              </a:rPr>
              <a:t>…</a:t>
            </a:r>
          </a:p>
          <a:p>
            <a:r>
              <a:rPr lang="en-US" sz="2800" dirty="0">
                <a:latin typeface="Garamond"/>
                <a:ea typeface="ＭＳ Ｐゴシック" charset="0"/>
                <a:cs typeface="Garamond"/>
                <a:sym typeface="Symbol" charset="0"/>
              </a:rPr>
              <a:t>O2 says that there are at least two objects, O3 that there are at least 3, and so forth.</a:t>
            </a:r>
          </a:p>
          <a:p>
            <a:endParaRPr lang="en-US" sz="2800" dirty="0">
              <a:latin typeface="Arial" charset="0"/>
              <a:ea typeface="ＭＳ Ｐゴシック" charset="0"/>
              <a:cs typeface="ＭＳ Ｐゴシック" charset="0"/>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94779240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Two topics</a:t>
            </a:r>
            <a:endParaRPr lang="en-US" dirty="0">
              <a:latin typeface="Garamond"/>
              <a:cs typeface="Garamond"/>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2265756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660137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Etchemendy’s</a:t>
            </a:r>
            <a:r>
              <a:rPr lang="en-US" dirty="0">
                <a:latin typeface="Garamond"/>
                <a:cs typeface="Garamond"/>
              </a:rPr>
              <a:t> Objection (2)</a:t>
            </a:r>
            <a:endParaRPr lang="en-US" dirty="0"/>
          </a:p>
        </p:txBody>
      </p:sp>
      <p:sp>
        <p:nvSpPr>
          <p:cNvPr id="6" name="Content Placeholder 5"/>
          <p:cNvSpPr>
            <a:spLocks noGrp="1"/>
          </p:cNvSpPr>
          <p:nvPr>
            <p:ph idx="1"/>
          </p:nvPr>
        </p:nvSpPr>
        <p:spPr/>
        <p:txBody>
          <a:bodyPr>
            <a:normAutofit/>
          </a:bodyPr>
          <a:lstStyle/>
          <a:p>
            <a:pPr marL="0" indent="0">
              <a:lnSpc>
                <a:spcPct val="90000"/>
              </a:lnSpc>
              <a:buNone/>
            </a:pPr>
            <a:r>
              <a:rPr lang="en-US" sz="2800" dirty="0" smtClean="0">
                <a:latin typeface="Garamond"/>
                <a:ea typeface="ＭＳ Ｐゴシック" charset="0"/>
                <a:cs typeface="Garamond"/>
              </a:rPr>
              <a:t>Notice </a:t>
            </a:r>
            <a:r>
              <a:rPr lang="en-US" sz="2800" dirty="0">
                <a:latin typeface="Garamond"/>
                <a:ea typeface="ＭＳ Ｐゴシック" charset="0"/>
                <a:cs typeface="Garamond"/>
              </a:rPr>
              <a:t>that the </a:t>
            </a:r>
            <a:r>
              <a:rPr lang="en-US" sz="2800" dirty="0" err="1">
                <a:latin typeface="Garamond"/>
                <a:ea typeface="ＭＳ Ｐゴシック" charset="0"/>
                <a:cs typeface="Garamond"/>
              </a:rPr>
              <a:t>Os</a:t>
            </a:r>
            <a:r>
              <a:rPr lang="en-US" sz="2800" dirty="0">
                <a:latin typeface="Garamond"/>
                <a:ea typeface="ＭＳ Ｐゴシック" charset="0"/>
                <a:cs typeface="Garamond"/>
              </a:rPr>
              <a:t> involve no non-logical constants. Hence, if they turn out to be true on an interpretation, then they are logically true</a:t>
            </a:r>
            <a:r>
              <a:rPr lang="en-US" sz="2800" dirty="0" smtClean="0">
                <a:latin typeface="Garamond"/>
                <a:ea typeface="ＭＳ Ｐゴシック" charset="0"/>
                <a:cs typeface="Garamond"/>
              </a:rPr>
              <a: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Now notice that whether any of the </a:t>
            </a:r>
            <a:r>
              <a:rPr lang="en-US" sz="2800" dirty="0" err="1">
                <a:latin typeface="Garamond"/>
                <a:ea typeface="ＭＳ Ｐゴシック" charset="0"/>
                <a:cs typeface="Garamond"/>
              </a:rPr>
              <a:t>Os</a:t>
            </a:r>
            <a:r>
              <a:rPr lang="en-US" sz="2800" dirty="0">
                <a:latin typeface="Garamond"/>
                <a:ea typeface="ＭＳ Ｐゴシック" charset="0"/>
                <a:cs typeface="Garamond"/>
              </a:rPr>
              <a:t> is true depends upon how many objects there are in fact</a:t>
            </a:r>
            <a:r>
              <a:rPr lang="en-US" sz="2800" dirty="0" smtClean="0">
                <a:latin typeface="Garamond"/>
                <a:ea typeface="ＭＳ Ｐゴシック" charset="0"/>
                <a:cs typeface="Garamond"/>
              </a:rPr>
              <a: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Hence, on this account, if there were only 2 objects, O2 would turn out to be logically true while O3 would turn out to be logically false.</a:t>
            </a:r>
          </a:p>
          <a:p>
            <a:endParaRPr lang="en-US" dirty="0">
              <a:latin typeface="Garamond"/>
              <a:cs typeface="Garamond"/>
            </a:endParaRPr>
          </a:p>
        </p:txBody>
      </p:sp>
    </p:spTree>
    <p:extLst>
      <p:ext uri="{BB962C8B-B14F-4D97-AF65-F5344CB8AC3E}">
        <p14:creationId xmlns:p14="http://schemas.microsoft.com/office/powerpoint/2010/main" val="27626083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8473043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2677656"/>
          </a:xfrm>
          <a:prstGeom prst="rect">
            <a:avLst/>
          </a:prstGeom>
          <a:noFill/>
        </p:spPr>
        <p:txBody>
          <a:bodyPr wrap="square" rtlCol="0">
            <a:spAutoFit/>
          </a:bodyPr>
          <a:lstStyle/>
          <a:p>
            <a:r>
              <a:rPr lang="en-US" sz="2800" dirty="0">
                <a:latin typeface="Garamond"/>
                <a:ea typeface="ＭＳ Ｐゴシック" charset="0"/>
                <a:cs typeface="Garamond"/>
              </a:rPr>
              <a:t>This looks problematic. Prima facie, we </a:t>
            </a:r>
            <a:r>
              <a:rPr lang="en-US" sz="2800" dirty="0" smtClean="0">
                <a:latin typeface="Garamond"/>
                <a:ea typeface="ＭＳ Ｐゴシック" charset="0"/>
                <a:cs typeface="Garamond"/>
              </a:rPr>
              <a:t>don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want claims, like the </a:t>
            </a:r>
            <a:r>
              <a:rPr lang="en-US" sz="2800" dirty="0" err="1">
                <a:latin typeface="Garamond"/>
                <a:ea typeface="ＭＳ Ｐゴシック" charset="0"/>
                <a:cs typeface="Garamond"/>
              </a:rPr>
              <a:t>Os</a:t>
            </a:r>
            <a:r>
              <a:rPr lang="en-US" sz="2800" dirty="0">
                <a:latin typeface="Garamond"/>
                <a:ea typeface="ＭＳ Ｐゴシック" charset="0"/>
                <a:cs typeface="Garamond"/>
              </a:rPr>
              <a:t>, whose truth appears to depend upon contingent facts about the size of the universe, to come out logically true (or logically false).</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419533620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30395796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4832093"/>
          </a:xfrm>
          <a:prstGeom prst="rect">
            <a:avLst/>
          </a:prstGeom>
          <a:noFill/>
        </p:spPr>
        <p:txBody>
          <a:bodyPr wrap="square" rtlCol="0">
            <a:spAutoFit/>
          </a:bodyPr>
          <a:lstStyle/>
          <a:p>
            <a:r>
              <a:rPr lang="en-US" sz="2800" dirty="0">
                <a:latin typeface="Garamond"/>
                <a:ea typeface="ＭＳ Ｐゴシック" charset="0"/>
                <a:cs typeface="Garamond"/>
              </a:rPr>
              <a:t>T</a:t>
            </a:r>
            <a:r>
              <a:rPr lang="en-US" sz="2800" dirty="0" smtClean="0">
                <a:latin typeface="Garamond"/>
                <a:ea typeface="ＭＳ Ｐゴシック" charset="0"/>
                <a:cs typeface="Garamond"/>
              </a:rPr>
              <a:t>he </a:t>
            </a:r>
            <a:r>
              <a:rPr lang="en-US" sz="2800" dirty="0">
                <a:latin typeface="Garamond"/>
                <a:ea typeface="ＭＳ Ｐゴシック" charset="0"/>
                <a:cs typeface="Garamond"/>
              </a:rPr>
              <a:t>standard treatment </a:t>
            </a:r>
            <a:r>
              <a:rPr lang="en-US" sz="2800" dirty="0" smtClean="0">
                <a:latin typeface="Garamond"/>
                <a:ea typeface="ＭＳ Ｐゴシック" charset="0"/>
                <a:cs typeface="Garamond"/>
              </a:rPr>
              <a:t>involves </a:t>
            </a:r>
            <a:r>
              <a:rPr lang="en-US" sz="2800" dirty="0">
                <a:latin typeface="Garamond"/>
                <a:ea typeface="ＭＳ Ｐゴシック" charset="0"/>
                <a:cs typeface="Garamond"/>
              </a:rPr>
              <a:t>allowing </a:t>
            </a:r>
            <a:r>
              <a:rPr lang="en-US" sz="2800" dirty="0" smtClean="0">
                <a:latin typeface="Garamond"/>
                <a:ea typeface="ＭＳ Ｐゴシック" charset="0"/>
                <a:cs typeface="Garamond"/>
              </a:rPr>
              <a:t>downward variation </a:t>
            </a:r>
            <a:r>
              <a:rPr lang="en-US" sz="2800" dirty="0">
                <a:latin typeface="Garamond"/>
                <a:ea typeface="ＭＳ Ｐゴシック" charset="0"/>
                <a:cs typeface="Garamond"/>
              </a:rPr>
              <a:t>in the size of the domain that we use to provide interpretations. Thus, although the universe may contain 4 objects, so making O2 and O2 true, we consider interpretations on smaller domains, e.g. those containing 1 object. Hence, we can see that O2 and O3 are not logically true.</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12539892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1898102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4401205"/>
          </a:xfrm>
          <a:prstGeom prst="rect">
            <a:avLst/>
          </a:prstGeom>
          <a:noFill/>
        </p:spPr>
        <p:txBody>
          <a:bodyPr wrap="square" rtlCol="0">
            <a:spAutoFit/>
          </a:bodyPr>
          <a:lstStyle/>
          <a:p>
            <a:r>
              <a:rPr lang="en-US" sz="2800" dirty="0" err="1">
                <a:latin typeface="Garamond"/>
                <a:ea typeface="ＭＳ Ｐゴシック" charset="0"/>
                <a:cs typeface="Garamond"/>
              </a:rPr>
              <a:t>Etchemendy</a:t>
            </a:r>
            <a:r>
              <a:rPr lang="en-US" sz="2800" dirty="0">
                <a:latin typeface="Garamond"/>
                <a:ea typeface="ＭＳ Ｐゴシック" charset="0"/>
                <a:cs typeface="Garamond"/>
              </a:rPr>
              <a:t> thinks that considering variations in the portion of the universe that one considers </a:t>
            </a:r>
            <a:r>
              <a:rPr lang="en-US" sz="2800" dirty="0" smtClean="0">
                <a:latin typeface="Garamond"/>
                <a:ea typeface="ＭＳ Ｐゴシック" charset="0"/>
                <a:cs typeface="Garamond"/>
              </a:rPr>
              <a:t>is </a:t>
            </a:r>
            <a:r>
              <a:rPr lang="en-US" sz="2800" dirty="0">
                <a:latin typeface="Garamond"/>
                <a:ea typeface="ＭＳ Ｐゴシック" charset="0"/>
                <a:cs typeface="Garamond"/>
              </a:rPr>
              <a:t>already in tension with the reductive pretensions of </a:t>
            </a: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account. For it appears to import the idea of modal variation: considering the universe being different, at least quantitatively, from the way it is. But </a:t>
            </a:r>
            <a:r>
              <a:rPr lang="en-US" sz="2800" dirty="0" smtClean="0">
                <a:latin typeface="Garamond"/>
                <a:ea typeface="ＭＳ Ｐゴシック" charset="0"/>
                <a:cs typeface="Garamond"/>
              </a:rPr>
              <a:t>let’s </a:t>
            </a:r>
            <a:r>
              <a:rPr lang="en-US" sz="2800" dirty="0">
                <a:latin typeface="Garamond"/>
                <a:ea typeface="ＭＳ Ｐゴシック" charset="0"/>
                <a:cs typeface="Garamond"/>
              </a:rPr>
              <a:t>leave that issue to one side.</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396515331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2834755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The more serious problem now is that when we consider the sequence of </a:t>
            </a:r>
            <a:r>
              <a:rPr lang="en-US" sz="2800" dirty="0" err="1">
                <a:latin typeface="Garamond"/>
                <a:ea typeface="ＭＳ Ｐゴシック" charset="0"/>
                <a:cs typeface="Garamond"/>
              </a:rPr>
              <a:t>Os</a:t>
            </a:r>
            <a:r>
              <a:rPr lang="en-US" sz="2800" dirty="0">
                <a:latin typeface="Garamond"/>
                <a:ea typeface="ＭＳ Ｐゴシック" charset="0"/>
                <a:cs typeface="Garamond"/>
              </a:rPr>
              <a:t>, we can see that there will be negations of each of them. Each negation of O</a:t>
            </a:r>
            <a:r>
              <a:rPr lang="en-US" sz="2800" i="1" dirty="0">
                <a:latin typeface="Garamond"/>
                <a:ea typeface="ＭＳ Ｐゴシック" charset="0"/>
                <a:cs typeface="Garamond"/>
              </a:rPr>
              <a:t>n</a:t>
            </a:r>
            <a:r>
              <a:rPr lang="en-US" sz="2800" dirty="0">
                <a:latin typeface="Garamond"/>
                <a:ea typeface="ＭＳ Ｐゴシック" charset="0"/>
                <a:cs typeface="Garamond"/>
              </a:rPr>
              <a:t> will say that there are </a:t>
            </a:r>
            <a:r>
              <a:rPr lang="en-US" sz="2800" b="1" dirty="0">
                <a:latin typeface="Garamond"/>
                <a:ea typeface="ＭＳ Ｐゴシック" charset="0"/>
                <a:cs typeface="Garamond"/>
              </a:rPr>
              <a:t>not</a:t>
            </a:r>
            <a:r>
              <a:rPr lang="en-US" sz="2800" dirty="0">
                <a:latin typeface="Garamond"/>
                <a:ea typeface="ＭＳ Ｐゴシック" charset="0"/>
                <a:cs typeface="Garamond"/>
              </a:rPr>
              <a:t> at least </a:t>
            </a:r>
            <a:r>
              <a:rPr lang="en-US" sz="2800" i="1" dirty="0">
                <a:latin typeface="Garamond"/>
                <a:ea typeface="ＭＳ Ｐゴシック" charset="0"/>
                <a:cs typeface="Garamond"/>
              </a:rPr>
              <a:t>n</a:t>
            </a:r>
            <a:r>
              <a:rPr lang="en-US" sz="2800" dirty="0">
                <a:latin typeface="Garamond"/>
                <a:ea typeface="ＭＳ Ｐゴシック" charset="0"/>
                <a:cs typeface="Garamond"/>
              </a:rPr>
              <a:t> </a:t>
            </a:r>
            <a:r>
              <a:rPr lang="en-US" sz="2800" dirty="0" smtClean="0">
                <a:latin typeface="Garamond"/>
                <a:ea typeface="ＭＳ Ｐゴシック" charset="0"/>
                <a:cs typeface="Garamond"/>
              </a:rPr>
              <a:t>objects—that is, that there are fewer than </a:t>
            </a:r>
            <a:r>
              <a:rPr lang="en-US" sz="2800" i="1" dirty="0" smtClean="0">
                <a:latin typeface="Garamond"/>
                <a:ea typeface="ＭＳ Ｐゴシック" charset="0"/>
                <a:cs typeface="Garamond"/>
              </a:rPr>
              <a:t>n</a:t>
            </a:r>
            <a:r>
              <a:rPr lang="en-US" sz="2800" dirty="0" smtClean="0">
                <a:latin typeface="Garamond"/>
                <a:ea typeface="ＭＳ Ｐゴシック" charset="0"/>
                <a:cs typeface="Garamond"/>
              </a:rPr>
              <a:t> objects.</a:t>
            </a:r>
            <a:endParaRPr lang="en-US" sz="2800" dirty="0">
              <a:latin typeface="Garamond"/>
              <a:ea typeface="ＭＳ Ｐゴシック" charset="0"/>
              <a:cs typeface="Garamond"/>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371703128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827931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now that the universe contains only finitely many objects. Then for some finite </a:t>
            </a:r>
            <a:r>
              <a:rPr lang="en-US" sz="2800" i="1" dirty="0">
                <a:latin typeface="Garamond"/>
                <a:ea typeface="ＭＳ Ｐゴシック" charset="0"/>
                <a:cs typeface="Garamond"/>
              </a:rPr>
              <a:t>n</a:t>
            </a:r>
            <a:r>
              <a:rPr lang="en-US" sz="2800" dirty="0">
                <a:latin typeface="Garamond"/>
                <a:ea typeface="ＭＳ Ｐゴシック" charset="0"/>
                <a:cs typeface="Garamond"/>
              </a:rPr>
              <a:t>, the negation of O</a:t>
            </a:r>
            <a:r>
              <a:rPr lang="en-US" sz="2800" i="1" dirty="0">
                <a:latin typeface="Garamond"/>
                <a:ea typeface="ＭＳ Ｐゴシック" charset="0"/>
                <a:cs typeface="Garamond"/>
              </a:rPr>
              <a:t>n</a:t>
            </a:r>
            <a:r>
              <a:rPr lang="en-US" sz="2800" dirty="0">
                <a:latin typeface="Garamond"/>
                <a:ea typeface="ＭＳ Ｐゴシック" charset="0"/>
                <a:cs typeface="Garamond"/>
              </a:rPr>
              <a:t> will </a:t>
            </a:r>
            <a:r>
              <a:rPr lang="en-US" sz="2800" dirty="0" smtClean="0">
                <a:latin typeface="Garamond"/>
                <a:ea typeface="ＭＳ Ｐゴシック" charset="0"/>
                <a:cs typeface="Garamond"/>
              </a:rPr>
              <a:t>be true, and so logically true. </a:t>
            </a:r>
            <a:r>
              <a:rPr lang="en-US" sz="2800" dirty="0">
                <a:latin typeface="Garamond"/>
                <a:ea typeface="ＭＳ Ｐゴシック" charset="0"/>
                <a:cs typeface="Garamond"/>
              </a:rPr>
              <a:t>Yet surely the fact that the universe contains </a:t>
            </a:r>
            <a:r>
              <a:rPr lang="en-US" sz="2800" dirty="0" smtClean="0">
                <a:latin typeface="Garamond"/>
                <a:ea typeface="ＭＳ Ｐゴシック" charset="0"/>
                <a:cs typeface="Garamond"/>
              </a:rPr>
              <a:t>fewer </a:t>
            </a:r>
            <a:r>
              <a:rPr lang="en-US" sz="2800" dirty="0">
                <a:latin typeface="Garamond"/>
                <a:ea typeface="ＭＳ Ｐゴシック" charset="0"/>
                <a:cs typeface="Garamond"/>
              </a:rPr>
              <a:t>than </a:t>
            </a:r>
            <a:r>
              <a:rPr lang="en-US" sz="2800" i="1" dirty="0">
                <a:latin typeface="Garamond"/>
                <a:ea typeface="ＭＳ Ｐゴシック" charset="0"/>
                <a:cs typeface="Garamond"/>
              </a:rPr>
              <a:t>n</a:t>
            </a:r>
            <a:r>
              <a:rPr lang="en-US" sz="2800" dirty="0">
                <a:latin typeface="Garamond"/>
                <a:ea typeface="ＭＳ Ｐゴシック" charset="0"/>
                <a:cs typeface="Garamond"/>
              </a:rPr>
              <a:t> objects is not a logical truth.</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355191732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6861894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2426305"/>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Notice that it appears not to help at this point to consider varying the size of the domain. For we can only vary the size of the domain downward (at least on the standard treatment). </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141554293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176108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We might consider varying the size of the domain upward. But even if we were willing to countenance downward variation consistently with our modal scruples, upward variance looks more problematic</a:t>
            </a:r>
            <a:r>
              <a:rPr lang="en-US" sz="2800" dirty="0" smtClean="0">
                <a:latin typeface="Garamond"/>
                <a:ea typeface="ＭＳ Ｐゴシック" charset="0"/>
                <a:cs typeface="Garamond"/>
              </a:rPr>
              <a:t>. </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(Note that this worry assumes that our reason for liking </a:t>
            </a:r>
            <a:r>
              <a:rPr lang="en-US" sz="2800" dirty="0" err="1" smtClean="0">
                <a:latin typeface="Garamond"/>
                <a:ea typeface="ＭＳ Ｐゴシック" charset="0"/>
                <a:cs typeface="Garamond"/>
              </a:rPr>
              <a:t>Tarski’s</a:t>
            </a:r>
            <a:r>
              <a:rPr lang="en-US" sz="2800" dirty="0" smtClean="0">
                <a:latin typeface="Garamond"/>
                <a:ea typeface="ＭＳ Ｐゴシック" charset="0"/>
                <a:cs typeface="Garamond"/>
              </a:rPr>
              <a:t> account is concerns about modal accounts.)</a:t>
            </a:r>
            <a:endParaRPr lang="en-US" sz="2800" dirty="0">
              <a:latin typeface="Garamond"/>
              <a:ea typeface="ＭＳ Ｐゴシック" charset="0"/>
              <a:cs typeface="Garamond"/>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419008628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0089737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A technical objection at this point is that each negation of an O</a:t>
            </a:r>
            <a:r>
              <a:rPr lang="en-US" sz="2800" i="1" dirty="0">
                <a:latin typeface="Garamond"/>
                <a:ea typeface="ＭＳ Ｐゴシック" charset="0"/>
                <a:cs typeface="Garamond"/>
              </a:rPr>
              <a:t>n</a:t>
            </a:r>
            <a:r>
              <a:rPr lang="en-US" sz="2800" dirty="0">
                <a:latin typeface="Garamond"/>
                <a:ea typeface="ＭＳ Ｐゴシック" charset="0"/>
                <a:cs typeface="Garamond"/>
              </a:rPr>
              <a:t> contains more than </a:t>
            </a:r>
            <a:r>
              <a:rPr lang="en-US" sz="2800" i="1" dirty="0">
                <a:latin typeface="Garamond"/>
                <a:ea typeface="ＭＳ Ｐゴシック" charset="0"/>
                <a:cs typeface="Garamond"/>
              </a:rPr>
              <a:t>n</a:t>
            </a:r>
            <a:r>
              <a:rPr lang="en-US" sz="2800" dirty="0">
                <a:latin typeface="Garamond"/>
                <a:ea typeface="ＭＳ Ｐゴシック" charset="0"/>
                <a:cs typeface="Garamond"/>
              </a:rPr>
              <a:t> expressions. Hence, one cannot have a universe that (A) contains the negation of O</a:t>
            </a:r>
            <a:r>
              <a:rPr lang="en-US" sz="2800" i="1" dirty="0">
                <a:latin typeface="Garamond"/>
                <a:ea typeface="ＭＳ Ｐゴシック" charset="0"/>
                <a:cs typeface="Garamond"/>
              </a:rPr>
              <a:t>n</a:t>
            </a:r>
            <a:r>
              <a:rPr lang="en-US" sz="2800" dirty="0">
                <a:latin typeface="Garamond"/>
                <a:ea typeface="ＭＳ Ｐゴシック" charset="0"/>
                <a:cs typeface="Garamond"/>
              </a:rPr>
              <a:t> and (B) is small enough to make O</a:t>
            </a:r>
            <a:r>
              <a:rPr lang="en-US" sz="2800" i="1" dirty="0">
                <a:latin typeface="Garamond"/>
                <a:ea typeface="ＭＳ Ｐゴシック" charset="0"/>
                <a:cs typeface="Garamond"/>
              </a:rPr>
              <a:t>n</a:t>
            </a:r>
            <a:r>
              <a:rPr lang="en-US" sz="2800" dirty="0">
                <a:latin typeface="Garamond"/>
                <a:ea typeface="ＭＳ Ｐゴシック" charset="0"/>
                <a:cs typeface="Garamond"/>
              </a:rPr>
              <a:t> false.</a:t>
            </a:r>
          </a:p>
          <a:p>
            <a:pPr marL="533400" indent="-533400">
              <a:lnSpc>
                <a:spcPct val="90000"/>
              </a:lnSpc>
            </a:pPr>
            <a:endParaRPr lang="en-US" sz="2800" dirty="0">
              <a:latin typeface="Arial" charset="0"/>
              <a:ea typeface="ＭＳ Ｐゴシック" charset="0"/>
              <a:cs typeface="ＭＳ Ｐゴシック" charset="0"/>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105398698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Etchemendy’s</a:t>
            </a:r>
            <a:r>
              <a:rPr lang="en-US" dirty="0">
                <a:latin typeface="Garamond"/>
                <a:cs typeface="Garamond"/>
              </a:rPr>
              <a:t> Objection (2)</a:t>
            </a:r>
            <a:endParaRPr lang="en-US" dirty="0"/>
          </a:p>
        </p:txBody>
      </p:sp>
      <p:sp>
        <p:nvSpPr>
          <p:cNvPr id="6" name="Content Placeholder 5"/>
          <p:cNvSpPr>
            <a:spLocks noGrp="1"/>
          </p:cNvSpPr>
          <p:nvPr>
            <p:ph idx="1"/>
          </p:nvPr>
        </p:nvSpPr>
        <p:spPr/>
        <p:txBody>
          <a:bodyPr>
            <a:normAutofit fontScale="92500" lnSpcReduction="20000"/>
          </a:bodyPr>
          <a:lstStyle/>
          <a:p>
            <a:pPr marL="0" indent="0">
              <a:lnSpc>
                <a:spcPct val="90000"/>
              </a:lnSpc>
              <a:buNone/>
            </a:pPr>
            <a:r>
              <a:rPr lang="en-US" sz="3000" dirty="0">
                <a:latin typeface="Garamond"/>
                <a:ea typeface="ＭＳ Ｐゴシック" charset="0"/>
                <a:cs typeface="Garamond"/>
              </a:rPr>
              <a:t>We can avoid this by shifting to sentences like </a:t>
            </a:r>
            <a:r>
              <a:rPr lang="en-US" sz="3000" dirty="0" smtClean="0">
                <a:latin typeface="Garamond"/>
                <a:ea typeface="ＭＳ Ｐゴシック" charset="0"/>
                <a:cs typeface="Garamond"/>
              </a:rPr>
              <a:t>this </a:t>
            </a:r>
            <a:r>
              <a:rPr lang="en-US" sz="3000" dirty="0">
                <a:latin typeface="Garamond"/>
                <a:ea typeface="ＭＳ Ｐゴシック" charset="0"/>
                <a:cs typeface="Garamond"/>
              </a:rPr>
              <a:t>(</a:t>
            </a:r>
            <a:r>
              <a:rPr lang="en-US" sz="3000" dirty="0" err="1">
                <a:latin typeface="Garamond"/>
                <a:ea typeface="ＭＳ Ｐゴシック" charset="0"/>
                <a:cs typeface="Garamond"/>
              </a:rPr>
              <a:t>Soames</a:t>
            </a:r>
            <a:r>
              <a:rPr lang="en-US" sz="3000" dirty="0">
                <a:latin typeface="Garamond"/>
                <a:ea typeface="ＭＳ Ｐゴシック" charset="0"/>
                <a:cs typeface="Garamond"/>
              </a:rPr>
              <a:t>, 1999: 122</a:t>
            </a:r>
            <a:r>
              <a:rPr lang="en-US" sz="3000" dirty="0" smtClean="0">
                <a:latin typeface="Garamond"/>
                <a:ea typeface="ＭＳ Ｐゴシック" charset="0"/>
                <a:cs typeface="Garamond"/>
              </a:rPr>
              <a:t>):</a:t>
            </a:r>
          </a:p>
          <a:p>
            <a:pPr marL="0" indent="0">
              <a:lnSpc>
                <a:spcPct val="90000"/>
              </a:lnSpc>
              <a:buNone/>
            </a:pPr>
            <a:endParaRPr lang="en-US" sz="3000" dirty="0">
              <a:latin typeface="Garamond"/>
              <a:ea typeface="ＭＳ Ｐゴシック" charset="0"/>
              <a:cs typeface="Garamond"/>
            </a:endParaRPr>
          </a:p>
          <a:p>
            <a:pPr marL="0" indent="0">
              <a:lnSpc>
                <a:spcPct val="90000"/>
              </a:lnSpc>
              <a:buFontTx/>
              <a:buAutoNum type="arabicPeriod"/>
            </a:pPr>
            <a:r>
              <a:rPr lang="en-US" sz="3000" dirty="0">
                <a:latin typeface="Garamond"/>
                <a:ea typeface="ＭＳ Ｐゴシック" charset="0"/>
                <a:cs typeface="Garamond"/>
              </a:rPr>
              <a:t>¬{</a:t>
            </a:r>
            <a:r>
              <a:rPr lang="en-US" sz="3000" dirty="0">
                <a:latin typeface="Garamond"/>
                <a:ea typeface="ＭＳ Ｐゴシック" charset="0"/>
                <a:cs typeface="Garamond"/>
                <a:sym typeface="Symbol" charset="0"/>
              </a:rPr>
              <a:t>x (</a:t>
            </a:r>
            <a:r>
              <a:rPr lang="en-US" sz="3000" dirty="0">
                <a:latin typeface="Garamond"/>
                <a:ea typeface="ＭＳ Ｐゴシック" charset="0"/>
                <a:cs typeface="Garamond"/>
              </a:rPr>
              <a:t>¬</a:t>
            </a:r>
            <a:r>
              <a:rPr lang="en-US" sz="3000" dirty="0" err="1">
                <a:latin typeface="Garamond"/>
                <a:ea typeface="ＭＳ Ｐゴシック" charset="0"/>
                <a:cs typeface="Garamond"/>
              </a:rPr>
              <a:t>Rxx</a:t>
            </a:r>
            <a:r>
              <a:rPr lang="en-US" sz="3000" dirty="0">
                <a:latin typeface="Garamond"/>
                <a:ea typeface="ＭＳ Ｐゴシック" charset="0"/>
                <a:cs typeface="Garamond"/>
              </a:rPr>
              <a:t> &amp;</a:t>
            </a:r>
            <a:r>
              <a:rPr lang="en-US" sz="3000" dirty="0">
                <a:latin typeface="Garamond"/>
                <a:ea typeface="ＭＳ Ｐゴシック" charset="0"/>
                <a:cs typeface="Garamond"/>
                <a:sym typeface="Symbol" charset="0"/>
              </a:rPr>
              <a:t> y </a:t>
            </a:r>
            <a:r>
              <a:rPr lang="en-US" sz="3000" dirty="0" err="1">
                <a:latin typeface="Garamond"/>
                <a:ea typeface="ＭＳ Ｐゴシック" charset="0"/>
                <a:cs typeface="Garamond"/>
                <a:sym typeface="Symbol" charset="0"/>
              </a:rPr>
              <a:t>Rxy</a:t>
            </a:r>
            <a:r>
              <a:rPr lang="en-US" sz="3000" dirty="0">
                <a:latin typeface="Garamond"/>
                <a:ea typeface="ＭＳ Ｐゴシック" charset="0"/>
                <a:cs typeface="Garamond"/>
                <a:sym typeface="Symbol" charset="0"/>
              </a:rPr>
              <a:t>) &amp; x y z [(</a:t>
            </a:r>
            <a:r>
              <a:rPr lang="en-US" sz="3000" dirty="0" err="1">
                <a:latin typeface="Garamond"/>
                <a:ea typeface="ＭＳ Ｐゴシック" charset="0"/>
                <a:cs typeface="Garamond"/>
                <a:sym typeface="Symbol" charset="0"/>
              </a:rPr>
              <a:t>Rxy</a:t>
            </a:r>
            <a:r>
              <a:rPr lang="en-US" sz="3000" dirty="0">
                <a:latin typeface="Garamond"/>
                <a:ea typeface="ＭＳ Ｐゴシック" charset="0"/>
                <a:cs typeface="Garamond"/>
                <a:sym typeface="Symbol" charset="0"/>
              </a:rPr>
              <a:t> &amp; </a:t>
            </a:r>
            <a:r>
              <a:rPr lang="en-US" sz="3000" dirty="0" err="1">
                <a:latin typeface="Garamond"/>
                <a:ea typeface="ＭＳ Ｐゴシック" charset="0"/>
                <a:cs typeface="Garamond"/>
                <a:sym typeface="Symbol" charset="0"/>
              </a:rPr>
              <a:t>Ryz</a:t>
            </a:r>
            <a:r>
              <a:rPr lang="en-US" sz="3000" dirty="0">
                <a:latin typeface="Garamond"/>
                <a:ea typeface="ＭＳ Ｐゴシック" charset="0"/>
                <a:cs typeface="Garamond"/>
                <a:sym typeface="Symbol" charset="0"/>
              </a:rPr>
              <a:t>)  </a:t>
            </a:r>
            <a:r>
              <a:rPr lang="en-US" sz="3000" dirty="0" err="1">
                <a:latin typeface="Garamond"/>
                <a:ea typeface="ＭＳ Ｐゴシック" charset="0"/>
                <a:cs typeface="Garamond"/>
                <a:sym typeface="Symbol" charset="0"/>
              </a:rPr>
              <a:t>Rxz</a:t>
            </a:r>
            <a:r>
              <a:rPr lang="en-US" sz="3000" dirty="0">
                <a:latin typeface="Garamond"/>
                <a:ea typeface="ＭＳ Ｐゴシック" charset="0"/>
                <a:cs typeface="Garamond"/>
                <a:sym typeface="Symbol" charset="0"/>
              </a:rPr>
              <a:t>]</a:t>
            </a:r>
            <a:r>
              <a:rPr lang="en-US" sz="3000" dirty="0" smtClean="0">
                <a:latin typeface="Garamond"/>
                <a:ea typeface="ＭＳ Ｐゴシック" charset="0"/>
                <a:cs typeface="Garamond"/>
                <a:sym typeface="Symbol" charset="0"/>
              </a:rPr>
              <a:t>}</a:t>
            </a:r>
          </a:p>
          <a:p>
            <a:pPr marL="0" indent="0">
              <a:lnSpc>
                <a:spcPct val="90000"/>
              </a:lnSpc>
              <a:buNone/>
            </a:pPr>
            <a:endParaRPr lang="en-US" sz="3000" dirty="0">
              <a:latin typeface="Garamond"/>
              <a:ea typeface="ＭＳ Ｐゴシック" charset="0"/>
              <a:cs typeface="Garamond"/>
              <a:sym typeface="Symbol" charset="0"/>
            </a:endParaRPr>
          </a:p>
          <a:p>
            <a:pPr marL="0" indent="0">
              <a:lnSpc>
                <a:spcPct val="90000"/>
              </a:lnSpc>
              <a:buNone/>
            </a:pPr>
            <a:r>
              <a:rPr lang="en-US" sz="3000" dirty="0">
                <a:latin typeface="Garamond"/>
                <a:ea typeface="ＭＳ Ｐゴシック" charset="0"/>
                <a:cs typeface="Garamond"/>
                <a:sym typeface="Symbol" charset="0"/>
              </a:rPr>
              <a:t>(Roughly: </a:t>
            </a:r>
            <a:r>
              <a:rPr lang="en-US" sz="3000" dirty="0" smtClean="0">
                <a:latin typeface="Garamond"/>
                <a:ea typeface="ＭＳ Ｐゴシック" charset="0"/>
                <a:cs typeface="Garamond"/>
                <a:sym typeface="Symbol" charset="0"/>
              </a:rPr>
              <a:t>it</a:t>
            </a:r>
            <a:r>
              <a:rPr lang="en-GB" sz="3000" dirty="0" smtClean="0">
                <a:latin typeface="Garamond"/>
                <a:ea typeface="ＭＳ Ｐゴシック" charset="0"/>
                <a:cs typeface="Garamond"/>
                <a:sym typeface="Symbol" charset="0"/>
              </a:rPr>
              <a:t>’</a:t>
            </a:r>
            <a:r>
              <a:rPr lang="en-US" sz="3000" dirty="0" smtClean="0">
                <a:latin typeface="Garamond"/>
                <a:ea typeface="ＭＳ Ｐゴシック" charset="0"/>
                <a:cs typeface="Garamond"/>
                <a:sym typeface="Symbol" charset="0"/>
              </a:rPr>
              <a:t>s </a:t>
            </a:r>
            <a:r>
              <a:rPr lang="en-US" sz="3000" dirty="0">
                <a:latin typeface="Garamond"/>
                <a:ea typeface="ＭＳ Ｐゴシック" charset="0"/>
                <a:cs typeface="Garamond"/>
                <a:sym typeface="Symbol" charset="0"/>
              </a:rPr>
              <a:t>not the case that everything in the universe is R related to something, where R is </a:t>
            </a:r>
            <a:r>
              <a:rPr lang="en-US" sz="3000" dirty="0" err="1">
                <a:latin typeface="Garamond"/>
                <a:ea typeface="ＭＳ Ｐゴシック" charset="0"/>
                <a:cs typeface="Garamond"/>
                <a:sym typeface="Symbol" charset="0"/>
              </a:rPr>
              <a:t>irreflexive</a:t>
            </a:r>
            <a:r>
              <a:rPr lang="en-US" sz="3000" dirty="0">
                <a:latin typeface="Garamond"/>
                <a:ea typeface="ＭＳ Ｐゴシック" charset="0"/>
                <a:cs typeface="Garamond"/>
                <a:sym typeface="Symbol" charset="0"/>
              </a:rPr>
              <a:t> and transitive.)</a:t>
            </a:r>
          </a:p>
          <a:p>
            <a:pPr marL="0" indent="0">
              <a:lnSpc>
                <a:spcPct val="90000"/>
              </a:lnSpc>
              <a:buNone/>
            </a:pPr>
            <a:endParaRPr lang="en-US" sz="3000" dirty="0">
              <a:latin typeface="Garamond"/>
              <a:ea typeface="ＭＳ Ｐゴシック" charset="0"/>
              <a:cs typeface="Garamond"/>
              <a:sym typeface="Symbol" charset="0"/>
            </a:endParaRPr>
          </a:p>
          <a:p>
            <a:pPr marL="0" indent="0">
              <a:lnSpc>
                <a:spcPct val="90000"/>
              </a:lnSpc>
              <a:buNone/>
            </a:pPr>
            <a:r>
              <a:rPr lang="en-US" sz="3000" dirty="0">
                <a:latin typeface="Garamond"/>
                <a:ea typeface="ＭＳ Ｐゴシック" charset="0"/>
                <a:cs typeface="Garamond"/>
                <a:sym typeface="Symbol" charset="0"/>
              </a:rPr>
              <a:t>This is false only in models in which some subset of the domain has infinitely many members.</a:t>
            </a:r>
          </a:p>
          <a:p>
            <a:endParaRPr lang="en-US" dirty="0"/>
          </a:p>
        </p:txBody>
      </p:sp>
    </p:spTree>
    <p:extLst>
      <p:ext uri="{BB962C8B-B14F-4D97-AF65-F5344CB8AC3E}">
        <p14:creationId xmlns:p14="http://schemas.microsoft.com/office/powerpoint/2010/main" val="785297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Garamond"/>
                <a:cs typeface="Garamond"/>
              </a:rPr>
              <a:t>Tarski’s</a:t>
            </a:r>
            <a:r>
              <a:rPr lang="en-US" dirty="0" smtClean="0">
                <a:latin typeface="Garamond"/>
                <a:cs typeface="Garamond"/>
              </a:rPr>
              <a:t> Account of Consequence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7080752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3970318"/>
          </a:xfrm>
          <a:prstGeom prst="rect">
            <a:avLst/>
          </a:prstGeom>
          <a:noFill/>
        </p:spPr>
        <p:txBody>
          <a:bodyPr wrap="square" rtlCol="0">
            <a:spAutoFit/>
          </a:bodyPr>
          <a:lstStyle/>
          <a:p>
            <a:r>
              <a:rPr lang="en-US" sz="2800" dirty="0">
                <a:latin typeface="Garamond"/>
                <a:ea typeface="ＭＳ Ｐゴシック" charset="0"/>
                <a:cs typeface="Garamond"/>
              </a:rPr>
              <a:t>We give a semantics by explaining how the truth-values of formulae are determined according to interpretations of their components.</a:t>
            </a:r>
          </a:p>
          <a:p>
            <a:endParaRPr lang="en-US" sz="2800" dirty="0">
              <a:latin typeface="Garamond"/>
              <a:ea typeface="ＭＳ Ｐゴシック" charset="0"/>
              <a:cs typeface="Garamond"/>
            </a:endParaRPr>
          </a:p>
          <a:p>
            <a:r>
              <a:rPr lang="en-GB" sz="2800" dirty="0">
                <a:latin typeface="Garamond"/>
                <a:ea typeface="ＭＳ Ｐゴシック" charset="0"/>
                <a:cs typeface="Garamond"/>
                <a:sym typeface="Symbol" charset="0"/>
              </a:rPr>
              <a:t> is a formal (/logical)  consequence of X </a:t>
            </a:r>
            <a:r>
              <a:rPr lang="en-GB" sz="2800" dirty="0" err="1">
                <a:latin typeface="Garamond"/>
                <a:ea typeface="ＭＳ Ｐゴシック" charset="0"/>
                <a:cs typeface="Garamond"/>
                <a:sym typeface="Symbol" charset="0"/>
              </a:rPr>
              <a:t>iff</a:t>
            </a:r>
            <a:r>
              <a:rPr lang="en-GB" sz="2800" dirty="0">
                <a:latin typeface="Garamond"/>
                <a:ea typeface="ＭＳ Ｐゴシック" charset="0"/>
                <a:cs typeface="Garamond"/>
                <a:sym typeface="Symbol" charset="0"/>
              </a:rPr>
              <a:t> for all interpretations, I, of  and X, it’s not the case that X is true in I and  is false in I.</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40190" y="1600200"/>
            <a:ext cx="2546609" cy="3200923"/>
          </a:xfrm>
        </p:spPr>
      </p:pic>
    </p:spTree>
    <p:extLst>
      <p:ext uri="{BB962C8B-B14F-4D97-AF65-F5344CB8AC3E}">
        <p14:creationId xmlns:p14="http://schemas.microsoft.com/office/powerpoint/2010/main" val="88635701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Etchemendy’s</a:t>
            </a:r>
            <a:r>
              <a:rPr lang="en-US" dirty="0">
                <a:latin typeface="Garamond"/>
                <a:cs typeface="Garamond"/>
              </a:rPr>
              <a:t> Objection (2)</a:t>
            </a:r>
            <a:endParaRPr lang="en-US" dirty="0"/>
          </a:p>
        </p:txBody>
      </p:sp>
      <p:sp>
        <p:nvSpPr>
          <p:cNvPr id="6" name="Content Placeholder 5"/>
          <p:cNvSpPr>
            <a:spLocks noGrp="1"/>
          </p:cNvSpPr>
          <p:nvPr>
            <p:ph idx="1"/>
          </p:nvPr>
        </p:nvSpPr>
        <p:spPr/>
        <p:txBody>
          <a:bodyPr>
            <a:normAutofit/>
          </a:bodyPr>
          <a:lstStyle/>
          <a:p>
            <a:pPr marL="0" indent="0">
              <a:lnSpc>
                <a:spcPct val="90000"/>
              </a:lnSpc>
              <a:spcBef>
                <a:spcPts val="0"/>
              </a:spcBef>
              <a:buNone/>
            </a:pPr>
            <a:r>
              <a:rPr lang="en-US" sz="2800" dirty="0" smtClean="0">
                <a:latin typeface="Garamond"/>
                <a:ea typeface="ＭＳ Ｐゴシック" charset="0"/>
                <a:cs typeface="Garamond"/>
                <a:sym typeface="Symbol" charset="0"/>
              </a:rPr>
              <a:t>So, either </a:t>
            </a:r>
            <a:r>
              <a:rPr lang="en-US" sz="2800" dirty="0">
                <a:latin typeface="Garamond"/>
                <a:ea typeface="ＭＳ Ｐゴシック" charset="0"/>
                <a:cs typeface="Garamond"/>
                <a:sym typeface="Symbol" charset="0"/>
              </a:rPr>
              <a:t>the universe must contain infinitely many objects, or 1. is a logical truth on </a:t>
            </a:r>
            <a:r>
              <a:rPr lang="en-US" sz="2800" dirty="0" err="1">
                <a:latin typeface="Garamond"/>
                <a:ea typeface="ＭＳ Ｐゴシック" charset="0"/>
                <a:cs typeface="Garamond"/>
                <a:sym typeface="Symbol" charset="0"/>
              </a:rPr>
              <a:t>Tarski</a:t>
            </a:r>
            <a:r>
              <a:rPr lang="ja-JP" altLang="en-US" sz="2800" dirty="0">
                <a:latin typeface="Garamond"/>
                <a:ea typeface="ＭＳ Ｐゴシック" charset="0"/>
                <a:cs typeface="Garamond"/>
                <a:sym typeface="Symbol" charset="0"/>
              </a:rPr>
              <a:t>’</a:t>
            </a:r>
            <a:r>
              <a:rPr lang="en-US" sz="2800" dirty="0">
                <a:latin typeface="Garamond"/>
                <a:ea typeface="ＭＳ Ｐゴシック" charset="0"/>
                <a:cs typeface="Garamond"/>
                <a:sym typeface="Symbol" charset="0"/>
              </a:rPr>
              <a:t>s account.</a:t>
            </a:r>
          </a:p>
          <a:p>
            <a:pPr marL="0" indent="0">
              <a:lnSpc>
                <a:spcPct val="90000"/>
              </a:lnSpc>
              <a:spcBef>
                <a:spcPts val="0"/>
              </a:spcBef>
              <a:buNone/>
            </a:pPr>
            <a:endParaRPr lang="en-US" sz="2800" dirty="0">
              <a:latin typeface="Garamond"/>
              <a:ea typeface="ＭＳ Ｐゴシック" charset="0"/>
              <a:cs typeface="Garamond"/>
              <a:sym typeface="Symbol" charset="0"/>
            </a:endParaRPr>
          </a:p>
          <a:p>
            <a:pPr marL="0" indent="0">
              <a:lnSpc>
                <a:spcPct val="90000"/>
              </a:lnSpc>
              <a:spcBef>
                <a:spcPts val="0"/>
              </a:spcBef>
              <a:buNone/>
            </a:pPr>
            <a:r>
              <a:rPr lang="en-US" sz="2800" dirty="0">
                <a:latin typeface="Garamond"/>
                <a:ea typeface="ＭＳ Ｐゴシック" charset="0"/>
                <a:cs typeface="Garamond"/>
                <a:sym typeface="Symbol" charset="0"/>
              </a:rPr>
              <a:t>W</a:t>
            </a:r>
            <a:r>
              <a:rPr lang="en-US" sz="2800" dirty="0" smtClean="0">
                <a:latin typeface="Garamond"/>
                <a:ea typeface="ＭＳ Ｐゴシック" charset="0"/>
                <a:cs typeface="Garamond"/>
                <a:sym typeface="Symbol" charset="0"/>
              </a:rPr>
              <a:t>e </a:t>
            </a:r>
            <a:r>
              <a:rPr lang="en-US" sz="2800" dirty="0">
                <a:latin typeface="Garamond"/>
                <a:ea typeface="ＭＳ Ｐゴシック" charset="0"/>
                <a:cs typeface="Garamond"/>
                <a:sym typeface="Symbol" charset="0"/>
              </a:rPr>
              <a:t>can get the result that 1. </a:t>
            </a:r>
            <a:r>
              <a:rPr lang="en-US" sz="2800" dirty="0" smtClean="0">
                <a:latin typeface="Garamond"/>
                <a:ea typeface="ＭＳ Ｐゴシック" charset="0"/>
                <a:cs typeface="Garamond"/>
                <a:sym typeface="Symbol" charset="0"/>
              </a:rPr>
              <a:t>is </a:t>
            </a:r>
            <a:r>
              <a:rPr lang="en-US" sz="2800" dirty="0">
                <a:latin typeface="Garamond"/>
                <a:ea typeface="ＭＳ Ｐゴシック" charset="0"/>
                <a:cs typeface="Garamond"/>
                <a:sym typeface="Symbol" charset="0"/>
              </a:rPr>
              <a:t>not a logical truth by taking the universe used to provide interpretations to be infinite.</a:t>
            </a:r>
          </a:p>
          <a:p>
            <a:pPr marL="0" indent="0">
              <a:lnSpc>
                <a:spcPct val="90000"/>
              </a:lnSpc>
              <a:spcBef>
                <a:spcPts val="0"/>
              </a:spcBef>
              <a:buNone/>
            </a:pPr>
            <a:endParaRPr lang="en-US" sz="2800" dirty="0">
              <a:latin typeface="Garamond"/>
              <a:ea typeface="ＭＳ Ｐゴシック" charset="0"/>
              <a:cs typeface="Garamond"/>
              <a:sym typeface="Symbol" charset="0"/>
            </a:endParaRPr>
          </a:p>
          <a:p>
            <a:pPr marL="0" indent="0">
              <a:lnSpc>
                <a:spcPct val="90000"/>
              </a:lnSpc>
              <a:spcBef>
                <a:spcPts val="0"/>
              </a:spcBef>
              <a:buNone/>
            </a:pPr>
            <a:r>
              <a:rPr lang="en-US" sz="2800" dirty="0" smtClean="0">
                <a:latin typeface="Garamond"/>
                <a:ea typeface="ＭＳ Ｐゴシック" charset="0"/>
                <a:cs typeface="Garamond"/>
                <a:sym typeface="Symbol" charset="0"/>
              </a:rPr>
              <a:t>The </a:t>
            </a:r>
            <a:r>
              <a:rPr lang="en-US" sz="2800" dirty="0">
                <a:latin typeface="Garamond"/>
                <a:ea typeface="ＭＳ Ｐゴシック" charset="0"/>
                <a:cs typeface="Garamond"/>
                <a:sym typeface="Symbol" charset="0"/>
              </a:rPr>
              <a:t>problem now, according to </a:t>
            </a:r>
            <a:r>
              <a:rPr lang="en-US" sz="2800" dirty="0" err="1">
                <a:latin typeface="Garamond"/>
                <a:ea typeface="ＭＳ Ｐゴシック" charset="0"/>
                <a:cs typeface="Garamond"/>
                <a:sym typeface="Symbol" charset="0"/>
              </a:rPr>
              <a:t>Etchemendy</a:t>
            </a:r>
            <a:r>
              <a:rPr lang="en-US" sz="2800" dirty="0">
                <a:latin typeface="Garamond"/>
                <a:ea typeface="ＭＳ Ｐゴシック" charset="0"/>
                <a:cs typeface="Garamond"/>
                <a:sym typeface="Symbol" charset="0"/>
              </a:rPr>
              <a:t>, is that the </a:t>
            </a:r>
            <a:r>
              <a:rPr lang="en-US" sz="2800" dirty="0" err="1">
                <a:latin typeface="Garamond"/>
                <a:ea typeface="ＭＳ Ｐゴシック" charset="0"/>
                <a:cs typeface="Garamond"/>
                <a:sym typeface="Symbol" charset="0"/>
              </a:rPr>
              <a:t>Tarski</a:t>
            </a:r>
            <a:r>
              <a:rPr lang="en-US" sz="2800" dirty="0">
                <a:latin typeface="Garamond"/>
                <a:ea typeface="ＭＳ Ｐゴシック" charset="0"/>
                <a:cs typeface="Garamond"/>
                <a:sym typeface="Symbol" charset="0"/>
              </a:rPr>
              <a:t> analysis is still committed to the following counterfactual: If the universe </a:t>
            </a:r>
            <a:r>
              <a:rPr lang="en-US" sz="2800" i="1" dirty="0">
                <a:latin typeface="Garamond"/>
                <a:ea typeface="ＭＳ Ｐゴシック" charset="0"/>
                <a:cs typeface="Garamond"/>
                <a:sym typeface="Symbol" charset="0"/>
              </a:rPr>
              <a:t>were </a:t>
            </a:r>
            <a:r>
              <a:rPr lang="en-US" sz="2800" dirty="0">
                <a:latin typeface="Garamond"/>
                <a:ea typeface="ＭＳ Ｐゴシック" charset="0"/>
                <a:cs typeface="Garamond"/>
                <a:sym typeface="Symbol" charset="0"/>
              </a:rPr>
              <a:t>finite, then 1. would be a logical truth. </a:t>
            </a:r>
          </a:p>
        </p:txBody>
      </p:sp>
    </p:spTree>
    <p:extLst>
      <p:ext uri="{BB962C8B-B14F-4D97-AF65-F5344CB8AC3E}">
        <p14:creationId xmlns:p14="http://schemas.microsoft.com/office/powerpoint/2010/main" val="35255338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3108951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sym typeface="Symbol" charset="0"/>
              </a:rPr>
              <a:t>That result might look problematic. We might think that it is a mere contingency whether or not the universe contains infinitely many objects. Hence, it would be a mere contingency that 1. comes out true or comes out false. How is that consistent with the </a:t>
            </a:r>
            <a:r>
              <a:rPr lang="en-US" sz="2800" i="1" dirty="0">
                <a:latin typeface="Garamond"/>
                <a:ea typeface="ＭＳ Ｐゴシック" charset="0"/>
                <a:cs typeface="Garamond"/>
                <a:sym typeface="Symbol" charset="0"/>
              </a:rPr>
              <a:t>logical </a:t>
            </a:r>
            <a:r>
              <a:rPr lang="en-US" sz="2800" dirty="0">
                <a:latin typeface="Garamond"/>
                <a:ea typeface="ＭＳ Ｐゴシック" charset="0"/>
                <a:cs typeface="Garamond"/>
                <a:sym typeface="Symbol" charset="0"/>
              </a:rPr>
              <a:t>status </a:t>
            </a:r>
            <a:r>
              <a:rPr lang="en-US" sz="2800" dirty="0" err="1" smtClean="0">
                <a:latin typeface="Garamond"/>
                <a:ea typeface="ＭＳ Ｐゴシック" charset="0"/>
                <a:cs typeface="Garamond"/>
                <a:sym typeface="Symbol" charset="0"/>
              </a:rPr>
              <a:t>Tarski</a:t>
            </a:r>
            <a:r>
              <a:rPr lang="en-GB" sz="2800" dirty="0" smtClean="0">
                <a:latin typeface="Garamond"/>
                <a:ea typeface="ＭＳ Ｐゴシック" charset="0"/>
                <a:cs typeface="Garamond"/>
                <a:sym typeface="Symbol" charset="0"/>
              </a:rPr>
              <a:t>’</a:t>
            </a:r>
            <a:r>
              <a:rPr lang="en-US" sz="2800" dirty="0" smtClean="0">
                <a:latin typeface="Garamond"/>
                <a:ea typeface="ＭＳ Ｐゴシック" charset="0"/>
                <a:cs typeface="Garamond"/>
                <a:sym typeface="Symbol" charset="0"/>
              </a:rPr>
              <a:t>s </a:t>
            </a:r>
            <a:r>
              <a:rPr lang="en-US" sz="2800" dirty="0">
                <a:latin typeface="Garamond"/>
                <a:ea typeface="ＭＳ Ｐゴシック" charset="0"/>
                <a:cs typeface="Garamond"/>
                <a:sym typeface="Symbol" charset="0"/>
              </a:rPr>
              <a:t>analysis affords whichever result obtains?</a:t>
            </a:r>
            <a:endParaRPr lang="en-US" sz="2000" dirty="0">
              <a:latin typeface="Garamond"/>
              <a:ea typeface="ＭＳ Ｐゴシック" charset="0"/>
              <a:cs typeface="Garamond"/>
              <a:sym typeface="Symbol" charset="0"/>
            </a:endParaRPr>
          </a:p>
          <a:p>
            <a:pPr>
              <a:lnSpc>
                <a:spcPct val="90000"/>
              </a:lnSpc>
            </a:pPr>
            <a:endParaRPr lang="en-US" sz="2800" dirty="0">
              <a:latin typeface="Garamond"/>
              <a:ea typeface="ＭＳ Ｐゴシック" charset="0"/>
              <a:cs typeface="Garamond"/>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109279296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0199122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126291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sym typeface="Symbol" charset="0"/>
              </a:rPr>
              <a:t>Is it obvious that it is a mere contingency that the universe contains infinitely many objects?</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347299983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Etchemendy’s</a:t>
            </a:r>
            <a:r>
              <a:rPr lang="en-US" dirty="0">
                <a:latin typeface="Garamond"/>
                <a:cs typeface="Garamond"/>
              </a:rPr>
              <a:t> Objection (2)</a:t>
            </a:r>
            <a:endParaRPr lang="en-US" dirty="0"/>
          </a:p>
        </p:txBody>
      </p:sp>
      <p:sp>
        <p:nvSpPr>
          <p:cNvPr id="6" name="Content Placeholder 5"/>
          <p:cNvSpPr>
            <a:spLocks noGrp="1"/>
          </p:cNvSpPr>
          <p:nvPr>
            <p:ph idx="1"/>
          </p:nvPr>
        </p:nvSpPr>
        <p:spPr/>
        <p:txBody>
          <a:bodyPr>
            <a:normAutofit/>
          </a:bodyPr>
          <a:lstStyle/>
          <a:p>
            <a:pPr marL="0" indent="0">
              <a:lnSpc>
                <a:spcPct val="90000"/>
              </a:lnSpc>
              <a:spcBef>
                <a:spcPts val="0"/>
              </a:spcBef>
              <a:buNone/>
            </a:pPr>
            <a:r>
              <a:rPr lang="en-US" sz="2800" dirty="0">
                <a:latin typeface="Garamond"/>
                <a:ea typeface="ＭＳ Ｐゴシック" charset="0"/>
                <a:cs typeface="Garamond"/>
                <a:sym typeface="Symbol" charset="0"/>
              </a:rPr>
              <a:t>One reason to think not is the following.</a:t>
            </a:r>
          </a:p>
          <a:p>
            <a:pPr marL="0" indent="0">
              <a:lnSpc>
                <a:spcPct val="90000"/>
              </a:lnSpc>
              <a:spcBef>
                <a:spcPts val="0"/>
              </a:spcBef>
              <a:buNone/>
            </a:pPr>
            <a:endParaRPr lang="en-US" sz="2800" dirty="0">
              <a:latin typeface="Garamond"/>
              <a:ea typeface="ＭＳ Ｐゴシック" charset="0"/>
              <a:cs typeface="Garamond"/>
              <a:sym typeface="Symbol" charset="0"/>
            </a:endParaRPr>
          </a:p>
          <a:p>
            <a:pPr marL="0" indent="0">
              <a:lnSpc>
                <a:spcPct val="90000"/>
              </a:lnSpc>
              <a:spcBef>
                <a:spcPts val="0"/>
              </a:spcBef>
              <a:buNone/>
            </a:pPr>
            <a:r>
              <a:rPr lang="en-US" sz="2800" dirty="0">
                <a:latin typeface="Garamond"/>
                <a:ea typeface="ＭＳ Ｐゴシック" charset="0"/>
                <a:cs typeface="Garamond"/>
                <a:sym typeface="Symbol" charset="0"/>
              </a:rPr>
              <a:t>In any possible world, no matter what else it contains, the empty set would exist.</a:t>
            </a:r>
          </a:p>
          <a:p>
            <a:pPr marL="0" indent="0">
              <a:lnSpc>
                <a:spcPct val="90000"/>
              </a:lnSpc>
              <a:spcBef>
                <a:spcPts val="0"/>
              </a:spcBef>
              <a:buNone/>
            </a:pPr>
            <a:endParaRPr lang="en-US" sz="2800" dirty="0">
              <a:latin typeface="Garamond"/>
              <a:ea typeface="ＭＳ Ｐゴシック" charset="0"/>
              <a:cs typeface="Garamond"/>
              <a:sym typeface="Symbol" charset="0"/>
            </a:endParaRPr>
          </a:p>
          <a:p>
            <a:pPr marL="0" indent="0">
              <a:lnSpc>
                <a:spcPct val="90000"/>
              </a:lnSpc>
              <a:spcBef>
                <a:spcPts val="0"/>
              </a:spcBef>
              <a:buNone/>
            </a:pPr>
            <a:r>
              <a:rPr lang="en-US" sz="2800" dirty="0">
                <a:latin typeface="Garamond"/>
                <a:ea typeface="ＭＳ Ｐゴシック" charset="0"/>
                <a:cs typeface="Garamond"/>
                <a:sym typeface="Symbol" charset="0"/>
              </a:rPr>
              <a:t>But then the set whose only member is the empty set would exist.</a:t>
            </a:r>
          </a:p>
          <a:p>
            <a:pPr marL="0" indent="0">
              <a:lnSpc>
                <a:spcPct val="90000"/>
              </a:lnSpc>
              <a:spcBef>
                <a:spcPts val="0"/>
              </a:spcBef>
              <a:buNone/>
            </a:pPr>
            <a:endParaRPr lang="en-US" sz="2800" dirty="0">
              <a:latin typeface="Garamond"/>
              <a:ea typeface="ＭＳ Ｐゴシック" charset="0"/>
              <a:cs typeface="Garamond"/>
              <a:sym typeface="Symbol" charset="0"/>
            </a:endParaRPr>
          </a:p>
          <a:p>
            <a:pPr marL="0" indent="0">
              <a:lnSpc>
                <a:spcPct val="90000"/>
              </a:lnSpc>
              <a:spcBef>
                <a:spcPts val="0"/>
              </a:spcBef>
              <a:buNone/>
            </a:pPr>
            <a:r>
              <a:rPr lang="en-US" sz="2800" dirty="0">
                <a:latin typeface="Garamond"/>
                <a:ea typeface="ＭＳ Ｐゴシック" charset="0"/>
                <a:cs typeface="Garamond"/>
                <a:sym typeface="Symbol" charset="0"/>
              </a:rPr>
              <a:t>And so would the set whose only members are the empty set and the set whose only member is the empty set. And so on.</a:t>
            </a:r>
          </a:p>
        </p:txBody>
      </p:sp>
    </p:spTree>
    <p:extLst>
      <p:ext uri="{BB962C8B-B14F-4D97-AF65-F5344CB8AC3E}">
        <p14:creationId xmlns:p14="http://schemas.microsoft.com/office/powerpoint/2010/main" val="17153023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Etchemendy’s</a:t>
            </a:r>
            <a:r>
              <a:rPr lang="en-US" dirty="0">
                <a:latin typeface="Garamond"/>
                <a:cs typeface="Garamond"/>
              </a:rPr>
              <a:t> Objection (2)</a:t>
            </a:r>
            <a:endParaRPr lang="en-US" dirty="0"/>
          </a:p>
        </p:txBody>
      </p:sp>
      <p:sp>
        <p:nvSpPr>
          <p:cNvPr id="6" name="Content Placeholder 5"/>
          <p:cNvSpPr>
            <a:spLocks noGrp="1"/>
          </p:cNvSpPr>
          <p:nvPr>
            <p:ph idx="1"/>
          </p:nvPr>
        </p:nvSpPr>
        <p:spPr/>
        <p:txBody>
          <a:bodyPr>
            <a:normAutofit/>
          </a:bodyPr>
          <a:lstStyle/>
          <a:p>
            <a:pPr marL="0" indent="0">
              <a:lnSpc>
                <a:spcPct val="90000"/>
              </a:lnSpc>
              <a:buNone/>
            </a:pPr>
            <a:r>
              <a:rPr lang="en-US" sz="2800" dirty="0">
                <a:latin typeface="Garamond"/>
                <a:ea typeface="ＭＳ Ｐゴシック" charset="0"/>
                <a:cs typeface="Garamond"/>
                <a:sym typeface="Symbol" charset="0"/>
              </a:rPr>
              <a:t>If that is right, then it is not only true that there are infinitely many objects in the universe. It is also necessarily true.</a:t>
            </a:r>
          </a:p>
          <a:p>
            <a:pPr marL="0" indent="0">
              <a:lnSpc>
                <a:spcPct val="90000"/>
              </a:lnSpc>
              <a:buNone/>
            </a:pPr>
            <a:endParaRPr lang="en-US" sz="2800" dirty="0">
              <a:latin typeface="Garamond"/>
              <a:ea typeface="ＭＳ Ｐゴシック" charset="0"/>
              <a:cs typeface="Garamond"/>
              <a:sym typeface="Symbol" charset="0"/>
            </a:endParaRPr>
          </a:p>
          <a:p>
            <a:pPr marL="0" indent="0">
              <a:lnSpc>
                <a:spcPct val="90000"/>
              </a:lnSpc>
              <a:buNone/>
            </a:pPr>
            <a:r>
              <a:rPr lang="en-US" sz="2800" dirty="0">
                <a:latin typeface="Garamond"/>
                <a:ea typeface="ＭＳ Ｐゴシック" charset="0"/>
                <a:cs typeface="Garamond"/>
                <a:sym typeface="Symbol" charset="0"/>
              </a:rPr>
              <a:t>And if that is right, then we can see that 1. is false in any possible world. So it is not a mere contingency that it turns out to be a logical falsehood. And there is no possible world to witness the antecedent of: </a:t>
            </a:r>
            <a:r>
              <a:rPr lang="ja-JP" altLang="en-US" sz="2800" dirty="0">
                <a:latin typeface="Garamond"/>
                <a:ea typeface="ＭＳ Ｐゴシック" charset="0"/>
                <a:cs typeface="Garamond"/>
                <a:sym typeface="Symbol" charset="0"/>
              </a:rPr>
              <a:t>“</a:t>
            </a:r>
            <a:r>
              <a:rPr lang="en-US" sz="2800" dirty="0">
                <a:latin typeface="Garamond"/>
                <a:ea typeface="ＭＳ Ｐゴシック" charset="0"/>
                <a:cs typeface="Garamond"/>
                <a:sym typeface="Symbol" charset="0"/>
              </a:rPr>
              <a:t>If the universe were finite, then 1. would be a logical truth.</a:t>
            </a:r>
            <a:r>
              <a:rPr lang="ja-JP" altLang="en-US" sz="2800" dirty="0">
                <a:latin typeface="Garamond"/>
                <a:ea typeface="ＭＳ Ｐゴシック" charset="0"/>
                <a:cs typeface="Garamond"/>
                <a:sym typeface="Symbol" charset="0"/>
              </a:rPr>
              <a:t>”</a:t>
            </a:r>
            <a:endParaRPr lang="en-US" sz="2800" dirty="0">
              <a:latin typeface="Garamond"/>
              <a:ea typeface="ＭＳ Ｐゴシック" charset="0"/>
              <a:cs typeface="Garamond"/>
              <a:sym typeface="Symbol" charset="0"/>
            </a:endParaRPr>
          </a:p>
        </p:txBody>
      </p:sp>
    </p:spTree>
    <p:extLst>
      <p:ext uri="{BB962C8B-B14F-4D97-AF65-F5344CB8AC3E}">
        <p14:creationId xmlns:p14="http://schemas.microsoft.com/office/powerpoint/2010/main" val="35596374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09760427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sym typeface="Symbol" charset="0"/>
              </a:rPr>
              <a:t>According to </a:t>
            </a:r>
            <a:r>
              <a:rPr lang="en-US" sz="2800" dirty="0" err="1">
                <a:latin typeface="Garamond"/>
                <a:ea typeface="ＭＳ Ｐゴシック" charset="0"/>
                <a:cs typeface="Garamond"/>
                <a:sym typeface="Symbol" charset="0"/>
              </a:rPr>
              <a:t>Etchemendy</a:t>
            </a:r>
            <a:r>
              <a:rPr lang="en-US" sz="2800" dirty="0">
                <a:latin typeface="Garamond"/>
                <a:ea typeface="ＭＳ Ｐゴシック" charset="0"/>
                <a:cs typeface="Garamond"/>
                <a:sym typeface="Symbol" charset="0"/>
              </a:rPr>
              <a:t>, however, it is not sufficient to save </a:t>
            </a:r>
            <a:r>
              <a:rPr lang="en-US" sz="2800" dirty="0" err="1" smtClean="0">
                <a:latin typeface="Garamond"/>
                <a:ea typeface="ＭＳ Ｐゴシック" charset="0"/>
                <a:cs typeface="Garamond"/>
                <a:sym typeface="Symbol" charset="0"/>
              </a:rPr>
              <a:t>Tarski</a:t>
            </a:r>
            <a:r>
              <a:rPr lang="en-GB" sz="2800" dirty="0" smtClean="0">
                <a:latin typeface="Garamond"/>
                <a:ea typeface="ＭＳ Ｐゴシック" charset="0"/>
                <a:cs typeface="Garamond"/>
                <a:sym typeface="Symbol" charset="0"/>
              </a:rPr>
              <a:t>’</a:t>
            </a:r>
            <a:r>
              <a:rPr lang="en-US" sz="2800" dirty="0" smtClean="0">
                <a:latin typeface="Garamond"/>
                <a:ea typeface="ＭＳ Ｐゴシック" charset="0"/>
                <a:cs typeface="Garamond"/>
                <a:sym typeface="Symbol" charset="0"/>
              </a:rPr>
              <a:t>s </a:t>
            </a:r>
            <a:r>
              <a:rPr lang="en-US" sz="2800" dirty="0">
                <a:latin typeface="Garamond"/>
                <a:ea typeface="ＭＳ Ｐゴシック" charset="0"/>
                <a:cs typeface="Garamond"/>
                <a:sym typeface="Symbol" charset="0"/>
              </a:rPr>
              <a:t>analysis that it is a necessary truth that there are infinitely many objects.</a:t>
            </a:r>
          </a:p>
          <a:p>
            <a:pPr>
              <a:lnSpc>
                <a:spcPct val="90000"/>
              </a:lnSpc>
            </a:pPr>
            <a:endParaRPr lang="en-US" sz="2800" dirty="0">
              <a:latin typeface="Garamond"/>
              <a:ea typeface="ＭＳ Ｐゴシック" charset="0"/>
              <a:cs typeface="Garamond"/>
              <a:sym typeface="Symbol" charset="0"/>
            </a:endParaRPr>
          </a:p>
          <a:p>
            <a:pPr>
              <a:lnSpc>
                <a:spcPct val="90000"/>
              </a:lnSpc>
            </a:pPr>
            <a:r>
              <a:rPr lang="en-US" sz="2800" dirty="0">
                <a:latin typeface="Garamond"/>
                <a:ea typeface="ＭＳ Ｐゴシック" charset="0"/>
                <a:cs typeface="Garamond"/>
                <a:sym typeface="Symbol" charset="0"/>
              </a:rPr>
              <a:t>Rather, this would have to be a </a:t>
            </a:r>
            <a:r>
              <a:rPr lang="en-US" sz="2800" i="1" dirty="0">
                <a:latin typeface="Garamond"/>
                <a:ea typeface="ＭＳ Ｐゴシック" charset="0"/>
                <a:cs typeface="Garamond"/>
                <a:sym typeface="Symbol" charset="0"/>
              </a:rPr>
              <a:t>logical</a:t>
            </a:r>
            <a:r>
              <a:rPr lang="en-US" sz="2800" dirty="0">
                <a:latin typeface="Garamond"/>
                <a:ea typeface="ＭＳ Ｐゴシック" charset="0"/>
                <a:cs typeface="Garamond"/>
                <a:sym typeface="Symbol" charset="0"/>
              </a:rPr>
              <a:t> truth. (Otherwise, logic would depend upon extra-logical truth.</a:t>
            </a:r>
            <a:r>
              <a:rPr lang="en-US" sz="2800" dirty="0" smtClean="0">
                <a:latin typeface="Garamond"/>
                <a:ea typeface="ＭＳ Ｐゴシック" charset="0"/>
                <a:cs typeface="Garamond"/>
                <a:sym typeface="Symbol" charset="0"/>
              </a:rPr>
              <a:t>)</a:t>
            </a:r>
            <a:endParaRPr lang="en-US" sz="2800" dirty="0">
              <a:latin typeface="Garamond"/>
              <a:ea typeface="ＭＳ Ｐゴシック" charset="0"/>
              <a:cs typeface="Garamond"/>
              <a:sym typeface="Symbol" charset="0"/>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339326950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3034799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sym typeface="Symbol" charset="0"/>
              </a:rPr>
              <a:t>What is wrong with admitting that it is a logical truth that there are infinitely many objects?</a:t>
            </a:r>
          </a:p>
          <a:p>
            <a:pPr>
              <a:lnSpc>
                <a:spcPct val="90000"/>
              </a:lnSpc>
            </a:pPr>
            <a:endParaRPr lang="en-US" sz="2800" dirty="0">
              <a:latin typeface="Garamond"/>
              <a:ea typeface="ＭＳ Ｐゴシック" charset="0"/>
              <a:cs typeface="Garamond"/>
              <a:sym typeface="Symbol" charset="0"/>
            </a:endParaRPr>
          </a:p>
          <a:p>
            <a:pPr>
              <a:lnSpc>
                <a:spcPct val="90000"/>
              </a:lnSpc>
            </a:pPr>
            <a:r>
              <a:rPr lang="en-US" sz="2800" dirty="0">
                <a:latin typeface="Garamond"/>
                <a:ea typeface="ＭＳ Ｐゴシック" charset="0"/>
                <a:cs typeface="Garamond"/>
                <a:sym typeface="Symbol" charset="0"/>
              </a:rPr>
              <a:t>Well, one reason is that it just </a:t>
            </a:r>
            <a:r>
              <a:rPr lang="en-US" sz="2800" dirty="0" err="1" smtClean="0">
                <a:latin typeface="Garamond"/>
                <a:ea typeface="ＭＳ Ｐゴシック" charset="0"/>
                <a:cs typeface="Garamond"/>
                <a:sym typeface="Symbol" charset="0"/>
              </a:rPr>
              <a:t>doesn</a:t>
            </a:r>
            <a:r>
              <a:rPr lang="en-GB" sz="2800" dirty="0" smtClean="0">
                <a:latin typeface="Garamond"/>
                <a:ea typeface="ＭＳ Ｐゴシック" charset="0"/>
                <a:cs typeface="Garamond"/>
                <a:sym typeface="Symbol" charset="0"/>
              </a:rPr>
              <a:t>’</a:t>
            </a:r>
            <a:r>
              <a:rPr lang="en-US" sz="2800" dirty="0" smtClean="0">
                <a:latin typeface="Garamond"/>
                <a:ea typeface="ＭＳ Ｐゴシック" charset="0"/>
                <a:cs typeface="Garamond"/>
                <a:sym typeface="Symbol" charset="0"/>
              </a:rPr>
              <a:t>t </a:t>
            </a:r>
            <a:r>
              <a:rPr lang="en-US" sz="2800" dirty="0">
                <a:latin typeface="Garamond"/>
                <a:ea typeface="ＭＳ Ｐゴシック" charset="0"/>
                <a:cs typeface="Garamond"/>
                <a:sym typeface="Symbol" charset="0"/>
              </a:rPr>
              <a:t>seem to be. After all, the argument </a:t>
            </a:r>
            <a:r>
              <a:rPr lang="en-US" sz="2800" dirty="0" smtClean="0">
                <a:latin typeface="Garamond"/>
                <a:ea typeface="ＭＳ Ｐゴシック" charset="0"/>
                <a:cs typeface="Garamond"/>
                <a:sym typeface="Symbol" charset="0"/>
              </a:rPr>
              <a:t>we </a:t>
            </a:r>
            <a:r>
              <a:rPr lang="en-US" sz="2800" dirty="0">
                <a:latin typeface="Garamond"/>
                <a:ea typeface="ＭＳ Ｐゴシック" charset="0"/>
                <a:cs typeface="Garamond"/>
                <a:sym typeface="Symbol" charset="0"/>
              </a:rPr>
              <a:t>gave </a:t>
            </a:r>
            <a:r>
              <a:rPr lang="en-US" sz="2800" dirty="0" smtClean="0">
                <a:latin typeface="Garamond"/>
                <a:ea typeface="ＭＳ Ｐゴシック" charset="0"/>
                <a:cs typeface="Garamond"/>
                <a:sym typeface="Symbol" charset="0"/>
              </a:rPr>
              <a:t>made </a:t>
            </a:r>
            <a:r>
              <a:rPr lang="en-US" sz="2800" dirty="0">
                <a:latin typeface="Garamond"/>
                <a:ea typeface="ＭＳ Ｐゴシック" charset="0"/>
                <a:cs typeface="Garamond"/>
                <a:sym typeface="Symbol" charset="0"/>
              </a:rPr>
              <a:t>appeal to set-theory, and we might not think that set-theory is (part of) logic.</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194079231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Etchemendy’s</a:t>
            </a:r>
            <a:r>
              <a:rPr lang="en-US" dirty="0" smtClean="0">
                <a:latin typeface="Garamond"/>
                <a:cs typeface="Garamond"/>
              </a:rPr>
              <a:t> Objection (2)</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1584828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977499"/>
          </a:xfrm>
          <a:prstGeom prst="rect">
            <a:avLst/>
          </a:prstGeom>
          <a:noFill/>
        </p:spPr>
        <p:txBody>
          <a:bodyPr wrap="square" rtlCol="0">
            <a:spAutoFit/>
          </a:bodyPr>
          <a:lstStyle/>
          <a:p>
            <a:pPr>
              <a:lnSpc>
                <a:spcPct val="90000"/>
              </a:lnSpc>
            </a:pPr>
            <a:r>
              <a:rPr lang="en-US" sz="2800" dirty="0" err="1" smtClean="0">
                <a:latin typeface="Garamond"/>
                <a:ea typeface="ＭＳ Ｐゴシック" charset="0"/>
                <a:cs typeface="Garamond"/>
                <a:sym typeface="Symbol" charset="0"/>
              </a:rPr>
              <a:t>Etchemendy</a:t>
            </a:r>
            <a:r>
              <a:rPr lang="en-GB" sz="2800" dirty="0" smtClean="0">
                <a:latin typeface="Garamond"/>
                <a:ea typeface="ＭＳ Ｐゴシック" charset="0"/>
                <a:cs typeface="Garamond"/>
                <a:sym typeface="Symbol" charset="0"/>
              </a:rPr>
              <a:t>’</a:t>
            </a:r>
            <a:r>
              <a:rPr lang="en-US" sz="2800" dirty="0" smtClean="0">
                <a:latin typeface="Garamond"/>
                <a:ea typeface="ＭＳ Ｐゴシック" charset="0"/>
                <a:cs typeface="Garamond"/>
                <a:sym typeface="Symbol" charset="0"/>
              </a:rPr>
              <a:t>s reason:</a:t>
            </a:r>
            <a:endParaRPr lang="en-US" sz="2800" dirty="0">
              <a:latin typeface="Garamond"/>
              <a:ea typeface="ＭＳ Ｐゴシック" charset="0"/>
              <a:cs typeface="Garamond"/>
              <a:sym typeface="Symbol" charset="0"/>
            </a:endParaRPr>
          </a:p>
          <a:p>
            <a:pPr>
              <a:lnSpc>
                <a:spcPct val="90000"/>
              </a:lnSpc>
            </a:pPr>
            <a:endParaRPr lang="en-US" sz="2800" dirty="0">
              <a:latin typeface="Garamond"/>
              <a:ea typeface="ＭＳ Ｐゴシック" charset="0"/>
              <a:cs typeface="Garamond"/>
              <a:sym typeface="Symbol" charset="0"/>
            </a:endParaRPr>
          </a:p>
          <a:p>
            <a:pPr>
              <a:lnSpc>
                <a:spcPct val="90000"/>
              </a:lnSpc>
            </a:pPr>
            <a:r>
              <a:rPr lang="en-US" sz="2800" dirty="0">
                <a:latin typeface="Garamond"/>
                <a:ea typeface="ＭＳ Ｐゴシック" charset="0"/>
                <a:cs typeface="Garamond"/>
                <a:sym typeface="Symbol" charset="0"/>
              </a:rPr>
              <a:t>If we allow that the claim that there are infinitely many objects is a logical truth, then we have to allow that each of the </a:t>
            </a:r>
            <a:r>
              <a:rPr lang="en-US" sz="2800" dirty="0" err="1">
                <a:latin typeface="Garamond"/>
                <a:ea typeface="ＭＳ Ｐゴシック" charset="0"/>
                <a:cs typeface="Garamond"/>
                <a:sym typeface="Symbol" charset="0"/>
              </a:rPr>
              <a:t>O</a:t>
            </a:r>
            <a:r>
              <a:rPr lang="en-US" sz="2800" i="1" dirty="0" err="1">
                <a:latin typeface="Garamond"/>
                <a:ea typeface="ＭＳ Ｐゴシック" charset="0"/>
                <a:cs typeface="Garamond"/>
                <a:sym typeface="Symbol" charset="0"/>
              </a:rPr>
              <a:t>n</a:t>
            </a:r>
            <a:r>
              <a:rPr lang="en-US" sz="2800" dirty="0" err="1">
                <a:latin typeface="Garamond"/>
                <a:ea typeface="ＭＳ Ｐゴシック" charset="0"/>
                <a:cs typeface="Garamond"/>
                <a:sym typeface="Symbol" charset="0"/>
              </a:rPr>
              <a:t>s</a:t>
            </a:r>
            <a:r>
              <a:rPr lang="en-US" sz="2800" dirty="0">
                <a:latin typeface="Garamond"/>
                <a:ea typeface="ＭＳ Ｐゴシック" charset="0"/>
                <a:cs typeface="Garamond"/>
                <a:sym typeface="Symbol" charset="0"/>
              </a:rPr>
              <a:t> is logically true.</a:t>
            </a:r>
          </a:p>
          <a:p>
            <a:pPr>
              <a:lnSpc>
                <a:spcPct val="90000"/>
              </a:lnSpc>
            </a:pPr>
            <a:endParaRPr lang="en-US" sz="2800" dirty="0">
              <a:latin typeface="Garamond"/>
              <a:ea typeface="ＭＳ Ｐゴシック" charset="0"/>
              <a:cs typeface="Garamond"/>
              <a:sym typeface="Symbol" charset="0"/>
            </a:endParaRPr>
          </a:p>
          <a:p>
            <a:pPr>
              <a:lnSpc>
                <a:spcPct val="90000"/>
              </a:lnSpc>
            </a:pPr>
            <a:r>
              <a:rPr lang="en-US" sz="2800" dirty="0">
                <a:latin typeface="Garamond"/>
                <a:ea typeface="ＭＳ Ｐゴシック" charset="0"/>
                <a:cs typeface="Garamond"/>
                <a:sym typeface="Symbol" charset="0"/>
              </a:rPr>
              <a:t>But the standard treatment, involving varying the size of the domain, treats them as </a:t>
            </a:r>
            <a:r>
              <a:rPr lang="en-US" sz="2800" dirty="0" smtClean="0">
                <a:latin typeface="Garamond"/>
                <a:ea typeface="ＭＳ Ｐゴシック" charset="0"/>
                <a:cs typeface="Garamond"/>
                <a:sym typeface="Symbol" charset="0"/>
              </a:rPr>
              <a:t>not!</a:t>
            </a:r>
            <a:endParaRPr lang="en-US" sz="2800" dirty="0">
              <a:latin typeface="Garamond"/>
              <a:ea typeface="ＭＳ Ｐゴシック" charset="0"/>
              <a:cs typeface="Garamond"/>
              <a:sym typeface="Symbol" charset="0"/>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73673561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Take Home Questions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3967934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4365298"/>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sym typeface="Symbol" charset="0"/>
              </a:rPr>
              <a:t>Q1. Do you think an account of logical consequence should immediately explain how consequence can grounds reasons?</a:t>
            </a:r>
          </a:p>
          <a:p>
            <a:pPr>
              <a:lnSpc>
                <a:spcPct val="90000"/>
              </a:lnSpc>
            </a:pPr>
            <a:endParaRPr lang="en-US" sz="2800" dirty="0">
              <a:latin typeface="Garamond"/>
              <a:ea typeface="ＭＳ Ｐゴシック" charset="0"/>
              <a:cs typeface="Garamond"/>
              <a:sym typeface="Symbol" charset="0"/>
            </a:endParaRPr>
          </a:p>
          <a:p>
            <a:pPr>
              <a:lnSpc>
                <a:spcPct val="90000"/>
              </a:lnSpc>
            </a:pPr>
            <a:r>
              <a:rPr lang="en-US" sz="2800" dirty="0" smtClean="0">
                <a:latin typeface="Garamond"/>
                <a:ea typeface="ＭＳ Ｐゴシック" charset="0"/>
                <a:cs typeface="Garamond"/>
                <a:sym typeface="Symbol" charset="0"/>
              </a:rPr>
              <a:t>Q2. Do you think logical consequences should hold of necessity?</a:t>
            </a:r>
          </a:p>
          <a:p>
            <a:pPr>
              <a:lnSpc>
                <a:spcPct val="90000"/>
              </a:lnSpc>
            </a:pPr>
            <a:endParaRPr lang="en-US" sz="2800" dirty="0">
              <a:latin typeface="Garamond"/>
              <a:ea typeface="ＭＳ Ｐゴシック" charset="0"/>
              <a:cs typeface="Garamond"/>
              <a:sym typeface="Symbol" charset="0"/>
            </a:endParaRPr>
          </a:p>
          <a:p>
            <a:pPr>
              <a:lnSpc>
                <a:spcPct val="90000"/>
              </a:lnSpc>
            </a:pPr>
            <a:r>
              <a:rPr lang="en-US" sz="2800" dirty="0" smtClean="0">
                <a:latin typeface="Garamond"/>
                <a:ea typeface="ＭＳ Ｐゴシック" charset="0"/>
                <a:cs typeface="Garamond"/>
                <a:sym typeface="Symbol" charset="0"/>
              </a:rPr>
              <a:t>Q3. Can you think of a response to </a:t>
            </a:r>
            <a:r>
              <a:rPr lang="en-US" sz="2800" dirty="0" err="1" smtClean="0">
                <a:latin typeface="Garamond"/>
                <a:ea typeface="ＭＳ Ｐゴシック" charset="0"/>
                <a:cs typeface="Garamond"/>
                <a:sym typeface="Symbol" charset="0"/>
              </a:rPr>
              <a:t>Etchemendy’s</a:t>
            </a:r>
            <a:r>
              <a:rPr lang="en-US" sz="2800" dirty="0" smtClean="0">
                <a:latin typeface="Garamond"/>
                <a:ea typeface="ＭＳ Ｐゴシック" charset="0"/>
                <a:cs typeface="Garamond"/>
                <a:sym typeface="Symbol" charset="0"/>
              </a:rPr>
              <a:t> Objection (2)?</a:t>
            </a:r>
            <a:endParaRPr lang="en-US" sz="2800" dirty="0">
              <a:latin typeface="Garamond"/>
              <a:ea typeface="ＭＳ Ｐゴシック" charset="0"/>
              <a:cs typeface="Garamond"/>
              <a:sym typeface="Symbol" charset="0"/>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8268237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0012327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140955023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Garamond"/>
                <a:cs typeface="Garamond"/>
              </a:rPr>
              <a:t>Etchemendy’s</a:t>
            </a:r>
            <a:r>
              <a:rPr lang="en-US" dirty="0" smtClean="0">
                <a:latin typeface="Garamond"/>
                <a:cs typeface="Garamond"/>
              </a:rPr>
              <a:t> Objections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43942140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3108544"/>
          </a:xfrm>
          <a:prstGeom prst="rect">
            <a:avLst/>
          </a:prstGeom>
          <a:noFill/>
        </p:spPr>
        <p:txBody>
          <a:bodyPr wrap="square" rtlCol="0">
            <a:spAutoFit/>
          </a:bodyPr>
          <a:lstStyle/>
          <a:p>
            <a:r>
              <a:rPr lang="en-US" sz="2800" dirty="0">
                <a:latin typeface="Garamond"/>
                <a:ea typeface="ＭＳ Ｐゴシック" charset="0"/>
                <a:cs typeface="Garamond"/>
              </a:rPr>
              <a:t>Basic objection:</a:t>
            </a:r>
          </a:p>
          <a:p>
            <a:endParaRPr lang="en-US" altLang="ja-JP" sz="2800" dirty="0" smtClean="0">
              <a:latin typeface="Garamond"/>
              <a:ea typeface="ＭＳ Ｐゴシック" charset="0"/>
              <a:cs typeface="Garamond"/>
            </a:endParaRPr>
          </a:p>
          <a:p>
            <a:r>
              <a:rPr lang="ja-JP" altLang="en-US" sz="2800" dirty="0" smtClean="0">
                <a:latin typeface="Garamond"/>
                <a:ea typeface="ＭＳ Ｐゴシック" charset="0"/>
                <a:cs typeface="Garamond"/>
              </a:rPr>
              <a:t>“</a:t>
            </a: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analysis involves a simple, conceptual mistake: confusing the symptoms of logical consequence with their cause.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en-US" sz="2800" dirty="0" err="1" smtClean="0">
                <a:latin typeface="Garamond"/>
                <a:ea typeface="ＭＳ Ｐゴシック" charset="0"/>
                <a:cs typeface="Garamond"/>
              </a:rPr>
              <a:t>Etchemendy</a:t>
            </a:r>
            <a:r>
              <a:rPr lang="en-US" sz="2800" dirty="0" smtClean="0">
                <a:latin typeface="Garamond"/>
                <a:ea typeface="ＭＳ Ｐゴシック" charset="0"/>
                <a:cs typeface="Garamond"/>
              </a:rPr>
              <a:t>, 2008)</a:t>
            </a:r>
            <a:endParaRPr lang="en-US" sz="2800" dirty="0">
              <a:latin typeface="Garamond"/>
              <a:ea typeface="ＭＳ Ｐゴシック" charset="0"/>
              <a:cs typeface="Garamond"/>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78236262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Logical constants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53818872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589700"/>
          </a:xfrm>
          <a:prstGeom prst="rect">
            <a:avLst/>
          </a:prstGeom>
          <a:noFill/>
        </p:spPr>
        <p:txBody>
          <a:bodyPr wrap="square" rtlCol="0">
            <a:spAutoFit/>
          </a:bodyPr>
          <a:lstStyle/>
          <a:p>
            <a:pPr>
              <a:lnSpc>
                <a:spcPct val="90000"/>
              </a:lnSpc>
            </a:pPr>
            <a:r>
              <a:rPr lang="en-GB" sz="2800" dirty="0" err="1">
                <a:latin typeface="Garamond"/>
                <a:ea typeface="ＭＳ Ｐゴシック" charset="0"/>
                <a:cs typeface="Garamond"/>
                <a:sym typeface="Symbol" charset="0"/>
              </a:rPr>
              <a:t>Tarski’s</a:t>
            </a:r>
            <a:r>
              <a:rPr lang="en-GB" sz="2800" dirty="0">
                <a:latin typeface="Garamond"/>
                <a:ea typeface="ＭＳ Ｐゴシック" charset="0"/>
                <a:cs typeface="Garamond"/>
                <a:sym typeface="Symbol" charset="0"/>
              </a:rPr>
              <a:t> account:</a:t>
            </a:r>
          </a:p>
          <a:p>
            <a:pPr>
              <a:lnSpc>
                <a:spcPct val="90000"/>
              </a:lnSpc>
            </a:pPr>
            <a:endParaRPr lang="en-GB" sz="2800" dirty="0">
              <a:latin typeface="Garamond"/>
              <a:ea typeface="ＭＳ Ｐゴシック" charset="0"/>
              <a:cs typeface="Garamond"/>
              <a:sym typeface="Symbol" charset="0"/>
            </a:endParaRPr>
          </a:p>
          <a:p>
            <a:pPr>
              <a:lnSpc>
                <a:spcPct val="90000"/>
              </a:lnSpc>
            </a:pPr>
            <a:r>
              <a:rPr lang="en-GB" sz="2800" dirty="0" smtClean="0">
                <a:latin typeface="Garamond"/>
                <a:ea typeface="ＭＳ Ｐゴシック" charset="0"/>
                <a:cs typeface="Garamond"/>
                <a:sym typeface="Symbol" charset="0"/>
              </a:rPr>
              <a:t> is </a:t>
            </a:r>
            <a:r>
              <a:rPr lang="en-GB" sz="2800" dirty="0">
                <a:latin typeface="Garamond"/>
                <a:ea typeface="ＭＳ Ｐゴシック" charset="0"/>
                <a:cs typeface="Garamond"/>
                <a:sym typeface="Symbol" charset="0"/>
              </a:rPr>
              <a:t>a formal (/logical)  consequence of X </a:t>
            </a:r>
            <a:r>
              <a:rPr lang="en-GB" sz="2800" dirty="0" err="1">
                <a:latin typeface="Garamond"/>
                <a:ea typeface="ＭＳ Ｐゴシック" charset="0"/>
                <a:cs typeface="Garamond"/>
                <a:sym typeface="Symbol" charset="0"/>
              </a:rPr>
              <a:t>iff</a:t>
            </a:r>
            <a:r>
              <a:rPr lang="en-GB" sz="2800" dirty="0">
                <a:latin typeface="Garamond"/>
                <a:ea typeface="ＭＳ Ｐゴシック" charset="0"/>
                <a:cs typeface="Garamond"/>
                <a:sym typeface="Symbol" charset="0"/>
              </a:rPr>
              <a:t> for all (sets of) formulae  and X with the same </a:t>
            </a:r>
            <a:r>
              <a:rPr lang="en-GB" sz="2800" dirty="0" err="1">
                <a:latin typeface="Garamond"/>
                <a:ea typeface="ＭＳ Ｐゴシック" charset="0"/>
                <a:cs typeface="Garamond"/>
                <a:sym typeface="Symbol" charset="0"/>
              </a:rPr>
              <a:t>structure+logical</a:t>
            </a:r>
            <a:r>
              <a:rPr lang="en-GB" sz="2800" dirty="0">
                <a:latin typeface="Garamond"/>
                <a:ea typeface="ＭＳ Ｐゴシック" charset="0"/>
                <a:cs typeface="Garamond"/>
                <a:sym typeface="Symbol" charset="0"/>
              </a:rPr>
              <a:t> constants as  and X, it’s not the case that X is true and  is false.</a:t>
            </a:r>
          </a:p>
          <a:p>
            <a:pPr>
              <a:lnSpc>
                <a:spcPct val="90000"/>
              </a:lnSpc>
            </a:pPr>
            <a:endParaRPr lang="en-GB" sz="2800" dirty="0">
              <a:latin typeface="Garamond"/>
              <a:ea typeface="ＭＳ Ｐゴシック" charset="0"/>
              <a:cs typeface="Garamond"/>
              <a:sym typeface="Symbol" charset="0"/>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198688441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Logical constants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8769904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977499"/>
          </a:xfrm>
          <a:prstGeom prst="rect">
            <a:avLst/>
          </a:prstGeom>
          <a:noFill/>
        </p:spPr>
        <p:txBody>
          <a:bodyPr wrap="square" rtlCol="0">
            <a:spAutoFit/>
          </a:bodyPr>
          <a:lstStyle/>
          <a:p>
            <a:pPr>
              <a:lnSpc>
                <a:spcPct val="90000"/>
              </a:lnSpc>
            </a:pP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account appears to make essential use of the notion of a </a:t>
            </a:r>
            <a:r>
              <a:rPr lang="en-US" sz="2800" i="1" dirty="0">
                <a:latin typeface="Garamond"/>
                <a:ea typeface="ＭＳ Ｐゴシック" charset="0"/>
                <a:cs typeface="Garamond"/>
              </a:rPr>
              <a:t>logical constant</a:t>
            </a:r>
            <a:r>
              <a:rPr lang="en-US" sz="2800" dirty="0">
                <a:latin typeface="Garamond"/>
                <a:ea typeface="ＭＳ Ｐゴシック" charset="0"/>
                <a:cs typeface="Garamond"/>
              </a:rPr>
              <a:t> as what stays fixed as we vary interpretations</a:t>
            </a:r>
            <a:r>
              <a:rPr lang="en-US" sz="2800" dirty="0" smtClean="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a:p>
            <a:pPr>
              <a:lnSpc>
                <a:spcPct val="90000"/>
              </a:lnSpc>
            </a:pPr>
            <a:r>
              <a:rPr lang="en-GB" sz="2800" dirty="0" smtClean="0">
                <a:latin typeface="Garamond"/>
                <a:ea typeface="ＭＳ Ｐゴシック" charset="0"/>
                <a:cs typeface="Garamond"/>
                <a:sym typeface="Symbol" charset="0"/>
              </a:rPr>
              <a:t>It </a:t>
            </a:r>
            <a:r>
              <a:rPr lang="en-GB" sz="2800" dirty="0">
                <a:latin typeface="Garamond"/>
                <a:ea typeface="ＭＳ Ｐゴシック" charset="0"/>
                <a:cs typeface="Garamond"/>
                <a:sym typeface="Symbol" charset="0"/>
              </a:rPr>
              <a:t>makes a difference to the extension of the account what we count as </a:t>
            </a:r>
            <a:r>
              <a:rPr lang="en-GB" sz="2800" i="1" dirty="0">
                <a:latin typeface="Garamond"/>
                <a:ea typeface="ＭＳ Ｐゴシック" charset="0"/>
                <a:cs typeface="Garamond"/>
                <a:sym typeface="Symbol" charset="0"/>
              </a:rPr>
              <a:t>logical constants</a:t>
            </a:r>
            <a:r>
              <a:rPr lang="en-GB" sz="2800" dirty="0">
                <a:latin typeface="Garamond"/>
                <a:ea typeface="ＭＳ Ｐゴシック" charset="0"/>
                <a:cs typeface="Garamond"/>
                <a:sym typeface="Symbol" charset="0"/>
              </a:rPr>
              <a:t>.</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What is a </a:t>
            </a:r>
            <a:r>
              <a:rPr lang="en-US" sz="2800" i="1" dirty="0">
                <a:latin typeface="Garamond"/>
                <a:ea typeface="ＭＳ Ｐゴシック" charset="0"/>
                <a:cs typeface="Garamond"/>
              </a:rPr>
              <a:t>logical constant</a:t>
            </a:r>
            <a:r>
              <a:rPr lang="en-US" sz="2800" dirty="0">
                <a:latin typeface="Garamond"/>
                <a:ea typeface="ＭＳ Ｐゴシック" charset="0"/>
                <a:cs typeface="Garamond"/>
              </a:rPr>
              <a:t>?</a:t>
            </a:r>
            <a:endParaRPr lang="en-US" sz="2800" i="1"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141954101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Logical constants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6891760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539431"/>
          </a:xfrm>
          <a:prstGeom prst="rect">
            <a:avLst/>
          </a:prstGeom>
          <a:noFill/>
        </p:spPr>
        <p:txBody>
          <a:bodyPr wrap="square" rtlCol="0">
            <a:spAutoFit/>
          </a:bodyPr>
          <a:lstStyle/>
          <a:p>
            <a:r>
              <a:rPr lang="en-US" sz="2800" dirty="0">
                <a:latin typeface="Garamond"/>
                <a:ea typeface="ＭＳ Ｐゴシック" charset="0"/>
                <a:cs typeface="Garamond"/>
              </a:rPr>
              <a:t>The question </a:t>
            </a:r>
            <a:r>
              <a:rPr lang="ja-JP" altLang="en-US" sz="2800" dirty="0">
                <a:latin typeface="Garamond"/>
                <a:ea typeface="ＭＳ Ｐゴシック" charset="0"/>
                <a:cs typeface="Garamond"/>
              </a:rPr>
              <a:t>‘</a:t>
            </a:r>
            <a:r>
              <a:rPr lang="en-US" sz="2800" dirty="0">
                <a:latin typeface="Garamond"/>
                <a:ea typeface="ＭＳ Ｐゴシック" charset="0"/>
                <a:cs typeface="Garamond"/>
              </a:rPr>
              <a:t>which words are logical words?</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therefore closely akin to the questions </a:t>
            </a:r>
            <a:r>
              <a:rPr lang="ja-JP" altLang="en-US" sz="2800" dirty="0">
                <a:latin typeface="Garamond"/>
                <a:ea typeface="ＭＳ Ｐゴシック" charset="0"/>
                <a:cs typeface="Garamond"/>
              </a:rPr>
              <a:t>‘</a:t>
            </a:r>
            <a:r>
              <a:rPr lang="en-US" sz="2800" dirty="0">
                <a:latin typeface="Garamond"/>
                <a:ea typeface="ＭＳ Ｐゴシック" charset="0"/>
                <a:cs typeface="Garamond"/>
              </a:rPr>
              <a:t>what is logic?</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and </a:t>
            </a:r>
            <a:r>
              <a:rPr lang="ja-JP" altLang="en-US" sz="2800" dirty="0">
                <a:latin typeface="Garamond"/>
                <a:ea typeface="ＭＳ Ｐゴシック" charset="0"/>
                <a:cs typeface="Garamond"/>
              </a:rPr>
              <a:t>‘</a:t>
            </a:r>
            <a:r>
              <a:rPr lang="en-US" sz="2800" dirty="0">
                <a:latin typeface="Garamond"/>
                <a:ea typeface="ＭＳ Ｐゴシック" charset="0"/>
                <a:cs typeface="Garamond"/>
              </a:rPr>
              <a:t>what is logical consequence?</a:t>
            </a:r>
            <a:r>
              <a:rPr lang="ja-JP" altLang="en-US" sz="2800" dirty="0">
                <a:latin typeface="Garamond"/>
                <a:ea typeface="ＭＳ Ｐゴシック" charset="0"/>
                <a:cs typeface="Garamond"/>
              </a:rPr>
              <a:t>’</a:t>
            </a:r>
            <a:r>
              <a:rPr lang="en-US" sz="2800" dirty="0">
                <a:latin typeface="Garamond"/>
                <a:ea typeface="ＭＳ Ｐゴシック" charset="0"/>
                <a:cs typeface="Garamond"/>
              </a:rPr>
              <a:t>.</a:t>
            </a:r>
          </a:p>
          <a:p>
            <a:endParaRPr lang="en-US" sz="2800" dirty="0">
              <a:latin typeface="Garamond"/>
              <a:ea typeface="ＭＳ Ｐゴシック" charset="0"/>
              <a:cs typeface="Garamond"/>
            </a:endParaRPr>
          </a:p>
          <a:p>
            <a:r>
              <a:rPr lang="en-US" sz="2800" dirty="0">
                <a:latin typeface="Garamond"/>
                <a:ea typeface="ＭＳ Ｐゴシック" charset="0"/>
                <a:cs typeface="Garamond"/>
              </a:rPr>
              <a:t>How should we demarcate the logical from the non-logical words?</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2659972570"/>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Logical constants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1522991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977499"/>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R</a:t>
            </a:r>
            <a:r>
              <a:rPr lang="en-US" sz="2800" dirty="0" smtClean="0">
                <a:latin typeface="Garamond"/>
                <a:ea typeface="ＭＳ Ｐゴシック" charset="0"/>
                <a:cs typeface="Garamond"/>
              </a:rPr>
              <a:t>eally </a:t>
            </a:r>
            <a:r>
              <a:rPr lang="en-US" sz="2800" dirty="0">
                <a:latin typeface="Garamond"/>
                <a:ea typeface="ＭＳ Ｐゴシック" charset="0"/>
                <a:cs typeface="Garamond"/>
              </a:rPr>
              <a:t>two questions here:</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(Q1) What, if any, features mark out the specifically logical words?</a:t>
            </a:r>
          </a:p>
          <a:p>
            <a:pPr>
              <a:lnSpc>
                <a:spcPct val="90000"/>
              </a:lnSpc>
            </a:pPr>
            <a:r>
              <a:rPr lang="en-US" sz="2800" dirty="0">
                <a:latin typeface="Garamond"/>
                <a:ea typeface="ＭＳ Ｐゴシック" charset="0"/>
                <a:cs typeface="Garamond"/>
              </a:rPr>
              <a:t>(Q2) Can an answer to (Q1) help us </a:t>
            </a:r>
            <a:r>
              <a:rPr lang="en-US" sz="2800" dirty="0" smtClean="0">
                <a:latin typeface="Garamond"/>
                <a:ea typeface="ＭＳ Ｐゴシック" charset="0"/>
                <a:cs typeface="Garamond"/>
              </a:rPr>
              <a:t> </a:t>
            </a:r>
            <a:r>
              <a:rPr lang="en-US" sz="2800" dirty="0">
                <a:latin typeface="Garamond"/>
                <a:ea typeface="ＭＳ Ｐゴシック" charset="0"/>
                <a:cs typeface="Garamond"/>
              </a:rPr>
              <a:t>address worries like </a:t>
            </a:r>
            <a:r>
              <a:rPr lang="en-US" sz="2800" dirty="0" err="1" smtClean="0">
                <a:latin typeface="Garamond"/>
                <a:ea typeface="ＭＳ Ｐゴシック" charset="0"/>
                <a:cs typeface="Garamond"/>
              </a:rPr>
              <a:t>Etchemendy’s</a:t>
            </a:r>
            <a:r>
              <a:rPr lang="en-US" sz="2800" dirty="0" smtClean="0">
                <a:latin typeface="Garamond"/>
                <a:ea typeface="ＭＳ Ｐゴシック" charset="0"/>
                <a:cs typeface="Garamond"/>
              </a:rPr>
              <a:t>? </a:t>
            </a:r>
            <a:r>
              <a:rPr lang="en-US" sz="2800" dirty="0">
                <a:latin typeface="Garamond"/>
                <a:ea typeface="ＭＳ Ｐゴシック" charset="0"/>
                <a:cs typeface="Garamond"/>
              </a:rPr>
              <a:t>D</a:t>
            </a:r>
            <a:r>
              <a:rPr lang="en-US" sz="2800" dirty="0" smtClean="0">
                <a:latin typeface="Garamond"/>
                <a:ea typeface="ＭＳ Ｐゴシック" charset="0"/>
                <a:cs typeface="Garamond"/>
              </a:rPr>
              <a:t>o </a:t>
            </a:r>
            <a:r>
              <a:rPr lang="en-US" sz="2800" dirty="0">
                <a:latin typeface="Garamond"/>
                <a:ea typeface="ＭＳ Ｐゴシック" charset="0"/>
                <a:cs typeface="Garamond"/>
              </a:rPr>
              <a:t>the special features of logical words sustain the special modal or epistemic features of logical consequence?</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53201772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Listiform</a:t>
            </a:r>
            <a:r>
              <a:rPr lang="en-US" dirty="0" smtClean="0">
                <a:latin typeface="Garamond"/>
                <a:cs typeface="Garamond"/>
              </a:rPr>
              <a:t> account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9711332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108544"/>
          </a:xfrm>
          <a:prstGeom prst="rect">
            <a:avLst/>
          </a:prstGeom>
          <a:noFill/>
        </p:spPr>
        <p:txBody>
          <a:bodyPr wrap="square" rtlCol="0">
            <a:spAutoFit/>
          </a:bodyPr>
          <a:lstStyle/>
          <a:p>
            <a:r>
              <a:rPr lang="en-US" sz="2800" dirty="0" smtClean="0">
                <a:latin typeface="Garamond"/>
                <a:ea typeface="ＭＳ Ｐゴシック" charset="0"/>
                <a:cs typeface="Garamond"/>
              </a:rPr>
              <a:t>Don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we know what the logical constants are?</a:t>
            </a:r>
          </a:p>
          <a:p>
            <a:endParaRPr lang="en-US" sz="2800" dirty="0">
              <a:latin typeface="Garamond"/>
              <a:ea typeface="ＭＳ Ｐゴシック" charset="0"/>
              <a:cs typeface="Garamond"/>
            </a:endParaRPr>
          </a:p>
          <a:p>
            <a:r>
              <a:rPr lang="en-US" sz="2800" dirty="0" err="1" smtClean="0">
                <a:latin typeface="Garamond"/>
                <a:ea typeface="ＭＳ Ｐゴシック" charset="0"/>
                <a:cs typeface="Garamond"/>
              </a:rPr>
              <a:t>Aren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they just:</a:t>
            </a:r>
          </a:p>
          <a:p>
            <a:endParaRPr lang="en-US" sz="2800" dirty="0">
              <a:latin typeface="Garamond"/>
              <a:ea typeface="ＭＳ Ｐゴシック" charset="0"/>
              <a:cs typeface="Garamond"/>
            </a:endParaRPr>
          </a:p>
          <a:p>
            <a:r>
              <a:rPr lang="en-US" sz="2800" dirty="0">
                <a:latin typeface="Garamond"/>
                <a:ea typeface="ＭＳ Ｐゴシック" charset="0"/>
                <a:cs typeface="Garamond"/>
                <a:sym typeface="Symbol" charset="0"/>
              </a:rPr>
              <a:t>	, , , , , x, x?</a:t>
            </a:r>
          </a:p>
          <a:p>
            <a:endParaRPr lang="en-US" sz="2800" dirty="0">
              <a:latin typeface="Arial" charset="0"/>
              <a:ea typeface="ＭＳ Ｐゴシック" charset="0"/>
              <a:cs typeface="ＭＳ Ｐゴシック" charset="0"/>
              <a:sym typeface="Symbol" charset="0"/>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417446780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Two problems with </a:t>
            </a:r>
            <a:r>
              <a:rPr lang="en-US" dirty="0" err="1" smtClean="0">
                <a:latin typeface="Garamond"/>
                <a:cs typeface="Garamond"/>
              </a:rPr>
              <a:t>listiform</a:t>
            </a:r>
            <a:r>
              <a:rPr lang="en-US" dirty="0" smtClean="0">
                <a:latin typeface="Garamond"/>
                <a:cs typeface="Garamond"/>
              </a:rPr>
              <a:t> account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2900072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58970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a:t>
            </a:r>
            <a:r>
              <a:rPr lang="en-US" sz="2800" dirty="0">
                <a:latin typeface="Garamond"/>
                <a:ea typeface="ＭＳ Ｐゴシック" charset="0"/>
                <a:cs typeface="Garamond"/>
              </a:rPr>
              <a:t>I) Unless we understand </a:t>
            </a:r>
            <a:r>
              <a:rPr lang="en-US" sz="2800" i="1" dirty="0">
                <a:latin typeface="Garamond"/>
                <a:ea typeface="ＭＳ Ｐゴシック" charset="0"/>
                <a:cs typeface="Garamond"/>
              </a:rPr>
              <a:t>why</a:t>
            </a:r>
            <a:r>
              <a:rPr lang="en-US" sz="2800" dirty="0">
                <a:latin typeface="Garamond"/>
                <a:ea typeface="ＭＳ Ｐゴシック" charset="0"/>
                <a:cs typeface="Garamond"/>
              </a:rPr>
              <a:t> those are (all and only) the logical constants, we </a:t>
            </a:r>
            <a:r>
              <a:rPr lang="en-US" sz="2800" dirty="0" smtClean="0">
                <a:latin typeface="Garamond"/>
                <a:ea typeface="ＭＳ Ｐゴシック" charset="0"/>
                <a:cs typeface="Garamond"/>
              </a:rPr>
              <a:t>won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really understand our account of logical consequence. (The account </a:t>
            </a:r>
            <a:r>
              <a:rPr lang="en-US" sz="2800" dirty="0" smtClean="0">
                <a:latin typeface="Garamond"/>
                <a:ea typeface="ＭＳ Ｐゴシック" charset="0"/>
                <a:cs typeface="Garamond"/>
              </a:rPr>
              <a:t>we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d </a:t>
            </a:r>
            <a:r>
              <a:rPr lang="en-US" sz="2800" dirty="0">
                <a:latin typeface="Garamond"/>
                <a:ea typeface="ＭＳ Ｐゴシック" charset="0"/>
                <a:cs typeface="Garamond"/>
              </a:rPr>
              <a:t>end up with would appear to be little better than a simple list of the arguments we take to be instances of logically valid arguments.)</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362416813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Two problems with </a:t>
            </a:r>
            <a:r>
              <a:rPr lang="en-US" dirty="0" err="1">
                <a:latin typeface="Garamond"/>
                <a:cs typeface="Garamond"/>
              </a:rPr>
              <a:t>listiform</a:t>
            </a:r>
            <a:r>
              <a:rPr lang="en-US" dirty="0">
                <a:latin typeface="Garamond"/>
                <a:cs typeface="Garamond"/>
              </a:rPr>
              <a:t> account</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99852426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(II) W</a:t>
            </a:r>
            <a:r>
              <a:rPr lang="en-US" sz="2800" dirty="0" smtClean="0">
                <a:latin typeface="Garamond"/>
                <a:ea typeface="ＭＳ Ｐゴシック" charset="0"/>
                <a:cs typeface="Garamond"/>
              </a:rPr>
              <a:t>ithout </a:t>
            </a:r>
            <a:r>
              <a:rPr lang="en-US" sz="2800" dirty="0">
                <a:latin typeface="Garamond"/>
                <a:ea typeface="ＭＳ Ｐゴシック" charset="0"/>
                <a:cs typeface="Garamond"/>
              </a:rPr>
              <a:t>a principle we have no way of judging whether there should be additional members. What </a:t>
            </a:r>
            <a:r>
              <a:rPr lang="en-US" sz="2800" dirty="0" smtClean="0">
                <a:latin typeface="Garamond"/>
                <a:ea typeface="ＭＳ Ｐゴシック" charset="0"/>
                <a:cs typeface="Garamond"/>
              </a:rPr>
              <a:t>about:</a:t>
            </a:r>
            <a:endParaRPr lang="en-US" sz="2800" dirty="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sym typeface="Symbol" charset="0"/>
              </a:rPr>
              <a:t>	, , , F, …</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These </a:t>
            </a:r>
            <a:r>
              <a:rPr lang="en-US" sz="2800" dirty="0">
                <a:latin typeface="Garamond"/>
                <a:ea typeface="ＭＳ Ｐゴシック" charset="0"/>
                <a:cs typeface="Garamond"/>
              </a:rPr>
              <a:t>are subjects of </a:t>
            </a:r>
            <a:r>
              <a:rPr lang="en-US" sz="2800" dirty="0" smtClean="0">
                <a:latin typeface="Garamond"/>
                <a:ea typeface="ＭＳ Ｐゴシック" charset="0"/>
                <a:cs typeface="Garamond"/>
              </a:rPr>
              <a:t>dispute</a:t>
            </a:r>
            <a:r>
              <a:rPr lang="en-US" sz="2800" dirty="0">
                <a:latin typeface="Garamond"/>
                <a:ea typeface="ＭＳ Ｐゴシック" charset="0"/>
                <a:cs typeface="Garamond"/>
              </a:rPr>
              <a:t>. And there might be even more radical views, according to which the initial list should be extended further (or even shortened</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3300279182"/>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Garamond"/>
                <a:cs typeface="Garamond"/>
              </a:rPr>
              <a:t>Three views</a:t>
            </a:r>
            <a:endParaRPr lang="en-US" dirty="0"/>
          </a:p>
        </p:txBody>
      </p:sp>
      <p:sp>
        <p:nvSpPr>
          <p:cNvPr id="6" name="Content Placeholder 5"/>
          <p:cNvSpPr>
            <a:spLocks noGrp="1"/>
          </p:cNvSpPr>
          <p:nvPr>
            <p:ph idx="1"/>
          </p:nvPr>
        </p:nvSpPr>
        <p:spPr/>
        <p:txBody>
          <a:bodyPr>
            <a:normAutofit lnSpcReduction="10000"/>
          </a:bodyPr>
          <a:lstStyle/>
          <a:p>
            <a:pPr marL="609600" indent="-609600">
              <a:buFontTx/>
              <a:buAutoNum type="alphaUcParenBoth"/>
            </a:pPr>
            <a:r>
              <a:rPr lang="en-US" sz="2800" dirty="0">
                <a:latin typeface="Garamond"/>
                <a:ea typeface="ＭＳ Ｐゴシック" charset="0"/>
                <a:cs typeface="Garamond"/>
              </a:rPr>
              <a:t>The list is arbitrary. No substantive principle governs inclusion/exclusion</a:t>
            </a:r>
            <a:r>
              <a:rPr lang="en-US" sz="2800" dirty="0" smtClean="0">
                <a:latin typeface="Garamond"/>
                <a:ea typeface="ＭＳ Ｐゴシック" charset="0"/>
                <a:cs typeface="Garamond"/>
              </a:rPr>
              <a:t>.</a:t>
            </a:r>
          </a:p>
          <a:p>
            <a:pPr marL="609600" indent="-609600">
              <a:buFontTx/>
              <a:buAutoNum type="alphaUcParenBoth"/>
            </a:pPr>
            <a:endParaRPr lang="en-US" sz="2800" dirty="0">
              <a:latin typeface="Garamond"/>
              <a:ea typeface="ＭＳ Ｐゴシック" charset="0"/>
              <a:cs typeface="Garamond"/>
            </a:endParaRPr>
          </a:p>
          <a:p>
            <a:pPr marL="609600" indent="-609600">
              <a:buFontTx/>
              <a:buAutoNum type="alphaUcParenBoth"/>
            </a:pPr>
            <a:r>
              <a:rPr lang="en-US" sz="2800" dirty="0">
                <a:latin typeface="Garamond"/>
                <a:ea typeface="ＭＳ Ｐゴシック" charset="0"/>
                <a:cs typeface="Garamond"/>
              </a:rPr>
              <a:t>The list is generated by principle, based upon rational insight into the nature (or concept) of logical consequence</a:t>
            </a:r>
            <a:r>
              <a:rPr lang="en-US" sz="2800" dirty="0" smtClean="0">
                <a:latin typeface="Garamond"/>
                <a:ea typeface="ＭＳ Ｐゴシック" charset="0"/>
                <a:cs typeface="Garamond"/>
              </a:rPr>
              <a:t>.</a:t>
            </a:r>
          </a:p>
          <a:p>
            <a:pPr marL="609600" indent="-609600">
              <a:buFontTx/>
              <a:buAutoNum type="alphaUcParenBoth"/>
            </a:pPr>
            <a:endParaRPr lang="en-US" sz="2800" dirty="0">
              <a:latin typeface="Garamond"/>
              <a:ea typeface="ＭＳ Ｐゴシック" charset="0"/>
              <a:cs typeface="Garamond"/>
            </a:endParaRPr>
          </a:p>
          <a:p>
            <a:pPr marL="609600" indent="-609600">
              <a:buFontTx/>
              <a:buAutoNum type="alphaUcParenBoth"/>
            </a:pPr>
            <a:r>
              <a:rPr lang="en-US" sz="2800" dirty="0">
                <a:latin typeface="Garamond"/>
                <a:ea typeface="ＭＳ Ｐゴシック" charset="0"/>
                <a:cs typeface="Garamond"/>
              </a:rPr>
              <a:t>The list is determined pragmatically, based upon our best theories of logical consequence (e.g., the most general, elegant, tractable accounts).</a:t>
            </a:r>
          </a:p>
          <a:p>
            <a:pPr marL="0" indent="0">
              <a:buNone/>
            </a:pPr>
            <a:endParaRPr lang="en-US" sz="2800" dirty="0">
              <a:latin typeface="Garamond"/>
              <a:cs typeface="Garamond"/>
            </a:endParaRPr>
          </a:p>
        </p:txBody>
      </p:sp>
    </p:spTree>
    <p:extLst>
      <p:ext uri="{BB962C8B-B14F-4D97-AF65-F5344CB8AC3E}">
        <p14:creationId xmlns:p14="http://schemas.microsoft.com/office/powerpoint/2010/main" val="14227578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Three views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30085720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201902"/>
          </a:xfrm>
          <a:prstGeom prst="rect">
            <a:avLst/>
          </a:prstGeom>
          <a:noFill/>
        </p:spPr>
        <p:txBody>
          <a:bodyPr wrap="square" rtlCol="0">
            <a:spAutoFit/>
          </a:bodyPr>
          <a:lstStyle/>
          <a:p>
            <a:pPr>
              <a:lnSpc>
                <a:spcPct val="90000"/>
              </a:lnSpc>
            </a:pPr>
            <a:r>
              <a:rPr lang="en-GB" sz="2800" dirty="0" smtClean="0">
                <a:latin typeface="Garamond"/>
                <a:ea typeface="ＭＳ Ｐゴシック" charset="0"/>
                <a:cs typeface="Garamond"/>
              </a:rPr>
              <a:t>“P</a:t>
            </a:r>
            <a:r>
              <a:rPr lang="en-US" sz="2800" dirty="0" err="1" smtClean="0">
                <a:latin typeface="Garamond"/>
                <a:ea typeface="ＭＳ Ｐゴシック" charset="0"/>
                <a:cs typeface="Garamond"/>
              </a:rPr>
              <a:t>erhaps</a:t>
            </a:r>
            <a:r>
              <a:rPr lang="en-US" sz="2800" dirty="0" smtClean="0">
                <a:latin typeface="Garamond"/>
                <a:ea typeface="ＭＳ Ｐゴシック" charset="0"/>
                <a:cs typeface="Garamond"/>
              </a:rPr>
              <a:t> </a:t>
            </a:r>
            <a:r>
              <a:rPr lang="en-US" sz="2800" dirty="0">
                <a:latin typeface="Garamond"/>
                <a:ea typeface="ＭＳ Ｐゴシック" charset="0"/>
                <a:cs typeface="Garamond"/>
              </a:rPr>
              <a:t>it will be possible to find important objective arguments which will enable us to justify the traditional boundary between logical and extra-logical expressions. But I also consider it to be quite possible that investigations will bring no positive results in this direction</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3399083775"/>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Three views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3439884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977499"/>
          </a:xfrm>
          <a:prstGeom prst="rect">
            <a:avLst/>
          </a:prstGeom>
          <a:noFill/>
        </p:spPr>
        <p:txBody>
          <a:bodyPr wrap="square" rtlCol="0">
            <a:spAutoFit/>
          </a:bodyPr>
          <a:lstStyle/>
          <a:p>
            <a:pPr>
              <a:lnSpc>
                <a:spcPct val="90000"/>
              </a:lnSpc>
            </a:pPr>
            <a:r>
              <a:rPr lang="en-GB" sz="2800" dirty="0" smtClean="0">
                <a:latin typeface="Garamond"/>
                <a:ea typeface="ＭＳ Ｐゴシック" charset="0"/>
                <a:cs typeface="Garamond"/>
              </a:rPr>
              <a:t>“[In that case]…</a:t>
            </a:r>
            <a:r>
              <a:rPr lang="en-US" sz="2800" dirty="0" smtClean="0">
                <a:latin typeface="Garamond"/>
                <a:ea typeface="ＭＳ Ｐゴシック" charset="0"/>
                <a:cs typeface="Garamond"/>
              </a:rPr>
              <a:t>we </a:t>
            </a:r>
            <a:r>
              <a:rPr lang="en-US" sz="2800" dirty="0">
                <a:latin typeface="Garamond"/>
                <a:ea typeface="ＭＳ Ｐゴシック" charset="0"/>
                <a:cs typeface="Garamond"/>
              </a:rPr>
              <a:t>shall be compelled to regard such concepts as </a:t>
            </a:r>
            <a:r>
              <a:rPr lang="en-GB" sz="2800" dirty="0">
                <a:latin typeface="Garamond"/>
                <a:ea typeface="ＭＳ Ｐゴシック" charset="0"/>
                <a:cs typeface="Garamond"/>
              </a:rPr>
              <a:t>“l</a:t>
            </a:r>
            <a:r>
              <a:rPr lang="en-US" sz="2800" dirty="0" err="1">
                <a:latin typeface="Garamond"/>
                <a:ea typeface="ＭＳ Ｐゴシック" charset="0"/>
                <a:cs typeface="Garamond"/>
              </a:rPr>
              <a:t>ogical</a:t>
            </a:r>
            <a:r>
              <a:rPr lang="en-US" sz="2800" dirty="0">
                <a:latin typeface="Garamond"/>
                <a:ea typeface="ＭＳ Ｐゴシック" charset="0"/>
                <a:cs typeface="Garamond"/>
              </a:rPr>
              <a:t> consequence</a:t>
            </a:r>
            <a:r>
              <a:rPr lang="en-GB" sz="2800" dirty="0">
                <a:latin typeface="Garamond"/>
                <a:ea typeface="ＭＳ Ｐゴシック" charset="0"/>
                <a:cs typeface="Garamond"/>
              </a:rPr>
              <a:t>”,</a:t>
            </a:r>
            <a:r>
              <a:rPr lang="en-US" sz="2800" dirty="0">
                <a:latin typeface="Garamond"/>
                <a:ea typeface="ＭＳ Ｐゴシック" charset="0"/>
                <a:cs typeface="Garamond"/>
              </a:rPr>
              <a:t> </a:t>
            </a:r>
            <a:r>
              <a:rPr lang="en-GB" sz="2800" dirty="0">
                <a:latin typeface="Garamond"/>
                <a:ea typeface="ＭＳ Ｐゴシック" charset="0"/>
                <a:cs typeface="Garamond"/>
              </a:rPr>
              <a:t>“a</a:t>
            </a:r>
            <a:r>
              <a:rPr lang="en-US" sz="2800" dirty="0" err="1">
                <a:latin typeface="Garamond"/>
                <a:ea typeface="ＭＳ Ｐゴシック" charset="0"/>
                <a:cs typeface="Garamond"/>
              </a:rPr>
              <a:t>nalytical</a:t>
            </a:r>
            <a:r>
              <a:rPr lang="en-US" sz="2800" dirty="0">
                <a:latin typeface="Garamond"/>
                <a:ea typeface="ＭＳ Ｐゴシック" charset="0"/>
                <a:cs typeface="Garamond"/>
              </a:rPr>
              <a:t> statement</a:t>
            </a:r>
            <a:r>
              <a:rPr lang="ja-JP" altLang="en-US" sz="2800" dirty="0">
                <a:latin typeface="Garamond"/>
                <a:ea typeface="ＭＳ Ｐゴシック" charset="0"/>
                <a:cs typeface="Garamond"/>
              </a:rPr>
              <a:t>”</a:t>
            </a:r>
            <a:r>
              <a:rPr lang="en-GB" sz="2800" dirty="0">
                <a:latin typeface="Garamond"/>
                <a:ea typeface="ＭＳ Ｐゴシック" charset="0"/>
                <a:cs typeface="Garamond"/>
              </a:rPr>
              <a:t>,</a:t>
            </a:r>
            <a:r>
              <a:rPr lang="en-US" sz="2800" dirty="0">
                <a:latin typeface="Garamond"/>
                <a:ea typeface="ＭＳ Ｐゴシック" charset="0"/>
                <a:cs typeface="Garamond"/>
              </a:rPr>
              <a:t> and </a:t>
            </a:r>
            <a:r>
              <a:rPr lang="en-GB" sz="2800" dirty="0">
                <a:latin typeface="Garamond"/>
                <a:ea typeface="ＭＳ Ｐゴシック" charset="0"/>
                <a:cs typeface="Garamond"/>
              </a:rPr>
              <a:t>“t</a:t>
            </a:r>
            <a:r>
              <a:rPr lang="en-US" sz="2800" dirty="0" err="1">
                <a:latin typeface="Garamond"/>
                <a:ea typeface="ＭＳ Ｐゴシック" charset="0"/>
                <a:cs typeface="Garamond"/>
              </a:rPr>
              <a:t>autology</a:t>
            </a:r>
            <a:r>
              <a:rPr lang="ja-JP" altLang="en-US" sz="2800" dirty="0">
                <a:latin typeface="Garamond"/>
                <a:ea typeface="ＭＳ Ｐゴシック" charset="0"/>
                <a:cs typeface="Garamond"/>
              </a:rPr>
              <a:t>”</a:t>
            </a:r>
            <a:r>
              <a:rPr lang="en-GB" sz="2800" dirty="0">
                <a:latin typeface="Garamond"/>
                <a:ea typeface="ＭＳ Ｐゴシック" charset="0"/>
                <a:cs typeface="Garamond"/>
              </a:rPr>
              <a:t> </a:t>
            </a:r>
            <a:r>
              <a:rPr lang="en-US" sz="2800" dirty="0">
                <a:latin typeface="Garamond"/>
                <a:ea typeface="ＭＳ Ｐゴシック" charset="0"/>
                <a:cs typeface="Garamond"/>
              </a:rPr>
              <a:t>as relative concepts which must, on each occasion, be related to a definite, although in greater or less degree arbitrary, division of terms into logical and extra-</a:t>
            </a:r>
            <a:r>
              <a:rPr lang="en-US" sz="2800" dirty="0" smtClean="0">
                <a:latin typeface="Garamond"/>
                <a:ea typeface="ＭＳ Ｐゴシック" charset="0"/>
                <a:cs typeface="Garamond"/>
              </a:rPr>
              <a:t>logical</a:t>
            </a:r>
            <a:r>
              <a:rPr lang="en-GB" sz="2800" dirty="0" smtClean="0">
                <a:latin typeface="Garamond"/>
                <a:ea typeface="ＭＳ Ｐゴシック" charset="0"/>
                <a:cs typeface="Garamond"/>
              </a:rPr>
              <a:t>” </a:t>
            </a:r>
            <a:r>
              <a:rPr lang="en-US" sz="2800" dirty="0">
                <a:latin typeface="Garamond"/>
                <a:ea typeface="ＭＳ Ｐゴシック" charset="0"/>
                <a:cs typeface="Garamond"/>
              </a:rPr>
              <a:t>(</a:t>
            </a:r>
            <a:r>
              <a:rPr lang="en-US" sz="2800" dirty="0" err="1">
                <a:latin typeface="Garamond"/>
                <a:ea typeface="ＭＳ Ｐゴシック" charset="0"/>
                <a:cs typeface="Garamond"/>
              </a:rPr>
              <a:t>Tarski</a:t>
            </a:r>
            <a:r>
              <a:rPr lang="en-US" sz="2800" dirty="0">
                <a:latin typeface="Garamond"/>
                <a:ea typeface="ＭＳ Ｐゴシック" charset="0"/>
                <a:cs typeface="Garamond"/>
              </a:rPr>
              <a:t> 1965: 420)</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247680721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Garamond"/>
                <a:cs typeface="Garamond"/>
              </a:rPr>
              <a:t>Etchemendy’s</a:t>
            </a:r>
            <a:r>
              <a:rPr lang="en-US" dirty="0" smtClean="0">
                <a:latin typeface="Garamond"/>
                <a:cs typeface="Garamond"/>
              </a:rPr>
              <a:t> Objections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8080380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3970318"/>
          </a:xfrm>
          <a:prstGeom prst="rect">
            <a:avLst/>
          </a:prstGeom>
          <a:noFill/>
        </p:spPr>
        <p:txBody>
          <a:bodyPr wrap="square" rtlCol="0">
            <a:spAutoFit/>
          </a:bodyPr>
          <a:lstStyle/>
          <a:p>
            <a:r>
              <a:rPr lang="en-US" sz="2800" dirty="0" smtClean="0">
                <a:latin typeface="Garamond"/>
                <a:ea typeface="ＭＳ Ｐゴシック" charset="0"/>
                <a:cs typeface="Garamond"/>
              </a:rPr>
              <a:t>(Objection 1) </a:t>
            </a: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account fails to sustain critical features of the </a:t>
            </a:r>
            <a:r>
              <a:rPr lang="en-US" sz="2800" i="1" dirty="0">
                <a:latin typeface="Garamond"/>
                <a:ea typeface="ＭＳ Ｐゴシック" charset="0"/>
                <a:cs typeface="Garamond"/>
              </a:rPr>
              <a:t>concept</a:t>
            </a:r>
            <a:r>
              <a:rPr lang="en-US" sz="2800" dirty="0">
                <a:latin typeface="Garamond"/>
                <a:ea typeface="ＭＳ Ｐゴシック" charset="0"/>
                <a:cs typeface="Garamond"/>
              </a:rPr>
              <a:t> of logical consequence. This can be seen by considering its inability to cope with the modal or epistemic aspects of our intuitive understanding of logical consequence. (The </a:t>
            </a:r>
            <a:r>
              <a:rPr lang="en-US" sz="2800" i="1" dirty="0" err="1">
                <a:latin typeface="Garamond"/>
                <a:ea typeface="ＭＳ Ｐゴシック" charset="0"/>
                <a:cs typeface="Garamond"/>
              </a:rPr>
              <a:t>intensional</a:t>
            </a:r>
            <a:r>
              <a:rPr lang="en-US" sz="2800" i="1" dirty="0">
                <a:latin typeface="Garamond"/>
                <a:ea typeface="ＭＳ Ｐゴシック" charset="0"/>
                <a:cs typeface="Garamond"/>
              </a:rPr>
              <a:t> adequacy</a:t>
            </a:r>
            <a:r>
              <a:rPr lang="en-US" sz="2800" dirty="0">
                <a:latin typeface="Garamond"/>
                <a:ea typeface="ＭＳ Ｐゴシック" charset="0"/>
                <a:cs typeface="Garamond"/>
              </a:rPr>
              <a:t> objection.)</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122035724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Three views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0434840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When </a:t>
            </a:r>
            <a:r>
              <a:rPr lang="en-US" sz="2800" dirty="0" err="1">
                <a:latin typeface="Garamond"/>
                <a:ea typeface="ＭＳ Ｐゴシック" charset="0"/>
                <a:cs typeface="Garamond"/>
              </a:rPr>
              <a:t>Tarski</a:t>
            </a:r>
            <a:r>
              <a:rPr lang="en-US" sz="2800" dirty="0">
                <a:latin typeface="Garamond"/>
                <a:ea typeface="ＭＳ Ｐゴシック" charset="0"/>
                <a:cs typeface="Garamond"/>
              </a:rPr>
              <a:t> wrote that, he appeared to adhere to a view also held by Bolzano, according to which the logical consequence relation is </a:t>
            </a:r>
            <a:r>
              <a:rPr lang="en-US" sz="2800" i="1" dirty="0">
                <a:latin typeface="Garamond"/>
                <a:ea typeface="ＭＳ Ｐゴシック" charset="0"/>
                <a:cs typeface="Garamond"/>
              </a:rPr>
              <a:t>relative</a:t>
            </a:r>
            <a:r>
              <a:rPr lang="en-US" sz="2800" dirty="0">
                <a:latin typeface="Garamond"/>
                <a:ea typeface="ＭＳ Ｐゴシック" charset="0"/>
                <a:cs typeface="Garamond"/>
              </a:rPr>
              <a:t> to a selection of constants. We have seen some reasons for being unhappy with that. But perhaps it is the best we can do.</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847990" y="1600201"/>
            <a:ext cx="2838810" cy="3508056"/>
          </a:xfrm>
        </p:spPr>
      </p:pic>
    </p:spTree>
    <p:extLst>
      <p:ext uri="{BB962C8B-B14F-4D97-AF65-F5344CB8AC3E}">
        <p14:creationId xmlns:p14="http://schemas.microsoft.com/office/powerpoint/2010/main" val="3030102643"/>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Three views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23145646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203850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For an exemplary review of this and other approaches, see </a:t>
            </a:r>
            <a:r>
              <a:rPr lang="en-US" sz="2800" dirty="0" smtClean="0">
                <a:latin typeface="Garamond"/>
                <a:ea typeface="ＭＳ Ｐゴシック" charset="0"/>
                <a:cs typeface="Garamond"/>
              </a:rPr>
              <a:t>John MacFarlane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article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Logical Constants</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in the online </a:t>
            </a:r>
            <a:r>
              <a:rPr lang="en-US" sz="2800" i="1" dirty="0">
                <a:latin typeface="Garamond"/>
                <a:ea typeface="ＭＳ Ｐゴシック" charset="0"/>
                <a:cs typeface="Garamond"/>
              </a:rPr>
              <a:t>Stanford Encyclopedia of Philosophy</a:t>
            </a:r>
            <a:r>
              <a:rPr lang="en-US" sz="2800" dirty="0">
                <a:latin typeface="Garamond"/>
                <a:ea typeface="ＭＳ Ｐゴシック" charset="0"/>
                <a:cs typeface="Garamond"/>
              </a:rPr>
              <a:t>.</a:t>
            </a:r>
          </a:p>
        </p:txBody>
      </p:sp>
      <p:pic>
        <p:nvPicPr>
          <p:cNvPr id="4" name="Content Placeholder 3" descr="MacFarlane.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5838512" y="1600200"/>
            <a:ext cx="2848288" cy="3318511"/>
          </a:xfrm>
        </p:spPr>
      </p:pic>
    </p:spTree>
    <p:extLst>
      <p:ext uri="{BB962C8B-B14F-4D97-AF65-F5344CB8AC3E}">
        <p14:creationId xmlns:p14="http://schemas.microsoft.com/office/powerpoint/2010/main" val="270971041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Topic neutrality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3110830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1384995"/>
          </a:xfrm>
          <a:prstGeom prst="rect">
            <a:avLst/>
          </a:prstGeom>
          <a:noFill/>
        </p:spPr>
        <p:txBody>
          <a:bodyPr wrap="square" rtlCol="0">
            <a:spAutoFit/>
          </a:bodyPr>
          <a:lstStyle/>
          <a:p>
            <a:r>
              <a:rPr lang="en-US" sz="2800" dirty="0">
                <a:latin typeface="Garamond"/>
                <a:ea typeface="ＭＳ Ｐゴシック" charset="0"/>
                <a:cs typeface="Garamond"/>
              </a:rPr>
              <a:t>A natural (or at least traditional) view of logic is that it is </a:t>
            </a:r>
            <a:r>
              <a:rPr lang="en-US" sz="2800" i="1" dirty="0">
                <a:latin typeface="Garamond"/>
                <a:ea typeface="ＭＳ Ｐゴシック" charset="0"/>
                <a:cs typeface="Garamond"/>
              </a:rPr>
              <a:t>topic-neutral</a:t>
            </a:r>
            <a:r>
              <a:rPr lang="en-US" sz="2800" dirty="0">
                <a:latin typeface="Garamond"/>
                <a:ea typeface="ＭＳ Ｐゴシック" charset="0"/>
                <a:cs typeface="Garamond"/>
              </a:rPr>
              <a:t> (Ryle, 1954).</a:t>
            </a:r>
          </a:p>
        </p:txBody>
      </p:sp>
      <p:pic>
        <p:nvPicPr>
          <p:cNvPr id="4" name="Content Placeholder 3" descr="Ryle.jpeg"/>
          <p:cNvPicPr>
            <a:picLocks noGrp="1" noChangeAspect="1"/>
          </p:cNvPicPr>
          <p:nvPr>
            <p:ph sz="half" idx="2"/>
          </p:nvPr>
        </p:nvPicPr>
        <p:blipFill>
          <a:blip r:embed="rId7">
            <a:extLst>
              <a:ext uri="{28A0092B-C50C-407E-A947-70E740481C1C}">
                <a14:useLocalDpi xmlns:a14="http://schemas.microsoft.com/office/drawing/2010/main" val="0"/>
              </a:ext>
            </a:extLst>
          </a:blip>
          <a:srcRect t="11477" b="11477"/>
          <a:stretch>
            <a:fillRect/>
          </a:stretch>
        </p:blipFill>
        <p:spPr>
          <a:xfrm>
            <a:off x="6009117" y="1600201"/>
            <a:ext cx="2677682" cy="3508056"/>
          </a:xfrm>
        </p:spPr>
      </p:pic>
    </p:spTree>
    <p:extLst>
      <p:ext uri="{BB962C8B-B14F-4D97-AF65-F5344CB8AC3E}">
        <p14:creationId xmlns:p14="http://schemas.microsoft.com/office/powerpoint/2010/main" val="1220439664"/>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Topic neutrality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1215733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3201902"/>
          </a:xfrm>
          <a:prstGeom prst="rect">
            <a:avLst/>
          </a:prstGeom>
          <a:noFill/>
        </p:spPr>
        <p:txBody>
          <a:bodyPr wrap="square" rtlCol="0">
            <a:spAutoFit/>
          </a:bodyPr>
          <a:lstStyle/>
          <a:p>
            <a:pPr>
              <a:lnSpc>
                <a:spcPct val="90000"/>
              </a:lnSpc>
            </a:pPr>
            <a:r>
              <a:rPr lang="en-US" sz="2800" i="1" dirty="0">
                <a:latin typeface="Garamond"/>
                <a:ea typeface="ＭＳ Ｐゴシック" charset="0"/>
                <a:cs typeface="Garamond"/>
              </a:rPr>
              <a:t>Metaphysical spin</a:t>
            </a:r>
            <a:r>
              <a:rPr lang="en-US" sz="2800" dirty="0">
                <a:latin typeface="Garamond"/>
                <a:ea typeface="ＭＳ Ｐゴシック" charset="0"/>
                <a:cs typeface="Garamond"/>
              </a:rPr>
              <a:t>: logical consequence does not depend on special features of any particular subject matter.</a:t>
            </a:r>
          </a:p>
          <a:p>
            <a:pPr>
              <a:lnSpc>
                <a:spcPct val="90000"/>
              </a:lnSpc>
            </a:pPr>
            <a:endParaRPr lang="en-US" sz="2800" dirty="0">
              <a:latin typeface="Garamond"/>
              <a:ea typeface="ＭＳ Ｐゴシック" charset="0"/>
              <a:cs typeface="Garamond"/>
            </a:endParaRPr>
          </a:p>
          <a:p>
            <a:pPr>
              <a:lnSpc>
                <a:spcPct val="90000"/>
              </a:lnSpc>
            </a:pPr>
            <a:r>
              <a:rPr lang="en-US" sz="2800" i="1" dirty="0">
                <a:latin typeface="Garamond"/>
                <a:ea typeface="ＭＳ Ｐゴシック" charset="0"/>
                <a:cs typeface="Garamond"/>
              </a:rPr>
              <a:t>Epistemological spin</a:t>
            </a:r>
            <a:r>
              <a:rPr lang="en-US" sz="2800" dirty="0">
                <a:latin typeface="Garamond"/>
                <a:ea typeface="ＭＳ Ｐゴシック" charset="0"/>
                <a:cs typeface="Garamond"/>
              </a:rPr>
              <a:t>: logical consequence can be discerned without specific knowledge about any particular subject matter.</a:t>
            </a:r>
          </a:p>
        </p:txBody>
      </p:sp>
      <p:pic>
        <p:nvPicPr>
          <p:cNvPr id="4" name="Content Placeholder 3" descr="Ryle.jpeg"/>
          <p:cNvPicPr>
            <a:picLocks noGrp="1" noChangeAspect="1"/>
          </p:cNvPicPr>
          <p:nvPr>
            <p:ph sz="half" idx="2"/>
          </p:nvPr>
        </p:nvPicPr>
        <p:blipFill>
          <a:blip r:embed="rId7">
            <a:extLst>
              <a:ext uri="{28A0092B-C50C-407E-A947-70E740481C1C}">
                <a14:useLocalDpi xmlns:a14="http://schemas.microsoft.com/office/drawing/2010/main" val="0"/>
              </a:ext>
            </a:extLst>
          </a:blip>
          <a:srcRect t="11477" b="11477"/>
          <a:stretch>
            <a:fillRect/>
          </a:stretch>
        </p:blipFill>
        <p:spPr>
          <a:xfrm>
            <a:off x="6009117" y="1600201"/>
            <a:ext cx="2677682" cy="3508056"/>
          </a:xfrm>
        </p:spPr>
      </p:pic>
    </p:spTree>
    <p:extLst>
      <p:ext uri="{BB962C8B-B14F-4D97-AF65-F5344CB8AC3E}">
        <p14:creationId xmlns:p14="http://schemas.microsoft.com/office/powerpoint/2010/main" val="3061026661"/>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Topic neutrality</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4409847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74929"/>
            <a:ext cx="5261719" cy="2426305"/>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One can see the idea at work in the idea that logical consequence is a matter of </a:t>
            </a:r>
            <a:r>
              <a:rPr lang="en-US" sz="2800" i="1" dirty="0">
                <a:latin typeface="Garamond"/>
                <a:ea typeface="ＭＳ Ｐゴシック" charset="0"/>
                <a:cs typeface="Garamond"/>
              </a:rPr>
              <a:t>form</a:t>
            </a:r>
            <a:r>
              <a:rPr lang="en-US" sz="2800" dirty="0">
                <a:latin typeface="Garamond"/>
                <a:ea typeface="ＭＳ Ｐゴシック" charset="0"/>
                <a:cs typeface="Garamond"/>
              </a:rPr>
              <a:t>, rather than </a:t>
            </a:r>
            <a:r>
              <a:rPr lang="ja-JP" altLang="en-US" sz="2800" dirty="0">
                <a:latin typeface="Garamond"/>
                <a:ea typeface="ＭＳ Ｐゴシック" charset="0"/>
                <a:cs typeface="Garamond"/>
              </a:rPr>
              <a:t>‘</a:t>
            </a:r>
            <a:r>
              <a:rPr lang="en-US" sz="2800" dirty="0">
                <a:latin typeface="Garamond"/>
                <a:ea typeface="ＭＳ Ｐゴシック" charset="0"/>
                <a:cs typeface="Garamond"/>
              </a:rPr>
              <a:t>matter</a:t>
            </a:r>
            <a:r>
              <a:rPr lang="ja-JP" altLang="en-US" sz="2800" dirty="0">
                <a:latin typeface="Garamond"/>
                <a:ea typeface="ＭＳ Ｐゴシック" charset="0"/>
                <a:cs typeface="Garamond"/>
              </a:rPr>
              <a:t>’</a:t>
            </a:r>
            <a:r>
              <a:rPr lang="en-US" sz="2800" dirty="0">
                <a:latin typeface="Garamond"/>
                <a:ea typeface="ＭＳ Ｐゴシック" charset="0"/>
                <a:cs typeface="Garamond"/>
              </a:rPr>
              <a:t>, where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matter</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en-US" sz="2800" dirty="0" smtClean="0">
                <a:latin typeface="Garamond"/>
                <a:ea typeface="ＭＳ Ｐゴシック" charset="0"/>
                <a:cs typeface="Garamond"/>
              </a:rPr>
              <a:t>has to do with specific </a:t>
            </a:r>
            <a:r>
              <a:rPr lang="en-US" sz="2800" dirty="0">
                <a:latin typeface="Garamond"/>
                <a:ea typeface="ＭＳ Ｐゴシック" charset="0"/>
                <a:cs typeface="Garamond"/>
              </a:rPr>
              <a:t>content (e.g., the meaning of </a:t>
            </a:r>
            <a:r>
              <a:rPr lang="ja-JP" altLang="en-US" sz="2800" dirty="0">
                <a:latin typeface="Garamond"/>
                <a:ea typeface="ＭＳ Ｐゴシック" charset="0"/>
                <a:cs typeface="Garamond"/>
              </a:rPr>
              <a:t>‘</a:t>
            </a:r>
            <a:r>
              <a:rPr lang="en-US" sz="2800" dirty="0">
                <a:latin typeface="Garamond"/>
                <a:ea typeface="ＭＳ Ｐゴシック" charset="0"/>
                <a:cs typeface="Garamond"/>
              </a:rPr>
              <a:t>red</a:t>
            </a:r>
            <a:r>
              <a:rPr lang="ja-JP" altLang="en-US" sz="2800" dirty="0">
                <a:latin typeface="Garamond"/>
                <a:ea typeface="ＭＳ Ｐゴシック" charset="0"/>
                <a:cs typeface="Garamond"/>
              </a:rPr>
              <a:t>’</a:t>
            </a:r>
            <a:r>
              <a:rPr lang="en-US" sz="2800" dirty="0">
                <a:latin typeface="Garamond"/>
                <a:ea typeface="ＭＳ Ｐゴシック" charset="0"/>
                <a:cs typeface="Garamond"/>
              </a:rPr>
              <a:t>, the nature of water, etc.)</a:t>
            </a:r>
          </a:p>
        </p:txBody>
      </p:sp>
      <p:pic>
        <p:nvPicPr>
          <p:cNvPr id="4" name="Content Placeholder 3" descr="Ryle.jpeg"/>
          <p:cNvPicPr>
            <a:picLocks noGrp="1" noChangeAspect="1"/>
          </p:cNvPicPr>
          <p:nvPr>
            <p:ph sz="half" idx="2"/>
          </p:nvPr>
        </p:nvPicPr>
        <p:blipFill>
          <a:blip r:embed="rId7">
            <a:extLst>
              <a:ext uri="{28A0092B-C50C-407E-A947-70E740481C1C}">
                <a14:useLocalDpi xmlns:a14="http://schemas.microsoft.com/office/drawing/2010/main" val="0"/>
              </a:ext>
            </a:extLst>
          </a:blip>
          <a:srcRect t="11477" b="11477"/>
          <a:stretch>
            <a:fillRect/>
          </a:stretch>
        </p:blipFill>
        <p:spPr>
          <a:xfrm>
            <a:off x="6009117" y="1600201"/>
            <a:ext cx="2677682" cy="3508056"/>
          </a:xfrm>
        </p:spPr>
      </p:pic>
    </p:spTree>
    <p:extLst>
      <p:ext uri="{BB962C8B-B14F-4D97-AF65-F5344CB8AC3E}">
        <p14:creationId xmlns:p14="http://schemas.microsoft.com/office/powerpoint/2010/main" val="881073718"/>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Topic neutrality</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7907209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201902"/>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In </a:t>
            </a:r>
            <a:r>
              <a:rPr lang="en-US" sz="2800" dirty="0" err="1" smtClean="0">
                <a:latin typeface="Garamond"/>
                <a:ea typeface="ＭＳ Ｐゴシック" charset="0"/>
                <a:cs typeface="Garamond"/>
              </a:rPr>
              <a:t>eachof</a:t>
            </a:r>
            <a:r>
              <a:rPr lang="en-US" sz="2800" dirty="0" smtClean="0">
                <a:latin typeface="Garamond"/>
                <a:ea typeface="ＭＳ Ｐゴシック" charset="0"/>
                <a:cs typeface="Garamond"/>
              </a:rPr>
              <a:t> these cases, </a:t>
            </a:r>
            <a:r>
              <a:rPr lang="en-US" sz="2800" dirty="0">
                <a:latin typeface="Garamond"/>
                <a:ea typeface="ＭＳ Ｐゴシック" charset="0"/>
                <a:cs typeface="Garamond"/>
              </a:rPr>
              <a:t>there is reason for saying that the target is </a:t>
            </a:r>
            <a:r>
              <a:rPr lang="en-US" sz="2800" i="1" dirty="0">
                <a:latin typeface="Garamond"/>
                <a:ea typeface="ＭＳ Ｐゴシック" charset="0"/>
                <a:cs typeface="Garamond"/>
              </a:rPr>
              <a:t>not</a:t>
            </a:r>
            <a:r>
              <a:rPr lang="en-US" sz="2800" dirty="0">
                <a:latin typeface="Garamond"/>
                <a:ea typeface="ＭＳ Ｐゴシック" charset="0"/>
                <a:cs typeface="Garamond"/>
              </a:rPr>
              <a:t> topic-neutral:</a:t>
            </a:r>
          </a:p>
          <a:p>
            <a:pPr>
              <a:lnSpc>
                <a:spcPct val="90000"/>
              </a:lnSpc>
            </a:pPr>
            <a:endParaRPr lang="en-US" sz="2800" dirty="0">
              <a:latin typeface="Garamond"/>
              <a:ea typeface="ＭＳ Ｐゴシック" charset="0"/>
              <a:cs typeface="Garamond"/>
            </a:endParaRPr>
          </a:p>
          <a:p>
            <a:pPr>
              <a:lnSpc>
                <a:spcPct val="90000"/>
              </a:lnSpc>
            </a:pPr>
            <a:r>
              <a:rPr lang="en-US" sz="2800" dirty="0" err="1">
                <a:latin typeface="Garamond"/>
                <a:ea typeface="ＭＳ Ｐゴシック" charset="0"/>
                <a:cs typeface="Garamond"/>
              </a:rPr>
              <a:t>Maths</a:t>
            </a:r>
            <a:r>
              <a:rPr lang="en-US" sz="2800" dirty="0">
                <a:latin typeface="Garamond"/>
                <a:ea typeface="ＭＳ Ｐゴシック" charset="0"/>
                <a:cs typeface="Garamond"/>
              </a:rPr>
              <a:t>: </a:t>
            </a:r>
            <a:r>
              <a:rPr lang="en-US" sz="2800" dirty="0" smtClean="0">
                <a:latin typeface="Garamond"/>
                <a:ea typeface="ＭＳ Ｐゴシック" charset="0"/>
                <a:cs typeface="Garamond"/>
              </a:rPr>
              <a:t>specifically </a:t>
            </a:r>
            <a:r>
              <a:rPr lang="en-US" sz="2800" dirty="0">
                <a:latin typeface="Garamond"/>
                <a:ea typeface="ＭＳ Ｐゴシック" charset="0"/>
                <a:cs typeface="Garamond"/>
              </a:rPr>
              <a:t>about numbers.</a:t>
            </a:r>
          </a:p>
          <a:p>
            <a:pPr>
              <a:lnSpc>
                <a:spcPct val="90000"/>
              </a:lnSpc>
            </a:pPr>
            <a:r>
              <a:rPr lang="en-US" sz="2800" dirty="0">
                <a:latin typeface="Garamond"/>
                <a:ea typeface="ＭＳ Ｐゴシック" charset="0"/>
                <a:cs typeface="Garamond"/>
              </a:rPr>
              <a:t>Set theory: </a:t>
            </a:r>
            <a:r>
              <a:rPr lang="en-US" sz="2800" dirty="0" smtClean="0">
                <a:latin typeface="Garamond"/>
                <a:ea typeface="ＭＳ Ｐゴシック" charset="0"/>
                <a:cs typeface="Garamond"/>
              </a:rPr>
              <a:t>specifically </a:t>
            </a:r>
            <a:r>
              <a:rPr lang="en-US" sz="2800" dirty="0">
                <a:latin typeface="Garamond"/>
                <a:ea typeface="ＭＳ Ｐゴシック" charset="0"/>
                <a:cs typeface="Garamond"/>
              </a:rPr>
              <a:t>about sets.</a:t>
            </a:r>
          </a:p>
          <a:p>
            <a:pPr>
              <a:lnSpc>
                <a:spcPct val="90000"/>
              </a:lnSpc>
            </a:pPr>
            <a:r>
              <a:rPr lang="en-US" sz="2800" dirty="0">
                <a:latin typeface="Garamond"/>
                <a:ea typeface="ＭＳ Ｐゴシック" charset="0"/>
                <a:cs typeface="Garamond"/>
              </a:rPr>
              <a:t>Epistemology: </a:t>
            </a:r>
            <a:r>
              <a:rPr lang="en-US" sz="2800" dirty="0" smtClean="0">
                <a:latin typeface="Garamond"/>
                <a:ea typeface="ＭＳ Ｐゴシック" charset="0"/>
                <a:cs typeface="Garamond"/>
              </a:rPr>
              <a:t>specifically </a:t>
            </a:r>
            <a:r>
              <a:rPr lang="en-US" sz="2800" dirty="0">
                <a:latin typeface="Garamond"/>
                <a:ea typeface="ＭＳ Ｐゴシック" charset="0"/>
                <a:cs typeface="Garamond"/>
              </a:rPr>
              <a:t>about what is known or not known.</a:t>
            </a:r>
          </a:p>
        </p:txBody>
      </p:sp>
      <p:pic>
        <p:nvPicPr>
          <p:cNvPr id="4" name="Content Placeholder 3" descr="Ryle.jpeg"/>
          <p:cNvPicPr>
            <a:picLocks noGrp="1" noChangeAspect="1"/>
          </p:cNvPicPr>
          <p:nvPr>
            <p:ph sz="half" idx="2"/>
          </p:nvPr>
        </p:nvPicPr>
        <p:blipFill>
          <a:blip r:embed="rId7">
            <a:extLst>
              <a:ext uri="{28A0092B-C50C-407E-A947-70E740481C1C}">
                <a14:useLocalDpi xmlns:a14="http://schemas.microsoft.com/office/drawing/2010/main" val="0"/>
              </a:ext>
            </a:extLst>
          </a:blip>
          <a:srcRect t="11477" b="11477"/>
          <a:stretch>
            <a:fillRect/>
          </a:stretch>
        </p:blipFill>
        <p:spPr>
          <a:xfrm>
            <a:off x="6009117" y="1600201"/>
            <a:ext cx="2677682" cy="3508056"/>
          </a:xfrm>
        </p:spPr>
      </p:pic>
    </p:spTree>
    <p:extLst>
      <p:ext uri="{BB962C8B-B14F-4D97-AF65-F5344CB8AC3E}">
        <p14:creationId xmlns:p14="http://schemas.microsoft.com/office/powerpoint/2010/main" val="2697580025"/>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Topic neutrality</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1719825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7499"/>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In </a:t>
            </a:r>
            <a:r>
              <a:rPr lang="en-US" sz="2800" dirty="0" smtClean="0">
                <a:latin typeface="Garamond"/>
                <a:ea typeface="ＭＳ Ｐゴシック" charset="0"/>
                <a:cs typeface="Garamond"/>
              </a:rPr>
              <a:t>each of these cases, </a:t>
            </a:r>
            <a:r>
              <a:rPr lang="en-US" sz="2800" dirty="0">
                <a:latin typeface="Garamond"/>
                <a:ea typeface="ＭＳ Ｐゴシック" charset="0"/>
                <a:cs typeface="Garamond"/>
              </a:rPr>
              <a:t>there is </a:t>
            </a:r>
            <a:r>
              <a:rPr lang="en-US" sz="2800" dirty="0" smtClean="0">
                <a:latin typeface="Garamond"/>
                <a:ea typeface="ＭＳ Ｐゴシック" charset="0"/>
                <a:cs typeface="Garamond"/>
              </a:rPr>
              <a:t>also reason </a:t>
            </a:r>
            <a:r>
              <a:rPr lang="en-US" sz="2800" dirty="0">
                <a:latin typeface="Garamond"/>
                <a:ea typeface="ＭＳ Ｐゴシック" charset="0"/>
                <a:cs typeface="Garamond"/>
              </a:rPr>
              <a:t>for saying that the target is </a:t>
            </a:r>
            <a:r>
              <a:rPr lang="en-US" sz="2800" i="1" dirty="0">
                <a:latin typeface="Garamond"/>
                <a:ea typeface="ＭＳ Ｐゴシック" charset="0"/>
                <a:cs typeface="Garamond"/>
              </a:rPr>
              <a:t>is </a:t>
            </a:r>
            <a:r>
              <a:rPr lang="en-US" sz="2800" dirty="0">
                <a:latin typeface="Garamond"/>
                <a:ea typeface="ＭＳ Ｐゴシック" charset="0"/>
                <a:cs typeface="Garamond"/>
              </a:rPr>
              <a:t>topic-neutral:</a:t>
            </a:r>
          </a:p>
          <a:p>
            <a:pPr>
              <a:lnSpc>
                <a:spcPct val="90000"/>
              </a:lnSpc>
            </a:pPr>
            <a:endParaRPr lang="en-US" sz="2800" dirty="0">
              <a:latin typeface="Garamond"/>
              <a:ea typeface="ＭＳ Ｐゴシック" charset="0"/>
              <a:cs typeface="Garamond"/>
            </a:endParaRPr>
          </a:p>
          <a:p>
            <a:pPr>
              <a:lnSpc>
                <a:spcPct val="90000"/>
              </a:lnSpc>
            </a:pPr>
            <a:r>
              <a:rPr lang="en-US" sz="2800" dirty="0" err="1">
                <a:latin typeface="Garamond"/>
                <a:ea typeface="ＭＳ Ｐゴシック" charset="0"/>
                <a:cs typeface="Garamond"/>
              </a:rPr>
              <a:t>Maths</a:t>
            </a:r>
            <a:r>
              <a:rPr lang="en-US" sz="2800" dirty="0">
                <a:latin typeface="Garamond"/>
                <a:ea typeface="ＭＳ Ｐゴシック" charset="0"/>
                <a:cs typeface="Garamond"/>
              </a:rPr>
              <a:t>: about anything countable.</a:t>
            </a:r>
          </a:p>
          <a:p>
            <a:pPr>
              <a:lnSpc>
                <a:spcPct val="90000"/>
              </a:lnSpc>
            </a:pPr>
            <a:r>
              <a:rPr lang="en-US" sz="2800" dirty="0">
                <a:latin typeface="Garamond"/>
                <a:ea typeface="ＭＳ Ｐゴシック" charset="0"/>
                <a:cs typeface="Garamond"/>
              </a:rPr>
              <a:t>Set theory: about anything </a:t>
            </a:r>
            <a:r>
              <a:rPr lang="en-US" sz="2800" dirty="0" err="1">
                <a:latin typeface="Garamond"/>
                <a:ea typeface="ＭＳ Ｐゴシック" charset="0"/>
                <a:cs typeface="Garamond"/>
              </a:rPr>
              <a:t>groupable</a:t>
            </a:r>
            <a:r>
              <a:rPr lang="en-US" sz="2800" dirty="0">
                <a:latin typeface="Garamond"/>
                <a:ea typeface="ＭＳ Ｐゴシック" charset="0"/>
                <a:cs typeface="Garamond"/>
              </a:rPr>
              <a:t>.</a:t>
            </a:r>
          </a:p>
          <a:p>
            <a:pPr>
              <a:lnSpc>
                <a:spcPct val="90000"/>
              </a:lnSpc>
            </a:pPr>
            <a:r>
              <a:rPr lang="en-US" sz="2800" dirty="0">
                <a:latin typeface="Garamond"/>
                <a:ea typeface="ＭＳ Ｐゴシック" charset="0"/>
                <a:cs typeface="Garamond"/>
              </a:rPr>
              <a:t>Epistemology: about everything (anything can be known or not known).</a:t>
            </a:r>
          </a:p>
        </p:txBody>
      </p:sp>
      <p:pic>
        <p:nvPicPr>
          <p:cNvPr id="4" name="Content Placeholder 3" descr="Ryle.jpeg"/>
          <p:cNvPicPr>
            <a:picLocks noGrp="1" noChangeAspect="1"/>
          </p:cNvPicPr>
          <p:nvPr>
            <p:ph sz="half" idx="2"/>
          </p:nvPr>
        </p:nvPicPr>
        <p:blipFill>
          <a:blip r:embed="rId7">
            <a:extLst>
              <a:ext uri="{28A0092B-C50C-407E-A947-70E740481C1C}">
                <a14:useLocalDpi xmlns:a14="http://schemas.microsoft.com/office/drawing/2010/main" val="0"/>
              </a:ext>
            </a:extLst>
          </a:blip>
          <a:srcRect t="11477" b="11477"/>
          <a:stretch>
            <a:fillRect/>
          </a:stretch>
        </p:blipFill>
        <p:spPr>
          <a:xfrm>
            <a:off x="6009117" y="1600201"/>
            <a:ext cx="2677682" cy="3508056"/>
          </a:xfrm>
        </p:spPr>
      </p:pic>
    </p:spTree>
    <p:extLst>
      <p:ext uri="{BB962C8B-B14F-4D97-AF65-F5344CB8AC3E}">
        <p14:creationId xmlns:p14="http://schemas.microsoft.com/office/powerpoint/2010/main" val="3810198033"/>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proposal</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9336879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1650708"/>
          </a:xfrm>
          <a:prstGeom prst="rect">
            <a:avLst/>
          </a:prstGeom>
          <a:noFill/>
        </p:spPr>
        <p:txBody>
          <a:bodyPr wrap="square" rtlCol="0">
            <a:spAutoFit/>
          </a:bodyPr>
          <a:lstStyle/>
          <a:p>
            <a:pPr>
              <a:lnSpc>
                <a:spcPct val="90000"/>
              </a:lnSpc>
            </a:pPr>
            <a:r>
              <a:rPr lang="en-US" sz="2800" dirty="0" err="1">
                <a:latin typeface="Garamond"/>
                <a:ea typeface="ＭＳ Ｐゴシック" charset="0"/>
                <a:cs typeface="Garamond"/>
              </a:rPr>
              <a:t>Tarski</a:t>
            </a:r>
            <a:r>
              <a:rPr lang="en-US" sz="2800" dirty="0">
                <a:latin typeface="Garamond"/>
                <a:ea typeface="ＭＳ Ｐゴシック" charset="0"/>
                <a:cs typeface="Garamond"/>
              </a:rPr>
              <a:t> attempts to say more about topic-neutrality by appeal to the capacity of a theory to </a:t>
            </a:r>
            <a:r>
              <a:rPr lang="en-US" sz="2800" i="1" dirty="0">
                <a:latin typeface="Garamond"/>
                <a:ea typeface="ＭＳ Ｐゴシック" charset="0"/>
                <a:cs typeface="Garamond"/>
              </a:rPr>
              <a:t>discriminate </a:t>
            </a:r>
            <a:r>
              <a:rPr lang="en-US" sz="2800" dirty="0">
                <a:latin typeface="Garamond"/>
                <a:ea typeface="ＭＳ Ｐゴシック" charset="0"/>
                <a:cs typeface="Garamond"/>
              </a:rPr>
              <a:t> between different individuals.</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922760" y="1600201"/>
            <a:ext cx="2764039" cy="3384852"/>
          </a:xfrm>
        </p:spPr>
      </p:pic>
    </p:spTree>
    <p:extLst>
      <p:ext uri="{BB962C8B-B14F-4D97-AF65-F5344CB8AC3E}">
        <p14:creationId xmlns:p14="http://schemas.microsoft.com/office/powerpoint/2010/main" val="6038509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proposal</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773173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7499"/>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Consider a domain consisting of a cup of coffee and Warwick Arts Centre.</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A expressions: </a:t>
            </a:r>
            <a:r>
              <a:rPr lang="ja-JP" altLang="en-US" sz="2800" dirty="0">
                <a:latin typeface="Garamond"/>
                <a:ea typeface="ＭＳ Ｐゴシック" charset="0"/>
                <a:cs typeface="Garamond"/>
              </a:rPr>
              <a:t>‘</a:t>
            </a:r>
            <a:r>
              <a:rPr lang="en-US" sz="2800" dirty="0">
                <a:latin typeface="Garamond"/>
                <a:ea typeface="ＭＳ Ｐゴシック" charset="0"/>
                <a:cs typeface="Garamond"/>
              </a:rPr>
              <a:t>contains a cinema</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larger than</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every building</a:t>
            </a:r>
            <a:r>
              <a:rPr lang="ja-JP" altLang="en-US" sz="2800" dirty="0">
                <a:latin typeface="Garamond"/>
                <a:ea typeface="ＭＳ Ｐゴシック" charset="0"/>
                <a:cs typeface="Garamond"/>
              </a:rPr>
              <a:t>’</a:t>
            </a:r>
            <a:r>
              <a:rPr lang="en-US" sz="2800" dirty="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B expressions: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an object</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identical with</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everything</a:t>
            </a:r>
            <a:r>
              <a:rPr lang="ja-JP" altLang="en-US" sz="2800" dirty="0">
                <a:latin typeface="Garamond"/>
                <a:ea typeface="ＭＳ Ｐゴシック" charset="0"/>
                <a:cs typeface="Garamond"/>
              </a:rPr>
              <a:t>’</a:t>
            </a:r>
            <a:r>
              <a:rPr lang="en-US" sz="2800" dirty="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922760" y="1600201"/>
            <a:ext cx="2764039" cy="3384852"/>
          </a:xfrm>
        </p:spPr>
      </p:pic>
    </p:spTree>
    <p:extLst>
      <p:ext uri="{BB962C8B-B14F-4D97-AF65-F5344CB8AC3E}">
        <p14:creationId xmlns:p14="http://schemas.microsoft.com/office/powerpoint/2010/main" val="1536979375"/>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Tarski’s</a:t>
            </a:r>
            <a:r>
              <a:rPr lang="en-US" dirty="0">
                <a:latin typeface="Garamond"/>
                <a:cs typeface="Garamond"/>
              </a:rPr>
              <a:t> proposal</a:t>
            </a:r>
            <a:endParaRPr lang="en-US" dirty="0"/>
          </a:p>
        </p:txBody>
      </p:sp>
      <p:sp>
        <p:nvSpPr>
          <p:cNvPr id="6" name="Content Placeholder 5"/>
          <p:cNvSpPr>
            <a:spLocks noGrp="1"/>
          </p:cNvSpPr>
          <p:nvPr>
            <p:ph idx="1"/>
          </p:nvPr>
        </p:nvSpPr>
        <p:spPr/>
        <p:txBody>
          <a:bodyPr>
            <a:normAutofit/>
          </a:bodyPr>
          <a:lstStyle/>
          <a:p>
            <a:pPr marL="0" indent="0">
              <a:lnSpc>
                <a:spcPct val="90000"/>
              </a:lnSpc>
              <a:buNone/>
            </a:pPr>
            <a:r>
              <a:rPr lang="en-US" sz="2800" dirty="0">
                <a:latin typeface="Garamond"/>
                <a:ea typeface="ＭＳ Ｐゴシック" charset="0"/>
                <a:cs typeface="Garamond"/>
              </a:rPr>
              <a:t>A expressions discriminate between the cup of coffee and WAC</a:t>
            </a:r>
            <a:r>
              <a:rPr lang="en-US" sz="2800" dirty="0" smtClean="0">
                <a:latin typeface="Garamond"/>
                <a:ea typeface="ＭＳ Ｐゴシック" charset="0"/>
                <a:cs typeface="Garamond"/>
              </a:rPr>
              <a: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ja-JP" altLang="en-US" sz="2800" dirty="0">
                <a:latin typeface="Garamond"/>
                <a:ea typeface="ＭＳ Ｐゴシック" charset="0"/>
                <a:cs typeface="Garamond"/>
              </a:rPr>
              <a:t>“</a:t>
            </a:r>
            <a:r>
              <a:rPr lang="en-US" sz="2800" dirty="0">
                <a:latin typeface="Garamond"/>
                <a:ea typeface="ＭＳ Ｐゴシック" charset="0"/>
                <a:cs typeface="Garamond"/>
              </a:rPr>
              <a:t>the cup of coffee contains a cinema</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false;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WAC contains a cinema</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true.</a:t>
            </a:r>
          </a:p>
          <a:p>
            <a:pPr marL="0" indent="0">
              <a:lnSpc>
                <a:spcPct val="90000"/>
              </a:lnSpc>
              <a:buNone/>
            </a:pPr>
            <a:r>
              <a:rPr lang="ja-JP" altLang="en-US" sz="2800" dirty="0">
                <a:latin typeface="Garamond"/>
                <a:ea typeface="ＭＳ Ｐゴシック" charset="0"/>
                <a:cs typeface="Garamond"/>
              </a:rPr>
              <a:t>“</a:t>
            </a:r>
            <a:r>
              <a:rPr lang="en-US" sz="2800" dirty="0">
                <a:latin typeface="Garamond"/>
                <a:ea typeface="ＭＳ Ｐゴシック" charset="0"/>
                <a:cs typeface="Garamond"/>
              </a:rPr>
              <a:t>the cup of coffee is larger than WAC</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false;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WAC is larger than the cup of coffee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true.</a:t>
            </a:r>
          </a:p>
          <a:p>
            <a:pPr marL="0" indent="0">
              <a:lnSpc>
                <a:spcPct val="90000"/>
              </a:lnSpc>
              <a:buNone/>
            </a:pPr>
            <a:r>
              <a:rPr lang="ja-JP" altLang="en-US" sz="2800" dirty="0">
                <a:latin typeface="Garamond"/>
                <a:ea typeface="ＭＳ Ｐゴシック" charset="0"/>
                <a:cs typeface="Garamond"/>
              </a:rPr>
              <a:t>“</a:t>
            </a:r>
            <a:r>
              <a:rPr lang="en-US" sz="2800" dirty="0">
                <a:latin typeface="Garamond"/>
                <a:ea typeface="ＭＳ Ｐゴシック" charset="0"/>
                <a:cs typeface="Garamond"/>
              </a:rPr>
              <a:t>Every building contains liquid</a:t>
            </a:r>
            <a:r>
              <a:rPr lang="ja-JP" altLang="en-US" sz="2800" dirty="0">
                <a:latin typeface="Garamond"/>
                <a:ea typeface="ＭＳ Ｐゴシック" charset="0"/>
                <a:cs typeface="Garamond"/>
              </a:rPr>
              <a:t>”</a:t>
            </a:r>
            <a:r>
              <a:rPr lang="en-US" sz="2800" dirty="0">
                <a:latin typeface="Garamond"/>
                <a:ea typeface="ＭＳ Ｐゴシック" charset="0"/>
                <a:cs typeface="Garamond"/>
              </a:rPr>
              <a:t> depends for its truth-value on whether WAC contains liquid, but not on whether the cup contains liquid.</a:t>
            </a:r>
          </a:p>
          <a:p>
            <a:pPr marL="0" indent="0">
              <a:buNone/>
            </a:pPr>
            <a:endParaRPr lang="en-US" sz="2800" dirty="0">
              <a:latin typeface="Garamond"/>
              <a:cs typeface="Garamond"/>
            </a:endParaRPr>
          </a:p>
        </p:txBody>
      </p:sp>
    </p:spTree>
    <p:extLst>
      <p:ext uri="{BB962C8B-B14F-4D97-AF65-F5344CB8AC3E}">
        <p14:creationId xmlns:p14="http://schemas.microsoft.com/office/powerpoint/2010/main" val="3165458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Garamond"/>
                <a:cs typeface="Garamond"/>
              </a:rPr>
              <a:t>Etchemendy’s</a:t>
            </a:r>
            <a:r>
              <a:rPr lang="en-US" dirty="0" smtClean="0">
                <a:latin typeface="Garamond"/>
                <a:cs typeface="Garamond"/>
              </a:rPr>
              <a:t> Objections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0027681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3539431"/>
          </a:xfrm>
          <a:prstGeom prst="rect">
            <a:avLst/>
          </a:prstGeom>
          <a:noFill/>
        </p:spPr>
        <p:txBody>
          <a:bodyPr wrap="square" rtlCol="0">
            <a:spAutoFit/>
          </a:bodyPr>
          <a:lstStyle/>
          <a:p>
            <a:r>
              <a:rPr lang="en-US" sz="2800" dirty="0" smtClean="0">
                <a:latin typeface="Garamond"/>
                <a:ea typeface="ＭＳ Ｐゴシック" charset="0"/>
                <a:cs typeface="Garamond"/>
              </a:rPr>
              <a:t>(Objection 2) The </a:t>
            </a:r>
            <a:r>
              <a:rPr lang="en-US" sz="2800" dirty="0">
                <a:latin typeface="Garamond"/>
                <a:ea typeface="ＭＳ Ｐゴシック" charset="0"/>
                <a:cs typeface="Garamond"/>
              </a:rPr>
              <a:t>first failing is evidenced by the extensional failings of the account. Crudely, insofar as </a:t>
            </a: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account attains extensional adequacy, it does so only through appeal to extra-logical assumptions about the size of the universe. (The </a:t>
            </a:r>
            <a:r>
              <a:rPr lang="en-US" sz="2800" i="1" dirty="0">
                <a:latin typeface="Garamond"/>
                <a:ea typeface="ＭＳ Ｐゴシック" charset="0"/>
                <a:cs typeface="Garamond"/>
              </a:rPr>
              <a:t>extensional adequacy</a:t>
            </a:r>
            <a:r>
              <a:rPr lang="en-US" sz="2800" dirty="0">
                <a:latin typeface="Garamond"/>
                <a:ea typeface="ＭＳ Ｐゴシック" charset="0"/>
                <a:cs typeface="Garamond"/>
              </a:rPr>
              <a:t> objection.)</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4270493743"/>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Tarski’s</a:t>
            </a:r>
            <a:r>
              <a:rPr lang="en-US" dirty="0">
                <a:latin typeface="Garamond"/>
                <a:cs typeface="Garamond"/>
              </a:rPr>
              <a:t> proposal</a:t>
            </a:r>
            <a:endParaRPr lang="en-US" dirty="0"/>
          </a:p>
        </p:txBody>
      </p:sp>
      <p:sp>
        <p:nvSpPr>
          <p:cNvPr id="6" name="Content Placeholder 5"/>
          <p:cNvSpPr>
            <a:spLocks noGrp="1"/>
          </p:cNvSpPr>
          <p:nvPr>
            <p:ph idx="1"/>
          </p:nvPr>
        </p:nvSpPr>
        <p:spPr/>
        <p:txBody>
          <a:bodyPr>
            <a:noAutofit/>
          </a:bodyPr>
          <a:lstStyle/>
          <a:p>
            <a:pPr marL="0" indent="0">
              <a:lnSpc>
                <a:spcPct val="90000"/>
              </a:lnSpc>
              <a:buNone/>
            </a:pPr>
            <a:r>
              <a:rPr lang="en-US" sz="2800" dirty="0">
                <a:latin typeface="Garamond"/>
                <a:ea typeface="ＭＳ Ｐゴシック" charset="0"/>
                <a:cs typeface="Garamond"/>
              </a:rPr>
              <a:t>B expressions do not discriminate between the cup of coffee and WAC</a:t>
            </a:r>
            <a:r>
              <a:rPr lang="en-US" sz="2800" dirty="0" smtClean="0">
                <a:latin typeface="Garamond"/>
                <a:ea typeface="ＭＳ Ｐゴシック" charset="0"/>
                <a:cs typeface="Garamond"/>
              </a:rPr>
              <a: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ja-JP" altLang="en-US" sz="2800" dirty="0">
                <a:latin typeface="Garamond"/>
                <a:ea typeface="ＭＳ Ｐゴシック" charset="0"/>
                <a:cs typeface="Garamond"/>
              </a:rPr>
              <a:t>“</a:t>
            </a:r>
            <a:r>
              <a:rPr lang="en-US" sz="2800" dirty="0">
                <a:latin typeface="Garamond"/>
                <a:ea typeface="ＭＳ Ｐゴシック" charset="0"/>
                <a:cs typeface="Garamond"/>
              </a:rPr>
              <a:t>the cup of coffee is an </a:t>
            </a:r>
            <a:r>
              <a:rPr lang="en-US" sz="2800" dirty="0" smtClean="0">
                <a:latin typeface="Garamond"/>
                <a:ea typeface="ＭＳ Ｐゴシック" charset="0"/>
                <a:cs typeface="Garamond"/>
              </a:rPr>
              <a:t>object</a:t>
            </a:r>
            <a:r>
              <a:rPr lang="ja-JP" altLang="en-US"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and </a:t>
            </a:r>
            <a:r>
              <a:rPr lang="ja-JP" altLang="en-US" sz="2800" dirty="0">
                <a:latin typeface="Garamond"/>
                <a:ea typeface="ＭＳ Ｐゴシック" charset="0"/>
                <a:cs typeface="Garamond"/>
              </a:rPr>
              <a:t>“</a:t>
            </a:r>
            <a:r>
              <a:rPr lang="en-US" sz="2800" dirty="0">
                <a:latin typeface="Garamond"/>
                <a:ea typeface="ＭＳ Ｐゴシック" charset="0"/>
                <a:cs typeface="Garamond"/>
              </a:rPr>
              <a:t>WAC is an object</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are both true.</a:t>
            </a:r>
          </a:p>
          <a:p>
            <a:pPr marL="0" indent="0">
              <a:lnSpc>
                <a:spcPct val="90000"/>
              </a:lnSpc>
              <a:buNone/>
            </a:pPr>
            <a:r>
              <a:rPr lang="ja-JP" altLang="en-US" sz="2800" dirty="0">
                <a:latin typeface="Garamond"/>
                <a:ea typeface="ＭＳ Ｐゴシック" charset="0"/>
                <a:cs typeface="Garamond"/>
              </a:rPr>
              <a:t>“</a:t>
            </a:r>
            <a:r>
              <a:rPr lang="en-US" sz="2800" dirty="0">
                <a:latin typeface="Garamond"/>
                <a:ea typeface="ＭＳ Ｐゴシック" charset="0"/>
                <a:cs typeface="Garamond"/>
              </a:rPr>
              <a:t>the cup of coffee </a:t>
            </a:r>
            <a:r>
              <a:rPr lang="en-US" sz="2800" dirty="0" smtClean="0">
                <a:latin typeface="Garamond"/>
                <a:ea typeface="ＭＳ Ｐゴシック" charset="0"/>
                <a:cs typeface="Garamond"/>
              </a:rPr>
              <a:t>= the </a:t>
            </a:r>
            <a:r>
              <a:rPr lang="en-US" sz="2800" dirty="0">
                <a:latin typeface="Garamond"/>
                <a:ea typeface="ＭＳ Ｐゴシック" charset="0"/>
                <a:cs typeface="Garamond"/>
              </a:rPr>
              <a:t>cup of coffee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and </a:t>
            </a:r>
            <a:r>
              <a:rPr lang="ja-JP" altLang="en-US" sz="2800" dirty="0">
                <a:latin typeface="Garamond"/>
                <a:ea typeface="ＭＳ Ｐゴシック" charset="0"/>
                <a:cs typeface="Garamond"/>
              </a:rPr>
              <a:t>“</a:t>
            </a:r>
            <a:r>
              <a:rPr lang="en-US" sz="2800" dirty="0">
                <a:latin typeface="Garamond"/>
                <a:ea typeface="ＭＳ Ｐゴシック" charset="0"/>
                <a:cs typeface="Garamond"/>
              </a:rPr>
              <a:t>WAC </a:t>
            </a:r>
            <a:r>
              <a:rPr lang="en-US" sz="2800" dirty="0" smtClean="0">
                <a:latin typeface="Garamond"/>
                <a:ea typeface="ＭＳ Ｐゴシック" charset="0"/>
                <a:cs typeface="Garamond"/>
              </a:rPr>
              <a:t>= WAC</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are both true;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the cup of coffee </a:t>
            </a:r>
            <a:r>
              <a:rPr lang="en-US" sz="2800" dirty="0" smtClean="0">
                <a:latin typeface="Garamond"/>
                <a:ea typeface="ＭＳ Ｐゴシック" charset="0"/>
                <a:cs typeface="Garamond"/>
              </a:rPr>
              <a:t>= WAC</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and </a:t>
            </a:r>
            <a:r>
              <a:rPr lang="ja-JP" altLang="en-US" sz="2800" dirty="0">
                <a:latin typeface="Garamond"/>
                <a:ea typeface="ＭＳ Ｐゴシック" charset="0"/>
                <a:cs typeface="Garamond"/>
              </a:rPr>
              <a:t>“</a:t>
            </a:r>
            <a:r>
              <a:rPr lang="en-US" sz="2800" dirty="0">
                <a:latin typeface="Garamond"/>
                <a:ea typeface="ＭＳ Ｐゴシック" charset="0"/>
                <a:cs typeface="Garamond"/>
              </a:rPr>
              <a:t>WAC </a:t>
            </a:r>
            <a:r>
              <a:rPr lang="en-US" sz="2800" dirty="0" smtClean="0">
                <a:latin typeface="Garamond"/>
                <a:ea typeface="ＭＳ Ｐゴシック" charset="0"/>
                <a:cs typeface="Garamond"/>
              </a:rPr>
              <a:t>= the </a:t>
            </a:r>
            <a:r>
              <a:rPr lang="en-US" sz="2800" dirty="0">
                <a:latin typeface="Garamond"/>
                <a:ea typeface="ＭＳ Ｐゴシック" charset="0"/>
                <a:cs typeface="Garamond"/>
              </a:rPr>
              <a:t>cup of coffee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are both false</a:t>
            </a:r>
            <a:r>
              <a:rPr lang="en-US" sz="2800" dirty="0" smtClean="0">
                <a:latin typeface="Garamond"/>
                <a:ea typeface="ＭＳ Ｐゴシック" charset="0"/>
                <a:cs typeface="Garamond"/>
              </a:rPr>
              <a:t>.</a:t>
            </a:r>
          </a:p>
          <a:p>
            <a:pPr marL="0" indent="0">
              <a:lnSpc>
                <a:spcPct val="90000"/>
              </a:lnSpc>
              <a:buNone/>
            </a:pPr>
            <a:r>
              <a:rPr lang="ja-JP" altLang="en-US" sz="2800" dirty="0">
                <a:latin typeface="Garamond"/>
                <a:ea typeface="ＭＳ Ｐゴシック" charset="0"/>
                <a:cs typeface="Garamond"/>
              </a:rPr>
              <a:t>“</a:t>
            </a:r>
            <a:r>
              <a:rPr lang="en-US" sz="2800" dirty="0">
                <a:latin typeface="Garamond"/>
                <a:ea typeface="ＭＳ Ｐゴシック" charset="0"/>
                <a:cs typeface="Garamond"/>
              </a:rPr>
              <a:t>Everything contains liquid</a:t>
            </a:r>
            <a:r>
              <a:rPr lang="ja-JP" altLang="en-US" sz="2800" dirty="0">
                <a:latin typeface="Garamond"/>
                <a:ea typeface="ＭＳ Ｐゴシック" charset="0"/>
                <a:cs typeface="Garamond"/>
              </a:rPr>
              <a:t>”</a:t>
            </a:r>
            <a:r>
              <a:rPr lang="en-US" sz="2800" dirty="0">
                <a:latin typeface="Garamond"/>
                <a:ea typeface="ＭＳ Ｐゴシック" charset="0"/>
                <a:cs typeface="Garamond"/>
              </a:rPr>
              <a:t> depends </a:t>
            </a:r>
            <a:r>
              <a:rPr lang="en-US" sz="2800" dirty="0" smtClean="0">
                <a:latin typeface="Garamond"/>
                <a:ea typeface="ＭＳ Ｐゴシック" charset="0"/>
                <a:cs typeface="Garamond"/>
              </a:rPr>
              <a:t>on </a:t>
            </a:r>
            <a:r>
              <a:rPr lang="en-US" sz="2800" dirty="0">
                <a:latin typeface="Garamond"/>
                <a:ea typeface="ＭＳ Ｐゴシック" charset="0"/>
                <a:cs typeface="Garamond"/>
              </a:rPr>
              <a:t>whether </a:t>
            </a:r>
            <a:r>
              <a:rPr lang="en-US" sz="2800" dirty="0" smtClean="0">
                <a:latin typeface="Garamond"/>
                <a:ea typeface="ＭＳ Ｐゴシック" charset="0"/>
                <a:cs typeface="Garamond"/>
              </a:rPr>
              <a:t>whatever there is contains </a:t>
            </a:r>
            <a:r>
              <a:rPr lang="en-US" sz="2800" dirty="0">
                <a:latin typeface="Garamond"/>
                <a:ea typeface="ＭＳ Ｐゴシック" charset="0"/>
                <a:cs typeface="Garamond"/>
              </a:rPr>
              <a:t>liquid.</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 </a:t>
            </a:r>
          </a:p>
        </p:txBody>
      </p:sp>
    </p:spTree>
    <p:extLst>
      <p:ext uri="{BB962C8B-B14F-4D97-AF65-F5344CB8AC3E}">
        <p14:creationId xmlns:p14="http://schemas.microsoft.com/office/powerpoint/2010/main" val="27602788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proposal</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1607222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365298"/>
          </a:xfrm>
          <a:prstGeom prst="rect">
            <a:avLst/>
          </a:prstGeom>
          <a:noFill/>
        </p:spPr>
        <p:txBody>
          <a:bodyPr wrap="square" rtlCol="0">
            <a:spAutoFit/>
          </a:bodyPr>
          <a:lstStyle/>
          <a:p>
            <a:pPr>
              <a:lnSpc>
                <a:spcPct val="90000"/>
              </a:lnSpc>
            </a:pP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proposal is that logical words should be distinguished from non-logical words according to the sorts of discriminations they make.</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Crudely</a:t>
            </a:r>
            <a:r>
              <a:rPr lang="en-US" sz="2800" dirty="0">
                <a:latin typeface="Garamond"/>
                <a:ea typeface="ＭＳ Ｐゴシック" charset="0"/>
                <a:cs typeface="Garamond"/>
              </a:rPr>
              <a:t>, a logical word is one that fails to discriminate amongst particular objects, much as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an object</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identical with</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and </a:t>
            </a:r>
            <a:r>
              <a:rPr lang="ja-JP" altLang="en-US" sz="2800" dirty="0">
                <a:latin typeface="Garamond"/>
                <a:ea typeface="ＭＳ Ｐゴシック" charset="0"/>
                <a:cs typeface="Garamond"/>
              </a:rPr>
              <a:t>‘</a:t>
            </a:r>
            <a:r>
              <a:rPr lang="en-US" sz="2800" dirty="0">
                <a:latin typeface="Garamond"/>
                <a:ea typeface="ＭＳ Ｐゴシック" charset="0"/>
                <a:cs typeface="Garamond"/>
              </a:rPr>
              <a:t>everything</a:t>
            </a:r>
            <a:r>
              <a:rPr lang="ja-JP" altLang="en-US" sz="2800" dirty="0">
                <a:latin typeface="Garamond"/>
                <a:ea typeface="ＭＳ Ｐゴシック" charset="0"/>
                <a:cs typeface="Garamond"/>
              </a:rPr>
              <a:t>’</a:t>
            </a:r>
            <a:r>
              <a:rPr lang="en-US" sz="2800" dirty="0">
                <a:latin typeface="Garamond"/>
                <a:ea typeface="ＭＳ Ｐゴシック" charset="0"/>
                <a:cs typeface="Garamond"/>
              </a:rPr>
              <a:t> fail to discriminate between the cup and WAC.</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922760" y="1600201"/>
            <a:ext cx="2764039" cy="3384852"/>
          </a:xfrm>
        </p:spPr>
      </p:pic>
    </p:spTree>
    <p:extLst>
      <p:ext uri="{BB962C8B-B14F-4D97-AF65-F5344CB8AC3E}">
        <p14:creationId xmlns:p14="http://schemas.microsoft.com/office/powerpoint/2010/main" val="1527148346"/>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proposal</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8113861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More precisely, </a:t>
            </a:r>
            <a:r>
              <a:rPr lang="en-US" sz="2800" dirty="0" err="1">
                <a:latin typeface="Garamond"/>
                <a:ea typeface="ＭＳ Ｐゴシック" charset="0"/>
                <a:cs typeface="Garamond"/>
              </a:rPr>
              <a:t>Tarski</a:t>
            </a:r>
            <a:r>
              <a:rPr lang="ja-JP" altLang="en-US" sz="2800" dirty="0">
                <a:latin typeface="Garamond"/>
                <a:ea typeface="ＭＳ Ｐゴシック" charset="0"/>
                <a:cs typeface="Garamond"/>
              </a:rPr>
              <a:t>’</a:t>
            </a:r>
            <a:r>
              <a:rPr lang="en-US" sz="2800" dirty="0">
                <a:latin typeface="Garamond"/>
                <a:ea typeface="ＭＳ Ｐゴシック" charset="0"/>
                <a:cs typeface="Garamond"/>
              </a:rPr>
              <a:t>s proposal is that logical constants are </a:t>
            </a:r>
            <a:r>
              <a:rPr lang="en-US" sz="2800" i="1" dirty="0">
                <a:latin typeface="Garamond"/>
                <a:ea typeface="ＭＳ Ｐゴシック" charset="0"/>
                <a:cs typeface="Garamond"/>
              </a:rPr>
              <a:t>invariant under arbitrary permutations of the domain of objects.</a:t>
            </a:r>
          </a:p>
          <a:p>
            <a:pPr>
              <a:lnSpc>
                <a:spcPct val="90000"/>
              </a:lnSpc>
            </a:pPr>
            <a:endParaRPr lang="en-US" sz="2800" i="1" dirty="0">
              <a:latin typeface="Garamond"/>
              <a:ea typeface="ＭＳ Ｐゴシック" charset="0"/>
              <a:cs typeface="Garamond"/>
            </a:endParaRPr>
          </a:p>
          <a:p>
            <a:pPr>
              <a:lnSpc>
                <a:spcPct val="90000"/>
              </a:lnSpc>
            </a:pPr>
            <a:endParaRPr lang="en-US" sz="2800" i="1"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What </a:t>
            </a:r>
            <a:r>
              <a:rPr lang="en-US" sz="2800" dirty="0">
                <a:latin typeface="Garamond"/>
                <a:ea typeface="ＭＳ Ｐゴシック" charset="0"/>
                <a:cs typeface="Garamond"/>
              </a:rPr>
              <a:t>is a </a:t>
            </a:r>
            <a:r>
              <a:rPr lang="en-US" sz="2800" i="1" dirty="0">
                <a:latin typeface="Garamond"/>
                <a:ea typeface="ＭＳ Ｐゴシック" charset="0"/>
                <a:cs typeface="Garamond"/>
              </a:rPr>
              <a:t>permutation</a:t>
            </a:r>
            <a:r>
              <a:rPr lang="en-US" sz="2800" dirty="0">
                <a:latin typeface="Garamond"/>
                <a:ea typeface="ＭＳ Ｐゴシック" charset="0"/>
                <a:cs typeface="Garamond"/>
              </a:rPr>
              <a:t>?</a:t>
            </a:r>
            <a:endParaRPr lang="en-US" sz="2800" i="1"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922760" y="1600201"/>
            <a:ext cx="2764039" cy="3384852"/>
          </a:xfrm>
        </p:spPr>
      </p:pic>
    </p:spTree>
    <p:extLst>
      <p:ext uri="{BB962C8B-B14F-4D97-AF65-F5344CB8AC3E}">
        <p14:creationId xmlns:p14="http://schemas.microsoft.com/office/powerpoint/2010/main" val="637125012"/>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proposal</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3515361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A </a:t>
            </a:r>
            <a:r>
              <a:rPr lang="en-US" sz="2800" i="1" dirty="0">
                <a:latin typeface="Garamond"/>
                <a:ea typeface="ＭＳ Ｐゴシック" charset="0"/>
                <a:cs typeface="Garamond"/>
              </a:rPr>
              <a:t>permutation</a:t>
            </a:r>
            <a:r>
              <a:rPr lang="en-US" sz="2800" dirty="0">
                <a:latin typeface="Garamond"/>
                <a:ea typeface="ＭＳ Ｐゴシック" charset="0"/>
                <a:cs typeface="Garamond"/>
              </a:rPr>
              <a:t> of a collection of objects is a one-one mapping from that collection onto itself. Each object gets mapped to an object in the collection (which may be the object itself), and no two objects are mapped to the same object.</a:t>
            </a:r>
            <a:endParaRPr lang="en-US" sz="2800" i="1" dirty="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5922760" y="1600201"/>
            <a:ext cx="2764039" cy="3384852"/>
          </a:xfrm>
        </p:spPr>
      </p:pic>
    </p:spTree>
    <p:extLst>
      <p:ext uri="{BB962C8B-B14F-4D97-AF65-F5344CB8AC3E}">
        <p14:creationId xmlns:p14="http://schemas.microsoft.com/office/powerpoint/2010/main" val="3720090750"/>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Tarski’s</a:t>
            </a:r>
            <a:r>
              <a:rPr lang="en-US" dirty="0">
                <a:latin typeface="Garamond"/>
                <a:cs typeface="Garamond"/>
              </a:rPr>
              <a:t> proposal</a:t>
            </a:r>
            <a:endParaRPr lang="en-US" dirty="0"/>
          </a:p>
        </p:txBody>
      </p:sp>
      <p:sp>
        <p:nvSpPr>
          <p:cNvPr id="6" name="Content Placeholder 5"/>
          <p:cNvSpPr>
            <a:spLocks noGrp="1"/>
          </p:cNvSpPr>
          <p:nvPr>
            <p:ph idx="1"/>
          </p:nvPr>
        </p:nvSpPr>
        <p:spPr/>
        <p:txBody>
          <a:bodyPr>
            <a:noAutofit/>
          </a:bodyPr>
          <a:lstStyle/>
          <a:p>
            <a:pPr marL="0" indent="0">
              <a:lnSpc>
                <a:spcPct val="90000"/>
              </a:lnSpc>
              <a:buNone/>
            </a:pPr>
            <a:r>
              <a:rPr lang="en-US" sz="2800" dirty="0">
                <a:latin typeface="Garamond"/>
                <a:ea typeface="ＭＳ Ｐゴシック" charset="0"/>
                <a:cs typeface="Garamond"/>
              </a:rPr>
              <a:t>Consider the following permutation of the first five </a:t>
            </a:r>
            <a:r>
              <a:rPr lang="en-US" sz="2800" dirty="0" smtClean="0">
                <a:latin typeface="Garamond"/>
                <a:ea typeface="ＭＳ Ｐゴシック" charset="0"/>
                <a:cs typeface="Garamond"/>
              </a:rPr>
              <a:t>letters of </a:t>
            </a:r>
            <a:r>
              <a:rPr lang="en-US" sz="2800" dirty="0">
                <a:latin typeface="Garamond"/>
                <a:ea typeface="ＭＳ Ｐゴシック" charset="0"/>
                <a:cs typeface="Garamond"/>
              </a:rPr>
              <a:t>the alphabet:</a:t>
            </a:r>
          </a:p>
          <a:p>
            <a:pPr>
              <a:lnSpc>
                <a:spcPct val="90000"/>
              </a:lnSpc>
              <a:buNone/>
            </a:pPr>
            <a:endParaRPr lang="en-US" sz="2800" dirty="0">
              <a:latin typeface="Garamond"/>
              <a:ea typeface="ＭＳ Ｐゴシック" charset="0"/>
              <a:cs typeface="Garamond"/>
            </a:endParaRPr>
          </a:p>
          <a:p>
            <a:pPr>
              <a:lnSpc>
                <a:spcPct val="90000"/>
              </a:lnSpc>
              <a:buNone/>
            </a:pPr>
            <a:r>
              <a:rPr lang="en-US" sz="2800" dirty="0">
                <a:latin typeface="Garamond"/>
                <a:ea typeface="ＭＳ Ｐゴシック" charset="0"/>
                <a:cs typeface="Garamond"/>
              </a:rPr>
              <a:t>A &gt; E</a:t>
            </a:r>
          </a:p>
          <a:p>
            <a:pPr>
              <a:lnSpc>
                <a:spcPct val="90000"/>
              </a:lnSpc>
              <a:buNone/>
            </a:pPr>
            <a:r>
              <a:rPr lang="en-US" sz="2800" dirty="0">
                <a:latin typeface="Garamond"/>
                <a:ea typeface="ＭＳ Ｐゴシック" charset="0"/>
                <a:cs typeface="Garamond"/>
              </a:rPr>
              <a:t>B &gt; A</a:t>
            </a:r>
          </a:p>
          <a:p>
            <a:pPr>
              <a:lnSpc>
                <a:spcPct val="90000"/>
              </a:lnSpc>
              <a:buNone/>
            </a:pPr>
            <a:r>
              <a:rPr lang="en-US" sz="2800" dirty="0">
                <a:latin typeface="Garamond"/>
                <a:ea typeface="ＭＳ Ｐゴシック" charset="0"/>
                <a:cs typeface="Garamond"/>
              </a:rPr>
              <a:t>C &gt; C</a:t>
            </a:r>
          </a:p>
          <a:p>
            <a:pPr>
              <a:lnSpc>
                <a:spcPct val="90000"/>
              </a:lnSpc>
              <a:buNone/>
            </a:pPr>
            <a:r>
              <a:rPr lang="en-US" sz="2800" dirty="0">
                <a:latin typeface="Garamond"/>
                <a:ea typeface="ＭＳ Ｐゴシック" charset="0"/>
                <a:cs typeface="Garamond"/>
              </a:rPr>
              <a:t>D &gt; B</a:t>
            </a:r>
          </a:p>
          <a:p>
            <a:pPr>
              <a:lnSpc>
                <a:spcPct val="90000"/>
              </a:lnSpc>
              <a:buNone/>
            </a:pPr>
            <a:r>
              <a:rPr lang="en-US" sz="2800" dirty="0">
                <a:latin typeface="Garamond"/>
                <a:ea typeface="ＭＳ Ｐゴシック" charset="0"/>
                <a:cs typeface="Garamond"/>
              </a:rPr>
              <a:t>E &gt; D</a:t>
            </a:r>
          </a:p>
        </p:txBody>
      </p:sp>
    </p:spTree>
    <p:extLst>
      <p:ext uri="{BB962C8B-B14F-4D97-AF65-F5344CB8AC3E}">
        <p14:creationId xmlns:p14="http://schemas.microsoft.com/office/powerpoint/2010/main" val="37060338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Tarski’s</a:t>
            </a:r>
            <a:r>
              <a:rPr lang="en-US" dirty="0">
                <a:latin typeface="Garamond"/>
                <a:cs typeface="Garamond"/>
              </a:rPr>
              <a:t> proposal</a:t>
            </a:r>
            <a:endParaRPr lang="en-US" dirty="0"/>
          </a:p>
        </p:txBody>
      </p:sp>
      <p:sp>
        <p:nvSpPr>
          <p:cNvPr id="6" name="Content Placeholder 5"/>
          <p:cNvSpPr>
            <a:spLocks noGrp="1"/>
          </p:cNvSpPr>
          <p:nvPr>
            <p:ph idx="1"/>
          </p:nvPr>
        </p:nvSpPr>
        <p:spPr/>
        <p:txBody>
          <a:bodyPr>
            <a:noAutofit/>
          </a:bodyPr>
          <a:lstStyle/>
          <a:p>
            <a:pPr marL="0" indent="0">
              <a:lnSpc>
                <a:spcPct val="90000"/>
              </a:lnSpc>
              <a:buNone/>
            </a:pPr>
            <a:r>
              <a:rPr lang="en-US" sz="2800" dirty="0">
                <a:latin typeface="Garamond"/>
                <a:ea typeface="ＭＳ Ｐゴシック" charset="0"/>
                <a:cs typeface="Garamond"/>
              </a:rPr>
              <a:t>A constant is invariant to permutations of a domain just in case the permutations would make no difference to the extension of that constant.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smtClean="0">
                <a:latin typeface="Garamond"/>
                <a:ea typeface="ＭＳ Ｐゴシック" charset="0"/>
                <a:cs typeface="Garamond"/>
              </a:rPr>
              <a:t>E.g</a:t>
            </a:r>
            <a:r>
              <a:rPr lang="en-US" sz="2800" dirty="0">
                <a:latin typeface="Garamond"/>
                <a:ea typeface="ＭＳ Ｐゴシック" charset="0"/>
                <a:cs typeface="Garamond"/>
              </a:rPr>
              <a:t>., the permutation we considered maps a vowel, </a:t>
            </a:r>
            <a:r>
              <a:rPr lang="ja-JP" altLang="en-US" sz="2800" dirty="0">
                <a:latin typeface="Garamond"/>
                <a:ea typeface="ＭＳ Ｐゴシック" charset="0"/>
                <a:cs typeface="Garamond"/>
              </a:rPr>
              <a:t>‘</a:t>
            </a:r>
            <a:r>
              <a:rPr lang="en-US" sz="2800" dirty="0">
                <a:latin typeface="Garamond"/>
                <a:ea typeface="ＭＳ Ｐゴシック" charset="0"/>
                <a:cs typeface="Garamond"/>
              </a:rPr>
              <a:t>A</a:t>
            </a:r>
            <a:r>
              <a:rPr lang="ja-JP" altLang="en-US" sz="2800" dirty="0">
                <a:latin typeface="Garamond"/>
                <a:ea typeface="ＭＳ Ｐゴシック" charset="0"/>
                <a:cs typeface="Garamond"/>
              </a:rPr>
              <a:t>’</a:t>
            </a:r>
            <a:r>
              <a:rPr lang="en-US" sz="2800" dirty="0">
                <a:latin typeface="Garamond"/>
                <a:ea typeface="ＭＳ Ｐゴシック" charset="0"/>
                <a:cs typeface="Garamond"/>
              </a:rPr>
              <a:t>, to a consonant,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B</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and consonant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D</a:t>
            </a:r>
            <a:r>
              <a:rPr lang="ja-JP" altLang="en-US" sz="2800" dirty="0">
                <a:latin typeface="Garamond"/>
                <a:ea typeface="ＭＳ Ｐゴシック" charset="0"/>
                <a:cs typeface="Garamond"/>
              </a:rPr>
              <a:t>’</a:t>
            </a:r>
            <a:r>
              <a:rPr lang="en-US" sz="2800" dirty="0">
                <a:latin typeface="Garamond"/>
                <a:ea typeface="ＭＳ Ｐゴシック" charset="0"/>
                <a:cs typeface="Garamond"/>
              </a:rPr>
              <a:t> to vowel </a:t>
            </a:r>
            <a:r>
              <a:rPr lang="ja-JP" altLang="en-US" sz="2800" dirty="0">
                <a:latin typeface="Garamond"/>
                <a:ea typeface="ＭＳ Ｐゴシック" charset="0"/>
                <a:cs typeface="Garamond"/>
              </a:rPr>
              <a:t>‘</a:t>
            </a:r>
            <a:r>
              <a:rPr lang="en-US" sz="2800" dirty="0">
                <a:latin typeface="Garamond"/>
                <a:ea typeface="ＭＳ Ｐゴシック" charset="0"/>
                <a:cs typeface="Garamond"/>
              </a:rPr>
              <a:t>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Hence,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a vowel</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and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a consonant</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are sensitive to the permutation.</a:t>
            </a:r>
          </a:p>
          <a:p>
            <a:pPr marL="0" indent="0">
              <a:lnSpc>
                <a:spcPct val="90000"/>
              </a:lnSpc>
              <a:buNone/>
            </a:pPr>
            <a:r>
              <a:rPr lang="en-US" sz="2800" dirty="0" smtClean="0">
                <a:latin typeface="Garamond"/>
                <a:ea typeface="ＭＳ Ｐゴシック" charset="0"/>
                <a:cs typeface="Garamond"/>
              </a:rPr>
              <a:t>By </a:t>
            </a:r>
            <a:r>
              <a:rPr lang="en-US" sz="2800" dirty="0">
                <a:latin typeface="Garamond"/>
                <a:ea typeface="ＭＳ Ｐゴシック" charset="0"/>
                <a:cs typeface="Garamond"/>
              </a:rPr>
              <a:t>contrast, the permutation takes letters to letters, so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a letter</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insensitive to its effects.</a:t>
            </a:r>
          </a:p>
        </p:txBody>
      </p:sp>
    </p:spTree>
    <p:extLst>
      <p:ext uri="{BB962C8B-B14F-4D97-AF65-F5344CB8AC3E}">
        <p14:creationId xmlns:p14="http://schemas.microsoft.com/office/powerpoint/2010/main" val="242256448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Tarski’s</a:t>
            </a:r>
            <a:r>
              <a:rPr lang="en-US" dirty="0">
                <a:latin typeface="Garamond"/>
                <a:cs typeface="Garamond"/>
              </a:rPr>
              <a:t> proposal</a:t>
            </a:r>
            <a:endParaRPr lang="en-US" dirty="0"/>
          </a:p>
        </p:txBody>
      </p:sp>
      <p:sp>
        <p:nvSpPr>
          <p:cNvPr id="6" name="Content Placeholder 5"/>
          <p:cNvSpPr>
            <a:spLocks noGrp="1"/>
          </p:cNvSpPr>
          <p:nvPr>
            <p:ph idx="1"/>
          </p:nvPr>
        </p:nvSpPr>
        <p:spPr/>
        <p:txBody>
          <a:bodyPr>
            <a:noAutofit/>
          </a:bodyPr>
          <a:lstStyle/>
          <a:p>
            <a:pPr marL="0" indent="0">
              <a:lnSpc>
                <a:spcPct val="90000"/>
              </a:lnSpc>
              <a:buNone/>
            </a:pP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proposal </a:t>
            </a:r>
            <a:r>
              <a:rPr lang="en-US" sz="2800" dirty="0">
                <a:latin typeface="Garamond"/>
                <a:ea typeface="ＭＳ Ｐゴシック" charset="0"/>
                <a:cs typeface="Garamond"/>
              </a:rPr>
              <a:t>is that a logical word (</a:t>
            </a:r>
            <a:r>
              <a:rPr lang="ja-JP" altLang="en-US" sz="2800" dirty="0">
                <a:latin typeface="Garamond"/>
                <a:ea typeface="ＭＳ Ｐゴシック" charset="0"/>
                <a:cs typeface="Garamond"/>
              </a:rPr>
              <a:t>‘</a:t>
            </a:r>
            <a:r>
              <a:rPr lang="en-US" sz="2800" dirty="0">
                <a:latin typeface="Garamond"/>
                <a:ea typeface="ＭＳ Ｐゴシック" charset="0"/>
                <a:cs typeface="Garamond"/>
              </a:rPr>
              <a:t>notion</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one whose extension is invariant to permutations of a domain.</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smtClean="0">
                <a:latin typeface="Garamond"/>
                <a:ea typeface="ＭＳ Ｐゴシック" charset="0"/>
                <a:cs typeface="Garamond"/>
              </a:rPr>
              <a:t>[We </a:t>
            </a:r>
            <a:r>
              <a:rPr lang="en-US" sz="2800" dirty="0">
                <a:latin typeface="Garamond"/>
                <a:ea typeface="ＭＳ Ｐゴシック" charset="0"/>
                <a:cs typeface="Garamond"/>
              </a:rPr>
              <a:t>shall suppress some technical details concerning the extension of this idea to quantifiers and sentence connectives, which </a:t>
            </a:r>
            <a:r>
              <a:rPr lang="en-US" sz="2800" dirty="0" smtClean="0">
                <a:latin typeface="Garamond"/>
                <a:ea typeface="ＭＳ Ｐゴシック" charset="0"/>
                <a:cs typeface="Garamond"/>
              </a:rPr>
              <a:t>don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obviously have </a:t>
            </a:r>
            <a:r>
              <a:rPr lang="en-US" sz="2800" dirty="0" smtClean="0">
                <a:latin typeface="Garamond"/>
                <a:ea typeface="ＭＳ Ｐゴシック" charset="0"/>
                <a:cs typeface="Garamond"/>
              </a:rPr>
              <a:t>extensions. See </a:t>
            </a:r>
            <a:r>
              <a:rPr lang="en-US" sz="2800" dirty="0">
                <a:latin typeface="Garamond"/>
                <a:ea typeface="ＭＳ Ｐゴシック" charset="0"/>
                <a:cs typeface="Garamond"/>
              </a:rPr>
              <a:t>MacFarlane, </a:t>
            </a:r>
            <a:r>
              <a:rPr lang="en-US" sz="2800" dirty="0" smtClean="0">
                <a:latin typeface="Garamond"/>
                <a:ea typeface="ＭＳ Ｐゴシック" charset="0"/>
                <a:cs typeface="Garamond"/>
              </a:rPr>
              <a:t>and </a:t>
            </a:r>
            <a:r>
              <a:rPr lang="en-US" sz="2800" dirty="0">
                <a:latin typeface="Garamond"/>
                <a:ea typeface="ＭＳ Ｐゴシック" charset="0"/>
                <a:cs typeface="Garamond"/>
              </a:rPr>
              <a:t>references </a:t>
            </a:r>
            <a:r>
              <a:rPr lang="en-US" sz="2800" dirty="0" smtClean="0">
                <a:latin typeface="Garamond"/>
                <a:ea typeface="ＭＳ Ｐゴシック" charset="0"/>
                <a:cs typeface="Garamond"/>
              </a:rPr>
              <a:t>there, </a:t>
            </a:r>
            <a:r>
              <a:rPr lang="en-US" sz="2800" dirty="0">
                <a:latin typeface="Garamond"/>
                <a:ea typeface="ＭＳ Ｐゴシック" charset="0"/>
                <a:cs typeface="Garamond"/>
              </a:rPr>
              <a:t>for the extension</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spTree>
    <p:extLst>
      <p:ext uri="{BB962C8B-B14F-4D97-AF65-F5344CB8AC3E}">
        <p14:creationId xmlns:p14="http://schemas.microsoft.com/office/powerpoint/2010/main" val="353795698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Garamond"/>
                <a:cs typeface="Garamond"/>
              </a:rPr>
              <a:t>Tarski’s</a:t>
            </a:r>
            <a:r>
              <a:rPr lang="en-US" dirty="0">
                <a:latin typeface="Garamond"/>
                <a:cs typeface="Garamond"/>
              </a:rPr>
              <a:t> proposal</a:t>
            </a:r>
            <a:endParaRPr lang="en-US" dirty="0"/>
          </a:p>
        </p:txBody>
      </p:sp>
      <p:sp>
        <p:nvSpPr>
          <p:cNvPr id="6" name="Content Placeholder 5"/>
          <p:cNvSpPr>
            <a:spLocks noGrp="1"/>
          </p:cNvSpPr>
          <p:nvPr>
            <p:ph idx="1"/>
          </p:nvPr>
        </p:nvSpPr>
        <p:spPr/>
        <p:txBody>
          <a:bodyPr>
            <a:noAutofit/>
          </a:bodyPr>
          <a:lstStyle/>
          <a:p>
            <a:pPr marL="0" indent="0">
              <a:lnSpc>
                <a:spcPct val="90000"/>
              </a:lnSpc>
              <a:buNone/>
            </a:pPr>
            <a:r>
              <a:rPr lang="en-US" sz="2800" dirty="0">
                <a:latin typeface="Garamond"/>
                <a:ea typeface="ＭＳ Ｐゴシック" charset="0"/>
                <a:cs typeface="Garamond"/>
              </a:rPr>
              <a:t>What count as logical constants on this account?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ja-JP" altLang="en-US" sz="2800" dirty="0" smtClean="0">
                <a:latin typeface="Garamond"/>
                <a:ea typeface="ＭＳ Ｐゴシック" charset="0"/>
                <a:cs typeface="Garamond"/>
              </a:rPr>
              <a:t>‘</a:t>
            </a:r>
            <a:r>
              <a:rPr lang="en-US" sz="2800" dirty="0">
                <a:latin typeface="Garamond"/>
                <a:ea typeface="ＭＳ Ｐゴシック" charset="0"/>
                <a:cs typeface="Garamond"/>
              </a:rPr>
              <a:t>is an object</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not an object</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identical with</a:t>
            </a:r>
            <a:r>
              <a:rPr lang="ja-JP" altLang="en-US" sz="2800" dirty="0">
                <a:latin typeface="Garamond"/>
                <a:ea typeface="ＭＳ Ｐゴシック" charset="0"/>
                <a:cs typeface="Garamond"/>
              </a:rPr>
              <a:t>’</a:t>
            </a:r>
            <a:r>
              <a:rPr lang="en-US" sz="2800" dirty="0">
                <a:latin typeface="Garamond"/>
                <a:ea typeface="ＭＳ Ｐゴシック" charset="0"/>
                <a:cs typeface="Garamond"/>
              </a:rPr>
              <a:t>, the truth-functional connectives, the existential and universal quantifiers, every cardinality quantifier, second and higher-order quantifiers…</a:t>
            </a:r>
          </a:p>
          <a:p>
            <a:pPr marL="0" indent="0">
              <a:lnSpc>
                <a:spcPct val="90000"/>
              </a:lnSpc>
              <a:buNone/>
            </a:pPr>
            <a:r>
              <a:rPr lang="en-US" sz="2800" dirty="0" smtClean="0">
                <a:latin typeface="Garamond"/>
                <a:ea typeface="ＭＳ Ｐゴシック" charset="0"/>
                <a:cs typeface="Garamond"/>
              </a:rPr>
              <a:t>What </a:t>
            </a:r>
            <a:r>
              <a:rPr lang="en-US" sz="2800" dirty="0" err="1" smtClean="0">
                <a:latin typeface="Garamond"/>
                <a:ea typeface="ＭＳ Ｐゴシック" charset="0"/>
                <a:cs typeface="Garamond"/>
              </a:rPr>
              <a:t>doesn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count?</a:t>
            </a:r>
          </a:p>
          <a:p>
            <a:pPr marL="0" indent="0">
              <a:lnSpc>
                <a:spcPct val="90000"/>
              </a:lnSpc>
              <a:buNone/>
            </a:pPr>
            <a:r>
              <a:rPr lang="ja-JP" altLang="en-US" sz="2800" dirty="0" smtClean="0">
                <a:latin typeface="Garamond"/>
                <a:ea typeface="ＭＳ Ｐゴシック" charset="0"/>
                <a:cs typeface="Garamond"/>
              </a:rPr>
              <a:t>‘</a:t>
            </a:r>
            <a:r>
              <a:rPr lang="en-US" sz="2800" dirty="0">
                <a:latin typeface="Garamond"/>
                <a:ea typeface="ＭＳ Ｐゴシック" charset="0"/>
                <a:cs typeface="Garamond"/>
              </a:rPr>
              <a:t>is red</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a member of</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a building</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larger than</a:t>
            </a:r>
            <a:r>
              <a:rPr lang="ja-JP" altLang="en-US" sz="2800" dirty="0">
                <a:latin typeface="Garamond"/>
                <a:ea typeface="ＭＳ Ｐゴシック" charset="0"/>
                <a:cs typeface="Garamond"/>
              </a:rPr>
              <a:t>’</a:t>
            </a:r>
            <a:r>
              <a:rPr lang="en-US" sz="2800" dirty="0">
                <a:latin typeface="Garamond"/>
                <a:ea typeface="ＭＳ Ｐゴシック" charset="0"/>
                <a:cs typeface="Garamond"/>
              </a:rPr>
              <a:t>…</a:t>
            </a:r>
            <a:endParaRPr lang="en-US" sz="2400" dirty="0">
              <a:latin typeface="Garamond"/>
              <a:ea typeface="ＭＳ Ｐゴシック" charset="0"/>
              <a:cs typeface="Garamond"/>
            </a:endParaRPr>
          </a:p>
        </p:txBody>
      </p:sp>
    </p:spTree>
    <p:extLst>
      <p:ext uri="{BB962C8B-B14F-4D97-AF65-F5344CB8AC3E}">
        <p14:creationId xmlns:p14="http://schemas.microsoft.com/office/powerpoint/2010/main" val="315072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Garamond"/>
                <a:cs typeface="Garamond"/>
              </a:rPr>
              <a:t>Etchemendy’s</a:t>
            </a:r>
            <a:r>
              <a:rPr lang="en-US" dirty="0" smtClean="0">
                <a:latin typeface="Garamond"/>
                <a:cs typeface="Garamond"/>
              </a:rPr>
              <a:t> Objections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2478650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3201902"/>
          </a:xfrm>
          <a:prstGeom prst="rect">
            <a:avLst/>
          </a:prstGeom>
          <a:noFill/>
        </p:spPr>
        <p:txBody>
          <a:bodyPr wrap="square" rtlCol="0">
            <a:spAutoFit/>
          </a:bodyPr>
          <a:lstStyle/>
          <a:p>
            <a:pPr marL="609600" indent="-609600">
              <a:lnSpc>
                <a:spcPct val="90000"/>
              </a:lnSpc>
            </a:pPr>
            <a:r>
              <a:rPr lang="en-US" sz="2800" dirty="0" smtClean="0">
                <a:latin typeface="Garamond"/>
                <a:ea typeface="ＭＳ Ｐゴシック" charset="0"/>
                <a:cs typeface="Garamond"/>
              </a:rPr>
              <a:t>Questions:</a:t>
            </a:r>
            <a:endParaRPr lang="en-US" sz="2800" dirty="0">
              <a:latin typeface="Garamond"/>
              <a:ea typeface="ＭＳ Ｐゴシック" charset="0"/>
              <a:cs typeface="Garamond"/>
            </a:endParaRPr>
          </a:p>
          <a:p>
            <a:pPr marL="609600" indent="-609600">
              <a:lnSpc>
                <a:spcPct val="90000"/>
              </a:lnSpc>
              <a:buFontTx/>
              <a:buAutoNum type="arabicPeriod"/>
            </a:pPr>
            <a:r>
              <a:rPr lang="en-US" sz="2800" dirty="0">
                <a:latin typeface="Garamond"/>
                <a:ea typeface="ＭＳ Ｐゴシック" charset="0"/>
                <a:cs typeface="Garamond"/>
              </a:rPr>
              <a:t>Did </a:t>
            </a:r>
            <a:r>
              <a:rPr lang="en-US" sz="2800" dirty="0" err="1">
                <a:latin typeface="Garamond"/>
                <a:ea typeface="ＭＳ Ｐゴシック" charset="0"/>
                <a:cs typeface="Garamond"/>
              </a:rPr>
              <a:t>Tarski</a:t>
            </a:r>
            <a:r>
              <a:rPr lang="en-US" sz="2800" dirty="0">
                <a:latin typeface="Garamond"/>
                <a:ea typeface="ＭＳ Ｐゴシック" charset="0"/>
                <a:cs typeface="Garamond"/>
              </a:rPr>
              <a:t> commit </a:t>
            </a:r>
            <a:r>
              <a:rPr lang="en-US" sz="2800" dirty="0" smtClean="0">
                <a:latin typeface="Garamond"/>
                <a:ea typeface="ＭＳ Ｐゴシック" charset="0"/>
                <a:cs typeface="Garamond"/>
              </a:rPr>
              <a:t>“</a:t>
            </a: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fallacy”?</a:t>
            </a:r>
            <a:endParaRPr lang="en-US" sz="2800" dirty="0">
              <a:latin typeface="Garamond"/>
              <a:ea typeface="ＭＳ Ｐゴシック" charset="0"/>
              <a:cs typeface="Garamond"/>
            </a:endParaRPr>
          </a:p>
          <a:p>
            <a:pPr marL="609600" indent="-609600">
              <a:lnSpc>
                <a:spcPct val="90000"/>
              </a:lnSpc>
              <a:buFontTx/>
              <a:buAutoNum type="arabicPeriod"/>
            </a:pPr>
            <a:r>
              <a:rPr lang="en-US" sz="2800" dirty="0">
                <a:latin typeface="Garamond"/>
                <a:ea typeface="ＭＳ Ｐゴシック" charset="0"/>
                <a:cs typeface="Garamond"/>
              </a:rPr>
              <a:t>Can the modal consequence be derived without committing the fallacy?</a:t>
            </a:r>
          </a:p>
          <a:p>
            <a:pPr marL="609600" indent="-609600">
              <a:lnSpc>
                <a:spcPct val="90000"/>
              </a:lnSpc>
              <a:buFontTx/>
              <a:buAutoNum type="arabicPeriod"/>
            </a:pPr>
            <a:r>
              <a:rPr lang="en-US" sz="2800" dirty="0">
                <a:latin typeface="Garamond"/>
                <a:ea typeface="ＭＳ Ｐゴシック" charset="0"/>
                <a:cs typeface="Garamond"/>
              </a:rPr>
              <a:t>Must an adequate account sustain such a derivation?</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212499333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Did </a:t>
            </a:r>
            <a:r>
              <a:rPr lang="en-US" dirty="0" err="1" smtClean="0">
                <a:latin typeface="Garamond"/>
                <a:cs typeface="Garamond"/>
              </a:rPr>
              <a:t>Tarski</a:t>
            </a:r>
            <a:r>
              <a:rPr lang="en-US" dirty="0" smtClean="0">
                <a:latin typeface="Garamond"/>
                <a:cs typeface="Garamond"/>
              </a:rPr>
              <a:t> commit “</a:t>
            </a:r>
            <a:r>
              <a:rPr lang="en-US" dirty="0" err="1" smtClean="0">
                <a:latin typeface="Garamond"/>
                <a:cs typeface="Garamond"/>
              </a:rPr>
              <a:t>Tarski’s</a:t>
            </a:r>
            <a:r>
              <a:rPr lang="en-US" dirty="0" smtClean="0">
                <a:latin typeface="Garamond"/>
                <a:cs typeface="Garamond"/>
              </a:rPr>
              <a:t> fallacy”?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0163597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5. It </a:t>
            </a:r>
            <a:r>
              <a:rPr lang="en-US" sz="2800" dirty="0" err="1" smtClean="0">
                <a:latin typeface="Garamond"/>
                <a:ea typeface="ＭＳ Ｐゴシック" charset="0"/>
                <a:cs typeface="Garamond"/>
              </a:rPr>
              <a:t>doesn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take a genius to spot the fallacy. And it appears not to require post-</a:t>
            </a:r>
            <a:r>
              <a:rPr lang="en-US" sz="2800" dirty="0" err="1">
                <a:latin typeface="Garamond"/>
                <a:ea typeface="ＭＳ Ｐゴシック" charset="0"/>
                <a:cs typeface="Garamond"/>
              </a:rPr>
              <a:t>Tarski</a:t>
            </a:r>
            <a:r>
              <a:rPr lang="en-US" sz="2800" dirty="0">
                <a:latin typeface="Garamond"/>
                <a:ea typeface="ＭＳ Ｐゴシック" charset="0"/>
                <a:cs typeface="Garamond"/>
              </a:rPr>
              <a:t> sophistication about alethic modality. </a:t>
            </a:r>
            <a:r>
              <a:rPr lang="en-US" sz="2800" dirty="0" err="1">
                <a:latin typeface="Garamond"/>
                <a:ea typeface="ＭＳ Ｐゴシック" charset="0"/>
                <a:cs typeface="Garamond"/>
              </a:rPr>
              <a:t>Tarski</a:t>
            </a:r>
            <a:r>
              <a:rPr lang="en-US" sz="2800" dirty="0">
                <a:latin typeface="Garamond"/>
                <a:ea typeface="ＭＳ Ｐゴシック" charset="0"/>
                <a:cs typeface="Garamond"/>
              </a:rPr>
              <a:t> was very clever: is it really plausible that he committed such an egregious error in reasoning?</a:t>
            </a: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245024009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Can the modal consequence be derived?</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7725030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93883"/>
            <a:ext cx="5261719" cy="2038507"/>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It’s not clear what the answer to this question is. It depends both on what the modal requirement amounts to, and on what permutation can allow for. We’ll try to come back to this.</a:t>
            </a:r>
            <a:endParaRPr lang="en-US" sz="2800" dirty="0">
              <a:latin typeface="Garamond"/>
              <a:ea typeface="ＭＳ Ｐゴシック" charset="0"/>
              <a:cs typeface="Garamond"/>
            </a:endParaRPr>
          </a:p>
        </p:txBody>
      </p:sp>
      <p:pic>
        <p:nvPicPr>
          <p:cNvPr id="4" name="Content Placeholder 3" descr="etch.jpeg"/>
          <p:cNvPicPr>
            <a:picLocks noGrp="1" noChangeAspect="1"/>
          </p:cNvPicPr>
          <p:nvPr>
            <p:ph sz="half" idx="2"/>
          </p:nvPr>
        </p:nvPicPr>
        <p:blipFill>
          <a:blip r:embed="rId7">
            <a:extLst>
              <a:ext uri="{28A0092B-C50C-407E-A947-70E740481C1C}">
                <a14:useLocalDpi xmlns:a14="http://schemas.microsoft.com/office/drawing/2010/main" val="0"/>
              </a:ext>
            </a:extLst>
          </a:blip>
          <a:srcRect t="13391" b="13391"/>
          <a:stretch>
            <a:fillRect/>
          </a:stretch>
        </p:blipFill>
        <p:spPr>
          <a:xfrm>
            <a:off x="5922761" y="1600201"/>
            <a:ext cx="2764038" cy="3263519"/>
          </a:xfrm>
        </p:spPr>
      </p:pic>
    </p:spTree>
    <p:extLst>
      <p:ext uri="{BB962C8B-B14F-4D97-AF65-F5344CB8AC3E}">
        <p14:creationId xmlns:p14="http://schemas.microsoft.com/office/powerpoint/2010/main" val="106563507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709</TotalTime>
  <Words>3553</Words>
  <Application>Microsoft Macintosh PowerPoint</Application>
  <PresentationFormat>On-screen Show (4:3)</PresentationFormat>
  <Paragraphs>256</Paragraphs>
  <Slides>67</Slides>
  <Notes>0</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Black</vt:lpstr>
      <vt:lpstr>Philosophy of  Logic</vt:lpstr>
      <vt:lpstr>Two topics</vt:lpstr>
      <vt:lpstr>Tarski’s Account of Consequence</vt:lpstr>
      <vt:lpstr>Etchemendy’s Objections</vt:lpstr>
      <vt:lpstr>Etchemendy’s Objections</vt:lpstr>
      <vt:lpstr>Etchemendy’s Objections</vt:lpstr>
      <vt:lpstr>Etchemendy’s Objections</vt:lpstr>
      <vt:lpstr>Did Tarski commit “Tarski’s fallacy”?</vt:lpstr>
      <vt:lpstr>Can the modal consequence be derived?</vt:lpstr>
      <vt:lpstr>Must an adequate account sustain the modal guarantee?</vt:lpstr>
      <vt:lpstr>Must an adequate account sustain the modal guarantee?</vt:lpstr>
      <vt:lpstr>Must an adequate account sustain the modal guarantee?</vt:lpstr>
      <vt:lpstr>Must an adequate account sustain the modal guarantee?</vt:lpstr>
      <vt:lpstr>Questions raised by Etchemendy</vt:lpstr>
      <vt:lpstr>Questions raised by Etchemendy</vt:lpstr>
      <vt:lpstr>Questions raised by Etchemendy</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Etchemendy’s Objection (2)</vt:lpstr>
      <vt:lpstr>Take Home Questions</vt:lpstr>
      <vt:lpstr>?</vt:lpstr>
      <vt:lpstr>Logical constants</vt:lpstr>
      <vt:lpstr>Logical constants</vt:lpstr>
      <vt:lpstr>Logical constants</vt:lpstr>
      <vt:lpstr>Logical constants</vt:lpstr>
      <vt:lpstr>Listiform account</vt:lpstr>
      <vt:lpstr>Two problems with listiform account</vt:lpstr>
      <vt:lpstr>Two problems with listiform account</vt:lpstr>
      <vt:lpstr>Three views</vt:lpstr>
      <vt:lpstr>Three views</vt:lpstr>
      <vt:lpstr>Three views</vt:lpstr>
      <vt:lpstr>Three views</vt:lpstr>
      <vt:lpstr>Three views</vt:lpstr>
      <vt:lpstr>Topic neutrality</vt:lpstr>
      <vt:lpstr>Topic neutrality</vt:lpstr>
      <vt:lpstr>Topic neutrality</vt:lpstr>
      <vt:lpstr>Topic neutrality</vt:lpstr>
      <vt:lpstr>Topic neutrality</vt:lpstr>
      <vt:lpstr>Tarski’s proposal</vt:lpstr>
      <vt:lpstr>Tarski’s proposal</vt:lpstr>
      <vt:lpstr>Tarski’s proposal</vt:lpstr>
      <vt:lpstr>Tarski’s proposal</vt:lpstr>
      <vt:lpstr>Tarski’s proposal</vt:lpstr>
      <vt:lpstr>Tarski’s proposal</vt:lpstr>
      <vt:lpstr>Tarski’s proposal</vt:lpstr>
      <vt:lpstr>Tarski’s proposal</vt:lpstr>
      <vt:lpstr>Tarski’s proposal</vt:lpstr>
      <vt:lpstr>Tarski’s proposal</vt:lpstr>
      <vt:lpstr>Tarski’s proposal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Thought &amp; Language</dc:title>
  <dc:creator>Guy Longworth</dc:creator>
  <cp:lastModifiedBy>Guy Longworth</cp:lastModifiedBy>
  <cp:revision>147</cp:revision>
  <dcterms:created xsi:type="dcterms:W3CDTF">2011-10-03T12:14:05Z</dcterms:created>
  <dcterms:modified xsi:type="dcterms:W3CDTF">2015-10-30T16:50:39Z</dcterms:modified>
</cp:coreProperties>
</file>