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6" r:id="rId2"/>
    <p:sldId id="256" r:id="rId3"/>
    <p:sldId id="264" r:id="rId4"/>
    <p:sldId id="268" r:id="rId5"/>
    <p:sldId id="262" r:id="rId6"/>
    <p:sldId id="263" r:id="rId7"/>
    <p:sldId id="257" r:id="rId8"/>
    <p:sldId id="267" r:id="rId9"/>
    <p:sldId id="265" r:id="rId10"/>
    <p:sldId id="270" r:id="rId11"/>
    <p:sldId id="260" r:id="rId12"/>
    <p:sldId id="271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7" autoAdjust="0"/>
    <p:restoredTop sz="94660"/>
  </p:normalViewPr>
  <p:slideViewPr>
    <p:cSldViewPr>
      <p:cViewPr varScale="1">
        <p:scale>
          <a:sx n="110" d="100"/>
          <a:sy n="110" d="100"/>
        </p:scale>
        <p:origin x="166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4167A-7773-4D1D-AC45-A27BB7EA4583}" type="datetimeFigureOut">
              <a:rPr lang="en-GB" smtClean="0"/>
              <a:t>12/01/2016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92422-61B0-4779-894A-0EECAD0B8D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009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3C187-B621-4319-BA2B-3A1E8922A107}" type="datetimeFigureOut">
              <a:rPr lang="en-GB" smtClean="0"/>
              <a:t>12/01/2016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03507-6BF9-42B8-B9CB-FAA953B37FF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622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206F4-448E-4B5F-BAE3-2BD26C24442E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391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8D013-D398-4092-89F2-EB09C1D47AD9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858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3102-CEFE-4C63-97AF-B926B30C9C50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66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CD458-6DE3-4F2F-A71C-E28018845321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815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1FFEF-E344-4F96-B0B2-9042DC1595A6}" type="datetime1">
              <a:rPr lang="en-GB" altLang="en-US" smtClean="0"/>
              <a:t>12/01/2016</a:t>
            </a:fld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A5EB0-E329-403C-A98D-BFA760D1AE8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5018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BE69-A421-424A-A6EF-32231C4580F2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320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E3D7F-0FD7-4FA0-A79C-0EA1FD68BFD7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4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C0076-34C2-485C-855B-61C583CDB2EA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50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600E-BB17-4130-A81D-7BEDC734CA71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8063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B9F6-7968-4EBB-92C2-DE472E35381B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103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0EE-DCF3-450E-A908-FE44FAB60C2E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64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9595D-9076-476F-B847-44C1052F3CA9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528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27487-5119-41F0-8318-8C56BF876EA7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10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>
            <a:lumMod val="40000"/>
            <a:lumOff val="6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CC6B5-C592-47CB-ACE9-5604082CE30A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C9257-2748-429F-AE8E-DF71AB911E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267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PH336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Public Choice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206F4-448E-4B5F-BAE3-2BD26C24442E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047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/>
            <a:r>
              <a:rPr lang="en-GB" altLang="en-US" sz="3600" dirty="0" smtClean="0"/>
              <a:t>Public Choice and Positivism/Naturalism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052736"/>
            <a:ext cx="8147050" cy="5328739"/>
          </a:xfrm>
        </p:spPr>
        <p:txBody>
          <a:bodyPr>
            <a:normAutofit/>
          </a:bodyPr>
          <a:lstStyle/>
          <a:p>
            <a:endParaRPr lang="en-US" sz="1600" spc="-3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economics and economists often criticized for assuming that people are “selfish” i.e. do not care about the </a:t>
            </a:r>
            <a:r>
              <a:rPr lang="en-US" sz="1800" spc="-1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utility </a:t>
            </a:r>
            <a:r>
              <a:rPr lang="en-US" sz="1800" spc="-1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consumption levels of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</a:p>
          <a:p>
            <a:pPr lvl="1"/>
            <a:r>
              <a:rPr lang="en-US" sz="16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stronger assumption  and is not required by neo-classical economics</a:t>
            </a:r>
          </a:p>
          <a:p>
            <a:pPr lvl="1"/>
            <a:r>
              <a:rPr lang="en-US" sz="16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Often made for simplicity/convenience only</a:t>
            </a:r>
          </a:p>
          <a:p>
            <a:pPr lvl="1"/>
            <a:r>
              <a:rPr lang="en-US" sz="16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Again, under revision due to influence of behavioral economics (conditional altruism) </a:t>
            </a:r>
          </a:p>
          <a:p>
            <a:pPr marL="457200" lvl="1" indent="0">
              <a:buNone/>
            </a:pPr>
            <a:endParaRPr lang="en-US" sz="1800" spc="-3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spc="-3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Also, economics </a:t>
            </a:r>
            <a:r>
              <a:rPr lang="en-US" sz="1800" spc="-3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economists </a:t>
            </a:r>
            <a:r>
              <a:rPr lang="en-US" sz="1800" spc="-3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often </a:t>
            </a:r>
            <a:r>
              <a:rPr lang="en-US" sz="18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criticized </a:t>
            </a:r>
            <a:r>
              <a:rPr lang="en-US" sz="1800" spc="-3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8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assuming that people are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perfectly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informed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the 1970s, a huge amount of work has been done relaxing that assumption, and  much of (most of?) the public choice literature does not make it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interesting “stylized facts” can </a:t>
            </a:r>
            <a:r>
              <a:rPr lang="en-US" sz="1600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explained by imperfect/asymmetric information  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dirty="0" smtClean="0"/>
          </a:p>
          <a:p>
            <a:pPr lvl="1"/>
            <a:endParaRPr lang="en-GB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EF20B-5F04-45AA-898E-235DA10F513F}" type="datetime1">
              <a:rPr lang="en-GB" altLang="en-US" smtClean="0"/>
              <a:t>12/01/2016</a:t>
            </a:fld>
            <a:endParaRPr lang="en-GB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A5EB0-E329-403C-A98D-BFA760D1AE8D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8319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eaLnBrk="1" hangingPunct="1"/>
            <a:r>
              <a:rPr lang="en-GB" altLang="en-US" sz="3600" dirty="0" smtClean="0"/>
              <a:t>Politics and Economics- Contrasting or Converging Disciplines?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171204"/>
              </p:ext>
            </p:extLst>
          </p:nvPr>
        </p:nvGraphicFramePr>
        <p:xfrm>
          <a:off x="457200" y="1387246"/>
          <a:ext cx="8229600" cy="47418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273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Economics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Political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Science/Studies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solidFill>
                      <a:srgbClr val="92D050"/>
                    </a:solidFill>
                  </a:tcPr>
                </a:tc>
              </a:tr>
              <a:tr h="820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Subject matter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Mostly economic behaviour,  but also (increasingly) political behaviour and institutions  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Political behaviour and institutions 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solidFill>
                      <a:srgbClr val="92D050"/>
                    </a:solidFill>
                  </a:tcPr>
                </a:tc>
              </a:tr>
              <a:tr h="19141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Research methods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Mathematical modelling,  statistical inference from a variety of data (official statistics, 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</a:rPr>
                        <a:t>surveys),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but increasingly 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</a:rPr>
                        <a:t>experiments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Case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studies and historical methods, some statistical inference from a variety of data, also mathematical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modelling, but 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restricted to the public choice school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solidFill>
                      <a:srgbClr val="92D050"/>
                    </a:solidFill>
                  </a:tcPr>
                </a:tc>
              </a:tr>
              <a:tr h="820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Rational choice postulate 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Almost always (but not in behavioural economics)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Rarely, restricted to rational/public choice “school” 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solidFill>
                      <a:srgbClr val="92D050"/>
                    </a:solidFill>
                  </a:tcPr>
                </a:tc>
              </a:tr>
              <a:tr h="273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Methodological individualism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Yes, up to  a point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Generally not 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34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</a:rPr>
                        <a:t>Exogenous Institutions </a:t>
                      </a: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</a:rPr>
                        <a:t>Usually, but not in rational choice institutionalism</a:t>
                      </a: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</a:rPr>
                        <a:t>No </a:t>
                      </a: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50617"/>
            <a:ext cx="184731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651CA-C6A1-40ED-8C34-B5491342E551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15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lvl="0" eaLnBrk="1" hangingPunct="1"/>
            <a:r>
              <a:rPr lang="en-GB" altLang="en-US" sz="28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GB" altLang="en-US" sz="28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en-GB" altLang="en-US" sz="28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Classification </a:t>
            </a:r>
            <a:r>
              <a:rPr lang="en-GB" altLang="en-US" sz="280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of Recent Articles by Research Methods</a:t>
            </a:r>
            <a:r>
              <a:rPr lang="en-GB" altLang="en-US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altLang="en-US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GB" altLang="en-US" sz="28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485298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endParaRPr lang="en-GB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altLang="en-US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963571"/>
              </p:ext>
            </p:extLst>
          </p:nvPr>
        </p:nvGraphicFramePr>
        <p:xfrm>
          <a:off x="457200" y="1268701"/>
          <a:ext cx="8229600" cy="489667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95959"/>
                <a:gridCol w="1203585"/>
                <a:gridCol w="1204210"/>
                <a:gridCol w="1204210"/>
                <a:gridCol w="1204210"/>
                <a:gridCol w="1204210"/>
                <a:gridCol w="813216"/>
              </a:tblGrid>
              <a:tr h="11198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Method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Theory – mathematical model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Theory – other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Experiment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or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quasi-experiment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Statistical/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Econometrics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Case Study/ Comparative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Total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198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Economic Journal, Vol 119, Oct 2009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906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British Journal of Political Science, Vol 39, Oct 2009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341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Economic Journal, Vol 125, Sept  2015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7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10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322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British Journal of Political Science, Vol 45, Oct 2015</a:t>
                      </a:r>
                      <a:endParaRPr lang="en-GB" sz="11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456" marR="67456" marT="0" marB="0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8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10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7456" marR="67456" marT="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200" y="2670245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GB" altLang="en-US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GB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480" y="6381410"/>
            <a:ext cx="7561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 smtClean="0"/>
              <a:t>Articles with both theory and applied work are classified as both with 50:50 weights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830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82793"/>
          </a:xfrm>
        </p:spPr>
        <p:txBody>
          <a:bodyPr>
            <a:normAutofit fontScale="90000"/>
          </a:bodyPr>
          <a:lstStyle/>
          <a:p>
            <a:r>
              <a:rPr lang="en-US" spc="-40" dirty="0" smtClean="0">
                <a:solidFill>
                  <a:srgbClr val="000000"/>
                </a:solidFill>
                <a:latin typeface="Arial" panose="22635452340000000000" pitchFamily="2"/>
              </a:rPr>
              <a:t/>
            </a:r>
            <a:br>
              <a:rPr lang="en-US" spc="-40" dirty="0" smtClean="0">
                <a:solidFill>
                  <a:srgbClr val="000000"/>
                </a:solidFill>
                <a:latin typeface="Arial" panose="22635452340000000000" pitchFamily="2"/>
              </a:rPr>
            </a:br>
            <a:r>
              <a:rPr lang="en-US" spc="-40" dirty="0" smtClean="0">
                <a:solidFill>
                  <a:srgbClr val="000000"/>
                </a:solidFill>
                <a:latin typeface="Arial" panose="22635452340000000000" pitchFamily="2"/>
              </a:rPr>
              <a:t>Module Overview </a:t>
            </a:r>
            <a:br>
              <a:rPr lang="en-US" spc="-40" dirty="0" smtClean="0">
                <a:solidFill>
                  <a:srgbClr val="000000"/>
                </a:solidFill>
                <a:latin typeface="Arial" panose="22635452340000000000" pitchFamily="2"/>
              </a:rPr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356992"/>
            <a:ext cx="2088232" cy="1440160"/>
          </a:xfrm>
        </p:spPr>
        <p:txBody>
          <a:bodyPr>
            <a:noAutofit/>
          </a:bodyPr>
          <a:lstStyle/>
          <a:p>
            <a:pPr marL="274320" algn="l">
              <a:lnSpc>
                <a:spcPct val="80639"/>
              </a:lnSpc>
            </a:pPr>
            <a:r>
              <a:rPr lang="en-US" sz="1600" spc="0" dirty="0" smtClean="0">
                <a:solidFill>
                  <a:srgbClr val="C00000"/>
                </a:solidFill>
                <a:latin typeface="Times New Roman" panose="22635452340000000000" pitchFamily="1"/>
              </a:rPr>
              <a:t>Economics</a:t>
            </a:r>
            <a:r>
              <a:rPr lang="en-US" sz="1600" spc="0" dirty="0" smtClean="0">
                <a:solidFill>
                  <a:srgbClr val="000000"/>
                </a:solidFill>
                <a:latin typeface="Times New Roman" panose="22635452340000000000" pitchFamily="1"/>
              </a:rPr>
              <a:t> </a:t>
            </a:r>
          </a:p>
          <a:p>
            <a:pPr marL="274320" marR="411480" algn="l">
              <a:spcBef>
                <a:spcPts val="1980"/>
              </a:spcBef>
              <a:spcAft>
                <a:spcPts val="6300"/>
              </a:spcAft>
            </a:pPr>
            <a:r>
              <a:rPr lang="en-US" sz="1600" spc="-50" dirty="0" smtClean="0">
                <a:solidFill>
                  <a:srgbClr val="000000"/>
                </a:solidFill>
                <a:latin typeface="Times New Roman" panose="22635452340000000000" pitchFamily="1"/>
              </a:rPr>
              <a:t>Choices of </a:t>
            </a:r>
            <a:r>
              <a:rPr lang="en-US" sz="1600" spc="-85" dirty="0" smtClean="0">
                <a:solidFill>
                  <a:srgbClr val="000000"/>
                </a:solidFill>
                <a:latin typeface="Times New Roman" panose="22635452340000000000" pitchFamily="1"/>
              </a:rPr>
              <a:t>households </a:t>
            </a:r>
            <a:r>
              <a:rPr lang="en-US" sz="1600" spc="0" dirty="0" smtClean="0">
                <a:solidFill>
                  <a:srgbClr val="000000"/>
                </a:solidFill>
                <a:latin typeface="Times New Roman" panose="22635452340000000000" pitchFamily="1"/>
              </a:rPr>
              <a:t>and firms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A25D-3D55-40AB-AFA8-975870A94D50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913188" y="2185417"/>
            <a:ext cx="4954956" cy="38164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3419872" y="2208117"/>
            <a:ext cx="4752528" cy="38164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563888" y="3396249"/>
            <a:ext cx="1728192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algn="l">
              <a:lnSpc>
                <a:spcPct val="80639"/>
              </a:lnSpc>
            </a:pPr>
            <a:endParaRPr lang="en-US" sz="1600" dirty="0">
              <a:solidFill>
                <a:srgbClr val="000000"/>
              </a:solidFill>
              <a:latin typeface="Times New Roman" panose="22635452340000000000" pitchFamily="1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563888" y="3068960"/>
            <a:ext cx="1944216" cy="2304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algn="l">
              <a:lnSpc>
                <a:spcPct val="80639"/>
              </a:lnSpc>
            </a:pPr>
            <a:r>
              <a:rPr lang="en-US" sz="1900" spc="-65" dirty="0" smtClean="0">
                <a:solidFill>
                  <a:srgbClr val="FF0000"/>
                </a:solidFill>
                <a:latin typeface="Times New Roman" panose="22635452340000000000" pitchFamily="1"/>
              </a:rPr>
              <a:t>Voters and Elections</a:t>
            </a:r>
          </a:p>
          <a:p>
            <a:pPr marL="274320" algn="l">
              <a:lnSpc>
                <a:spcPct val="80639"/>
              </a:lnSpc>
            </a:pPr>
            <a:r>
              <a:rPr lang="en-US" sz="1900" spc="-65" dirty="0" smtClean="0">
                <a:solidFill>
                  <a:srgbClr val="FF0000"/>
                </a:solidFill>
                <a:latin typeface="Times New Roman" panose="22635452340000000000" pitchFamily="1"/>
              </a:rPr>
              <a:t> </a:t>
            </a:r>
          </a:p>
          <a:p>
            <a:pPr marL="274320" algn="l">
              <a:lnSpc>
                <a:spcPct val="80639"/>
              </a:lnSpc>
            </a:pPr>
            <a:r>
              <a:rPr lang="en-US" sz="1900" spc="-50" dirty="0" smtClean="0">
                <a:solidFill>
                  <a:srgbClr val="FF0000"/>
                </a:solidFill>
                <a:latin typeface="Times New Roman" panose="22635452340000000000" pitchFamily="1"/>
              </a:rPr>
              <a:t>Public Goods</a:t>
            </a:r>
          </a:p>
          <a:p>
            <a:pPr marL="274320" algn="l">
              <a:lnSpc>
                <a:spcPct val="80639"/>
              </a:lnSpc>
            </a:pPr>
            <a:endParaRPr lang="en-US" sz="1900" spc="-50" dirty="0" smtClean="0">
              <a:solidFill>
                <a:srgbClr val="FF0000"/>
              </a:solidFill>
              <a:latin typeface="Times New Roman" panose="22635452340000000000" pitchFamily="1"/>
            </a:endParaRPr>
          </a:p>
          <a:p>
            <a:pPr marL="274320" algn="l">
              <a:lnSpc>
                <a:spcPct val="80639"/>
              </a:lnSpc>
            </a:pPr>
            <a:r>
              <a:rPr lang="en-US" sz="1900" spc="-50" dirty="0" smtClean="0">
                <a:solidFill>
                  <a:srgbClr val="FF0000"/>
                </a:solidFill>
                <a:latin typeface="Times New Roman" panose="22635452340000000000" pitchFamily="1"/>
              </a:rPr>
              <a:t>Special Interest Groups</a:t>
            </a:r>
          </a:p>
          <a:p>
            <a:pPr marL="274320" algn="l">
              <a:lnSpc>
                <a:spcPct val="80639"/>
              </a:lnSpc>
            </a:pPr>
            <a:endParaRPr lang="en-US" sz="1900" spc="-50" dirty="0" smtClean="0">
              <a:solidFill>
                <a:srgbClr val="FF0000"/>
              </a:solidFill>
              <a:latin typeface="Times New Roman" panose="22635452340000000000" pitchFamily="1"/>
            </a:endParaRPr>
          </a:p>
          <a:p>
            <a:pPr marL="274320" algn="l">
              <a:lnSpc>
                <a:spcPct val="80639"/>
              </a:lnSpc>
            </a:pPr>
            <a:r>
              <a:rPr lang="en-US" sz="1900" spc="-50" dirty="0" smtClean="0">
                <a:solidFill>
                  <a:srgbClr val="FF0000"/>
                </a:solidFill>
                <a:latin typeface="Times New Roman" panose="22635452340000000000" pitchFamily="1"/>
              </a:rPr>
              <a:t> </a:t>
            </a:r>
            <a:r>
              <a:rPr lang="en-US" sz="1900" spc="-40" dirty="0" smtClean="0">
                <a:solidFill>
                  <a:srgbClr val="FF0000"/>
                </a:solidFill>
                <a:latin typeface="Times New Roman" panose="22635452340000000000" pitchFamily="1"/>
              </a:rPr>
              <a:t>Institutionalism</a:t>
            </a:r>
            <a:r>
              <a:rPr lang="en-US" sz="1900" spc="-50" dirty="0" smtClean="0">
                <a:solidFill>
                  <a:srgbClr val="FF0000"/>
                </a:solidFill>
                <a:latin typeface="Times New Roman" panose="22635452340000000000" pitchFamily="1"/>
              </a:rPr>
              <a:t> </a:t>
            </a:r>
            <a:endParaRPr lang="en-US" sz="1900" spc="0" dirty="0" smtClean="0">
              <a:solidFill>
                <a:srgbClr val="000000"/>
              </a:solidFill>
              <a:latin typeface="Times New Roman" panose="22635452340000000000" pitchFamily="1"/>
            </a:endParaRPr>
          </a:p>
          <a:p>
            <a:pPr marL="274320" algn="l">
              <a:lnSpc>
                <a:spcPct val="80639"/>
              </a:lnSpc>
            </a:pPr>
            <a:endParaRPr lang="en-US" sz="1600" dirty="0" smtClean="0">
              <a:solidFill>
                <a:srgbClr val="000000"/>
              </a:solidFill>
              <a:latin typeface="Times New Roman" panose="22635452340000000000" pitchFamily="1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084168" y="3399818"/>
            <a:ext cx="1872208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algn="l">
              <a:lnSpc>
                <a:spcPct val="80639"/>
              </a:lnSpc>
            </a:pPr>
            <a:r>
              <a:rPr lang="en-US" sz="1700" dirty="0" smtClean="0">
                <a:solidFill>
                  <a:srgbClr val="C00000"/>
                </a:solidFill>
                <a:latin typeface="Times New Roman" panose="22635452340000000000" pitchFamily="1"/>
              </a:rPr>
              <a:t>Political Studies/Science</a:t>
            </a:r>
          </a:p>
          <a:p>
            <a:pPr marL="274320" algn="l">
              <a:lnSpc>
                <a:spcPct val="80639"/>
              </a:lnSpc>
            </a:pPr>
            <a:endParaRPr lang="en-US" sz="1700" dirty="0">
              <a:solidFill>
                <a:srgbClr val="C00000"/>
              </a:solidFill>
              <a:latin typeface="Times New Roman" panose="22635452340000000000" pitchFamily="1"/>
            </a:endParaRPr>
          </a:p>
          <a:p>
            <a:pPr marL="274320" algn="l">
              <a:lnSpc>
                <a:spcPct val="80639"/>
              </a:lnSpc>
            </a:pPr>
            <a:r>
              <a:rPr lang="en-US" sz="1700" spc="-50" dirty="0" smtClean="0">
                <a:solidFill>
                  <a:srgbClr val="000000"/>
                </a:solidFill>
                <a:latin typeface="Times New Roman" panose="22635452340000000000" pitchFamily="1"/>
              </a:rPr>
              <a:t>Behavior of the state, institutions, power </a:t>
            </a:r>
            <a:r>
              <a:rPr lang="en-US" sz="1700" spc="0" dirty="0" smtClean="0">
                <a:solidFill>
                  <a:srgbClr val="000000"/>
                </a:solidFill>
                <a:latin typeface="Times New Roman" panose="22635452340000000000" pitchFamily="1"/>
              </a:rPr>
              <a:t> </a:t>
            </a:r>
          </a:p>
          <a:p>
            <a:pPr marL="274320" algn="l">
              <a:lnSpc>
                <a:spcPct val="80639"/>
              </a:lnSpc>
            </a:pPr>
            <a:r>
              <a:rPr lang="en-US" sz="1600" dirty="0" smtClean="0">
                <a:solidFill>
                  <a:srgbClr val="C00000"/>
                </a:solidFill>
                <a:latin typeface="Times New Roman" panose="22635452340000000000" pitchFamily="1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6888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n-GB" altLang="en-US" sz="2800" dirty="0" smtClean="0"/>
              <a:t>The Public Choice Approach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052670"/>
            <a:ext cx="8147050" cy="5328739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1800" dirty="0" smtClean="0"/>
              <a:t>In this module, I will take primarily a </a:t>
            </a:r>
            <a:r>
              <a:rPr lang="en-GB" altLang="en-US" sz="1800" u="sng" dirty="0" smtClean="0"/>
              <a:t>public choice</a:t>
            </a:r>
            <a:r>
              <a:rPr lang="en-GB" altLang="en-US" sz="1800" dirty="0" smtClean="0"/>
              <a:t> approach to understand the four key topics: voters and elections, public goods, special interest groups, and institutionalism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altLang="en-US" sz="1800" dirty="0"/>
          </a:p>
          <a:p>
            <a:r>
              <a:rPr lang="en-GB" sz="1800" i="1" dirty="0"/>
              <a:t>Public choice</a:t>
            </a:r>
            <a:r>
              <a:rPr lang="en-GB" sz="1800" dirty="0"/>
              <a:t> -  branch of political theory that applies the tools of microeconomics to study political behaviour (also called </a:t>
            </a:r>
            <a:r>
              <a:rPr lang="en-GB" sz="1800" i="1" dirty="0"/>
              <a:t>positive political theory, rational choice </a:t>
            </a:r>
            <a:r>
              <a:rPr lang="en-GB" sz="1800" i="1" dirty="0" smtClean="0"/>
              <a:t>theory, political economy</a:t>
            </a:r>
            <a:r>
              <a:rPr lang="en-GB" sz="1800" dirty="0" smtClean="0"/>
              <a:t>)</a:t>
            </a:r>
            <a:endParaRPr lang="en-GB" sz="1800" dirty="0"/>
          </a:p>
          <a:p>
            <a:pPr marL="571500" lvl="1" indent="-171450"/>
            <a:r>
              <a:rPr lang="en-GB" sz="1400" dirty="0"/>
              <a:t> </a:t>
            </a:r>
            <a:r>
              <a:rPr lang="en-GB" sz="1400" i="1" dirty="0" smtClean="0"/>
              <a:t>“</a:t>
            </a:r>
            <a:r>
              <a:rPr lang="en-GB" sz="1400" i="1" dirty="0"/>
              <a:t>Voters and customers are essentially the same people. </a:t>
            </a:r>
            <a:r>
              <a:rPr lang="en-GB" sz="1400" i="1" dirty="0" smtClean="0"/>
              <a:t>Mr. Smith </a:t>
            </a:r>
            <a:r>
              <a:rPr lang="en-GB" sz="1400" i="1" dirty="0"/>
              <a:t>buys and votes; he is the same man in the supermarket and the voting booth”</a:t>
            </a:r>
            <a:r>
              <a:rPr lang="en-GB" sz="1400" dirty="0"/>
              <a:t>. (Gordon </a:t>
            </a:r>
            <a:r>
              <a:rPr lang="en-GB" sz="1400" dirty="0" smtClean="0"/>
              <a:t>Tulloch)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r>
              <a:rPr lang="en-GB" sz="1800" dirty="0"/>
              <a:t>Distinctive features</a:t>
            </a:r>
            <a:r>
              <a:rPr lang="en-GB" sz="1800" dirty="0" smtClean="0"/>
              <a:t>:</a:t>
            </a:r>
          </a:p>
          <a:p>
            <a:pPr lvl="1"/>
            <a:r>
              <a:rPr lang="en-GB" sz="1400" dirty="0"/>
              <a:t> </a:t>
            </a:r>
            <a:r>
              <a:rPr lang="en-GB" sz="1400" i="1" dirty="0" smtClean="0"/>
              <a:t>Assumes </a:t>
            </a:r>
            <a:r>
              <a:rPr lang="en-GB" sz="1400" i="1" dirty="0"/>
              <a:t>(mostly) rational behaviour by voters, legislators </a:t>
            </a:r>
            <a:r>
              <a:rPr lang="en-GB" sz="1400" i="1" dirty="0" smtClean="0"/>
              <a:t>etc. </a:t>
            </a:r>
            <a:r>
              <a:rPr lang="en-GB" sz="1400" i="1" dirty="0"/>
              <a:t>i.e. maximisation of some utility function</a:t>
            </a:r>
            <a:endParaRPr lang="en-GB" sz="1400" dirty="0"/>
          </a:p>
          <a:p>
            <a:pPr lvl="1"/>
            <a:r>
              <a:rPr lang="en-GB" sz="1400" i="1" dirty="0"/>
              <a:t> </a:t>
            </a:r>
            <a:r>
              <a:rPr lang="en-GB" sz="1400" i="1" dirty="0" smtClean="0"/>
              <a:t>Voters</a:t>
            </a:r>
            <a:r>
              <a:rPr lang="en-GB" sz="1400" i="1" dirty="0"/>
              <a:t>, legislators are assumed to interact (“play games”) with well-defined rules: the “rules of the game” are simplified versions of real world constitutional rules      </a:t>
            </a:r>
            <a:endParaRPr lang="en-GB" sz="1400" dirty="0"/>
          </a:p>
          <a:p>
            <a:pPr lvl="1"/>
            <a:r>
              <a:rPr lang="en-GB" sz="1400" i="1" dirty="0" smtClean="0"/>
              <a:t>Relies </a:t>
            </a:r>
            <a:r>
              <a:rPr lang="en-GB" sz="1400" i="1" dirty="0"/>
              <a:t>on deductive reasoning, often using mathematical modelling</a:t>
            </a:r>
            <a:endParaRPr lang="en-GB" sz="1400" dirty="0"/>
          </a:p>
          <a:p>
            <a:pPr lvl="1"/>
            <a:r>
              <a:rPr lang="en-GB" sz="1400" i="1" dirty="0" smtClean="0"/>
              <a:t>Intended </a:t>
            </a:r>
            <a:r>
              <a:rPr lang="en-GB" sz="1400" i="1" dirty="0"/>
              <a:t>to be </a:t>
            </a:r>
            <a:r>
              <a:rPr lang="en-GB" sz="1400" i="1" dirty="0" smtClean="0"/>
              <a:t>“universally” </a:t>
            </a:r>
            <a:r>
              <a:rPr lang="en-GB" sz="1400" i="1" dirty="0"/>
              <a:t>applicable i.e. to all </a:t>
            </a:r>
            <a:r>
              <a:rPr lang="en-GB" sz="1400" i="1" dirty="0" smtClean="0"/>
              <a:t>democracies</a:t>
            </a:r>
          </a:p>
          <a:p>
            <a:pPr lvl="1"/>
            <a:r>
              <a:rPr lang="en-GB" sz="1400" i="1" dirty="0" smtClean="0"/>
              <a:t>Generates testable predictions</a:t>
            </a:r>
          </a:p>
          <a:p>
            <a:pPr marL="457200" lvl="1" indent="0">
              <a:buNone/>
            </a:pPr>
            <a:endParaRPr lang="en-GB" sz="1400" i="1" dirty="0"/>
          </a:p>
          <a:p>
            <a:pPr indent="-285750"/>
            <a:r>
              <a:rPr lang="en-GB" sz="1800" dirty="0" smtClean="0"/>
              <a:t>First generation vs. second generation :  more sophistication in modelling and much more empirical testing</a:t>
            </a:r>
            <a:endParaRPr lang="en-GB" alt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EA50BF-482F-4DA6-B5CA-DDE46F400229}" type="datetime1">
              <a:rPr lang="en-GB" altLang="en-US" smtClean="0"/>
              <a:t>12/01/2016</a:t>
            </a:fld>
            <a:endParaRPr lang="en-GB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A5EB0-E329-403C-A98D-BFA760D1AE8D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8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en-GB" altLang="en-US" sz="3200" dirty="0"/>
              <a:t>First Generation Public Choice: Some Key Figures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6177" y="1556792"/>
            <a:ext cx="5698975" cy="1756792"/>
          </a:xfrm>
        </p:spPr>
        <p:txBody>
          <a:bodyPr>
            <a:normAutofit/>
          </a:bodyPr>
          <a:lstStyle/>
          <a:p>
            <a:r>
              <a:rPr lang="en-GB" sz="2000" dirty="0"/>
              <a:t>Duncan Black, in 1948 identified basics of </a:t>
            </a:r>
            <a:r>
              <a:rPr lang="en-GB" sz="2000" i="1" dirty="0"/>
              <a:t>median voter theory</a:t>
            </a:r>
            <a:r>
              <a:rPr lang="en-GB" sz="2000" dirty="0"/>
              <a:t>. He also wrote </a:t>
            </a:r>
            <a:r>
              <a:rPr lang="en-GB" sz="2000" i="1" dirty="0"/>
              <a:t>The Theory of Committees and Elections</a:t>
            </a:r>
            <a:r>
              <a:rPr lang="en-GB" sz="2000" dirty="0"/>
              <a:t> (1958), summarizing his work. </a:t>
            </a:r>
          </a:p>
          <a:p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068960"/>
            <a:ext cx="1301279" cy="1689529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B1FFEF-E344-4F96-B0B2-9042DC1595A6}" type="datetime1">
              <a:rPr lang="en-GB" altLang="en-US" smtClean="0"/>
              <a:t>12/01/2016</a:t>
            </a:fld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A5EB0-E329-403C-A98D-BFA760D1AE8D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95536" y="3645024"/>
            <a:ext cx="4038600" cy="1756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699156" y="3498240"/>
            <a:ext cx="5760640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Anthony Downs, </a:t>
            </a:r>
            <a:r>
              <a:rPr lang="en-GB" sz="2000" i="1" dirty="0"/>
              <a:t>An Economic Theory of Democracy</a:t>
            </a:r>
            <a:r>
              <a:rPr lang="en-GB" sz="2000" dirty="0"/>
              <a:t> (1957), established the spatial or Downsian model of party </a:t>
            </a:r>
            <a:r>
              <a:rPr lang="en-GB" sz="2000" dirty="0" smtClean="0"/>
              <a:t>politics</a:t>
            </a:r>
            <a:endParaRPr lang="en-GB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683568" y="5401816"/>
            <a:ext cx="5756123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Mancur Olson (1965) - </a:t>
            </a:r>
            <a:r>
              <a:rPr lang="en-US" sz="2000" i="1" dirty="0"/>
              <a:t>The Logic of Collective Action: Public Goods and the Theory of Groups</a:t>
            </a:r>
            <a:r>
              <a:rPr lang="en-US" sz="2000" dirty="0"/>
              <a:t>; </a:t>
            </a:r>
            <a:r>
              <a:rPr lang="en-US" sz="2000" dirty="0" smtClean="0"/>
              <a:t>studied </a:t>
            </a:r>
            <a:r>
              <a:rPr lang="en-US" sz="2000" dirty="0"/>
              <a:t>the formation of special interest groups   </a:t>
            </a:r>
            <a:endParaRPr lang="en-GB" sz="2000" dirty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41168"/>
            <a:ext cx="1329211" cy="169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85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n-GB" altLang="en-US" sz="2800" dirty="0" smtClean="0"/>
              <a:t>Second Generation Public Choice: Some Key Figures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3222346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en-US" dirty="0"/>
              <a:t>Tim Besley, </a:t>
            </a:r>
            <a:r>
              <a:rPr lang="en-GB" altLang="en-US" i="1" dirty="0"/>
              <a:t>Principled Agents?  The Political Economy of Good Government (2006)</a:t>
            </a:r>
            <a:r>
              <a:rPr lang="en-GB" altLang="en-US" dirty="0"/>
              <a:t>: more accessible, </a:t>
            </a:r>
            <a:r>
              <a:rPr lang="en-GB" altLang="en-US" dirty="0" smtClean="0"/>
              <a:t>empirical as well as theoretical, focus </a:t>
            </a:r>
            <a:r>
              <a:rPr lang="en-GB" altLang="en-US" dirty="0"/>
              <a:t>on government failure, views </a:t>
            </a:r>
            <a:r>
              <a:rPr lang="en-GB" altLang="en-US" dirty="0" smtClean="0"/>
              <a:t>relationship between politicians and voters as </a:t>
            </a:r>
            <a:r>
              <a:rPr lang="en-GB" altLang="en-US" dirty="0"/>
              <a:t>a </a:t>
            </a:r>
            <a:r>
              <a:rPr lang="en-GB" altLang="en-US" dirty="0" smtClean="0"/>
              <a:t>principal-agent relationship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196197"/>
            <a:ext cx="1193319" cy="1512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412776"/>
            <a:ext cx="1139819" cy="15328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302015"/>
            <a:ext cx="5432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en-US" dirty="0"/>
              <a:t>Torsten Persson and Guido Tabellini, </a:t>
            </a:r>
            <a:r>
              <a:rPr lang="en-GB" altLang="en-US" i="1" dirty="0"/>
              <a:t>Political Economics</a:t>
            </a:r>
            <a:r>
              <a:rPr lang="en-GB" altLang="en-US" dirty="0"/>
              <a:t> (2000): Comprehensive theoretical textbook covering electoral competition, comparative </a:t>
            </a:r>
            <a:r>
              <a:rPr lang="en-GB" altLang="en-US" dirty="0" smtClean="0"/>
              <a:t>politics</a:t>
            </a:r>
            <a:r>
              <a:rPr lang="en-GB" altLang="en-US" dirty="0"/>
              <a:t>, </a:t>
            </a:r>
            <a:r>
              <a:rPr lang="en-GB" altLang="en-US" dirty="0" smtClean="0"/>
              <a:t>redistributive </a:t>
            </a:r>
            <a:r>
              <a:rPr lang="en-GB" altLang="en-US" dirty="0"/>
              <a:t>politics, applications to taxation, monetary policy and much </a:t>
            </a:r>
            <a:r>
              <a:rPr lang="en-GB" altLang="en-US" dirty="0" smtClean="0"/>
              <a:t>more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FBEA-6C90-477F-9499-F60903BCC6FC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5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4941168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en-US" dirty="0" smtClean="0"/>
              <a:t>Daron Acemoglu, two influential books, The </a:t>
            </a:r>
            <a:r>
              <a:rPr lang="en-GB" altLang="en-US" i="1" dirty="0" smtClean="0"/>
              <a:t>Economic Origins of Dictatorship and Democracy</a:t>
            </a:r>
            <a:r>
              <a:rPr lang="en-GB" altLang="en-US" dirty="0" smtClean="0"/>
              <a:t>, and </a:t>
            </a:r>
            <a:r>
              <a:rPr lang="en-GB" altLang="en-US" i="1" dirty="0" smtClean="0"/>
              <a:t>Why Nations Fail</a:t>
            </a:r>
            <a:r>
              <a:rPr lang="en-GB" altLang="en-US" dirty="0" smtClean="0"/>
              <a:t>, and much other work on institutions and growth, in  particular the spread of democracy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169" y="4941168"/>
            <a:ext cx="270030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29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/>
            <a:r>
              <a:rPr lang="en-GB" altLang="en-US" sz="3600" dirty="0" smtClean="0"/>
              <a:t>Schools within Public Choice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052670"/>
            <a:ext cx="8147050" cy="5328739"/>
          </a:xfrm>
        </p:spPr>
        <p:txBody>
          <a:bodyPr>
            <a:normAutofit/>
          </a:bodyPr>
          <a:lstStyle/>
          <a:p>
            <a:r>
              <a:rPr lang="en-GB" sz="1800" dirty="0" smtClean="0"/>
              <a:t>Public choice is a </a:t>
            </a:r>
            <a:r>
              <a:rPr lang="en-GB" sz="1800" u="sng" dirty="0" smtClean="0"/>
              <a:t>method of analysis</a:t>
            </a:r>
            <a:r>
              <a:rPr lang="en-GB" sz="1800" dirty="0" smtClean="0"/>
              <a:t>, not a political position: not everybody working in  public choice is right-wing/”neo-liberal”/laissez-faire!</a:t>
            </a:r>
          </a:p>
          <a:p>
            <a:pPr lvl="1"/>
            <a:r>
              <a:rPr lang="en-GB" sz="1400" dirty="0" smtClean="0"/>
              <a:t>Stiglitz – a prolific Nobel prize winner who has made contributions to public choice -  is now advising Jeremy Corbyn</a:t>
            </a:r>
          </a:p>
          <a:p>
            <a:endParaRPr lang="en-GB" sz="1600" dirty="0"/>
          </a:p>
          <a:p>
            <a:r>
              <a:rPr lang="en-GB" sz="1800" dirty="0" smtClean="0"/>
              <a:t>First generation public choice tends to be more “anti-state”;  view was that  politicians and bureaucrats (indeed, all economic actors) only pursue their own interests and must be constrained by institutions and competition in order to protect the public </a:t>
            </a:r>
          </a:p>
          <a:p>
            <a:pPr lvl="1"/>
            <a:r>
              <a:rPr lang="en-GB" sz="1400" dirty="0" smtClean="0"/>
              <a:t>Virginia School (Buchanan and Tullock): emphasis on government failure, analogous to market failure, one influence on  Reagan/Thatcher  </a:t>
            </a:r>
          </a:p>
          <a:p>
            <a:pPr lvl="1"/>
            <a:endParaRPr lang="en-GB" sz="1600" dirty="0"/>
          </a:p>
          <a:p>
            <a:r>
              <a:rPr lang="en-GB" sz="1800" dirty="0" smtClean="0"/>
              <a:t>Second generation has a much more sophisticated view; </a:t>
            </a:r>
          </a:p>
          <a:p>
            <a:pPr lvl="1"/>
            <a:r>
              <a:rPr lang="en-GB" sz="1400" dirty="0" smtClean="0"/>
              <a:t>individuals can be self-interested or public-service oriented</a:t>
            </a:r>
          </a:p>
          <a:p>
            <a:pPr lvl="1"/>
            <a:r>
              <a:rPr lang="en-GB" sz="1400" dirty="0" smtClean="0"/>
              <a:t>Also, they may be more or less competent at various political or bureaucratic tasks</a:t>
            </a:r>
          </a:p>
          <a:p>
            <a:pPr lvl="1"/>
            <a:r>
              <a:rPr lang="en-GB" sz="1400" dirty="0" smtClean="0"/>
              <a:t>Politicians may have better </a:t>
            </a:r>
            <a:r>
              <a:rPr lang="en-GB" sz="1400" u="sng" dirty="0" smtClean="0"/>
              <a:t>information</a:t>
            </a:r>
            <a:r>
              <a:rPr lang="en-GB" sz="1400" dirty="0" smtClean="0"/>
              <a:t> than the public </a:t>
            </a:r>
          </a:p>
          <a:p>
            <a:pPr lvl="1"/>
            <a:r>
              <a:rPr lang="en-GB" sz="1400" dirty="0" smtClean="0"/>
              <a:t>Political institutions should not only provide </a:t>
            </a:r>
            <a:r>
              <a:rPr lang="en-GB" sz="1400" u="sng" dirty="0" smtClean="0"/>
              <a:t>incentives</a:t>
            </a:r>
            <a:r>
              <a:rPr lang="en-GB" sz="1400" dirty="0" smtClean="0"/>
              <a:t> for politicians to behave, but should also </a:t>
            </a:r>
            <a:r>
              <a:rPr lang="en-GB" sz="1400" u="sng" dirty="0" smtClean="0"/>
              <a:t>select</a:t>
            </a:r>
            <a:r>
              <a:rPr lang="en-GB" sz="1400" dirty="0" smtClean="0"/>
              <a:t> the best (most competent,  most public spirited)  candidates for </a:t>
            </a:r>
            <a:r>
              <a:rPr lang="en-GB" sz="1200" dirty="0" smtClean="0"/>
              <a:t>office</a:t>
            </a:r>
          </a:p>
          <a:p>
            <a:pPr lvl="1"/>
            <a:endParaRPr lang="en-GB" sz="1200" dirty="0"/>
          </a:p>
          <a:p>
            <a:pPr lvl="1"/>
            <a:endParaRPr lang="en-GB" sz="1200" dirty="0"/>
          </a:p>
          <a:p>
            <a:endParaRPr lang="en-GB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B206BE-6022-49C5-8F24-5BA6FBD79A60}" type="datetime1">
              <a:rPr lang="en-GB" altLang="en-US" smtClean="0"/>
              <a:t>12/01/2016</a:t>
            </a:fld>
            <a:endParaRPr lang="en-GB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A5EB0-E329-403C-A98D-BFA760D1AE8D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127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52735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Public Choice: the Bigger Picture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83B7-2268-49A1-9A3F-649F2CBEB673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ext Placeholder 14"/>
          <p:cNvSpPr txBox="1">
            <a:spLocks/>
          </p:cNvSpPr>
          <p:nvPr/>
        </p:nvSpPr>
        <p:spPr>
          <a:xfrm>
            <a:off x="805201" y="1124744"/>
            <a:ext cx="8001000" cy="5328592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640080" indent="-285750">
              <a:lnSpc>
                <a:spcPct val="95999"/>
              </a:lnSpc>
              <a:spcBef>
                <a:spcPts val="3600"/>
              </a:spcBef>
              <a:buFont typeface="Arial" panose="020B0604020202020204" pitchFamily="34" charset="0"/>
              <a:buChar char="•"/>
            </a:pPr>
            <a:r>
              <a:rPr lang="en-US" sz="1800" spc="-45" dirty="0" smtClean="0">
                <a:solidFill>
                  <a:srgbClr val="000000"/>
                </a:solidFill>
                <a:latin typeface="Arial" panose="22635452340000000000" pitchFamily="2"/>
              </a:rPr>
              <a:t>How does public choice relate to political science/studies? We look at this in two dimensions: </a:t>
            </a:r>
            <a:r>
              <a:rPr lang="en-US" sz="1800" u="sng" spc="-45" dirty="0" smtClean="0">
                <a:solidFill>
                  <a:srgbClr val="000000"/>
                </a:solidFill>
                <a:latin typeface="Arial" panose="22635452340000000000" pitchFamily="2"/>
              </a:rPr>
              <a:t>research methods</a:t>
            </a:r>
            <a:r>
              <a:rPr lang="en-US" sz="1800" spc="-45" dirty="0" smtClean="0">
                <a:solidFill>
                  <a:srgbClr val="000000"/>
                </a:solidFill>
                <a:latin typeface="Arial" panose="22635452340000000000" pitchFamily="2"/>
              </a:rPr>
              <a:t> and </a:t>
            </a:r>
            <a:r>
              <a:rPr lang="en-US" sz="1800" u="sng" spc="-45" dirty="0" smtClean="0">
                <a:solidFill>
                  <a:srgbClr val="000000"/>
                </a:solidFill>
                <a:latin typeface="Arial" panose="22635452340000000000" pitchFamily="2"/>
              </a:rPr>
              <a:t>methodology</a:t>
            </a:r>
          </a:p>
          <a:p>
            <a:pPr marL="285750" marR="640080" indent="-285750">
              <a:lnSpc>
                <a:spcPct val="95999"/>
              </a:lnSpc>
              <a:spcBef>
                <a:spcPts val="3600"/>
              </a:spcBef>
              <a:buFont typeface="Arial" panose="020B0604020202020204" pitchFamily="34" charset="0"/>
              <a:buChar char="•"/>
            </a:pPr>
            <a:r>
              <a:rPr lang="en-US" sz="1800" i="1" spc="-45" dirty="0" smtClean="0">
                <a:solidFill>
                  <a:srgbClr val="000000"/>
                </a:solidFill>
                <a:latin typeface="Arial" panose="22635452340000000000" pitchFamily="2"/>
              </a:rPr>
              <a:t>Research methods</a:t>
            </a:r>
            <a:r>
              <a:rPr lang="en-US" sz="1800" spc="-45" dirty="0" smtClean="0">
                <a:solidFill>
                  <a:srgbClr val="000000"/>
                </a:solidFill>
                <a:latin typeface="Arial" panose="22635452340000000000" pitchFamily="2"/>
              </a:rPr>
              <a:t>: experiments, case studies, surveys, statistical analysis of data, mathematical </a:t>
            </a:r>
            <a:r>
              <a:rPr lang="en-US" sz="1800" spc="-40" dirty="0" smtClean="0">
                <a:solidFill>
                  <a:srgbClr val="000000"/>
                </a:solidFill>
                <a:latin typeface="Arial" panose="22635452340000000000" pitchFamily="2"/>
              </a:rPr>
              <a:t>modelling, etc. </a:t>
            </a:r>
          </a:p>
          <a:p>
            <a:pPr marL="285750" marR="91440" indent="-285750">
              <a:lnSpc>
                <a:spcPct val="95999"/>
              </a:lnSpc>
              <a:spcBef>
                <a:spcPts val="1980"/>
              </a:spcBef>
              <a:buFont typeface="Arial" panose="020B0604020202020204" pitchFamily="34" charset="0"/>
              <a:buChar char="•"/>
            </a:pPr>
            <a:r>
              <a:rPr lang="en-US" sz="1800" i="1" spc="-30" dirty="0" smtClean="0">
                <a:solidFill>
                  <a:srgbClr val="000000"/>
                </a:solidFill>
                <a:latin typeface="Arial" panose="22635452340000000000" pitchFamily="2"/>
              </a:rPr>
              <a:t>Methodology In economics) </a:t>
            </a:r>
            <a:r>
              <a:rPr lang="en-US" sz="1800" spc="-30" dirty="0" smtClean="0">
                <a:solidFill>
                  <a:srgbClr val="000000"/>
                </a:solidFill>
                <a:latin typeface="Arial" panose="22635452340000000000" pitchFamily="2"/>
              </a:rPr>
              <a:t>: “methodology is that branch of economics where we examine the ways in </a:t>
            </a:r>
            <a:r>
              <a:rPr lang="en-US" sz="1800" spc="-40" dirty="0" smtClean="0">
                <a:solidFill>
                  <a:srgbClr val="000000"/>
                </a:solidFill>
                <a:latin typeface="Arial" panose="22635452340000000000" pitchFamily="2"/>
              </a:rPr>
              <a:t>which economists justify their theories, and the reasons they offer for preferring one theory </a:t>
            </a:r>
            <a:r>
              <a:rPr lang="en-US" sz="1800" spc="-30" dirty="0" smtClean="0">
                <a:solidFill>
                  <a:srgbClr val="000000"/>
                </a:solidFill>
                <a:latin typeface="Arial" panose="22635452340000000000" pitchFamily="2"/>
              </a:rPr>
              <a:t>over another” (Blaug(1992)) </a:t>
            </a:r>
          </a:p>
          <a:p>
            <a:pPr marL="742950" lvl="1" indent="-285750">
              <a:lnSpc>
                <a:spcPct val="95999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600" spc="-20" dirty="0" smtClean="0">
                <a:solidFill>
                  <a:srgbClr val="000000"/>
                </a:solidFill>
                <a:latin typeface="Arial" panose="22635452340000000000" pitchFamily="2"/>
              </a:rPr>
              <a:t>Methodology can be both descriptive - “this is what most economists do” - and a </a:t>
            </a:r>
            <a:r>
              <a:rPr lang="en-US" sz="1600" spc="-30" dirty="0" smtClean="0">
                <a:solidFill>
                  <a:srgbClr val="000000"/>
                </a:solidFill>
                <a:latin typeface="Arial" panose="22635452340000000000" pitchFamily="2"/>
              </a:rPr>
              <a:t>prescriptive one - “this is what economists should do to advance economics”. Blaug(1992)) </a:t>
            </a:r>
          </a:p>
          <a:p>
            <a:pPr marL="285750" marR="822960" indent="-285750">
              <a:lnSpc>
                <a:spcPct val="95999"/>
              </a:lnSpc>
              <a:spcBef>
                <a:spcPts val="1620"/>
              </a:spcBef>
              <a:spcAft>
                <a:spcPts val="540"/>
              </a:spcAft>
              <a:buFont typeface="Arial" panose="020B0604020202020204" pitchFamily="34" charset="0"/>
              <a:buChar char="•"/>
            </a:pPr>
            <a:r>
              <a:rPr lang="en-US" sz="1800" spc="-55" dirty="0" smtClean="0">
                <a:solidFill>
                  <a:srgbClr val="000000"/>
                </a:solidFill>
                <a:latin typeface="Arial" panose="22635452340000000000" pitchFamily="2"/>
              </a:rPr>
              <a:t>Distinction important: academic disciplines can agree on methodology, but differ in </a:t>
            </a:r>
            <a:r>
              <a:rPr lang="en-US" sz="1800" spc="-30" dirty="0" smtClean="0">
                <a:solidFill>
                  <a:srgbClr val="000000"/>
                </a:solidFill>
                <a:latin typeface="Arial" panose="22635452340000000000" pitchFamily="2"/>
              </a:rPr>
              <a:t>research methods, or (possibly) vice versa</a:t>
            </a:r>
          </a:p>
          <a:p>
            <a:pPr marL="742950" marR="822960" lvl="1" indent="-285750">
              <a:lnSpc>
                <a:spcPct val="95999"/>
              </a:lnSpc>
              <a:spcBef>
                <a:spcPts val="1620"/>
              </a:spcBef>
              <a:spcAft>
                <a:spcPts val="540"/>
              </a:spcAft>
              <a:buFont typeface="Arial" panose="020B0604020202020204" pitchFamily="34" charset="0"/>
              <a:buChar char="•"/>
            </a:pPr>
            <a:r>
              <a:rPr lang="en-US" sz="1600" spc="-30" dirty="0" smtClean="0">
                <a:solidFill>
                  <a:srgbClr val="000000"/>
                </a:solidFill>
                <a:latin typeface="Arial" panose="22635452340000000000" pitchFamily="2"/>
              </a:rPr>
              <a:t>Chemists use lab experiments, astronomers do not, but both share a “naturalist” methodology of science </a:t>
            </a:r>
          </a:p>
          <a:p>
            <a:pPr marL="742950" marR="822960" lvl="1" indent="-285750">
              <a:lnSpc>
                <a:spcPct val="95999"/>
              </a:lnSpc>
              <a:spcBef>
                <a:spcPts val="1620"/>
              </a:spcBef>
              <a:spcAft>
                <a:spcPts val="540"/>
              </a:spcAft>
              <a:buFont typeface="Arial" panose="020B0604020202020204" pitchFamily="34" charset="0"/>
              <a:buChar char="•"/>
            </a:pPr>
            <a:endParaRPr lang="en-US" sz="2200" spc="-30" dirty="0" smtClean="0">
              <a:solidFill>
                <a:srgbClr val="000000"/>
              </a:solidFill>
              <a:latin typeface="Arial" panose="22635452340000000000" pitchFamily="2"/>
            </a:endParaRPr>
          </a:p>
          <a:p>
            <a:pPr marR="822960">
              <a:lnSpc>
                <a:spcPct val="95999"/>
              </a:lnSpc>
              <a:spcBef>
                <a:spcPts val="1620"/>
              </a:spcBef>
              <a:spcAft>
                <a:spcPts val="540"/>
              </a:spcAft>
            </a:pPr>
            <a:r>
              <a:rPr lang="en-US" sz="1550" spc="-30" dirty="0" smtClean="0">
                <a:solidFill>
                  <a:srgbClr val="000000"/>
                </a:solidFill>
                <a:latin typeface="Arial" panose="22635452340000000000" pitchFamily="2"/>
              </a:rPr>
              <a:t> </a:t>
            </a:r>
            <a:endParaRPr lang="en-US" sz="1550" spc="-30" dirty="0">
              <a:solidFill>
                <a:srgbClr val="000000"/>
              </a:solidFill>
              <a:latin typeface="Arial" panose="22635452340000000000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0493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en-GB" sz="3600" dirty="0" smtClean="0"/>
              <a:t>Positivist/Naturalist Methodology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B9F6-7968-4EBB-92C2-DE472E35381B}" type="datetime1">
              <a:rPr lang="en-GB" smtClean="0"/>
              <a:t>12/01/2016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9257-2748-429F-AE8E-DF71AB911E09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Text Placeholder 26"/>
          <p:cNvSpPr txBox="1">
            <a:spLocks/>
          </p:cNvSpPr>
          <p:nvPr/>
        </p:nvSpPr>
        <p:spPr>
          <a:xfrm>
            <a:off x="611560" y="1412776"/>
            <a:ext cx="8163560" cy="5046836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320040">
              <a:lnSpc>
                <a:spcPct val="95999"/>
              </a:lnSpc>
              <a:spcBef>
                <a:spcPts val="1260"/>
              </a:spcBef>
            </a:pPr>
            <a:r>
              <a:rPr lang="en-US" sz="2000" spc="-50" dirty="0" smtClean="0">
                <a:solidFill>
                  <a:srgbClr val="000000"/>
                </a:solidFill>
                <a:latin typeface="Arial" panose="22635452340000000000" pitchFamily="2"/>
              </a:rPr>
              <a:t>Key </a:t>
            </a:r>
            <a:r>
              <a:rPr lang="en-US" sz="2000" spc="-50" dirty="0" smtClean="0">
                <a:solidFill>
                  <a:srgbClr val="000000"/>
                </a:solidFill>
                <a:latin typeface="Arial" panose="22635452340000000000" pitchFamily="2"/>
              </a:rPr>
              <a:t>Features </a:t>
            </a:r>
            <a:r>
              <a:rPr lang="en-US" sz="2000" spc="-50" dirty="0" smtClean="0">
                <a:solidFill>
                  <a:schemeClr val="tx1"/>
                </a:solidFill>
                <a:latin typeface="Arial" panose="22635452340000000000" pitchFamily="2"/>
              </a:rPr>
              <a:t>(</a:t>
            </a:r>
            <a:r>
              <a:rPr lang="en-US" sz="2000" dirty="0" smtClean="0">
                <a:solidFill>
                  <a:schemeClr val="tx1"/>
                </a:solidFill>
              </a:rPr>
              <a:t>Moses </a:t>
            </a:r>
            <a:r>
              <a:rPr lang="en-US" sz="2000" dirty="0">
                <a:solidFill>
                  <a:schemeClr val="tx1"/>
                </a:solidFill>
              </a:rPr>
              <a:t>and </a:t>
            </a:r>
            <a:r>
              <a:rPr lang="en-US" sz="2000" dirty="0" err="1" smtClean="0">
                <a:solidFill>
                  <a:schemeClr val="tx1"/>
                </a:solidFill>
              </a:rPr>
              <a:t>Knutsen</a:t>
            </a:r>
            <a:r>
              <a:rPr lang="en-US" sz="2000" dirty="0">
                <a:solidFill>
                  <a:schemeClr val="tx1"/>
                </a:solidFill>
              </a:rPr>
              <a:t>, </a:t>
            </a:r>
            <a:r>
              <a:rPr lang="en-US" sz="2000" i="1" dirty="0">
                <a:solidFill>
                  <a:schemeClr val="tx1"/>
                </a:solidFill>
              </a:rPr>
              <a:t>Ways of Knowing 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en-US" sz="2000" spc="-50" dirty="0" smtClean="0">
                <a:solidFill>
                  <a:schemeClr val="tx1"/>
                </a:solidFill>
                <a:latin typeface="Arial" panose="22635452340000000000" pitchFamily="2"/>
              </a:rPr>
              <a:t>:</a:t>
            </a:r>
            <a:endParaRPr lang="en-US" sz="2000" spc="-50" dirty="0" smtClean="0">
              <a:solidFill>
                <a:schemeClr val="tx1"/>
              </a:solidFill>
              <a:latin typeface="Arial" panose="22635452340000000000" pitchFamily="2"/>
            </a:endParaRPr>
          </a:p>
          <a:p>
            <a:pPr marL="377190" marR="320040" indent="-285750">
              <a:lnSpc>
                <a:spcPct val="95999"/>
              </a:lnSpc>
              <a:spcBef>
                <a:spcPts val="1260"/>
              </a:spcBef>
              <a:buFont typeface="Arial" panose="020B0604020202020204" pitchFamily="34" charset="0"/>
              <a:buChar char="•"/>
            </a:pPr>
            <a:r>
              <a:rPr lang="en-US" sz="1800" i="1" spc="-50" dirty="0" smtClean="0">
                <a:solidFill>
                  <a:srgbClr val="000000"/>
                </a:solidFill>
                <a:latin typeface="Arial" panose="22635452340000000000" pitchFamily="2"/>
              </a:rPr>
              <a:t>Observable facts – </a:t>
            </a:r>
            <a:r>
              <a:rPr lang="en-US" sz="1800" spc="-50" dirty="0" smtClean="0">
                <a:solidFill>
                  <a:srgbClr val="000000"/>
                </a:solidFill>
                <a:latin typeface="Arial" panose="22635452340000000000" pitchFamily="2"/>
              </a:rPr>
              <a:t>there exist regularities or patterns in nature that can be observed and </a:t>
            </a:r>
            <a:r>
              <a:rPr lang="en-US" sz="1800" dirty="0" smtClean="0">
                <a:solidFill>
                  <a:srgbClr val="000000"/>
                </a:solidFill>
                <a:latin typeface="Arial" panose="22635452340000000000" pitchFamily="2"/>
              </a:rPr>
              <a:t>described </a:t>
            </a:r>
          </a:p>
          <a:p>
            <a:pPr marL="377190" indent="-285750">
              <a:lnSpc>
                <a:spcPct val="95999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800" spc="-20" dirty="0" smtClean="0">
                <a:solidFill>
                  <a:srgbClr val="000000"/>
                </a:solidFill>
                <a:latin typeface="Arial" panose="22635452340000000000" pitchFamily="2"/>
              </a:rPr>
              <a:t>Sharp distinction between </a:t>
            </a:r>
            <a:r>
              <a:rPr lang="en-US" sz="1800" i="1" spc="-20" dirty="0" smtClean="0">
                <a:solidFill>
                  <a:srgbClr val="000000"/>
                </a:solidFill>
                <a:latin typeface="Arial" panose="22635452340000000000" pitchFamily="2"/>
              </a:rPr>
              <a:t>positive and normative statements</a:t>
            </a:r>
          </a:p>
          <a:p>
            <a:pPr marL="377190" marR="91440" indent="-285750">
              <a:lnSpc>
                <a:spcPct val="95999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1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Methodological r</a:t>
            </a:r>
            <a:r>
              <a:rPr lang="en-US" sz="1800" i="1" spc="-4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eductionism</a:t>
            </a:r>
            <a:r>
              <a:rPr lang="en-US" sz="1800" spc="-4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GB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attempt to provide explanation in terms of ever smaller </a:t>
            </a:r>
            <a:r>
              <a:rPr lang="en-GB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entities e.g. biological phenomena can be reduced to chemical processes</a:t>
            </a:r>
          </a:p>
          <a:p>
            <a:pPr marL="834390" marR="91440" lvl="1" indent="-285750">
              <a:lnSpc>
                <a:spcPct val="95999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social science, known as 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methodological individualism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7190" marR="91440" indent="-285750">
              <a:lnSpc>
                <a:spcPct val="95999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800" i="1" spc="-20" dirty="0">
                <a:solidFill>
                  <a:srgbClr val="000000"/>
                </a:solidFill>
                <a:latin typeface="Arial" panose="22635452340000000000" pitchFamily="2"/>
              </a:rPr>
              <a:t>Principle of falsification </a:t>
            </a:r>
            <a:r>
              <a:rPr lang="en-US" sz="1800" spc="-20" dirty="0">
                <a:solidFill>
                  <a:srgbClr val="000000"/>
                </a:solidFill>
                <a:latin typeface="Arial" panose="22635452340000000000" pitchFamily="2"/>
              </a:rPr>
              <a:t>– theories cannot be verified, only falsified (Karl Popper) </a:t>
            </a:r>
          </a:p>
          <a:p>
            <a:pPr marL="377190" marR="91440" indent="-285750">
              <a:lnSpc>
                <a:spcPct val="95999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800" spc="-40" dirty="0" smtClean="0">
                <a:solidFill>
                  <a:srgbClr val="000000"/>
                </a:solidFill>
                <a:latin typeface="Arial" panose="22635452340000000000" pitchFamily="2"/>
              </a:rPr>
              <a:t>Testing of theories via </a:t>
            </a:r>
            <a:r>
              <a:rPr lang="en-US" sz="1800" i="1" spc="-40" dirty="0" smtClean="0">
                <a:solidFill>
                  <a:srgbClr val="000000"/>
                </a:solidFill>
                <a:latin typeface="Arial" panose="22635452340000000000" pitchFamily="2"/>
              </a:rPr>
              <a:t>experimental method </a:t>
            </a:r>
            <a:r>
              <a:rPr lang="en-US" sz="1800" spc="-40" dirty="0" smtClean="0">
                <a:solidFill>
                  <a:srgbClr val="000000"/>
                </a:solidFill>
                <a:latin typeface="Arial" panose="22635452340000000000" pitchFamily="2"/>
              </a:rPr>
              <a:t>where possible (treatment and control groups): </a:t>
            </a:r>
            <a:r>
              <a:rPr lang="en-US" sz="1800" spc="-30" dirty="0" smtClean="0">
                <a:solidFill>
                  <a:srgbClr val="000000"/>
                </a:solidFill>
                <a:latin typeface="Arial" panose="22635452340000000000" pitchFamily="2"/>
              </a:rPr>
              <a:t>but not always possible e.g. astronomy, social sciences </a:t>
            </a:r>
          </a:p>
        </p:txBody>
      </p:sp>
    </p:spTree>
    <p:extLst>
      <p:ext uri="{BB962C8B-B14F-4D97-AF65-F5344CB8AC3E}">
        <p14:creationId xmlns:p14="http://schemas.microsoft.com/office/powerpoint/2010/main" val="2089624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/>
            <a:r>
              <a:rPr lang="en-GB" altLang="en-US" sz="3600" dirty="0" smtClean="0"/>
              <a:t>Public Choice and Positivism/Naturalism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052736"/>
            <a:ext cx="8147050" cy="5328739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Is public choice (and “neo-classical” economics generally)  positivist?  And does it matter? 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Yes, neo-classical economics is generally positivist : BUT it is also a developing subject, and many criticisms made by non-neo-classical economists (e.g. Geoff Hodgson) and those outside economics are based on  outdated, crude stereotypes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spc="-5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example: t</a:t>
            </a:r>
            <a:r>
              <a:rPr lang="en-US" sz="1800" spc="-5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1800" i="1" spc="-5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rational choice </a:t>
            </a:r>
            <a:r>
              <a:rPr lang="en-US" sz="1800" i="1" spc="-5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</a:t>
            </a:r>
            <a:r>
              <a:rPr lang="en-US" sz="1800" spc="-5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1800" spc="-55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spc="-5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basic assumption:  individuals </a:t>
            </a:r>
            <a:r>
              <a:rPr lang="en-US" sz="1800" spc="-5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preferences over possible choices, </a:t>
            </a:r>
            <a:r>
              <a:rPr lang="en-US" sz="1800" spc="-3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represented by a utility function, and make choices to </a:t>
            </a:r>
            <a:r>
              <a:rPr lang="en-US" sz="18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maximize </a:t>
            </a:r>
            <a:r>
              <a:rPr lang="en-US" sz="1800" spc="-3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 </a:t>
            </a:r>
            <a:r>
              <a:rPr lang="en-US" sz="18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utility</a:t>
            </a:r>
          </a:p>
          <a:p>
            <a:endParaRPr lang="en-US" sz="1800" spc="-3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spc="-3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Widely assumed in economics, but less so with the rise of behavioral economics (loss-aversion, framing, cognitive biases) </a:t>
            </a:r>
          </a:p>
          <a:p>
            <a:endParaRPr lang="en-US" sz="1600" spc="-3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/>
          </a:p>
          <a:p>
            <a:pPr lvl="1"/>
            <a:endParaRPr lang="en-GB" sz="1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EF20B-5F04-45AA-898E-235DA10F513F}" type="datetime1">
              <a:rPr lang="en-GB" altLang="en-US" smtClean="0"/>
              <a:t>12/01/2016</a:t>
            </a:fld>
            <a:endParaRPr lang="en-GB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A5EB0-E329-403C-A98D-BFA760D1AE8D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3356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1112</Words>
  <Application>Microsoft Office PowerPoint</Application>
  <PresentationFormat>On-screen Show (4:3)</PresentationFormat>
  <Paragraphs>186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PH336</vt:lpstr>
      <vt:lpstr> Module Overview  </vt:lpstr>
      <vt:lpstr>The Public Choice Approach</vt:lpstr>
      <vt:lpstr>First Generation Public Choice: Some Key Figures</vt:lpstr>
      <vt:lpstr>Second Generation Public Choice: Some Key Figures</vt:lpstr>
      <vt:lpstr>Schools within Public Choice</vt:lpstr>
      <vt:lpstr>Public Choice: the Bigger Picture</vt:lpstr>
      <vt:lpstr>Positivist/Naturalist Methodology</vt:lpstr>
      <vt:lpstr>Public Choice and Positivism/Naturalism</vt:lpstr>
      <vt:lpstr>Public Choice and Positivism/Naturalism</vt:lpstr>
      <vt:lpstr>Politics and Economics- Contrasting or Converging Disciplines? </vt:lpstr>
      <vt:lpstr> Classification of Recent Articles by Research Methods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Overview</dc:title>
  <dc:creator>Ben Lockwood</dc:creator>
  <cp:lastModifiedBy>Lockwood, Ben</cp:lastModifiedBy>
  <cp:revision>26</cp:revision>
  <cp:lastPrinted>2016-01-12T09:18:17Z</cp:lastPrinted>
  <dcterms:created xsi:type="dcterms:W3CDTF">2015-12-29T12:17:28Z</dcterms:created>
  <dcterms:modified xsi:type="dcterms:W3CDTF">2016-01-12T10:35:53Z</dcterms:modified>
</cp:coreProperties>
</file>