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4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5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6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29"/>
  </p:notesMasterIdLst>
  <p:handoutMasterIdLst>
    <p:handoutMasterId r:id="rId30"/>
  </p:handoutMasterIdLst>
  <p:sldIdLst>
    <p:sldId id="274" r:id="rId11"/>
    <p:sldId id="425" r:id="rId12"/>
    <p:sldId id="426" r:id="rId13"/>
    <p:sldId id="427" r:id="rId14"/>
    <p:sldId id="428" r:id="rId15"/>
    <p:sldId id="429" r:id="rId16"/>
    <p:sldId id="424" r:id="rId17"/>
    <p:sldId id="422" r:id="rId18"/>
    <p:sldId id="423" r:id="rId19"/>
    <p:sldId id="430" r:id="rId20"/>
    <p:sldId id="431" r:id="rId21"/>
    <p:sldId id="432" r:id="rId22"/>
    <p:sldId id="434" r:id="rId23"/>
    <p:sldId id="433" r:id="rId24"/>
    <p:sldId id="435" r:id="rId25"/>
    <p:sldId id="436" r:id="rId26"/>
    <p:sldId id="438" r:id="rId27"/>
    <p:sldId id="43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lue" id="{E71AD5FB-737A-EE40-BC96-7F117B9C97FE}">
          <p14:sldIdLst>
            <p14:sldId id="274"/>
            <p14:sldId id="425"/>
            <p14:sldId id="426"/>
            <p14:sldId id="427"/>
            <p14:sldId id="428"/>
            <p14:sldId id="429"/>
            <p14:sldId id="424"/>
            <p14:sldId id="422"/>
            <p14:sldId id="423"/>
            <p14:sldId id="430"/>
            <p14:sldId id="431"/>
            <p14:sldId id="432"/>
            <p14:sldId id="434"/>
            <p14:sldId id="433"/>
            <p14:sldId id="435"/>
            <p14:sldId id="436"/>
            <p14:sldId id="438"/>
            <p14:sldId id="43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FC9FCF26-F0F8-4972-3715-BDE043EC4023}" name="Lawson, Holly" initials="LH" userId="S::u2271473@live.warwick.ac.uk::0de7dddd-20ce-43a4-8d85-02704f67e7b2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B6FF"/>
    <a:srgbClr val="FFFFFF"/>
    <a:srgbClr val="000000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E05DE6-B17F-B3BC-8C8B-A1A673867A24}" v="82" dt="2025-11-27T10:55:27.880"/>
    <p1510:client id="{C7724B14-3470-4AF5-A5C7-C5419433F18D}" v="107" dt="2025-11-27T09:08:36.549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15F66-5A39-613F-25CE-B92BB777C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73775F-88B8-2A55-2AB2-9453CE4233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6C982E-8D94-159A-5251-570CF760A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FC – Background and challenges – both slides – 13:25 – 13:30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669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B101D-75CE-540E-291B-63EA815CF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2CDEB2-1511-5C1D-36CF-98F049BB4B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843DEF-8916-B555-CAAC-2AE275570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FC – Background and challenges – both slides – 13:25 – 13:30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362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627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970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187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2197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65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19" Type="http://schemas.openxmlformats.org/officeDocument/2006/relationships/slideLayout" Target="../slideLayouts/slideLayout81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85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98.xml"/><Relationship Id="rId20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2.xml"/><Relationship Id="rId19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05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20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19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1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25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4.xml"/><Relationship Id="rId16" Type="http://schemas.openxmlformats.org/officeDocument/2006/relationships/slideLayout" Target="../slideLayouts/slideLayout138.xml"/><Relationship Id="rId20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32.xml"/><Relationship Id="rId19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  <p:sldLayoutId id="2147483982" r:id="rId2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  <p:sldLayoutId id="2147483983" r:id="rId2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ces/prospective/postgraduate/resear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hyperlink" Target="https://warwick.ac.uk/fac/soc/selcs/applyingpgr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1.safelinks.protection.outlook.com/?url=https%3A%2F%2Fwarwick.ac.uk%2Fservices%2Fdc%2Fschols_fund%2Fapplicants%2Fcompetitions%2F&amp;data=05%7C02%7CTom.Perry%40warwick.ac.uk%7C618c16a2e35f48fded9608de2d98f34d%7C09bacfbd47ef446592653546f2eaf6bc%7C0%7C0%7C638998332101872119%7CUnknown%7CTWFpbGZsb3d8eyJFbXB0eU1hcGkiOnRydWUsIlYiOiIwLjAuMDAwMCIsIlAiOiJXaW4zMiIsIkFOIjoiTWFpbCIsIldUIjoyfQ%3D%3D%7C0%7C%7C%7C&amp;sdata=1JC5wdgfTUmAFBiy4jpvr3rqdqpe0EMSFUyfdg3ulWA%3D&amp;reserved=0" TargetMode="External"/><Relationship Id="rId2" Type="http://schemas.openxmlformats.org/officeDocument/2006/relationships/hyperlink" Target="https://warwick.ac.uk/study/scholarships-and-bursaries/scholarships" TargetMode="Externa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ELCsresearch@warwick.ac.uk" TargetMode="External"/><Relationship Id="rId2" Type="http://schemas.openxmlformats.org/officeDocument/2006/relationships/hyperlink" Target="mailto:SELCSresearch@warwick.ac.uk" TargetMode="Externa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A close-up of a purple and blue liquid&#10;&#10;AI-generated content may be incorrect.">
            <a:extLst>
              <a:ext uri="{FF2B5EF4-FFF2-40B4-BE49-F238E27FC236}">
                <a16:creationId xmlns:a16="http://schemas.microsoft.com/office/drawing/2014/main" id="{ECAA389A-56F8-BC2E-BF5B-95D117318E8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" r="-1" b="-1"/>
          <a:stretch>
            <a:fillRect/>
          </a:stretch>
        </p:blipFill>
        <p:spPr>
          <a:xfrm>
            <a:off x="20" y="10"/>
            <a:ext cx="12191980" cy="3445190"/>
          </a:xfr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A6F400-8167-47E4-373D-BF62D39DA64F}"/>
              </a:ext>
            </a:extLst>
          </p:cNvPr>
          <p:cNvSpPr txBox="1"/>
          <p:nvPr/>
        </p:nvSpPr>
        <p:spPr>
          <a:xfrm>
            <a:off x="2161107" y="4709684"/>
            <a:ext cx="8208000" cy="855299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b="1" i="0" kern="1800" spc="-30" baseline="0"/>
              <a:t>Introduction to PGR Study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B456F4A-C5B0-087D-DEF3-686F037D2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2791790"/>
            <a:ext cx="8208000" cy="1743682"/>
          </a:xfrm>
        </p:spPr>
        <p:txBody>
          <a:bodyPr wrap="square" anchor="t">
            <a:normAutofit/>
          </a:bodyPr>
          <a:lstStyle/>
          <a:p>
            <a:br>
              <a:rPr lang="en-GB" sz="6700"/>
            </a:br>
            <a:endParaRPr lang="en-GB" sz="6700"/>
          </a:p>
        </p:txBody>
      </p:sp>
    </p:spTree>
    <p:extLst>
      <p:ext uri="{BB962C8B-B14F-4D97-AF65-F5344CB8AC3E}">
        <p14:creationId xmlns:p14="http://schemas.microsoft.com/office/powerpoint/2010/main" val="3257939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48539-148E-A7C9-14BF-66C990C466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57ED78-7220-5E45-CD0A-9545ABE8C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What Makes a Good Doctoral Topic?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39F70-07B8-89E5-A236-EF5A035AC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11192534" cy="4359859"/>
          </a:xfrm>
        </p:spPr>
        <p:txBody>
          <a:bodyPr/>
          <a:lstStyle/>
          <a:p>
            <a:r>
              <a:rPr lang="en-GB" sz="3200"/>
              <a:t>A strong topic tends to be: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/>
              <a:t>Focused</a:t>
            </a:r>
            <a:r>
              <a:rPr lang="en-GB" sz="3200"/>
              <a:t> enough to be researchable within 3–4 years.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/>
              <a:t>Grounded</a:t>
            </a:r>
            <a:r>
              <a:rPr lang="en-GB" sz="3200"/>
              <a:t> in a clear problem, debate, or gap in the literature.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/>
              <a:t>Feasible</a:t>
            </a:r>
            <a:r>
              <a:rPr lang="en-GB" sz="3200"/>
              <a:t> in terms of methods, access, and ethics.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/>
              <a:t>Connected</a:t>
            </a:r>
            <a:r>
              <a:rPr lang="en-GB" sz="3200"/>
              <a:t> to existing strengths within the school.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/>
              <a:t>Motivating</a:t>
            </a:r>
            <a:r>
              <a:rPr lang="en-GB" sz="3200"/>
              <a:t> enough to sustain your interest over time.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E9DC9-E9B1-49CE-EB57-4C6B33028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186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61B69-3DCD-73C9-F905-7AB78B4DE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129772-09AC-5744-FFBA-22F4F1314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11422"/>
          </a:xfrm>
        </p:spPr>
        <p:txBody>
          <a:bodyPr/>
          <a:lstStyle/>
          <a:p>
            <a:r>
              <a:rPr lang="en-GB" sz="4000"/>
              <a:t>What Should You Think About Before Applying?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1481E-57E0-EC0B-DEF6-AB0E1D856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715512"/>
            <a:ext cx="7568026" cy="42789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Time commitment (especially alongside work or caring responsibilities).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Funding and financial planning.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Whether you enjoy independent research.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What you want to do afterwards.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How it fits with your personal and professional life.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82549-08AB-BB9C-6B8B-39BBABFF8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146" name="Picture 2" descr="weigh-up-g8813edae6_1280 - Gascoynes">
            <a:extLst>
              <a:ext uri="{FF2B5EF4-FFF2-40B4-BE49-F238E27FC236}">
                <a16:creationId xmlns:a16="http://schemas.microsoft.com/office/drawing/2014/main" id="{4D2F5FFD-7273-89D4-33DE-788E55AA65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15" b="3991"/>
          <a:stretch>
            <a:fillRect/>
          </a:stretch>
        </p:blipFill>
        <p:spPr bwMode="auto">
          <a:xfrm>
            <a:off x="7290595" y="2653048"/>
            <a:ext cx="4401672" cy="274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851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49A6D-D41F-2906-7C63-A5D40A2B5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64AA15-BEB5-CDEB-E84B-E616C2F62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The Application Process (Step by Step)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3527F3-E757-C257-4172-4489124BD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11192534" cy="43598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Read about our programmes and research areas.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Develop an initial idea or question.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Draft a short research proposal outline.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Identify possible supervisors and check their publications.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Contact prospective supervisors with a brief summary and CV (usually not a full proposal).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Refine your proposal with feedback.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Apply through the Warwick online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Prepare for potential interview.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5264A-E4D8-0F5A-73D0-B604EE990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FED677-515E-DF80-46F6-9FF17ADEC796}"/>
              </a:ext>
            </a:extLst>
          </p:cNvPr>
          <p:cNvSpPr txBox="1"/>
          <p:nvPr/>
        </p:nvSpPr>
        <p:spPr>
          <a:xfrm>
            <a:off x="2740504" y="6319462"/>
            <a:ext cx="94514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https://warwick.ac.uk/fac/soc/ces/prospective/postgraduate/research</a:t>
            </a:r>
            <a:endParaRPr lang="en-GB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FC6A47-9318-79D6-9E4C-937346C69F3A}"/>
              </a:ext>
            </a:extLst>
          </p:cNvPr>
          <p:cNvSpPr txBox="1"/>
          <p:nvPr/>
        </p:nvSpPr>
        <p:spPr>
          <a:xfrm>
            <a:off x="2740504" y="5926124"/>
            <a:ext cx="76725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https://warwick.ac.uk/fac/soc/selcs/applyingpgr/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262056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76B23-0707-887A-483C-63C9C66F4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1B1D6C-10CD-3C13-C45B-3559F203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Finding the Right Supervisor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AA2DBA-1185-D592-6932-BEE2A86CA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455313"/>
            <a:ext cx="8141991" cy="4539137"/>
          </a:xfrm>
        </p:spPr>
        <p:txBody>
          <a:bodyPr/>
          <a:lstStyle/>
          <a:p>
            <a:r>
              <a:rPr lang="en-GB" sz="2800"/>
              <a:t>• Use staff profiles and publications to find research alignment.</a:t>
            </a:r>
            <a:br>
              <a:rPr lang="en-GB" sz="2800"/>
            </a:br>
            <a:r>
              <a:rPr lang="en-GB" sz="2800"/>
              <a:t>• Look for someone working in your field or method.</a:t>
            </a:r>
            <a:br>
              <a:rPr lang="en-GB" sz="2800"/>
            </a:br>
            <a:r>
              <a:rPr lang="en-GB" sz="2800"/>
              <a:t>• Contact them with a short, focused message: topic, why them, your background.</a:t>
            </a:r>
            <a:br>
              <a:rPr lang="en-GB" sz="2800"/>
            </a:br>
            <a:r>
              <a:rPr lang="en-GB" sz="2800"/>
              <a:t>• Keep an open mind about who might be a good fit; your preferred person may not always have capacity.</a:t>
            </a:r>
            <a:br>
              <a:rPr lang="en-GB" sz="2800"/>
            </a:br>
            <a:r>
              <a:rPr lang="en-GB" sz="2800"/>
              <a:t>• A good supervisor-topic match is more important than a “big name”.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A2AB3-1849-11D0-798B-728C2C66D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172" name="Picture 4" descr="Academic Advisors | Norfolk State University - Norfolk State University">
            <a:extLst>
              <a:ext uri="{FF2B5EF4-FFF2-40B4-BE49-F238E27FC236}">
                <a16:creationId xmlns:a16="http://schemas.microsoft.com/office/drawing/2014/main" id="{321C0BE8-FE75-6C36-3575-3B7F0D0DA7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3" r="43041"/>
          <a:stretch>
            <a:fillRect/>
          </a:stretch>
        </p:blipFill>
        <p:spPr bwMode="auto">
          <a:xfrm>
            <a:off x="9063380" y="1216974"/>
            <a:ext cx="2912222" cy="313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0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F82BC-B698-A682-DAD6-F93E47857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8C0CE7-9A27-C272-D131-AEDAAAAB7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Writing a Strong Research Proposal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ED2E80-CC93-D685-F76A-F21DD126D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11192534" cy="4359859"/>
          </a:xfrm>
        </p:spPr>
        <p:txBody>
          <a:bodyPr/>
          <a:lstStyle/>
          <a:p>
            <a:r>
              <a:rPr lang="en-GB" sz="3200"/>
              <a:t>Include:</a:t>
            </a:r>
            <a:br>
              <a:rPr lang="en-GB" sz="3200"/>
            </a:br>
            <a:r>
              <a:rPr lang="en-GB" sz="3200"/>
              <a:t>• A clear research question.</a:t>
            </a:r>
            <a:br>
              <a:rPr lang="en-GB" sz="3200"/>
            </a:br>
            <a:r>
              <a:rPr lang="en-GB" sz="3200"/>
              <a:t>• Why the topic matters (the rationale).</a:t>
            </a:r>
            <a:br>
              <a:rPr lang="en-GB" sz="3200"/>
            </a:br>
            <a:r>
              <a:rPr lang="en-GB" sz="3200"/>
              <a:t>• Brief literature positioning.</a:t>
            </a:r>
            <a:br>
              <a:rPr lang="en-GB" sz="3200"/>
            </a:br>
            <a:r>
              <a:rPr lang="en-GB" sz="3200"/>
              <a:t>• Proposed methods and data.</a:t>
            </a:r>
            <a:br>
              <a:rPr lang="en-GB" sz="3200"/>
            </a:br>
            <a:r>
              <a:rPr lang="en-GB" sz="3200"/>
              <a:t>• Feasibility and ethics.</a:t>
            </a:r>
            <a:br>
              <a:rPr lang="en-GB" sz="3200"/>
            </a:br>
            <a:r>
              <a:rPr lang="en-GB" sz="3200"/>
              <a:t>• Fit with Warwick and potential supervisors.</a:t>
            </a:r>
            <a:br>
              <a:rPr lang="en-GB" sz="3200"/>
            </a:br>
            <a:r>
              <a:rPr lang="en-GB" sz="3200"/>
              <a:t>• A short list of relevant references.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46FE6-ACAF-8905-2DCC-64AD886E6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5122" name="Picture 2" descr="Write Proposal – Sponsored Projects Administration">
            <a:extLst>
              <a:ext uri="{FF2B5EF4-FFF2-40B4-BE49-F238E27FC236}">
                <a16:creationId xmlns:a16="http://schemas.microsoft.com/office/drawing/2014/main" id="{8ED83559-ED57-1736-2678-7C5B3AFB5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6" y="1723604"/>
            <a:ext cx="3436416" cy="257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620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641B0-D275-5C10-0B93-FB358A28D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186A2D-F6CC-115C-F35C-055900F05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Scholarships and Funding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DF4D57-4B3E-FF96-4B10-3EC8CF991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367827"/>
            <a:ext cx="7220068" cy="4359859"/>
          </a:xfrm>
        </p:spPr>
        <p:txBody>
          <a:bodyPr/>
          <a:lstStyle/>
          <a:p>
            <a:r>
              <a:rPr lang="en-GB" sz="2400"/>
              <a:t>They are many funds out there – but they competitive!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/>
              <a:t>ESRC Midlands Graduate School DTP.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/>
              <a:t>Chancellor’s and departmental scholarships.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/>
              <a:t>International scholarships and national funding schemes.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/>
              <a:t>Often highly competitive; many expect a strong proposal and CV.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/>
              <a:t>Check closing dates early – they often fall in January or February.</a:t>
            </a:r>
            <a:br>
              <a:rPr lang="en-GB" sz="2400"/>
            </a:br>
            <a:endParaRPr lang="en-GB" sz="2400"/>
          </a:p>
          <a:p>
            <a:r>
              <a:rPr lang="en-GB" sz="2400"/>
              <a:t>Further details at:</a:t>
            </a:r>
            <a:br>
              <a:rPr lang="en-GB" sz="2400"/>
            </a:br>
            <a:r>
              <a:rPr lang="en-GB" sz="200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https://warwick.ac.uk/study/scholarships-and-bursaries/scholarships</a:t>
            </a:r>
            <a:endParaRPr lang="en-GB" sz="2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6B6BE-4627-1415-37A0-43F28497E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E88FA2-CF84-44F2-7D07-47C0BD8F5AD1}"/>
              </a:ext>
            </a:extLst>
          </p:cNvPr>
          <p:cNvSpPr txBox="1"/>
          <p:nvPr/>
        </p:nvSpPr>
        <p:spPr>
          <a:xfrm>
            <a:off x="8413694" y="1897557"/>
            <a:ext cx="3166009" cy="3477875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There are upcoming deadlines for the central PGR scholarship competitions for Sep26 entry: </a:t>
            </a:r>
            <a:r>
              <a:rPr lang="en-GB" sz="2000" b="1" u="sng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8th Dec </a:t>
            </a:r>
            <a:r>
              <a:rPr lang="en-GB" sz="200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for course applications and </a:t>
            </a:r>
            <a:r>
              <a:rPr lang="en-GB" sz="2000" b="1" u="sng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11</a:t>
            </a:r>
            <a:r>
              <a:rPr lang="en-GB" sz="2000" b="1" u="sng" baseline="3000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th</a:t>
            </a:r>
            <a:r>
              <a:rPr lang="en-GB" sz="2000" b="1" u="sng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 Dec </a:t>
            </a:r>
            <a:r>
              <a:rPr lang="en-GB" sz="200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for scholarship applications.</a:t>
            </a:r>
          </a:p>
          <a:p>
            <a:br>
              <a:rPr lang="en-GB" sz="2000"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</a:br>
            <a:r>
              <a:rPr lang="en-GB" sz="2000"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See:</a:t>
            </a:r>
            <a:r>
              <a:rPr lang="en-GB" sz="2000"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</a:rPr>
              <a:t> </a:t>
            </a:r>
            <a:r>
              <a:rPr lang="en-GB" sz="2000" u="sng">
                <a:solidFill>
                  <a:srgbClr val="467886"/>
                </a:solidFill>
                <a:effectLst/>
                <a:latin typeface="Aptos" panose="020B0004020202020204" pitchFamily="34" charset="0"/>
                <a:ea typeface="DengXian" panose="02010600030101010101" pitchFamily="2" charset="-122"/>
                <a:cs typeface="Aptos" panose="020B0004020202020204" pitchFamily="34" charset="0"/>
                <a:hlinkClick r:id="rId3"/>
              </a:rPr>
              <a:t>Warwick PGR Scholarship Competitions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37711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526D4-B998-C566-DE14-529075A98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DFC159-1EA0-6020-3C7F-1B7DFBD1B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Careers After a Doctorate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ACC22-0E46-0A38-C935-F5B6B4BB7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11192534" cy="4359859"/>
          </a:xfrm>
        </p:spPr>
        <p:txBody>
          <a:bodyPr/>
          <a:lstStyle/>
          <a:p>
            <a:r>
              <a:rPr lang="en-GB" sz="3200"/>
              <a:t>A doctorate leads to various paths: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Academic careers and teaching in HE.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Research roles in government, think tanks, NGOs, charities.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Educational leadership, policy, consultancy, evaluation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Professional practice: teacher education, curriculum design, language education, adult learning.</a:t>
            </a:r>
          </a:p>
          <a:p>
            <a:endParaRPr lang="en-GB" sz="3200"/>
          </a:p>
          <a:p>
            <a:r>
              <a:rPr lang="en-GB" sz="3200"/>
              <a:t>Employment routes vary; the degree is not only for academics.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5332C-EE57-1F1F-852A-AF5806DF2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976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5DC02-C1E7-50CE-4FC0-E008CA301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2E1CE3-8E2A-2926-9934-BC57FC3F4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Final Advice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251D87-C922-4309-19D2-CEA5E96B1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8361046" cy="43598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Start reading around your area now.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Talk to potential supervisors early.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Be realistic about scope and methods.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Choose a topic you are prepared to “live with” for several years.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Think ahead to funding deadlines.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/>
              <a:t>Remember that doctoral study is intense but also rewarding.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B8339-8ACC-33BC-E433-CEEEFE4C4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2" name="Content Placeholder 7">
            <a:extLst>
              <a:ext uri="{FF2B5EF4-FFF2-40B4-BE49-F238E27FC236}">
                <a16:creationId xmlns:a16="http://schemas.microsoft.com/office/drawing/2014/main" id="{76D70D08-CBB8-2061-044E-4BF85EB86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022791" y="538538"/>
            <a:ext cx="2766581" cy="183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152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B36EF-2702-BB15-F9AD-E704938C9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653E16-5409-E94A-F130-F513CF02E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Questions and Discussion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784733-5417-96D6-03B0-900CD8317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8231573" cy="4359859"/>
          </a:xfrm>
        </p:spPr>
        <p:txBody>
          <a:bodyPr/>
          <a:lstStyle/>
          <a:p>
            <a:r>
              <a:rPr lang="en-GB" sz="3200"/>
              <a:t>Common questions: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Am I academically ready for a PhD?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What if my English or academic writing needs development?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Can I study part-time?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How fixed does my topic need to be?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How do I balance a doctorate with work?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What support is available during the programme?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EA666-954A-2791-6C8C-403959D4D5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4098" name="Picture 2" descr="The Answer Is Questions">
            <a:extLst>
              <a:ext uri="{FF2B5EF4-FFF2-40B4-BE49-F238E27FC236}">
                <a16:creationId xmlns:a16="http://schemas.microsoft.com/office/drawing/2014/main" id="{4FE3A89C-4E76-22AD-A9E2-E79448427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4796" y="2188562"/>
            <a:ext cx="2451733" cy="325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34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FF93C5A-7365-71B5-0E91-067256A85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740839"/>
            <a:ext cx="11192534" cy="383567"/>
          </a:xfrm>
        </p:spPr>
        <p:txBody>
          <a:bodyPr/>
          <a:lstStyle/>
          <a:p>
            <a:r>
              <a:rPr lang="en-GB"/>
              <a:t>Introductions – Thinking About Doctoral Study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C59923-BFF1-95EA-183E-C2B16F6AA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/>
              <a:t>The aim: </a:t>
            </a:r>
            <a:r>
              <a:rPr lang="en-GB" sz="2800"/>
              <a:t>help you understand what doctoral study involves, whether it is right for you, and how to take next steps if you are interested.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E599B0-AB73-7FCA-346F-B3A0DF043D15}"/>
              </a:ext>
            </a:extLst>
          </p:cNvPr>
          <p:cNvSpPr txBox="1"/>
          <p:nvPr/>
        </p:nvSpPr>
        <p:spPr>
          <a:xfrm>
            <a:off x="3693010" y="3470856"/>
            <a:ext cx="680737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/>
              <a:t>Tom Perry – SELCS PGR Director</a:t>
            </a:r>
            <a:br>
              <a:rPr lang="en-GB" sz="2400" b="1"/>
            </a:br>
            <a:r>
              <a:rPr lang="en-GB" sz="2400" b="1"/>
              <a:t>Emma Langley – ES PGR Lead</a:t>
            </a:r>
            <a:br>
              <a:rPr lang="en-GB" sz="2400" b="1"/>
            </a:br>
            <a:r>
              <a:rPr lang="en-GB" sz="2400" b="1"/>
              <a:t>Stephanie Schnurr – AL PGR Lead</a:t>
            </a:r>
            <a:br>
              <a:rPr lang="en-GB" sz="2400" b="1"/>
            </a:br>
            <a:r>
              <a:rPr lang="en-GB" sz="2400" b="1"/>
              <a:t>Phil McCash – CLL PGR Lead</a:t>
            </a:r>
          </a:p>
          <a:p>
            <a:r>
              <a:rPr lang="en-GB" sz="2400" b="1"/>
              <a:t>Professional services team: Laura, Amy, Donna </a:t>
            </a:r>
            <a:r>
              <a:rPr lang="en-GB" sz="2400"/>
              <a:t>(</a:t>
            </a:r>
            <a:r>
              <a:rPr lang="en-GB" sz="240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SELCSresearchandPGR</a:t>
            </a:r>
            <a:r>
              <a:rPr lang="en-GB" sz="240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@warwick.ac.uk</a:t>
            </a:r>
            <a:r>
              <a:rPr lang="en-GB" sz="240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AE3389-8914-8CFA-CAC5-2AAE342C1E6E}"/>
              </a:ext>
            </a:extLst>
          </p:cNvPr>
          <p:cNvSpPr txBox="1"/>
          <p:nvPr/>
        </p:nvSpPr>
        <p:spPr>
          <a:xfrm>
            <a:off x="901521" y="4172755"/>
            <a:ext cx="2170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The PGR Team:</a:t>
            </a:r>
          </a:p>
        </p:txBody>
      </p:sp>
    </p:spTree>
    <p:extLst>
      <p:ext uri="{BB962C8B-B14F-4D97-AF65-F5344CB8AC3E}">
        <p14:creationId xmlns:p14="http://schemas.microsoft.com/office/powerpoint/2010/main" val="159610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46610F-0A34-311F-2502-30DB557CB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What is Doctoral Study?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94DA40-51C6-190C-43FF-2BD99A672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7131056" cy="43598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A doctorate is a sustained piece of independent research that contributes new knowledge or understanding.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Main route: </a:t>
            </a:r>
            <a:r>
              <a:rPr lang="en-GB" sz="2400" b="1"/>
              <a:t>MPhil/PhD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Other courses: EdD, </a:t>
            </a:r>
            <a:r>
              <a:rPr lang="en-GB" sz="2400" err="1"/>
              <a:t>Dphil</a:t>
            </a:r>
            <a:r>
              <a:rPr lang="en-GB" sz="2400"/>
              <a:t>, </a:t>
            </a:r>
            <a:r>
              <a:rPr lang="en-GB" sz="2400" err="1"/>
              <a:t>AppEdPsyD</a:t>
            </a:r>
            <a:r>
              <a:rPr lang="en-GB" sz="2400"/>
              <a:t>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In short: You work closely with one or two supervisors; you shape the project with their guidance.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It is a long-term academic and professional commitment rather than a taught course.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9EEDC-750D-64B0-8448-01ED7FA457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074" name="Picture 2" descr="6 Easy Ways to Practice Self-Care While Studying">
            <a:extLst>
              <a:ext uri="{FF2B5EF4-FFF2-40B4-BE49-F238E27FC236}">
                <a16:creationId xmlns:a16="http://schemas.microsoft.com/office/drawing/2014/main" id="{C8431743-8B88-2510-4A5A-33723F9D0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127" y="1911164"/>
            <a:ext cx="3592140" cy="319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692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D0ABE-D126-F8C7-F5E1-DCF51304F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E7517-2119-5221-DF37-E2D6595B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Why Do People Do a Doctorate?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4C5F3-5741-4C4E-79A8-C2ACA7CDE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416107"/>
            <a:ext cx="11192534" cy="4578344"/>
          </a:xfrm>
        </p:spPr>
        <p:txBody>
          <a:bodyPr/>
          <a:lstStyle/>
          <a:p>
            <a:r>
              <a:rPr lang="en-GB" sz="2800"/>
              <a:t>People start doctorates for different reasons, including: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Curiosity and intellectual interest.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Career development, in academia or beyond.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Professional expertise and specialisation.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A desire to tackle a real problem or question that matters to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Personal motivation and long-term goals.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Earnings?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Employment?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/>
              <a:t>Fulfilment?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E3480-C7AC-DA39-0FF4-9FBC9F0BD7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647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83B36-AD52-7051-6734-9CBD6AB1D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31EDF1-B754-ADC5-2432-FA28618A3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What Is It Like to Be a PGR Student?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DA2508-C16F-31B8-0E6E-B1AD81DA3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34591"/>
            <a:ext cx="6957136" cy="43598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Regular supervision meetings (usually monthly).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Research methods training in your department and through the Doctoral College.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Academic activities: seminars, reading groups, conferences.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Support from supervisors, PGR Leads, and professional services PGR SELCS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A mix of independence and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The highs: freedom, depth, expertise, community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The challenges: uncertainty, self-management, time pressure.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E8F9D-B9AA-3296-D80A-23846F385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027" name="Picture 3" descr="University Life Illustration (AI)">
            <a:extLst>
              <a:ext uri="{FF2B5EF4-FFF2-40B4-BE49-F238E27FC236}">
                <a16:creationId xmlns:a16="http://schemas.microsoft.com/office/drawing/2014/main" id="{603F1B8D-E86A-FEC9-0770-5C5B09B59F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8" t="3381" r="9596" b="5352"/>
          <a:stretch>
            <a:fillRect/>
          </a:stretch>
        </p:blipFill>
        <p:spPr bwMode="auto">
          <a:xfrm>
            <a:off x="7679229" y="1828800"/>
            <a:ext cx="4313545" cy="370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125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13D5E-E5B0-1B3A-8099-2F35C1121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491266-3FA8-C183-1B25-3E2C53F29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562526"/>
          </a:xfrm>
        </p:spPr>
        <p:txBody>
          <a:bodyPr/>
          <a:lstStyle/>
          <a:p>
            <a:r>
              <a:rPr lang="en-GB" sz="4400"/>
              <a:t>The SELCS Research Environment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5DEA48-D916-138C-0152-D0E38771B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619738"/>
            <a:ext cx="6928755" cy="469972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2400"/>
              <a:t>One school with four centres: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Applied Linguistics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Education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Lifelong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/>
              <a:t>Teacher Education.</a:t>
            </a:r>
          </a:p>
          <a:p>
            <a:endParaRPr lang="en-GB" sz="240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>
                <a:latin typeface="Aptos"/>
                <a:cs typeface="Calibri"/>
              </a:rPr>
              <a:t>Interdisciplinary research culture, strong networks, varied seminars and events.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>
                <a:latin typeface="Aptos"/>
                <a:cs typeface="Calibri"/>
              </a:rPr>
              <a:t>~1,000 students and 200 staff across the school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>
                <a:latin typeface="Aptos"/>
                <a:cs typeface="Calibri"/>
              </a:rPr>
              <a:t>Community of c. 150 PhD researchers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>
                <a:latin typeface="Aptos"/>
                <a:cs typeface="Calibri"/>
              </a:rPr>
              <a:t>Opportunities to join research groups, attend seminars, contribute to the PGR community.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04F99-3CB8-AA1C-23C8-58F501C0D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2" name="Picture 1" descr="Students forced to share single rooms as university cashes in on pre-Brexit  EU influx | The Independent | The Independent">
            <a:extLst>
              <a:ext uri="{FF2B5EF4-FFF2-40B4-BE49-F238E27FC236}">
                <a16:creationId xmlns:a16="http://schemas.microsoft.com/office/drawing/2014/main" id="{12387C3E-6489-CCF6-F8F5-8E49E99A3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9753" y="1796432"/>
            <a:ext cx="4044867" cy="406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36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77A5A-50F5-10A8-5C8C-E79435217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13A5AEE-7679-D25A-65BF-F7DC688A5A1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6859" y="1101272"/>
            <a:ext cx="6185408" cy="4047306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b="1">
                <a:latin typeface="Aptos"/>
                <a:cs typeface="Calibri"/>
              </a:rPr>
              <a:t>Centre for Education Studies</a:t>
            </a:r>
            <a:endParaRPr lang="en-US" sz="2400" b="1">
              <a:cs typeface="Calibri"/>
            </a:endParaRPr>
          </a:p>
          <a:p>
            <a:pPr marL="285750" indent="-285750">
              <a:buChar char="•"/>
            </a:pPr>
            <a:r>
              <a:rPr lang="en-US" sz="2400">
                <a:latin typeface="Aptos"/>
                <a:cs typeface="Calibri"/>
              </a:rPr>
              <a:t>MPhil/PhD in Education</a:t>
            </a:r>
            <a:endParaRPr lang="en-US" sz="2400">
              <a:cs typeface="Calibri"/>
            </a:endParaRPr>
          </a:p>
          <a:p>
            <a:pPr marL="285750" indent="-285750">
              <a:spcAft>
                <a:spcPts val="600"/>
              </a:spcAft>
              <a:buChar char="•"/>
            </a:pPr>
            <a:r>
              <a:rPr lang="en-US" sz="2400">
                <a:latin typeface="Aptos"/>
                <a:cs typeface="Calibri"/>
              </a:rPr>
              <a:t>MPhil/PhD in Education and Psychology</a:t>
            </a:r>
            <a:endParaRPr lang="en-US" sz="2400">
              <a:cs typeface="Calibri"/>
            </a:endParaRPr>
          </a:p>
          <a:p>
            <a:pPr>
              <a:spcAft>
                <a:spcPts val="600"/>
              </a:spcAft>
            </a:pPr>
            <a:endParaRPr lang="en-US" sz="2400" b="1">
              <a:latin typeface="Aptos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2400" b="1">
                <a:latin typeface="Aptos"/>
                <a:cs typeface="Calibri"/>
              </a:rPr>
              <a:t>Centre for Lifelong Learning</a:t>
            </a:r>
            <a:endParaRPr lang="en-US" sz="2400" b="1"/>
          </a:p>
          <a:p>
            <a:pPr marL="285750" indent="-285750">
              <a:spcAft>
                <a:spcPts val="600"/>
              </a:spcAft>
              <a:buChar char="•"/>
            </a:pPr>
            <a:r>
              <a:rPr lang="en-US" sz="2400">
                <a:latin typeface="Aptos"/>
                <a:cs typeface="Calibri"/>
              </a:rPr>
              <a:t>MPhil/PhD in Adult Education and Lifelong Learning</a:t>
            </a:r>
            <a:endParaRPr lang="en-US" sz="2400">
              <a:cs typeface="Calibri"/>
            </a:endParaRPr>
          </a:p>
          <a:p>
            <a:pPr marL="285750" indent="-285750">
              <a:spcAft>
                <a:spcPts val="600"/>
              </a:spcAft>
              <a:buChar char="•"/>
            </a:pPr>
            <a:r>
              <a:rPr lang="en-US" sz="2400">
                <a:latin typeface="Aptos"/>
                <a:cs typeface="Calibri"/>
              </a:rPr>
              <a:t>MPhil/PhD in Open Professional Studies</a:t>
            </a:r>
            <a:endParaRPr lang="en-US" sz="2400">
              <a:cs typeface="Calibri"/>
            </a:endParaRPr>
          </a:p>
          <a:p>
            <a:pPr marL="285750" indent="-285750">
              <a:spcAft>
                <a:spcPts val="600"/>
              </a:spcAft>
              <a:buChar char="•"/>
            </a:pPr>
            <a:r>
              <a:rPr lang="en-US" sz="2400">
                <a:latin typeface="Aptos"/>
                <a:cs typeface="Calibri"/>
              </a:rPr>
              <a:t>MPhil/PhD in Social Policy and Social Work</a:t>
            </a:r>
            <a:endParaRPr lang="en-US" sz="2400">
              <a:cs typeface="Calibri"/>
            </a:endParaRPr>
          </a:p>
          <a:p>
            <a:pPr>
              <a:spcAft>
                <a:spcPts val="600"/>
              </a:spcAft>
            </a:pPr>
            <a:endParaRPr lang="en-US" sz="2400">
              <a:latin typeface="Aptos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2400" b="1">
                <a:latin typeface="Aptos"/>
                <a:cs typeface="Calibri"/>
              </a:rPr>
              <a:t>Centre for Teacher Education</a:t>
            </a:r>
            <a:endParaRPr lang="en-US" sz="2400">
              <a:cs typeface="Calibri"/>
            </a:endParaRPr>
          </a:p>
          <a:p>
            <a:pPr marL="285750" indent="-285750">
              <a:spcAft>
                <a:spcPts val="600"/>
              </a:spcAft>
              <a:buChar char="•"/>
            </a:pPr>
            <a:r>
              <a:rPr lang="en-US" sz="2400">
                <a:latin typeface="Aptos"/>
                <a:cs typeface="Calibri"/>
              </a:rPr>
              <a:t>MPhil/PhD in Education</a:t>
            </a:r>
            <a:endParaRPr lang="en-US" sz="2400">
              <a:cs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D55C40-E7A8-465D-ECBC-134AED73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rmAutofit/>
          </a:bodyPr>
          <a:lstStyle/>
          <a:p>
            <a:r>
              <a:rPr lang="en-GB"/>
              <a:t>Postgraduate research (PhD)</a:t>
            </a:r>
          </a:p>
        </p:txBody>
      </p:sp>
      <p:pic>
        <p:nvPicPr>
          <p:cNvPr id="18" name="Content Placeholder 17" descr="A group of people sitting on a bench reading a book&#10;&#10;AI-generated content may be incorrect.">
            <a:extLst>
              <a:ext uri="{FF2B5EF4-FFF2-40B4-BE49-F238E27FC236}">
                <a16:creationId xmlns:a16="http://schemas.microsoft.com/office/drawing/2014/main" id="{9BA793B1-85AD-5850-7399-278826658CC8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3"/>
          <a:srcRect l="19440" r="29013" b="459"/>
          <a:stretch>
            <a:fillRect/>
          </a:stretch>
        </p:blipFill>
        <p:spPr>
          <a:xfrm>
            <a:off x="600855" y="2105676"/>
            <a:ext cx="4278900" cy="264664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0451-40EC-BF87-1EFA-B667239053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58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7CAE5F-C31D-D703-4C35-A4B2B9A80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EE420EB-ABDA-4385-19E6-240E0D05FA0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31322" r="31322"/>
          <a:stretch/>
        </p:blipFill>
        <p:spPr>
          <a:xfrm>
            <a:off x="7274312" y="1157160"/>
            <a:ext cx="3261686" cy="4911867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6087ACC-6287-ED42-EAEE-5312DE8E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5313342" cy="810708"/>
          </a:xfrm>
        </p:spPr>
        <p:txBody>
          <a:bodyPr/>
          <a:lstStyle/>
          <a:p>
            <a:r>
              <a:rPr lang="en-GB">
                <a:latin typeface="Aptos"/>
                <a:cs typeface="Calibri"/>
              </a:rPr>
              <a:t>Postgraduate research (PhD)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E8ECA8E-5864-6196-3BE1-678792CD53E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589450"/>
            <a:ext cx="5981987" cy="3409065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en-US" sz="2400">
                <a:latin typeface="Aptos"/>
                <a:cs typeface="Calibri"/>
              </a:rPr>
              <a:t>Applied Linguistics MPhil/PhD</a:t>
            </a:r>
          </a:p>
          <a:p>
            <a:pPr marL="285750" indent="-285750">
              <a:buChar char="•"/>
            </a:pPr>
            <a:r>
              <a:rPr lang="en-US" sz="2400">
                <a:latin typeface="Aptos"/>
                <a:cs typeface="Calibri"/>
              </a:rPr>
              <a:t>English Language Teaching MPhil/PhD</a:t>
            </a:r>
          </a:p>
          <a:p>
            <a:pPr marL="285750" indent="-285750">
              <a:buChar char="•"/>
            </a:pPr>
            <a:r>
              <a:rPr lang="en-US" sz="2400">
                <a:latin typeface="Aptos"/>
                <a:cs typeface="Calibri"/>
              </a:rPr>
              <a:t>English Language Teaching and Applied Linguistics MPhil/PhD</a:t>
            </a:r>
          </a:p>
          <a:p>
            <a:pPr marL="285750" indent="-285750">
              <a:buChar char="•"/>
            </a:pPr>
            <a:r>
              <a:rPr lang="en-US" sz="2400">
                <a:latin typeface="Aptos"/>
                <a:cs typeface="Calibri"/>
              </a:rPr>
              <a:t>Discourse Studies MPhil/PhD</a:t>
            </a:r>
          </a:p>
          <a:p>
            <a:pPr marL="285750" indent="-285750">
              <a:buChar char="•"/>
            </a:pPr>
            <a:r>
              <a:rPr lang="en-US" sz="2400">
                <a:latin typeface="Aptos"/>
                <a:cs typeface="Calibri"/>
              </a:rPr>
              <a:t>Intercultural Communication MPhil/PhD</a:t>
            </a:r>
          </a:p>
          <a:p>
            <a:pPr marL="285750" indent="-285750">
              <a:buChar char="•"/>
            </a:pPr>
            <a:r>
              <a:rPr lang="en-US" sz="2400">
                <a:latin typeface="Aptos"/>
                <a:cs typeface="Calibri"/>
              </a:rPr>
              <a:t>Linguistics MPhil/PhD</a:t>
            </a:r>
            <a:endParaRPr lang="en-US" sz="16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6E756F-559F-D8A8-9A7D-C042A6997FC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99733" y="1829557"/>
            <a:ext cx="4860002" cy="564450"/>
          </a:xfr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GB" sz="2400" b="1">
                <a:latin typeface="Aptos"/>
                <a:cs typeface="Calibri"/>
              </a:rPr>
              <a:t>Applied Linguistics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FDF2A-4612-11FF-244F-C5FE0435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115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3F331A-EFE9-D147-4524-24905C36C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496" y="503550"/>
            <a:ext cx="11192534" cy="383567"/>
          </a:xfrm>
        </p:spPr>
        <p:txBody>
          <a:bodyPr/>
          <a:lstStyle/>
          <a:p>
            <a:r>
              <a:rPr lang="en-GB"/>
              <a:t>Our Expertise and Postgraduate Research (PhD) Supervision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B2643D-D1BF-9335-6C70-212CA1EFB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496" y="1128571"/>
            <a:ext cx="11192534" cy="768744"/>
          </a:xfrm>
        </p:spPr>
        <p:txBody>
          <a:bodyPr/>
          <a:lstStyle/>
          <a:p>
            <a:r>
              <a:rPr lang="en-GB" sz="1800"/>
              <a:t>The School of Education, Learning and Communication Sciences is a large, interdisciplinary department and can offer PhD supervisory expertise across disciplinary areas and in distinctive specialist topics: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9A784-1088-A7C4-754C-DC940D39F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4369B-215B-D1BB-8093-3E8A8CB7CF91}"/>
              </a:ext>
            </a:extLst>
          </p:cNvPr>
          <p:cNvSpPr txBox="1"/>
          <p:nvPr/>
        </p:nvSpPr>
        <p:spPr>
          <a:xfrm>
            <a:off x="1284661" y="5413200"/>
            <a:ext cx="11192534" cy="2585323"/>
          </a:xfrm>
          <a:prstGeom prst="rect">
            <a:avLst/>
          </a:prstGeom>
          <a:noFill/>
        </p:spPr>
        <p:txBody>
          <a:bodyPr wrap="square" numCol="3">
            <a:spAutoFit/>
          </a:bodyPr>
          <a:lstStyle/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BCF069-C29C-D6B8-8366-96DB30DBE341}"/>
              </a:ext>
            </a:extLst>
          </p:cNvPr>
          <p:cNvSpPr txBox="1"/>
          <p:nvPr/>
        </p:nvSpPr>
        <p:spPr>
          <a:xfrm>
            <a:off x="345260" y="1897315"/>
            <a:ext cx="11347007" cy="5940088"/>
          </a:xfrm>
          <a:prstGeom prst="rect">
            <a:avLst/>
          </a:prstGeom>
          <a:noFill/>
        </p:spPr>
        <p:txBody>
          <a:bodyPr wrap="square" lIns="91440" tIns="45720" rIns="91440" bIns="45720" numCol="2" anchor="t">
            <a:spAutoFit/>
          </a:bodyPr>
          <a:lstStyle/>
          <a:p>
            <a:r>
              <a:rPr lang="en-GB" sz="2000" b="1"/>
              <a:t>Language, Communication &amp; Linguistics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English language teaching and assessment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Intercultural communication and multilingualism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Discourse, pragmatics and sociolinguistics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Language policy and planning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Technology and AI in language learning</a:t>
            </a:r>
          </a:p>
          <a:p>
            <a:endParaRPr lang="en-GB" sz="2000"/>
          </a:p>
          <a:p>
            <a:r>
              <a:rPr lang="en-GB" sz="2000" b="1"/>
              <a:t>Teacher Education &amp; Professional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Initial teacher education and mentoring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Professional identity, reflection and resilience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Coaching, feedback and CPD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Practitioner research and enquiry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Curriculum, pedagogy and assessment reform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Digital and blended learning</a:t>
            </a:r>
          </a:p>
          <a:p>
            <a:endParaRPr lang="en-GB" sz="2000" b="1"/>
          </a:p>
          <a:p>
            <a:endParaRPr lang="en-GB" sz="2000" b="1"/>
          </a:p>
          <a:p>
            <a:endParaRPr lang="en-GB" sz="2000" b="1"/>
          </a:p>
          <a:p>
            <a:endParaRPr lang="en-GB" sz="2000" b="1"/>
          </a:p>
          <a:p>
            <a:r>
              <a:rPr lang="en-GB" sz="2000" b="1"/>
              <a:t>Education, Learning, Society and Policy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Educational inequalities and inclusion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Education policy, leadership and improvement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Wellbeing, motivation and learner agency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Education and psychology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Sustainability and environmental education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Migration, language and identity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Creativity and arts-based research</a:t>
            </a:r>
          </a:p>
          <a:p>
            <a:endParaRPr lang="en-GB" sz="2000" b="1"/>
          </a:p>
          <a:p>
            <a:r>
              <a:rPr lang="en-GB" sz="2000" b="1"/>
              <a:t>Lifelong &amp; Adult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Adult and community education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Career development and work-based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Lifelong learning, ageing and intergenerational learning</a:t>
            </a:r>
          </a:p>
        </p:txBody>
      </p:sp>
    </p:spTree>
    <p:extLst>
      <p:ext uri="{BB962C8B-B14F-4D97-AF65-F5344CB8AC3E}">
        <p14:creationId xmlns:p14="http://schemas.microsoft.com/office/powerpoint/2010/main" val="3335245228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209c9f-99e6-498a-9e72-219a4612821e">
      <Terms xmlns="http://schemas.microsoft.com/office/infopath/2007/PartnerControls"/>
    </lcf76f155ced4ddcb4097134ff3c332f>
    <TaxCatchAll xmlns="09aff086-a992-42bc-a61b-41de91516e1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6FB5B2EAF28E41AF39F418B9324252" ma:contentTypeVersion="13" ma:contentTypeDescription="Create a new document." ma:contentTypeScope="" ma:versionID="6a6ffe9a261deab2fdcc23cf650cb6e7">
  <xsd:schema xmlns:xsd="http://www.w3.org/2001/XMLSchema" xmlns:xs="http://www.w3.org/2001/XMLSchema" xmlns:p="http://schemas.microsoft.com/office/2006/metadata/properties" xmlns:ns2="e0209c9f-99e6-498a-9e72-219a4612821e" xmlns:ns3="09aff086-a992-42bc-a61b-41de91516e14" targetNamespace="http://schemas.microsoft.com/office/2006/metadata/properties" ma:root="true" ma:fieldsID="92d599411c93f841480c72f7ca7a542b" ns2:_="" ns3:_="">
    <xsd:import namespace="e0209c9f-99e6-498a-9e72-219a4612821e"/>
    <xsd:import namespace="09aff086-a992-42bc-a61b-41de91516e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209c9f-99e6-498a-9e72-219a461282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aff086-a992-42bc-a61b-41de91516e1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0b310ff-3de9-488e-849b-a907630a1f30}" ma:internalName="TaxCatchAll" ma:showField="CatchAllData" ma:web="09aff086-a992-42bc-a61b-41de91516e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299F2F-53D8-4F04-89F8-F8961CB59FBC}">
  <ds:schemaRefs>
    <ds:schemaRef ds:uri="9890333f-d1fd-4089-b890-e8cd7d10d952"/>
    <ds:schemaRef ds:uri="e09b4255-b0b1-427a-9c88-757096f4c12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BDC8B9C-AF53-4DE1-A3A6-6245CE446275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18</Slides>
  <Notes>4</Notes>
  <HiddenSlides>0</HiddenSlide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 </vt:lpstr>
      <vt:lpstr>Introductions – Thinking About Doctoral Study</vt:lpstr>
      <vt:lpstr>What is Doctoral Study?</vt:lpstr>
      <vt:lpstr>Why Do People Do a Doctorate?</vt:lpstr>
      <vt:lpstr>What Is It Like to Be a PGR Student?</vt:lpstr>
      <vt:lpstr>The SELCS Research Environment</vt:lpstr>
      <vt:lpstr>Postgraduate research (PhD)</vt:lpstr>
      <vt:lpstr>Postgraduate research (PhD)</vt:lpstr>
      <vt:lpstr>Our Expertise and Postgraduate Research (PhD) Supervision</vt:lpstr>
      <vt:lpstr>What Makes a Good Doctoral Topic?</vt:lpstr>
      <vt:lpstr>What Should You Think About Before Applying?</vt:lpstr>
      <vt:lpstr>The Application Process (Step by Step)</vt:lpstr>
      <vt:lpstr>Finding the Right Supervisor</vt:lpstr>
      <vt:lpstr>Writing a Strong Research Proposal</vt:lpstr>
      <vt:lpstr>Scholarships and Funding</vt:lpstr>
      <vt:lpstr>Careers After a Doctorate</vt:lpstr>
      <vt:lpstr>Final Advice</vt:lpstr>
      <vt:lpstr>Questions and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revision>2</cp:revision>
  <dcterms:created xsi:type="dcterms:W3CDTF">2025-03-11T16:19:18Z</dcterms:created>
  <dcterms:modified xsi:type="dcterms:W3CDTF">2025-11-28T10:39:38Z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0x010100EC6FB5B2EAF28E41AF39F418B9324252</vt:lpwstr>
  </property>
  <property fmtid="{D5CDD505-2E9C-101B-9397-08002B2CF9AE}" pid="3" name="MediaServiceImageTags">
    <vt:lpwstr/>
  </property>
</Properties>
</file>