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98" r:id="rId4"/>
    <p:sldMasterId id="2147483828" r:id="rId5"/>
    <p:sldMasterId id="2147483873" r:id="rId6"/>
  </p:sldMasterIdLst>
  <p:notesMasterIdLst>
    <p:notesMasterId r:id="rId20"/>
  </p:notesMasterIdLst>
  <p:handoutMasterIdLst>
    <p:handoutMasterId r:id="rId21"/>
  </p:handoutMasterIdLst>
  <p:sldIdLst>
    <p:sldId id="423" r:id="rId7"/>
    <p:sldId id="412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24" r:id="rId18"/>
    <p:sldId id="382" r:id="rId19"/>
  </p:sldIdLst>
  <p:sldSz cx="12192000" cy="6858000"/>
  <p:notesSz cx="6858000" cy="9144000"/>
  <p:embeddedFontLst>
    <p:embeddedFont>
      <p:font typeface="Microsoft YaHei" panose="020B0503020204020204" pitchFamily="34" charset="-122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ellow" id="{45827EED-3254-2D48-B20C-27FF2F0542F5}">
          <p14:sldIdLst>
            <p14:sldId id="423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4"/>
            <p14:sldId id="382"/>
          </p14:sldIdLst>
        </p14:section>
        <p14:section name="Purple" id="{A3F9A47D-752D-DC41-9132-53AC10FA915F}">
          <p14:sldIdLst/>
        </p14:section>
        <p14:section name="White" id="{6DB83866-5AAC-FC4C-94F2-B98DE37EED89}">
          <p14:sldIdLst/>
        </p14:section>
        <p14:section name="Black" id="{AED667F0-7735-E04F-A613-085AB7E22BD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DF75C-8B2F-2840-99EC-C3F3303B07CE}" v="68" dt="2026-09-30T21:39:24.955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8" autoAdjust="0"/>
    <p:restoredTop sz="83203"/>
  </p:normalViewPr>
  <p:slideViewPr>
    <p:cSldViewPr snapToGrid="0">
      <p:cViewPr varScale="1">
        <p:scale>
          <a:sx n="165" d="100"/>
          <a:sy n="165" d="100"/>
        </p:scale>
        <p:origin x="2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lin, Daniel" userId="9b7bb07c-a15b-4bd1-b060-9f48eb6784a8" providerId="ADAL" clId="{7162526B-32D9-524D-B85F-78665EA06553}"/>
    <pc:docChg chg="custSel delSld modSld modSection">
      <pc:chgData name="Franklin, Daniel" userId="9b7bb07c-a15b-4bd1-b060-9f48eb6784a8" providerId="ADAL" clId="{7162526B-32D9-524D-B85F-78665EA06553}" dt="2026-10-02T08:12:54.366" v="182" actId="20577"/>
      <pc:docMkLst>
        <pc:docMk/>
      </pc:docMkLst>
      <pc:sldChg chg="modSp mod modAnim">
        <pc:chgData name="Franklin, Daniel" userId="9b7bb07c-a15b-4bd1-b060-9f48eb6784a8" providerId="ADAL" clId="{7162526B-32D9-524D-B85F-78665EA06553}" dt="2026-10-01T12:50:14.684" v="122" actId="20577"/>
        <pc:sldMkLst>
          <pc:docMk/>
          <pc:sldMk cId="821563005" sldId="412"/>
        </pc:sldMkLst>
        <pc:spChg chg="mod">
          <ac:chgData name="Franklin, Daniel" userId="9b7bb07c-a15b-4bd1-b060-9f48eb6784a8" providerId="ADAL" clId="{7162526B-32D9-524D-B85F-78665EA06553}" dt="2026-10-01T12:50:14.684" v="122" actId="20577"/>
          <ac:spMkLst>
            <pc:docMk/>
            <pc:sldMk cId="821563005" sldId="412"/>
            <ac:spMk id="8" creationId="{DD4131A8-786E-7AA2-1D5F-525638C73DCA}"/>
          </ac:spMkLst>
        </pc:spChg>
      </pc:sldChg>
      <pc:sldChg chg="modSp mod">
        <pc:chgData name="Franklin, Daniel" userId="9b7bb07c-a15b-4bd1-b060-9f48eb6784a8" providerId="ADAL" clId="{7162526B-32D9-524D-B85F-78665EA06553}" dt="2026-09-30T21:57:06.658" v="69" actId="20577"/>
        <pc:sldMkLst>
          <pc:docMk/>
          <pc:sldMk cId="64446168" sldId="413"/>
        </pc:sldMkLst>
        <pc:spChg chg="mod">
          <ac:chgData name="Franklin, Daniel" userId="9b7bb07c-a15b-4bd1-b060-9f48eb6784a8" providerId="ADAL" clId="{7162526B-32D9-524D-B85F-78665EA06553}" dt="2026-09-30T21:57:06.658" v="69" actId="20577"/>
          <ac:spMkLst>
            <pc:docMk/>
            <pc:sldMk cId="64446168" sldId="413"/>
            <ac:spMk id="7" creationId="{CF422123-0510-078C-B79D-99382A9302A6}"/>
          </ac:spMkLst>
        </pc:spChg>
      </pc:sldChg>
      <pc:sldChg chg="modSp modAnim">
        <pc:chgData name="Franklin, Daniel" userId="9b7bb07c-a15b-4bd1-b060-9f48eb6784a8" providerId="ADAL" clId="{7162526B-32D9-524D-B85F-78665EA06553}" dt="2026-10-01T12:50:36.589" v="137" actId="6549"/>
        <pc:sldMkLst>
          <pc:docMk/>
          <pc:sldMk cId="2875250827" sldId="414"/>
        </pc:sldMkLst>
        <pc:spChg chg="mod">
          <ac:chgData name="Franklin, Daniel" userId="9b7bb07c-a15b-4bd1-b060-9f48eb6784a8" providerId="ADAL" clId="{7162526B-32D9-524D-B85F-78665EA06553}" dt="2026-10-01T12:50:36.589" v="137" actId="6549"/>
          <ac:spMkLst>
            <pc:docMk/>
            <pc:sldMk cId="2875250827" sldId="414"/>
            <ac:spMk id="8" creationId="{0D039465-DFAF-C6C0-3A66-F27894B30A4C}"/>
          </ac:spMkLst>
        </pc:spChg>
      </pc:sldChg>
      <pc:sldChg chg="modSp">
        <pc:chgData name="Franklin, Daniel" userId="9b7bb07c-a15b-4bd1-b060-9f48eb6784a8" providerId="ADAL" clId="{7162526B-32D9-524D-B85F-78665EA06553}" dt="2026-10-01T12:51:17.432" v="138" actId="114"/>
        <pc:sldMkLst>
          <pc:docMk/>
          <pc:sldMk cId="1443653915" sldId="416"/>
        </pc:sldMkLst>
        <pc:spChg chg="mod">
          <ac:chgData name="Franklin, Daniel" userId="9b7bb07c-a15b-4bd1-b060-9f48eb6784a8" providerId="ADAL" clId="{7162526B-32D9-524D-B85F-78665EA06553}" dt="2026-10-01T12:51:17.432" v="138" actId="114"/>
          <ac:spMkLst>
            <pc:docMk/>
            <pc:sldMk cId="1443653915" sldId="416"/>
            <ac:spMk id="8" creationId="{1EDC895F-13D7-AA2B-2753-F688EE1ACC59}"/>
          </ac:spMkLst>
        </pc:spChg>
      </pc:sldChg>
      <pc:sldChg chg="modSp mod">
        <pc:chgData name="Franklin, Daniel" userId="9b7bb07c-a15b-4bd1-b060-9f48eb6784a8" providerId="ADAL" clId="{7162526B-32D9-524D-B85F-78665EA06553}" dt="2026-10-01T15:06:58.613" v="167" actId="20577"/>
        <pc:sldMkLst>
          <pc:docMk/>
          <pc:sldMk cId="3859622755" sldId="419"/>
        </pc:sldMkLst>
        <pc:spChg chg="mod">
          <ac:chgData name="Franklin, Daniel" userId="9b7bb07c-a15b-4bd1-b060-9f48eb6784a8" providerId="ADAL" clId="{7162526B-32D9-524D-B85F-78665EA06553}" dt="2026-10-01T15:06:58.613" v="167" actId="20577"/>
          <ac:spMkLst>
            <pc:docMk/>
            <pc:sldMk cId="3859622755" sldId="419"/>
            <ac:spMk id="8" creationId="{BC75BE66-F429-6260-9C0E-5873E3FC3DC9}"/>
          </ac:spMkLst>
        </pc:spChg>
      </pc:sldChg>
      <pc:sldChg chg="modSp mod">
        <pc:chgData name="Franklin, Daniel" userId="9b7bb07c-a15b-4bd1-b060-9f48eb6784a8" providerId="ADAL" clId="{7162526B-32D9-524D-B85F-78665EA06553}" dt="2026-10-01T12:52:05.397" v="149" actId="20577"/>
        <pc:sldMkLst>
          <pc:docMk/>
          <pc:sldMk cId="2779952244" sldId="420"/>
        </pc:sldMkLst>
        <pc:spChg chg="mod">
          <ac:chgData name="Franklin, Daniel" userId="9b7bb07c-a15b-4bd1-b060-9f48eb6784a8" providerId="ADAL" clId="{7162526B-32D9-524D-B85F-78665EA06553}" dt="2026-10-01T12:52:05.397" v="149" actId="20577"/>
          <ac:spMkLst>
            <pc:docMk/>
            <pc:sldMk cId="2779952244" sldId="420"/>
            <ac:spMk id="8" creationId="{7D2964D9-C770-F40F-CF51-98BA0725009B}"/>
          </ac:spMkLst>
        </pc:spChg>
      </pc:sldChg>
      <pc:sldChg chg="del">
        <pc:chgData name="Franklin, Daniel" userId="9b7bb07c-a15b-4bd1-b060-9f48eb6784a8" providerId="ADAL" clId="{7162526B-32D9-524D-B85F-78665EA06553}" dt="2026-10-01T12:52:19.295" v="150" actId="2696"/>
        <pc:sldMkLst>
          <pc:docMk/>
          <pc:sldMk cId="4266482649" sldId="422"/>
        </pc:sldMkLst>
      </pc:sldChg>
      <pc:sldChg chg="addSp modSp mod modNotesTx">
        <pc:chgData name="Franklin, Daniel" userId="9b7bb07c-a15b-4bd1-b060-9f48eb6784a8" providerId="ADAL" clId="{7162526B-32D9-524D-B85F-78665EA06553}" dt="2026-10-02T08:12:54.366" v="182" actId="20577"/>
        <pc:sldMkLst>
          <pc:docMk/>
          <pc:sldMk cId="3046279326" sldId="424"/>
        </pc:sldMkLst>
        <pc:spChg chg="mod">
          <ac:chgData name="Franklin, Daniel" userId="9b7bb07c-a15b-4bd1-b060-9f48eb6784a8" providerId="ADAL" clId="{7162526B-32D9-524D-B85F-78665EA06553}" dt="2026-10-02T08:12:54.366" v="182" actId="20577"/>
          <ac:spMkLst>
            <pc:docMk/>
            <pc:sldMk cId="3046279326" sldId="424"/>
            <ac:spMk id="4" creationId="{53851117-018F-7251-01FB-304CC8678248}"/>
          </ac:spMkLst>
        </pc:spChg>
        <pc:picChg chg="add mod">
          <ac:chgData name="Franklin, Daniel" userId="9b7bb07c-a15b-4bd1-b060-9f48eb6784a8" providerId="ADAL" clId="{7162526B-32D9-524D-B85F-78665EA06553}" dt="2026-10-02T08:12:51.212" v="181" actId="1076"/>
          <ac:picMkLst>
            <pc:docMk/>
            <pc:sldMk cId="3046279326" sldId="424"/>
            <ac:picMk id="7" creationId="{3620DC57-9226-569B-34BB-5920FC3FC14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19679-6069-5D29-6617-B0291C04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F8922F-E310-2649-E79D-4E2140526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00E630-C9E0-949F-F455-A6E311CCF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E232D-6691-BA7A-08B1-BA7146CF3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47184-8BFE-0C2F-88C3-704308FFC5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623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1292207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By the end of your PhD, don't just be able to say what you know.</a:t>
            </a:r>
            <a:br>
              <a:rPr lang="en-GB" dirty="0"/>
            </a:br>
            <a:r>
              <a:rPr lang="en-GB" dirty="0"/>
              <a:t>Be able to show how you work, what you can do, and how you've developed.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9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5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916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DB55-15B8-121C-9A95-E50F7B5D8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9629B-2E3D-8D47-E492-E4A5A92D9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DA95B-F761-5DAE-DA12-BB84C347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C56F5-70C7-6B90-D9C5-30B098A22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2F16-8026-9430-DFC0-2804BED2C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8242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CE34-40F0-EC27-F6DC-A9DFD33FD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A899-6463-CF85-2673-DC139035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32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D91D9-CCA9-A9B9-5586-20666977E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ABDC7-BB7A-5EDA-21BA-97E1A0205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266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A34389-1F12-66E3-6C69-B610591E5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4017DD-C813-3043-7FB0-A35D3B5C7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96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B0015-6C6D-3EC4-6761-F5A070AC6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DC7190-6158-888C-B0C7-CDFA1C4B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55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2BE15D2-428D-7220-9547-DA01AED31F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941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45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640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A6F6C75-D2A5-E05B-2BCE-798B8F09BB8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CAFEC1-AE66-D8B4-E6D2-27C8EB892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426AEF-67DB-0719-C906-7D7AB502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83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F8CEB787-490E-53D2-9EBC-81E529CEA4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4DFF7-D728-A0BD-BB56-56B0DBF6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431-194F-E6E0-3EF3-3906DCBCA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96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2D668-9298-B429-8245-1BC16281F6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ABA17-7B7D-899F-84F8-292CA768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84091-69C6-4322-83B8-C2BD563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026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DA39D1-C067-433E-BEEB-1E5A3359C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89796-979E-8AF1-9D58-7D0FDF3D416A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DFDF015-8CB2-7AE0-CC71-02DC2C8A9D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CE45D-5663-1B62-E264-FE43A462B86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C196A81-C5EF-AD47-CDBF-98F74EE14A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1138949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5ED1A46-D6DD-5265-ACD4-B99C67E04B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27340E-4B53-CC7A-7B58-E4712BCE07C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06FCE97C-D04A-21AE-E2D4-C31176C5CE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27618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8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53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447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DBD2B0-55F3-A63B-D200-9AE2F1458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1CF57D-73B6-439E-2ADE-A41FA70D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931" r:id="rId4"/>
    <p:sldLayoutId id="2147483833" r:id="rId5"/>
    <p:sldLayoutId id="2147483832" r:id="rId6"/>
    <p:sldLayoutId id="2147483909" r:id="rId7"/>
    <p:sldLayoutId id="2147483910" r:id="rId8"/>
    <p:sldLayoutId id="2147483911" r:id="rId9"/>
    <p:sldLayoutId id="2147483842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957" r:id="rId16"/>
    <p:sldLayoutId id="2147483958" r:id="rId17"/>
    <p:sldLayoutId id="2147483959" r:id="rId18"/>
    <p:sldLayoutId id="2147483938" r:id="rId19"/>
    <p:sldLayoutId id="214748396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ukri.org/wp-content/uploads/2024/01/UKRI-300124-StatementExpectationsDoctoralTrainingJanuary2024.pdf" TargetMode="Externa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transferable.skills@warwick.ac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74588-3BCC-42D2-AB22-F63885334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3779E4-C8A5-9E79-F5B4-4396147685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4134411"/>
            <a:ext cx="6541200" cy="500112"/>
          </a:xfrm>
        </p:spPr>
        <p:txBody>
          <a:bodyPr/>
          <a:lstStyle/>
          <a:p>
            <a:r>
              <a:rPr lang="en-GB" dirty="0"/>
              <a:t>Dr Daniel Franklin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4E53BB3-FF54-8730-005D-82F6796D3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889950"/>
            <a:ext cx="6542513" cy="2244461"/>
          </a:xfrm>
        </p:spPr>
        <p:txBody>
          <a:bodyPr/>
          <a:lstStyle/>
          <a:p>
            <a:r>
              <a:rPr lang="en-GB" sz="6000" dirty="0"/>
              <a:t>PGCert in Transferable Skills</a:t>
            </a:r>
            <a:br>
              <a:rPr lang="en-GB" sz="6000" dirty="0"/>
            </a:br>
            <a:r>
              <a:rPr lang="en-GB" sz="6000" dirty="0"/>
              <a:t>(PGCTS)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68C12-B738-C078-BDFA-36981C4092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Placeholder 11" descr="A close-up of a staircase&#10;&#10;AI-generated content may be incorrect.">
            <a:extLst>
              <a:ext uri="{FF2B5EF4-FFF2-40B4-BE49-F238E27FC236}">
                <a16:creationId xmlns:a16="http://schemas.microsoft.com/office/drawing/2014/main" id="{67AA2F00-080E-33E6-338D-D78832F032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142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0BDCD-F001-630E-1E1E-7FF6B8C47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41AA0E-C5EB-C806-24AC-91DF9990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460254"/>
          </a:xfrm>
        </p:spPr>
        <p:txBody>
          <a:bodyPr/>
          <a:lstStyle/>
          <a:p>
            <a:r>
              <a:rPr lang="en-GB" sz="3600" dirty="0"/>
              <a:t>Student development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4131A8-786E-7AA2-1D5F-525638C73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433888"/>
            <a:ext cx="11192534" cy="4264784"/>
          </a:xfrm>
        </p:spPr>
        <p:txBody>
          <a:bodyPr/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400" dirty="0"/>
              <a:t>Your PhD develops your disciplinary expertise. PGCTS helps you develop how you work as a researcher and professional.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‘Essential’ skills boost income, predict job satisfaction, increase life satisfaction, decrease unemployment (Skills Builder Partnership, 2023)</a:t>
            </a:r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i="1" dirty="0"/>
              <a:t>The </a:t>
            </a:r>
            <a:r>
              <a:rPr lang="en-US" sz="2400" i="1" dirty="0" err="1"/>
              <a:t>labour</a:t>
            </a:r>
            <a:r>
              <a:rPr lang="en-US" sz="2400" i="1" dirty="0"/>
              <a:t> market of most doctoral candidates will be outside academia.</a:t>
            </a:r>
            <a:r>
              <a:rPr lang="en-US" sz="2400" dirty="0"/>
              <a:t>” (71%) – European University Association, (2025). </a:t>
            </a:r>
          </a:p>
          <a:p>
            <a:pPr>
              <a:buClr>
                <a:schemeClr val="tx1"/>
              </a:buClr>
              <a:buSzPct val="120000"/>
            </a:pPr>
            <a:endParaRPr lang="en-US" sz="2400" dirty="0"/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Overall student development is key to your progress while a PhD student.</a:t>
            </a:r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We, the institution that is delivering your discipline specific education, is also telling you that (transferable) skills are important.</a:t>
            </a:r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C96AF8BE-D6F3-61B9-2F01-C189370691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6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3281-03EA-0EB3-3119-C9740D82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F422123-0510-078C-B79D-99382A930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460254"/>
          </a:xfrm>
        </p:spPr>
        <p:txBody>
          <a:bodyPr/>
          <a:lstStyle/>
          <a:p>
            <a:r>
              <a:rPr lang="en-GB" sz="3600" dirty="0"/>
              <a:t>Student development is part of doctoral education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8120B79-C390-ACBC-DEF0-F78AD9E0B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3243072"/>
            <a:ext cx="11192534" cy="2213004"/>
          </a:xfrm>
        </p:spPr>
        <p:txBody>
          <a:bodyPr/>
          <a:lstStyle/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600" b="1" dirty="0"/>
              <a:t>UKRI </a:t>
            </a:r>
            <a:r>
              <a:rPr lang="en-US" sz="2600" dirty="0"/>
              <a:t>– fund half of the PhDs at the university. Hold universities to account – are students getting what is best for them? Through funding disciplinary research, UKRI interest is in the students’ overall experience and benefits.</a:t>
            </a:r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600" dirty="0"/>
              <a:t>transferable skills are non-negotiable. Core part of being prepared for careers in and out of academia (</a:t>
            </a:r>
            <a:r>
              <a:rPr lang="en-GB" sz="2600" dirty="0">
                <a:hlinkClick r:id="rId2"/>
              </a:rPr>
              <a:t>UKRI statement on doctoral training</a:t>
            </a:r>
            <a:r>
              <a:rPr lang="en-GB" sz="2600" dirty="0"/>
              <a:t>, 2024).</a:t>
            </a:r>
            <a:endParaRPr lang="en-US" sz="2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sz="2600" dirty="0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AE7F2FA4-3170-9D77-54D0-2FCF65E70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5" name="Picture 2" descr="New UKRI Open Access policy – what you need to know, how to comply and how  we can help – Library blog">
            <a:extLst>
              <a:ext uri="{FF2B5EF4-FFF2-40B4-BE49-F238E27FC236}">
                <a16:creationId xmlns:a16="http://schemas.microsoft.com/office/drawing/2014/main" id="{D310F499-CDC2-9BBC-DD57-05CEE4FDB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3" y="1094251"/>
            <a:ext cx="6235700" cy="183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4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199C5-008A-1186-C36C-67BC265D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7C6B20-7B67-7767-21DA-858987DB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PGCTS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039465-DFAF-C6C0-3A66-F27894B30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292352"/>
            <a:ext cx="11192534" cy="4572000"/>
          </a:xfrm>
        </p:spPr>
        <p:txBody>
          <a:bodyPr/>
          <a:lstStyle/>
          <a:p>
            <a:r>
              <a:rPr lang="en-GB" sz="2600" dirty="0"/>
              <a:t>Through the programme, you will develop and apply skills in areas such as: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/>
              <a:t>communication and collaboration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/>
              <a:t>project management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/>
              <a:t>reflection and self-awareness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/>
              <a:t>planning, adaptability and professional judgement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/>
              <a:t>applying/</a:t>
            </a:r>
            <a:r>
              <a:rPr lang="en-GB" sz="2600" dirty="0" err="1"/>
              <a:t>transfering</a:t>
            </a:r>
            <a:r>
              <a:rPr lang="en-GB" sz="2600" dirty="0"/>
              <a:t> your skills beyond your immediate research project</a:t>
            </a:r>
          </a:p>
          <a:p>
            <a:endParaRPr lang="en-GB" sz="2600" b="1" dirty="0"/>
          </a:p>
          <a:p>
            <a:r>
              <a:rPr lang="en-GB" sz="2600" b="1" dirty="0"/>
              <a:t>The aim is not simply to attend training, but to become more deliberate, effective and adaptable in how you work.</a:t>
            </a:r>
          </a:p>
          <a:p>
            <a:endParaRPr lang="en-GB" sz="2600" b="1" dirty="0"/>
          </a:p>
          <a:p>
            <a:r>
              <a:rPr lang="en-GB" sz="2600" b="1" i="1" dirty="0"/>
              <a:t>…because being a subject expert alone is unlikely to be enough.</a:t>
            </a:r>
            <a:endParaRPr lang="en-GB" sz="2600" i="1" dirty="0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1888A4F7-18D9-F808-E0E7-597F3A0E1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25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BD59-3F2E-5F01-D2F8-5EEC2F1BD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33DBBB7-A069-A3B8-EB5E-00EB1F12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Marginal gains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2009ED-BB2F-5A29-7741-D4C41F4D3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255776"/>
            <a:ext cx="11192534" cy="42003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You are going to be an expert in your field.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You may or may not continue to work in that field.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There are always other candidates.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You will be elite, and to get ahead, you will only get marginal gains…</a:t>
            </a:r>
          </a:p>
        </p:txBody>
      </p:sp>
      <p:sp>
        <p:nvSpPr>
          <p:cNvPr id="3" name="Footer Placeholder 28">
            <a:extLst>
              <a:ext uri="{FF2B5EF4-FFF2-40B4-BE49-F238E27FC236}">
                <a16:creationId xmlns:a16="http://schemas.microsoft.com/office/drawing/2014/main" id="{759DD246-3F45-729F-8A04-F7AFFAE47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5758FB6B-7036-FF00-CA99-AFCA6EC96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3E357-49A4-3EE6-3F19-BB1FAE0B4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706603-27AD-0DCC-129D-D2CCC0A8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Capability development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EDC895F-13D7-AA2B-2753-F688EE1A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255776"/>
            <a:ext cx="11192534" cy="42003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The PGCTS has training…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But there is equal focus on developing skills </a:t>
            </a:r>
            <a:r>
              <a:rPr lang="en-GB" sz="2600" i="1" dirty="0"/>
              <a:t>as part of your PhD</a:t>
            </a:r>
            <a:r>
              <a:rPr lang="en-GB" sz="26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i.e., within your discipline, but not about your discipline.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Skills for your PhD and for all careers, academic and non-academic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There is progression of those skills.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/>
              <a:t>There is flexibility and student responsibility for shaping the development.</a:t>
            </a:r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C409F34F-0D24-C1E2-672C-8DF3ACF0F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65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F7396-1AF7-06B8-8DEB-AD5515E2D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F0F29A-9451-829C-3373-F14561ED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PGCTS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3DC728-2EAF-B7DA-7843-C2AC13E8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255776"/>
            <a:ext cx="11192534" cy="4200300"/>
          </a:xfrm>
        </p:spPr>
        <p:txBody>
          <a:bodyPr/>
          <a:lstStyle/>
          <a:p>
            <a:r>
              <a:rPr lang="en-GB" altLang="en-US" sz="2800" b="1" dirty="0"/>
              <a:t>PG Certificate in Transferable Skills:</a:t>
            </a:r>
            <a:r>
              <a:rPr lang="en-GB" altLang="en-US" sz="2800" dirty="0"/>
              <a:t> Total 6 modules </a:t>
            </a:r>
            <a:r>
              <a:rPr lang="en-GB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×</a:t>
            </a:r>
            <a:r>
              <a:rPr lang="en-GB" altLang="en-US" sz="2800" dirty="0"/>
              <a:t> 10 credits each. Usually, 2 per year. </a:t>
            </a:r>
          </a:p>
          <a:p>
            <a:endParaRPr lang="en-GB" altLang="en-US" sz="2800" dirty="0"/>
          </a:p>
          <a:p>
            <a:r>
              <a:rPr lang="en-GB" altLang="en-US" sz="2800" b="1" dirty="0"/>
              <a:t>PG Award in Transferable Skills:</a:t>
            </a:r>
            <a:r>
              <a:rPr lang="en-GB" altLang="en-US" sz="2800" dirty="0"/>
              <a:t> Total 2 modules </a:t>
            </a:r>
            <a:r>
              <a:rPr lang="en-GB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×</a:t>
            </a:r>
            <a:r>
              <a:rPr lang="en-GB" altLang="en-US" sz="2800" dirty="0"/>
              <a:t> 10 credits each. </a:t>
            </a:r>
          </a:p>
          <a:p>
            <a:endParaRPr lang="en-GB" altLang="en-US" sz="2800" dirty="0"/>
          </a:p>
          <a:p>
            <a:r>
              <a:rPr lang="en-GB" altLang="en-US" sz="2800" dirty="0"/>
              <a:t>Standards and progress are formally overseen by the Exam Board. In practice you deal mainly with your supervisor and departmental Director of Graduate Studies (or equivalent).</a:t>
            </a:r>
          </a:p>
          <a:p>
            <a:endParaRPr lang="en-GB" altLang="en-US" sz="2800" dirty="0"/>
          </a:p>
          <a:p>
            <a:r>
              <a:rPr lang="en-GB" altLang="en-US" sz="2800" dirty="0"/>
              <a:t>This is training held to an academic standard.</a:t>
            </a:r>
          </a:p>
          <a:p>
            <a:endParaRPr lang="en-US" alt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99C4C169-071E-B1AC-ECF5-B44B66B5B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91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C6C8C-1E75-9F73-3ECB-1E71E8C38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5C4191E-48A5-1DC0-86A2-7C90747A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Structure of the course</a:t>
            </a:r>
          </a:p>
        </p:txBody>
      </p:sp>
      <p:sp>
        <p:nvSpPr>
          <p:cNvPr id="3" name="Footer Placeholder 28">
            <a:extLst>
              <a:ext uri="{FF2B5EF4-FFF2-40B4-BE49-F238E27FC236}">
                <a16:creationId xmlns:a16="http://schemas.microsoft.com/office/drawing/2014/main" id="{3DA7FD3D-F614-19F8-C210-77CAAF34D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C9E9EA76-382F-7EBC-9D4D-1AC6FE304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AA59C52-F5E0-F37A-35CD-2700DEB73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895262"/>
              </p:ext>
            </p:extLst>
          </p:nvPr>
        </p:nvGraphicFramePr>
        <p:xfrm>
          <a:off x="2032000" y="1789496"/>
          <a:ext cx="812799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5267729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401973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20519283"/>
                    </a:ext>
                  </a:extLst>
                </a:gridCol>
              </a:tblGrid>
              <a:tr h="1008781"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Year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Doctoral Skills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513730"/>
                  </a:ext>
                </a:extLst>
              </a:tr>
              <a:tr h="1008781"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Doctoral Skills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844616"/>
                  </a:ext>
                </a:extLst>
              </a:tr>
              <a:tr h="1008781"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Doctoral Skills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28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648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B606E-1EEB-7273-7A05-442673A93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92BAB5-F43C-1A91-00B7-C1263607F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21" y="538538"/>
            <a:ext cx="10613345" cy="460254"/>
          </a:xfrm>
        </p:spPr>
        <p:txBody>
          <a:bodyPr/>
          <a:lstStyle/>
          <a:p>
            <a:r>
              <a:rPr lang="en-GB" sz="3600" dirty="0"/>
              <a:t>Option modules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75BE66-F429-6260-9C0E-5873E3FC3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922" y="1261833"/>
            <a:ext cx="10034155" cy="4334334"/>
          </a:xfrm>
        </p:spPr>
        <p:txBody>
          <a:bodyPr/>
          <a:lstStyle/>
          <a:p>
            <a:pPr marL="514350" indent="-514350"/>
            <a:r>
              <a:rPr lang="en-GB" altLang="en-US" sz="2400" dirty="0"/>
              <a:t>‘</a:t>
            </a:r>
            <a:r>
              <a:rPr lang="en-GB" altLang="en-US" sz="2400" i="1" dirty="0"/>
              <a:t>B</a:t>
            </a:r>
            <a:r>
              <a:rPr lang="en-GB" sz="2400" i="1" dirty="0"/>
              <a:t>uilding collaborative professional relationships</a:t>
            </a:r>
            <a:r>
              <a:rPr lang="en-GB" altLang="en-US" sz="2400" dirty="0"/>
              <a:t>’ *</a:t>
            </a:r>
          </a:p>
          <a:p>
            <a:pPr marL="514350" indent="-514350"/>
            <a:r>
              <a:rPr lang="en-GB" altLang="en-US" sz="2400" dirty="0"/>
              <a:t>Communicating with non-specialists *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Decision-making &amp; Leadership *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Research Ethics &amp; Practice *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>
                <a:solidFill>
                  <a:srgbClr val="000000"/>
                </a:solidFill>
              </a:rPr>
              <a:t>Business, Innovation &amp; Commercialisation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Project management *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App development: From ideas to practical tools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Languages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Intro to teaching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/>
              <a:t>Scientific writing for publication (SEM only)</a:t>
            </a: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endParaRPr lang="en-GB" altLang="en-US" sz="2400" dirty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rgbClr val="00B2DD"/>
              </a:buClr>
              <a:buSzPct val="120000"/>
            </a:pPr>
            <a:r>
              <a:rPr lang="en-GB" altLang="en-US" sz="2400" dirty="0">
                <a:solidFill>
                  <a:schemeClr val="tx2"/>
                </a:solidFill>
              </a:rPr>
              <a:t>You can really do as many as you like, when you like.</a:t>
            </a:r>
            <a:endParaRPr lang="en-GB" alt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3" name="Footer Placeholder 28">
            <a:extLst>
              <a:ext uri="{FF2B5EF4-FFF2-40B4-BE49-F238E27FC236}">
                <a16:creationId xmlns:a16="http://schemas.microsoft.com/office/drawing/2014/main" id="{89A4E9D1-4571-AFD6-D9B9-8A123B0DA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1B418F32-3968-8F07-AF4A-6916EB476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4" name="Picture 4" descr="Warwick2.jpg">
            <a:extLst>
              <a:ext uri="{FF2B5EF4-FFF2-40B4-BE49-F238E27FC236}">
                <a16:creationId xmlns:a16="http://schemas.microsoft.com/office/drawing/2014/main" id="{C19F172E-0AC7-19D9-1DF0-9F8900CB5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8" t="10085" r="17855"/>
          <a:stretch/>
        </p:blipFill>
        <p:spPr bwMode="auto">
          <a:xfrm>
            <a:off x="7672390" y="1791710"/>
            <a:ext cx="4019876" cy="327458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962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D2C47-5E8C-A1A3-DB0D-BBA2A6AE4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7CE2999-BB60-FEC1-9A41-0F85CC892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21" y="538538"/>
            <a:ext cx="10613345" cy="460254"/>
          </a:xfrm>
        </p:spPr>
        <p:txBody>
          <a:bodyPr/>
          <a:lstStyle/>
          <a:p>
            <a:r>
              <a:rPr lang="en-GB" sz="3600" dirty="0"/>
              <a:t>Doctoral Skills (core) modules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2964D9-C770-F40F-CF51-98BA07250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922" y="1660849"/>
            <a:ext cx="10034155" cy="393531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500"/>
              </a:spcBef>
              <a:buClr>
                <a:srgbClr val="00B2D3"/>
              </a:buClr>
              <a:buSzPct val="120000"/>
            </a:pPr>
            <a:r>
              <a:rPr lang="en-US" altLang="en-US" sz="2600" b="1" dirty="0"/>
              <a:t>In these modules you gather evidence of what you are already doing.</a:t>
            </a:r>
            <a:endParaRPr lang="en-US" altLang="en-US" sz="2600" b="1" i="1" dirty="0"/>
          </a:p>
          <a:p>
            <a:pPr>
              <a:lnSpc>
                <a:spcPct val="120000"/>
              </a:lnSpc>
              <a:spcBef>
                <a:spcPts val="500"/>
              </a:spcBef>
              <a:buClr>
                <a:srgbClr val="00B2D3"/>
              </a:buClr>
              <a:buSzPct val="120000"/>
            </a:pPr>
            <a:endParaRPr lang="en-US" altLang="en-US" sz="2600" dirty="0"/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n-US" sz="2600" dirty="0"/>
              <a:t>Doctoral Skills 1-3 cover the skills needed and used by PhD students. </a:t>
            </a:r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altLang="en-US" sz="2600" dirty="0"/>
              <a:t>You collate a portfolio based around your research activities. </a:t>
            </a:r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en-GB" altLang="en-US" sz="2600" dirty="0"/>
              <a:t>Tasks supported by supervisor feedback.</a:t>
            </a:r>
            <a:endParaRPr lang="en-US" altLang="en-US" sz="2600" dirty="0"/>
          </a:p>
          <a:p>
            <a:pPr>
              <a:lnSpc>
                <a:spcPct val="120000"/>
              </a:lnSpc>
              <a:spcBef>
                <a:spcPts val="500"/>
              </a:spcBef>
              <a:buClr>
                <a:srgbClr val="00B2D3"/>
              </a:buClr>
              <a:buSzPct val="120000"/>
            </a:pPr>
            <a:endParaRPr lang="en-GB" altLang="en-US" sz="2600" dirty="0"/>
          </a:p>
          <a:p>
            <a:pPr>
              <a:lnSpc>
                <a:spcPct val="120000"/>
              </a:lnSpc>
              <a:spcBef>
                <a:spcPts val="500"/>
              </a:spcBef>
              <a:buClr>
                <a:srgbClr val="00B2D3"/>
              </a:buClr>
              <a:buSzPct val="120000"/>
            </a:pPr>
            <a:endParaRPr lang="en-US" alt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</p:txBody>
      </p:sp>
      <p:sp>
        <p:nvSpPr>
          <p:cNvPr id="3" name="Footer Placeholder 28">
            <a:extLst>
              <a:ext uri="{FF2B5EF4-FFF2-40B4-BE49-F238E27FC236}">
                <a16:creationId xmlns:a16="http://schemas.microsoft.com/office/drawing/2014/main" id="{51B4A694-2613-6C25-DA70-B927F4625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2E6A54D0-5D2F-91EC-E6A9-859A09B78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95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2A120-34EC-7A5D-02F3-62DFE732C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AB7ACBD-8AED-83BA-10EE-D6A95BB94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21" y="538538"/>
            <a:ext cx="10613345" cy="460254"/>
          </a:xfrm>
        </p:spPr>
        <p:txBody>
          <a:bodyPr/>
          <a:lstStyle/>
          <a:p>
            <a:r>
              <a:rPr lang="en-GB" sz="3600" dirty="0"/>
              <a:t>Doctoral Skills assessment</a:t>
            </a:r>
          </a:p>
        </p:txBody>
      </p:sp>
      <p:sp>
        <p:nvSpPr>
          <p:cNvPr id="3" name="Footer Placeholder 28">
            <a:extLst>
              <a:ext uri="{FF2B5EF4-FFF2-40B4-BE49-F238E27FC236}">
                <a16:creationId xmlns:a16="http://schemas.microsoft.com/office/drawing/2014/main" id="{059B4614-3A3D-0AC4-FC73-EE59312AF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Slide Number Placeholder 29">
            <a:extLst>
              <a:ext uri="{FF2B5EF4-FFF2-40B4-BE49-F238E27FC236}">
                <a16:creationId xmlns:a16="http://schemas.microsoft.com/office/drawing/2014/main" id="{858C8D6F-A5F7-E691-9DAA-26DDB7FAD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11</a:t>
            </a:fld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285E69-9A89-19BA-4DE8-0264649E1C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9500" y="1660525"/>
          <a:ext cx="10189522" cy="4125316"/>
        </p:xfrm>
        <a:graphic>
          <a:graphicData uri="http://schemas.openxmlformats.org/drawingml/2006/table">
            <a:tbl>
              <a:tblPr/>
              <a:tblGrid>
                <a:gridCol w="6976183">
                  <a:extLst>
                    <a:ext uri="{9D8B030D-6E8A-4147-A177-3AD203B41FA5}">
                      <a16:colId xmlns:a16="http://schemas.microsoft.com/office/drawing/2014/main" val="2768350357"/>
                    </a:ext>
                  </a:extLst>
                </a:gridCol>
                <a:gridCol w="1071113">
                  <a:extLst>
                    <a:ext uri="{9D8B030D-6E8A-4147-A177-3AD203B41FA5}">
                      <a16:colId xmlns:a16="http://schemas.microsoft.com/office/drawing/2014/main" val="620004693"/>
                    </a:ext>
                  </a:extLst>
                </a:gridCol>
                <a:gridCol w="1071113">
                  <a:extLst>
                    <a:ext uri="{9D8B030D-6E8A-4147-A177-3AD203B41FA5}">
                      <a16:colId xmlns:a16="http://schemas.microsoft.com/office/drawing/2014/main" val="3710744705"/>
                    </a:ext>
                  </a:extLst>
                </a:gridCol>
                <a:gridCol w="1071113">
                  <a:extLst>
                    <a:ext uri="{9D8B030D-6E8A-4147-A177-3AD203B41FA5}">
                      <a16:colId xmlns:a16="http://schemas.microsoft.com/office/drawing/2014/main" val="1633707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Assessment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DS1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DS2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DS3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420567"/>
                  </a:ext>
                </a:extLst>
              </a:tr>
              <a:tr h="988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Research Plan, literature review, project budget &amp; risk analysis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544867"/>
                  </a:ext>
                </a:extLst>
              </a:tr>
              <a:tr h="27342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Time Management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002388"/>
                  </a:ext>
                </a:extLst>
              </a:tr>
              <a:tr h="74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Critical review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843343"/>
                  </a:ext>
                </a:extLst>
              </a:tr>
              <a:tr h="148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Networking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085505"/>
                  </a:ext>
                </a:extLst>
              </a:tr>
              <a:tr h="27342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Oral Presentation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469455"/>
                  </a:ext>
                </a:extLst>
              </a:tr>
              <a:tr h="22402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Applications of research / Intellectual Property (IP)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622791"/>
                  </a:ext>
                </a:extLst>
              </a:tr>
              <a:tr h="1976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Teaching / Supervision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90199"/>
                  </a:ext>
                </a:extLst>
              </a:tr>
              <a:tr h="16543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Career Development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408925"/>
                  </a:ext>
                </a:extLst>
              </a:tr>
              <a:tr h="1734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Problem Solving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369210"/>
                  </a:ext>
                </a:extLst>
              </a:tr>
              <a:tr h="2596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 Communication to Non-Specialists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46268"/>
                  </a:ext>
                </a:extLst>
              </a:tr>
              <a:tr h="2481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 Ethical principles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376727"/>
                  </a:ext>
                </a:extLst>
              </a:tr>
              <a:tr h="1482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 Skill transfer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2161" marR="2161" marT="2161" marB="103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99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13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F08594-05C8-3F7C-8056-ACC0CE396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51117-018F-7251-01FB-304CC8678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408922"/>
            <a:ext cx="5970809" cy="404715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Go to Transferable Skills website:</a:t>
            </a:r>
          </a:p>
          <a:p>
            <a:pPr>
              <a:spcBef>
                <a:spcPts val="1200"/>
              </a:spcBef>
            </a:pPr>
            <a:r>
              <a:rPr lang="en-US" altLang="en-US" sz="2400" b="1" dirty="0" err="1">
                <a:solidFill>
                  <a:srgbClr val="00A4C1"/>
                </a:solidFill>
              </a:rPr>
              <a:t>warwick.ac.uk</a:t>
            </a:r>
            <a:r>
              <a:rPr lang="en-US" altLang="en-US" sz="2400" b="1" dirty="0">
                <a:solidFill>
                  <a:srgbClr val="00A4C1"/>
                </a:solidFill>
              </a:rPr>
              <a:t>/</a:t>
            </a:r>
            <a:r>
              <a:rPr lang="en-US" altLang="en-US" sz="2400" b="1" dirty="0" err="1">
                <a:solidFill>
                  <a:srgbClr val="00A4C1"/>
                </a:solidFill>
              </a:rPr>
              <a:t>transferableskills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Sign up for </a:t>
            </a:r>
            <a:r>
              <a:rPr lang="en-US" altLang="en-US" sz="2400" b="1" dirty="0"/>
              <a:t>Doctoral Skills 1</a:t>
            </a:r>
            <a:r>
              <a:rPr lang="en-US" altLang="en-US" sz="2400" dirty="0"/>
              <a:t> in </a:t>
            </a:r>
            <a:r>
              <a:rPr lang="en-US" altLang="en-US" sz="2400" dirty="0" err="1"/>
              <a:t>SkillsForge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en-US" sz="2400" dirty="0"/>
              <a:t>Pick some options according you your interests.</a:t>
            </a:r>
          </a:p>
          <a:p>
            <a:pPr>
              <a:spcBef>
                <a:spcPts val="1200"/>
              </a:spcBef>
            </a:pPr>
            <a:endParaRPr lang="en-US" altLang="en-US" sz="2400" dirty="0"/>
          </a:p>
          <a:p>
            <a:pPr>
              <a:spcBef>
                <a:spcPts val="1200"/>
              </a:spcBef>
            </a:pPr>
            <a:r>
              <a:rPr lang="en-US" altLang="en-US" sz="2400" dirty="0"/>
              <a:t>Any questions, email: </a:t>
            </a:r>
            <a:r>
              <a:rPr lang="en-US" altLang="en-US" sz="2400" dirty="0">
                <a:hlinkClick r:id="rId3"/>
              </a:rPr>
              <a:t>transferable.skills@warwick.ac.uk</a:t>
            </a:r>
            <a:r>
              <a:rPr lang="en-US" altLang="en-US" sz="2400" dirty="0"/>
              <a:t> </a:t>
            </a:r>
          </a:p>
          <a:p>
            <a:pPr>
              <a:spcBef>
                <a:spcPts val="1200"/>
              </a:spcBef>
            </a:pPr>
            <a:endParaRPr lang="en-US" alt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CCE7E-AA84-9549-EEFB-8A3CD4CA1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E5EC9-1A25-75E0-E1D4-F8E94CB9F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20DC57-9226-569B-34BB-5920FC3FC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542" y="610338"/>
            <a:ext cx="511492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79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371AF-4669-48A2-6F1F-640DD5102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07" y="459546"/>
            <a:ext cx="4860000" cy="4086311"/>
          </a:xfrm>
        </p:spPr>
        <p:txBody>
          <a:bodyPr/>
          <a:lstStyle/>
          <a:p>
            <a:r>
              <a:rPr lang="en-US" sz="5000" dirty="0"/>
              <a:t>Always focus on your development…</a:t>
            </a:r>
            <a:br>
              <a:rPr lang="en-US" sz="5000" dirty="0"/>
            </a:br>
            <a:br>
              <a:rPr lang="en-US" sz="5000" dirty="0"/>
            </a:br>
            <a:r>
              <a:rPr lang="en-US" sz="4000" b="0" dirty="0"/>
              <a:t>It will be as important as your degree(s)</a:t>
            </a:r>
            <a:br>
              <a:rPr lang="en-US" sz="5000" dirty="0"/>
            </a:br>
            <a:endParaRPr lang="en-GB" sz="5000" dirty="0"/>
          </a:p>
        </p:txBody>
      </p:sp>
      <p:pic>
        <p:nvPicPr>
          <p:cNvPr id="6" name="Picture Placeholder 5" descr="A person working on a circuit board&#10;&#10;AI-generated content may be incorrect.">
            <a:extLst>
              <a:ext uri="{FF2B5EF4-FFF2-40B4-BE49-F238E27FC236}">
                <a16:creationId xmlns:a16="http://schemas.microsoft.com/office/drawing/2014/main" id="{E1AEF8EE-58A8-4700-A59F-277DF9063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0205921"/>
      </p:ext>
    </p:extLst>
  </p:cSld>
  <p:clrMapOvr>
    <a:masterClrMapping/>
  </p:clrMapOvr>
</p:sld>
</file>

<file path=ppt/theme/theme1.xml><?xml version="1.0" encoding="utf-8"?>
<a:theme xmlns:a="http://schemas.openxmlformats.org/drawingml/2006/main" name="UoW_Template_Black">
  <a:themeElements>
    <a:clrScheme name="Custom 9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FDFCFC"/>
      </a:hlink>
      <a:folHlink>
        <a:srgbClr val="FDFCF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2D45D21-8904-4E88-84CA-4D985DACF5C1}" vid="{33A5F1DA-378A-4B18-90A4-683CE4DCE0D6}"/>
    </a:ext>
  </a:extLst>
</a:theme>
</file>

<file path=ppt/theme/theme2.xml><?xml version="1.0" encoding="utf-8"?>
<a:theme xmlns:a="http://schemas.openxmlformats.org/drawingml/2006/main" name="UoW_Template_Lavender">
  <a:themeElements>
    <a:clrScheme name="Custom 2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2D45D21-8904-4E88-84CA-4D985DACF5C1}" vid="{A94366CC-0FF6-484B-A3F6-8F3C9DB334DE}"/>
    </a:ext>
  </a:extLst>
</a:theme>
</file>

<file path=ppt/theme/theme3.xml><?xml version="1.0" encoding="utf-8"?>
<a:theme xmlns:a="http://schemas.openxmlformats.org/drawingml/2006/main" name="UoW_Template_Yellow">
  <a:themeElements>
    <a:clrScheme name="Custom 5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2D45D21-8904-4E88-84CA-4D985DACF5C1}" vid="{D530EDEF-2C2A-4FEB-88ED-FC149ADDB18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6FB5B2EAF28E41AF39F418B9324252" ma:contentTypeVersion="13" ma:contentTypeDescription="Create a new document." ma:contentTypeScope="" ma:versionID="3d03a71ce852e67939aa8e6fba83c85c">
  <xsd:schema xmlns:xsd="http://www.w3.org/2001/XMLSchema" xmlns:xs="http://www.w3.org/2001/XMLSchema" xmlns:p="http://schemas.microsoft.com/office/2006/metadata/properties" xmlns:ns2="e0209c9f-99e6-498a-9e72-219a4612821e" xmlns:ns3="09aff086-a992-42bc-a61b-41de91516e14" targetNamespace="http://schemas.microsoft.com/office/2006/metadata/properties" ma:root="true" ma:fieldsID="b58e7bc0ad9025078422b93c71f2b0df" ns2:_="" ns3:_="">
    <xsd:import namespace="e0209c9f-99e6-498a-9e72-219a4612821e"/>
    <xsd:import namespace="09aff086-a992-42bc-a61b-41de91516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09c9f-99e6-498a-9e72-219a46128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ff086-a992-42bc-a61b-41de91516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0b310ff-3de9-488e-849b-a907630a1f30}" ma:internalName="TaxCatchAll" ma:showField="CatchAllData" ma:web="09aff086-a992-42bc-a61b-41de91516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aff086-a992-42bc-a61b-41de91516e14" xsi:nil="true"/>
    <lcf76f155ced4ddcb4097134ff3c332f xmlns="e0209c9f-99e6-498a-9e72-219a4612821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8D8172-B828-494E-9955-736EAFF7B726}"/>
</file>

<file path=customXml/itemProps2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299F2F-53D8-4F04-89F8-F8961CB59FBC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694213ce-036d-40ed-9770-d68710576a78"/>
    <ds:schemaRef ds:uri="http://www.w3.org/XML/1998/namespace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UoW_Template_White</Template>
  <TotalTime>1487</TotalTime>
  <Words>807</Words>
  <Application>Microsoft Macintosh PowerPoint</Application>
  <PresentationFormat>Widescreen</PresentationFormat>
  <Paragraphs>153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Aptos</vt:lpstr>
      <vt:lpstr>Microsoft YaHei</vt:lpstr>
      <vt:lpstr>UoW_Template_Black</vt:lpstr>
      <vt:lpstr>UoW_Template_Lavender</vt:lpstr>
      <vt:lpstr>UoW_Template_Yellow</vt:lpstr>
      <vt:lpstr>PGCert in Transferable Skills (PGCTS)</vt:lpstr>
      <vt:lpstr>Student development</vt:lpstr>
      <vt:lpstr>Student development is part of doctoral education</vt:lpstr>
      <vt:lpstr>PGCTS</vt:lpstr>
      <vt:lpstr>Marginal gains</vt:lpstr>
      <vt:lpstr>Capability development</vt:lpstr>
      <vt:lpstr>PGCTS</vt:lpstr>
      <vt:lpstr>Structure of the course</vt:lpstr>
      <vt:lpstr>Option modules</vt:lpstr>
      <vt:lpstr>Doctoral Skills (core) modules</vt:lpstr>
      <vt:lpstr>Doctoral Skills assessment</vt:lpstr>
      <vt:lpstr>What to do…</vt:lpstr>
      <vt:lpstr>Always focus on your development…  It will be as important as your degree(s)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Franklin, Daniel</dc:creator>
  <cp:lastModifiedBy>Franklin, Daniel</cp:lastModifiedBy>
  <cp:revision>1</cp:revision>
  <dcterms:created xsi:type="dcterms:W3CDTF">2026-09-30T17:24:17Z</dcterms:created>
  <dcterms:modified xsi:type="dcterms:W3CDTF">2026-10-02T08:12:57Z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0x010100EC6FB5B2EAF28E41AF39F418B9324252</vt:lpwstr>
  </property>
  <property fmtid="{D5CDD505-2E9C-101B-9397-08002B2CF9AE}" pid="3" name="MediaServiceImageTags">
    <vt:lpwstr/>
  </property>
</Properties>
</file>