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20"/>
  </p:notesMasterIdLst>
  <p:handoutMasterIdLst>
    <p:handoutMasterId r:id="rId21"/>
  </p:handoutMasterIdLst>
  <p:sldIdLst>
    <p:sldId id="257" r:id="rId5"/>
    <p:sldId id="389" r:id="rId6"/>
    <p:sldId id="317" r:id="rId7"/>
    <p:sldId id="279" r:id="rId8"/>
    <p:sldId id="398" r:id="rId9"/>
    <p:sldId id="270" r:id="rId10"/>
    <p:sldId id="392" r:id="rId11"/>
    <p:sldId id="281" r:id="rId12"/>
    <p:sldId id="393" r:id="rId13"/>
    <p:sldId id="396" r:id="rId14"/>
    <p:sldId id="394" r:id="rId15"/>
    <p:sldId id="399" r:id="rId16"/>
    <p:sldId id="397" r:id="rId17"/>
    <p:sldId id="391" r:id="rId18"/>
    <p:sldId id="395" r:id="rId19"/>
  </p:sldIdLst>
  <p:sldSz cx="12192000" cy="6858000"/>
  <p:notesSz cx="6858000" cy="9144000"/>
  <p:custDataLst>
    <p:tags r:id="rId22"/>
  </p:custDataLst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35B"/>
    <a:srgbClr val="CCE8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25" autoAdjust="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2709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222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E77BE8-C92C-4478-BEC0-BA685856F54D}" type="datetime1">
              <a:rPr lang="en-GB" smtClean="0"/>
              <a:t>17/07/2024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23CDBB5-5B4A-4483-935D-A73935186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F695629-D1D6-472E-AD8D-B841B09640C4}" type="datetime1">
              <a:rPr lang="en-GB" smtClean="0"/>
              <a:t>17/07/2024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7CCE34D-CFF1-4FFE-815B-D050E7ED2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1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38BEA-13B4-4493-97CD-5DE13059197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A5657D3-E8CC-402E-9DD0-BFC4FEBDA829}" type="datetime1">
              <a:rPr lang="en-GB" smtClean="0"/>
              <a:t>17/07/2024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835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3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05651-8D30-45CE-BFC9-45372C89715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8307B592-45D3-43FD-9CAB-CF71C4EA4E88}" type="datetime1">
              <a:rPr lang="en-GB" smtClean="0"/>
              <a:t>17/07/2024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550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5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05651-8D30-45CE-BFC9-45372C89715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8307B592-45D3-43FD-9CAB-CF71C4EA4E88}" type="datetime1">
              <a:rPr lang="en-GB" smtClean="0"/>
              <a:t>17/07/2024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268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6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66E7A-B1AF-4685-81B6-9A63B08DE42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9FA1D35-9279-4503-AA65-44459462ED41}" type="datetime1">
              <a:rPr lang="en-GB" smtClean="0"/>
              <a:t>17/07/2024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04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7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05651-8D30-45CE-BFC9-45372C89715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8307B592-45D3-43FD-9CAB-CF71C4EA4E88}" type="datetime1">
              <a:rPr lang="en-GB" smtClean="0"/>
              <a:t>17/07/2024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583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9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05651-8D30-45CE-BFC9-45372C89715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8307B592-45D3-43FD-9CAB-CF71C4EA4E88}" type="datetime1">
              <a:rPr lang="en-GB" smtClean="0"/>
              <a:t>17/07/2024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3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11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66E7A-B1AF-4685-81B6-9A63B08DE42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9FA1D35-9279-4503-AA65-44459462ED41}" type="datetime1">
              <a:rPr lang="en-GB" smtClean="0"/>
              <a:t>17/07/2024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078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13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05651-8D30-45CE-BFC9-45372C89715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8307B592-45D3-43FD-9CAB-CF71C4EA4E88}" type="datetime1">
              <a:rPr lang="en-GB" smtClean="0"/>
              <a:t>17/07/2024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775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en-GB" smtClean="0"/>
              <a:t>15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66E7A-B1AF-4685-81B6-9A63B08DE42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9FA1D35-9279-4503-AA65-44459462ED41}" type="datetime1">
              <a:rPr lang="en-GB" smtClean="0"/>
              <a:t>17/07/2024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5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en-GB" sz="480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452360" cy="685800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999413" y="44527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 rtlCol="0"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GB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 rtlCol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GB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GB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n-GB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GB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rtlCol="0"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rtlCol="0"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 rtlCol="0"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rtlCol="0" anchor="b" anchorCtr="0">
            <a:noAutofit/>
          </a:bodyPr>
          <a:lstStyle>
            <a:lvl1pPr>
              <a:defRPr/>
            </a:lvl1pPr>
          </a:lstStyle>
          <a:p>
            <a:pPr rtl="0"/>
            <a:r>
              <a:rPr lang="en-GB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rtlCol="0" anchor="t" anchorCtr="0">
            <a:noAutofit/>
          </a:bodyPr>
          <a:lstStyle>
            <a:lvl1pPr>
              <a:buNone/>
              <a:defRPr/>
            </a:lvl1pPr>
          </a:lstStyle>
          <a:p>
            <a:pPr rtl="0">
              <a:lnSpc>
                <a:spcPct val="120000"/>
              </a:lnSpc>
            </a:pPr>
            <a:r>
              <a:rPr lang="en-GB" sz="160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 rtlCol="0"/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>
            <a:lvl1pPr>
              <a:defRPr sz="6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GB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 rtlCol="0"/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 rtlCol="0"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pPr rtl="0"/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GB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rtlCol="0"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GB" dirty="0"/>
            </a:lvl1pPr>
          </a:lstStyle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rtlCol="0" anchor="b" anchorCtr="0">
            <a:noAutofit/>
          </a:bodyPr>
          <a:lstStyle>
            <a:lvl1pPr>
              <a:defRPr sz="40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 rtlCol="0">
            <a:noAutofit/>
          </a:bodyPr>
          <a:lstStyle/>
          <a:p>
            <a:pPr rtl="0"/>
            <a:r>
              <a:rPr lang="en-GB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GB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 rtlCol="0"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GB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 rtlCol="0"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Tuesday, February 2, 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 rt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en-GB"/>
              <a:t>Tuesday, February 2, 20XX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en-GB"/>
              <a:t>Sample Footer Text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fld id="{DBA1B0FB-D917-4C8C-928F-313BD683BF3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file:///C:\Users\u2070903\OneDrive%20-%20University%20of%20Warwick\digital%20badges%20paper%202.pdf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upport.badgr.com/portal/en/kb/articles/adding-badgr-to-a-canv" TargetMode="External"/><Relationship Id="rId3" Type="http://schemas.openxmlformats.org/officeDocument/2006/relationships/image" Target="../media/image5.jpg"/><Relationship Id="rId7" Type="http://schemas.openxmlformats.org/officeDocument/2006/relationships/hyperlink" Target="https://www.badgelist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park.adobe.com/make/badge-maker/" TargetMode="External"/><Relationship Id="rId5" Type="http://schemas.openxmlformats.org/officeDocument/2006/relationships/hyperlink" Target="https://www.canva.com/create/badges/" TargetMode="External"/><Relationship Id="rId4" Type="http://schemas.openxmlformats.org/officeDocument/2006/relationships/hyperlink" Target="http://drawings.google.com/" TargetMode="External"/><Relationship Id="rId9" Type="http://schemas.openxmlformats.org/officeDocument/2006/relationships/hyperlink" Target="https://workspace.google.com/marketplace/app/magic_digital_badges/109613772721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warwick.ac.uk/my/" TargetMode="External"/><Relationship Id="rId2" Type="http://schemas.openxmlformats.org/officeDocument/2006/relationships/hyperlink" Target="https://www.canva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g"/><Relationship Id="rId5" Type="http://schemas.openxmlformats.org/officeDocument/2006/relationships/hyperlink" Target="https://warwick.ac.uk/about/brand/brand-guidelines/colours" TargetMode="External"/><Relationship Id="rId4" Type="http://schemas.openxmlformats.org/officeDocument/2006/relationships/hyperlink" Target="https://eu.badgr.com/backpack/badges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journal/10639/volumes-and-issues" TargetMode="External"/><Relationship Id="rId3" Type="http://schemas.openxmlformats.org/officeDocument/2006/relationships/hyperlink" Target="https://docs.moodle.org/403/en/Badges" TargetMode="External"/><Relationship Id="rId7" Type="http://schemas.openxmlformats.org/officeDocument/2006/relationships/hyperlink" Target="https://arrow.tudublin.ie/cgi/viewcontent.cgi?article=1062&amp;context=ijap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educationaltechnologyjournal.springeropen.com/articles/10.1186/s41239-019-0175-9#Sec15" TargetMode="External"/><Relationship Id="rId5" Type="http://schemas.openxmlformats.org/officeDocument/2006/relationships/hyperlink" Target="https://www.digitary.net/the-value-of-digital-badges-in-the-education-sector/" TargetMode="External"/><Relationship Id="rId4" Type="http://schemas.openxmlformats.org/officeDocument/2006/relationships/hyperlink" Target="https://www.timeshighereducation.com/campus/how-design-and-build-microcredentials-four-step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E938C-9D94-4B05-979A-D39FFC45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4264" y="1563615"/>
            <a:ext cx="5340096" cy="2450601"/>
          </a:xfrm>
        </p:spPr>
        <p:txBody>
          <a:bodyPr rtlCol="0" anchor="b" anchorCtr="0">
            <a:normAutofit/>
          </a:bodyPr>
          <a:lstStyle/>
          <a:p>
            <a:pPr rtl="0"/>
            <a:r>
              <a:rPr lang="en-GB" sz="36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sz="3600" dirty="0"/>
          </a:p>
        </p:txBody>
      </p:sp>
      <p:pic>
        <p:nvPicPr>
          <p:cNvPr id="14" name="Picture Placeholder 13" descr="Data Points Digital background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6281928" cy="6858000"/>
          </a:xfrm>
        </p:spPr>
      </p:pic>
    </p:spTree>
    <p:extLst>
      <p:ext uri="{BB962C8B-B14F-4D97-AF65-F5344CB8AC3E}">
        <p14:creationId xmlns:p14="http://schemas.microsoft.com/office/powerpoint/2010/main" val="752814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15EE852-24F1-4643-8082-AB45CFF2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94" y="1378268"/>
            <a:ext cx="4237271" cy="2662790"/>
          </a:xfrm>
        </p:spPr>
        <p:txBody>
          <a:bodyPr rtlCol="0">
            <a:normAutofit/>
          </a:bodyPr>
          <a:lstStyle/>
          <a:p>
            <a:pPr rtl="0"/>
            <a:r>
              <a:rPr lang="en-US" sz="1800" b="1" dirty="0">
                <a:latin typeface="Calibri" panose="020F0502020204030204" pitchFamily="34" charset="0"/>
              </a:rPr>
              <a:t>What are the learning Objectives of each badge?</a:t>
            </a:r>
            <a:br>
              <a:rPr lang="en-US" sz="1800" b="1" dirty="0">
                <a:latin typeface="Calibri" panose="020F0502020204030204" pitchFamily="34" charset="0"/>
              </a:rPr>
            </a:br>
            <a:br>
              <a:rPr lang="en-US" sz="1800" b="1" dirty="0">
                <a:latin typeface="Calibri" panose="020F0502020204030204" pitchFamily="34" charset="0"/>
              </a:rPr>
            </a:br>
            <a:br>
              <a:rPr lang="en-US" sz="1800" b="1" dirty="0">
                <a:latin typeface="Calibri" panose="020F0502020204030204" pitchFamily="34" charset="0"/>
              </a:rPr>
            </a:br>
            <a:r>
              <a:rPr lang="en-US" sz="1800" dirty="0">
                <a:latin typeface="Calibri" panose="020F0502020204030204" pitchFamily="34" charset="0"/>
              </a:rPr>
              <a:t>Image taken from Reid 2015 paper.</a:t>
            </a:r>
            <a:r>
              <a:rPr lang="en-GB" sz="1800" dirty="0">
                <a:latin typeface="Calibri" panose="020F0502020204030204" pitchFamily="34" charset="0"/>
                <a:hlinkClick r:id="rId2" action="ppaction://hlinkfile"/>
              </a:rPr>
              <a:t>C:\Users\u2070903\OneDrive - University of Warwick\digital badges paper 2.pdf</a:t>
            </a:r>
            <a:endParaRPr lang="en-GB" sz="2000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C77C6228-C5A8-44DC-ABD7-A22A4475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15790" y="6561259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C563B34-DD53-4FB1-B8C2-8914E01C6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 rtl="0"/>
              <a:t>10</a:t>
            </a:fld>
            <a:endParaRPr lang="en-GB"/>
          </a:p>
        </p:txBody>
      </p:sp>
      <p:pic>
        <p:nvPicPr>
          <p:cNvPr id="7" name="Picture Placeholder 6" descr="A document with text and images">
            <a:extLst>
              <a:ext uri="{FF2B5EF4-FFF2-40B4-BE49-F238E27FC236}">
                <a16:creationId xmlns:a16="http://schemas.microsoft.com/office/drawing/2014/main" id="{89008175-76C3-765A-72FA-BABAAD68612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8102" b="8102"/>
          <a:stretch>
            <a:fillRect/>
          </a:stretch>
        </p:blipFill>
        <p:spPr>
          <a:xfrm>
            <a:off x="5053781" y="142853"/>
            <a:ext cx="6468806" cy="6468806"/>
          </a:xfrm>
        </p:spPr>
      </p:pic>
    </p:spTree>
    <p:extLst>
      <p:ext uri="{BB962C8B-B14F-4D97-AF65-F5344CB8AC3E}">
        <p14:creationId xmlns:p14="http://schemas.microsoft.com/office/powerpoint/2010/main" val="2879951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D10F3D66-0109-4903-90B9-66D0E288F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7DAB968-9B52-4EFF-AD39-7657DFEA6E48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62BE440-9634-4380-B142-5DB692420C52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4B18D636-CC10-4B1E-AA38-419DCCF2D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Process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DB251F7-EBE7-46AC-A920-FFE2C5AF6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8104" y="1732088"/>
            <a:ext cx="5429114" cy="3515555"/>
          </a:xfrm>
        </p:spPr>
        <p:txBody>
          <a:bodyPr rtlCol="0"/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Set clear criteria and standards for awarding the </a:t>
            </a:r>
            <a:r>
              <a:rPr lang="en-GB" sz="2400" dirty="0" err="1">
                <a:latin typeface="Calibri" panose="020F0502020204030204" pitchFamily="34" charset="0"/>
              </a:rPr>
              <a:t>microcredential</a:t>
            </a:r>
            <a:r>
              <a:rPr lang="en-GB" sz="2400" dirty="0">
                <a:latin typeface="Calibri" panose="020F0502020204030204" pitchFamily="34" charset="0"/>
              </a:rPr>
              <a:t> and determine if it will be standalone or stackable for academic credit.</a:t>
            </a:r>
          </a:p>
          <a:p>
            <a:pPr fontAlgn="ctr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ffectLst/>
                <a:latin typeface="Calibri" panose="020F0502020204030204" pitchFamily="34" charset="0"/>
              </a:rPr>
              <a:t>Create a dissemination plan to inform the trainees and staff about the </a:t>
            </a:r>
            <a:r>
              <a:rPr lang="en-GB" sz="2400" dirty="0" err="1">
                <a:effectLst/>
                <a:latin typeface="Calibri" panose="020F0502020204030204" pitchFamily="34" charset="0"/>
              </a:rPr>
              <a:t>microcredential's</a:t>
            </a:r>
            <a:r>
              <a:rPr lang="en-GB" sz="2400" dirty="0">
                <a:effectLst/>
                <a:latin typeface="Calibri" panose="020F0502020204030204" pitchFamily="34" charset="0"/>
              </a:rPr>
              <a:t> value and evaluation process.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FB7F30B-2A84-4C44-BC5A-E826ED6E7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1671222"/>
            <a:ext cx="5436391" cy="3515555"/>
          </a:xfrm>
        </p:spPr>
        <p:txBody>
          <a:bodyPr rtlCol="0"/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</a:rPr>
              <a:t>Define the look and feel of the badge and its content.</a:t>
            </a:r>
          </a:p>
          <a:p>
            <a:pPr fontAlgn="ctr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Measure the impact of </a:t>
            </a:r>
            <a:r>
              <a:rPr lang="en-GB" dirty="0" err="1"/>
              <a:t>microcredentials</a:t>
            </a:r>
            <a:r>
              <a:rPr lang="en-GB" dirty="0"/>
              <a:t> by collecting data on participation and completion rates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Calibri" panose="020F0502020204030204" pitchFamily="34" charset="0"/>
            </a:endParaRPr>
          </a:p>
          <a:p>
            <a:pPr marL="0" indent="0" rtl="0" fontAlgn="ctr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3302E-502D-4151-81C9-5FD6AF959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95775" y="6522184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907F8-C614-4D59-A03F-BF9CD5E3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 rtl="0"/>
              <a:t>11</a:t>
            </a:fld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6F3814E-455F-456B-B1AF-7B993965A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024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15EE852-24F1-4643-8082-AB45CFF2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90" y="1928875"/>
            <a:ext cx="5950520" cy="1663573"/>
          </a:xfrm>
        </p:spPr>
        <p:txBody>
          <a:bodyPr rtlCol="0">
            <a:normAutofit/>
          </a:bodyPr>
          <a:lstStyle/>
          <a:p>
            <a:pPr rtl="0"/>
            <a:r>
              <a:rPr lang="en-US" sz="1800" b="1" dirty="0">
                <a:effectLst/>
                <a:latin typeface="Calibri" panose="020F0502020204030204" pitchFamily="34" charset="0"/>
              </a:rPr>
              <a:t>The visual recognition and sense of accomplishment associated with badges can boost motivation, encouraging students to set and achieve goals</a:t>
            </a:r>
            <a:r>
              <a:rPr lang="en-US" sz="1800" dirty="0">
                <a:effectLst/>
                <a:latin typeface="Calibri" panose="020F0502020204030204" pitchFamily="34" charset="0"/>
              </a:rPr>
              <a:t>.</a:t>
            </a:r>
            <a:endParaRPr lang="en-GB" sz="2000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C77C6228-C5A8-44DC-ABD7-A22A4475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15790" y="6561259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C563B34-DD53-4FB1-B8C2-8914E01C6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 rtl="0"/>
              <a:t>12</a:t>
            </a:fld>
            <a:endParaRPr lang="en-GB"/>
          </a:p>
        </p:txBody>
      </p:sp>
      <p:pic>
        <p:nvPicPr>
          <p:cNvPr id="8" name="Picture Placeholder 7" descr="A purple badge with white text&#10;&#10;Description automatically generated">
            <a:extLst>
              <a:ext uri="{FF2B5EF4-FFF2-40B4-BE49-F238E27FC236}">
                <a16:creationId xmlns:a16="http://schemas.microsoft.com/office/drawing/2014/main" id="{470FE048-91F0-08FB-06CB-7E786873A8F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508750" y="489923"/>
            <a:ext cx="5132387" cy="5132387"/>
          </a:xfrm>
        </p:spPr>
      </p:pic>
    </p:spTree>
    <p:extLst>
      <p:ext uri="{BB962C8B-B14F-4D97-AF65-F5344CB8AC3E}">
        <p14:creationId xmlns:p14="http://schemas.microsoft.com/office/powerpoint/2010/main" val="1912880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4"/>
            <a:ext cx="12192000" cy="6858000"/>
          </a:xfr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591" y="796205"/>
            <a:ext cx="5437187" cy="1145514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 rtl="0">
              <a:lnSpc>
                <a:spcPct val="100000"/>
              </a:lnSpc>
            </a:pPr>
            <a:r>
              <a:rPr lang="en-GB" dirty="0"/>
              <a:t>Badge </a:t>
            </a:r>
            <a:r>
              <a:rPr lang="en-GB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Resources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849" y="2244706"/>
            <a:ext cx="5183694" cy="4035184"/>
          </a:xfrm>
        </p:spPr>
        <p:txBody>
          <a:bodyPr vert="horz" wrap="square" lIns="0" tIns="0" rIns="0" bIns="0" rtlCol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b="1" dirty="0">
                <a:effectLst/>
                <a:latin typeface="Calibri" panose="020F0502020204030204" pitchFamily="34" charset="0"/>
              </a:rPr>
              <a:t>Tools to design your own badges: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hlinkClick r:id="rId4"/>
              </a:rPr>
              <a:t>Google Drawings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hlinkClick r:id="rId5"/>
              </a:rPr>
              <a:t>Canva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hlinkClick r:id="rId6"/>
              </a:rPr>
              <a:t>Adobe Spark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b="1" dirty="0">
                <a:effectLst/>
                <a:latin typeface="Calibri" panose="020F0502020204030204" pitchFamily="34" charset="0"/>
              </a:rPr>
              <a:t>Badging Systems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hlinkClick r:id="rId7"/>
              </a:rPr>
              <a:t>Badgelist.com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hlinkClick r:id="rId8"/>
              </a:rPr>
              <a:t>Canvas (</a:t>
            </a:r>
            <a:r>
              <a:rPr lang="en-GB" sz="1800" dirty="0" err="1">
                <a:effectLst/>
                <a:latin typeface="Calibri" panose="020F0502020204030204" pitchFamily="34" charset="0"/>
                <a:hlinkClick r:id="rId8"/>
              </a:rPr>
              <a:t>Badgr</a:t>
            </a:r>
            <a:r>
              <a:rPr lang="en-GB" sz="1800" dirty="0">
                <a:effectLst/>
                <a:latin typeface="Calibri" panose="020F0502020204030204" pitchFamily="34" charset="0"/>
                <a:hlinkClick r:id="rId8"/>
              </a:rPr>
              <a:t> is integrated)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hlinkClick r:id="rId9"/>
              </a:rPr>
              <a:t>Add-On for Google Sheets: Magic Digital Badges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0" indent="0" rtl="0" fontAlgn="ctr">
              <a:spcBef>
                <a:spcPts val="0"/>
              </a:spcBef>
              <a:spcAft>
                <a:spcPts val="0"/>
              </a:spcAft>
            </a:pPr>
            <a:endParaRPr lang="en-GB" sz="16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100000"/>
              </a:lnSpc>
              <a:buNone/>
            </a:pPr>
            <a:endParaRPr lang="en-GB" sz="160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F653B-90B5-4F47-A33F-93DCB2EF6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15790" y="6491999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51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F8FAEED9-1ECD-45F9-87A0-9394BAEAB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/>
          <a:lstStyle/>
          <a:p>
            <a:pPr rtl="0"/>
            <a:r>
              <a:rPr lang="en-GB" dirty="0"/>
              <a:t>Demo time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7A3FF-ED32-4C4A-A21F-848A3BF6F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150" y="6507212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60F23-FB58-4EF8-82FD-E86CED25F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 rtl="0"/>
              <a:t>14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AA8DC0-5473-4CC2-EF34-2488342A40F4}"/>
              </a:ext>
            </a:extLst>
          </p:cNvPr>
          <p:cNvSpPr txBox="1"/>
          <p:nvPr/>
        </p:nvSpPr>
        <p:spPr>
          <a:xfrm>
            <a:off x="566802" y="3733361"/>
            <a:ext cx="33649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2"/>
              </a:rPr>
              <a:t>Create a badge in Canva</a:t>
            </a:r>
            <a:endParaRPr lang="en-GB" dirty="0"/>
          </a:p>
          <a:p>
            <a:endParaRPr lang="en-GB" dirty="0">
              <a:hlinkClick r:id="rId3"/>
            </a:endParaRPr>
          </a:p>
          <a:p>
            <a:r>
              <a:rPr lang="en-GB" dirty="0">
                <a:hlinkClick r:id="rId3"/>
              </a:rPr>
              <a:t>Upload it to Moodle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4"/>
              </a:rPr>
              <a:t>Create an account in </a:t>
            </a:r>
            <a:r>
              <a:rPr lang="en-GB" dirty="0" err="1">
                <a:hlinkClick r:id="rId4"/>
              </a:rPr>
              <a:t>Badgr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5"/>
              </a:rPr>
              <a:t>Brand colours</a:t>
            </a:r>
            <a:endParaRPr lang="en-GB" dirty="0"/>
          </a:p>
        </p:txBody>
      </p:sp>
      <p:pic>
        <p:nvPicPr>
          <p:cNvPr id="9" name="Picture Placeholder 7">
            <a:extLst>
              <a:ext uri="{FF2B5EF4-FFF2-40B4-BE49-F238E27FC236}">
                <a16:creationId xmlns:a16="http://schemas.microsoft.com/office/drawing/2014/main" id="{7439E7F5-6636-749E-CB84-37ACAAD8590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203952" y="726563"/>
            <a:ext cx="5132387" cy="5132387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47798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D10F3D66-0109-4903-90B9-66D0E288F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7DAB968-9B52-4EFF-AD39-7657DFEA6E48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62BE440-9634-4380-B142-5DB692420C52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4B18D636-CC10-4B1E-AA38-419DCCF2D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Further resources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DB251F7-EBE7-46AC-A920-FFE2C5AF6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8104" y="1732088"/>
            <a:ext cx="5429114" cy="3515555"/>
          </a:xfrm>
        </p:spPr>
        <p:txBody>
          <a:bodyPr rtlCol="0"/>
          <a:lstStyle/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GB" b="1" dirty="0">
                <a:effectLst/>
                <a:latin typeface="Calibri" panose="020F0502020204030204" pitchFamily="34" charset="0"/>
              </a:rPr>
              <a:t>Guidance</a:t>
            </a:r>
            <a:endParaRPr lang="en-GB" dirty="0"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hlinkClick r:id="rId3"/>
              </a:rPr>
              <a:t>https://docs.moodle.org/403/en/Badges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hlinkClick r:id="rId4"/>
              </a:rPr>
              <a:t>https://www.timeshighereducation.com/campus/how-design-and-build-microcredentials-four-steps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hlinkClick r:id="rId5"/>
              </a:rPr>
              <a:t>https://www.digitary.net/the-value-of-digital-badges-in-the-education-sector/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hlinkClick r:id="rId6"/>
              </a:rPr>
              <a:t>https://educationaltechnologyjournal.springeropen.com/articles/10.1186/s41239-019-0175-9#Sec15</a:t>
            </a:r>
            <a:endParaRPr lang="en-GB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FB7F30B-2A84-4C44-BC5A-E826ED6E7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1671222"/>
            <a:ext cx="5436391" cy="3515555"/>
          </a:xfrm>
        </p:spPr>
        <p:txBody>
          <a:bodyPr rtlCol="0"/>
          <a:lstStyle/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2400" b="1" dirty="0">
                <a:effectLst/>
                <a:latin typeface="Calibri" panose="020F0502020204030204" pitchFamily="34" charset="0"/>
              </a:rPr>
              <a:t>Papers</a:t>
            </a:r>
            <a:endParaRPr lang="en-GB" sz="2400" dirty="0"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hlinkClick r:id="rId7"/>
              </a:rPr>
              <a:t>https://arrow.tudublin.ie/cgi/viewcontent.cgi?article=1062&amp;context=ijap</a:t>
            </a:r>
            <a:endParaRPr lang="en-GB" sz="2400" dirty="0"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hlinkClick r:id="rId8"/>
              </a:rPr>
              <a:t>https://link.springer.com/journal/10639/volumes-and-issues</a:t>
            </a:r>
            <a:endParaRPr lang="en-GB" sz="2400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Calibri" panose="020F0502020204030204" pitchFamily="34" charset="0"/>
            </a:endParaRPr>
          </a:p>
          <a:p>
            <a:pPr marL="0" indent="0" rtl="0" fontAlgn="ctr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3302E-502D-4151-81C9-5FD6AF959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95775" y="6522184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907F8-C614-4D59-A03F-BF9CD5E3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 rtl="0"/>
              <a:t>15</a:t>
            </a:fld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6F3814E-455F-456B-B1AF-7B993965A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608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6426E-F6F6-4A7C-9181-8C3090996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381" y="0"/>
            <a:ext cx="3565524" cy="1596771"/>
          </a:xfrm>
        </p:spPr>
        <p:txBody>
          <a:bodyPr rtlCol="0"/>
          <a:lstStyle/>
          <a:p>
            <a:pPr rtl="0"/>
            <a:r>
              <a:rPr lang="en-GB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60D6F-4D0F-4D33-B2A7-159C8583F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039" y="1876171"/>
            <a:ext cx="3950207" cy="4385437"/>
          </a:xfrm>
        </p:spPr>
        <p:txBody>
          <a:bodyPr rtlCol="0"/>
          <a:lstStyle/>
          <a:p>
            <a:pPr rtl="0"/>
            <a:r>
              <a:rPr lang="en-GB" dirty="0"/>
              <a:t>What are badges and why use them</a:t>
            </a:r>
          </a:p>
          <a:p>
            <a:pPr rtl="0"/>
            <a:r>
              <a:rPr lang="en-GB" dirty="0"/>
              <a:t>Uses</a:t>
            </a:r>
          </a:p>
          <a:p>
            <a:pPr rtl="0"/>
            <a:r>
              <a:rPr lang="en-GB" dirty="0"/>
              <a:t>Timing</a:t>
            </a:r>
          </a:p>
          <a:p>
            <a:pPr rtl="0"/>
            <a:r>
              <a:rPr lang="en-GB" dirty="0"/>
              <a:t>Examples</a:t>
            </a:r>
          </a:p>
          <a:p>
            <a:pPr rtl="0"/>
            <a:r>
              <a:rPr lang="en-GB" dirty="0"/>
              <a:t>Considerations</a:t>
            </a:r>
          </a:p>
          <a:p>
            <a:pPr rtl="0"/>
            <a:r>
              <a:rPr lang="en-GB" dirty="0"/>
              <a:t>Process</a:t>
            </a:r>
          </a:p>
          <a:p>
            <a:pPr rtl="0"/>
            <a:r>
              <a:rPr lang="en-GB" dirty="0"/>
              <a:t>Resources</a:t>
            </a:r>
          </a:p>
          <a:p>
            <a:pPr rtl="0"/>
            <a:r>
              <a:rPr lang="en-GB" dirty="0"/>
              <a:t>Demo</a:t>
            </a:r>
          </a:p>
          <a:p>
            <a:pPr rtl="0"/>
            <a:endParaRPr lang="en-GB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01DF4D0-78BC-4C8C-9570-26F0B2254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02734" y="6507212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B199C97-F175-437D-8311-DB662925C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23" name="Picture Placeholder 22" descr="A logo of a magnifying glass&#10;&#10;Description automatically generated">
            <a:extLst>
              <a:ext uri="{FF2B5EF4-FFF2-40B4-BE49-F238E27FC236}">
                <a16:creationId xmlns:a16="http://schemas.microsoft.com/office/drawing/2014/main" id="{ADBC3FB1-68C8-CBD6-9639-39EA83C276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25" name="Picture Placeholder 24" descr="A logo of a justice scale&#10;&#10;Description automatically generated">
            <a:extLst>
              <a:ext uri="{FF2B5EF4-FFF2-40B4-BE49-F238E27FC236}">
                <a16:creationId xmlns:a16="http://schemas.microsoft.com/office/drawing/2014/main" id="{BAE460AC-DEB9-6479-F1D0-58A38AC29FE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/>
          <a:stretch>
            <a:fillRect/>
          </a:stretch>
        </p:blipFill>
        <p:spPr/>
      </p:pic>
      <p:pic>
        <p:nvPicPr>
          <p:cNvPr id="21" name="Picture Placeholder 20" descr="A light bulb with brain inside&#10;&#10;Description automatically generated">
            <a:extLst>
              <a:ext uri="{FF2B5EF4-FFF2-40B4-BE49-F238E27FC236}">
                <a16:creationId xmlns:a16="http://schemas.microsoft.com/office/drawing/2014/main" id="{E6DE328A-8383-8FB8-7F64-93B6F3E905B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23" b="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1323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591" y="796042"/>
            <a:ext cx="5437187" cy="1145514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 rtl="0">
              <a:lnSpc>
                <a:spcPct val="100000"/>
              </a:lnSpc>
            </a:pPr>
            <a:r>
              <a:rPr lang="en-GB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are digital badges?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F653B-90B5-4F47-A33F-93DCB2EF6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15790" y="6491999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887BCA-B0BE-8EED-DA3F-B2CA5E1612D1}"/>
              </a:ext>
            </a:extLst>
          </p:cNvPr>
          <p:cNvSpPr txBox="1"/>
          <p:nvPr/>
        </p:nvSpPr>
        <p:spPr>
          <a:xfrm>
            <a:off x="758000" y="1981053"/>
            <a:ext cx="6093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 fontAlgn="ctr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</a:rPr>
              <a:t>Digital badges in education are electronic symbols used as micro-credentials to declare and document achievement or skills mastered in different learning settings.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</a:pPr>
            <a:endParaRPr lang="en-GB" dirty="0"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</a:rPr>
              <a:t>They </a:t>
            </a:r>
            <a:r>
              <a:rPr lang="en-GB" dirty="0">
                <a:latin typeface="Calibri" panose="020F0502020204030204" pitchFamily="34" charset="0"/>
              </a:rPr>
              <a:t>c</a:t>
            </a:r>
            <a:r>
              <a:rPr lang="en-GB" sz="1800" dirty="0">
                <a:effectLst/>
                <a:latin typeface="Calibri" panose="020F0502020204030204" pitchFamily="34" charset="0"/>
              </a:rPr>
              <a:t>ontain metadata with info on the learner, the badge issuer, and the evidence submitted to earn the badge.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</a:pPr>
            <a:endParaRPr lang="en-GB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9309C37-4B31-004F-A636-A91D4B103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3656" y="4051875"/>
            <a:ext cx="5792688" cy="2806125"/>
          </a:xfrm>
        </p:spPr>
        <p:txBody>
          <a:bodyPr/>
          <a:lstStyle/>
          <a:p>
            <a:r>
              <a:rPr lang="en-GB" sz="2000" dirty="0"/>
              <a:t>“Originating from game-based learning environments and massively open online courses (MOOCS), badges are seen used in a variety of context, including recognizing skill-based competencies, participatory awards, professional development and digital portfolios” Reid et al, 2015.</a:t>
            </a:r>
          </a:p>
        </p:txBody>
      </p:sp>
    </p:spTree>
    <p:extLst>
      <p:ext uri="{BB962C8B-B14F-4D97-AF65-F5344CB8AC3E}">
        <p14:creationId xmlns:p14="http://schemas.microsoft.com/office/powerpoint/2010/main" val="560021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15EE852-24F1-4643-8082-AB45CFF2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90" y="1928875"/>
            <a:ext cx="5950520" cy="1663573"/>
          </a:xfrm>
        </p:spPr>
        <p:txBody>
          <a:bodyPr rtlCol="0">
            <a:normAutofit/>
          </a:bodyPr>
          <a:lstStyle/>
          <a:p>
            <a:pPr rtl="0"/>
            <a:r>
              <a:rPr lang="en-GB" sz="2000" dirty="0"/>
              <a:t>“digital badges are online representations of learning experiences and activities that tell a story about the</a:t>
            </a:r>
            <a:br>
              <a:rPr lang="en-GB" sz="2000" dirty="0"/>
            </a:br>
            <a:r>
              <a:rPr lang="en-GB" sz="2000" dirty="0"/>
              <a:t>learner’s education and skills” 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139825C-53C7-44F4-A064-9795CECD081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 rtlCol="0"/>
          <a:lstStyle/>
          <a:p>
            <a:pPr rtl="0"/>
            <a:r>
              <a:rPr lang="en-GB" sz="2400" dirty="0" err="1"/>
              <a:t>Gamrat</a:t>
            </a:r>
            <a:r>
              <a:rPr lang="en-GB" sz="2400" dirty="0"/>
              <a:t> et al., 2014.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C77C6228-C5A8-44DC-ABD7-A22A4475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15790" y="6561259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C563B34-DD53-4FB1-B8C2-8914E01C6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 rtl="0"/>
              <a:t>4</a:t>
            </a:fld>
            <a:endParaRPr lang="en-GB"/>
          </a:p>
        </p:txBody>
      </p:sp>
      <p:pic>
        <p:nvPicPr>
          <p:cNvPr id="9" name="Picture Placeholder 8" descr="A logo for a conference&#10;&#10;Description automatically generated">
            <a:extLst>
              <a:ext uri="{FF2B5EF4-FFF2-40B4-BE49-F238E27FC236}">
                <a16:creationId xmlns:a16="http://schemas.microsoft.com/office/drawing/2014/main" id="{633C4156-3B15-0FAD-2BB7-549B8B9E0D0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413500" y="647700"/>
            <a:ext cx="5132388" cy="5132388"/>
          </a:xfrm>
        </p:spPr>
      </p:pic>
    </p:spTree>
    <p:extLst>
      <p:ext uri="{BB962C8B-B14F-4D97-AF65-F5344CB8AC3E}">
        <p14:creationId xmlns:p14="http://schemas.microsoft.com/office/powerpoint/2010/main" val="395518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1145514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 rtl="0">
              <a:lnSpc>
                <a:spcPct val="100000"/>
              </a:lnSpc>
            </a:pPr>
            <a:r>
              <a:rPr lang="en-GB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use them?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224" y="2056344"/>
            <a:ext cx="6691184" cy="4115442"/>
          </a:xfrm>
        </p:spPr>
        <p:txBody>
          <a:bodyPr vert="horz" wrap="square" lIns="0" tIns="0" rIns="0" bIns="0" rtlCol="0">
            <a:normAutofit/>
          </a:bodyPr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t</a:t>
            </a:r>
            <a:r>
              <a:rPr lang="en-GB" sz="1800" dirty="0">
                <a:effectLst/>
                <a:latin typeface="Calibri" panose="020F0502020204030204" pitchFamily="34" charset="0"/>
              </a:rPr>
              <a:t>hey offer a credible way for learners to establish portfolios and express knowledge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t</a:t>
            </a:r>
            <a:r>
              <a:rPr lang="en-GB" sz="1800" dirty="0">
                <a:effectLst/>
                <a:latin typeface="Calibri" panose="020F0502020204030204" pitchFamily="34" charset="0"/>
              </a:rPr>
              <a:t>hey help promote lifelong learning and CPD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g</a:t>
            </a:r>
            <a:r>
              <a:rPr lang="en-GB" sz="1800" dirty="0">
                <a:effectLst/>
                <a:latin typeface="Calibri" panose="020F0502020204030204" pitchFamily="34" charset="0"/>
              </a:rPr>
              <a:t>amification is being widely introduced as a strategy to improve learner engagement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t</a:t>
            </a:r>
            <a:r>
              <a:rPr lang="en-GB" sz="1800" dirty="0">
                <a:effectLst/>
                <a:latin typeface="Calibri" panose="020F0502020204030204" pitchFamily="34" charset="0"/>
              </a:rPr>
              <a:t>hey help drive learner motivation, engagement and satisfaction in the long term. 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t</a:t>
            </a:r>
            <a:r>
              <a:rPr lang="en-GB" sz="1800" dirty="0">
                <a:effectLst/>
                <a:latin typeface="Calibri" panose="020F0502020204030204" pitchFamily="34" charset="0"/>
              </a:rPr>
              <a:t>hey are easily shared over social networks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they can help to i</a:t>
            </a:r>
            <a:r>
              <a:rPr lang="en-GB" sz="1800" dirty="0">
                <a:effectLst/>
                <a:latin typeface="Calibri" panose="020F0502020204030204" pitchFamily="34" charset="0"/>
              </a:rPr>
              <a:t>mprove course completion rates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they motivate students to develop new skills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0" indent="0" rtl="0">
              <a:lnSpc>
                <a:spcPct val="100000"/>
              </a:lnSpc>
              <a:buNone/>
            </a:pPr>
            <a:endParaRPr lang="en-GB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F653B-90B5-4F47-A33F-93DCB2EF6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15790" y="6491999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01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D10F3D66-0109-4903-90B9-66D0E288F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7DAB968-9B52-4EFF-AD39-7657DFEA6E48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62BE440-9634-4380-B142-5DB692420C52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4B18D636-CC10-4B1E-AA38-419DCCF2D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Potential uses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DB251F7-EBE7-46AC-A920-FFE2C5AF6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 rtlCol="0"/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c</a:t>
            </a:r>
            <a:r>
              <a:rPr lang="en-GB" sz="2400" dirty="0">
                <a:effectLst/>
                <a:latin typeface="Calibri" panose="020F0502020204030204" pitchFamily="34" charset="0"/>
              </a:rPr>
              <a:t>ertify the assessment and skill mastery of learner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</a:rPr>
              <a:t>gauge what learners are interested in and engaging with most - aligning learning goals with outcomes.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FB7F30B-2A84-4C44-BC5A-E826ED6E7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 rtlCol="0"/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</a:rPr>
              <a:t>monitor student performance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</a:rPr>
              <a:t>potential employers can use them to validate skills and knowledge 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</a:rPr>
              <a:t>students can showcase soft skills </a:t>
            </a:r>
          </a:p>
          <a:p>
            <a:pPr rt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3302E-502D-4151-81C9-5FD6AF959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95775" y="6522184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907F8-C614-4D59-A03F-BF9CD5E3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 rtl="0"/>
              <a:t>6</a:t>
            </a:fld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6F3814E-455F-456B-B1AF-7B993965A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345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4"/>
            <a:ext cx="12192000" cy="6858000"/>
          </a:xfr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627" y="1148199"/>
            <a:ext cx="5437187" cy="1145514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 rtl="0">
              <a:lnSpc>
                <a:spcPct val="100000"/>
              </a:lnSpc>
            </a:pPr>
            <a:r>
              <a:rPr lang="en-GB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When to use them?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626" y="2739619"/>
            <a:ext cx="6691184" cy="2619714"/>
          </a:xfrm>
        </p:spPr>
        <p:txBody>
          <a:bodyPr vert="horz" wrap="square" lIns="0" tIns="0" rIns="0" bIns="0" rtlCol="0">
            <a:normAutofit/>
          </a:bodyPr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</a:rPr>
              <a:t>completion of a short course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</a:rPr>
              <a:t>completion of one (substantial) unit of a long course or module (e.g. </a:t>
            </a:r>
            <a:r>
              <a:rPr lang="en-GB" sz="1800" dirty="0" err="1">
                <a:effectLst/>
                <a:latin typeface="Calibri" panose="020F0502020204030204" pitchFamily="34" charset="0"/>
              </a:rPr>
              <a:t>PrEnq</a:t>
            </a:r>
            <a:r>
              <a:rPr lang="en-GB" sz="1800" dirty="0">
                <a:effectLst/>
                <a:latin typeface="Calibri" panose="020F0502020204030204" pitchFamily="34" charset="0"/>
              </a:rPr>
              <a:t> or PP)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</a:rPr>
              <a:t>completion of a special (substantial) task e.g. facilitating an online course or supporting peers to an extraordinary degree.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a</a:t>
            </a:r>
            <a:r>
              <a:rPr lang="en-GB" sz="1800" dirty="0">
                <a:effectLst/>
                <a:latin typeface="Calibri" panose="020F0502020204030204" pitchFamily="34" charset="0"/>
              </a:rPr>
              <a:t>fter attendance at a conference/short course/training session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Ad-hoc – consistently demonstrating WTV 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F653B-90B5-4F47-A33F-93DCB2EF6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15790" y="6491999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752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7788B34-4190-4916-9048-47720EA5A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rtlCol="0"/>
          <a:lstStyle/>
          <a:p>
            <a:pPr rtl="0"/>
            <a:r>
              <a:rPr lang="en-GB" dirty="0"/>
              <a:t>Examples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598ECEC-4413-4244-8F21-0076EC5118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9714" y="2920098"/>
            <a:ext cx="1480677" cy="1865490"/>
          </a:xfrm>
        </p:spPr>
        <p:txBody>
          <a:bodyPr rtlCol="0">
            <a:noAutofit/>
          </a:bodyPr>
          <a:lstStyle/>
          <a:p>
            <a:pPr lvl="0" rtl="0">
              <a:lnSpc>
                <a:spcPct val="100000"/>
              </a:lnSpc>
            </a:pPr>
            <a:endParaRPr lang="en-GB" sz="1700" dirty="0"/>
          </a:p>
          <a:p>
            <a:pPr rtl="0">
              <a:lnSpc>
                <a:spcPct val="100000"/>
              </a:lnSpc>
            </a:pPr>
            <a:endParaRPr lang="en-GB" sz="1700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65A6DC02-681E-4AF7-AC6E-57CDDB2FB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09542" y="6551133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F0A8666-4477-461C-A79D-E91232EE9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8863" y="6507212"/>
            <a:ext cx="1692274" cy="153888"/>
          </a:xfrm>
        </p:spPr>
        <p:txBody>
          <a:bodyPr rtlCol="0"/>
          <a:lstStyle/>
          <a:p>
            <a:pPr rtl="0"/>
            <a:fld id="{DBA1B0FB-D917-4C8C-928F-313BD683BF39}" type="slidenum">
              <a:rPr lang="en-GB" smtClean="0"/>
              <a:pPr rtl="0"/>
              <a:t>8</a:t>
            </a:fld>
            <a:endParaRPr lang="en-GB"/>
          </a:p>
        </p:txBody>
      </p:sp>
      <p:pic>
        <p:nvPicPr>
          <p:cNvPr id="1025" name="Picture 1" descr="Awards">
            <a:extLst>
              <a:ext uri="{FF2B5EF4-FFF2-40B4-BE49-F238E27FC236}">
                <a16:creationId xmlns:a16="http://schemas.microsoft.com/office/drawing/2014/main" id="{A6C29B0D-76D8-3424-5F64-82DBEA894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53" y="3435672"/>
            <a:ext cx="3836637" cy="287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ow Digital Badges Are Used In 2023? | by YazarCizer | Medium">
            <a:extLst>
              <a:ext uri="{FF2B5EF4-FFF2-40B4-BE49-F238E27FC236}">
                <a16:creationId xmlns:a16="http://schemas.microsoft.com/office/drawing/2014/main" id="{112AD25D-90FF-E2DD-5AEE-635D7A1078E6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1553" y="2998837"/>
            <a:ext cx="3508375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xample digital badges.">
            <a:extLst>
              <a:ext uri="{FF2B5EF4-FFF2-40B4-BE49-F238E27FC236}">
                <a16:creationId xmlns:a16="http://schemas.microsoft.com/office/drawing/2014/main" id="{65260DA3-E9D7-D05A-ADC8-41C5E41BEC1D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373" y="859127"/>
            <a:ext cx="4609171" cy="237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547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en-GB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8" name="Picture Placeholder 7" descr="Data Points Digital background">
            <a:extLst>
              <a:ext uri="{FF2B5EF4-FFF2-40B4-BE49-F238E27FC236}">
                <a16:creationId xmlns:a16="http://schemas.microsoft.com/office/drawing/2014/main" id="{5FED7C55-F545-49A1-90FD-D853A25AB4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4"/>
            <a:ext cx="12192000" cy="6858000"/>
          </a:xfr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3C64A91D-E535-4C24-A0E3-96A3810E3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FC4867-BA3E-4F8E-AB23-684F34DF3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40F1DF5B-353A-4270-8C10-6A1509441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114551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6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Considerations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4BDCF583-1D5D-4235-97C2-39272B80A0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722" y="1735717"/>
            <a:ext cx="5183694" cy="4035184"/>
          </a:xfrm>
        </p:spPr>
        <p:txBody>
          <a:bodyPr vert="horz" wrap="square" lIns="0" tIns="0" rIns="0" bIns="0" rtlCol="0">
            <a:noAutofit/>
          </a:bodyPr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Dissemination and delivery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Impact measurement – </a:t>
            </a:r>
            <a:r>
              <a:rPr lang="en-GB" sz="1600" dirty="0"/>
              <a:t>collect data on participation and completion rates. This can be checked in Moodle.</a:t>
            </a:r>
            <a:endParaRPr lang="en-GB" sz="16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Micro badges V Master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adges </a:t>
            </a:r>
          </a:p>
          <a:p>
            <a:pPr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How hard to obtain -they should not be too easy to get (e.g., not just for a single forum post, but for contributing to forum posts across a whole semester).</a:t>
            </a:r>
          </a:p>
          <a:p>
            <a:pPr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Don’t issue too many </a:t>
            </a:r>
            <a:endParaRPr lang="en-GB" sz="16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 only if student are gaining additional, digital or academic/employability/career skills.</a:t>
            </a:r>
          </a:p>
          <a:p>
            <a:pPr rtl="0" fontAlgn="ctr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Professional Vs Fun</a:t>
            </a:r>
          </a:p>
          <a:p>
            <a:pPr rtl="0" fontAlgn="ctr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How do they align to LOs?</a:t>
            </a: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0" indent="0" rtl="0" fontAlgn="ctr">
              <a:spcBef>
                <a:spcPts val="0"/>
              </a:spcBef>
              <a:spcAft>
                <a:spcPts val="0"/>
              </a:spcAft>
            </a:pPr>
            <a:endParaRPr lang="en-GB" sz="16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100000"/>
              </a:lnSpc>
              <a:buNone/>
            </a:pPr>
            <a:endParaRPr lang="en-GB" sz="160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F653B-90B5-4F47-A33F-93DCB2EF6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15790" y="6491999"/>
            <a:ext cx="6379210" cy="153888"/>
          </a:xfrm>
        </p:spPr>
        <p:txBody>
          <a:bodyPr rtlCol="0"/>
          <a:lstStyle/>
          <a:p>
            <a:pPr rtl="0"/>
            <a:r>
              <a:rPr lang="en-GB" sz="1000" b="1" i="0" dirty="0">
                <a:solidFill>
                  <a:srgbClr val="D6D6D6"/>
                </a:solidFill>
                <a:effectLst/>
                <a:latin typeface="Segoe UI" panose="020B0502040204020203" pitchFamily="34" charset="0"/>
              </a:rPr>
              <a:t>Increase student motivation with digital badges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7D98D-6710-41D2-B258-E1A1059D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269F27-21D9-EAFD-FD7F-FF2B4FBFC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861" y="2402021"/>
            <a:ext cx="5771545" cy="23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8180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5bbc8e5a-8326-42dd-a2b6-142d8f8c92b1"/>
</p:tagLst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4515124.tgt.Office_50301378_TF33713516_Win32_OJ112196127" id="{EDFFA481-CE53-4409-8D36-2ECF03B6BBD6}" vid="{001D13DB-0C6A-47B8-A3F5-ADC4851DB2E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DE4876F9-7AE1-498D-B8FE-1E3AD703D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811A92-D464-4AC4-A396-BA73B10CEEA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{8C89F228-045B-42CC-8FA2-77C563AAD0AF}tf33713516_win32</Template>
  <TotalTime>412</TotalTime>
  <Words>810</Words>
  <Application>Microsoft Office PowerPoint</Application>
  <PresentationFormat>Widescreen</PresentationFormat>
  <Paragraphs>130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Gill Sans MT</vt:lpstr>
      <vt:lpstr>Segoe UI</vt:lpstr>
      <vt:lpstr>Walbaum Display</vt:lpstr>
      <vt:lpstr>3DFloatVTI</vt:lpstr>
      <vt:lpstr>Increase student motivation with digital badges</vt:lpstr>
      <vt:lpstr>Agenda</vt:lpstr>
      <vt:lpstr>What are digital badges?</vt:lpstr>
      <vt:lpstr>“digital badges are online representations of learning experiences and activities that tell a story about the learner’s education and skills” </vt:lpstr>
      <vt:lpstr>Why use them?</vt:lpstr>
      <vt:lpstr>Potential uses</vt:lpstr>
      <vt:lpstr>When to use them?</vt:lpstr>
      <vt:lpstr>Examples</vt:lpstr>
      <vt:lpstr>Considerations</vt:lpstr>
      <vt:lpstr>What are the learning Objectives of each badge?   Image taken from Reid 2015 paper.C:\Users\u2070903\OneDrive - University of Warwick\digital badges paper 2.pdf</vt:lpstr>
      <vt:lpstr>Process</vt:lpstr>
      <vt:lpstr>The visual recognition and sense of accomplishment associated with badges can boost motivation, encouraging students to set and achieve goals.</vt:lpstr>
      <vt:lpstr>Badge Resources</vt:lpstr>
      <vt:lpstr>Demo time</vt:lpstr>
      <vt:lpstr>Further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Averna-Joint, Miriam</dc:creator>
  <cp:lastModifiedBy>Averna-Joint, Miriam</cp:lastModifiedBy>
  <cp:revision>18</cp:revision>
  <dcterms:created xsi:type="dcterms:W3CDTF">2024-07-11T09:43:52Z</dcterms:created>
  <dcterms:modified xsi:type="dcterms:W3CDTF">2024-07-17T11:50:12Z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