
<file path=[Content_Types].xml><?xml version="1.0" encoding="utf-8"?>
<Types xmlns="http://schemas.openxmlformats.org/package/2006/content-types">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15"/>
  </p:notesMasterIdLst>
  <p:handoutMasterIdLst>
    <p:handoutMasterId r:id="rId16"/>
  </p:handoutMasterIdLst>
  <p:sldIdLst>
    <p:sldId id="257" r:id="rId5"/>
    <p:sldId id="274" r:id="rId6"/>
    <p:sldId id="282" r:id="rId7"/>
    <p:sldId id="275" r:id="rId8"/>
    <p:sldId id="266" r:id="rId9"/>
    <p:sldId id="278" r:id="rId10"/>
    <p:sldId id="280" r:id="rId11"/>
    <p:sldId id="281" r:id="rId12"/>
    <p:sldId id="279" r:id="rId13"/>
    <p:sldId id="283"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865D"/>
    <a:srgbClr val="E6E6E6"/>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68" autoAdjust="0"/>
    <p:restoredTop sz="60405" autoAdjust="0"/>
  </p:normalViewPr>
  <p:slideViewPr>
    <p:cSldViewPr snapToGrid="0" snapToObjects="1">
      <p:cViewPr varScale="1">
        <p:scale>
          <a:sx n="52" d="100"/>
          <a:sy n="52" d="100"/>
        </p:scale>
        <p:origin x="1507" y="29"/>
      </p:cViewPr>
      <p:guideLst/>
    </p:cSldViewPr>
  </p:slideViewPr>
  <p:notesTextViewPr>
    <p:cViewPr>
      <p:scale>
        <a:sx n="1" d="1"/>
        <a:sy n="1" d="1"/>
      </p:scale>
      <p:origin x="0" y="0"/>
    </p:cViewPr>
  </p:notesTextViewPr>
  <p:notesViewPr>
    <p:cSldViewPr snapToGrid="0" snapToObjects="1">
      <p:cViewPr varScale="1">
        <p:scale>
          <a:sx n="68" d="100"/>
          <a:sy n="68" d="100"/>
        </p:scale>
        <p:origin x="32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503D04-C97E-4622-AE07-D0307CB3B4CA}" type="doc">
      <dgm:prSet loTypeId="urn:microsoft.com/office/officeart/2016/7/layout/LinearArrowProcessNumbered" loCatId="process" qsTypeId="urn:microsoft.com/office/officeart/2005/8/quickstyle/simple2" qsCatId="simple" csTypeId="urn:microsoft.com/office/officeart/2005/8/colors/accent2_2" csCatId="accent2" phldr="1"/>
      <dgm:spPr/>
      <dgm:t>
        <a:bodyPr/>
        <a:lstStyle/>
        <a:p>
          <a:endParaRPr lang="en-US"/>
        </a:p>
      </dgm:t>
    </dgm:pt>
    <dgm:pt modelId="{AAC263CB-8256-4B03-92FE-1622698FB3E9}">
      <dgm:prSet custT="1"/>
      <dgm:spPr>
        <a:solidFill>
          <a:schemeClr val="accent2">
            <a:lumMod val="20000"/>
            <a:lumOff val="80000"/>
            <a:alpha val="90000"/>
          </a:schemeClr>
        </a:solidFill>
        <a:ln>
          <a:noFill/>
        </a:ln>
      </dgm:spPr>
      <dgm:t>
        <a:bodyPr anchor="ctr"/>
        <a:lstStyle/>
        <a:p>
          <a:pPr algn="ctr"/>
          <a:endParaRPr lang="en-GB" sz="1400" dirty="0"/>
        </a:p>
        <a:p>
          <a:pPr algn="ctr"/>
          <a:r>
            <a:rPr lang="en-GB" sz="1400" dirty="0"/>
            <a:t>1 hour weekly lecture</a:t>
          </a:r>
          <a:endParaRPr lang="en-US" sz="1400" dirty="0"/>
        </a:p>
      </dgm:t>
    </dgm:pt>
    <dgm:pt modelId="{0BEED663-FC38-4EAD-940F-4C475D2C87DB}" type="parTrans" cxnId="{C5E94186-9CB6-4C42-92B3-C546CC53A7B9}">
      <dgm:prSet/>
      <dgm:spPr/>
      <dgm:t>
        <a:bodyPr/>
        <a:lstStyle/>
        <a:p>
          <a:endParaRPr lang="en-US" sz="4000"/>
        </a:p>
      </dgm:t>
    </dgm:pt>
    <dgm:pt modelId="{808B76D0-8EC7-469A-93AC-7A6017188A9D}" type="sibTrans" cxnId="{C5E94186-9CB6-4C42-92B3-C546CC53A7B9}">
      <dgm:prSet phldrT="1" phldr="0"/>
      <dgm:spPr>
        <a:solidFill>
          <a:srgbClr val="ED865D"/>
        </a:solidFill>
        <a:ln>
          <a:noFill/>
        </a:ln>
      </dgm:spPr>
      <dgm:t>
        <a:bodyPr/>
        <a:lstStyle/>
        <a:p>
          <a:r>
            <a:rPr lang="en-US" dirty="0">
              <a:solidFill>
                <a:schemeClr val="bg2"/>
              </a:solidFill>
            </a:rPr>
            <a:t>1</a:t>
          </a:r>
        </a:p>
      </dgm:t>
    </dgm:pt>
    <dgm:pt modelId="{AF9FD4B5-E507-4ED5-B7B0-DC8091195498}">
      <dgm:prSet custT="1"/>
      <dgm:spPr/>
      <dgm:t>
        <a:bodyPr/>
        <a:lstStyle/>
        <a:p>
          <a:pPr algn="ctr"/>
          <a:endParaRPr lang="en-US" sz="1400" dirty="0"/>
        </a:p>
        <a:p>
          <a:pPr algn="ctr"/>
          <a:endParaRPr lang="en-US" sz="1400" dirty="0"/>
        </a:p>
        <a:p>
          <a:pPr algn="ctr"/>
          <a:r>
            <a:rPr lang="en-US" sz="1400" dirty="0"/>
            <a:t>1 hour weekly participatory seminar.</a:t>
          </a:r>
          <a:endParaRPr lang="en-GB" sz="1400" dirty="0"/>
        </a:p>
      </dgm:t>
    </dgm:pt>
    <dgm:pt modelId="{3A30692C-FB52-469C-B8F4-6B10B12884D9}" type="parTrans" cxnId="{89FF8934-0479-44B9-8A84-8FE9C5BE15DF}">
      <dgm:prSet/>
      <dgm:spPr/>
      <dgm:t>
        <a:bodyPr/>
        <a:lstStyle/>
        <a:p>
          <a:endParaRPr lang="en-GB"/>
        </a:p>
      </dgm:t>
    </dgm:pt>
    <dgm:pt modelId="{B354B339-E6E5-4315-9871-B034E76587B3}" type="sibTrans" cxnId="{89FF8934-0479-44B9-8A84-8FE9C5BE15DF}">
      <dgm:prSet phldrT="2" phldr="0"/>
      <dgm:spPr>
        <a:solidFill>
          <a:srgbClr val="ED865D"/>
        </a:solidFill>
      </dgm:spPr>
      <dgm:t>
        <a:bodyPr/>
        <a:lstStyle/>
        <a:p>
          <a:r>
            <a:rPr lang="en-GB" dirty="0"/>
            <a:t>2</a:t>
          </a:r>
        </a:p>
      </dgm:t>
    </dgm:pt>
    <dgm:pt modelId="{E5F869F8-6966-4F91-88CB-4B0AC46E7600}">
      <dgm:prSet custT="1"/>
      <dgm:spPr/>
      <dgm:t>
        <a:bodyPr/>
        <a:lstStyle/>
        <a:p>
          <a:pPr algn="ctr"/>
          <a:endParaRPr lang="en-GB" sz="1400" dirty="0"/>
        </a:p>
        <a:p>
          <a:pPr algn="ctr"/>
          <a:endParaRPr lang="en-GB" sz="1400" dirty="0"/>
        </a:p>
        <a:p>
          <a:pPr algn="ctr"/>
          <a:r>
            <a:rPr lang="en-GB" sz="1400" dirty="0"/>
            <a:t>Assessed essay 2000 words. </a:t>
          </a:r>
        </a:p>
      </dgm:t>
    </dgm:pt>
    <dgm:pt modelId="{8F4D0AE4-410C-45EC-A1FC-F2541C589CD3}" type="parTrans" cxnId="{C1755C78-B716-4E5A-A3BF-48120B542F87}">
      <dgm:prSet/>
      <dgm:spPr/>
      <dgm:t>
        <a:bodyPr/>
        <a:lstStyle/>
        <a:p>
          <a:endParaRPr lang="en-GB"/>
        </a:p>
      </dgm:t>
    </dgm:pt>
    <dgm:pt modelId="{8AAA63E4-07CA-4C06-BCCF-C79EC5B522BA}" type="sibTrans" cxnId="{C1755C78-B716-4E5A-A3BF-48120B542F87}">
      <dgm:prSet phldrT="3" phldr="0"/>
      <dgm:spPr>
        <a:solidFill>
          <a:srgbClr val="ED865D"/>
        </a:solidFill>
      </dgm:spPr>
      <dgm:t>
        <a:bodyPr/>
        <a:lstStyle/>
        <a:p>
          <a:r>
            <a:rPr lang="en-GB" dirty="0"/>
            <a:t>3</a:t>
          </a:r>
        </a:p>
      </dgm:t>
    </dgm:pt>
    <dgm:pt modelId="{3C40F323-2A26-1146-9131-B2D8B599E05D}" type="pres">
      <dgm:prSet presAssocID="{D4503D04-C97E-4622-AE07-D0307CB3B4CA}" presName="linearFlow" presStyleCnt="0">
        <dgm:presLayoutVars>
          <dgm:dir/>
          <dgm:animLvl val="lvl"/>
          <dgm:resizeHandles val="exact"/>
        </dgm:presLayoutVars>
      </dgm:prSet>
      <dgm:spPr/>
    </dgm:pt>
    <dgm:pt modelId="{296CA727-22E4-1143-B024-CE111CF4A770}" type="pres">
      <dgm:prSet presAssocID="{AAC263CB-8256-4B03-92FE-1622698FB3E9}" presName="compositeNode" presStyleCnt="0"/>
      <dgm:spPr/>
    </dgm:pt>
    <dgm:pt modelId="{321FD1E3-6BBE-294B-B4C0-6DC5A435E948}" type="pres">
      <dgm:prSet presAssocID="{AAC263CB-8256-4B03-92FE-1622698FB3E9}" presName="parTx" presStyleLbl="node1" presStyleIdx="0" presStyleCnt="0">
        <dgm:presLayoutVars>
          <dgm:chMax val="0"/>
          <dgm:chPref val="0"/>
          <dgm:bulletEnabled val="1"/>
        </dgm:presLayoutVars>
      </dgm:prSet>
      <dgm:spPr/>
    </dgm:pt>
    <dgm:pt modelId="{70577C9B-C730-EA49-B58D-C5D075366A14}" type="pres">
      <dgm:prSet presAssocID="{AAC263CB-8256-4B03-92FE-1622698FB3E9}" presName="parSh" presStyleCnt="0"/>
      <dgm:spPr/>
    </dgm:pt>
    <dgm:pt modelId="{8B390F72-5471-DD42-9CE3-6F37BDA74B87}" type="pres">
      <dgm:prSet presAssocID="{AAC263CB-8256-4B03-92FE-1622698FB3E9}" presName="lineNode" presStyleLbl="alignAccFollowNode1" presStyleIdx="0" presStyleCnt="9"/>
      <dgm:spPr/>
    </dgm:pt>
    <dgm:pt modelId="{B510E1DB-3720-2045-A15B-D53248B697B7}" type="pres">
      <dgm:prSet presAssocID="{AAC263CB-8256-4B03-92FE-1622698FB3E9}" presName="lineArrowNode" presStyleLbl="alignAccFollowNode1" presStyleIdx="1" presStyleCnt="9"/>
      <dgm:spPr/>
    </dgm:pt>
    <dgm:pt modelId="{CE8B700A-AC6F-0E47-AEFA-DA760C3E6A6D}" type="pres">
      <dgm:prSet presAssocID="{808B76D0-8EC7-469A-93AC-7A6017188A9D}" presName="sibTransNodeCircle" presStyleLbl="alignNode1" presStyleIdx="0" presStyleCnt="3">
        <dgm:presLayoutVars>
          <dgm:chMax val="0"/>
          <dgm:bulletEnabled/>
        </dgm:presLayoutVars>
      </dgm:prSet>
      <dgm:spPr/>
    </dgm:pt>
    <dgm:pt modelId="{FCC40D6F-EEB6-3446-88E1-B053AA67D0BA}" type="pres">
      <dgm:prSet presAssocID="{808B76D0-8EC7-469A-93AC-7A6017188A9D}" presName="spacerBetweenCircleAndCallout" presStyleCnt="0">
        <dgm:presLayoutVars/>
      </dgm:prSet>
      <dgm:spPr/>
    </dgm:pt>
    <dgm:pt modelId="{12DC819D-BB19-CE49-AFEB-155922B01406}" type="pres">
      <dgm:prSet presAssocID="{AAC263CB-8256-4B03-92FE-1622698FB3E9}" presName="nodeText" presStyleLbl="alignAccFollowNode1" presStyleIdx="2" presStyleCnt="9">
        <dgm:presLayoutVars>
          <dgm:bulletEnabled val="1"/>
        </dgm:presLayoutVars>
      </dgm:prSet>
      <dgm:spPr/>
    </dgm:pt>
    <dgm:pt modelId="{C23696F0-ABD6-D744-AF78-0E1E04C15B58}" type="pres">
      <dgm:prSet presAssocID="{808B76D0-8EC7-469A-93AC-7A6017188A9D}" presName="sibTransComposite" presStyleCnt="0"/>
      <dgm:spPr/>
    </dgm:pt>
    <dgm:pt modelId="{7AEB03A9-4B7B-45E2-9D3A-0F690980E006}" type="pres">
      <dgm:prSet presAssocID="{AF9FD4B5-E507-4ED5-B7B0-DC8091195498}" presName="compositeNode" presStyleCnt="0"/>
      <dgm:spPr/>
    </dgm:pt>
    <dgm:pt modelId="{B307ADAE-0968-4F12-8E38-79A907016DB2}" type="pres">
      <dgm:prSet presAssocID="{AF9FD4B5-E507-4ED5-B7B0-DC8091195498}" presName="parTx" presStyleLbl="node1" presStyleIdx="0" presStyleCnt="0">
        <dgm:presLayoutVars>
          <dgm:chMax val="0"/>
          <dgm:chPref val="0"/>
          <dgm:bulletEnabled val="1"/>
        </dgm:presLayoutVars>
      </dgm:prSet>
      <dgm:spPr/>
    </dgm:pt>
    <dgm:pt modelId="{87D18134-586F-456F-803D-5562CD985DE8}" type="pres">
      <dgm:prSet presAssocID="{AF9FD4B5-E507-4ED5-B7B0-DC8091195498}" presName="parSh" presStyleCnt="0"/>
      <dgm:spPr/>
    </dgm:pt>
    <dgm:pt modelId="{6E8369AA-989B-41B9-B14E-0763F756AFED}" type="pres">
      <dgm:prSet presAssocID="{AF9FD4B5-E507-4ED5-B7B0-DC8091195498}" presName="lineNode" presStyleLbl="alignAccFollowNode1" presStyleIdx="3" presStyleCnt="9"/>
      <dgm:spPr/>
    </dgm:pt>
    <dgm:pt modelId="{B4003509-F8A0-4AE7-9678-4A7814FF9893}" type="pres">
      <dgm:prSet presAssocID="{AF9FD4B5-E507-4ED5-B7B0-DC8091195498}" presName="lineArrowNode" presStyleLbl="alignAccFollowNode1" presStyleIdx="4" presStyleCnt="9"/>
      <dgm:spPr/>
    </dgm:pt>
    <dgm:pt modelId="{E9BCD12E-4068-41B4-B436-CEA9A63CE298}" type="pres">
      <dgm:prSet presAssocID="{B354B339-E6E5-4315-9871-B034E76587B3}" presName="sibTransNodeCircle" presStyleLbl="alignNode1" presStyleIdx="1" presStyleCnt="3">
        <dgm:presLayoutVars>
          <dgm:chMax val="0"/>
          <dgm:bulletEnabled/>
        </dgm:presLayoutVars>
      </dgm:prSet>
      <dgm:spPr/>
    </dgm:pt>
    <dgm:pt modelId="{F45B6A5A-4043-4322-BF74-52088E11B45F}" type="pres">
      <dgm:prSet presAssocID="{B354B339-E6E5-4315-9871-B034E76587B3}" presName="spacerBetweenCircleAndCallout" presStyleCnt="0">
        <dgm:presLayoutVars/>
      </dgm:prSet>
      <dgm:spPr/>
    </dgm:pt>
    <dgm:pt modelId="{06DD6B7A-F110-4ABE-9928-3B1A58AE0F09}" type="pres">
      <dgm:prSet presAssocID="{AF9FD4B5-E507-4ED5-B7B0-DC8091195498}" presName="nodeText" presStyleLbl="alignAccFollowNode1" presStyleIdx="5" presStyleCnt="9">
        <dgm:presLayoutVars>
          <dgm:bulletEnabled val="1"/>
        </dgm:presLayoutVars>
      </dgm:prSet>
      <dgm:spPr/>
    </dgm:pt>
    <dgm:pt modelId="{A10BAAE9-E5AC-4FEA-ACD2-4C8EC71830D9}" type="pres">
      <dgm:prSet presAssocID="{B354B339-E6E5-4315-9871-B034E76587B3}" presName="sibTransComposite" presStyleCnt="0"/>
      <dgm:spPr/>
    </dgm:pt>
    <dgm:pt modelId="{FD9B3366-B6C3-4B6B-BFD1-A7EFB8C48D52}" type="pres">
      <dgm:prSet presAssocID="{E5F869F8-6966-4F91-88CB-4B0AC46E7600}" presName="compositeNode" presStyleCnt="0"/>
      <dgm:spPr/>
    </dgm:pt>
    <dgm:pt modelId="{793CF763-53A3-452A-B684-5E0771800417}" type="pres">
      <dgm:prSet presAssocID="{E5F869F8-6966-4F91-88CB-4B0AC46E7600}" presName="parTx" presStyleLbl="node1" presStyleIdx="0" presStyleCnt="0">
        <dgm:presLayoutVars>
          <dgm:chMax val="0"/>
          <dgm:chPref val="0"/>
          <dgm:bulletEnabled val="1"/>
        </dgm:presLayoutVars>
      </dgm:prSet>
      <dgm:spPr/>
    </dgm:pt>
    <dgm:pt modelId="{DC207F3F-9361-400C-8250-BBD52EF5FC8B}" type="pres">
      <dgm:prSet presAssocID="{E5F869F8-6966-4F91-88CB-4B0AC46E7600}" presName="parSh" presStyleCnt="0"/>
      <dgm:spPr/>
    </dgm:pt>
    <dgm:pt modelId="{AA8D5D41-68EC-4F53-B4B4-752AC6F5B9D3}" type="pres">
      <dgm:prSet presAssocID="{E5F869F8-6966-4F91-88CB-4B0AC46E7600}" presName="lineNode" presStyleLbl="alignAccFollowNode1" presStyleIdx="6" presStyleCnt="9"/>
      <dgm:spPr/>
    </dgm:pt>
    <dgm:pt modelId="{2135966A-8940-4F52-AA63-37A056260C76}" type="pres">
      <dgm:prSet presAssocID="{E5F869F8-6966-4F91-88CB-4B0AC46E7600}" presName="lineArrowNode" presStyleLbl="alignAccFollowNode1" presStyleIdx="7" presStyleCnt="9"/>
      <dgm:spPr/>
    </dgm:pt>
    <dgm:pt modelId="{40D109C0-2723-46DB-A2AD-0A584170EEBB}" type="pres">
      <dgm:prSet presAssocID="{8AAA63E4-07CA-4C06-BCCF-C79EC5B522BA}" presName="sibTransNodeCircle" presStyleLbl="alignNode1" presStyleIdx="2" presStyleCnt="3">
        <dgm:presLayoutVars>
          <dgm:chMax val="0"/>
          <dgm:bulletEnabled/>
        </dgm:presLayoutVars>
      </dgm:prSet>
      <dgm:spPr/>
    </dgm:pt>
    <dgm:pt modelId="{EE4D11EB-F1DA-44F4-806C-158F3DE1E356}" type="pres">
      <dgm:prSet presAssocID="{8AAA63E4-07CA-4C06-BCCF-C79EC5B522BA}" presName="spacerBetweenCircleAndCallout" presStyleCnt="0">
        <dgm:presLayoutVars/>
      </dgm:prSet>
      <dgm:spPr/>
    </dgm:pt>
    <dgm:pt modelId="{9033D058-6B2F-4342-90BE-B07466B0F1B5}" type="pres">
      <dgm:prSet presAssocID="{E5F869F8-6966-4F91-88CB-4B0AC46E7600}" presName="nodeText" presStyleLbl="alignAccFollowNode1" presStyleIdx="8" presStyleCnt="9">
        <dgm:presLayoutVars>
          <dgm:bulletEnabled val="1"/>
        </dgm:presLayoutVars>
      </dgm:prSet>
      <dgm:spPr/>
    </dgm:pt>
  </dgm:ptLst>
  <dgm:cxnLst>
    <dgm:cxn modelId="{B1CAE124-3C0B-4BC7-BC66-D3868FEE3E53}" type="presOf" srcId="{B354B339-E6E5-4315-9871-B034E76587B3}" destId="{E9BCD12E-4068-41B4-B436-CEA9A63CE298}" srcOrd="0" destOrd="0" presId="urn:microsoft.com/office/officeart/2016/7/layout/LinearArrowProcessNumbered"/>
    <dgm:cxn modelId="{5C7D4132-4001-477B-834E-93CF39E56235}" type="presOf" srcId="{E5F869F8-6966-4F91-88CB-4B0AC46E7600}" destId="{9033D058-6B2F-4342-90BE-B07466B0F1B5}" srcOrd="0" destOrd="0" presId="urn:microsoft.com/office/officeart/2016/7/layout/LinearArrowProcessNumbered"/>
    <dgm:cxn modelId="{89FF8934-0479-44B9-8A84-8FE9C5BE15DF}" srcId="{D4503D04-C97E-4622-AE07-D0307CB3B4CA}" destId="{AF9FD4B5-E507-4ED5-B7B0-DC8091195498}" srcOrd="1" destOrd="0" parTransId="{3A30692C-FB52-469C-B8F4-6B10B12884D9}" sibTransId="{B354B339-E6E5-4315-9871-B034E76587B3}"/>
    <dgm:cxn modelId="{52D2D537-A12E-41D0-AEA8-1780FD888164}" type="presOf" srcId="{8AAA63E4-07CA-4C06-BCCF-C79EC5B522BA}" destId="{40D109C0-2723-46DB-A2AD-0A584170EEBB}" srcOrd="0" destOrd="0" presId="urn:microsoft.com/office/officeart/2016/7/layout/LinearArrowProcessNumbered"/>
    <dgm:cxn modelId="{9640184F-42CF-0441-8D18-50F45B342AD6}" type="presOf" srcId="{808B76D0-8EC7-469A-93AC-7A6017188A9D}" destId="{CE8B700A-AC6F-0E47-AEFA-DA760C3E6A6D}" srcOrd="0" destOrd="0" presId="urn:microsoft.com/office/officeart/2016/7/layout/LinearArrowProcessNumbered"/>
    <dgm:cxn modelId="{C1755C78-B716-4E5A-A3BF-48120B542F87}" srcId="{D4503D04-C97E-4622-AE07-D0307CB3B4CA}" destId="{E5F869F8-6966-4F91-88CB-4B0AC46E7600}" srcOrd="2" destOrd="0" parTransId="{8F4D0AE4-410C-45EC-A1FC-F2541C589CD3}" sibTransId="{8AAA63E4-07CA-4C06-BCCF-C79EC5B522BA}"/>
    <dgm:cxn modelId="{D101785A-A3D8-4736-8C7E-4766732EE189}" type="presOf" srcId="{AF9FD4B5-E507-4ED5-B7B0-DC8091195498}" destId="{06DD6B7A-F110-4ABE-9928-3B1A58AE0F09}" srcOrd="0" destOrd="0" presId="urn:microsoft.com/office/officeart/2016/7/layout/LinearArrowProcessNumbered"/>
    <dgm:cxn modelId="{C5E94186-9CB6-4C42-92B3-C546CC53A7B9}" srcId="{D4503D04-C97E-4622-AE07-D0307CB3B4CA}" destId="{AAC263CB-8256-4B03-92FE-1622698FB3E9}" srcOrd="0" destOrd="0" parTransId="{0BEED663-FC38-4EAD-940F-4C475D2C87DB}" sibTransId="{808B76D0-8EC7-469A-93AC-7A6017188A9D}"/>
    <dgm:cxn modelId="{1DBFCA9C-22A6-CF4B-A1DC-84F892D316C2}" type="presOf" srcId="{AAC263CB-8256-4B03-92FE-1622698FB3E9}" destId="{12DC819D-BB19-CE49-AFEB-155922B01406}" srcOrd="0" destOrd="0" presId="urn:microsoft.com/office/officeart/2016/7/layout/LinearArrowProcessNumbered"/>
    <dgm:cxn modelId="{429BBAB5-E6F3-574F-AC79-1CB7EF13C8D7}" type="presOf" srcId="{D4503D04-C97E-4622-AE07-D0307CB3B4CA}" destId="{3C40F323-2A26-1146-9131-B2D8B599E05D}" srcOrd="0" destOrd="0" presId="urn:microsoft.com/office/officeart/2016/7/layout/LinearArrowProcessNumbered"/>
    <dgm:cxn modelId="{AF33346B-FE09-2E43-B098-7822C74FDC14}" type="presParOf" srcId="{3C40F323-2A26-1146-9131-B2D8B599E05D}" destId="{296CA727-22E4-1143-B024-CE111CF4A770}" srcOrd="0" destOrd="0" presId="urn:microsoft.com/office/officeart/2016/7/layout/LinearArrowProcessNumbered"/>
    <dgm:cxn modelId="{06A584FA-9EF5-5348-A462-AB4A83E01DCB}" type="presParOf" srcId="{296CA727-22E4-1143-B024-CE111CF4A770}" destId="{321FD1E3-6BBE-294B-B4C0-6DC5A435E948}" srcOrd="0" destOrd="0" presId="urn:microsoft.com/office/officeart/2016/7/layout/LinearArrowProcessNumbered"/>
    <dgm:cxn modelId="{3DCC91DD-666F-FD47-97D0-0373CDD777BB}" type="presParOf" srcId="{296CA727-22E4-1143-B024-CE111CF4A770}" destId="{70577C9B-C730-EA49-B58D-C5D075366A14}" srcOrd="1" destOrd="0" presId="urn:microsoft.com/office/officeart/2016/7/layout/LinearArrowProcessNumbered"/>
    <dgm:cxn modelId="{4F7E7384-CB47-7A4B-A7DC-54496DEF3BF2}" type="presParOf" srcId="{70577C9B-C730-EA49-B58D-C5D075366A14}" destId="{8B390F72-5471-DD42-9CE3-6F37BDA74B87}" srcOrd="0" destOrd="0" presId="urn:microsoft.com/office/officeart/2016/7/layout/LinearArrowProcessNumbered"/>
    <dgm:cxn modelId="{EA7A12D7-4D88-1B45-AA6B-10A5D6721337}" type="presParOf" srcId="{70577C9B-C730-EA49-B58D-C5D075366A14}" destId="{B510E1DB-3720-2045-A15B-D53248B697B7}" srcOrd="1" destOrd="0" presId="urn:microsoft.com/office/officeart/2016/7/layout/LinearArrowProcessNumbered"/>
    <dgm:cxn modelId="{AB2F9F3E-06CC-A242-A5D9-205452070D3C}" type="presParOf" srcId="{70577C9B-C730-EA49-B58D-C5D075366A14}" destId="{CE8B700A-AC6F-0E47-AEFA-DA760C3E6A6D}" srcOrd="2" destOrd="0" presId="urn:microsoft.com/office/officeart/2016/7/layout/LinearArrowProcessNumbered"/>
    <dgm:cxn modelId="{5972EA4C-C3BE-4C46-B56F-882865FC2AAB}" type="presParOf" srcId="{70577C9B-C730-EA49-B58D-C5D075366A14}" destId="{FCC40D6F-EEB6-3446-88E1-B053AA67D0BA}" srcOrd="3" destOrd="0" presId="urn:microsoft.com/office/officeart/2016/7/layout/LinearArrowProcessNumbered"/>
    <dgm:cxn modelId="{AB1C3499-BBA5-2244-94C6-0DC933F2D4D2}" type="presParOf" srcId="{296CA727-22E4-1143-B024-CE111CF4A770}" destId="{12DC819D-BB19-CE49-AFEB-155922B01406}" srcOrd="2" destOrd="0" presId="urn:microsoft.com/office/officeart/2016/7/layout/LinearArrowProcessNumbered"/>
    <dgm:cxn modelId="{08F0ADDE-2970-8B4F-941B-7A991543CDC5}" type="presParOf" srcId="{3C40F323-2A26-1146-9131-B2D8B599E05D}" destId="{C23696F0-ABD6-D744-AF78-0E1E04C15B58}" srcOrd="1" destOrd="0" presId="urn:microsoft.com/office/officeart/2016/7/layout/LinearArrowProcessNumbered"/>
    <dgm:cxn modelId="{43A15A23-45C2-4525-A318-B9473C4A35CF}" type="presParOf" srcId="{3C40F323-2A26-1146-9131-B2D8B599E05D}" destId="{7AEB03A9-4B7B-45E2-9D3A-0F690980E006}" srcOrd="2" destOrd="0" presId="urn:microsoft.com/office/officeart/2016/7/layout/LinearArrowProcessNumbered"/>
    <dgm:cxn modelId="{34F0CDCB-D049-4735-BF46-364B429F7CD0}" type="presParOf" srcId="{7AEB03A9-4B7B-45E2-9D3A-0F690980E006}" destId="{B307ADAE-0968-4F12-8E38-79A907016DB2}" srcOrd="0" destOrd="0" presId="urn:microsoft.com/office/officeart/2016/7/layout/LinearArrowProcessNumbered"/>
    <dgm:cxn modelId="{33A41423-2656-4944-8C24-CEB077DA815C}" type="presParOf" srcId="{7AEB03A9-4B7B-45E2-9D3A-0F690980E006}" destId="{87D18134-586F-456F-803D-5562CD985DE8}" srcOrd="1" destOrd="0" presId="urn:microsoft.com/office/officeart/2016/7/layout/LinearArrowProcessNumbered"/>
    <dgm:cxn modelId="{0CA23EBE-640E-4B39-9CBD-FC00DA7B0BC8}" type="presParOf" srcId="{87D18134-586F-456F-803D-5562CD985DE8}" destId="{6E8369AA-989B-41B9-B14E-0763F756AFED}" srcOrd="0" destOrd="0" presId="urn:microsoft.com/office/officeart/2016/7/layout/LinearArrowProcessNumbered"/>
    <dgm:cxn modelId="{F43929A2-F377-4F3C-918D-0A7BC097E284}" type="presParOf" srcId="{87D18134-586F-456F-803D-5562CD985DE8}" destId="{B4003509-F8A0-4AE7-9678-4A7814FF9893}" srcOrd="1" destOrd="0" presId="urn:microsoft.com/office/officeart/2016/7/layout/LinearArrowProcessNumbered"/>
    <dgm:cxn modelId="{99F98C07-0E33-426F-924E-F8C712FC0F45}" type="presParOf" srcId="{87D18134-586F-456F-803D-5562CD985DE8}" destId="{E9BCD12E-4068-41B4-B436-CEA9A63CE298}" srcOrd="2" destOrd="0" presId="urn:microsoft.com/office/officeart/2016/7/layout/LinearArrowProcessNumbered"/>
    <dgm:cxn modelId="{4DA95096-8ED8-499D-ACFD-892A5A0FDE0A}" type="presParOf" srcId="{87D18134-586F-456F-803D-5562CD985DE8}" destId="{F45B6A5A-4043-4322-BF74-52088E11B45F}" srcOrd="3" destOrd="0" presId="urn:microsoft.com/office/officeart/2016/7/layout/LinearArrowProcessNumbered"/>
    <dgm:cxn modelId="{CF70EF10-5BC4-456F-A9A1-5CCC6F65E2FA}" type="presParOf" srcId="{7AEB03A9-4B7B-45E2-9D3A-0F690980E006}" destId="{06DD6B7A-F110-4ABE-9928-3B1A58AE0F09}" srcOrd="2" destOrd="0" presId="urn:microsoft.com/office/officeart/2016/7/layout/LinearArrowProcessNumbered"/>
    <dgm:cxn modelId="{BE8F002B-B5DD-423B-A10B-C56D6BEED14B}" type="presParOf" srcId="{3C40F323-2A26-1146-9131-B2D8B599E05D}" destId="{A10BAAE9-E5AC-4FEA-ACD2-4C8EC71830D9}" srcOrd="3" destOrd="0" presId="urn:microsoft.com/office/officeart/2016/7/layout/LinearArrowProcessNumbered"/>
    <dgm:cxn modelId="{0E1DFF35-4D9C-40F8-AB97-84F8E145E630}" type="presParOf" srcId="{3C40F323-2A26-1146-9131-B2D8B599E05D}" destId="{FD9B3366-B6C3-4B6B-BFD1-A7EFB8C48D52}" srcOrd="4" destOrd="0" presId="urn:microsoft.com/office/officeart/2016/7/layout/LinearArrowProcessNumbered"/>
    <dgm:cxn modelId="{A5A5DF25-996F-4A50-983E-031C3FF24749}" type="presParOf" srcId="{FD9B3366-B6C3-4B6B-BFD1-A7EFB8C48D52}" destId="{793CF763-53A3-452A-B684-5E0771800417}" srcOrd="0" destOrd="0" presId="urn:microsoft.com/office/officeart/2016/7/layout/LinearArrowProcessNumbered"/>
    <dgm:cxn modelId="{3BFD0085-26F5-4E00-848A-4535B15246C2}" type="presParOf" srcId="{FD9B3366-B6C3-4B6B-BFD1-A7EFB8C48D52}" destId="{DC207F3F-9361-400C-8250-BBD52EF5FC8B}" srcOrd="1" destOrd="0" presId="urn:microsoft.com/office/officeart/2016/7/layout/LinearArrowProcessNumbered"/>
    <dgm:cxn modelId="{6FA506AE-DE62-446C-B7C2-5E00A8AB61C4}" type="presParOf" srcId="{DC207F3F-9361-400C-8250-BBD52EF5FC8B}" destId="{AA8D5D41-68EC-4F53-B4B4-752AC6F5B9D3}" srcOrd="0" destOrd="0" presId="urn:microsoft.com/office/officeart/2016/7/layout/LinearArrowProcessNumbered"/>
    <dgm:cxn modelId="{DE54BBDA-9E44-44BD-A9D6-3D8533FCE7A7}" type="presParOf" srcId="{DC207F3F-9361-400C-8250-BBD52EF5FC8B}" destId="{2135966A-8940-4F52-AA63-37A056260C76}" srcOrd="1" destOrd="0" presId="urn:microsoft.com/office/officeart/2016/7/layout/LinearArrowProcessNumbered"/>
    <dgm:cxn modelId="{1D197711-3F68-4343-8B1E-4F26367B53A5}" type="presParOf" srcId="{DC207F3F-9361-400C-8250-BBD52EF5FC8B}" destId="{40D109C0-2723-46DB-A2AD-0A584170EEBB}" srcOrd="2" destOrd="0" presId="urn:microsoft.com/office/officeart/2016/7/layout/LinearArrowProcessNumbered"/>
    <dgm:cxn modelId="{6994ABF0-B501-4C1E-A9E7-9A53399F264B}" type="presParOf" srcId="{DC207F3F-9361-400C-8250-BBD52EF5FC8B}" destId="{EE4D11EB-F1DA-44F4-806C-158F3DE1E356}" srcOrd="3" destOrd="0" presId="urn:microsoft.com/office/officeart/2016/7/layout/LinearArrowProcessNumbered"/>
    <dgm:cxn modelId="{F56E924C-0C86-43A6-A05B-BCA614ACBE9F}" type="presParOf" srcId="{FD9B3366-B6C3-4B6B-BFD1-A7EFB8C48D52}" destId="{9033D058-6B2F-4342-90BE-B07466B0F1B5}" srcOrd="2" destOrd="0" presId="urn:microsoft.com/office/officeart/2016/7/layout/LinearArrowProcessNumbered"/>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939503-8CF4-41CA-9D5C-8CC33000F859}" type="doc">
      <dgm:prSet loTypeId="urn:microsoft.com/office/officeart/2005/8/layout/default" loCatId="list" qsTypeId="urn:microsoft.com/office/officeart/2005/8/quickstyle/simple1" qsCatId="simple" csTypeId="urn:microsoft.com/office/officeart/2005/8/colors/accent3_4" csCatId="accent3" phldr="1"/>
      <dgm:spPr/>
      <dgm:t>
        <a:bodyPr/>
        <a:lstStyle/>
        <a:p>
          <a:endParaRPr lang="en-GB"/>
        </a:p>
      </dgm:t>
    </dgm:pt>
    <dgm:pt modelId="{86349061-1B86-408E-81EF-51C09C315A13}">
      <dgm:prSet custT="1"/>
      <dgm:spPr>
        <a:xfrm>
          <a:off x="2686" y="231927"/>
          <a:ext cx="2131297" cy="1278778"/>
        </a:xfrm>
        <a:prstGeom prst="rect">
          <a:avLst/>
        </a:prstGeom>
        <a:noFill/>
        <a:ln w="57150" cap="flat" cmpd="sng" algn="ctr">
          <a:solidFill>
            <a:srgbClr val="ED865D"/>
          </a:solidFill>
          <a:prstDash val="solid"/>
          <a:miter lim="800000"/>
        </a:ln>
        <a:effectLst/>
      </dgm:spPr>
      <dgm:t>
        <a:bodyPr/>
        <a:lstStyle/>
        <a:p>
          <a:pPr>
            <a:buNone/>
          </a:pPr>
          <a:r>
            <a:rPr lang="en-US" sz="1600" b="1" i="0" baseline="0" dirty="0">
              <a:solidFill>
                <a:schemeClr val="tx1"/>
              </a:solidFill>
              <a:latin typeface="Cambria" panose="02040503050406030204" pitchFamily="18" charset="0"/>
              <a:ea typeface="Cambria" panose="02040503050406030204" pitchFamily="18" charset="0"/>
              <a:cs typeface="+mn-cs"/>
            </a:rPr>
            <a:t>Week 1</a:t>
          </a:r>
          <a:r>
            <a:rPr lang="en-GB" sz="1600" b="1" i="0" baseline="0" dirty="0">
              <a:solidFill>
                <a:schemeClr val="tx1"/>
              </a:solidFill>
              <a:latin typeface="Cambria" panose="02040503050406030204" pitchFamily="18" charset="0"/>
              <a:ea typeface="Cambria" panose="02040503050406030204" pitchFamily="18" charset="0"/>
              <a:cs typeface="+mn-cs"/>
            </a:rPr>
            <a:t> </a:t>
          </a:r>
          <a:r>
            <a:rPr lang="en-GB" sz="1600" b="0" i="0" baseline="0" dirty="0">
              <a:solidFill>
                <a:schemeClr val="tx1"/>
              </a:solidFill>
              <a:latin typeface="Cambria" panose="02040503050406030204" pitchFamily="18" charset="0"/>
              <a:ea typeface="Cambria" panose="02040503050406030204" pitchFamily="18" charset="0"/>
              <a:cs typeface="+mn-cs"/>
            </a:rPr>
            <a:t>- Introduction What is crime? </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58F4F41D-C250-47D5-A642-6C889DB3B6EF}" type="parTrans" cxnId="{6425581C-E4AA-49F1-B0D4-D126653D5F6D}">
      <dgm:prSet/>
      <dgm:spPr/>
      <dgm:t>
        <a:bodyPr/>
        <a:lstStyle/>
        <a:p>
          <a:endParaRPr lang="en-GB"/>
        </a:p>
      </dgm:t>
    </dgm:pt>
    <dgm:pt modelId="{728CF064-273D-4309-A61D-87EB092B315E}" type="sibTrans" cxnId="{6425581C-E4AA-49F1-B0D4-D126653D5F6D}">
      <dgm:prSet/>
      <dgm:spPr/>
      <dgm:t>
        <a:bodyPr/>
        <a:lstStyle/>
        <a:p>
          <a:endParaRPr lang="en-GB"/>
        </a:p>
      </dgm:t>
    </dgm:pt>
    <dgm:pt modelId="{94D89BA0-BB6D-4570-8BC7-9328F1D04F94}">
      <dgm:prSet custT="1"/>
      <dgm:spPr>
        <a:xfrm>
          <a:off x="2347114" y="231927"/>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US" sz="1600" b="1" i="0" baseline="0" dirty="0">
              <a:solidFill>
                <a:schemeClr val="tx1"/>
              </a:solidFill>
              <a:latin typeface="Cambria" panose="02040503050406030204" pitchFamily="18" charset="0"/>
              <a:ea typeface="Cambria" panose="02040503050406030204" pitchFamily="18" charset="0"/>
              <a:cs typeface="+mn-cs"/>
            </a:rPr>
            <a:t>Week 2</a:t>
          </a:r>
          <a:r>
            <a:rPr lang="en-GB" sz="1600" b="1" i="0" baseline="0" dirty="0">
              <a:solidFill>
                <a:schemeClr val="tx1"/>
              </a:solidFill>
              <a:latin typeface="Cambria" panose="02040503050406030204" pitchFamily="18" charset="0"/>
              <a:ea typeface="Cambria" panose="02040503050406030204" pitchFamily="18" charset="0"/>
              <a:cs typeface="+mn-cs"/>
            </a:rPr>
            <a:t> </a:t>
          </a:r>
          <a:r>
            <a:rPr lang="en-GB" sz="1600" b="0" i="0" baseline="0" dirty="0">
              <a:solidFill>
                <a:schemeClr val="tx1"/>
              </a:solidFill>
              <a:latin typeface="Cambria" panose="02040503050406030204" pitchFamily="18" charset="0"/>
              <a:ea typeface="Cambria" panose="02040503050406030204" pitchFamily="18" charset="0"/>
              <a:cs typeface="+mn-cs"/>
            </a:rPr>
            <a:t>- </a:t>
          </a:r>
          <a:r>
            <a:rPr lang="en-US" sz="1600" b="0" i="0" baseline="0" dirty="0">
              <a:solidFill>
                <a:schemeClr val="tx1"/>
              </a:solidFill>
              <a:latin typeface="Cambria" panose="02040503050406030204" pitchFamily="18" charset="0"/>
              <a:ea typeface="Cambria" panose="02040503050406030204" pitchFamily="18" charset="0"/>
              <a:cs typeface="+mn-cs"/>
            </a:rPr>
            <a:t>Measuring  Crime &amp; Victimisation: </a:t>
          </a:r>
          <a:r>
            <a:rPr lang="en-GB" sz="1600" b="0" i="0" baseline="0" dirty="0">
              <a:solidFill>
                <a:schemeClr val="tx1"/>
              </a:solidFill>
              <a:latin typeface="Cambria" panose="02040503050406030204" pitchFamily="18" charset="0"/>
              <a:ea typeface="Cambria" panose="02040503050406030204" pitchFamily="18" charset="0"/>
              <a:cs typeface="+mn-cs"/>
            </a:rPr>
            <a:t> </a:t>
          </a:r>
          <a:r>
            <a:rPr lang="en-US" sz="1600" b="0" i="0" baseline="0" dirty="0">
              <a:solidFill>
                <a:schemeClr val="tx1"/>
              </a:solidFill>
              <a:latin typeface="Cambria" panose="02040503050406030204" pitchFamily="18" charset="0"/>
              <a:ea typeface="Cambria" panose="02040503050406030204" pitchFamily="18" charset="0"/>
              <a:cs typeface="+mn-cs"/>
            </a:rPr>
            <a:t>Trends &amp; Patterns </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075EE6B7-4270-40F2-8ABB-CA86D7810420}" type="parTrans" cxnId="{DE56D0B6-A388-4C7E-994B-2811EE970EEE}">
      <dgm:prSet/>
      <dgm:spPr/>
      <dgm:t>
        <a:bodyPr/>
        <a:lstStyle/>
        <a:p>
          <a:endParaRPr lang="en-GB"/>
        </a:p>
      </dgm:t>
    </dgm:pt>
    <dgm:pt modelId="{EEF48823-56BD-4739-9804-73124FCEC5AB}" type="sibTrans" cxnId="{DE56D0B6-A388-4C7E-994B-2811EE970EEE}">
      <dgm:prSet/>
      <dgm:spPr/>
      <dgm:t>
        <a:bodyPr/>
        <a:lstStyle/>
        <a:p>
          <a:endParaRPr lang="en-GB"/>
        </a:p>
      </dgm:t>
    </dgm:pt>
    <dgm:pt modelId="{C063C47B-EC01-4AD5-9568-3B0702CB4B44}">
      <dgm:prSet custT="1"/>
      <dgm:spPr>
        <a:xfrm>
          <a:off x="4691541" y="231927"/>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US" sz="1600" b="1" i="0" baseline="0" dirty="0">
              <a:solidFill>
                <a:schemeClr val="tx1"/>
              </a:solidFill>
              <a:latin typeface="Cambria" panose="02040503050406030204" pitchFamily="18" charset="0"/>
              <a:ea typeface="Cambria" panose="02040503050406030204" pitchFamily="18" charset="0"/>
              <a:cs typeface="+mn-cs"/>
            </a:rPr>
            <a:t>Week 3</a:t>
          </a:r>
          <a:r>
            <a:rPr lang="en-GB" sz="1600" b="1" i="0" baseline="0" dirty="0">
              <a:solidFill>
                <a:schemeClr val="tx1"/>
              </a:solidFill>
              <a:latin typeface="Cambria" panose="02040503050406030204" pitchFamily="18" charset="0"/>
              <a:ea typeface="Cambria" panose="02040503050406030204" pitchFamily="18" charset="0"/>
              <a:cs typeface="+mn-cs"/>
            </a:rPr>
            <a:t> </a:t>
          </a:r>
          <a:r>
            <a:rPr lang="en-GB" sz="1600" b="0" i="0" baseline="0" dirty="0">
              <a:solidFill>
                <a:schemeClr val="tx1"/>
              </a:solidFill>
              <a:latin typeface="Cambria" panose="02040503050406030204" pitchFamily="18" charset="0"/>
              <a:ea typeface="Cambria" panose="02040503050406030204" pitchFamily="18" charset="0"/>
              <a:cs typeface="+mn-cs"/>
            </a:rPr>
            <a:t>- </a:t>
          </a:r>
          <a:r>
            <a:rPr lang="en-US" sz="1600" b="0" i="0" baseline="0" dirty="0">
              <a:solidFill>
                <a:schemeClr val="tx1"/>
              </a:solidFill>
              <a:latin typeface="Cambria" panose="02040503050406030204" pitchFamily="18" charset="0"/>
              <a:ea typeface="Cambria" panose="02040503050406030204" pitchFamily="18" charset="0"/>
              <a:cs typeface="+mn-cs"/>
            </a:rPr>
            <a:t>Public  Perceptions of Crime,  Media Representations</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1D7B6702-6C3C-4FDF-BE1B-D1BAC70321DA}" type="parTrans" cxnId="{255B8CD0-A420-4AFA-9994-80ADBE466614}">
      <dgm:prSet/>
      <dgm:spPr/>
      <dgm:t>
        <a:bodyPr/>
        <a:lstStyle/>
        <a:p>
          <a:endParaRPr lang="en-GB"/>
        </a:p>
      </dgm:t>
    </dgm:pt>
    <dgm:pt modelId="{ADB54BF0-1398-402C-AEAD-5FA0988F3B81}" type="sibTrans" cxnId="{255B8CD0-A420-4AFA-9994-80ADBE466614}">
      <dgm:prSet/>
      <dgm:spPr/>
      <dgm:t>
        <a:bodyPr/>
        <a:lstStyle/>
        <a:p>
          <a:endParaRPr lang="en-GB"/>
        </a:p>
      </dgm:t>
    </dgm:pt>
    <dgm:pt modelId="{E63A0B4B-843D-4E6B-A2F5-EA5C2A5565B4}">
      <dgm:prSet custT="1"/>
      <dgm:spPr>
        <a:xfrm>
          <a:off x="7035969" y="231927"/>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GB" sz="1600" b="1" i="0" baseline="0" dirty="0">
              <a:solidFill>
                <a:schemeClr val="tx1"/>
              </a:solidFill>
              <a:latin typeface="Cambria" panose="02040503050406030204" pitchFamily="18" charset="0"/>
              <a:ea typeface="Cambria" panose="02040503050406030204" pitchFamily="18" charset="0"/>
              <a:cs typeface="+mn-cs"/>
            </a:rPr>
            <a:t>Week 4 - </a:t>
          </a:r>
          <a:r>
            <a:rPr lang="en-GB" sz="1600" b="0" i="0" baseline="0" dirty="0">
              <a:solidFill>
                <a:schemeClr val="tx1"/>
              </a:solidFill>
              <a:latin typeface="Cambria" panose="02040503050406030204" pitchFamily="18" charset="0"/>
              <a:ea typeface="Cambria" panose="02040503050406030204" pitchFamily="18" charset="0"/>
              <a:cs typeface="+mn-cs"/>
            </a:rPr>
            <a:t>Race &amp;  Criminalisation</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7C56AB1F-A588-4731-AA96-6B0A17EC6CB8}" type="parTrans" cxnId="{022E780B-3946-4E96-9998-32D112680355}">
      <dgm:prSet/>
      <dgm:spPr/>
      <dgm:t>
        <a:bodyPr/>
        <a:lstStyle/>
        <a:p>
          <a:endParaRPr lang="en-GB"/>
        </a:p>
      </dgm:t>
    </dgm:pt>
    <dgm:pt modelId="{A3292A38-2B5B-41BB-A2D4-1694DA789496}" type="sibTrans" cxnId="{022E780B-3946-4E96-9998-32D112680355}">
      <dgm:prSet/>
      <dgm:spPr/>
      <dgm:t>
        <a:bodyPr/>
        <a:lstStyle/>
        <a:p>
          <a:endParaRPr lang="en-GB"/>
        </a:p>
      </dgm:t>
    </dgm:pt>
    <dgm:pt modelId="{CCAC28EF-CB14-46A3-B3D0-E72662069748}">
      <dgm:prSet custT="1"/>
      <dgm:spPr>
        <a:xfrm>
          <a:off x="2686" y="1723835"/>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GB" sz="1600" b="1" i="0" baseline="0" dirty="0">
              <a:solidFill>
                <a:schemeClr val="tx1"/>
              </a:solidFill>
              <a:latin typeface="Cambria" panose="02040503050406030204" pitchFamily="18" charset="0"/>
              <a:ea typeface="Cambria" panose="02040503050406030204" pitchFamily="18" charset="0"/>
              <a:cs typeface="+mn-cs"/>
            </a:rPr>
            <a:t>Week 5 - </a:t>
          </a:r>
          <a:r>
            <a:rPr lang="en-GB" sz="1600" b="0" i="0" baseline="0" dirty="0">
              <a:solidFill>
                <a:schemeClr val="tx1"/>
              </a:solidFill>
              <a:latin typeface="Cambria" panose="02040503050406030204" pitchFamily="18" charset="0"/>
              <a:ea typeface="Cambria" panose="02040503050406030204" pitchFamily="18" charset="0"/>
              <a:cs typeface="+mn-cs"/>
            </a:rPr>
            <a:t>Gender, Crime &amp;  Victimisation</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149D301D-3637-4B59-B392-9A1DC78B8882}" type="parTrans" cxnId="{65853FE9-E51F-4916-8292-7330B2871A53}">
      <dgm:prSet/>
      <dgm:spPr/>
      <dgm:t>
        <a:bodyPr/>
        <a:lstStyle/>
        <a:p>
          <a:endParaRPr lang="en-GB"/>
        </a:p>
      </dgm:t>
    </dgm:pt>
    <dgm:pt modelId="{1B80899A-99D5-42BF-AF89-5AB035AF3884}" type="sibTrans" cxnId="{65853FE9-E51F-4916-8292-7330B2871A53}">
      <dgm:prSet/>
      <dgm:spPr/>
      <dgm:t>
        <a:bodyPr/>
        <a:lstStyle/>
        <a:p>
          <a:endParaRPr lang="en-GB"/>
        </a:p>
      </dgm:t>
    </dgm:pt>
    <dgm:pt modelId="{FD753E48-EEE6-4963-84DB-0F18A38E1EB3}">
      <dgm:prSet custT="1"/>
      <dgm:spPr>
        <a:xfrm>
          <a:off x="2347114" y="1723835"/>
          <a:ext cx="2131297" cy="1278778"/>
        </a:xfrm>
        <a:prstGeom prst="rect">
          <a:avLst/>
        </a:prstGeom>
        <a:solidFill>
          <a:srgbClr val="ED865D"/>
        </a:solidFill>
        <a:ln w="38100" cap="flat" cmpd="sng" algn="ctr">
          <a:solidFill>
            <a:schemeClr val="tx1">
              <a:lumMod val="85000"/>
              <a:lumOff val="15000"/>
            </a:schemeClr>
          </a:solidFill>
          <a:prstDash val="solid"/>
          <a:miter lim="800000"/>
        </a:ln>
        <a:effectLst/>
      </dgm:spPr>
      <dgm:t>
        <a:bodyPr/>
        <a:lstStyle/>
        <a:p>
          <a:pPr>
            <a:buNone/>
          </a:pPr>
          <a:r>
            <a:rPr lang="en-GB" sz="1600" b="1" i="0" baseline="0" dirty="0">
              <a:solidFill>
                <a:schemeClr val="tx1"/>
              </a:solidFill>
              <a:latin typeface="Cambria" panose="02040503050406030204" pitchFamily="18" charset="0"/>
              <a:ea typeface="Cambria" panose="02040503050406030204" pitchFamily="18" charset="0"/>
              <a:cs typeface="+mn-cs"/>
            </a:rPr>
            <a:t>Week 6 – Reading Week </a:t>
          </a:r>
          <a:endParaRPr lang="en-GB" sz="1600" b="1" dirty="0">
            <a:solidFill>
              <a:schemeClr val="tx1"/>
            </a:solidFill>
            <a:latin typeface="Cambria" panose="02040503050406030204" pitchFamily="18" charset="0"/>
            <a:ea typeface="Cambria" panose="02040503050406030204" pitchFamily="18" charset="0"/>
            <a:cs typeface="+mn-cs"/>
          </a:endParaRPr>
        </a:p>
      </dgm:t>
    </dgm:pt>
    <dgm:pt modelId="{20364D26-60C2-4ABF-819E-5A968B88B495}" type="parTrans" cxnId="{BD22452D-5C97-4BAF-9B8F-E8F17EB004F7}">
      <dgm:prSet/>
      <dgm:spPr/>
      <dgm:t>
        <a:bodyPr/>
        <a:lstStyle/>
        <a:p>
          <a:endParaRPr lang="en-GB"/>
        </a:p>
      </dgm:t>
    </dgm:pt>
    <dgm:pt modelId="{4C4F3853-66AB-4B6B-AE53-C53572B7849C}" type="sibTrans" cxnId="{BD22452D-5C97-4BAF-9B8F-E8F17EB004F7}">
      <dgm:prSet/>
      <dgm:spPr/>
      <dgm:t>
        <a:bodyPr/>
        <a:lstStyle/>
        <a:p>
          <a:endParaRPr lang="en-GB"/>
        </a:p>
      </dgm:t>
    </dgm:pt>
    <dgm:pt modelId="{55D63C11-74B4-4092-8A37-E5ED3DCD89B5}">
      <dgm:prSet custT="1"/>
      <dgm:spPr>
        <a:xfrm>
          <a:off x="4691541" y="1723835"/>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GB" sz="1600" b="1" i="0" baseline="0" dirty="0">
              <a:solidFill>
                <a:schemeClr val="tx1"/>
              </a:solidFill>
              <a:latin typeface="Cambria" panose="02040503050406030204" pitchFamily="18" charset="0"/>
              <a:ea typeface="Cambria" panose="02040503050406030204" pitchFamily="18" charset="0"/>
              <a:cs typeface="+mn-cs"/>
            </a:rPr>
            <a:t>Week 7 </a:t>
          </a:r>
          <a:r>
            <a:rPr lang="en-GB" sz="1600" b="0" i="0" baseline="0" dirty="0">
              <a:solidFill>
                <a:schemeClr val="tx1"/>
              </a:solidFill>
              <a:latin typeface="Cambria" panose="02040503050406030204" pitchFamily="18" charset="0"/>
              <a:ea typeface="Cambria" panose="02040503050406030204" pitchFamily="18" charset="0"/>
              <a:cs typeface="+mn-cs"/>
            </a:rPr>
            <a:t>- Class &amp; Crime</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A7C5BFF3-1AC7-414D-840C-DC57EEF94E54}" type="parTrans" cxnId="{7882DE1E-7051-4576-9124-632755CD8F21}">
      <dgm:prSet/>
      <dgm:spPr/>
      <dgm:t>
        <a:bodyPr/>
        <a:lstStyle/>
        <a:p>
          <a:endParaRPr lang="en-GB"/>
        </a:p>
      </dgm:t>
    </dgm:pt>
    <dgm:pt modelId="{782D97E1-8B91-453D-8540-FF99BF12E72F}" type="sibTrans" cxnId="{7882DE1E-7051-4576-9124-632755CD8F21}">
      <dgm:prSet/>
      <dgm:spPr/>
      <dgm:t>
        <a:bodyPr/>
        <a:lstStyle/>
        <a:p>
          <a:endParaRPr lang="en-GB"/>
        </a:p>
      </dgm:t>
    </dgm:pt>
    <dgm:pt modelId="{F17D80C4-C9C1-4CFD-9CC0-174A840F8738}">
      <dgm:prSet custT="1"/>
      <dgm:spPr>
        <a:xfrm>
          <a:off x="7035969" y="1723835"/>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US" sz="1600" b="1" i="0" baseline="0" dirty="0">
              <a:solidFill>
                <a:schemeClr val="tx1"/>
              </a:solidFill>
              <a:latin typeface="Cambria" panose="02040503050406030204" pitchFamily="18" charset="0"/>
              <a:ea typeface="Cambria" panose="02040503050406030204" pitchFamily="18" charset="0"/>
              <a:cs typeface="+mn-cs"/>
            </a:rPr>
            <a:t>Week 8 </a:t>
          </a:r>
          <a:r>
            <a:rPr lang="en-US" sz="1600" b="0" i="0" baseline="0" dirty="0">
              <a:solidFill>
                <a:schemeClr val="tx1"/>
              </a:solidFill>
              <a:latin typeface="Cambria" panose="02040503050406030204" pitchFamily="18" charset="0"/>
              <a:ea typeface="Cambria" panose="02040503050406030204" pitchFamily="18" charset="0"/>
              <a:cs typeface="+mn-cs"/>
            </a:rPr>
            <a:t>- </a:t>
          </a:r>
          <a:r>
            <a:rPr lang="en-GB" sz="1600" b="0" i="0" baseline="0" dirty="0">
              <a:solidFill>
                <a:schemeClr val="tx1"/>
              </a:solidFill>
              <a:latin typeface="Cambria" panose="02040503050406030204" pitchFamily="18" charset="0"/>
              <a:ea typeface="Cambria" panose="02040503050406030204" pitchFamily="18" charset="0"/>
              <a:cs typeface="+mn-cs"/>
            </a:rPr>
            <a:t>The Police &amp;  Policing Today</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E95AA443-FEA1-4117-B9DC-8E3601202D2A}" type="parTrans" cxnId="{14590FCA-70EE-4672-8ED4-E78A8EBFB850}">
      <dgm:prSet/>
      <dgm:spPr/>
      <dgm:t>
        <a:bodyPr/>
        <a:lstStyle/>
        <a:p>
          <a:endParaRPr lang="en-GB"/>
        </a:p>
      </dgm:t>
    </dgm:pt>
    <dgm:pt modelId="{A5050B8E-8982-41FF-99FE-9B223FD05EB2}" type="sibTrans" cxnId="{14590FCA-70EE-4672-8ED4-E78A8EBFB850}">
      <dgm:prSet/>
      <dgm:spPr/>
      <dgm:t>
        <a:bodyPr/>
        <a:lstStyle/>
        <a:p>
          <a:endParaRPr lang="en-GB"/>
        </a:p>
      </dgm:t>
    </dgm:pt>
    <dgm:pt modelId="{AA12DE57-2583-4D95-9ABE-068AD359E0F6}">
      <dgm:prSet custT="1"/>
      <dgm:spPr>
        <a:xfrm>
          <a:off x="2347114" y="3215744"/>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GB" sz="1600" b="1" i="0" baseline="0" dirty="0">
              <a:solidFill>
                <a:schemeClr val="tx1"/>
              </a:solidFill>
              <a:latin typeface="Cambria" panose="02040503050406030204" pitchFamily="18" charset="0"/>
              <a:ea typeface="Cambria" panose="02040503050406030204" pitchFamily="18" charset="0"/>
              <a:cs typeface="+mn-cs"/>
            </a:rPr>
            <a:t>Week 9 </a:t>
          </a:r>
          <a:r>
            <a:rPr lang="en-GB" sz="1600" b="0" i="0" baseline="0" dirty="0">
              <a:solidFill>
                <a:schemeClr val="tx1"/>
              </a:solidFill>
              <a:latin typeface="Cambria" panose="02040503050406030204" pitchFamily="18" charset="0"/>
              <a:ea typeface="Cambria" panose="02040503050406030204" pitchFamily="18" charset="0"/>
              <a:cs typeface="+mn-cs"/>
            </a:rPr>
            <a:t>- </a:t>
          </a:r>
          <a:r>
            <a:rPr lang="en-US" sz="1600" b="0" i="0" baseline="0" dirty="0">
              <a:solidFill>
                <a:schemeClr val="tx1"/>
              </a:solidFill>
              <a:latin typeface="Cambria" panose="02040503050406030204" pitchFamily="18" charset="0"/>
              <a:ea typeface="Cambria" panose="02040503050406030204" pitchFamily="18" charset="0"/>
              <a:cs typeface="+mn-cs"/>
            </a:rPr>
            <a:t>Punishment &amp;  Prisons Today </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E66E7FE7-596F-4BE1-81EE-339A1ED23717}" type="parTrans" cxnId="{BDE6A4BE-8188-4A0C-AB85-C0694CC28F51}">
      <dgm:prSet/>
      <dgm:spPr/>
      <dgm:t>
        <a:bodyPr/>
        <a:lstStyle/>
        <a:p>
          <a:endParaRPr lang="en-GB"/>
        </a:p>
      </dgm:t>
    </dgm:pt>
    <dgm:pt modelId="{6BC6E430-2ACD-4B99-B695-29D184BE9841}" type="sibTrans" cxnId="{BDE6A4BE-8188-4A0C-AB85-C0694CC28F51}">
      <dgm:prSet/>
      <dgm:spPr/>
      <dgm:t>
        <a:bodyPr/>
        <a:lstStyle/>
        <a:p>
          <a:endParaRPr lang="en-GB"/>
        </a:p>
      </dgm:t>
    </dgm:pt>
    <dgm:pt modelId="{B88C8806-DEBE-413D-B963-21812C7678D2}">
      <dgm:prSet custT="1"/>
      <dgm:spPr>
        <a:xfrm>
          <a:off x="4691541" y="3215744"/>
          <a:ext cx="2131297" cy="1278778"/>
        </a:xfrm>
        <a:prstGeom prst="rect">
          <a:avLst/>
        </a:prstGeom>
        <a:noFill/>
        <a:ln w="38100" cap="flat" cmpd="sng" algn="ctr">
          <a:solidFill>
            <a:schemeClr val="tx1">
              <a:lumMod val="85000"/>
              <a:lumOff val="15000"/>
            </a:schemeClr>
          </a:solidFill>
          <a:prstDash val="solid"/>
          <a:miter lim="800000"/>
        </a:ln>
        <a:effectLst/>
      </dgm:spPr>
      <dgm:t>
        <a:bodyPr/>
        <a:lstStyle/>
        <a:p>
          <a:pPr>
            <a:buNone/>
          </a:pPr>
          <a:r>
            <a:rPr lang="en-GB" sz="1600" b="1" i="0" baseline="0" dirty="0">
              <a:solidFill>
                <a:schemeClr val="tx1"/>
              </a:solidFill>
              <a:latin typeface="Cambria" panose="02040503050406030204" pitchFamily="18" charset="0"/>
              <a:ea typeface="Cambria" panose="02040503050406030204" pitchFamily="18" charset="0"/>
              <a:cs typeface="+mn-cs"/>
            </a:rPr>
            <a:t>Week 10 </a:t>
          </a:r>
          <a:r>
            <a:rPr lang="en-GB" sz="1600" b="0" i="0" baseline="0" dirty="0">
              <a:solidFill>
                <a:schemeClr val="tx1"/>
              </a:solidFill>
              <a:latin typeface="Cambria" panose="02040503050406030204" pitchFamily="18" charset="0"/>
              <a:ea typeface="Cambria" panose="02040503050406030204" pitchFamily="18" charset="0"/>
              <a:cs typeface="+mn-cs"/>
            </a:rPr>
            <a:t>- </a:t>
          </a:r>
          <a:r>
            <a:rPr lang="en-US" sz="1600" b="0" i="0" baseline="0" dirty="0">
              <a:solidFill>
                <a:schemeClr val="tx1"/>
              </a:solidFill>
              <a:latin typeface="Cambria" panose="02040503050406030204" pitchFamily="18" charset="0"/>
              <a:ea typeface="Cambria" panose="02040503050406030204" pitchFamily="18" charset="0"/>
              <a:cs typeface="+mn-cs"/>
            </a:rPr>
            <a:t>The Politics of  Abolitionism and Module  Overview </a:t>
          </a:r>
          <a:endParaRPr lang="en-GB" sz="1600" dirty="0">
            <a:solidFill>
              <a:schemeClr val="tx1"/>
            </a:solidFill>
            <a:latin typeface="Cambria" panose="02040503050406030204" pitchFamily="18" charset="0"/>
            <a:ea typeface="Cambria" panose="02040503050406030204" pitchFamily="18" charset="0"/>
            <a:cs typeface="+mn-cs"/>
          </a:endParaRPr>
        </a:p>
      </dgm:t>
    </dgm:pt>
    <dgm:pt modelId="{7C890B01-B4A8-4CD4-896F-C75A6039CC77}" type="parTrans" cxnId="{15403A17-B420-4FBF-9456-3321B7639AF0}">
      <dgm:prSet/>
      <dgm:spPr/>
      <dgm:t>
        <a:bodyPr/>
        <a:lstStyle/>
        <a:p>
          <a:endParaRPr lang="en-GB"/>
        </a:p>
      </dgm:t>
    </dgm:pt>
    <dgm:pt modelId="{44EFEAB0-5A74-4843-950A-10099E3470B4}" type="sibTrans" cxnId="{15403A17-B420-4FBF-9456-3321B7639AF0}">
      <dgm:prSet/>
      <dgm:spPr/>
      <dgm:t>
        <a:bodyPr/>
        <a:lstStyle/>
        <a:p>
          <a:endParaRPr lang="en-GB"/>
        </a:p>
      </dgm:t>
    </dgm:pt>
    <dgm:pt modelId="{57F32A6E-97CC-48AF-8717-1F2DDFAEE1E3}" type="pres">
      <dgm:prSet presAssocID="{4D939503-8CF4-41CA-9D5C-8CC33000F859}" presName="diagram" presStyleCnt="0">
        <dgm:presLayoutVars>
          <dgm:dir/>
          <dgm:resizeHandles val="exact"/>
        </dgm:presLayoutVars>
      </dgm:prSet>
      <dgm:spPr/>
    </dgm:pt>
    <dgm:pt modelId="{208F3445-8E0A-402A-B3AB-09467E5459A3}" type="pres">
      <dgm:prSet presAssocID="{86349061-1B86-408E-81EF-51C09C315A13}" presName="node" presStyleLbl="node1" presStyleIdx="0" presStyleCnt="10">
        <dgm:presLayoutVars>
          <dgm:bulletEnabled val="1"/>
        </dgm:presLayoutVars>
      </dgm:prSet>
      <dgm:spPr/>
    </dgm:pt>
    <dgm:pt modelId="{683F9003-3355-4BBC-92D5-08F28904A2DF}" type="pres">
      <dgm:prSet presAssocID="{728CF064-273D-4309-A61D-87EB092B315E}" presName="sibTrans" presStyleCnt="0"/>
      <dgm:spPr/>
    </dgm:pt>
    <dgm:pt modelId="{5DFD5CC0-1ED2-4804-B20B-B0AAF0C51CE1}" type="pres">
      <dgm:prSet presAssocID="{94D89BA0-BB6D-4570-8BC7-9328F1D04F94}" presName="node" presStyleLbl="node1" presStyleIdx="1" presStyleCnt="10">
        <dgm:presLayoutVars>
          <dgm:bulletEnabled val="1"/>
        </dgm:presLayoutVars>
      </dgm:prSet>
      <dgm:spPr/>
    </dgm:pt>
    <dgm:pt modelId="{A6109793-0E3C-4811-B24C-1A1A5F683951}" type="pres">
      <dgm:prSet presAssocID="{EEF48823-56BD-4739-9804-73124FCEC5AB}" presName="sibTrans" presStyleCnt="0"/>
      <dgm:spPr/>
    </dgm:pt>
    <dgm:pt modelId="{58DC0C3D-778A-41D3-A0C3-9D8441393EEF}" type="pres">
      <dgm:prSet presAssocID="{C063C47B-EC01-4AD5-9568-3B0702CB4B44}" presName="node" presStyleLbl="node1" presStyleIdx="2" presStyleCnt="10">
        <dgm:presLayoutVars>
          <dgm:bulletEnabled val="1"/>
        </dgm:presLayoutVars>
      </dgm:prSet>
      <dgm:spPr/>
    </dgm:pt>
    <dgm:pt modelId="{5DD28718-6283-471B-B6CA-A681CD5369C8}" type="pres">
      <dgm:prSet presAssocID="{ADB54BF0-1398-402C-AEAD-5FA0988F3B81}" presName="sibTrans" presStyleCnt="0"/>
      <dgm:spPr/>
    </dgm:pt>
    <dgm:pt modelId="{EDE9E8AD-68F4-4193-82B8-2238320D2ADB}" type="pres">
      <dgm:prSet presAssocID="{E63A0B4B-843D-4E6B-A2F5-EA5C2A5565B4}" presName="node" presStyleLbl="node1" presStyleIdx="3" presStyleCnt="10">
        <dgm:presLayoutVars>
          <dgm:bulletEnabled val="1"/>
        </dgm:presLayoutVars>
      </dgm:prSet>
      <dgm:spPr/>
    </dgm:pt>
    <dgm:pt modelId="{D97BA7F3-5BE3-42AF-8BF9-8C5035AD6A21}" type="pres">
      <dgm:prSet presAssocID="{A3292A38-2B5B-41BB-A2D4-1694DA789496}" presName="sibTrans" presStyleCnt="0"/>
      <dgm:spPr/>
    </dgm:pt>
    <dgm:pt modelId="{A3497315-9935-4171-A41E-5A0BE4C4B600}" type="pres">
      <dgm:prSet presAssocID="{CCAC28EF-CB14-46A3-B3D0-E72662069748}" presName="node" presStyleLbl="node1" presStyleIdx="4" presStyleCnt="10">
        <dgm:presLayoutVars>
          <dgm:bulletEnabled val="1"/>
        </dgm:presLayoutVars>
      </dgm:prSet>
      <dgm:spPr/>
    </dgm:pt>
    <dgm:pt modelId="{909D3571-9441-4F38-A38B-8BED558E0B5F}" type="pres">
      <dgm:prSet presAssocID="{1B80899A-99D5-42BF-AF89-5AB035AF3884}" presName="sibTrans" presStyleCnt="0"/>
      <dgm:spPr/>
    </dgm:pt>
    <dgm:pt modelId="{AE51FC76-579F-49A4-8D49-A4D5715E1578}" type="pres">
      <dgm:prSet presAssocID="{FD753E48-EEE6-4963-84DB-0F18A38E1EB3}" presName="node" presStyleLbl="node1" presStyleIdx="5" presStyleCnt="10">
        <dgm:presLayoutVars>
          <dgm:bulletEnabled val="1"/>
        </dgm:presLayoutVars>
      </dgm:prSet>
      <dgm:spPr/>
    </dgm:pt>
    <dgm:pt modelId="{A0BE72AF-2DB1-4F3D-B7B5-9E5DA91E9BB0}" type="pres">
      <dgm:prSet presAssocID="{4C4F3853-66AB-4B6B-AE53-C53572B7849C}" presName="sibTrans" presStyleCnt="0"/>
      <dgm:spPr/>
    </dgm:pt>
    <dgm:pt modelId="{924BC869-92E6-4C8E-B50B-3B6728826BB5}" type="pres">
      <dgm:prSet presAssocID="{55D63C11-74B4-4092-8A37-E5ED3DCD89B5}" presName="node" presStyleLbl="node1" presStyleIdx="6" presStyleCnt="10">
        <dgm:presLayoutVars>
          <dgm:bulletEnabled val="1"/>
        </dgm:presLayoutVars>
      </dgm:prSet>
      <dgm:spPr/>
    </dgm:pt>
    <dgm:pt modelId="{83C5B2AE-9C0F-4FE9-9B0A-6C6D5A3CC33E}" type="pres">
      <dgm:prSet presAssocID="{782D97E1-8B91-453D-8540-FF99BF12E72F}" presName="sibTrans" presStyleCnt="0"/>
      <dgm:spPr/>
    </dgm:pt>
    <dgm:pt modelId="{E0E94F86-E8EC-42A8-B81D-A85AE87BE592}" type="pres">
      <dgm:prSet presAssocID="{F17D80C4-C9C1-4CFD-9CC0-174A840F8738}" presName="node" presStyleLbl="node1" presStyleIdx="7" presStyleCnt="10">
        <dgm:presLayoutVars>
          <dgm:bulletEnabled val="1"/>
        </dgm:presLayoutVars>
      </dgm:prSet>
      <dgm:spPr/>
    </dgm:pt>
    <dgm:pt modelId="{BF93B60F-58C0-4411-978C-5462B7AB52FC}" type="pres">
      <dgm:prSet presAssocID="{A5050B8E-8982-41FF-99FE-9B223FD05EB2}" presName="sibTrans" presStyleCnt="0"/>
      <dgm:spPr/>
    </dgm:pt>
    <dgm:pt modelId="{7EAC2BCA-EBE7-4EEF-8812-6BA44905F6F3}" type="pres">
      <dgm:prSet presAssocID="{AA12DE57-2583-4D95-9ABE-068AD359E0F6}" presName="node" presStyleLbl="node1" presStyleIdx="8" presStyleCnt="10">
        <dgm:presLayoutVars>
          <dgm:bulletEnabled val="1"/>
        </dgm:presLayoutVars>
      </dgm:prSet>
      <dgm:spPr/>
    </dgm:pt>
    <dgm:pt modelId="{A1D0A582-3C2E-4882-8141-EA1A94CFFA8F}" type="pres">
      <dgm:prSet presAssocID="{6BC6E430-2ACD-4B99-B695-29D184BE9841}" presName="sibTrans" presStyleCnt="0"/>
      <dgm:spPr/>
    </dgm:pt>
    <dgm:pt modelId="{A0F79CA3-C72D-4BEA-B5BF-213695F07B41}" type="pres">
      <dgm:prSet presAssocID="{B88C8806-DEBE-413D-B963-21812C7678D2}" presName="node" presStyleLbl="node1" presStyleIdx="9" presStyleCnt="10">
        <dgm:presLayoutVars>
          <dgm:bulletEnabled val="1"/>
        </dgm:presLayoutVars>
      </dgm:prSet>
      <dgm:spPr/>
    </dgm:pt>
  </dgm:ptLst>
  <dgm:cxnLst>
    <dgm:cxn modelId="{022E780B-3946-4E96-9998-32D112680355}" srcId="{4D939503-8CF4-41CA-9D5C-8CC33000F859}" destId="{E63A0B4B-843D-4E6B-A2F5-EA5C2A5565B4}" srcOrd="3" destOrd="0" parTransId="{7C56AB1F-A588-4731-AA96-6B0A17EC6CB8}" sibTransId="{A3292A38-2B5B-41BB-A2D4-1694DA789496}"/>
    <dgm:cxn modelId="{15403A17-B420-4FBF-9456-3321B7639AF0}" srcId="{4D939503-8CF4-41CA-9D5C-8CC33000F859}" destId="{B88C8806-DEBE-413D-B963-21812C7678D2}" srcOrd="9" destOrd="0" parTransId="{7C890B01-B4A8-4CD4-896F-C75A6039CC77}" sibTransId="{44EFEAB0-5A74-4843-950A-10099E3470B4}"/>
    <dgm:cxn modelId="{6425581C-E4AA-49F1-B0D4-D126653D5F6D}" srcId="{4D939503-8CF4-41CA-9D5C-8CC33000F859}" destId="{86349061-1B86-408E-81EF-51C09C315A13}" srcOrd="0" destOrd="0" parTransId="{58F4F41D-C250-47D5-A642-6C889DB3B6EF}" sibTransId="{728CF064-273D-4309-A61D-87EB092B315E}"/>
    <dgm:cxn modelId="{23B8DF1D-1B39-4735-B8AE-DB74D0394A91}" type="presOf" srcId="{CCAC28EF-CB14-46A3-B3D0-E72662069748}" destId="{A3497315-9935-4171-A41E-5A0BE4C4B600}" srcOrd="0" destOrd="0" presId="urn:microsoft.com/office/officeart/2005/8/layout/default"/>
    <dgm:cxn modelId="{7882DE1E-7051-4576-9124-632755CD8F21}" srcId="{4D939503-8CF4-41CA-9D5C-8CC33000F859}" destId="{55D63C11-74B4-4092-8A37-E5ED3DCD89B5}" srcOrd="6" destOrd="0" parTransId="{A7C5BFF3-1AC7-414D-840C-DC57EEF94E54}" sibTransId="{782D97E1-8B91-453D-8540-FF99BF12E72F}"/>
    <dgm:cxn modelId="{BD22452D-5C97-4BAF-9B8F-E8F17EB004F7}" srcId="{4D939503-8CF4-41CA-9D5C-8CC33000F859}" destId="{FD753E48-EEE6-4963-84DB-0F18A38E1EB3}" srcOrd="5" destOrd="0" parTransId="{20364D26-60C2-4ABF-819E-5A968B88B495}" sibTransId="{4C4F3853-66AB-4B6B-AE53-C53572B7849C}"/>
    <dgm:cxn modelId="{B3B48466-2D41-4C20-A798-CBF49733C4AB}" type="presOf" srcId="{F17D80C4-C9C1-4CFD-9CC0-174A840F8738}" destId="{E0E94F86-E8EC-42A8-B81D-A85AE87BE592}" srcOrd="0" destOrd="0" presId="urn:microsoft.com/office/officeart/2005/8/layout/default"/>
    <dgm:cxn modelId="{62CAC052-91A0-4867-93A0-F70FC0F6A0E1}" type="presOf" srcId="{94D89BA0-BB6D-4570-8BC7-9328F1D04F94}" destId="{5DFD5CC0-1ED2-4804-B20B-B0AAF0C51CE1}" srcOrd="0" destOrd="0" presId="urn:microsoft.com/office/officeart/2005/8/layout/default"/>
    <dgm:cxn modelId="{2FEAC079-E310-4127-9647-C6013917FFA6}" type="presOf" srcId="{AA12DE57-2583-4D95-9ABE-068AD359E0F6}" destId="{7EAC2BCA-EBE7-4EEF-8812-6BA44905F6F3}" srcOrd="0" destOrd="0" presId="urn:microsoft.com/office/officeart/2005/8/layout/default"/>
    <dgm:cxn modelId="{DE56D0B6-A388-4C7E-994B-2811EE970EEE}" srcId="{4D939503-8CF4-41CA-9D5C-8CC33000F859}" destId="{94D89BA0-BB6D-4570-8BC7-9328F1D04F94}" srcOrd="1" destOrd="0" parTransId="{075EE6B7-4270-40F2-8ABB-CA86D7810420}" sibTransId="{EEF48823-56BD-4739-9804-73124FCEC5AB}"/>
    <dgm:cxn modelId="{BDE6A4BE-8188-4A0C-AB85-C0694CC28F51}" srcId="{4D939503-8CF4-41CA-9D5C-8CC33000F859}" destId="{AA12DE57-2583-4D95-9ABE-068AD359E0F6}" srcOrd="8" destOrd="0" parTransId="{E66E7FE7-596F-4BE1-81EE-339A1ED23717}" sibTransId="{6BC6E430-2ACD-4B99-B695-29D184BE9841}"/>
    <dgm:cxn modelId="{5B38D0C7-BC56-476E-9E0F-6DB754EE616F}" type="presOf" srcId="{55D63C11-74B4-4092-8A37-E5ED3DCD89B5}" destId="{924BC869-92E6-4C8E-B50B-3B6728826BB5}" srcOrd="0" destOrd="0" presId="urn:microsoft.com/office/officeart/2005/8/layout/default"/>
    <dgm:cxn modelId="{D386DCC8-C005-4664-925F-0F9D931F7F98}" type="presOf" srcId="{4D939503-8CF4-41CA-9D5C-8CC33000F859}" destId="{57F32A6E-97CC-48AF-8717-1F2DDFAEE1E3}" srcOrd="0" destOrd="0" presId="urn:microsoft.com/office/officeart/2005/8/layout/default"/>
    <dgm:cxn modelId="{14590FCA-70EE-4672-8ED4-E78A8EBFB850}" srcId="{4D939503-8CF4-41CA-9D5C-8CC33000F859}" destId="{F17D80C4-C9C1-4CFD-9CC0-174A840F8738}" srcOrd="7" destOrd="0" parTransId="{E95AA443-FEA1-4117-B9DC-8E3601202D2A}" sibTransId="{A5050B8E-8982-41FF-99FE-9B223FD05EB2}"/>
    <dgm:cxn modelId="{255B8CD0-A420-4AFA-9994-80ADBE466614}" srcId="{4D939503-8CF4-41CA-9D5C-8CC33000F859}" destId="{C063C47B-EC01-4AD5-9568-3B0702CB4B44}" srcOrd="2" destOrd="0" parTransId="{1D7B6702-6C3C-4FDF-BE1B-D1BAC70321DA}" sibTransId="{ADB54BF0-1398-402C-AEAD-5FA0988F3B81}"/>
    <dgm:cxn modelId="{9761FDD4-7F08-4AFD-95DB-97CB605C4802}" type="presOf" srcId="{B88C8806-DEBE-413D-B963-21812C7678D2}" destId="{A0F79CA3-C72D-4BEA-B5BF-213695F07B41}" srcOrd="0" destOrd="0" presId="urn:microsoft.com/office/officeart/2005/8/layout/default"/>
    <dgm:cxn modelId="{6722D3DC-9AD7-4B88-8F24-5FB76D22E0AF}" type="presOf" srcId="{FD753E48-EEE6-4963-84DB-0F18A38E1EB3}" destId="{AE51FC76-579F-49A4-8D49-A4D5715E1578}" srcOrd="0" destOrd="0" presId="urn:microsoft.com/office/officeart/2005/8/layout/default"/>
    <dgm:cxn modelId="{2F8E1CDE-21C4-4BA4-9769-51BDD592E265}" type="presOf" srcId="{C063C47B-EC01-4AD5-9568-3B0702CB4B44}" destId="{58DC0C3D-778A-41D3-A0C3-9D8441393EEF}" srcOrd="0" destOrd="0" presId="urn:microsoft.com/office/officeart/2005/8/layout/default"/>
    <dgm:cxn modelId="{65853FE9-E51F-4916-8292-7330B2871A53}" srcId="{4D939503-8CF4-41CA-9D5C-8CC33000F859}" destId="{CCAC28EF-CB14-46A3-B3D0-E72662069748}" srcOrd="4" destOrd="0" parTransId="{149D301D-3637-4B59-B392-9A1DC78B8882}" sibTransId="{1B80899A-99D5-42BF-AF89-5AB035AF3884}"/>
    <dgm:cxn modelId="{505CA3EB-E90C-49DA-8F90-A5AA3167E380}" type="presOf" srcId="{E63A0B4B-843D-4E6B-A2F5-EA5C2A5565B4}" destId="{EDE9E8AD-68F4-4193-82B8-2238320D2ADB}" srcOrd="0" destOrd="0" presId="urn:microsoft.com/office/officeart/2005/8/layout/default"/>
    <dgm:cxn modelId="{596913EC-A772-4E65-99B4-ADDEB0D3A40F}" type="presOf" srcId="{86349061-1B86-408E-81EF-51C09C315A13}" destId="{208F3445-8E0A-402A-B3AB-09467E5459A3}" srcOrd="0" destOrd="0" presId="urn:microsoft.com/office/officeart/2005/8/layout/default"/>
    <dgm:cxn modelId="{34341169-F0E4-4D3A-9B9B-C158F2418715}" type="presParOf" srcId="{57F32A6E-97CC-48AF-8717-1F2DDFAEE1E3}" destId="{208F3445-8E0A-402A-B3AB-09467E5459A3}" srcOrd="0" destOrd="0" presId="urn:microsoft.com/office/officeart/2005/8/layout/default"/>
    <dgm:cxn modelId="{4A129854-F851-4B34-90C5-44E4EFFF8D7F}" type="presParOf" srcId="{57F32A6E-97CC-48AF-8717-1F2DDFAEE1E3}" destId="{683F9003-3355-4BBC-92D5-08F28904A2DF}" srcOrd="1" destOrd="0" presId="urn:microsoft.com/office/officeart/2005/8/layout/default"/>
    <dgm:cxn modelId="{C0E08816-0AB7-4F8A-B11F-F77B35CE6447}" type="presParOf" srcId="{57F32A6E-97CC-48AF-8717-1F2DDFAEE1E3}" destId="{5DFD5CC0-1ED2-4804-B20B-B0AAF0C51CE1}" srcOrd="2" destOrd="0" presId="urn:microsoft.com/office/officeart/2005/8/layout/default"/>
    <dgm:cxn modelId="{070B944C-0E7A-4ABF-AE15-58A5F0472080}" type="presParOf" srcId="{57F32A6E-97CC-48AF-8717-1F2DDFAEE1E3}" destId="{A6109793-0E3C-4811-B24C-1A1A5F683951}" srcOrd="3" destOrd="0" presId="urn:microsoft.com/office/officeart/2005/8/layout/default"/>
    <dgm:cxn modelId="{DAC4B321-7208-4671-A663-FBCB7FD488E6}" type="presParOf" srcId="{57F32A6E-97CC-48AF-8717-1F2DDFAEE1E3}" destId="{58DC0C3D-778A-41D3-A0C3-9D8441393EEF}" srcOrd="4" destOrd="0" presId="urn:microsoft.com/office/officeart/2005/8/layout/default"/>
    <dgm:cxn modelId="{EFC81105-69C8-41CA-89B5-6BEFC19A0D29}" type="presParOf" srcId="{57F32A6E-97CC-48AF-8717-1F2DDFAEE1E3}" destId="{5DD28718-6283-471B-B6CA-A681CD5369C8}" srcOrd="5" destOrd="0" presId="urn:microsoft.com/office/officeart/2005/8/layout/default"/>
    <dgm:cxn modelId="{86EA37A5-6AB8-446C-BCBB-D5212A2012A4}" type="presParOf" srcId="{57F32A6E-97CC-48AF-8717-1F2DDFAEE1E3}" destId="{EDE9E8AD-68F4-4193-82B8-2238320D2ADB}" srcOrd="6" destOrd="0" presId="urn:microsoft.com/office/officeart/2005/8/layout/default"/>
    <dgm:cxn modelId="{33674403-5B28-4D75-888C-19D87B43CC4E}" type="presParOf" srcId="{57F32A6E-97CC-48AF-8717-1F2DDFAEE1E3}" destId="{D97BA7F3-5BE3-42AF-8BF9-8C5035AD6A21}" srcOrd="7" destOrd="0" presId="urn:microsoft.com/office/officeart/2005/8/layout/default"/>
    <dgm:cxn modelId="{94BED8FB-8BBF-4265-AF1A-F9D994A6F32A}" type="presParOf" srcId="{57F32A6E-97CC-48AF-8717-1F2DDFAEE1E3}" destId="{A3497315-9935-4171-A41E-5A0BE4C4B600}" srcOrd="8" destOrd="0" presId="urn:microsoft.com/office/officeart/2005/8/layout/default"/>
    <dgm:cxn modelId="{811AFF9D-4236-409B-8A02-F89AD932EBCF}" type="presParOf" srcId="{57F32A6E-97CC-48AF-8717-1F2DDFAEE1E3}" destId="{909D3571-9441-4F38-A38B-8BED558E0B5F}" srcOrd="9" destOrd="0" presId="urn:microsoft.com/office/officeart/2005/8/layout/default"/>
    <dgm:cxn modelId="{5633DF8A-F7FF-4C0F-A561-7E679DE01E0E}" type="presParOf" srcId="{57F32A6E-97CC-48AF-8717-1F2DDFAEE1E3}" destId="{AE51FC76-579F-49A4-8D49-A4D5715E1578}" srcOrd="10" destOrd="0" presId="urn:microsoft.com/office/officeart/2005/8/layout/default"/>
    <dgm:cxn modelId="{C23AEF64-9C31-4BF2-BC49-A910AB0D6F10}" type="presParOf" srcId="{57F32A6E-97CC-48AF-8717-1F2DDFAEE1E3}" destId="{A0BE72AF-2DB1-4F3D-B7B5-9E5DA91E9BB0}" srcOrd="11" destOrd="0" presId="urn:microsoft.com/office/officeart/2005/8/layout/default"/>
    <dgm:cxn modelId="{C2600B71-E354-4532-B1E5-15B750D21335}" type="presParOf" srcId="{57F32A6E-97CC-48AF-8717-1F2DDFAEE1E3}" destId="{924BC869-92E6-4C8E-B50B-3B6728826BB5}" srcOrd="12" destOrd="0" presId="urn:microsoft.com/office/officeart/2005/8/layout/default"/>
    <dgm:cxn modelId="{83E96D58-D13D-4748-B7D1-EC2156398B9F}" type="presParOf" srcId="{57F32A6E-97CC-48AF-8717-1F2DDFAEE1E3}" destId="{83C5B2AE-9C0F-4FE9-9B0A-6C6D5A3CC33E}" srcOrd="13" destOrd="0" presId="urn:microsoft.com/office/officeart/2005/8/layout/default"/>
    <dgm:cxn modelId="{9DA167DE-615F-4616-9789-1C0379B1D91A}" type="presParOf" srcId="{57F32A6E-97CC-48AF-8717-1F2DDFAEE1E3}" destId="{E0E94F86-E8EC-42A8-B81D-A85AE87BE592}" srcOrd="14" destOrd="0" presId="urn:microsoft.com/office/officeart/2005/8/layout/default"/>
    <dgm:cxn modelId="{0DA088C5-D0C1-489B-B942-6DDEAB1298C9}" type="presParOf" srcId="{57F32A6E-97CC-48AF-8717-1F2DDFAEE1E3}" destId="{BF93B60F-58C0-4411-978C-5462B7AB52FC}" srcOrd="15" destOrd="0" presId="urn:microsoft.com/office/officeart/2005/8/layout/default"/>
    <dgm:cxn modelId="{A0D4C5A2-5EE3-4987-A190-7E64A2210992}" type="presParOf" srcId="{57F32A6E-97CC-48AF-8717-1F2DDFAEE1E3}" destId="{7EAC2BCA-EBE7-4EEF-8812-6BA44905F6F3}" srcOrd="16" destOrd="0" presId="urn:microsoft.com/office/officeart/2005/8/layout/default"/>
    <dgm:cxn modelId="{57C26107-E66F-4E07-9760-2D059189AC38}" type="presParOf" srcId="{57F32A6E-97CC-48AF-8717-1F2DDFAEE1E3}" destId="{A1D0A582-3C2E-4882-8141-EA1A94CFFA8F}" srcOrd="17" destOrd="0" presId="urn:microsoft.com/office/officeart/2005/8/layout/default"/>
    <dgm:cxn modelId="{C43A1BA1-1F53-478C-ACC2-E278D450BE89}" type="presParOf" srcId="{57F32A6E-97CC-48AF-8717-1F2DDFAEE1E3}" destId="{A0F79CA3-C72D-4BEA-B5BF-213695F07B41}" srcOrd="1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90F72-5471-DD42-9CE3-6F37BDA74B87}">
      <dsp:nvSpPr>
        <dsp:cNvPr id="0" name=""/>
        <dsp:cNvSpPr/>
      </dsp:nvSpPr>
      <dsp:spPr>
        <a:xfrm>
          <a:off x="1031504" y="723664"/>
          <a:ext cx="822790" cy="71"/>
        </a:xfrm>
        <a:prstGeom prst="rect">
          <a:avLst/>
        </a:prstGeom>
        <a:solidFill>
          <a:schemeClr val="accent2">
            <a:alpha val="90000"/>
            <a:tint val="40000"/>
            <a:hueOff val="0"/>
            <a:satOff val="0"/>
            <a:lumOff val="0"/>
            <a:alphaOff val="0"/>
          </a:schemeClr>
        </a:solidFill>
        <a:ln w="34925"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10E1DB-3720-2045-A15B-D53248B697B7}">
      <dsp:nvSpPr>
        <dsp:cNvPr id="0" name=""/>
        <dsp:cNvSpPr/>
      </dsp:nvSpPr>
      <dsp:spPr>
        <a:xfrm>
          <a:off x="1903662" y="654586"/>
          <a:ext cx="94620" cy="177119"/>
        </a:xfrm>
        <a:prstGeom prst="chevron">
          <a:avLst>
            <a:gd name="adj" fmla="val 90000"/>
          </a:avLst>
        </a:prstGeom>
        <a:solidFill>
          <a:schemeClr val="accent2">
            <a:alpha val="90000"/>
            <a:tint val="40000"/>
            <a:hueOff val="0"/>
            <a:satOff val="0"/>
            <a:lumOff val="0"/>
            <a:alphaOff val="0"/>
          </a:schemeClr>
        </a:solidFill>
        <a:ln w="34925"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8B700A-AC6F-0E47-AEFA-DA760C3E6A6D}">
      <dsp:nvSpPr>
        <dsp:cNvPr id="0" name=""/>
        <dsp:cNvSpPr/>
      </dsp:nvSpPr>
      <dsp:spPr>
        <a:xfrm>
          <a:off x="517500" y="312545"/>
          <a:ext cx="822310" cy="822310"/>
        </a:xfrm>
        <a:prstGeom prst="ellipse">
          <a:avLst/>
        </a:prstGeom>
        <a:solidFill>
          <a:srgbClr val="ED865D"/>
        </a:solidFill>
        <a:ln w="34925" cap="flat" cmpd="sng" algn="in">
          <a:no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1910" tIns="31910" rIns="31910" bIns="31910" numCol="1" spcCol="1270" anchor="ctr" anchorCtr="0">
          <a:noAutofit/>
        </a:bodyPr>
        <a:lstStyle/>
        <a:p>
          <a:pPr marL="0" lvl="0" indent="0" algn="ctr" defTabSz="1733550">
            <a:lnSpc>
              <a:spcPct val="90000"/>
            </a:lnSpc>
            <a:spcBef>
              <a:spcPct val="0"/>
            </a:spcBef>
            <a:spcAft>
              <a:spcPct val="35000"/>
            </a:spcAft>
            <a:buNone/>
          </a:pPr>
          <a:r>
            <a:rPr lang="en-US" sz="3900" kern="1200" dirty="0">
              <a:solidFill>
                <a:schemeClr val="bg2"/>
              </a:solidFill>
            </a:rPr>
            <a:t>1</a:t>
          </a:r>
        </a:p>
      </dsp:txBody>
      <dsp:txXfrm>
        <a:off x="637925" y="432970"/>
        <a:ext cx="581460" cy="581460"/>
      </dsp:txXfrm>
    </dsp:sp>
    <dsp:sp modelId="{12DC819D-BB19-CE49-AFEB-155922B01406}">
      <dsp:nvSpPr>
        <dsp:cNvPr id="0" name=""/>
        <dsp:cNvSpPr/>
      </dsp:nvSpPr>
      <dsp:spPr>
        <a:xfrm>
          <a:off x="3016" y="1299893"/>
          <a:ext cx="1851278" cy="1965600"/>
        </a:xfrm>
        <a:prstGeom prst="upArrowCallout">
          <a:avLst>
            <a:gd name="adj1" fmla="val 50000"/>
            <a:gd name="adj2" fmla="val 20000"/>
            <a:gd name="adj3" fmla="val 20000"/>
            <a:gd name="adj4" fmla="val 100000"/>
          </a:avLst>
        </a:prstGeom>
        <a:solidFill>
          <a:schemeClr val="accent2">
            <a:lumMod val="20000"/>
            <a:lumOff val="80000"/>
            <a:alpha val="90000"/>
          </a:schemeClr>
        </a:solidFill>
        <a:ln w="34925" cap="flat" cmpd="sng" algn="in">
          <a:noFill/>
          <a:prstDash val="solid"/>
        </a:ln>
        <a:effectLst/>
      </dsp:spPr>
      <dsp:style>
        <a:lnRef idx="2">
          <a:scrgbClr r="0" g="0" b="0"/>
        </a:lnRef>
        <a:fillRef idx="1">
          <a:scrgbClr r="0" g="0" b="0"/>
        </a:fillRef>
        <a:effectRef idx="0">
          <a:scrgbClr r="0" g="0" b="0"/>
        </a:effectRef>
        <a:fontRef idx="minor"/>
      </dsp:style>
      <dsp:txBody>
        <a:bodyPr spcFirstLastPara="0" vert="horz" wrap="square" lIns="146031" tIns="165100" rIns="146031" bIns="165100" numCol="1" spcCol="1270" anchor="ctr" anchorCtr="0">
          <a:noAutofit/>
        </a:bodyPr>
        <a:lstStyle/>
        <a:p>
          <a:pPr marL="0" lvl="0" indent="0" algn="ctr" defTabSz="622300">
            <a:lnSpc>
              <a:spcPct val="90000"/>
            </a:lnSpc>
            <a:spcBef>
              <a:spcPct val="0"/>
            </a:spcBef>
            <a:spcAft>
              <a:spcPct val="35000"/>
            </a:spcAft>
            <a:buNone/>
          </a:pPr>
          <a:endParaRPr lang="en-GB" sz="1400" kern="1200" dirty="0"/>
        </a:p>
        <a:p>
          <a:pPr marL="0" lvl="0" indent="0" algn="ctr" defTabSz="622300">
            <a:lnSpc>
              <a:spcPct val="90000"/>
            </a:lnSpc>
            <a:spcBef>
              <a:spcPct val="0"/>
            </a:spcBef>
            <a:spcAft>
              <a:spcPct val="35000"/>
            </a:spcAft>
            <a:buNone/>
          </a:pPr>
          <a:r>
            <a:rPr lang="en-GB" sz="1400" kern="1200" dirty="0"/>
            <a:t>1 hour weekly lecture</a:t>
          </a:r>
          <a:endParaRPr lang="en-US" sz="1400" kern="1200" dirty="0"/>
        </a:p>
      </dsp:txBody>
      <dsp:txXfrm>
        <a:off x="3016" y="1670149"/>
        <a:ext cx="1851278" cy="1595344"/>
      </dsp:txXfrm>
    </dsp:sp>
    <dsp:sp modelId="{6E8369AA-989B-41B9-B14E-0763F756AFED}">
      <dsp:nvSpPr>
        <dsp:cNvPr id="0" name=""/>
        <dsp:cNvSpPr/>
      </dsp:nvSpPr>
      <dsp:spPr>
        <a:xfrm>
          <a:off x="2059992" y="725063"/>
          <a:ext cx="1851278" cy="72"/>
        </a:xfrm>
        <a:prstGeom prst="rect">
          <a:avLst/>
        </a:prstGeom>
        <a:solidFill>
          <a:schemeClr val="accent2">
            <a:alpha val="90000"/>
            <a:tint val="40000"/>
            <a:hueOff val="0"/>
            <a:satOff val="0"/>
            <a:lumOff val="0"/>
            <a:alphaOff val="0"/>
          </a:schemeClr>
        </a:solidFill>
        <a:ln w="34925"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003509-F8A0-4AE7-9678-4A7814FF9893}">
      <dsp:nvSpPr>
        <dsp:cNvPr id="0" name=""/>
        <dsp:cNvSpPr/>
      </dsp:nvSpPr>
      <dsp:spPr>
        <a:xfrm>
          <a:off x="3960639" y="655750"/>
          <a:ext cx="94620" cy="178327"/>
        </a:xfrm>
        <a:prstGeom prst="chevron">
          <a:avLst>
            <a:gd name="adj" fmla="val 90000"/>
          </a:avLst>
        </a:prstGeom>
        <a:solidFill>
          <a:schemeClr val="accent2">
            <a:alpha val="90000"/>
            <a:tint val="40000"/>
            <a:hueOff val="0"/>
            <a:satOff val="0"/>
            <a:lumOff val="0"/>
            <a:alphaOff val="0"/>
          </a:schemeClr>
        </a:solidFill>
        <a:ln w="34925"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BCD12E-4068-41B4-B436-CEA9A63CE298}">
      <dsp:nvSpPr>
        <dsp:cNvPr id="0" name=""/>
        <dsp:cNvSpPr/>
      </dsp:nvSpPr>
      <dsp:spPr>
        <a:xfrm>
          <a:off x="2574476" y="313944"/>
          <a:ext cx="822310" cy="822310"/>
        </a:xfrm>
        <a:prstGeom prst="ellipse">
          <a:avLst/>
        </a:prstGeom>
        <a:solidFill>
          <a:srgbClr val="ED865D"/>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1910" tIns="31910" rIns="31910" bIns="31910" numCol="1" spcCol="1270" anchor="ctr" anchorCtr="0">
          <a:noAutofit/>
        </a:bodyPr>
        <a:lstStyle/>
        <a:p>
          <a:pPr marL="0" lvl="0" indent="0" algn="ctr" defTabSz="1733550">
            <a:lnSpc>
              <a:spcPct val="90000"/>
            </a:lnSpc>
            <a:spcBef>
              <a:spcPct val="0"/>
            </a:spcBef>
            <a:spcAft>
              <a:spcPct val="35000"/>
            </a:spcAft>
            <a:buNone/>
          </a:pPr>
          <a:r>
            <a:rPr lang="en-GB" sz="3900" kern="1200" dirty="0"/>
            <a:t>2</a:t>
          </a:r>
        </a:p>
      </dsp:txBody>
      <dsp:txXfrm>
        <a:off x="2694901" y="434369"/>
        <a:ext cx="581460" cy="581460"/>
      </dsp:txXfrm>
    </dsp:sp>
    <dsp:sp modelId="{06DD6B7A-F110-4ABE-9928-3B1A58AE0F09}">
      <dsp:nvSpPr>
        <dsp:cNvPr id="0" name=""/>
        <dsp:cNvSpPr/>
      </dsp:nvSpPr>
      <dsp:spPr>
        <a:xfrm>
          <a:off x="2059992" y="1303254"/>
          <a:ext cx="1851278" cy="1965600"/>
        </a:xfrm>
        <a:prstGeom prst="upArrowCallout">
          <a:avLst>
            <a:gd name="adj1" fmla="val 50000"/>
            <a:gd name="adj2" fmla="val 20000"/>
            <a:gd name="adj3" fmla="val 20000"/>
            <a:gd name="adj4" fmla="val 100000"/>
          </a:avLst>
        </a:prstGeom>
        <a:solidFill>
          <a:schemeClr val="accent2">
            <a:alpha val="90000"/>
            <a:tint val="40000"/>
            <a:hueOff val="0"/>
            <a:satOff val="0"/>
            <a:lumOff val="0"/>
            <a:alphaOff val="0"/>
          </a:schemeClr>
        </a:solidFill>
        <a:ln w="34925"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031" tIns="165100" rIns="146031" bIns="165100" numCol="1" spcCol="1270" anchor="t" anchorCtr="0">
          <a:noAutofit/>
        </a:bodyPr>
        <a:lstStyle/>
        <a:p>
          <a:pPr marL="0" lvl="0" indent="0" algn="ctr" defTabSz="622300">
            <a:lnSpc>
              <a:spcPct val="90000"/>
            </a:lnSpc>
            <a:spcBef>
              <a:spcPct val="0"/>
            </a:spcBef>
            <a:spcAft>
              <a:spcPct val="35000"/>
            </a:spcAft>
            <a:buNone/>
          </a:pPr>
          <a:endParaRPr lang="en-US" sz="1400" kern="1200" dirty="0"/>
        </a:p>
        <a:p>
          <a:pPr marL="0" lvl="0" indent="0" algn="ctr" defTabSz="622300">
            <a:lnSpc>
              <a:spcPct val="90000"/>
            </a:lnSpc>
            <a:spcBef>
              <a:spcPct val="0"/>
            </a:spcBef>
            <a:spcAft>
              <a:spcPct val="35000"/>
            </a:spcAft>
            <a:buNone/>
          </a:pPr>
          <a:endParaRPr lang="en-US" sz="1400" kern="1200" dirty="0"/>
        </a:p>
        <a:p>
          <a:pPr marL="0" lvl="0" indent="0" algn="ctr" defTabSz="622300">
            <a:lnSpc>
              <a:spcPct val="90000"/>
            </a:lnSpc>
            <a:spcBef>
              <a:spcPct val="0"/>
            </a:spcBef>
            <a:spcAft>
              <a:spcPct val="35000"/>
            </a:spcAft>
            <a:buNone/>
          </a:pPr>
          <a:r>
            <a:rPr lang="en-US" sz="1400" kern="1200" dirty="0"/>
            <a:t>1 hour weekly participatory seminar.</a:t>
          </a:r>
          <a:endParaRPr lang="en-GB" sz="1400" kern="1200" dirty="0"/>
        </a:p>
      </dsp:txBody>
      <dsp:txXfrm>
        <a:off x="2059992" y="1673510"/>
        <a:ext cx="1851278" cy="1595344"/>
      </dsp:txXfrm>
    </dsp:sp>
    <dsp:sp modelId="{AA8D5D41-68EC-4F53-B4B4-752AC6F5B9D3}">
      <dsp:nvSpPr>
        <dsp:cNvPr id="0" name=""/>
        <dsp:cNvSpPr/>
      </dsp:nvSpPr>
      <dsp:spPr>
        <a:xfrm>
          <a:off x="4116969" y="725063"/>
          <a:ext cx="925639" cy="72"/>
        </a:xfrm>
        <a:prstGeom prst="rect">
          <a:avLst/>
        </a:prstGeom>
        <a:solidFill>
          <a:schemeClr val="accent2">
            <a:alpha val="90000"/>
            <a:tint val="40000"/>
            <a:hueOff val="0"/>
            <a:satOff val="0"/>
            <a:lumOff val="0"/>
            <a:alphaOff val="0"/>
          </a:schemeClr>
        </a:solidFill>
        <a:ln w="34925"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D109C0-2723-46DB-A2AD-0A584170EEBB}">
      <dsp:nvSpPr>
        <dsp:cNvPr id="0" name=""/>
        <dsp:cNvSpPr/>
      </dsp:nvSpPr>
      <dsp:spPr>
        <a:xfrm>
          <a:off x="4631453" y="313944"/>
          <a:ext cx="822310" cy="822310"/>
        </a:xfrm>
        <a:prstGeom prst="ellipse">
          <a:avLst/>
        </a:prstGeom>
        <a:solidFill>
          <a:srgbClr val="ED865D"/>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1910" tIns="31910" rIns="31910" bIns="31910" numCol="1" spcCol="1270" anchor="ctr" anchorCtr="0">
          <a:noAutofit/>
        </a:bodyPr>
        <a:lstStyle/>
        <a:p>
          <a:pPr marL="0" lvl="0" indent="0" algn="ctr" defTabSz="1733550">
            <a:lnSpc>
              <a:spcPct val="90000"/>
            </a:lnSpc>
            <a:spcBef>
              <a:spcPct val="0"/>
            </a:spcBef>
            <a:spcAft>
              <a:spcPct val="35000"/>
            </a:spcAft>
            <a:buNone/>
          </a:pPr>
          <a:r>
            <a:rPr lang="en-GB" sz="3900" kern="1200" dirty="0"/>
            <a:t>3</a:t>
          </a:r>
        </a:p>
      </dsp:txBody>
      <dsp:txXfrm>
        <a:off x="4751878" y="434369"/>
        <a:ext cx="581460" cy="581460"/>
      </dsp:txXfrm>
    </dsp:sp>
    <dsp:sp modelId="{9033D058-6B2F-4342-90BE-B07466B0F1B5}">
      <dsp:nvSpPr>
        <dsp:cNvPr id="0" name=""/>
        <dsp:cNvSpPr/>
      </dsp:nvSpPr>
      <dsp:spPr>
        <a:xfrm>
          <a:off x="4116969" y="1303254"/>
          <a:ext cx="1851278" cy="1965600"/>
        </a:xfrm>
        <a:prstGeom prst="upArrowCallout">
          <a:avLst>
            <a:gd name="adj1" fmla="val 50000"/>
            <a:gd name="adj2" fmla="val 20000"/>
            <a:gd name="adj3" fmla="val 20000"/>
            <a:gd name="adj4" fmla="val 100000"/>
          </a:avLst>
        </a:prstGeom>
        <a:solidFill>
          <a:schemeClr val="accent2">
            <a:alpha val="90000"/>
            <a:tint val="40000"/>
            <a:hueOff val="0"/>
            <a:satOff val="0"/>
            <a:lumOff val="0"/>
            <a:alphaOff val="0"/>
          </a:schemeClr>
        </a:solidFill>
        <a:ln w="34925"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031" tIns="165100" rIns="146031" bIns="165100" numCol="1" spcCol="1270" anchor="t" anchorCtr="0">
          <a:noAutofit/>
        </a:bodyPr>
        <a:lstStyle/>
        <a:p>
          <a:pPr marL="0" lvl="0" indent="0" algn="ctr" defTabSz="622300">
            <a:lnSpc>
              <a:spcPct val="90000"/>
            </a:lnSpc>
            <a:spcBef>
              <a:spcPct val="0"/>
            </a:spcBef>
            <a:spcAft>
              <a:spcPct val="35000"/>
            </a:spcAft>
            <a:buNone/>
          </a:pPr>
          <a:endParaRPr lang="en-GB" sz="1400" kern="1200" dirty="0"/>
        </a:p>
        <a:p>
          <a:pPr marL="0" lvl="0" indent="0" algn="ctr" defTabSz="622300">
            <a:lnSpc>
              <a:spcPct val="90000"/>
            </a:lnSpc>
            <a:spcBef>
              <a:spcPct val="0"/>
            </a:spcBef>
            <a:spcAft>
              <a:spcPct val="35000"/>
            </a:spcAft>
            <a:buNone/>
          </a:pPr>
          <a:endParaRPr lang="en-GB" sz="1400" kern="1200" dirty="0"/>
        </a:p>
        <a:p>
          <a:pPr marL="0" lvl="0" indent="0" algn="ctr" defTabSz="622300">
            <a:lnSpc>
              <a:spcPct val="90000"/>
            </a:lnSpc>
            <a:spcBef>
              <a:spcPct val="0"/>
            </a:spcBef>
            <a:spcAft>
              <a:spcPct val="35000"/>
            </a:spcAft>
            <a:buNone/>
          </a:pPr>
          <a:r>
            <a:rPr lang="en-GB" sz="1400" kern="1200" dirty="0"/>
            <a:t>Assessed essay 2000 words. </a:t>
          </a:r>
        </a:p>
      </dsp:txBody>
      <dsp:txXfrm>
        <a:off x="4116969" y="1673510"/>
        <a:ext cx="1851278" cy="15953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8F3445-8E0A-402A-B3AB-09467E5459A3}">
      <dsp:nvSpPr>
        <dsp:cNvPr id="0" name=""/>
        <dsp:cNvSpPr/>
      </dsp:nvSpPr>
      <dsp:spPr>
        <a:xfrm>
          <a:off x="2686" y="231927"/>
          <a:ext cx="2131297" cy="1278778"/>
        </a:xfrm>
        <a:prstGeom prst="rect">
          <a:avLst/>
        </a:prstGeom>
        <a:noFill/>
        <a:ln w="57150" cap="flat" cmpd="sng" algn="ctr">
          <a:solidFill>
            <a:srgbClr val="ED865D"/>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baseline="0" dirty="0">
              <a:solidFill>
                <a:schemeClr val="tx1"/>
              </a:solidFill>
              <a:latin typeface="Cambria" panose="02040503050406030204" pitchFamily="18" charset="0"/>
              <a:ea typeface="Cambria" panose="02040503050406030204" pitchFamily="18" charset="0"/>
              <a:cs typeface="+mn-cs"/>
            </a:rPr>
            <a:t>Week 1</a:t>
          </a:r>
          <a:r>
            <a:rPr lang="en-GB" sz="1600" b="1" i="0" kern="1200" baseline="0" dirty="0">
              <a:solidFill>
                <a:schemeClr val="tx1"/>
              </a:solidFill>
              <a:latin typeface="Cambria" panose="02040503050406030204" pitchFamily="18" charset="0"/>
              <a:ea typeface="Cambria" panose="02040503050406030204" pitchFamily="18" charset="0"/>
              <a:cs typeface="+mn-cs"/>
            </a:rPr>
            <a:t> </a:t>
          </a:r>
          <a:r>
            <a:rPr lang="en-GB" sz="1600" b="0" i="0" kern="1200" baseline="0" dirty="0">
              <a:solidFill>
                <a:schemeClr val="tx1"/>
              </a:solidFill>
              <a:latin typeface="Cambria" panose="02040503050406030204" pitchFamily="18" charset="0"/>
              <a:ea typeface="Cambria" panose="02040503050406030204" pitchFamily="18" charset="0"/>
              <a:cs typeface="+mn-cs"/>
            </a:rPr>
            <a:t>- Introduction What is crime? </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2686" y="231927"/>
        <a:ext cx="2131297" cy="1278778"/>
      </dsp:txXfrm>
    </dsp:sp>
    <dsp:sp modelId="{5DFD5CC0-1ED2-4804-B20B-B0AAF0C51CE1}">
      <dsp:nvSpPr>
        <dsp:cNvPr id="0" name=""/>
        <dsp:cNvSpPr/>
      </dsp:nvSpPr>
      <dsp:spPr>
        <a:xfrm>
          <a:off x="2347114" y="231927"/>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baseline="0" dirty="0">
              <a:solidFill>
                <a:schemeClr val="tx1"/>
              </a:solidFill>
              <a:latin typeface="Cambria" panose="02040503050406030204" pitchFamily="18" charset="0"/>
              <a:ea typeface="Cambria" panose="02040503050406030204" pitchFamily="18" charset="0"/>
              <a:cs typeface="+mn-cs"/>
            </a:rPr>
            <a:t>Week 2</a:t>
          </a:r>
          <a:r>
            <a:rPr lang="en-GB" sz="1600" b="1" i="0" kern="1200" baseline="0" dirty="0">
              <a:solidFill>
                <a:schemeClr val="tx1"/>
              </a:solidFill>
              <a:latin typeface="Cambria" panose="02040503050406030204" pitchFamily="18" charset="0"/>
              <a:ea typeface="Cambria" panose="02040503050406030204" pitchFamily="18" charset="0"/>
              <a:cs typeface="+mn-cs"/>
            </a:rPr>
            <a:t> </a:t>
          </a:r>
          <a:r>
            <a:rPr lang="en-GB" sz="1600" b="0" i="0" kern="1200" baseline="0" dirty="0">
              <a:solidFill>
                <a:schemeClr val="tx1"/>
              </a:solidFill>
              <a:latin typeface="Cambria" panose="02040503050406030204" pitchFamily="18" charset="0"/>
              <a:ea typeface="Cambria" panose="02040503050406030204" pitchFamily="18" charset="0"/>
              <a:cs typeface="+mn-cs"/>
            </a:rPr>
            <a:t>- </a:t>
          </a:r>
          <a:r>
            <a:rPr lang="en-US" sz="1600" b="0" i="0" kern="1200" baseline="0" dirty="0">
              <a:solidFill>
                <a:schemeClr val="tx1"/>
              </a:solidFill>
              <a:latin typeface="Cambria" panose="02040503050406030204" pitchFamily="18" charset="0"/>
              <a:ea typeface="Cambria" panose="02040503050406030204" pitchFamily="18" charset="0"/>
              <a:cs typeface="+mn-cs"/>
            </a:rPr>
            <a:t>Measuring  Crime &amp; Victimisation: </a:t>
          </a:r>
          <a:r>
            <a:rPr lang="en-GB" sz="1600" b="0" i="0" kern="1200" baseline="0" dirty="0">
              <a:solidFill>
                <a:schemeClr val="tx1"/>
              </a:solidFill>
              <a:latin typeface="Cambria" panose="02040503050406030204" pitchFamily="18" charset="0"/>
              <a:ea typeface="Cambria" panose="02040503050406030204" pitchFamily="18" charset="0"/>
              <a:cs typeface="+mn-cs"/>
            </a:rPr>
            <a:t> </a:t>
          </a:r>
          <a:r>
            <a:rPr lang="en-US" sz="1600" b="0" i="0" kern="1200" baseline="0" dirty="0">
              <a:solidFill>
                <a:schemeClr val="tx1"/>
              </a:solidFill>
              <a:latin typeface="Cambria" panose="02040503050406030204" pitchFamily="18" charset="0"/>
              <a:ea typeface="Cambria" panose="02040503050406030204" pitchFamily="18" charset="0"/>
              <a:cs typeface="+mn-cs"/>
            </a:rPr>
            <a:t>Trends &amp; Patterns </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2347114" y="231927"/>
        <a:ext cx="2131297" cy="1278778"/>
      </dsp:txXfrm>
    </dsp:sp>
    <dsp:sp modelId="{58DC0C3D-778A-41D3-A0C3-9D8441393EEF}">
      <dsp:nvSpPr>
        <dsp:cNvPr id="0" name=""/>
        <dsp:cNvSpPr/>
      </dsp:nvSpPr>
      <dsp:spPr>
        <a:xfrm>
          <a:off x="4691541" y="231927"/>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baseline="0" dirty="0">
              <a:solidFill>
                <a:schemeClr val="tx1"/>
              </a:solidFill>
              <a:latin typeface="Cambria" panose="02040503050406030204" pitchFamily="18" charset="0"/>
              <a:ea typeface="Cambria" panose="02040503050406030204" pitchFamily="18" charset="0"/>
              <a:cs typeface="+mn-cs"/>
            </a:rPr>
            <a:t>Week 3</a:t>
          </a:r>
          <a:r>
            <a:rPr lang="en-GB" sz="1600" b="1" i="0" kern="1200" baseline="0" dirty="0">
              <a:solidFill>
                <a:schemeClr val="tx1"/>
              </a:solidFill>
              <a:latin typeface="Cambria" panose="02040503050406030204" pitchFamily="18" charset="0"/>
              <a:ea typeface="Cambria" panose="02040503050406030204" pitchFamily="18" charset="0"/>
              <a:cs typeface="+mn-cs"/>
            </a:rPr>
            <a:t> </a:t>
          </a:r>
          <a:r>
            <a:rPr lang="en-GB" sz="1600" b="0" i="0" kern="1200" baseline="0" dirty="0">
              <a:solidFill>
                <a:schemeClr val="tx1"/>
              </a:solidFill>
              <a:latin typeface="Cambria" panose="02040503050406030204" pitchFamily="18" charset="0"/>
              <a:ea typeface="Cambria" panose="02040503050406030204" pitchFamily="18" charset="0"/>
              <a:cs typeface="+mn-cs"/>
            </a:rPr>
            <a:t>- </a:t>
          </a:r>
          <a:r>
            <a:rPr lang="en-US" sz="1600" b="0" i="0" kern="1200" baseline="0" dirty="0">
              <a:solidFill>
                <a:schemeClr val="tx1"/>
              </a:solidFill>
              <a:latin typeface="Cambria" panose="02040503050406030204" pitchFamily="18" charset="0"/>
              <a:ea typeface="Cambria" panose="02040503050406030204" pitchFamily="18" charset="0"/>
              <a:cs typeface="+mn-cs"/>
            </a:rPr>
            <a:t>Public  Perceptions of Crime,  Media Representations</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4691541" y="231927"/>
        <a:ext cx="2131297" cy="1278778"/>
      </dsp:txXfrm>
    </dsp:sp>
    <dsp:sp modelId="{EDE9E8AD-68F4-4193-82B8-2238320D2ADB}">
      <dsp:nvSpPr>
        <dsp:cNvPr id="0" name=""/>
        <dsp:cNvSpPr/>
      </dsp:nvSpPr>
      <dsp:spPr>
        <a:xfrm>
          <a:off x="7035969" y="231927"/>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i="0" kern="1200" baseline="0" dirty="0">
              <a:solidFill>
                <a:schemeClr val="tx1"/>
              </a:solidFill>
              <a:latin typeface="Cambria" panose="02040503050406030204" pitchFamily="18" charset="0"/>
              <a:ea typeface="Cambria" panose="02040503050406030204" pitchFamily="18" charset="0"/>
              <a:cs typeface="+mn-cs"/>
            </a:rPr>
            <a:t>Week 4 - </a:t>
          </a:r>
          <a:r>
            <a:rPr lang="en-GB" sz="1600" b="0" i="0" kern="1200" baseline="0" dirty="0">
              <a:solidFill>
                <a:schemeClr val="tx1"/>
              </a:solidFill>
              <a:latin typeface="Cambria" panose="02040503050406030204" pitchFamily="18" charset="0"/>
              <a:ea typeface="Cambria" panose="02040503050406030204" pitchFamily="18" charset="0"/>
              <a:cs typeface="+mn-cs"/>
            </a:rPr>
            <a:t>Race &amp;  Criminalisation</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7035969" y="231927"/>
        <a:ext cx="2131297" cy="1278778"/>
      </dsp:txXfrm>
    </dsp:sp>
    <dsp:sp modelId="{A3497315-9935-4171-A41E-5A0BE4C4B600}">
      <dsp:nvSpPr>
        <dsp:cNvPr id="0" name=""/>
        <dsp:cNvSpPr/>
      </dsp:nvSpPr>
      <dsp:spPr>
        <a:xfrm>
          <a:off x="2686" y="1723835"/>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i="0" kern="1200" baseline="0" dirty="0">
              <a:solidFill>
                <a:schemeClr val="tx1"/>
              </a:solidFill>
              <a:latin typeface="Cambria" panose="02040503050406030204" pitchFamily="18" charset="0"/>
              <a:ea typeface="Cambria" panose="02040503050406030204" pitchFamily="18" charset="0"/>
              <a:cs typeface="+mn-cs"/>
            </a:rPr>
            <a:t>Week 5 - </a:t>
          </a:r>
          <a:r>
            <a:rPr lang="en-GB" sz="1600" b="0" i="0" kern="1200" baseline="0" dirty="0">
              <a:solidFill>
                <a:schemeClr val="tx1"/>
              </a:solidFill>
              <a:latin typeface="Cambria" panose="02040503050406030204" pitchFamily="18" charset="0"/>
              <a:ea typeface="Cambria" panose="02040503050406030204" pitchFamily="18" charset="0"/>
              <a:cs typeface="+mn-cs"/>
            </a:rPr>
            <a:t>Gender, Crime &amp;  Victimisation</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2686" y="1723835"/>
        <a:ext cx="2131297" cy="1278778"/>
      </dsp:txXfrm>
    </dsp:sp>
    <dsp:sp modelId="{AE51FC76-579F-49A4-8D49-A4D5715E1578}">
      <dsp:nvSpPr>
        <dsp:cNvPr id="0" name=""/>
        <dsp:cNvSpPr/>
      </dsp:nvSpPr>
      <dsp:spPr>
        <a:xfrm>
          <a:off x="2347114" y="1723835"/>
          <a:ext cx="2131297" cy="1278778"/>
        </a:xfrm>
        <a:prstGeom prst="rect">
          <a:avLst/>
        </a:prstGeom>
        <a:solidFill>
          <a:srgbClr val="ED865D"/>
        </a:solid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i="0" kern="1200" baseline="0" dirty="0">
              <a:solidFill>
                <a:schemeClr val="tx1"/>
              </a:solidFill>
              <a:latin typeface="Cambria" panose="02040503050406030204" pitchFamily="18" charset="0"/>
              <a:ea typeface="Cambria" panose="02040503050406030204" pitchFamily="18" charset="0"/>
              <a:cs typeface="+mn-cs"/>
            </a:rPr>
            <a:t>Week 6 – Reading Week </a:t>
          </a:r>
          <a:endParaRPr lang="en-GB" sz="1600" b="1" kern="1200" dirty="0">
            <a:solidFill>
              <a:schemeClr val="tx1"/>
            </a:solidFill>
            <a:latin typeface="Cambria" panose="02040503050406030204" pitchFamily="18" charset="0"/>
            <a:ea typeface="Cambria" panose="02040503050406030204" pitchFamily="18" charset="0"/>
            <a:cs typeface="+mn-cs"/>
          </a:endParaRPr>
        </a:p>
      </dsp:txBody>
      <dsp:txXfrm>
        <a:off x="2347114" y="1723835"/>
        <a:ext cx="2131297" cy="1278778"/>
      </dsp:txXfrm>
    </dsp:sp>
    <dsp:sp modelId="{924BC869-92E6-4C8E-B50B-3B6728826BB5}">
      <dsp:nvSpPr>
        <dsp:cNvPr id="0" name=""/>
        <dsp:cNvSpPr/>
      </dsp:nvSpPr>
      <dsp:spPr>
        <a:xfrm>
          <a:off x="4691541" y="1723835"/>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i="0" kern="1200" baseline="0" dirty="0">
              <a:solidFill>
                <a:schemeClr val="tx1"/>
              </a:solidFill>
              <a:latin typeface="Cambria" panose="02040503050406030204" pitchFamily="18" charset="0"/>
              <a:ea typeface="Cambria" panose="02040503050406030204" pitchFamily="18" charset="0"/>
              <a:cs typeface="+mn-cs"/>
            </a:rPr>
            <a:t>Week 7 </a:t>
          </a:r>
          <a:r>
            <a:rPr lang="en-GB" sz="1600" b="0" i="0" kern="1200" baseline="0" dirty="0">
              <a:solidFill>
                <a:schemeClr val="tx1"/>
              </a:solidFill>
              <a:latin typeface="Cambria" panose="02040503050406030204" pitchFamily="18" charset="0"/>
              <a:ea typeface="Cambria" panose="02040503050406030204" pitchFamily="18" charset="0"/>
              <a:cs typeface="+mn-cs"/>
            </a:rPr>
            <a:t>- Class &amp; Crime</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4691541" y="1723835"/>
        <a:ext cx="2131297" cy="1278778"/>
      </dsp:txXfrm>
    </dsp:sp>
    <dsp:sp modelId="{E0E94F86-E8EC-42A8-B81D-A85AE87BE592}">
      <dsp:nvSpPr>
        <dsp:cNvPr id="0" name=""/>
        <dsp:cNvSpPr/>
      </dsp:nvSpPr>
      <dsp:spPr>
        <a:xfrm>
          <a:off x="7035969" y="1723835"/>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baseline="0" dirty="0">
              <a:solidFill>
                <a:schemeClr val="tx1"/>
              </a:solidFill>
              <a:latin typeface="Cambria" panose="02040503050406030204" pitchFamily="18" charset="0"/>
              <a:ea typeface="Cambria" panose="02040503050406030204" pitchFamily="18" charset="0"/>
              <a:cs typeface="+mn-cs"/>
            </a:rPr>
            <a:t>Week 8 </a:t>
          </a:r>
          <a:r>
            <a:rPr lang="en-US" sz="1600" b="0" i="0" kern="1200" baseline="0" dirty="0">
              <a:solidFill>
                <a:schemeClr val="tx1"/>
              </a:solidFill>
              <a:latin typeface="Cambria" panose="02040503050406030204" pitchFamily="18" charset="0"/>
              <a:ea typeface="Cambria" panose="02040503050406030204" pitchFamily="18" charset="0"/>
              <a:cs typeface="+mn-cs"/>
            </a:rPr>
            <a:t>- </a:t>
          </a:r>
          <a:r>
            <a:rPr lang="en-GB" sz="1600" b="0" i="0" kern="1200" baseline="0" dirty="0">
              <a:solidFill>
                <a:schemeClr val="tx1"/>
              </a:solidFill>
              <a:latin typeface="Cambria" panose="02040503050406030204" pitchFamily="18" charset="0"/>
              <a:ea typeface="Cambria" panose="02040503050406030204" pitchFamily="18" charset="0"/>
              <a:cs typeface="+mn-cs"/>
            </a:rPr>
            <a:t>The Police &amp;  Policing Today</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7035969" y="1723835"/>
        <a:ext cx="2131297" cy="1278778"/>
      </dsp:txXfrm>
    </dsp:sp>
    <dsp:sp modelId="{7EAC2BCA-EBE7-4EEF-8812-6BA44905F6F3}">
      <dsp:nvSpPr>
        <dsp:cNvPr id="0" name=""/>
        <dsp:cNvSpPr/>
      </dsp:nvSpPr>
      <dsp:spPr>
        <a:xfrm>
          <a:off x="2347114" y="3215744"/>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i="0" kern="1200" baseline="0" dirty="0">
              <a:solidFill>
                <a:schemeClr val="tx1"/>
              </a:solidFill>
              <a:latin typeface="Cambria" panose="02040503050406030204" pitchFamily="18" charset="0"/>
              <a:ea typeface="Cambria" panose="02040503050406030204" pitchFamily="18" charset="0"/>
              <a:cs typeface="+mn-cs"/>
            </a:rPr>
            <a:t>Week 9 </a:t>
          </a:r>
          <a:r>
            <a:rPr lang="en-GB" sz="1600" b="0" i="0" kern="1200" baseline="0" dirty="0">
              <a:solidFill>
                <a:schemeClr val="tx1"/>
              </a:solidFill>
              <a:latin typeface="Cambria" panose="02040503050406030204" pitchFamily="18" charset="0"/>
              <a:ea typeface="Cambria" panose="02040503050406030204" pitchFamily="18" charset="0"/>
              <a:cs typeface="+mn-cs"/>
            </a:rPr>
            <a:t>- </a:t>
          </a:r>
          <a:r>
            <a:rPr lang="en-US" sz="1600" b="0" i="0" kern="1200" baseline="0" dirty="0">
              <a:solidFill>
                <a:schemeClr val="tx1"/>
              </a:solidFill>
              <a:latin typeface="Cambria" panose="02040503050406030204" pitchFamily="18" charset="0"/>
              <a:ea typeface="Cambria" panose="02040503050406030204" pitchFamily="18" charset="0"/>
              <a:cs typeface="+mn-cs"/>
            </a:rPr>
            <a:t>Punishment &amp;  Prisons Today </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2347114" y="3215744"/>
        <a:ext cx="2131297" cy="1278778"/>
      </dsp:txXfrm>
    </dsp:sp>
    <dsp:sp modelId="{A0F79CA3-C72D-4BEA-B5BF-213695F07B41}">
      <dsp:nvSpPr>
        <dsp:cNvPr id="0" name=""/>
        <dsp:cNvSpPr/>
      </dsp:nvSpPr>
      <dsp:spPr>
        <a:xfrm>
          <a:off x="4691541" y="3215744"/>
          <a:ext cx="2131297" cy="1278778"/>
        </a:xfrm>
        <a:prstGeom prst="rect">
          <a:avLst/>
        </a:prstGeom>
        <a:noFill/>
        <a:ln w="38100" cap="flat" cmpd="sng" algn="ctr">
          <a:solidFill>
            <a:schemeClr val="tx1">
              <a:lumMod val="85000"/>
              <a:lum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i="0" kern="1200" baseline="0" dirty="0">
              <a:solidFill>
                <a:schemeClr val="tx1"/>
              </a:solidFill>
              <a:latin typeface="Cambria" panose="02040503050406030204" pitchFamily="18" charset="0"/>
              <a:ea typeface="Cambria" panose="02040503050406030204" pitchFamily="18" charset="0"/>
              <a:cs typeface="+mn-cs"/>
            </a:rPr>
            <a:t>Week 10 </a:t>
          </a:r>
          <a:r>
            <a:rPr lang="en-GB" sz="1600" b="0" i="0" kern="1200" baseline="0" dirty="0">
              <a:solidFill>
                <a:schemeClr val="tx1"/>
              </a:solidFill>
              <a:latin typeface="Cambria" panose="02040503050406030204" pitchFamily="18" charset="0"/>
              <a:ea typeface="Cambria" panose="02040503050406030204" pitchFamily="18" charset="0"/>
              <a:cs typeface="+mn-cs"/>
            </a:rPr>
            <a:t>- </a:t>
          </a:r>
          <a:r>
            <a:rPr lang="en-US" sz="1600" b="0" i="0" kern="1200" baseline="0" dirty="0">
              <a:solidFill>
                <a:schemeClr val="tx1"/>
              </a:solidFill>
              <a:latin typeface="Cambria" panose="02040503050406030204" pitchFamily="18" charset="0"/>
              <a:ea typeface="Cambria" panose="02040503050406030204" pitchFamily="18" charset="0"/>
              <a:cs typeface="+mn-cs"/>
            </a:rPr>
            <a:t>The Politics of  Abolitionism and Module  Overview </a:t>
          </a:r>
          <a:endParaRPr lang="en-GB" sz="1600" kern="1200" dirty="0">
            <a:solidFill>
              <a:schemeClr val="tx1"/>
            </a:solidFill>
            <a:latin typeface="Cambria" panose="02040503050406030204" pitchFamily="18" charset="0"/>
            <a:ea typeface="Cambria" panose="02040503050406030204" pitchFamily="18" charset="0"/>
            <a:cs typeface="+mn-cs"/>
          </a:endParaRPr>
        </a:p>
      </dsp:txBody>
      <dsp:txXfrm>
        <a:off x="4691541" y="3215744"/>
        <a:ext cx="2131297" cy="1278778"/>
      </dsp:txXfrm>
    </dsp:sp>
  </dsp:spTree>
</dsp:drawing>
</file>

<file path=ppt/diagrams/layout1.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939FE9-0B2E-4997-BA24-44FF9669BA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0AE1028-7A43-40A3-A2EC-124FFB073D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B3D3C9-ED3E-4430-A8CA-03711A676035}" type="datetimeFigureOut">
              <a:rPr lang="en-US" smtClean="0"/>
              <a:t>3/19/2024</a:t>
            </a:fld>
            <a:endParaRPr lang="en-US" dirty="0"/>
          </a:p>
        </p:txBody>
      </p:sp>
      <p:sp>
        <p:nvSpPr>
          <p:cNvPr id="4" name="Footer Placeholder 3">
            <a:extLst>
              <a:ext uri="{FF2B5EF4-FFF2-40B4-BE49-F238E27FC236}">
                <a16:creationId xmlns:a16="http://schemas.microsoft.com/office/drawing/2014/main" id="{8ACACB66-3B0A-415A-9449-9278044DA5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F9B7EC22-6F70-469D-B720-84BF796C51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4CC5C-2831-4FAC-8076-6410B257E0B7}" type="slidenum">
              <a:rPr lang="en-US" smtClean="0"/>
              <a:t>‹#›</a:t>
            </a:fld>
            <a:endParaRPr lang="en-US" dirty="0"/>
          </a:p>
        </p:txBody>
      </p:sp>
    </p:spTree>
    <p:extLst>
      <p:ext uri="{BB962C8B-B14F-4D97-AF65-F5344CB8AC3E}">
        <p14:creationId xmlns:p14="http://schemas.microsoft.com/office/powerpoint/2010/main" val="9509838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E67E2B-6215-4DB6-B113-75ACD1123374}" type="datetimeFigureOut">
              <a:rPr lang="en-US" smtClean="0"/>
              <a:t>3/19/2024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C8106-034A-47C1-ADA6-0A1F9E0E7474}" type="slidenum">
              <a:rPr lang="en-US" smtClean="0"/>
              <a:t>‹#›</a:t>
            </a:fld>
            <a:endParaRPr lang="en-US" dirty="0"/>
          </a:p>
        </p:txBody>
      </p:sp>
    </p:spTree>
    <p:extLst>
      <p:ext uri="{BB962C8B-B14F-4D97-AF65-F5344CB8AC3E}">
        <p14:creationId xmlns:p14="http://schemas.microsoft.com/office/powerpoint/2010/main" val="2880787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6BC8106-034A-47C1-ADA6-0A1F9E0E7474}" type="slidenum">
              <a:rPr lang="en-US" smtClean="0"/>
              <a:t>1</a:t>
            </a:fld>
            <a:endParaRPr lang="en-US" dirty="0"/>
          </a:p>
        </p:txBody>
      </p:sp>
    </p:spTree>
    <p:extLst>
      <p:ext uri="{BB962C8B-B14F-4D97-AF65-F5344CB8AC3E}">
        <p14:creationId xmlns:p14="http://schemas.microsoft.com/office/powerpoint/2010/main" val="3095859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6BC8106-034A-47C1-ADA6-0A1F9E0E747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5278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6BC8106-034A-47C1-ADA6-0A1F9E0E747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1604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6BC8106-034A-47C1-ADA6-0A1F9E0E7474}" type="slidenum">
              <a:rPr lang="en-US" smtClean="0"/>
              <a:t>3</a:t>
            </a:fld>
            <a:endParaRPr lang="en-US" dirty="0"/>
          </a:p>
        </p:txBody>
      </p:sp>
    </p:spTree>
    <p:extLst>
      <p:ext uri="{BB962C8B-B14F-4D97-AF65-F5344CB8AC3E}">
        <p14:creationId xmlns:p14="http://schemas.microsoft.com/office/powerpoint/2010/main" val="1145762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6BC8106-034A-47C1-ADA6-0A1F9E0E747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6182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6BC8106-034A-47C1-ADA6-0A1F9E0E7474}" type="slidenum">
              <a:rPr lang="en-US" smtClean="0"/>
              <a:t>5</a:t>
            </a:fld>
            <a:endParaRPr lang="en-US" dirty="0"/>
          </a:p>
        </p:txBody>
      </p:sp>
    </p:spTree>
    <p:extLst>
      <p:ext uri="{BB962C8B-B14F-4D97-AF65-F5344CB8AC3E}">
        <p14:creationId xmlns:p14="http://schemas.microsoft.com/office/powerpoint/2010/main" val="2805886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6BC8106-034A-47C1-ADA6-0A1F9E0E7474}" type="slidenum">
              <a:rPr lang="en-US" smtClean="0"/>
              <a:t>6</a:t>
            </a:fld>
            <a:endParaRPr lang="en-US" dirty="0"/>
          </a:p>
        </p:txBody>
      </p:sp>
    </p:spTree>
    <p:extLst>
      <p:ext uri="{BB962C8B-B14F-4D97-AF65-F5344CB8AC3E}">
        <p14:creationId xmlns:p14="http://schemas.microsoft.com/office/powerpoint/2010/main" val="2865132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6BC8106-034A-47C1-ADA6-0A1F9E0E747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8549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6BC8106-034A-47C1-ADA6-0A1F9E0E747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96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6BC8106-034A-47C1-ADA6-0A1F9E0E747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2247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3/19/2024</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7796242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4051425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845499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3/19/2024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150405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3/19/2024</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66594190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3/19/2024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332195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3/19/2024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269596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3/19/2024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59279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3/19/2024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809832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3/19/2024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84512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3/19/2024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63938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3/19/2024</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015156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diagramLayout" Target="../diagrams/layout1.xml"/><Relationship Id="rId12" Type="http://schemas.openxmlformats.org/officeDocument/2006/relationships/image" Target="../media/image6.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diagramData" Target="../diagrams/data1.xml"/><Relationship Id="rId11" Type="http://schemas.openxmlformats.org/officeDocument/2006/relationships/image" Target="../media/image5.png"/><Relationship Id="rId5" Type="http://schemas.openxmlformats.org/officeDocument/2006/relationships/image" Target="../media/image4.png"/><Relationship Id="rId10" Type="http://schemas.microsoft.com/office/2007/relationships/diagramDrawing" Target="../diagrams/drawing1.xml"/><Relationship Id="rId4" Type="http://schemas.openxmlformats.org/officeDocument/2006/relationships/notesSlide" Target="../notesSlides/notesSlide5.xml"/><Relationship Id="rId9" Type="http://schemas.openxmlformats.org/officeDocument/2006/relationships/diagramColors" Target="../diagrams/colors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6.xml"/><Relationship Id="rId7" Type="http://schemas.openxmlformats.org/officeDocument/2006/relationships/diagramQuickStyle" Target="../diagrams/quickStyle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2.png"/><Relationship Id="rId4" Type="http://schemas.openxmlformats.org/officeDocument/2006/relationships/notesSlide" Target="../notesSlides/notesSlide6.xml"/><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05E082-4A26-BF29-41E9-DBBB302964E1}"/>
              </a:ext>
            </a:extLst>
          </p:cNvPr>
          <p:cNvPicPr>
            <a:picLocks noChangeAspect="1"/>
          </p:cNvPicPr>
          <p:nvPr/>
        </p:nvPicPr>
        <p:blipFill>
          <a:blip r:embed="rId5"/>
          <a:stretch>
            <a:fillRect/>
          </a:stretch>
        </p:blipFill>
        <p:spPr>
          <a:xfrm>
            <a:off x="0" y="86392"/>
            <a:ext cx="12191742" cy="6771607"/>
          </a:xfrm>
          <a:prstGeom prst="rect">
            <a:avLst/>
          </a:prstGeom>
        </p:spPr>
      </p:pic>
      <p:sp>
        <p:nvSpPr>
          <p:cNvPr id="30" name="Rectangle 29">
            <a:extLst>
              <a:ext uri="{FF2B5EF4-FFF2-40B4-BE49-F238E27FC236}">
                <a16:creationId xmlns:a16="http://schemas.microsoft.com/office/drawing/2014/main" id="{310B1DD0-264A-47E3-A16A-C87AFA51E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6">
            <a:extLst>
              <a:ext uri="{FF2B5EF4-FFF2-40B4-BE49-F238E27FC236}">
                <a16:creationId xmlns:a16="http://schemas.microsoft.com/office/drawing/2014/main" id="{69C1BB7B-F21E-41A2-B30C-D8507B960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txBody>
          <a:bodyPr/>
          <a:lstStyle/>
          <a:p>
            <a:endParaRPr lang="en-GB"/>
          </a:p>
        </p:txBody>
      </p:sp>
      <p:sp>
        <p:nvSpPr>
          <p:cNvPr id="34" name="Freeform 6">
            <a:extLst>
              <a:ext uri="{FF2B5EF4-FFF2-40B4-BE49-F238E27FC236}">
                <a16:creationId xmlns:a16="http://schemas.microsoft.com/office/drawing/2014/main" id="{DF6D7DDE-F8A1-4105-9729-F9EB5F81A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bg2"/>
          </a:solidFill>
          <a:ln w="0">
            <a:noFill/>
            <a:prstDash val="solid"/>
            <a:round/>
            <a:headEnd/>
            <a:tailEnd/>
          </a:ln>
        </p:spPr>
        <p:txBody>
          <a:bodyPr/>
          <a:lstStyle/>
          <a:p>
            <a:endParaRPr lang="en-GB"/>
          </a:p>
        </p:txBody>
      </p:sp>
      <p:sp>
        <p:nvSpPr>
          <p:cNvPr id="2" name="Title 1">
            <a:extLst>
              <a:ext uri="{FF2B5EF4-FFF2-40B4-BE49-F238E27FC236}">
                <a16:creationId xmlns:a16="http://schemas.microsoft.com/office/drawing/2014/main" id="{A5C93519-6B29-1346-9FCB-0835B80531A4}"/>
              </a:ext>
            </a:extLst>
          </p:cNvPr>
          <p:cNvSpPr>
            <a:spLocks noGrp="1"/>
          </p:cNvSpPr>
          <p:nvPr>
            <p:ph type="ctrTitle"/>
          </p:nvPr>
        </p:nvSpPr>
        <p:spPr>
          <a:xfrm>
            <a:off x="2193016" y="1438704"/>
            <a:ext cx="8361229" cy="2098226"/>
          </a:xfrm>
        </p:spPr>
        <p:txBody>
          <a:bodyPr>
            <a:noAutofit/>
          </a:bodyPr>
          <a:lstStyle/>
          <a:p>
            <a:r>
              <a:rPr lang="en-US" sz="4000" dirty="0">
                <a:solidFill>
                  <a:schemeClr val="bg2"/>
                </a:solidFill>
                <a:latin typeface="Calibri" panose="020F0502020204030204" pitchFamily="34" charset="0"/>
                <a:cs typeface="Calibri" panose="020F0502020204030204" pitchFamily="34" charset="0"/>
              </a:rPr>
              <a:t> Crime and Society (SO127) </a:t>
            </a:r>
          </a:p>
        </p:txBody>
      </p:sp>
      <p:sp>
        <p:nvSpPr>
          <p:cNvPr id="4" name="Subtitle 3">
            <a:extLst>
              <a:ext uri="{FF2B5EF4-FFF2-40B4-BE49-F238E27FC236}">
                <a16:creationId xmlns:a16="http://schemas.microsoft.com/office/drawing/2014/main" id="{6E661E49-0788-40C2-A5B6-638ADED71159}"/>
              </a:ext>
            </a:extLst>
          </p:cNvPr>
          <p:cNvSpPr>
            <a:spLocks noGrp="1"/>
          </p:cNvSpPr>
          <p:nvPr>
            <p:ph type="subTitle" idx="1"/>
          </p:nvPr>
        </p:nvSpPr>
        <p:spPr>
          <a:xfrm>
            <a:off x="2957793" y="3536931"/>
            <a:ext cx="6831673" cy="1086237"/>
          </a:xfrm>
        </p:spPr>
        <p:txBody>
          <a:bodyPr>
            <a:normAutofit/>
          </a:bodyPr>
          <a:lstStyle/>
          <a:p>
            <a:r>
              <a:rPr lang="en-US" sz="2400" dirty="0">
                <a:solidFill>
                  <a:schemeClr val="bg2"/>
                </a:solidFill>
                <a:latin typeface="Calibri" panose="020F0502020204030204" pitchFamily="34" charset="0"/>
                <a:cs typeface="Calibri" panose="020F0502020204030204" pitchFamily="34" charset="0"/>
              </a:rPr>
              <a:t>Dr Shona Robinson - Edwards</a:t>
            </a:r>
          </a:p>
          <a:p>
            <a:endParaRPr lang="en-US" dirty="0">
              <a:solidFill>
                <a:schemeClr val="bg2"/>
              </a:solidFill>
            </a:endParaRPr>
          </a:p>
        </p:txBody>
      </p:sp>
      <p:pic>
        <p:nvPicPr>
          <p:cNvPr id="3" name="Audio 2">
            <a:hlinkClick r:id="" action="ppaction://media"/>
            <a:extLst>
              <a:ext uri="{FF2B5EF4-FFF2-40B4-BE49-F238E27FC236}">
                <a16:creationId xmlns:a16="http://schemas.microsoft.com/office/drawing/2014/main" id="{09DA786E-793E-876B-B5A7-4C46C181EF0A}"/>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1546580382"/>
      </p:ext>
    </p:extLst>
  </p:cSld>
  <p:clrMapOvr>
    <a:masterClrMapping/>
  </p:clrMapOvr>
  <mc:AlternateContent xmlns:mc="http://schemas.openxmlformats.org/markup-compatibility/2006" xmlns:p14="http://schemas.microsoft.com/office/powerpoint/2010/main">
    <mc:Choice Requires="p14">
      <p:transition spd="slow" p14:dur="2000" advTm="19758"/>
    </mc:Choice>
    <mc:Fallback xmlns="">
      <p:transition spd="slow" advTm="197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05E082-4A26-BF29-41E9-DBBB302964E1}"/>
              </a:ext>
            </a:extLst>
          </p:cNvPr>
          <p:cNvPicPr>
            <a:picLocks noChangeAspect="1"/>
          </p:cNvPicPr>
          <p:nvPr/>
        </p:nvPicPr>
        <p:blipFill>
          <a:blip r:embed="rId5"/>
          <a:stretch>
            <a:fillRect/>
          </a:stretch>
        </p:blipFill>
        <p:spPr>
          <a:xfrm>
            <a:off x="0" y="86392"/>
            <a:ext cx="12191742" cy="6771607"/>
          </a:xfrm>
          <a:prstGeom prst="rect">
            <a:avLst/>
          </a:prstGeom>
        </p:spPr>
      </p:pic>
      <p:sp>
        <p:nvSpPr>
          <p:cNvPr id="30" name="Rectangle 29">
            <a:extLst>
              <a:ext uri="{FF2B5EF4-FFF2-40B4-BE49-F238E27FC236}">
                <a16:creationId xmlns:a16="http://schemas.microsoft.com/office/drawing/2014/main" id="{310B1DD0-264A-47E3-A16A-C87AFA51E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32" name="Freeform 6">
            <a:extLst>
              <a:ext uri="{FF2B5EF4-FFF2-40B4-BE49-F238E27FC236}">
                <a16:creationId xmlns:a16="http://schemas.microsoft.com/office/drawing/2014/main" id="{69C1BB7B-F21E-41A2-B30C-D8507B960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txBody>
          <a:bodyPr/>
          <a:lstStyle/>
          <a:p>
            <a:endParaRPr lang="en-GB"/>
          </a:p>
        </p:txBody>
      </p:sp>
      <p:sp>
        <p:nvSpPr>
          <p:cNvPr id="34" name="Freeform 6">
            <a:extLst>
              <a:ext uri="{FF2B5EF4-FFF2-40B4-BE49-F238E27FC236}">
                <a16:creationId xmlns:a16="http://schemas.microsoft.com/office/drawing/2014/main" id="{DF6D7DDE-F8A1-4105-9729-F9EB5F81A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bg2"/>
          </a:solidFill>
          <a:ln w="0">
            <a:noFill/>
            <a:prstDash val="solid"/>
            <a:round/>
            <a:headEnd/>
            <a:tailEnd/>
          </a:ln>
        </p:spPr>
        <p:txBody>
          <a:bodyPr/>
          <a:lstStyle/>
          <a:p>
            <a:endParaRPr lang="en-GB"/>
          </a:p>
        </p:txBody>
      </p:sp>
      <p:sp>
        <p:nvSpPr>
          <p:cNvPr id="2" name="Title 1">
            <a:extLst>
              <a:ext uri="{FF2B5EF4-FFF2-40B4-BE49-F238E27FC236}">
                <a16:creationId xmlns:a16="http://schemas.microsoft.com/office/drawing/2014/main" id="{A5C93519-6B29-1346-9FCB-0835B80531A4}"/>
              </a:ext>
            </a:extLst>
          </p:cNvPr>
          <p:cNvSpPr>
            <a:spLocks noGrp="1"/>
          </p:cNvSpPr>
          <p:nvPr>
            <p:ph type="ctrTitle"/>
          </p:nvPr>
        </p:nvSpPr>
        <p:spPr>
          <a:xfrm>
            <a:off x="2193016" y="1438704"/>
            <a:ext cx="8361229" cy="2098226"/>
          </a:xfrm>
        </p:spPr>
        <p:txBody>
          <a:bodyPr>
            <a:noAutofit/>
          </a:bodyPr>
          <a:lstStyle/>
          <a:p>
            <a:r>
              <a:rPr lang="en-US" sz="3600" dirty="0">
                <a:solidFill>
                  <a:schemeClr val="bg2"/>
                </a:solidFill>
                <a:latin typeface="Calibri" panose="020F0502020204030204" pitchFamily="34" charset="0"/>
                <a:cs typeface="Calibri" panose="020F0502020204030204" pitchFamily="34" charset="0"/>
              </a:rPr>
              <a:t> </a:t>
            </a:r>
            <a:r>
              <a:rPr lang="en-US" sz="4000" dirty="0">
                <a:solidFill>
                  <a:schemeClr val="bg2"/>
                </a:solidFill>
                <a:latin typeface="Calibri" panose="020F0502020204030204" pitchFamily="34" charset="0"/>
                <a:cs typeface="Calibri" panose="020F0502020204030204" pitchFamily="34" charset="0"/>
              </a:rPr>
              <a:t>thank you</a:t>
            </a:r>
            <a:endParaRPr lang="en-US" sz="3600" dirty="0">
              <a:solidFill>
                <a:schemeClr val="bg2"/>
              </a:solidFill>
              <a:latin typeface="Calibri" panose="020F0502020204030204" pitchFamily="34" charset="0"/>
              <a:cs typeface="Calibri" panose="020F0502020204030204" pitchFamily="34" charset="0"/>
            </a:endParaRPr>
          </a:p>
        </p:txBody>
      </p:sp>
      <p:sp>
        <p:nvSpPr>
          <p:cNvPr id="4" name="Subtitle 3">
            <a:extLst>
              <a:ext uri="{FF2B5EF4-FFF2-40B4-BE49-F238E27FC236}">
                <a16:creationId xmlns:a16="http://schemas.microsoft.com/office/drawing/2014/main" id="{6E661E49-0788-40C2-A5B6-638ADED71159}"/>
              </a:ext>
            </a:extLst>
          </p:cNvPr>
          <p:cNvSpPr>
            <a:spLocks noGrp="1"/>
          </p:cNvSpPr>
          <p:nvPr>
            <p:ph type="subTitle" idx="1"/>
          </p:nvPr>
        </p:nvSpPr>
        <p:spPr>
          <a:xfrm>
            <a:off x="2957793" y="3536931"/>
            <a:ext cx="6831673" cy="1086237"/>
          </a:xfrm>
        </p:spPr>
        <p:txBody>
          <a:bodyPr>
            <a:normAutofit/>
          </a:bodyPr>
          <a:lstStyle/>
          <a:p>
            <a:r>
              <a:rPr lang="en-US" sz="2400" dirty="0">
                <a:solidFill>
                  <a:schemeClr val="bg2"/>
                </a:solidFill>
                <a:latin typeface="Calibri" panose="020F0502020204030204" pitchFamily="34" charset="0"/>
                <a:cs typeface="Calibri" panose="020F0502020204030204" pitchFamily="34" charset="0"/>
              </a:rPr>
              <a:t>Dr Shona Robinson-Edwards</a:t>
            </a:r>
          </a:p>
          <a:p>
            <a:endParaRPr lang="en-US" dirty="0">
              <a:solidFill>
                <a:schemeClr val="bg2"/>
              </a:solidFill>
            </a:endParaRPr>
          </a:p>
        </p:txBody>
      </p:sp>
      <p:pic>
        <p:nvPicPr>
          <p:cNvPr id="3" name="Audio 2">
            <a:hlinkClick r:id="" action="ppaction://media"/>
            <a:extLst>
              <a:ext uri="{FF2B5EF4-FFF2-40B4-BE49-F238E27FC236}">
                <a16:creationId xmlns:a16="http://schemas.microsoft.com/office/drawing/2014/main" id="{361674DF-2ABE-5A03-C9EB-68077F438AF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1644413689"/>
      </p:ext>
    </p:extLst>
  </p:cSld>
  <p:clrMapOvr>
    <a:masterClrMapping/>
  </p:clrMapOvr>
  <mc:AlternateContent xmlns:mc="http://schemas.openxmlformats.org/markup-compatibility/2006" xmlns:p14="http://schemas.microsoft.com/office/powerpoint/2010/main">
    <mc:Choice Requires="p14">
      <p:transition spd="slow" p14:dur="2000" advTm="17194"/>
    </mc:Choice>
    <mc:Fallback xmlns="">
      <p:transition spd="slow" advTm="17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2" name="Rectangle 91">
            <a:extLst>
              <a:ext uri="{FF2B5EF4-FFF2-40B4-BE49-F238E27FC236}">
                <a16:creationId xmlns:a16="http://schemas.microsoft.com/office/drawing/2014/main" id="{83B91B61-BFCA-4647-957E-A8269BE4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23F6D5E8-15CF-4755-910B-1B5A1E777357}"/>
              </a:ext>
            </a:extLst>
          </p:cNvPr>
          <p:cNvSpPr>
            <a:spLocks noGrp="1"/>
          </p:cNvSpPr>
          <p:nvPr>
            <p:ph type="title"/>
          </p:nvPr>
        </p:nvSpPr>
        <p:spPr>
          <a:xfrm>
            <a:off x="5100824" y="685800"/>
            <a:ext cx="6176776" cy="1485900"/>
          </a:xfrm>
        </p:spPr>
        <p:txBody>
          <a:bodyPr vert="horz" lIns="91440" tIns="45720" rIns="91440" bIns="45720" rtlCol="0" anchor="t">
            <a:normAutofit/>
          </a:bodyPr>
          <a:lstStyle/>
          <a:p>
            <a:r>
              <a:rPr lang="en-US" sz="4000" dirty="0">
                <a:solidFill>
                  <a:schemeClr val="tx1">
                    <a:lumMod val="85000"/>
                    <a:lumOff val="15000"/>
                  </a:schemeClr>
                </a:solidFill>
                <a:latin typeface="Calibri" panose="020F0502020204030204" pitchFamily="34" charset="0"/>
                <a:cs typeface="Calibri" panose="020F0502020204030204" pitchFamily="34" charset="0"/>
              </a:rPr>
              <a:t>Module Convenor</a:t>
            </a:r>
          </a:p>
        </p:txBody>
      </p:sp>
      <p:sp>
        <p:nvSpPr>
          <p:cNvPr id="94" name="Rectangle 93">
            <a:extLst>
              <a:ext uri="{FF2B5EF4-FFF2-40B4-BE49-F238E27FC236}">
                <a16:creationId xmlns:a16="http://schemas.microsoft.com/office/drawing/2014/main" id="{92D1D7C6-1C89-420C-8D35-483654167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Content Placeholder 3">
            <a:extLst>
              <a:ext uri="{FF2B5EF4-FFF2-40B4-BE49-F238E27FC236}">
                <a16:creationId xmlns:a16="http://schemas.microsoft.com/office/drawing/2014/main" id="{3FA8E0A1-8369-4D6F-85C0-4B00523DECD6}"/>
              </a:ext>
            </a:extLst>
          </p:cNvPr>
          <p:cNvSpPr>
            <a:spLocks noGrp="1"/>
          </p:cNvSpPr>
          <p:nvPr>
            <p:ph sz="half" idx="2"/>
          </p:nvPr>
        </p:nvSpPr>
        <p:spPr>
          <a:xfrm>
            <a:off x="5100824" y="1600198"/>
            <a:ext cx="7073686" cy="4419601"/>
          </a:xfrm>
        </p:spPr>
        <p:txBody>
          <a:bodyPr>
            <a:normAutofit lnSpcReduction="10000"/>
          </a:bodyPr>
          <a:lstStyle/>
          <a:p>
            <a:pPr>
              <a:buFont typeface="Arial" panose="020B0604020202020204" pitchFamily="34" charset="0"/>
              <a:buChar char="•"/>
            </a:pPr>
            <a:r>
              <a:rPr lang="en-GB" dirty="0">
                <a:solidFill>
                  <a:schemeClr val="tx1">
                    <a:lumMod val="85000"/>
                    <a:lumOff val="15000"/>
                  </a:schemeClr>
                </a:solidFill>
                <a:latin typeface="Calibri" panose="020F0502020204030204" pitchFamily="34" charset="0"/>
                <a:cs typeface="Calibri" panose="020F0502020204030204" pitchFamily="34" charset="0"/>
              </a:rPr>
              <a:t>Dr Shona Robinson - Edwards</a:t>
            </a:r>
          </a:p>
          <a:p>
            <a:pPr>
              <a:buFont typeface="Arial" panose="020B0604020202020204" pitchFamily="34" charset="0"/>
              <a:buChar char="•"/>
            </a:pPr>
            <a:r>
              <a:rPr lang="en-GB" dirty="0">
                <a:solidFill>
                  <a:schemeClr val="tx1">
                    <a:lumMod val="85000"/>
                    <a:lumOff val="15000"/>
                  </a:schemeClr>
                </a:solidFill>
                <a:latin typeface="Calibri" panose="020F0502020204030204" pitchFamily="34" charset="0"/>
                <a:cs typeface="Calibri" panose="020F0502020204030204" pitchFamily="34" charset="0"/>
              </a:rPr>
              <a:t>Crime and Society (S0127) and Youth, Crime and Criminal Justice (S0265)</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Research – Criminality, desistance, faith-based interventions, religiosity, ‘On Road’ perspectives</a:t>
            </a:r>
            <a:endParaRPr lang="en-GB" dirty="0">
              <a:solidFill>
                <a:schemeClr val="tx1">
                  <a:lumMod val="85000"/>
                  <a:lumOff val="15000"/>
                </a:schemeClr>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Robinson-Edwards, S and Kewley, S. (2023). “Forensic Psychology and Rehabilitation.” in Forensic Psychology, Crime and Policing: Key Issues and Practical Debates, Bristol University Press.</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Robinson-Edwards, S. (2022). Faith, Identity and Homicide: Exploring Narratives from a Therapeutic Prison, London: Palgrave Macmillan</a:t>
            </a:r>
            <a:endParaRPr lang="en-GB" dirty="0">
              <a:solidFill>
                <a:schemeClr val="tx1">
                  <a:lumMod val="85000"/>
                  <a:lumOff val="15000"/>
                </a:schemeClr>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GB" dirty="0">
                <a:solidFill>
                  <a:schemeClr val="tx1">
                    <a:lumMod val="85000"/>
                    <a:lumOff val="15000"/>
                  </a:schemeClr>
                </a:solidFill>
                <a:latin typeface="Calibri" panose="020F0502020204030204" pitchFamily="34" charset="0"/>
                <a:cs typeface="Calibri" panose="020F0502020204030204" pitchFamily="34" charset="0"/>
              </a:rPr>
              <a:t>Shona.robinson-edwards@warwick.ac.uk </a:t>
            </a:r>
          </a:p>
          <a:p>
            <a:endParaRPr lang="en-GB" dirty="0"/>
          </a:p>
        </p:txBody>
      </p:sp>
      <p:pic>
        <p:nvPicPr>
          <p:cNvPr id="12" name="Picture 11">
            <a:extLst>
              <a:ext uri="{FF2B5EF4-FFF2-40B4-BE49-F238E27FC236}">
                <a16:creationId xmlns:a16="http://schemas.microsoft.com/office/drawing/2014/main" id="{6420DFC4-E286-428B-890A-F70C27F88F31}"/>
              </a:ext>
            </a:extLst>
          </p:cNvPr>
          <p:cNvPicPr>
            <a:picLocks noChangeAspect="1"/>
          </p:cNvPicPr>
          <p:nvPr/>
        </p:nvPicPr>
        <p:blipFill>
          <a:blip r:embed="rId5"/>
          <a:stretch>
            <a:fillRect/>
          </a:stretch>
        </p:blipFill>
        <p:spPr>
          <a:xfrm>
            <a:off x="0" y="0"/>
            <a:ext cx="4356055" cy="6858000"/>
          </a:xfrm>
          <a:prstGeom prst="rect">
            <a:avLst/>
          </a:prstGeom>
        </p:spPr>
      </p:pic>
      <p:pic>
        <p:nvPicPr>
          <p:cNvPr id="3" name="Audio 2">
            <a:hlinkClick r:id="" action="ppaction://media"/>
            <a:extLst>
              <a:ext uri="{FF2B5EF4-FFF2-40B4-BE49-F238E27FC236}">
                <a16:creationId xmlns:a16="http://schemas.microsoft.com/office/drawing/2014/main" id="{C4E10728-4747-EB53-2DB1-A11BEFA473C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1306046757"/>
      </p:ext>
    </p:extLst>
  </p:cSld>
  <p:clrMapOvr>
    <a:masterClrMapping/>
  </p:clrMapOvr>
  <mc:AlternateContent xmlns:mc="http://schemas.openxmlformats.org/markup-compatibility/2006" xmlns:p14="http://schemas.microsoft.com/office/powerpoint/2010/main">
    <mc:Choice Requires="p14">
      <p:transition spd="slow" p14:dur="2000" advTm="61762"/>
    </mc:Choice>
    <mc:Fallback xmlns="">
      <p:transition spd="slow" advTm="617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28EF6B5-0359-666D-E6D7-C6C3D41F54E7}"/>
              </a:ext>
            </a:extLst>
          </p:cNvPr>
          <p:cNvSpPr txBox="1"/>
          <p:nvPr/>
        </p:nvSpPr>
        <p:spPr>
          <a:xfrm>
            <a:off x="1806498" y="1399676"/>
            <a:ext cx="9501998" cy="34778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This is a first-year module running in the Autumn Term (October-December). </a:t>
            </a:r>
            <a:r>
              <a:rPr kumimoji="0" lang="en-US" sz="2000" b="1" i="0" u="none" strike="noStrike" kern="1200" cap="none" spc="0" normalizeH="0" baseline="0" noProof="0" dirty="0">
                <a:ln>
                  <a:noFill/>
                </a:ln>
                <a:solidFill>
                  <a:srgbClr val="ED865D"/>
                </a:solidFill>
                <a:effectLst/>
                <a:uLnTx/>
                <a:uFillTx/>
                <a:latin typeface="Calibri" panose="020F0502020204030204"/>
                <a:ea typeface="+mn-ea"/>
                <a:cs typeface="+mn-cs"/>
              </a:rPr>
              <a:t>It is core for students studying the BA in Sociology and Criminology and an elective for all other students</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The  module introduces students to key concepts and problems in criminology and aims to provide a  comprehensive and critical understanding of the relationship between </a:t>
            </a:r>
            <a:r>
              <a:rPr kumimoji="0" lang="en-US" sz="2000" b="1" i="0" u="none" strike="noStrike" kern="1200" cap="none" spc="0" normalizeH="0" baseline="0" noProof="0" dirty="0">
                <a:ln>
                  <a:noFill/>
                </a:ln>
                <a:solidFill>
                  <a:srgbClr val="ED865D"/>
                </a:solidFill>
                <a:effectLst/>
                <a:uLnTx/>
                <a:uFillTx/>
                <a:latin typeface="Calibri" panose="020F0502020204030204"/>
                <a:ea typeface="+mn-ea"/>
                <a:cs typeface="+mn-cs"/>
              </a:rPr>
              <a:t>crime and its social context</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It explores current issues and recent transformations in the </a:t>
            </a:r>
            <a:r>
              <a:rPr kumimoji="0" lang="en-US" sz="2000" b="1" i="0" u="none" strike="noStrike" kern="1200" cap="none" spc="0" normalizeH="0" baseline="0" noProof="0" dirty="0">
                <a:ln>
                  <a:noFill/>
                </a:ln>
                <a:solidFill>
                  <a:srgbClr val="ED865D"/>
                </a:solidFill>
                <a:effectLst/>
                <a:uLnTx/>
                <a:uFillTx/>
                <a:latin typeface="Calibri" panose="020F0502020204030204"/>
                <a:ea typeface="+mn-ea"/>
                <a:cs typeface="+mn-cs"/>
              </a:rPr>
              <a:t>socio-political, global  context of crime and justice</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and it aims to prepare students to explore crime, victimisation, and  punishment through sociological analytical tools, </a:t>
            </a:r>
            <a:r>
              <a:rPr kumimoji="0" lang="en-US" sz="2000" b="1" i="0" u="none" strike="noStrike" kern="1200" cap="none" spc="0" normalizeH="0" baseline="0" noProof="0" dirty="0">
                <a:ln>
                  <a:noFill/>
                </a:ln>
                <a:solidFill>
                  <a:srgbClr val="ED865D"/>
                </a:solidFill>
                <a:effectLst/>
                <a:uLnTx/>
                <a:uFillTx/>
                <a:latin typeface="Calibri" panose="020F0502020204030204"/>
                <a:ea typeface="+mn-ea"/>
                <a:cs typeface="+mn-cs"/>
              </a:rPr>
              <a:t>including class, gender, ethnicity, mobility, and  space.</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Students taking this module will develop the necessary analytical, theoretical, and critical skills to examine contemporary problems and debates in the fields of criminalisation and justice  and will actively engage with empirical research and policy material in this field.</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Audio 3">
            <a:hlinkClick r:id="" action="ppaction://media"/>
            <a:extLst>
              <a:ext uri="{FF2B5EF4-FFF2-40B4-BE49-F238E27FC236}">
                <a16:creationId xmlns:a16="http://schemas.microsoft.com/office/drawing/2014/main" id="{E1140E78-4582-81D2-8D87-98D82B88A03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1094030157"/>
      </p:ext>
    </p:extLst>
  </p:cSld>
  <p:clrMapOvr>
    <a:masterClrMapping/>
  </p:clrMapOvr>
  <mc:AlternateContent xmlns:mc="http://schemas.openxmlformats.org/markup-compatibility/2006" xmlns:p14="http://schemas.microsoft.com/office/powerpoint/2010/main">
    <mc:Choice Requires="p14">
      <p:transition spd="slow" p14:dur="2000" advTm="56909"/>
    </mc:Choice>
    <mc:Fallback xmlns="">
      <p:transition spd="slow" advTm="569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2" name="Rectangle 91">
            <a:extLst>
              <a:ext uri="{FF2B5EF4-FFF2-40B4-BE49-F238E27FC236}">
                <a16:creationId xmlns:a16="http://schemas.microsoft.com/office/drawing/2014/main" id="{83B91B61-BFCA-4647-957E-A8269BE4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23F6D5E8-15CF-4755-910B-1B5A1E777357}"/>
              </a:ext>
            </a:extLst>
          </p:cNvPr>
          <p:cNvSpPr>
            <a:spLocks noGrp="1"/>
          </p:cNvSpPr>
          <p:nvPr>
            <p:ph type="title"/>
          </p:nvPr>
        </p:nvSpPr>
        <p:spPr>
          <a:xfrm>
            <a:off x="5100824" y="685800"/>
            <a:ext cx="6176776" cy="1485900"/>
          </a:xfrm>
        </p:spPr>
        <p:txBody>
          <a:bodyPr vert="horz" lIns="91440" tIns="45720" rIns="91440" bIns="45720" rtlCol="0" anchor="t">
            <a:normAutofit/>
          </a:bodyPr>
          <a:lstStyle/>
          <a:p>
            <a:r>
              <a:rPr lang="en-US" sz="4000" dirty="0">
                <a:solidFill>
                  <a:schemeClr val="tx1">
                    <a:lumMod val="85000"/>
                    <a:lumOff val="15000"/>
                  </a:schemeClr>
                </a:solidFill>
                <a:latin typeface="Calibri" panose="020F0502020204030204" pitchFamily="34" charset="0"/>
                <a:cs typeface="Calibri" panose="020F0502020204030204" pitchFamily="34" charset="0"/>
              </a:rPr>
              <a:t>By The End of This Module, You Should Be Able To:</a:t>
            </a:r>
          </a:p>
        </p:txBody>
      </p:sp>
      <p:sp>
        <p:nvSpPr>
          <p:cNvPr id="94" name="Rectangle 93">
            <a:extLst>
              <a:ext uri="{FF2B5EF4-FFF2-40B4-BE49-F238E27FC236}">
                <a16:creationId xmlns:a16="http://schemas.microsoft.com/office/drawing/2014/main" id="{92D1D7C6-1C89-420C-8D35-483654167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Content Placeholder 3">
            <a:extLst>
              <a:ext uri="{FF2B5EF4-FFF2-40B4-BE49-F238E27FC236}">
                <a16:creationId xmlns:a16="http://schemas.microsoft.com/office/drawing/2014/main" id="{3FA8E0A1-8369-4D6F-85C0-4B00523DECD6}"/>
              </a:ext>
            </a:extLst>
          </p:cNvPr>
          <p:cNvSpPr>
            <a:spLocks noGrp="1"/>
          </p:cNvSpPr>
          <p:nvPr>
            <p:ph sz="half" idx="2"/>
          </p:nvPr>
        </p:nvSpPr>
        <p:spPr>
          <a:xfrm>
            <a:off x="5100824" y="2171700"/>
            <a:ext cx="7073686" cy="4419601"/>
          </a:xfrm>
        </p:spPr>
        <p:txBody>
          <a:bodyPr>
            <a:normAutofit/>
          </a:bodyPr>
          <a:lstStyle/>
          <a:p>
            <a:pPr>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Critically explore the concept of crime and understand its context.</a:t>
            </a:r>
          </a:p>
          <a:p>
            <a:pPr>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Understand the key principles, values, and practices of contemporary criminal justice in England and Wales.</a:t>
            </a:r>
          </a:p>
          <a:p>
            <a:pPr>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Obtain knowledge about concepts and debates across the area of the sociology of crime and deviance and develop an understanding of how these are informed by multidisciplinary perspectives.</a:t>
            </a:r>
          </a:p>
          <a:p>
            <a:pPr>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Develop skills to understand and assess the dilemmas of crime and justice in contemporary society.</a:t>
            </a:r>
          </a:p>
          <a:p>
            <a:pPr>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Interrogate the interface between the theory and practice of criminology and criminal justice.</a:t>
            </a:r>
          </a:p>
          <a:p>
            <a:pPr>
              <a:buFont typeface="Arial" panose="020B0604020202020204" pitchFamily="34" charset="0"/>
              <a:buChar char="•"/>
            </a:pPr>
            <a:endParaRPr lang="en-GB" dirty="0"/>
          </a:p>
        </p:txBody>
      </p:sp>
      <p:pic>
        <p:nvPicPr>
          <p:cNvPr id="3" name="Picture 2">
            <a:extLst>
              <a:ext uri="{FF2B5EF4-FFF2-40B4-BE49-F238E27FC236}">
                <a16:creationId xmlns:a16="http://schemas.microsoft.com/office/drawing/2014/main" id="{6B2E0E67-5EC8-5D06-210D-18AA2CAC648E}"/>
              </a:ext>
            </a:extLst>
          </p:cNvPr>
          <p:cNvPicPr>
            <a:picLocks noChangeAspect="1"/>
          </p:cNvPicPr>
          <p:nvPr/>
        </p:nvPicPr>
        <p:blipFill>
          <a:blip r:embed="rId5"/>
          <a:stretch>
            <a:fillRect/>
          </a:stretch>
        </p:blipFill>
        <p:spPr>
          <a:xfrm>
            <a:off x="-41982" y="-20940"/>
            <a:ext cx="4415528" cy="6879316"/>
          </a:xfrm>
          <a:prstGeom prst="rect">
            <a:avLst/>
          </a:prstGeom>
        </p:spPr>
      </p:pic>
      <p:pic>
        <p:nvPicPr>
          <p:cNvPr id="6" name="Audio 5">
            <a:hlinkClick r:id="" action="ppaction://media"/>
            <a:extLst>
              <a:ext uri="{FF2B5EF4-FFF2-40B4-BE49-F238E27FC236}">
                <a16:creationId xmlns:a16="http://schemas.microsoft.com/office/drawing/2014/main" id="{FF1F0334-01F1-D81A-1CD2-74E6EEE5D7B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1046543761"/>
      </p:ext>
    </p:extLst>
  </p:cSld>
  <p:clrMapOvr>
    <a:masterClrMapping/>
  </p:clrMapOvr>
  <mc:AlternateContent xmlns:mc="http://schemas.openxmlformats.org/markup-compatibility/2006" xmlns:p14="http://schemas.microsoft.com/office/powerpoint/2010/main">
    <mc:Choice Requires="p14">
      <p:transition spd="slow" p14:dur="2000" advTm="88172"/>
    </mc:Choice>
    <mc:Fallback xmlns="">
      <p:transition spd="slow" advTm="881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8C16894-116E-47BF-A10A-086F321FDD5B}"/>
              </a:ext>
            </a:extLst>
          </p:cNvPr>
          <p:cNvPicPr>
            <a:picLocks noChangeAspect="1"/>
          </p:cNvPicPr>
          <p:nvPr/>
        </p:nvPicPr>
        <p:blipFill>
          <a:blip r:embed="rId5"/>
          <a:stretch>
            <a:fillRect/>
          </a:stretch>
        </p:blipFill>
        <p:spPr>
          <a:xfrm>
            <a:off x="4602145" y="-38100"/>
            <a:ext cx="7589855" cy="6896476"/>
          </a:xfrm>
          <a:prstGeom prst="rect">
            <a:avLst/>
          </a:prstGeom>
        </p:spPr>
      </p:pic>
      <p:sp>
        <p:nvSpPr>
          <p:cNvPr id="22" name="Rectangle 21">
            <a:extLst>
              <a:ext uri="{FF2B5EF4-FFF2-40B4-BE49-F238E27FC236}">
                <a16:creationId xmlns:a16="http://schemas.microsoft.com/office/drawing/2014/main" id="{6D043292-708B-4F69-AE72-8FB56C6E8E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F3F6C66-D6D7-4A72-9928-967AEA400766}"/>
              </a:ext>
            </a:extLst>
          </p:cNvPr>
          <p:cNvSpPr>
            <a:spLocks noGrp="1"/>
          </p:cNvSpPr>
          <p:nvPr>
            <p:ph type="title"/>
          </p:nvPr>
        </p:nvSpPr>
        <p:spPr>
          <a:xfrm>
            <a:off x="5100824" y="685800"/>
            <a:ext cx="6176776" cy="1485900"/>
          </a:xfrm>
        </p:spPr>
        <p:txBody>
          <a:bodyPr>
            <a:normAutofit/>
          </a:bodyPr>
          <a:lstStyle/>
          <a:p>
            <a:r>
              <a:rPr lang="en-US" sz="4000" dirty="0">
                <a:latin typeface="Calibri" panose="020F0502020204030204" pitchFamily="34" charset="0"/>
                <a:ea typeface="Calibri" panose="020F0502020204030204" pitchFamily="34" charset="0"/>
                <a:cs typeface="Calibri" panose="020F0502020204030204" pitchFamily="34" charset="0"/>
              </a:rPr>
              <a:t>Module Structure</a:t>
            </a:r>
          </a:p>
        </p:txBody>
      </p:sp>
      <p:sp>
        <p:nvSpPr>
          <p:cNvPr id="24" name="Rectangle 23">
            <a:extLst>
              <a:ext uri="{FF2B5EF4-FFF2-40B4-BE49-F238E27FC236}">
                <a16:creationId xmlns:a16="http://schemas.microsoft.com/office/drawing/2014/main" id="{9F01DDB9-C75C-44C2-9331-356EAF9C05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14700"/>
            <a:ext cx="4373545" cy="228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72C017B3-7B7A-4C5A-A3E9-09EC1428BC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graphicFrame>
        <p:nvGraphicFramePr>
          <p:cNvPr id="16" name="Content Placeholder 2" descr="Linear process SmartArt graphic">
            <a:extLst>
              <a:ext uri="{FF2B5EF4-FFF2-40B4-BE49-F238E27FC236}">
                <a16:creationId xmlns:a16="http://schemas.microsoft.com/office/drawing/2014/main" id="{331726FD-249E-4EF7-80AF-0F3F058533F5}"/>
              </a:ext>
            </a:extLst>
          </p:cNvPr>
          <p:cNvGraphicFramePr>
            <a:graphicFrameLocks noGrp="1" noChangeAspect="1"/>
          </p:cNvGraphicFramePr>
          <p:nvPr>
            <p:ph idx="1"/>
            <p:extLst>
              <p:ext uri="{D42A27DB-BD31-4B8C-83A1-F6EECF244321}">
                <p14:modId xmlns:p14="http://schemas.microsoft.com/office/powerpoint/2010/main" val="3352877416"/>
              </p:ext>
            </p:extLst>
          </p:nvPr>
        </p:nvGraphicFramePr>
        <p:xfrm>
          <a:off x="5100638" y="2286000"/>
          <a:ext cx="6176962" cy="3581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Picture 3">
            <a:extLst>
              <a:ext uri="{FF2B5EF4-FFF2-40B4-BE49-F238E27FC236}">
                <a16:creationId xmlns:a16="http://schemas.microsoft.com/office/drawing/2014/main" id="{2EAD80ED-C28E-B463-96B9-F39D09150972}"/>
              </a:ext>
            </a:extLst>
          </p:cNvPr>
          <p:cNvPicPr>
            <a:picLocks noChangeAspect="1"/>
          </p:cNvPicPr>
          <p:nvPr/>
        </p:nvPicPr>
        <p:blipFill>
          <a:blip r:embed="rId11"/>
          <a:stretch>
            <a:fillRect/>
          </a:stretch>
        </p:blipFill>
        <p:spPr>
          <a:xfrm>
            <a:off x="18" y="-19050"/>
            <a:ext cx="4373525" cy="3352800"/>
          </a:xfrm>
          <a:prstGeom prst="rect">
            <a:avLst/>
          </a:prstGeom>
        </p:spPr>
      </p:pic>
      <p:pic>
        <p:nvPicPr>
          <p:cNvPr id="6" name="Picture 5">
            <a:extLst>
              <a:ext uri="{FF2B5EF4-FFF2-40B4-BE49-F238E27FC236}">
                <a16:creationId xmlns:a16="http://schemas.microsoft.com/office/drawing/2014/main" id="{05256DDE-B4BB-A7E3-450B-A24913FB9EBA}"/>
              </a:ext>
            </a:extLst>
          </p:cNvPr>
          <p:cNvPicPr>
            <a:picLocks noChangeAspect="1"/>
          </p:cNvPicPr>
          <p:nvPr/>
        </p:nvPicPr>
        <p:blipFill>
          <a:blip r:embed="rId12"/>
          <a:stretch>
            <a:fillRect/>
          </a:stretch>
        </p:blipFill>
        <p:spPr>
          <a:xfrm>
            <a:off x="19" y="3543300"/>
            <a:ext cx="4373524" cy="3352800"/>
          </a:xfrm>
          <a:prstGeom prst="rect">
            <a:avLst/>
          </a:prstGeom>
        </p:spPr>
      </p:pic>
      <p:pic>
        <p:nvPicPr>
          <p:cNvPr id="7" name="Audio 6">
            <a:hlinkClick r:id="" action="ppaction://media"/>
            <a:extLst>
              <a:ext uri="{FF2B5EF4-FFF2-40B4-BE49-F238E27FC236}">
                <a16:creationId xmlns:a16="http://schemas.microsoft.com/office/drawing/2014/main" id="{591F7A38-A4F4-0643-80CA-8B5A53492085}"/>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8441289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24437"/>
    </mc:Choice>
    <mc:Fallback xmlns="">
      <p:transition spd="slow" advTm="244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ECF94-7E20-4D77-AD2D-E275B8DA0ED1}"/>
              </a:ext>
            </a:extLst>
          </p:cNvPr>
          <p:cNvSpPr>
            <a:spLocks noGrp="1"/>
          </p:cNvSpPr>
          <p:nvPr>
            <p:ph type="title"/>
          </p:nvPr>
        </p:nvSpPr>
        <p:spPr/>
        <p:txBody>
          <a:bodyPr>
            <a:normAutofit/>
          </a:bodyPr>
          <a:lstStyle/>
          <a:p>
            <a:r>
              <a:rPr lang="en-US" sz="4000" dirty="0">
                <a:latin typeface="Calibri" panose="020F0502020204030204" pitchFamily="34" charset="0"/>
                <a:cs typeface="Calibri" panose="020F0502020204030204" pitchFamily="34" charset="0"/>
              </a:rPr>
              <a:t>Lectures and Weekly Structure</a:t>
            </a:r>
            <a:endParaRPr lang="en-GB" sz="4000" dirty="0">
              <a:latin typeface="Calibri" panose="020F0502020204030204" pitchFamily="34" charset="0"/>
              <a:cs typeface="Calibri" panose="020F0502020204030204" pitchFamily="34" charset="0"/>
            </a:endParaRPr>
          </a:p>
        </p:txBody>
      </p:sp>
      <p:graphicFrame>
        <p:nvGraphicFramePr>
          <p:cNvPr id="6" name="Diagram 5">
            <a:extLst>
              <a:ext uri="{FF2B5EF4-FFF2-40B4-BE49-F238E27FC236}">
                <a16:creationId xmlns:a16="http://schemas.microsoft.com/office/drawing/2014/main" id="{2AADD98C-8C75-C5A1-973E-B8F70BE9F2D1}"/>
              </a:ext>
            </a:extLst>
          </p:cNvPr>
          <p:cNvGraphicFramePr/>
          <p:nvPr>
            <p:extLst>
              <p:ext uri="{D42A27DB-BD31-4B8C-83A1-F6EECF244321}">
                <p14:modId xmlns:p14="http://schemas.microsoft.com/office/powerpoint/2010/main" val="476489055"/>
              </p:ext>
            </p:extLst>
          </p:nvPr>
        </p:nvGraphicFramePr>
        <p:xfrm>
          <a:off x="1883701" y="1955788"/>
          <a:ext cx="9169954" cy="47264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Audio 4">
            <a:hlinkClick r:id="" action="ppaction://media"/>
            <a:extLst>
              <a:ext uri="{FF2B5EF4-FFF2-40B4-BE49-F238E27FC236}">
                <a16:creationId xmlns:a16="http://schemas.microsoft.com/office/drawing/2014/main" id="{4139CEEE-6893-AD49-D9DE-B266A92E4853}"/>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4201065412"/>
      </p:ext>
    </p:extLst>
  </p:cSld>
  <p:clrMapOvr>
    <a:masterClrMapping/>
  </p:clrMapOvr>
  <mc:AlternateContent xmlns:mc="http://schemas.openxmlformats.org/markup-compatibility/2006" xmlns:p14="http://schemas.microsoft.com/office/powerpoint/2010/main">
    <mc:Choice Requires="p14">
      <p:transition spd="slow" p14:dur="2000" advTm="141780"/>
    </mc:Choice>
    <mc:Fallback xmlns="">
      <p:transition spd="slow" advTm="1417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2" name="Rectangle 91">
            <a:extLst>
              <a:ext uri="{FF2B5EF4-FFF2-40B4-BE49-F238E27FC236}">
                <a16:creationId xmlns:a16="http://schemas.microsoft.com/office/drawing/2014/main" id="{83B91B61-BFCA-4647-957E-A8269BE4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23F6D5E8-15CF-4755-910B-1B5A1E777357}"/>
              </a:ext>
            </a:extLst>
          </p:cNvPr>
          <p:cNvSpPr>
            <a:spLocks noGrp="1"/>
          </p:cNvSpPr>
          <p:nvPr>
            <p:ph type="title"/>
          </p:nvPr>
        </p:nvSpPr>
        <p:spPr>
          <a:xfrm>
            <a:off x="5100824" y="685800"/>
            <a:ext cx="6176776" cy="1485900"/>
          </a:xfrm>
        </p:spPr>
        <p:txBody>
          <a:bodyPr vert="horz" lIns="91440" tIns="45720" rIns="91440" bIns="45720" rtlCol="0" anchor="t">
            <a:normAutofit/>
          </a:bodyPr>
          <a:lstStyle/>
          <a:p>
            <a:r>
              <a:rPr lang="en-US" sz="4000" dirty="0">
                <a:solidFill>
                  <a:schemeClr val="tx1">
                    <a:lumMod val="85000"/>
                    <a:lumOff val="15000"/>
                  </a:schemeClr>
                </a:solidFill>
                <a:latin typeface="Calibri" panose="020F0502020204030204" pitchFamily="34" charset="0"/>
                <a:cs typeface="Calibri" panose="020F0502020204030204" pitchFamily="34" charset="0"/>
              </a:rPr>
              <a:t>Indicative Reading List</a:t>
            </a:r>
          </a:p>
        </p:txBody>
      </p:sp>
      <p:sp>
        <p:nvSpPr>
          <p:cNvPr id="94" name="Rectangle 93">
            <a:extLst>
              <a:ext uri="{FF2B5EF4-FFF2-40B4-BE49-F238E27FC236}">
                <a16:creationId xmlns:a16="http://schemas.microsoft.com/office/drawing/2014/main" id="{92D1D7C6-1C89-420C-8D35-483654167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Content Placeholder 3">
            <a:extLst>
              <a:ext uri="{FF2B5EF4-FFF2-40B4-BE49-F238E27FC236}">
                <a16:creationId xmlns:a16="http://schemas.microsoft.com/office/drawing/2014/main" id="{3FA8E0A1-8369-4D6F-85C0-4B00523DECD6}"/>
              </a:ext>
            </a:extLst>
          </p:cNvPr>
          <p:cNvSpPr>
            <a:spLocks noGrp="1"/>
          </p:cNvSpPr>
          <p:nvPr>
            <p:ph sz="half" idx="2"/>
          </p:nvPr>
        </p:nvSpPr>
        <p:spPr>
          <a:xfrm>
            <a:off x="4860229" y="1752599"/>
            <a:ext cx="7073686" cy="4419601"/>
          </a:xfrm>
        </p:spPr>
        <p:txBody>
          <a:bodyPr>
            <a:normAutofit fontScale="92500" lnSpcReduction="10000"/>
          </a:bodyPr>
          <a:lstStyle/>
          <a:p>
            <a:pPr>
              <a:buFont typeface="Arial" panose="020B0604020202020204" pitchFamily="34" charset="0"/>
              <a:buChar char="•"/>
            </a:pPr>
            <a:r>
              <a:rPr lang="en-GB" sz="2200" dirty="0">
                <a:latin typeface="Calibri" panose="020F0502020204030204" pitchFamily="34" charset="0"/>
                <a:ea typeface="Calibri" panose="020F0502020204030204" pitchFamily="34" charset="0"/>
                <a:cs typeface="Calibri" panose="020F0502020204030204" pitchFamily="34" charset="0"/>
              </a:rPr>
              <a:t>Hale, C., Hayward, K., Wahidin, A. and Wincup, E. (eds.) (2013) Criminology. Oxford: Oxford University Press. Third Edition.</a:t>
            </a:r>
          </a:p>
          <a:p>
            <a:pPr>
              <a:buFont typeface="Arial" panose="020B0604020202020204" pitchFamily="34" charset="0"/>
              <a:buChar char="•"/>
            </a:pPr>
            <a:r>
              <a:rPr lang="en-GB" sz="2200" dirty="0">
                <a:latin typeface="Calibri" panose="020F0502020204030204" pitchFamily="34" charset="0"/>
                <a:ea typeface="Calibri" panose="020F0502020204030204" pitchFamily="34" charset="0"/>
                <a:cs typeface="Calibri" panose="020F0502020204030204" pitchFamily="34" charset="0"/>
              </a:rPr>
              <a:t>Hucklesby, A and Wahidin, A. (eds.) (2013) Criminal Justice, Oxford: Oxford University Press.</a:t>
            </a:r>
          </a:p>
          <a:p>
            <a:pPr>
              <a:buFont typeface="Arial" panose="020B0604020202020204" pitchFamily="34" charset="0"/>
              <a:buChar char="•"/>
            </a:pPr>
            <a:r>
              <a:rPr lang="en-GB" sz="2200" dirty="0">
                <a:latin typeface="Calibri" panose="020F0502020204030204" pitchFamily="34" charset="0"/>
                <a:ea typeface="Calibri" panose="020F0502020204030204" pitchFamily="34" charset="0"/>
                <a:cs typeface="Calibri" panose="020F0502020204030204" pitchFamily="34" charset="0"/>
              </a:rPr>
              <a:t>Jewkes, Y., Bennett, J. and Crewe, B. (eds.) (2016) Handbook on Prisons 2nd edition. London: Routledge.</a:t>
            </a:r>
          </a:p>
          <a:p>
            <a:pPr>
              <a:buFont typeface="Arial" panose="020B0604020202020204" pitchFamily="34" charset="0"/>
              <a:buChar char="•"/>
            </a:pPr>
            <a:r>
              <a:rPr lang="en-GB" sz="2200" dirty="0">
                <a:latin typeface="Calibri" panose="020F0502020204030204" pitchFamily="34" charset="0"/>
                <a:ea typeface="Calibri" panose="020F0502020204030204" pitchFamily="34" charset="0"/>
                <a:cs typeface="Calibri" panose="020F0502020204030204" pitchFamily="34" charset="0"/>
              </a:rPr>
              <a:t>Liebling, A. Maruna S. and McAra L. (eds.) (2017) The Oxford Handbook of Criminology. 6th ed. Oxford: Oxford University Press.</a:t>
            </a:r>
          </a:p>
          <a:p>
            <a:pPr>
              <a:buFont typeface="Arial" panose="020B0604020202020204" pitchFamily="34" charset="0"/>
              <a:buChar char="•"/>
            </a:pPr>
            <a:r>
              <a:rPr lang="en-GB" sz="2200" dirty="0">
                <a:latin typeface="Calibri" panose="020F0502020204030204" pitchFamily="34" charset="0"/>
                <a:ea typeface="Calibri" panose="020F0502020204030204" pitchFamily="34" charset="0"/>
                <a:cs typeface="Calibri" panose="020F0502020204030204" pitchFamily="34" charset="0"/>
              </a:rPr>
              <a:t>McLaughlin, E. and Muncie, J. (eds.) (2013) Criminological Perspectives. Essential Readings. 3rd ed. London: Sage.</a:t>
            </a:r>
            <a:endParaRPr lang="en-US" sz="22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r>
              <a:rPr lang="en-US" sz="2200" dirty="0">
                <a:latin typeface="Calibri" panose="020F0502020204030204" pitchFamily="34" charset="0"/>
                <a:ea typeface="Calibri" panose="020F0502020204030204" pitchFamily="34" charset="0"/>
                <a:cs typeface="Calibri" panose="020F0502020204030204" pitchFamily="34" charset="0"/>
              </a:rPr>
              <a:t>Sparks. R. and Simon, J. (eds.) (2013) The SAGE Handbook of Punishment and Society, London: Sage.</a:t>
            </a:r>
            <a:endParaRPr lang="en-GB" sz="2200" dirty="0">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ACBBBE6A-7CB1-8DC7-C579-C94E41498A0B}"/>
              </a:ext>
            </a:extLst>
          </p:cNvPr>
          <p:cNvPicPr>
            <a:picLocks noChangeAspect="1"/>
          </p:cNvPicPr>
          <p:nvPr/>
        </p:nvPicPr>
        <p:blipFill>
          <a:blip r:embed="rId5"/>
          <a:stretch>
            <a:fillRect/>
          </a:stretch>
        </p:blipFill>
        <p:spPr>
          <a:xfrm>
            <a:off x="-18385" y="-755"/>
            <a:ext cx="4413459" cy="6858000"/>
          </a:xfrm>
          <a:prstGeom prst="rect">
            <a:avLst/>
          </a:prstGeom>
        </p:spPr>
      </p:pic>
      <p:pic>
        <p:nvPicPr>
          <p:cNvPr id="5" name="Audio 4">
            <a:hlinkClick r:id="" action="ppaction://media"/>
            <a:extLst>
              <a:ext uri="{FF2B5EF4-FFF2-40B4-BE49-F238E27FC236}">
                <a16:creationId xmlns:a16="http://schemas.microsoft.com/office/drawing/2014/main" id="{0E203B10-B7CB-3266-43D4-348DA08ECE1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87729098"/>
      </p:ext>
    </p:extLst>
  </p:cSld>
  <p:clrMapOvr>
    <a:masterClrMapping/>
  </p:clrMapOvr>
  <mc:AlternateContent xmlns:mc="http://schemas.openxmlformats.org/markup-compatibility/2006" xmlns:p14="http://schemas.microsoft.com/office/powerpoint/2010/main">
    <mc:Choice Requires="p14">
      <p:transition spd="slow" p14:dur="2000" advTm="30928"/>
    </mc:Choice>
    <mc:Fallback xmlns="">
      <p:transition spd="slow" advTm="309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2" name="Rectangle 91">
            <a:extLst>
              <a:ext uri="{FF2B5EF4-FFF2-40B4-BE49-F238E27FC236}">
                <a16:creationId xmlns:a16="http://schemas.microsoft.com/office/drawing/2014/main" id="{83B91B61-BFCA-4647-957E-A8269BE4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23F6D5E8-15CF-4755-910B-1B5A1E777357}"/>
              </a:ext>
            </a:extLst>
          </p:cNvPr>
          <p:cNvSpPr>
            <a:spLocks noGrp="1"/>
          </p:cNvSpPr>
          <p:nvPr>
            <p:ph type="title"/>
          </p:nvPr>
        </p:nvSpPr>
        <p:spPr>
          <a:xfrm>
            <a:off x="5100823" y="685800"/>
            <a:ext cx="6613081" cy="1485900"/>
          </a:xfrm>
        </p:spPr>
        <p:txBody>
          <a:bodyPr vert="horz" lIns="91440" tIns="45720" rIns="91440" bIns="45720" rtlCol="0" anchor="t">
            <a:normAutofit/>
          </a:bodyPr>
          <a:lstStyle/>
          <a:p>
            <a:r>
              <a:rPr lang="en-US" sz="4000" dirty="0">
                <a:solidFill>
                  <a:schemeClr val="tx1">
                    <a:lumMod val="85000"/>
                    <a:lumOff val="15000"/>
                  </a:schemeClr>
                </a:solidFill>
                <a:latin typeface="Calibri" panose="020F0502020204030204" pitchFamily="34" charset="0"/>
                <a:cs typeface="Calibri" panose="020F0502020204030204" pitchFamily="34" charset="0"/>
              </a:rPr>
              <a:t>The Module: Formative Assessment</a:t>
            </a:r>
          </a:p>
        </p:txBody>
      </p:sp>
      <p:sp>
        <p:nvSpPr>
          <p:cNvPr id="94" name="Rectangle 93">
            <a:extLst>
              <a:ext uri="{FF2B5EF4-FFF2-40B4-BE49-F238E27FC236}">
                <a16:creationId xmlns:a16="http://schemas.microsoft.com/office/drawing/2014/main" id="{92D1D7C6-1C89-420C-8D35-483654167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Content Placeholder 3">
            <a:extLst>
              <a:ext uri="{FF2B5EF4-FFF2-40B4-BE49-F238E27FC236}">
                <a16:creationId xmlns:a16="http://schemas.microsoft.com/office/drawing/2014/main" id="{3FA8E0A1-8369-4D6F-85C0-4B00523DECD6}"/>
              </a:ext>
            </a:extLst>
          </p:cNvPr>
          <p:cNvSpPr>
            <a:spLocks noGrp="1"/>
          </p:cNvSpPr>
          <p:nvPr>
            <p:ph sz="half" idx="2"/>
          </p:nvPr>
        </p:nvSpPr>
        <p:spPr>
          <a:xfrm>
            <a:off x="5118314" y="2438023"/>
            <a:ext cx="7073686" cy="4419601"/>
          </a:xfrm>
        </p:spPr>
        <p:txBody>
          <a:bodyPr>
            <a:normAutofit/>
          </a:bodyPr>
          <a:lstStyle/>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Not compulsory.</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Critical Article Review.</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This review should be around 1,000 words (+/- 10%) and you will get feedback on it before you submit your assessed essay for this module.</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Advise and feedback hours are available throughout the term.</a:t>
            </a:r>
          </a:p>
          <a:p>
            <a:pPr>
              <a:buFont typeface="Arial" panose="020B0604020202020204" pitchFamily="34" charset="0"/>
              <a:buChar char="•"/>
            </a:pPr>
            <a:endParaRPr lang="en-US" dirty="0">
              <a:solidFill>
                <a:schemeClr val="tx1">
                  <a:lumMod val="85000"/>
                  <a:lumOff val="15000"/>
                </a:schemeClr>
              </a:solidFill>
              <a:latin typeface="Calibri" panose="020F0502020204030204" pitchFamily="34" charset="0"/>
              <a:cs typeface="Calibri" panose="020F0502020204030204" pitchFamily="34" charset="0"/>
            </a:endParaRPr>
          </a:p>
          <a:p>
            <a:pPr>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2658FCA8-8AFA-8DB4-11B4-9150CA0662D2}"/>
              </a:ext>
            </a:extLst>
          </p:cNvPr>
          <p:cNvPicPr>
            <a:picLocks noChangeAspect="1"/>
          </p:cNvPicPr>
          <p:nvPr/>
        </p:nvPicPr>
        <p:blipFill>
          <a:blip r:embed="rId5"/>
          <a:stretch>
            <a:fillRect/>
          </a:stretch>
        </p:blipFill>
        <p:spPr>
          <a:xfrm>
            <a:off x="-15011" y="-376"/>
            <a:ext cx="4388556" cy="6858000"/>
          </a:xfrm>
          <a:prstGeom prst="rect">
            <a:avLst/>
          </a:prstGeom>
        </p:spPr>
      </p:pic>
      <p:pic>
        <p:nvPicPr>
          <p:cNvPr id="3" name="Audio 2">
            <a:hlinkClick r:id="" action="ppaction://media"/>
            <a:extLst>
              <a:ext uri="{FF2B5EF4-FFF2-40B4-BE49-F238E27FC236}">
                <a16:creationId xmlns:a16="http://schemas.microsoft.com/office/drawing/2014/main" id="{BF40EF57-3A44-2BAB-4B67-C877C6681CFA}"/>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940816733"/>
      </p:ext>
    </p:extLst>
  </p:cSld>
  <p:clrMapOvr>
    <a:masterClrMapping/>
  </p:clrMapOvr>
  <mc:AlternateContent xmlns:mc="http://schemas.openxmlformats.org/markup-compatibility/2006" xmlns:p14="http://schemas.microsoft.com/office/powerpoint/2010/main">
    <mc:Choice Requires="p14">
      <p:transition spd="slow" p14:dur="2000" advTm="50688"/>
    </mc:Choice>
    <mc:Fallback xmlns="">
      <p:transition spd="slow" advTm="506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0E807223-DF88-4D6D-970E-08919E5E02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2" name="Rectangle 91">
            <a:extLst>
              <a:ext uri="{FF2B5EF4-FFF2-40B4-BE49-F238E27FC236}">
                <a16:creationId xmlns:a16="http://schemas.microsoft.com/office/drawing/2014/main" id="{83B91B61-BFCA-4647-957E-A8269BE4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23F6D5E8-15CF-4755-910B-1B5A1E777357}"/>
              </a:ext>
            </a:extLst>
          </p:cNvPr>
          <p:cNvSpPr>
            <a:spLocks noGrp="1"/>
          </p:cNvSpPr>
          <p:nvPr>
            <p:ph type="title"/>
          </p:nvPr>
        </p:nvSpPr>
        <p:spPr>
          <a:xfrm>
            <a:off x="5100823" y="685800"/>
            <a:ext cx="6613081" cy="1485900"/>
          </a:xfrm>
        </p:spPr>
        <p:txBody>
          <a:bodyPr vert="horz" lIns="91440" tIns="45720" rIns="91440" bIns="45720" rtlCol="0" anchor="t">
            <a:normAutofit/>
          </a:bodyPr>
          <a:lstStyle/>
          <a:p>
            <a:r>
              <a:rPr lang="en-US" sz="4000" dirty="0">
                <a:solidFill>
                  <a:schemeClr val="tx1">
                    <a:lumMod val="85000"/>
                    <a:lumOff val="15000"/>
                  </a:schemeClr>
                </a:solidFill>
                <a:latin typeface="Calibri" panose="020F0502020204030204" pitchFamily="34" charset="0"/>
                <a:cs typeface="Calibri" panose="020F0502020204030204" pitchFamily="34" charset="0"/>
              </a:rPr>
              <a:t>The Module: Summative Assessment</a:t>
            </a:r>
          </a:p>
        </p:txBody>
      </p:sp>
      <p:sp>
        <p:nvSpPr>
          <p:cNvPr id="94" name="Rectangle 93">
            <a:extLst>
              <a:ext uri="{FF2B5EF4-FFF2-40B4-BE49-F238E27FC236}">
                <a16:creationId xmlns:a16="http://schemas.microsoft.com/office/drawing/2014/main" id="{92D1D7C6-1C89-420C-8D35-483654167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Content Placeholder 3">
            <a:extLst>
              <a:ext uri="{FF2B5EF4-FFF2-40B4-BE49-F238E27FC236}">
                <a16:creationId xmlns:a16="http://schemas.microsoft.com/office/drawing/2014/main" id="{3FA8E0A1-8369-4D6F-85C0-4B00523DECD6}"/>
              </a:ext>
            </a:extLst>
          </p:cNvPr>
          <p:cNvSpPr>
            <a:spLocks noGrp="1"/>
          </p:cNvSpPr>
          <p:nvPr>
            <p:ph sz="half" idx="2"/>
          </p:nvPr>
        </p:nvSpPr>
        <p:spPr>
          <a:xfrm>
            <a:off x="5133470" y="2619593"/>
            <a:ext cx="7073686" cy="4419601"/>
          </a:xfrm>
        </p:spPr>
        <p:txBody>
          <a:bodyPr>
            <a:normAutofit/>
          </a:bodyPr>
          <a:lstStyle/>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Compulsory.</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Essay, 2000 words.</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10 essay questions to choose from, students are required to answer </a:t>
            </a:r>
            <a:r>
              <a:rPr lang="en-US" b="1" u="sng" dirty="0">
                <a:solidFill>
                  <a:schemeClr val="tx1">
                    <a:lumMod val="85000"/>
                    <a:lumOff val="15000"/>
                  </a:schemeClr>
                </a:solidFill>
                <a:latin typeface="Calibri" panose="020F0502020204030204" pitchFamily="34" charset="0"/>
                <a:cs typeface="Calibri" panose="020F0502020204030204" pitchFamily="34" charset="0"/>
              </a:rPr>
              <a:t>one</a:t>
            </a:r>
            <a:r>
              <a:rPr lang="en-US" dirty="0">
                <a:solidFill>
                  <a:schemeClr val="tx1">
                    <a:lumMod val="85000"/>
                    <a:lumOff val="15000"/>
                  </a:schemeClr>
                </a:solidFill>
                <a:latin typeface="Calibri" panose="020F0502020204030204" pitchFamily="34" charset="0"/>
                <a:cs typeface="Calibri" panose="020F0502020204030204" pitchFamily="34" charset="0"/>
              </a:rPr>
              <a:t> question.</a:t>
            </a:r>
          </a:p>
          <a:p>
            <a:pPr>
              <a:buFont typeface="Arial" panose="020B0604020202020204" pitchFamily="34" charset="0"/>
              <a:buChar char="•"/>
            </a:pPr>
            <a:r>
              <a:rPr lang="en-US" dirty="0">
                <a:solidFill>
                  <a:schemeClr val="tx1">
                    <a:lumMod val="85000"/>
                    <a:lumOff val="15000"/>
                  </a:schemeClr>
                </a:solidFill>
                <a:latin typeface="Calibri" panose="020F0502020204030204" pitchFamily="34" charset="0"/>
                <a:cs typeface="Calibri" panose="020F0502020204030204" pitchFamily="34" charset="0"/>
              </a:rPr>
              <a:t>Written feedback available via Tabula</a:t>
            </a:r>
          </a:p>
          <a:p>
            <a:pPr>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7AD54EB1-A3B7-2D17-D743-50A3E62E359D}"/>
              </a:ext>
            </a:extLst>
          </p:cNvPr>
          <p:cNvPicPr>
            <a:picLocks noChangeAspect="1"/>
          </p:cNvPicPr>
          <p:nvPr/>
        </p:nvPicPr>
        <p:blipFill>
          <a:blip r:embed="rId5"/>
          <a:stretch>
            <a:fillRect/>
          </a:stretch>
        </p:blipFill>
        <p:spPr>
          <a:xfrm>
            <a:off x="-15157" y="-376"/>
            <a:ext cx="4388701" cy="6857249"/>
          </a:xfrm>
          <a:prstGeom prst="rect">
            <a:avLst/>
          </a:prstGeom>
        </p:spPr>
      </p:pic>
      <p:pic>
        <p:nvPicPr>
          <p:cNvPr id="3" name="Audio 2">
            <a:hlinkClick r:id="" action="ppaction://media"/>
            <a:extLst>
              <a:ext uri="{FF2B5EF4-FFF2-40B4-BE49-F238E27FC236}">
                <a16:creationId xmlns:a16="http://schemas.microsoft.com/office/drawing/2014/main" id="{9FF44382-AE0B-829A-C309-B97D8112B94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00000" t="-90625" r="-200000" b="-90625"/>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1401108338"/>
      </p:ext>
    </p:extLst>
  </p:cSld>
  <p:clrMapOvr>
    <a:masterClrMapping/>
  </p:clrMapOvr>
  <mc:AlternateContent xmlns:mc="http://schemas.openxmlformats.org/markup-compatibility/2006" xmlns:p14="http://schemas.microsoft.com/office/powerpoint/2010/main">
    <mc:Choice Requires="p14">
      <p:transition spd="slow" p14:dur="2000" advTm="56436"/>
    </mc:Choice>
    <mc:Fallback xmlns="">
      <p:transition spd="slow" advTm="564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19E48938-CE0A-4976-83E6-A8FD4583CC20}">
  <ds:schemaRefs>
    <ds:schemaRef ds:uri="http://schemas.microsoft.com/sharepoint/v3/contenttype/forms"/>
  </ds:schemaRefs>
</ds:datastoreItem>
</file>

<file path=customXml/itemProps2.xml><?xml version="1.0" encoding="utf-8"?>
<ds:datastoreItem xmlns:ds="http://schemas.openxmlformats.org/officeDocument/2006/customXml" ds:itemID="{7F32B251-29F3-43CE-BD66-A3B48CC7BC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755A93C-578E-47D2-96A6-AF17136F6BCE}">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Travel design</Template>
  <TotalTime>302</TotalTime>
  <Words>749</Words>
  <Application>Microsoft Office PowerPoint</Application>
  <PresentationFormat>Widescreen</PresentationFormat>
  <Paragraphs>68</Paragraphs>
  <Slides>10</Slides>
  <Notes>10</Notes>
  <HiddenSlides>0</HiddenSlides>
  <MMClips>10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Cambria</vt:lpstr>
      <vt:lpstr>Franklin Gothic Book</vt:lpstr>
      <vt:lpstr>Crop</vt:lpstr>
      <vt:lpstr> Crime and Society (SO127) </vt:lpstr>
      <vt:lpstr>Module Convenor</vt:lpstr>
      <vt:lpstr>PowerPoint Presentation</vt:lpstr>
      <vt:lpstr>By The End of This Module, You Should Be Able To:</vt:lpstr>
      <vt:lpstr>Module Structure</vt:lpstr>
      <vt:lpstr>Lectures and Weekly Structure</vt:lpstr>
      <vt:lpstr>Indicative Reading List</vt:lpstr>
      <vt:lpstr>The Module: Formative Assessment</vt:lpstr>
      <vt:lpstr>The Module: Summative Assessment</vt:lpstr>
      <vt:lpstr> 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Youth, Crime and  Criminal jUstice (SO265)</dc:title>
  <dc:creator>44758</dc:creator>
  <cp:lastModifiedBy>Nee, Alex</cp:lastModifiedBy>
  <cp:revision>48</cp:revision>
  <dcterms:created xsi:type="dcterms:W3CDTF">2022-04-14T11:11:38Z</dcterms:created>
  <dcterms:modified xsi:type="dcterms:W3CDTF">2024-03-19T15:31:21Z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