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m4a" ContentType="audi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57" r:id="rId5"/>
    <p:sldId id="274" r:id="rId6"/>
    <p:sldId id="276" r:id="rId7"/>
    <p:sldId id="275" r:id="rId8"/>
    <p:sldId id="266" r:id="rId9"/>
    <p:sldId id="278" r:id="rId10"/>
    <p:sldId id="280" r:id="rId11"/>
    <p:sldId id="281" r:id="rId12"/>
    <p:sldId id="279" r:id="rId13"/>
    <p:sldId id="27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65D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35" autoAdjust="0"/>
    <p:restoredTop sz="60405" autoAdjust="0"/>
  </p:normalViewPr>
  <p:slideViewPr>
    <p:cSldViewPr snapToGrid="0" snapToObjects="1">
      <p:cViewPr varScale="1">
        <p:scale>
          <a:sx n="44" d="100"/>
          <a:sy n="44" d="100"/>
        </p:scale>
        <p:origin x="140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503D04-C97E-4622-AE07-D0307CB3B4CA}" type="doc">
      <dgm:prSet loTypeId="urn:microsoft.com/office/officeart/2016/7/layout/LinearArrowProcessNumbered" loCatId="process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AC263CB-8256-4B03-92FE-1622698FB3E9}">
      <dgm:prSet custT="1"/>
      <dgm:spPr>
        <a:solidFill>
          <a:schemeClr val="accent2">
            <a:lumMod val="20000"/>
            <a:lumOff val="80000"/>
            <a:alpha val="90000"/>
          </a:schemeClr>
        </a:solidFill>
        <a:ln>
          <a:noFill/>
        </a:ln>
      </dgm:spPr>
      <dgm:t>
        <a:bodyPr anchor="ctr"/>
        <a:lstStyle/>
        <a:p>
          <a:pPr algn="ctr"/>
          <a:endParaRPr lang="en-GB" sz="1400" dirty="0"/>
        </a:p>
        <a:p>
          <a:pPr algn="ctr"/>
          <a:r>
            <a:rPr lang="en-GB" sz="1400" dirty="0"/>
            <a:t>1 hour weekly lecture</a:t>
          </a:r>
          <a:endParaRPr lang="en-US" sz="1400" dirty="0"/>
        </a:p>
      </dgm:t>
    </dgm:pt>
    <dgm:pt modelId="{0BEED663-FC38-4EAD-940F-4C475D2C87DB}" type="parTrans" cxnId="{C5E94186-9CB6-4C42-92B3-C546CC53A7B9}">
      <dgm:prSet/>
      <dgm:spPr/>
      <dgm:t>
        <a:bodyPr/>
        <a:lstStyle/>
        <a:p>
          <a:endParaRPr lang="en-US" sz="4000"/>
        </a:p>
      </dgm:t>
    </dgm:pt>
    <dgm:pt modelId="{808B76D0-8EC7-469A-93AC-7A6017188A9D}" type="sibTrans" cxnId="{C5E94186-9CB6-4C42-92B3-C546CC53A7B9}">
      <dgm:prSet phldrT="1" phldr="0"/>
      <dgm:spPr>
        <a:solidFill>
          <a:srgbClr val="ED865D"/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bg2"/>
              </a:solidFill>
            </a:rPr>
            <a:t>1</a:t>
          </a:r>
        </a:p>
      </dgm:t>
    </dgm:pt>
    <dgm:pt modelId="{AF9FD4B5-E507-4ED5-B7B0-DC8091195498}">
      <dgm:prSet custT="1"/>
      <dgm:spPr/>
      <dgm:t>
        <a:bodyPr/>
        <a:lstStyle/>
        <a:p>
          <a:pPr algn="ctr"/>
          <a:endParaRPr lang="en-US" sz="1400" dirty="0"/>
        </a:p>
        <a:p>
          <a:pPr algn="ctr"/>
          <a:endParaRPr lang="en-US" sz="1400" dirty="0"/>
        </a:p>
        <a:p>
          <a:pPr algn="ctr"/>
          <a:r>
            <a:rPr lang="en-US" sz="1400" dirty="0"/>
            <a:t>1 hour weekly participatory seminar.</a:t>
          </a:r>
          <a:endParaRPr lang="en-GB" sz="1400" dirty="0"/>
        </a:p>
      </dgm:t>
    </dgm:pt>
    <dgm:pt modelId="{3A30692C-FB52-469C-B8F4-6B10B12884D9}" type="parTrans" cxnId="{89FF8934-0479-44B9-8A84-8FE9C5BE15DF}">
      <dgm:prSet/>
      <dgm:spPr/>
      <dgm:t>
        <a:bodyPr/>
        <a:lstStyle/>
        <a:p>
          <a:endParaRPr lang="en-GB"/>
        </a:p>
      </dgm:t>
    </dgm:pt>
    <dgm:pt modelId="{B354B339-E6E5-4315-9871-B034E76587B3}" type="sibTrans" cxnId="{89FF8934-0479-44B9-8A84-8FE9C5BE15DF}">
      <dgm:prSet phldrT="2" phldr="0"/>
      <dgm:spPr>
        <a:solidFill>
          <a:srgbClr val="ED865D"/>
        </a:solidFill>
      </dgm:spPr>
      <dgm:t>
        <a:bodyPr/>
        <a:lstStyle/>
        <a:p>
          <a:r>
            <a:rPr lang="en-GB" dirty="0"/>
            <a:t>2</a:t>
          </a:r>
        </a:p>
      </dgm:t>
    </dgm:pt>
    <dgm:pt modelId="{E5F869F8-6966-4F91-88CB-4B0AC46E7600}">
      <dgm:prSet custT="1"/>
      <dgm:spPr/>
      <dgm:t>
        <a:bodyPr/>
        <a:lstStyle/>
        <a:p>
          <a:pPr algn="ctr"/>
          <a:endParaRPr lang="en-GB" sz="1400" dirty="0"/>
        </a:p>
        <a:p>
          <a:pPr algn="ctr"/>
          <a:endParaRPr lang="en-GB" sz="1400" dirty="0"/>
        </a:p>
        <a:p>
          <a:pPr algn="ctr"/>
          <a:r>
            <a:rPr lang="en-GB" sz="1400" dirty="0"/>
            <a:t>Assessed essay 3000 words. </a:t>
          </a:r>
        </a:p>
      </dgm:t>
    </dgm:pt>
    <dgm:pt modelId="{8F4D0AE4-410C-45EC-A1FC-F2541C589CD3}" type="parTrans" cxnId="{C1755C78-B716-4E5A-A3BF-48120B542F87}">
      <dgm:prSet/>
      <dgm:spPr/>
      <dgm:t>
        <a:bodyPr/>
        <a:lstStyle/>
        <a:p>
          <a:endParaRPr lang="en-GB"/>
        </a:p>
      </dgm:t>
    </dgm:pt>
    <dgm:pt modelId="{8AAA63E4-07CA-4C06-BCCF-C79EC5B522BA}" type="sibTrans" cxnId="{C1755C78-B716-4E5A-A3BF-48120B542F87}">
      <dgm:prSet phldrT="3" phldr="0"/>
      <dgm:spPr>
        <a:solidFill>
          <a:srgbClr val="ED865D"/>
        </a:solidFill>
      </dgm:spPr>
      <dgm:t>
        <a:bodyPr/>
        <a:lstStyle/>
        <a:p>
          <a:r>
            <a:rPr lang="en-GB" dirty="0"/>
            <a:t>3</a:t>
          </a:r>
        </a:p>
      </dgm:t>
    </dgm:pt>
    <dgm:pt modelId="{3C40F323-2A26-1146-9131-B2D8B599E05D}" type="pres">
      <dgm:prSet presAssocID="{D4503D04-C97E-4622-AE07-D0307CB3B4CA}" presName="linearFlow" presStyleCnt="0">
        <dgm:presLayoutVars>
          <dgm:dir/>
          <dgm:animLvl val="lvl"/>
          <dgm:resizeHandles val="exact"/>
        </dgm:presLayoutVars>
      </dgm:prSet>
      <dgm:spPr/>
    </dgm:pt>
    <dgm:pt modelId="{296CA727-22E4-1143-B024-CE111CF4A770}" type="pres">
      <dgm:prSet presAssocID="{AAC263CB-8256-4B03-92FE-1622698FB3E9}" presName="compositeNode" presStyleCnt="0"/>
      <dgm:spPr/>
    </dgm:pt>
    <dgm:pt modelId="{321FD1E3-6BBE-294B-B4C0-6DC5A435E948}" type="pres">
      <dgm:prSet presAssocID="{AAC263CB-8256-4B03-92FE-1622698FB3E9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70577C9B-C730-EA49-B58D-C5D075366A14}" type="pres">
      <dgm:prSet presAssocID="{AAC263CB-8256-4B03-92FE-1622698FB3E9}" presName="parSh" presStyleCnt="0"/>
      <dgm:spPr/>
    </dgm:pt>
    <dgm:pt modelId="{8B390F72-5471-DD42-9CE3-6F37BDA74B87}" type="pres">
      <dgm:prSet presAssocID="{AAC263CB-8256-4B03-92FE-1622698FB3E9}" presName="lineNode" presStyleLbl="alignAccFollowNode1" presStyleIdx="0" presStyleCnt="9"/>
      <dgm:spPr/>
    </dgm:pt>
    <dgm:pt modelId="{B510E1DB-3720-2045-A15B-D53248B697B7}" type="pres">
      <dgm:prSet presAssocID="{AAC263CB-8256-4B03-92FE-1622698FB3E9}" presName="lineArrowNode" presStyleLbl="alignAccFollowNode1" presStyleIdx="1" presStyleCnt="9"/>
      <dgm:spPr/>
    </dgm:pt>
    <dgm:pt modelId="{CE8B700A-AC6F-0E47-AEFA-DA760C3E6A6D}" type="pres">
      <dgm:prSet presAssocID="{808B76D0-8EC7-469A-93AC-7A6017188A9D}" presName="sibTransNodeCircle" presStyleLbl="alignNode1" presStyleIdx="0" presStyleCnt="3">
        <dgm:presLayoutVars>
          <dgm:chMax val="0"/>
          <dgm:bulletEnabled/>
        </dgm:presLayoutVars>
      </dgm:prSet>
      <dgm:spPr/>
    </dgm:pt>
    <dgm:pt modelId="{FCC40D6F-EEB6-3446-88E1-B053AA67D0BA}" type="pres">
      <dgm:prSet presAssocID="{808B76D0-8EC7-469A-93AC-7A6017188A9D}" presName="spacerBetweenCircleAndCallout" presStyleCnt="0">
        <dgm:presLayoutVars/>
      </dgm:prSet>
      <dgm:spPr/>
    </dgm:pt>
    <dgm:pt modelId="{12DC819D-BB19-CE49-AFEB-155922B01406}" type="pres">
      <dgm:prSet presAssocID="{AAC263CB-8256-4B03-92FE-1622698FB3E9}" presName="nodeText" presStyleLbl="alignAccFollowNode1" presStyleIdx="2" presStyleCnt="9">
        <dgm:presLayoutVars>
          <dgm:bulletEnabled val="1"/>
        </dgm:presLayoutVars>
      </dgm:prSet>
      <dgm:spPr/>
    </dgm:pt>
    <dgm:pt modelId="{C23696F0-ABD6-D744-AF78-0E1E04C15B58}" type="pres">
      <dgm:prSet presAssocID="{808B76D0-8EC7-469A-93AC-7A6017188A9D}" presName="sibTransComposite" presStyleCnt="0"/>
      <dgm:spPr/>
    </dgm:pt>
    <dgm:pt modelId="{7AEB03A9-4B7B-45E2-9D3A-0F690980E006}" type="pres">
      <dgm:prSet presAssocID="{AF9FD4B5-E507-4ED5-B7B0-DC8091195498}" presName="compositeNode" presStyleCnt="0"/>
      <dgm:spPr/>
    </dgm:pt>
    <dgm:pt modelId="{B307ADAE-0968-4F12-8E38-79A907016DB2}" type="pres">
      <dgm:prSet presAssocID="{AF9FD4B5-E507-4ED5-B7B0-DC8091195498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87D18134-586F-456F-803D-5562CD985DE8}" type="pres">
      <dgm:prSet presAssocID="{AF9FD4B5-E507-4ED5-B7B0-DC8091195498}" presName="parSh" presStyleCnt="0"/>
      <dgm:spPr/>
    </dgm:pt>
    <dgm:pt modelId="{6E8369AA-989B-41B9-B14E-0763F756AFED}" type="pres">
      <dgm:prSet presAssocID="{AF9FD4B5-E507-4ED5-B7B0-DC8091195498}" presName="lineNode" presStyleLbl="alignAccFollowNode1" presStyleIdx="3" presStyleCnt="9"/>
      <dgm:spPr/>
    </dgm:pt>
    <dgm:pt modelId="{B4003509-F8A0-4AE7-9678-4A7814FF9893}" type="pres">
      <dgm:prSet presAssocID="{AF9FD4B5-E507-4ED5-B7B0-DC8091195498}" presName="lineArrowNode" presStyleLbl="alignAccFollowNode1" presStyleIdx="4" presStyleCnt="9"/>
      <dgm:spPr/>
    </dgm:pt>
    <dgm:pt modelId="{E9BCD12E-4068-41B4-B436-CEA9A63CE298}" type="pres">
      <dgm:prSet presAssocID="{B354B339-E6E5-4315-9871-B034E76587B3}" presName="sibTransNodeCircle" presStyleLbl="alignNode1" presStyleIdx="1" presStyleCnt="3">
        <dgm:presLayoutVars>
          <dgm:chMax val="0"/>
          <dgm:bulletEnabled/>
        </dgm:presLayoutVars>
      </dgm:prSet>
      <dgm:spPr/>
    </dgm:pt>
    <dgm:pt modelId="{F45B6A5A-4043-4322-BF74-52088E11B45F}" type="pres">
      <dgm:prSet presAssocID="{B354B339-E6E5-4315-9871-B034E76587B3}" presName="spacerBetweenCircleAndCallout" presStyleCnt="0">
        <dgm:presLayoutVars/>
      </dgm:prSet>
      <dgm:spPr/>
    </dgm:pt>
    <dgm:pt modelId="{06DD6B7A-F110-4ABE-9928-3B1A58AE0F09}" type="pres">
      <dgm:prSet presAssocID="{AF9FD4B5-E507-4ED5-B7B0-DC8091195498}" presName="nodeText" presStyleLbl="alignAccFollowNode1" presStyleIdx="5" presStyleCnt="9">
        <dgm:presLayoutVars>
          <dgm:bulletEnabled val="1"/>
        </dgm:presLayoutVars>
      </dgm:prSet>
      <dgm:spPr/>
    </dgm:pt>
    <dgm:pt modelId="{A10BAAE9-E5AC-4FEA-ACD2-4C8EC71830D9}" type="pres">
      <dgm:prSet presAssocID="{B354B339-E6E5-4315-9871-B034E76587B3}" presName="sibTransComposite" presStyleCnt="0"/>
      <dgm:spPr/>
    </dgm:pt>
    <dgm:pt modelId="{FD9B3366-B6C3-4B6B-BFD1-A7EFB8C48D52}" type="pres">
      <dgm:prSet presAssocID="{E5F869F8-6966-4F91-88CB-4B0AC46E7600}" presName="compositeNode" presStyleCnt="0"/>
      <dgm:spPr/>
    </dgm:pt>
    <dgm:pt modelId="{793CF763-53A3-452A-B684-5E0771800417}" type="pres">
      <dgm:prSet presAssocID="{E5F869F8-6966-4F91-88CB-4B0AC46E7600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C207F3F-9361-400C-8250-BBD52EF5FC8B}" type="pres">
      <dgm:prSet presAssocID="{E5F869F8-6966-4F91-88CB-4B0AC46E7600}" presName="parSh" presStyleCnt="0"/>
      <dgm:spPr/>
    </dgm:pt>
    <dgm:pt modelId="{AA8D5D41-68EC-4F53-B4B4-752AC6F5B9D3}" type="pres">
      <dgm:prSet presAssocID="{E5F869F8-6966-4F91-88CB-4B0AC46E7600}" presName="lineNode" presStyleLbl="alignAccFollowNode1" presStyleIdx="6" presStyleCnt="9"/>
      <dgm:spPr/>
    </dgm:pt>
    <dgm:pt modelId="{2135966A-8940-4F52-AA63-37A056260C76}" type="pres">
      <dgm:prSet presAssocID="{E5F869F8-6966-4F91-88CB-4B0AC46E7600}" presName="lineArrowNode" presStyleLbl="alignAccFollowNode1" presStyleIdx="7" presStyleCnt="9"/>
      <dgm:spPr/>
    </dgm:pt>
    <dgm:pt modelId="{40D109C0-2723-46DB-A2AD-0A584170EEBB}" type="pres">
      <dgm:prSet presAssocID="{8AAA63E4-07CA-4C06-BCCF-C79EC5B522BA}" presName="sibTransNodeCircle" presStyleLbl="alignNode1" presStyleIdx="2" presStyleCnt="3">
        <dgm:presLayoutVars>
          <dgm:chMax val="0"/>
          <dgm:bulletEnabled/>
        </dgm:presLayoutVars>
      </dgm:prSet>
      <dgm:spPr/>
    </dgm:pt>
    <dgm:pt modelId="{EE4D11EB-F1DA-44F4-806C-158F3DE1E356}" type="pres">
      <dgm:prSet presAssocID="{8AAA63E4-07CA-4C06-BCCF-C79EC5B522BA}" presName="spacerBetweenCircleAndCallout" presStyleCnt="0">
        <dgm:presLayoutVars/>
      </dgm:prSet>
      <dgm:spPr/>
    </dgm:pt>
    <dgm:pt modelId="{9033D058-6B2F-4342-90BE-B07466B0F1B5}" type="pres">
      <dgm:prSet presAssocID="{E5F869F8-6966-4F91-88CB-4B0AC46E7600}" presName="nodeText" presStyleLbl="alignAccFollowNode1" presStyleIdx="8" presStyleCnt="9">
        <dgm:presLayoutVars>
          <dgm:bulletEnabled val="1"/>
        </dgm:presLayoutVars>
      </dgm:prSet>
      <dgm:spPr/>
    </dgm:pt>
  </dgm:ptLst>
  <dgm:cxnLst>
    <dgm:cxn modelId="{B1CAE124-3C0B-4BC7-BC66-D3868FEE3E53}" type="presOf" srcId="{B354B339-E6E5-4315-9871-B034E76587B3}" destId="{E9BCD12E-4068-41B4-B436-CEA9A63CE298}" srcOrd="0" destOrd="0" presId="urn:microsoft.com/office/officeart/2016/7/layout/LinearArrowProcessNumbered"/>
    <dgm:cxn modelId="{5C7D4132-4001-477B-834E-93CF39E56235}" type="presOf" srcId="{E5F869F8-6966-4F91-88CB-4B0AC46E7600}" destId="{9033D058-6B2F-4342-90BE-B07466B0F1B5}" srcOrd="0" destOrd="0" presId="urn:microsoft.com/office/officeart/2016/7/layout/LinearArrowProcessNumbered"/>
    <dgm:cxn modelId="{89FF8934-0479-44B9-8A84-8FE9C5BE15DF}" srcId="{D4503D04-C97E-4622-AE07-D0307CB3B4CA}" destId="{AF9FD4B5-E507-4ED5-B7B0-DC8091195498}" srcOrd="1" destOrd="0" parTransId="{3A30692C-FB52-469C-B8F4-6B10B12884D9}" sibTransId="{B354B339-E6E5-4315-9871-B034E76587B3}"/>
    <dgm:cxn modelId="{52D2D537-A12E-41D0-AEA8-1780FD888164}" type="presOf" srcId="{8AAA63E4-07CA-4C06-BCCF-C79EC5B522BA}" destId="{40D109C0-2723-46DB-A2AD-0A584170EEBB}" srcOrd="0" destOrd="0" presId="urn:microsoft.com/office/officeart/2016/7/layout/LinearArrowProcessNumbered"/>
    <dgm:cxn modelId="{9640184F-42CF-0441-8D18-50F45B342AD6}" type="presOf" srcId="{808B76D0-8EC7-469A-93AC-7A6017188A9D}" destId="{CE8B700A-AC6F-0E47-AEFA-DA760C3E6A6D}" srcOrd="0" destOrd="0" presId="urn:microsoft.com/office/officeart/2016/7/layout/LinearArrowProcessNumbered"/>
    <dgm:cxn modelId="{C1755C78-B716-4E5A-A3BF-48120B542F87}" srcId="{D4503D04-C97E-4622-AE07-D0307CB3B4CA}" destId="{E5F869F8-6966-4F91-88CB-4B0AC46E7600}" srcOrd="2" destOrd="0" parTransId="{8F4D0AE4-410C-45EC-A1FC-F2541C589CD3}" sibTransId="{8AAA63E4-07CA-4C06-BCCF-C79EC5B522BA}"/>
    <dgm:cxn modelId="{D101785A-A3D8-4736-8C7E-4766732EE189}" type="presOf" srcId="{AF9FD4B5-E507-4ED5-B7B0-DC8091195498}" destId="{06DD6B7A-F110-4ABE-9928-3B1A58AE0F09}" srcOrd="0" destOrd="0" presId="urn:microsoft.com/office/officeart/2016/7/layout/LinearArrowProcessNumbered"/>
    <dgm:cxn modelId="{C5E94186-9CB6-4C42-92B3-C546CC53A7B9}" srcId="{D4503D04-C97E-4622-AE07-D0307CB3B4CA}" destId="{AAC263CB-8256-4B03-92FE-1622698FB3E9}" srcOrd="0" destOrd="0" parTransId="{0BEED663-FC38-4EAD-940F-4C475D2C87DB}" sibTransId="{808B76D0-8EC7-469A-93AC-7A6017188A9D}"/>
    <dgm:cxn modelId="{1DBFCA9C-22A6-CF4B-A1DC-84F892D316C2}" type="presOf" srcId="{AAC263CB-8256-4B03-92FE-1622698FB3E9}" destId="{12DC819D-BB19-CE49-AFEB-155922B01406}" srcOrd="0" destOrd="0" presId="urn:microsoft.com/office/officeart/2016/7/layout/LinearArrowProcessNumbered"/>
    <dgm:cxn modelId="{429BBAB5-E6F3-574F-AC79-1CB7EF13C8D7}" type="presOf" srcId="{D4503D04-C97E-4622-AE07-D0307CB3B4CA}" destId="{3C40F323-2A26-1146-9131-B2D8B599E05D}" srcOrd="0" destOrd="0" presId="urn:microsoft.com/office/officeart/2016/7/layout/LinearArrowProcessNumbered"/>
    <dgm:cxn modelId="{AF33346B-FE09-2E43-B098-7822C74FDC14}" type="presParOf" srcId="{3C40F323-2A26-1146-9131-B2D8B599E05D}" destId="{296CA727-22E4-1143-B024-CE111CF4A770}" srcOrd="0" destOrd="0" presId="urn:microsoft.com/office/officeart/2016/7/layout/LinearArrowProcessNumbered"/>
    <dgm:cxn modelId="{06A584FA-9EF5-5348-A462-AB4A83E01DCB}" type="presParOf" srcId="{296CA727-22E4-1143-B024-CE111CF4A770}" destId="{321FD1E3-6BBE-294B-B4C0-6DC5A435E948}" srcOrd="0" destOrd="0" presId="urn:microsoft.com/office/officeart/2016/7/layout/LinearArrowProcessNumbered"/>
    <dgm:cxn modelId="{3DCC91DD-666F-FD47-97D0-0373CDD777BB}" type="presParOf" srcId="{296CA727-22E4-1143-B024-CE111CF4A770}" destId="{70577C9B-C730-EA49-B58D-C5D075366A14}" srcOrd="1" destOrd="0" presId="urn:microsoft.com/office/officeart/2016/7/layout/LinearArrowProcessNumbered"/>
    <dgm:cxn modelId="{4F7E7384-CB47-7A4B-A7DC-54496DEF3BF2}" type="presParOf" srcId="{70577C9B-C730-EA49-B58D-C5D075366A14}" destId="{8B390F72-5471-DD42-9CE3-6F37BDA74B87}" srcOrd="0" destOrd="0" presId="urn:microsoft.com/office/officeart/2016/7/layout/LinearArrowProcessNumbered"/>
    <dgm:cxn modelId="{EA7A12D7-4D88-1B45-AA6B-10A5D6721337}" type="presParOf" srcId="{70577C9B-C730-EA49-B58D-C5D075366A14}" destId="{B510E1DB-3720-2045-A15B-D53248B697B7}" srcOrd="1" destOrd="0" presId="urn:microsoft.com/office/officeart/2016/7/layout/LinearArrowProcessNumbered"/>
    <dgm:cxn modelId="{AB2F9F3E-06CC-A242-A5D9-205452070D3C}" type="presParOf" srcId="{70577C9B-C730-EA49-B58D-C5D075366A14}" destId="{CE8B700A-AC6F-0E47-AEFA-DA760C3E6A6D}" srcOrd="2" destOrd="0" presId="urn:microsoft.com/office/officeart/2016/7/layout/LinearArrowProcessNumbered"/>
    <dgm:cxn modelId="{5972EA4C-C3BE-4C46-B56F-882865FC2AAB}" type="presParOf" srcId="{70577C9B-C730-EA49-B58D-C5D075366A14}" destId="{FCC40D6F-EEB6-3446-88E1-B053AA67D0BA}" srcOrd="3" destOrd="0" presId="urn:microsoft.com/office/officeart/2016/7/layout/LinearArrowProcessNumbered"/>
    <dgm:cxn modelId="{AB1C3499-BBA5-2244-94C6-0DC933F2D4D2}" type="presParOf" srcId="{296CA727-22E4-1143-B024-CE111CF4A770}" destId="{12DC819D-BB19-CE49-AFEB-155922B01406}" srcOrd="2" destOrd="0" presId="urn:microsoft.com/office/officeart/2016/7/layout/LinearArrowProcessNumbered"/>
    <dgm:cxn modelId="{08F0ADDE-2970-8B4F-941B-7A991543CDC5}" type="presParOf" srcId="{3C40F323-2A26-1146-9131-B2D8B599E05D}" destId="{C23696F0-ABD6-D744-AF78-0E1E04C15B58}" srcOrd="1" destOrd="0" presId="urn:microsoft.com/office/officeart/2016/7/layout/LinearArrowProcessNumbered"/>
    <dgm:cxn modelId="{43A15A23-45C2-4525-A318-B9473C4A35CF}" type="presParOf" srcId="{3C40F323-2A26-1146-9131-B2D8B599E05D}" destId="{7AEB03A9-4B7B-45E2-9D3A-0F690980E006}" srcOrd="2" destOrd="0" presId="urn:microsoft.com/office/officeart/2016/7/layout/LinearArrowProcessNumbered"/>
    <dgm:cxn modelId="{34F0CDCB-D049-4735-BF46-364B429F7CD0}" type="presParOf" srcId="{7AEB03A9-4B7B-45E2-9D3A-0F690980E006}" destId="{B307ADAE-0968-4F12-8E38-79A907016DB2}" srcOrd="0" destOrd="0" presId="urn:microsoft.com/office/officeart/2016/7/layout/LinearArrowProcessNumbered"/>
    <dgm:cxn modelId="{33A41423-2656-4944-8C24-CEB077DA815C}" type="presParOf" srcId="{7AEB03A9-4B7B-45E2-9D3A-0F690980E006}" destId="{87D18134-586F-456F-803D-5562CD985DE8}" srcOrd="1" destOrd="0" presId="urn:microsoft.com/office/officeart/2016/7/layout/LinearArrowProcessNumbered"/>
    <dgm:cxn modelId="{0CA23EBE-640E-4B39-9CBD-FC00DA7B0BC8}" type="presParOf" srcId="{87D18134-586F-456F-803D-5562CD985DE8}" destId="{6E8369AA-989B-41B9-B14E-0763F756AFED}" srcOrd="0" destOrd="0" presId="urn:microsoft.com/office/officeart/2016/7/layout/LinearArrowProcessNumbered"/>
    <dgm:cxn modelId="{F43929A2-F377-4F3C-918D-0A7BC097E284}" type="presParOf" srcId="{87D18134-586F-456F-803D-5562CD985DE8}" destId="{B4003509-F8A0-4AE7-9678-4A7814FF9893}" srcOrd="1" destOrd="0" presId="urn:microsoft.com/office/officeart/2016/7/layout/LinearArrowProcessNumbered"/>
    <dgm:cxn modelId="{99F98C07-0E33-426F-924E-F8C712FC0F45}" type="presParOf" srcId="{87D18134-586F-456F-803D-5562CD985DE8}" destId="{E9BCD12E-4068-41B4-B436-CEA9A63CE298}" srcOrd="2" destOrd="0" presId="urn:microsoft.com/office/officeart/2016/7/layout/LinearArrowProcessNumbered"/>
    <dgm:cxn modelId="{4DA95096-8ED8-499D-ACFD-892A5A0FDE0A}" type="presParOf" srcId="{87D18134-586F-456F-803D-5562CD985DE8}" destId="{F45B6A5A-4043-4322-BF74-52088E11B45F}" srcOrd="3" destOrd="0" presId="urn:microsoft.com/office/officeart/2016/7/layout/LinearArrowProcessNumbered"/>
    <dgm:cxn modelId="{CF70EF10-5BC4-456F-A9A1-5CCC6F65E2FA}" type="presParOf" srcId="{7AEB03A9-4B7B-45E2-9D3A-0F690980E006}" destId="{06DD6B7A-F110-4ABE-9928-3B1A58AE0F09}" srcOrd="2" destOrd="0" presId="urn:microsoft.com/office/officeart/2016/7/layout/LinearArrowProcessNumbered"/>
    <dgm:cxn modelId="{BE8F002B-B5DD-423B-A10B-C56D6BEED14B}" type="presParOf" srcId="{3C40F323-2A26-1146-9131-B2D8B599E05D}" destId="{A10BAAE9-E5AC-4FEA-ACD2-4C8EC71830D9}" srcOrd="3" destOrd="0" presId="urn:microsoft.com/office/officeart/2016/7/layout/LinearArrowProcessNumbered"/>
    <dgm:cxn modelId="{0E1DFF35-4D9C-40F8-AB97-84F8E145E630}" type="presParOf" srcId="{3C40F323-2A26-1146-9131-B2D8B599E05D}" destId="{FD9B3366-B6C3-4B6B-BFD1-A7EFB8C48D52}" srcOrd="4" destOrd="0" presId="urn:microsoft.com/office/officeart/2016/7/layout/LinearArrowProcessNumbered"/>
    <dgm:cxn modelId="{A5A5DF25-996F-4A50-983E-031C3FF24749}" type="presParOf" srcId="{FD9B3366-B6C3-4B6B-BFD1-A7EFB8C48D52}" destId="{793CF763-53A3-452A-B684-5E0771800417}" srcOrd="0" destOrd="0" presId="urn:microsoft.com/office/officeart/2016/7/layout/LinearArrowProcessNumbered"/>
    <dgm:cxn modelId="{3BFD0085-26F5-4E00-848A-4535B15246C2}" type="presParOf" srcId="{FD9B3366-B6C3-4B6B-BFD1-A7EFB8C48D52}" destId="{DC207F3F-9361-400C-8250-BBD52EF5FC8B}" srcOrd="1" destOrd="0" presId="urn:microsoft.com/office/officeart/2016/7/layout/LinearArrowProcessNumbered"/>
    <dgm:cxn modelId="{6FA506AE-DE62-446C-B7C2-5E00A8AB61C4}" type="presParOf" srcId="{DC207F3F-9361-400C-8250-BBD52EF5FC8B}" destId="{AA8D5D41-68EC-4F53-B4B4-752AC6F5B9D3}" srcOrd="0" destOrd="0" presId="urn:microsoft.com/office/officeart/2016/7/layout/LinearArrowProcessNumbered"/>
    <dgm:cxn modelId="{DE54BBDA-9E44-44BD-A9D6-3D8533FCE7A7}" type="presParOf" srcId="{DC207F3F-9361-400C-8250-BBD52EF5FC8B}" destId="{2135966A-8940-4F52-AA63-37A056260C76}" srcOrd="1" destOrd="0" presId="urn:microsoft.com/office/officeart/2016/7/layout/LinearArrowProcessNumbered"/>
    <dgm:cxn modelId="{1D197711-3F68-4343-8B1E-4F26367B53A5}" type="presParOf" srcId="{DC207F3F-9361-400C-8250-BBD52EF5FC8B}" destId="{40D109C0-2723-46DB-A2AD-0A584170EEBB}" srcOrd="2" destOrd="0" presId="urn:microsoft.com/office/officeart/2016/7/layout/LinearArrowProcessNumbered"/>
    <dgm:cxn modelId="{6994ABF0-B501-4C1E-A9E7-9A53399F264B}" type="presParOf" srcId="{DC207F3F-9361-400C-8250-BBD52EF5FC8B}" destId="{EE4D11EB-F1DA-44F4-806C-158F3DE1E356}" srcOrd="3" destOrd="0" presId="urn:microsoft.com/office/officeart/2016/7/layout/LinearArrowProcessNumbered"/>
    <dgm:cxn modelId="{F56E924C-0C86-43A6-A05B-BCA614ACBE9F}" type="presParOf" srcId="{FD9B3366-B6C3-4B6B-BFD1-A7EFB8C48D52}" destId="{9033D058-6B2F-4342-90BE-B07466B0F1B5}" srcOrd="2" destOrd="0" presId="urn:microsoft.com/office/officeart/2016/7/layout/LinearArrowProcessNumbered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390F72-5471-DD42-9CE3-6F37BDA74B87}">
      <dsp:nvSpPr>
        <dsp:cNvPr id="0" name=""/>
        <dsp:cNvSpPr/>
      </dsp:nvSpPr>
      <dsp:spPr>
        <a:xfrm>
          <a:off x="1031504" y="723664"/>
          <a:ext cx="822790" cy="71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10E1DB-3720-2045-A15B-D53248B697B7}">
      <dsp:nvSpPr>
        <dsp:cNvPr id="0" name=""/>
        <dsp:cNvSpPr/>
      </dsp:nvSpPr>
      <dsp:spPr>
        <a:xfrm>
          <a:off x="1903662" y="654586"/>
          <a:ext cx="94620" cy="177119"/>
        </a:xfrm>
        <a:prstGeom prst="chevron">
          <a:avLst>
            <a:gd name="adj" fmla="val 9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8B700A-AC6F-0E47-AEFA-DA760C3E6A6D}">
      <dsp:nvSpPr>
        <dsp:cNvPr id="0" name=""/>
        <dsp:cNvSpPr/>
      </dsp:nvSpPr>
      <dsp:spPr>
        <a:xfrm>
          <a:off x="517500" y="312545"/>
          <a:ext cx="822310" cy="822310"/>
        </a:xfrm>
        <a:prstGeom prst="ellipse">
          <a:avLst/>
        </a:prstGeom>
        <a:solidFill>
          <a:srgbClr val="ED865D"/>
        </a:solidFill>
        <a:ln w="34925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910" tIns="31910" rIns="31910" bIns="3191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chemeClr val="bg2"/>
              </a:solidFill>
            </a:rPr>
            <a:t>1</a:t>
          </a:r>
        </a:p>
      </dsp:txBody>
      <dsp:txXfrm>
        <a:off x="637925" y="432970"/>
        <a:ext cx="581460" cy="581460"/>
      </dsp:txXfrm>
    </dsp:sp>
    <dsp:sp modelId="{12DC819D-BB19-CE49-AFEB-155922B01406}">
      <dsp:nvSpPr>
        <dsp:cNvPr id="0" name=""/>
        <dsp:cNvSpPr/>
      </dsp:nvSpPr>
      <dsp:spPr>
        <a:xfrm>
          <a:off x="3016" y="1299893"/>
          <a:ext cx="1851278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34925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31" tIns="165100" rIns="146031" bIns="16510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1 hour weekly lecture</a:t>
          </a:r>
          <a:endParaRPr lang="en-US" sz="1400" kern="1200" dirty="0"/>
        </a:p>
      </dsp:txBody>
      <dsp:txXfrm>
        <a:off x="3016" y="1670149"/>
        <a:ext cx="1851278" cy="1595344"/>
      </dsp:txXfrm>
    </dsp:sp>
    <dsp:sp modelId="{6E8369AA-989B-41B9-B14E-0763F756AFED}">
      <dsp:nvSpPr>
        <dsp:cNvPr id="0" name=""/>
        <dsp:cNvSpPr/>
      </dsp:nvSpPr>
      <dsp:spPr>
        <a:xfrm>
          <a:off x="2059992" y="725063"/>
          <a:ext cx="1851278" cy="7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003509-F8A0-4AE7-9678-4A7814FF9893}">
      <dsp:nvSpPr>
        <dsp:cNvPr id="0" name=""/>
        <dsp:cNvSpPr/>
      </dsp:nvSpPr>
      <dsp:spPr>
        <a:xfrm>
          <a:off x="3960639" y="655750"/>
          <a:ext cx="94620" cy="178327"/>
        </a:xfrm>
        <a:prstGeom prst="chevron">
          <a:avLst>
            <a:gd name="adj" fmla="val 9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BCD12E-4068-41B4-B436-CEA9A63CE298}">
      <dsp:nvSpPr>
        <dsp:cNvPr id="0" name=""/>
        <dsp:cNvSpPr/>
      </dsp:nvSpPr>
      <dsp:spPr>
        <a:xfrm>
          <a:off x="2574476" y="313944"/>
          <a:ext cx="822310" cy="822310"/>
        </a:xfrm>
        <a:prstGeom prst="ellipse">
          <a:avLst/>
        </a:prstGeom>
        <a:solidFill>
          <a:srgbClr val="ED865D"/>
        </a:solid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910" tIns="31910" rIns="31910" bIns="3191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2</a:t>
          </a:r>
        </a:p>
      </dsp:txBody>
      <dsp:txXfrm>
        <a:off x="2694901" y="434369"/>
        <a:ext cx="581460" cy="581460"/>
      </dsp:txXfrm>
    </dsp:sp>
    <dsp:sp modelId="{06DD6B7A-F110-4ABE-9928-3B1A58AE0F09}">
      <dsp:nvSpPr>
        <dsp:cNvPr id="0" name=""/>
        <dsp:cNvSpPr/>
      </dsp:nvSpPr>
      <dsp:spPr>
        <a:xfrm>
          <a:off x="2059992" y="1303254"/>
          <a:ext cx="1851278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31" tIns="165100" rIns="146031" bIns="16510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1 hour weekly participatory seminar.</a:t>
          </a:r>
          <a:endParaRPr lang="en-GB" sz="1400" kern="1200" dirty="0"/>
        </a:p>
      </dsp:txBody>
      <dsp:txXfrm>
        <a:off x="2059992" y="1673510"/>
        <a:ext cx="1851278" cy="1595344"/>
      </dsp:txXfrm>
    </dsp:sp>
    <dsp:sp modelId="{AA8D5D41-68EC-4F53-B4B4-752AC6F5B9D3}">
      <dsp:nvSpPr>
        <dsp:cNvPr id="0" name=""/>
        <dsp:cNvSpPr/>
      </dsp:nvSpPr>
      <dsp:spPr>
        <a:xfrm>
          <a:off x="4116969" y="725063"/>
          <a:ext cx="925639" cy="7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D109C0-2723-46DB-A2AD-0A584170EEBB}">
      <dsp:nvSpPr>
        <dsp:cNvPr id="0" name=""/>
        <dsp:cNvSpPr/>
      </dsp:nvSpPr>
      <dsp:spPr>
        <a:xfrm>
          <a:off x="4631453" y="313944"/>
          <a:ext cx="822310" cy="822310"/>
        </a:xfrm>
        <a:prstGeom prst="ellipse">
          <a:avLst/>
        </a:prstGeom>
        <a:solidFill>
          <a:srgbClr val="ED865D"/>
        </a:solid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910" tIns="31910" rIns="31910" bIns="3191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dirty="0"/>
            <a:t>3</a:t>
          </a:r>
        </a:p>
      </dsp:txBody>
      <dsp:txXfrm>
        <a:off x="4751878" y="434369"/>
        <a:ext cx="581460" cy="581460"/>
      </dsp:txXfrm>
    </dsp:sp>
    <dsp:sp modelId="{9033D058-6B2F-4342-90BE-B07466B0F1B5}">
      <dsp:nvSpPr>
        <dsp:cNvPr id="0" name=""/>
        <dsp:cNvSpPr/>
      </dsp:nvSpPr>
      <dsp:spPr>
        <a:xfrm>
          <a:off x="4116969" y="1303254"/>
          <a:ext cx="1851278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31" tIns="165100" rIns="146031" bIns="16510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Assessed essay 3000 words. </a:t>
          </a:r>
        </a:p>
      </dsp:txBody>
      <dsp:txXfrm>
        <a:off x="4116969" y="1673510"/>
        <a:ext cx="1851278" cy="1595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ArrowProcessNumbered">
  <dgm:title val="Linear Arrow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shape called UpArrowCallout. Also the nodes are connected by an arrow like shape emphasizing the process natur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3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op="equ"/>
      <dgm:constr type="w" for="ch" forName="sibTransComposite" refType="w" refFor="ch" refForName="compositeNode" fact="0"/>
      <dgm:constr type="w" for="des" forName="parTx"/>
      <dgm:constr type="h" for="des" forName="parTx" op="equ"/>
      <dgm:constr type="h" for="des" forName="parSh" op="equ"/>
      <dgm:constr type="w" for="des" forName="nodeText"/>
      <dgm:constr type="h" for="des" forName="nodeText" op="equ"/>
      <dgm:constr type="w" for="des" forName="parSh"/>
      <dgm:constr type="w" for="des" forName="parSh" op="equ"/>
      <dgm:constr type="primFontSz" for="des" forName="parTx" val="26"/>
      <dgm:constr type="primFontSz" for="des" forName="parTx" op="equ"/>
      <dgm:constr type="primFontSz" for="des" forName="parSh" op="equ"/>
      <dgm:constr type="primFontSz" for="des" forName="nodeText" op="equ"/>
      <dgm:constr type="secFontSz" for="des" forName="nodeText" op="equ"/>
      <dgm:constr type="primFontSz" for="des" forName="sibTransNodeCircle" op="equ"/>
      <dgm:constr type="h" for="des" forName="sibTransNodeCircle" op="equ"/>
      <dgm:constr type="w" for="des" forName="sibTransNodeCircle" op="equ"/>
      <dgm:constr type="h" for="des" forName="parTx" refType="primFontSz" refFor="des" refForName="parTx" fact="1.5"/>
      <dgm:constr type="h" for="ch" forName="compositeNode" refType="h"/>
      <dgm:constr type="h" for="des" forName="parSh" refType="w"/>
      <dgm:constr type="h" for="des" forName="nodeText" refType="primFontSz" refFor="des" refForName="parTx" fact="2.1"/>
      <dgm:constr type="h" for="des" forName="parSh" refType="h" refFor="des" refForName="parTx" op="lte" fact="1.2"/>
      <dgm:constr type="h" for="des" forName="parSh" refType="h" refFor="des" refForName="parTx" op="gte" fact="1.2"/>
    </dgm:constrLst>
    <dgm:ruleLst>
      <dgm:rule type="primFontSz" for="des" forName="parSh" val="5" fact="NaN" max="NaN"/>
    </dgm:ruleLst>
    <dgm:forEach name="Name3" axis="ch" ptType="node">
      <dgm:layoutNode name="compositeNode">
        <dgm:alg type="composite"/>
        <dgm:shape xmlns:r="http://schemas.openxmlformats.org/officeDocument/2006/relationships" r:blip="">
          <dgm:adjLst/>
        </dgm:shape>
        <dgm:presOf/>
        <dgm:choose name="Name004">
          <dgm:if name="Name5" axis="self" ptType="node" func="cnt" op="equ" val="0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/>
              <dgm:constr type="t" for="ch" forName="nodeText" refType="b" refFor="ch" refForName="parSh"/>
            </dgm:constrLst>
          </dgm:if>
          <dgm:else name="Name6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 fact="0.9"/>
              <dgm:constr type="t" for="ch" forName="nodeText" refType="b" refFor="ch" refForName="parSh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zOrderOff="1" hideGeom="1">
            <dgm:adjLst/>
          </dgm:shape>
          <dgm:presOf/>
          <dgm:constrLst>
            <dgm:constr type="h" refType="w" op="lte" fact="0.4"/>
            <dgm:constr type="h"/>
          </dgm:constrLst>
          <dgm:ruleLst>
            <dgm:rule type="h" val="INF" fact="NaN" max="NaN"/>
          </dgm:ruleLst>
        </dgm:layoutNode>
        <dgm:layoutNode name="parSh">
          <dgm:alg type="composite"/>
          <dgm:shape xmlns:r="http://schemas.openxmlformats.org/officeDocument/2006/relationships" r:blip="">
            <dgm:adjLst/>
          </dgm:shape>
          <dgm:presOf axis="self" ptType="node"/>
          <dgm:choose name="casesForFirstAndLastNode">
            <dgm:if name="ifFirstNode" axis="self" ptType="node" func="pos" op="equ" val="1">
              <dgm:choose name="removeLineWhenOnlyOneNode">
                <dgm:if name="ifOnlyOneNode" axis="followSib" ptType="node" func="cnt" op="equ" val="0">
                  <dgm:constrLst>
                    <dgm:constr type="h"/>
                    <dgm:constr type="h" for="ch" forName="lineNode" val="0.002"/>
                    <dgm:constr type="w" for="ch" forName="lineNode" refType="w" fact="0"/>
                    <dgm:constr type="w" for="ch" forName="lineArrowNode" refType="w" fact="0"/>
                    <dgm:constr type="h" for="ch" forName="lineArrowNode" refType="h" fact="0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if>
                <dgm:else name="ifMoreThanOneNode">
                  <dgm:constrLst>
                    <dgm:constr type="h"/>
                    <dgm:constr type="h" for="ch" forName="lineNode" val="0.002"/>
                    <dgm:constr type="w" for="ch" forName="lineNode" refType="w" fact="0.4"/>
                    <dgm:constr type="l" for="ch" forName="lineNode" refType="w" fact="0.5"/>
                    <dgm:constr type="w" for="ch" forName="lineArrowNode" refType="w" fact="0.046"/>
                    <dgm:constr type="h" for="ch" forName="lineArrowNode" refType="h" fact="0.18"/>
                    <dgm:constr type="l" for="ch" forName="lineArrowNode" refType="w" fact="0.924"/>
                    <dgm:constr type="t" for="ch" forName="lineArrowNode" refType="h" fact="0.18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else>
              </dgm:choose>
            </dgm:if>
            <dgm:if name="ifLastNode" axis="self" ptType="node" func="revPos" op="equ" val="1">
              <dgm:constrLst>
                <dgm:constr type="h"/>
                <dgm:constr type="h" for="ch" forName="lineNode" val="0.002"/>
                <dgm:constr type="w" for="ch" forName="lineNode" refType="w" fact="0.45"/>
                <dgm:constr type="w" for="ch" forName="lineArrowNode" refType="w" fact="0"/>
                <dgm:constr type="h" for="ch" forName="lineArrowNode" refType="h" fact="0"/>
                <dgm:constr type="ctrY" for="ch" forName="lineNode" refType="ctrY" refFor="ch" refForName="sibTransNodeCircle"/>
                <dgm:constr type="h" for="ch" forName="sibTransNodeCircle" refType="h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if>
            <dgm:else name="allOtherNodes">
              <dgm:constrLst>
                <dgm:constr type="h"/>
                <dgm:constr type="h" for="ch" forName="lineNode" val="0.002"/>
                <dgm:constr type="w" for="ch" forName="lineNode" refType="w" fact="0.9"/>
                <dgm:constr type="w" for="ch" forName="lineArrowNode" refType="w" fact="0.046"/>
                <dgm:constr type="h" for="ch" forName="lineArrowNode" refType="h" fact="0.18"/>
                <dgm:constr type="l" for="ch" forName="lineArrowNode" refType="w" fact="0.924"/>
                <dgm:constr type="t" for="ch" forName="lineArrowNode" refType="h" fact="0.18"/>
                <dgm:constr type="ctrY" for="ch" forName="lineNode" refType="ctrY" refFor="ch" refForName="sibTransNodeCircle"/>
                <dgm:constr type="h" for="ch" forName="sibTransNodeCircle" refType="h" fact="0.9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else>
          </dgm:choose>
          <dgm:layoutNode name="lineNode" styleLbl="alignAccFollowNode1">
            <dgm:alg type="sp"/>
            <dgm:shape xmlns:r="http://schemas.openxmlformats.org/officeDocument/2006/relationships" type="rect" r:blip="">
              <dgm:adjLst/>
            </dgm:shape>
            <dgm:presOf/>
            <dgm:constrLst/>
            <dgm:ruleLst/>
          </dgm:layoutNode>
          <dgm:layoutNode name="lineArrowNode" styleLbl="alignAccFollowNode1">
            <dgm:alg type="sp"/>
            <dgm:shape xmlns:r="http://schemas.openxmlformats.org/officeDocument/2006/relationships" type="chevron" r:blip="">
              <dgm:adjLst>
                <dgm:adj idx="1" val="0.9"/>
              </dgm:adjLst>
            </dgm:shape>
            <dgm:presOf/>
            <dgm:ruleLst/>
          </dgm:layoutNode>
          <dgm:forEach name="Name19" axis="followSib" ptType="sibTrans" hideLastTrans="0" cnt="1">
            <dgm:layoutNode name="sibTransNodeCircle" styleLbl="alignNode1">
              <dgm:varLst>
                <dgm:chMax val="0"/>
                <dgm:bulletEnabled/>
              </dgm:varLst>
              <dgm:presOf axis="self" ptType="sibTrans"/>
              <dgm:alg type="tx">
                <dgm:param type="txAnchorVert" val="mid"/>
                <dgm:param type="txAnchorHorzCh" val="ctr"/>
                <dgm:param type="parTxRTLAlign" val="l"/>
              </dgm:alg>
              <dgm:shape xmlns:r="http://schemas.openxmlformats.org/officeDocument/2006/relationships" type="ellipse" r:blip="">
                <dgm:adjLst/>
              </dgm:shape>
              <dgm:constrLst>
                <dgm:constr type="w" refType="h" op="equ"/>
                <dgm:constr type="primFontSz" val="60"/>
                <dgm:constr type="tMarg" refType="w" fact="0.11"/>
                <dgm:constr type="lMarg" refType="w" fact="0.11"/>
                <dgm:constr type="rMarg" refType="w" fact="0.11"/>
                <dgm:constr type="bMarg" refType="w" fact="0.11"/>
              </dgm:constrLst>
              <dgm:ruleLst>
                <dgm:rule type="primFontSz" val="14" fact="NaN" max="NaN"/>
              </dgm:ruleLst>
            </dgm:layoutNode>
            <dgm:layoutNode name="spacerBetweenCircleAndCallout">
              <dgm:varLst/>
              <dgm:presOf/>
              <dgm:alg type="sp"/>
              <dgm:shape xmlns:r="http://schemas.openxmlformats.org/officeDocument/2006/relationships" r:blip="">
                <dgm:adjLst/>
              </dgm:shape>
              <dgm:constrLst/>
              <dgm:ruleLst/>
            </dgm:layoutNode>
          </dgm:forEach>
          <dgm:presOf/>
          <dgm:ruleLst/>
        </dgm:layoutNode>
        <dgm:layoutNode name="nodeText" styleLbl="alignAccFollowNode1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upArrowCallout" r:blip="">
            <dgm:adjLst>
              <dgm:adj idx="1" val="0.5"/>
              <dgm:adj idx="2" val="0.2"/>
              <dgm:adj idx="3" val="0.2"/>
              <dgm:adj idx="4" val="1"/>
            </dgm:adjLst>
          </dgm:shape>
          <dgm:presOf axis="desOrSelf" ptType="node"/>
          <dgm:constrLst>
            <dgm:constr type="secFontSz" val="16"/>
            <dgm:constr type="primFontSz" val="26"/>
            <dgm:constr type="h"/>
            <dgm:constr type="tMarg" val="13"/>
            <dgm:constr type="lMarg" refType="w" fact="0.2236"/>
            <dgm:constr type="rMarg" refType="w" fact="0.2236"/>
            <dgm:constr type="bMarg" val="13"/>
          </dgm:constrLst>
          <dgm:ruleLst>
            <dgm:rule type="secFontSz" val="11" fact="NaN" max="NaN"/>
            <dgm:rule type="primFontSz" val="11" fact="NaN" max="NaN"/>
            <dgm:rule type="h" val="INF" fact="NaN" max="NaN"/>
          </dgm:ruleLst>
        </dgm:layoutNode>
      </dgm:layoutNode>
      <dgm:forEach name="sibTransForEach" axis="followSib" ptType="sibTrans" cnt="1">
        <dgm:layoutNode name="sibTransComposite" styleLbl="alignAccFollowNode1">
          <dgm:alg type="sp"/>
          <dgm:shape xmlns:r="http://schemas.openxmlformats.org/officeDocument/2006/relationships" r:blip="">
            <dgm:adjLst/>
          </dgm:shape>
          <dgm:ruleLst/>
        </dgm:layoutNode>
        <dgm:ruleLst>
          <dgm:rule type="h" val="INF" fact="NaN" max="NaN"/>
        </dgm:ruleLst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939FE9-0B2E-4997-BA24-44FF9669BA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AE1028-7A43-40A3-A2EC-124FFB073D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3D3C9-ED3E-4430-A8CA-03711A676035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CACB66-3B0A-415A-9449-9278044DA5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B7EC22-6F70-469D-B720-84BF796C51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4CC5C-2831-4FAC-8076-6410B257E0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983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67E2B-6215-4DB6-B113-75ACD1123374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C8106-034A-47C1-ADA6-0A1F9E0E74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787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C8106-034A-47C1-ADA6-0A1F9E0E747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859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2200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604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025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6182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C8106-034A-47C1-ADA6-0A1F9E0E747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886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BC8106-034A-47C1-ADA6-0A1F9E0E747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132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549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96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BC8106-034A-47C1-ADA6-0A1F9E0E74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2247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7962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42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499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40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6659419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19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59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79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83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451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6393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151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.xml"/><Relationship Id="rId7" Type="http://schemas.openxmlformats.org/officeDocument/2006/relationships/diagramLayout" Target="../diagrams/layout1.xml"/><Relationship Id="rId12" Type="http://schemas.openxmlformats.org/officeDocument/2006/relationships/image" Target="../media/image7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diagramData" Target="../diagrams/data1.xml"/><Relationship Id="rId11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notesSlide" Target="../notesSlides/notesSlide5.xml"/><Relationship Id="rId9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Document.docx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47C35D-AAD7-42F8-88F8-592111A608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2192000" cy="685799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C93519-6B29-1346-9FCB-0835B8053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91670"/>
            <a:ext cx="8361229" cy="2098226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Youth, Crime and </a:t>
            </a:r>
            <a:br>
              <a:rPr lang="en-US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Criminal jUstice (SO265)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E661E49-0788-40C2-A5B6-638ADED71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 Shona Robinson - Edwards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A957A452-372F-4F49-8B15-0FF454F1884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5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08"/>
    </mc:Choice>
    <mc:Fallback xmlns="">
      <p:transition spd="slow" advTm="385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47C35D-AAD7-42F8-88F8-592111A608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2192000" cy="685799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C93519-6B29-1346-9FCB-0835B8053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202125"/>
            <a:ext cx="8361229" cy="2098226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E661E49-0788-40C2-A5B6-638ADED71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3501701"/>
            <a:ext cx="6831673" cy="1086237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 Shona Robinson - Edwards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81B9ACF5-A21A-40EC-B744-6E54120D0D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88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46"/>
    </mc:Choice>
    <mc:Fallback xmlns="">
      <p:transition spd="slow" advTm="20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0E807223-DF88-4D6D-970E-08919E5E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 Convenor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8E0A1-8369-4D6F-85C0-4B00523D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0824" y="1600198"/>
            <a:ext cx="7073686" cy="441960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 Shona Robinson - Edwards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Crime and Society (S0127) and Criminology, Theories and Concepts (S0129)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 – Criminality, desistance, faith-based interventions, religiosity, ‘On Road’ perspectives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Robinson - Edwards, S. (2022). Faith, Identity and Homicide: Exploring Narratives from a Therapeutic Prison, London: Palgrave Macmillan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Shona.robinson-edwards@warwick.ac.uk </a:t>
            </a:r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420DFC4-E286-428B-890A-F70C27F88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89" y="0"/>
            <a:ext cx="4356055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B7C10A9B-BE7D-49EE-B2D0-B08184C6FF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4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92"/>
    </mc:Choice>
    <mc:Fallback xmlns="">
      <p:transition spd="slow" advTm="589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47C35D-AAD7-42F8-88F8-592111A608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2192000" cy="685799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65A4A9-B070-4A7C-8191-1003C301446C}"/>
              </a:ext>
            </a:extLst>
          </p:cNvPr>
          <p:cNvSpPr txBox="1"/>
          <p:nvPr/>
        </p:nvSpPr>
        <p:spPr>
          <a:xfrm>
            <a:off x="1960754" y="2073191"/>
            <a:ext cx="8277225" cy="2406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This module introduces issues pertaining to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D865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youth, crime, and criminal justice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D865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It will utilise both historic and contemporary cases to explore this phenomena. The module presents different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D865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key debates relating to education, welfare, justice, race, class, gender and the construction of ‘youth’.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Using case studies we will investigate a range of concepts pertaining to the complex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D865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relationships between young people, identity, youth offending, and criminality.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Further exploring how the above intertwines with intersectionality and the construct of identity within society and beyond.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C5E850FA-FD6D-490A-BF87-28CB6EDBCCB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98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463"/>
    </mc:Choice>
    <mc:Fallback xmlns="">
      <p:transition spd="slow" advTm="674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0E807223-DF88-4D6D-970E-08919E5E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Questions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8E0A1-8369-4D6F-85C0-4B00523D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0824" y="1600198"/>
            <a:ext cx="7073686" cy="441960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the terms “youth crime” and “young offender” problematic?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can we begin to look at young people who commit crime from a less punitive stance?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role does the media play in shaping problematic narratives?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is the development of ‘On Road’ criminology and ‘On Road’ youth work shaping our understanding of issues pertaining to young people and crime from a frontline perspective?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E48200-318C-4158-891B-6ACB05B150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6"/>
            <a:ext cx="4373545" cy="6857248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A900F298-E33E-4C64-8C00-5DC237914D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4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861"/>
    </mc:Choice>
    <mc:Fallback xmlns="">
      <p:transition spd="slow" advTm="1278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C16894-116E-47BF-A10A-086F321FD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2145" y="-38100"/>
            <a:ext cx="7589855" cy="689647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D043292-708B-4F69-AE72-8FB56C6E8E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>
            <a:normAutofit/>
          </a:bodyPr>
          <a:lstStyle/>
          <a:p>
            <a:r>
              <a:rPr lang="en-US" dirty="0"/>
              <a:t>Module Structure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01DDB9-C75C-44C2-9331-356EAF9C0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14700"/>
            <a:ext cx="4373545" cy="228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2C017B3-7B7A-4C5A-A3E9-09EC1428B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6" name="Content Placeholder 2" descr="Linear process SmartArt graphic">
            <a:extLst>
              <a:ext uri="{FF2B5EF4-FFF2-40B4-BE49-F238E27FC236}">
                <a16:creationId xmlns:a16="http://schemas.microsoft.com/office/drawing/2014/main" id="{331726FD-249E-4EF7-80AF-0F3F058533F5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9683091"/>
              </p:ext>
            </p:extLst>
          </p:nvPr>
        </p:nvGraphicFramePr>
        <p:xfrm>
          <a:off x="5100638" y="2286000"/>
          <a:ext cx="6176962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9D3504FD-F02A-4095-9362-4F4C374BE8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" y="-38100"/>
            <a:ext cx="4373525" cy="335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713ED1-B2E7-42A2-98D1-F2F70E8663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" y="3504824"/>
            <a:ext cx="4373525" cy="3352800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D6944D43-7838-4FD0-9408-D0CD85E625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1289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58546"/>
    </mc:Choice>
    <mc:Fallback xmlns="">
      <p:transition spd="slow" advTm="585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ECF94-7E20-4D77-AD2D-E275B8DA0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Lectures and Weekly Structure</a:t>
            </a: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FF480A1-FBF6-4658-8E32-8C8DA13531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9793936"/>
              </p:ext>
            </p:extLst>
          </p:nvPr>
        </p:nvGraphicFramePr>
        <p:xfrm>
          <a:off x="1219200" y="2141538"/>
          <a:ext cx="10458235" cy="378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5739677" imgH="2076367" progId="Word.Document.12">
                  <p:embed/>
                </p:oleObj>
              </mc:Choice>
              <mc:Fallback>
                <p:oleObj name="Document" r:id="rId5" imgW="5739677" imgH="2076367" progId="Word.Document.12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2FF480A1-FBF6-4658-8E32-8C8DA13531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19200" y="2141538"/>
                        <a:ext cx="10458235" cy="3783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EC617D47-566C-4A18-9A42-38A4A9A3FED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06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516"/>
    </mc:Choice>
    <mc:Fallback xmlns="">
      <p:transition spd="slow" advTm="3135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0E807223-DF88-4D6D-970E-08919E5E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Indicative Reading List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8E0A1-8369-4D6F-85C0-4B00523D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229" y="1752599"/>
            <a:ext cx="7073686" cy="4419601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Goldson B., and Muncie, J. (2015).  Youth Crime and Justice. 2nd ed. London: SAGE.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Haines., K and Case, S. (2015). Positive Youth Justice: Children First, Offenders Second. Policy Press.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Hopkins Burke. R. (2016). Young People, Crime and Justice, (2nd ed.), London: Routledge.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Maruna, S. (2001). Making Good: How Ex-Convicts Reform and Rebuild Their Lives, Washington DC: American Psychological Association.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Muncie, J. (2021). Youth and Crime, (5th Ed.), London: Sage.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Robinson - Edwards, S. (2022). Faith, Identity and Homicide: Exploring Narratives from a Therapeutic Prison, Switzerland: Palgrave Macmillan.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2BFB9A-158E-46E5-BBD8-2E9BA5544E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29" y="-377"/>
            <a:ext cx="4352016" cy="6857999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05188C12-5B84-4570-A70D-056F1E9269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2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99"/>
    </mc:Choice>
    <mc:Fallback xmlns="">
      <p:transition spd="slow" advTm="285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0E807223-DF88-4D6D-970E-08919E5E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3" y="685800"/>
            <a:ext cx="6613081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Module: Formative Assessment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8E0A1-8369-4D6F-85C0-4B00523D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8314" y="2438023"/>
            <a:ext cx="7073686" cy="441960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compulsory.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Students are encouraged to produce an essay plan and bring this along to seminars 9 and 10.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Plans will be discussed in groups.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Seminar leaders will provide feedback in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Advise and feedback hours are available throughout the term.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A8CCCF-E5BE-4035-8A53-71B06C134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5011" y="-376"/>
            <a:ext cx="4388556" cy="6858752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72A37EC0-9F62-4F4B-A690-EA160A594D3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1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74"/>
    </mc:Choice>
    <mc:Fallback xmlns="">
      <p:transition spd="slow" advTm="467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0E807223-DF88-4D6D-970E-08919E5E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3" y="685800"/>
            <a:ext cx="6613081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Module: Summative Assessment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8E0A1-8369-4D6F-85C0-4B00523DE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33470" y="2619593"/>
            <a:ext cx="7073686" cy="441960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Compulsory.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Essay, 3000 words.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essay questions to choose from, students are required to answer </a:t>
            </a:r>
            <a:r>
              <a:rPr lang="en-US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question.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Written feedback available via Tabula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FF199D-0805-48D0-A032-01AFBEEDE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376"/>
            <a:ext cx="4358390" cy="6857248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1DFA0446-8FE0-4098-82CF-4486BC5B1BE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10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847"/>
    </mc:Choice>
    <mc:Fallback xmlns="">
      <p:transition spd="slow" advTm="68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9E48938-CE0A-4976-83E6-A8FD4583CC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32B251-29F3-43CE-BD66-A3B48CC7BC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55A93C-578E-47D2-96A6-AF17136F6BCE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Travel design</Template>
  <TotalTime>222</TotalTime>
  <Words>532</Words>
  <Application>Microsoft Office PowerPoint</Application>
  <PresentationFormat>Widescreen</PresentationFormat>
  <Paragraphs>57</Paragraphs>
  <Slides>10</Slides>
  <Notes>10</Notes>
  <HiddenSlides>0</HiddenSlides>
  <MMClips>10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Crop</vt:lpstr>
      <vt:lpstr>Youth, Crime and  Criminal jUstice (SO265) </vt:lpstr>
      <vt:lpstr>Module Convenor</vt:lpstr>
      <vt:lpstr>PowerPoint Presentation</vt:lpstr>
      <vt:lpstr>Key Questions</vt:lpstr>
      <vt:lpstr>Module Structure</vt:lpstr>
      <vt:lpstr>Lectures and Weekly Structure</vt:lpstr>
      <vt:lpstr>Indicative Reading List</vt:lpstr>
      <vt:lpstr>The Module: Formative Assessment</vt:lpstr>
      <vt:lpstr>The Module: Summative Assessment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Youth, Crime and  Criminal jUstice (SO265) </dc:title>
  <dc:creator>44758</dc:creator>
  <cp:lastModifiedBy>44758</cp:lastModifiedBy>
  <cp:revision>31</cp:revision>
  <dcterms:created xsi:type="dcterms:W3CDTF">2022-04-14T11:11:38Z</dcterms:created>
  <dcterms:modified xsi:type="dcterms:W3CDTF">2024-03-11T16:34:01Z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