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handoutMasterIdLst>
    <p:handoutMasterId r:id="rId11"/>
  </p:handoutMasterIdLst>
  <p:sldIdLst>
    <p:sldId id="256" r:id="rId2"/>
    <p:sldId id="278" r:id="rId3"/>
    <p:sldId id="291" r:id="rId4"/>
    <p:sldId id="298" r:id="rId5"/>
    <p:sldId id="302" r:id="rId6"/>
    <p:sldId id="299" r:id="rId7"/>
    <p:sldId id="301" r:id="rId8"/>
    <p:sldId id="300" r:id="rId9"/>
  </p:sldIdLst>
  <p:sldSz cx="9144000" cy="6858000" type="screen4x3"/>
  <p:notesSz cx="6797675" cy="9926638"/>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snapToGrid="0" snapToObjects="1" showGuides="1">
      <p:cViewPr varScale="1">
        <p:scale>
          <a:sx n="104" d="100"/>
          <a:sy n="104" d="100"/>
        </p:scale>
        <p:origin x="174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90" d="100"/>
          <a:sy n="90" d="100"/>
        </p:scale>
        <p:origin x="3714" y="102"/>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1"/>
            <a:ext cx="2945659" cy="496333"/>
          </a:xfrm>
          <a:prstGeom prst="rect">
            <a:avLst/>
          </a:prstGeom>
        </p:spPr>
        <p:txBody>
          <a:bodyPr vert="horz" lIns="91440" tIns="45720" rIns="91440" bIns="45720" rtlCol="0"/>
          <a:lstStyle>
            <a:lvl1pPr algn="r">
              <a:defRPr sz="1200"/>
            </a:lvl1pPr>
          </a:lstStyle>
          <a:p>
            <a:fld id="{B9ABF61A-C133-4794-A2AE-E86C58A56940}" type="datetimeFigureOut">
              <a:rPr lang="en-GB" smtClean="0"/>
              <a:pPr/>
              <a:t>19/05/2020</a:t>
            </a:fld>
            <a:endParaRPr lang="en-GB"/>
          </a:p>
        </p:txBody>
      </p:sp>
      <p:sp>
        <p:nvSpPr>
          <p:cNvPr id="4" name="Footer Placeholder 3"/>
          <p:cNvSpPr>
            <a:spLocks noGrp="1"/>
          </p:cNvSpPr>
          <p:nvPr>
            <p:ph type="ftr" sz="quarter" idx="2"/>
          </p:nvPr>
        </p:nvSpPr>
        <p:spPr>
          <a:xfrm>
            <a:off x="0" y="9428584"/>
            <a:ext cx="2945659" cy="49633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6333"/>
          </a:xfrm>
          <a:prstGeom prst="rect">
            <a:avLst/>
          </a:prstGeom>
        </p:spPr>
        <p:txBody>
          <a:bodyPr vert="horz" lIns="91440" tIns="45720" rIns="91440" bIns="45720" rtlCol="0" anchor="b"/>
          <a:lstStyle>
            <a:lvl1pPr algn="r">
              <a:defRPr sz="1200"/>
            </a:lvl1pPr>
          </a:lstStyle>
          <a:p>
            <a:fld id="{57597237-5BB5-4003-835B-57649039F9A6}" type="slidenum">
              <a:rPr lang="en-GB" smtClean="0"/>
              <a:pPr/>
              <a:t>‹#›</a:t>
            </a:fld>
            <a:endParaRPr lang="en-GB"/>
          </a:p>
        </p:txBody>
      </p:sp>
    </p:spTree>
    <p:extLst>
      <p:ext uri="{BB962C8B-B14F-4D97-AF65-F5344CB8AC3E}">
        <p14:creationId xmlns:p14="http://schemas.microsoft.com/office/powerpoint/2010/main" val="30543219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850443" y="1"/>
            <a:ext cx="2945659" cy="496333"/>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E673D04A-C390-4FC6-BB5F-00586E49663F}" type="datetime1">
              <a:rPr lang="en-US"/>
              <a:pPr>
                <a:defRPr/>
              </a:pPr>
              <a:t>5/19/2020</a:t>
            </a:fld>
            <a:endParaRPr lang="en-US"/>
          </a:p>
        </p:txBody>
      </p:sp>
      <p:sp>
        <p:nvSpPr>
          <p:cNvPr id="4" name="Slide Image Placeholder 3"/>
          <p:cNvSpPr>
            <a:spLocks noGrp="1" noRot="1" noChangeAspect="1"/>
          </p:cNvSpPr>
          <p:nvPr>
            <p:ph type="sldImg" idx="2"/>
          </p:nvPr>
        </p:nvSpPr>
        <p:spPr>
          <a:xfrm>
            <a:off x="917575" y="746125"/>
            <a:ext cx="4962525" cy="3721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4"/>
            <a:ext cx="5438140" cy="4466988"/>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9428584"/>
            <a:ext cx="2945659" cy="49633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50443" y="9428584"/>
            <a:ext cx="2945659" cy="496333"/>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554FD8B8-2C83-4AC3-B4A7-95767BFB92A7}" type="slidenum">
              <a:rPr lang="en-US"/>
              <a:pPr>
                <a:defRPr/>
              </a:pPr>
              <a:t>‹#›</a:t>
            </a:fld>
            <a:endParaRPr lang="en-US"/>
          </a:p>
        </p:txBody>
      </p:sp>
    </p:spTree>
    <p:extLst>
      <p:ext uri="{BB962C8B-B14F-4D97-AF65-F5344CB8AC3E}">
        <p14:creationId xmlns:p14="http://schemas.microsoft.com/office/powerpoint/2010/main" val="12519002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pPr lvl="1"/>
            <a:r>
              <a:rPr lang="en-US" dirty="0"/>
              <a:t>Hello</a:t>
            </a:r>
            <a:r>
              <a:rPr lang="en-US" baseline="0" dirty="0"/>
              <a:t> everybody!  I’m Caroline Wright and I teach the intermediate year Sociology module Transformations, SO231.  It’s 15 CATS and at the moment it’s planned to run in the Spring term, with the summative assessment due after the Easter vacation. </a:t>
            </a:r>
            <a:endParaRPr lang="en-US" dirty="0"/>
          </a:p>
        </p:txBody>
      </p:sp>
      <p:sp>
        <p:nvSpPr>
          <p:cNvPr id="25604" name="Slide Number Placeholder 3"/>
          <p:cNvSpPr>
            <a:spLocks noGrp="1"/>
          </p:cNvSpPr>
          <p:nvPr>
            <p:ph type="sldNum" sz="quarter" idx="5"/>
          </p:nvPr>
        </p:nvSpPr>
        <p:spPr bwMode="auto">
          <a:noFill/>
          <a:ln>
            <a:miter lim="800000"/>
            <a:headEnd/>
            <a:tailEnd/>
          </a:ln>
        </p:spPr>
        <p:txBody>
          <a:bodyPr/>
          <a:lstStyle/>
          <a:p>
            <a:fld id="{F638C6FD-A3B7-4CAA-A2D8-76778E322A05}" type="slidenum">
              <a:rPr lang="en-US" smtClean="0">
                <a:latin typeface="Calibri" pitchFamily="34" charset="0"/>
              </a:rPr>
              <a:pPr/>
              <a:t>1</a:t>
            </a:fld>
            <a:endParaRPr lang="en-US">
              <a:latin typeface="Calibri" pitchFamily="34" charset="0"/>
            </a:endParaRPr>
          </a:p>
        </p:txBody>
      </p:sp>
    </p:spTree>
    <p:extLst>
      <p:ext uri="{BB962C8B-B14F-4D97-AF65-F5344CB8AC3E}">
        <p14:creationId xmlns:p14="http://schemas.microsoft.com/office/powerpoint/2010/main" val="1227998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sz="1300" kern="1200" dirty="0">
                <a:solidFill>
                  <a:schemeClr val="tx1"/>
                </a:solidFill>
                <a:effectLst/>
                <a:latin typeface="+mn-lt"/>
                <a:ea typeface="ＭＳ Ｐゴシック" charset="-128"/>
                <a:cs typeface="+mn-cs"/>
              </a:rPr>
              <a:t>Sociology has a long tradition of shaking things up.  This module takes something we might consider ordinary and routine – having and bringing up children – and renders it strange, something to be explained rather than assumed, certainly </a:t>
            </a:r>
            <a:r>
              <a:rPr lang="en-GB" sz="1300" b="1" kern="1200" dirty="0">
                <a:solidFill>
                  <a:schemeClr val="tx1"/>
                </a:solidFill>
                <a:effectLst/>
                <a:latin typeface="+mn-lt"/>
                <a:ea typeface="ＭＳ Ｐゴシック" charset="-128"/>
                <a:cs typeface="+mn-cs"/>
              </a:rPr>
              <a:t>not natural </a:t>
            </a:r>
            <a:r>
              <a:rPr lang="en-GB" sz="1300" kern="1200" dirty="0">
                <a:solidFill>
                  <a:schemeClr val="tx1"/>
                </a:solidFill>
                <a:effectLst/>
                <a:latin typeface="+mn-lt"/>
                <a:ea typeface="ＭＳ Ｐゴシック" charset="-128"/>
                <a:cs typeface="+mn-cs"/>
              </a:rPr>
              <a:t>but embedded in social and cultural </a:t>
            </a:r>
            <a:r>
              <a:rPr lang="en-GB" sz="1300" b="1" kern="1200" dirty="0">
                <a:solidFill>
                  <a:schemeClr val="tx1"/>
                </a:solidFill>
                <a:effectLst/>
                <a:latin typeface="+mn-lt"/>
                <a:ea typeface="ＭＳ Ｐゴシック" charset="-128"/>
                <a:cs typeface="+mn-cs"/>
              </a:rPr>
              <a:t>values , practices and inequalities</a:t>
            </a:r>
            <a:r>
              <a:rPr lang="en-GB" sz="1300" kern="1200" dirty="0">
                <a:solidFill>
                  <a:schemeClr val="tx1"/>
                </a:solidFill>
                <a:effectLst/>
                <a:latin typeface="+mn-lt"/>
                <a:ea typeface="ＭＳ Ｐゴシック" charset="-128"/>
                <a:cs typeface="+mn-cs"/>
              </a:rPr>
              <a:t>.</a:t>
            </a:r>
            <a:r>
              <a:rPr lang="en-GB" sz="1300" kern="1200" baseline="0" dirty="0">
                <a:solidFill>
                  <a:schemeClr val="tx1"/>
                </a:solidFill>
                <a:effectLst/>
                <a:latin typeface="+mn-lt"/>
                <a:ea typeface="ＭＳ Ｐゴシック" charset="-128"/>
                <a:cs typeface="+mn-cs"/>
              </a:rPr>
              <a:t>  </a:t>
            </a:r>
            <a:r>
              <a:rPr lang="en-GB" sz="1300" kern="1200" dirty="0">
                <a:solidFill>
                  <a:schemeClr val="tx1"/>
                </a:solidFill>
                <a:effectLst/>
                <a:latin typeface="+mn-lt"/>
                <a:ea typeface="ＭＳ Ｐゴシック" charset="-128"/>
                <a:cs typeface="+mn-cs"/>
              </a:rPr>
              <a:t>It soon becomes clear that reproduction generates a lot of anxiety and a range of key institutions seek to govern it (by they medical, legal, or social welfare).  </a:t>
            </a:r>
            <a:r>
              <a:rPr lang="en-GB" sz="1300" dirty="0"/>
              <a:t>The media often sensationalises reproduction, making much of pregnant men; disabled parents;</a:t>
            </a:r>
            <a:r>
              <a:rPr lang="en-GB" sz="1300" baseline="0" dirty="0"/>
              <a:t> single mothers; ‘wicked’ stepmothers. </a:t>
            </a:r>
            <a:r>
              <a:rPr lang="en-GB" sz="1300" kern="1200" dirty="0">
                <a:solidFill>
                  <a:schemeClr val="tx1"/>
                </a:solidFill>
                <a:effectLst/>
                <a:latin typeface="+mn-lt"/>
                <a:ea typeface="ＭＳ Ｐゴシック" charset="-128"/>
                <a:cs typeface="+mn-cs"/>
              </a:rPr>
              <a:t>  </a:t>
            </a:r>
          </a:p>
          <a:p>
            <a:endParaRPr lang="en-GB" sz="1300" b="1" kern="1200" dirty="0">
              <a:solidFill>
                <a:schemeClr val="tx1"/>
              </a:solidFill>
              <a:effectLst/>
              <a:latin typeface="+mn-lt"/>
              <a:ea typeface="ＭＳ Ｐゴシック" charset="-128"/>
              <a:cs typeface="+mn-cs"/>
            </a:endParaRPr>
          </a:p>
          <a:p>
            <a:r>
              <a:rPr lang="en-GB" sz="1300" kern="1200" dirty="0">
                <a:solidFill>
                  <a:schemeClr val="tx1"/>
                </a:solidFill>
                <a:effectLst/>
                <a:latin typeface="+mn-lt"/>
                <a:ea typeface="ＭＳ Ｐゴシック" charset="-128"/>
                <a:cs typeface="+mn-cs"/>
              </a:rPr>
              <a:t>At the same time it’s also clear that many people are getting on with the business of having and raising children in increasingly diverse and creative ways, and as sociologists we’re interested in how they make sense of their experiences.</a:t>
            </a:r>
          </a:p>
          <a:p>
            <a:r>
              <a:rPr lang="en-GB" sz="1300" kern="1200" dirty="0">
                <a:solidFill>
                  <a:schemeClr val="tx1"/>
                </a:solidFill>
                <a:effectLst/>
                <a:latin typeface="+mn-lt"/>
                <a:ea typeface="ＭＳ Ｐゴシック" charset="-128"/>
                <a:cs typeface="+mn-cs"/>
              </a:rPr>
              <a:t>So Transformations addresses changing practices and discourses about reproduction, mainly in the UK but with some international perspectives.  It takes a gendered approach, mostly framed around feminist perspectives,</a:t>
            </a:r>
            <a:r>
              <a:rPr lang="en-GB" sz="1300" kern="1200" baseline="0" dirty="0">
                <a:solidFill>
                  <a:schemeClr val="tx1"/>
                </a:solidFill>
                <a:effectLst/>
                <a:latin typeface="+mn-lt"/>
                <a:ea typeface="ＭＳ Ｐゴシック" charset="-128"/>
                <a:cs typeface="+mn-cs"/>
              </a:rPr>
              <a:t> </a:t>
            </a:r>
            <a:r>
              <a:rPr lang="en-GB" sz="1300" kern="1200" dirty="0">
                <a:solidFill>
                  <a:schemeClr val="tx1"/>
                </a:solidFill>
                <a:effectLst/>
                <a:latin typeface="+mn-lt"/>
                <a:ea typeface="ＭＳ Ｐゴシック" charset="-128"/>
                <a:cs typeface="+mn-cs"/>
              </a:rPr>
              <a:t>concerned with men’s lives as well as women’s, trans and non-binary people’s experiences as well as those of cisgender people.  So if you enjoy gendered modules then consider it; </a:t>
            </a:r>
            <a:r>
              <a:rPr lang="en-GB" sz="1300" dirty="0"/>
              <a:t>it is unapologetically feminist though, so it won’t be for everybody!  </a:t>
            </a:r>
            <a:r>
              <a:rPr lang="en-GB" sz="1300" kern="1200" baseline="0" dirty="0">
                <a:solidFill>
                  <a:schemeClr val="tx1"/>
                </a:solidFill>
                <a:effectLst/>
                <a:latin typeface="+mn-lt"/>
                <a:ea typeface="ＭＳ Ｐゴシック" charset="-128"/>
                <a:cs typeface="+mn-cs"/>
              </a:rPr>
              <a:t>You’ll also enjoy Transformations if you’re interested in how social variables like class, ‘race’/ethnicity, (dis)ability, sexuality etc. crosscut gender, </a:t>
            </a:r>
            <a:r>
              <a:rPr lang="en-GB" sz="1300" kern="1200" baseline="0" dirty="0" err="1">
                <a:solidFill>
                  <a:schemeClr val="tx1"/>
                </a:solidFill>
                <a:effectLst/>
                <a:latin typeface="+mn-lt"/>
                <a:ea typeface="ＭＳ Ｐゴシック" charset="-128"/>
                <a:cs typeface="+mn-cs"/>
              </a:rPr>
              <a:t>ie</a:t>
            </a:r>
            <a:r>
              <a:rPr lang="en-GB" sz="1300" kern="1200" baseline="0" dirty="0">
                <a:solidFill>
                  <a:schemeClr val="tx1"/>
                </a:solidFill>
                <a:effectLst/>
                <a:latin typeface="+mn-lt"/>
                <a:ea typeface="ＭＳ Ｐゴシック" charset="-128"/>
                <a:cs typeface="+mn-cs"/>
              </a:rPr>
              <a:t> if you’re interested in intersectionality.  Law/</a:t>
            </a:r>
            <a:r>
              <a:rPr lang="en-GB" sz="1300" kern="1200" baseline="0" dirty="0" err="1">
                <a:solidFill>
                  <a:schemeClr val="tx1"/>
                </a:solidFill>
                <a:effectLst/>
                <a:latin typeface="+mn-lt"/>
                <a:ea typeface="ＭＳ Ｐゴシック" charset="-128"/>
                <a:cs typeface="+mn-cs"/>
              </a:rPr>
              <a:t>Soc</a:t>
            </a:r>
            <a:r>
              <a:rPr lang="en-GB" sz="1300" kern="1200" dirty="0">
                <a:solidFill>
                  <a:schemeClr val="tx1"/>
                </a:solidFill>
                <a:effectLst/>
                <a:latin typeface="+mn-lt"/>
                <a:ea typeface="ＭＳ Ｐゴシック" charset="-128"/>
                <a:cs typeface="+mn-cs"/>
              </a:rPr>
              <a:t> students interested in reproductive rights/reproductive justice often take this module, and it’s popular with mature students returning to study, who are often juggling parenting and University themselves. </a:t>
            </a:r>
          </a:p>
          <a:p>
            <a:endParaRPr lang="en-GB" sz="1300" kern="1200" dirty="0">
              <a:solidFill>
                <a:schemeClr val="tx1"/>
              </a:solidFill>
              <a:effectLst/>
              <a:latin typeface="+mn-lt"/>
              <a:ea typeface="ＭＳ Ｐゴシック" charset="-128"/>
              <a:cs typeface="+mn-cs"/>
            </a:endParaRPr>
          </a:p>
          <a:p>
            <a:r>
              <a:rPr lang="en-GB" sz="1300" kern="1200" dirty="0">
                <a:solidFill>
                  <a:schemeClr val="tx1"/>
                </a:solidFill>
                <a:effectLst/>
                <a:latin typeface="+mn-lt"/>
                <a:ea typeface="ＭＳ Ｐゴシック" charset="-128"/>
                <a:cs typeface="+mn-cs"/>
              </a:rPr>
              <a:t>What students tell me they like best is that we address issues that feel very real to them, now</a:t>
            </a:r>
            <a:r>
              <a:rPr lang="en-GB" sz="1300" kern="1200" baseline="0" dirty="0">
                <a:solidFill>
                  <a:schemeClr val="tx1"/>
                </a:solidFill>
                <a:effectLst/>
                <a:latin typeface="+mn-lt"/>
                <a:ea typeface="ＭＳ Ｐゴシック" charset="-128"/>
                <a:cs typeface="+mn-cs"/>
              </a:rPr>
              <a:t> or in the past or future, and to friends and family around them.  It stimulates us to think seriously about our reproductive potential, whether and when we want children, if we would consider adoption, how we</a:t>
            </a:r>
            <a:r>
              <a:rPr lang="en-GB" sz="1300" kern="1200" dirty="0">
                <a:solidFill>
                  <a:schemeClr val="tx1"/>
                </a:solidFill>
                <a:effectLst/>
                <a:latin typeface="+mn-lt"/>
                <a:ea typeface="ＭＳ Ｐゴシック" charset="-128"/>
                <a:cs typeface="+mn-cs"/>
              </a:rPr>
              <a:t> might make a family in the future if we’re gay, lesbian or trans.  It also helps to make sociological sense of contested issues,</a:t>
            </a:r>
            <a:r>
              <a:rPr lang="en-GB" sz="1300" kern="1200" baseline="0" dirty="0">
                <a:solidFill>
                  <a:schemeClr val="tx1"/>
                </a:solidFill>
                <a:effectLst/>
                <a:latin typeface="+mn-lt"/>
                <a:ea typeface="ＭＳ Ｐゴシック" charset="-128"/>
                <a:cs typeface="+mn-cs"/>
              </a:rPr>
              <a:t> such as the reproductive rights of disabled people; men who give birth; </a:t>
            </a:r>
            <a:r>
              <a:rPr lang="en-GB" sz="1300" kern="1200" dirty="0">
                <a:solidFill>
                  <a:schemeClr val="tx1"/>
                </a:solidFill>
                <a:effectLst/>
                <a:latin typeface="+mn-lt"/>
                <a:ea typeface="ＭＳ Ｐゴシック" charset="-128"/>
                <a:cs typeface="+mn-cs"/>
              </a:rPr>
              <a:t>transracial</a:t>
            </a:r>
            <a:r>
              <a:rPr lang="en-GB" sz="1300" kern="1200" baseline="0" dirty="0">
                <a:solidFill>
                  <a:schemeClr val="tx1"/>
                </a:solidFill>
                <a:effectLst/>
                <a:latin typeface="+mn-lt"/>
                <a:ea typeface="ＭＳ Ｐゴシック" charset="-128"/>
                <a:cs typeface="+mn-cs"/>
              </a:rPr>
              <a:t> adoption and international surrogacy. </a:t>
            </a:r>
            <a:r>
              <a:rPr lang="en-GB" sz="1300" kern="1200" dirty="0">
                <a:solidFill>
                  <a:schemeClr val="tx1"/>
                </a:solidFill>
                <a:effectLst/>
                <a:latin typeface="+mn-lt"/>
                <a:ea typeface="ＭＳ Ｐゴシック" charset="-128"/>
                <a:cs typeface="+mn-cs"/>
              </a:rPr>
              <a:t>   Plus module topics are always to the fore in film, TV and celebrity lives, and students enjoy learning to think them through sociologically. </a:t>
            </a:r>
          </a:p>
          <a:p>
            <a:r>
              <a:rPr lang="en-GB" sz="1200" kern="1200" dirty="0">
                <a:solidFill>
                  <a:schemeClr val="tx1"/>
                </a:solidFill>
                <a:effectLst/>
                <a:latin typeface="+mn-lt"/>
                <a:ea typeface="ＭＳ Ｐゴシック" charset="-128"/>
                <a:cs typeface="+mn-cs"/>
              </a:rPr>
              <a:t> </a:t>
            </a:r>
          </a:p>
          <a:p>
            <a:pPr lvl="1"/>
            <a:endParaRPr lang="en-US" dirty="0"/>
          </a:p>
          <a:p>
            <a:pPr lvl="1"/>
            <a:endParaRPr lang="en-US" dirty="0"/>
          </a:p>
        </p:txBody>
      </p:sp>
      <p:sp>
        <p:nvSpPr>
          <p:cNvPr id="4" name="Slide Number Placeholder 3"/>
          <p:cNvSpPr>
            <a:spLocks noGrp="1"/>
          </p:cNvSpPr>
          <p:nvPr>
            <p:ph type="sldNum" sz="quarter" idx="10"/>
          </p:nvPr>
        </p:nvSpPr>
        <p:spPr/>
        <p:txBody>
          <a:bodyPr/>
          <a:lstStyle/>
          <a:p>
            <a:pPr>
              <a:defRPr/>
            </a:pPr>
            <a:fld id="{554FD8B8-2C83-4AC3-B4A7-95767BFB92A7}" type="slidenum">
              <a:rPr lang="en-US" smtClean="0"/>
              <a:pPr>
                <a:defRPr/>
              </a:pPr>
              <a:t>2</a:t>
            </a:fld>
            <a:endParaRPr lang="en-US"/>
          </a:p>
        </p:txBody>
      </p:sp>
    </p:spTree>
    <p:extLst>
      <p:ext uri="{BB962C8B-B14F-4D97-AF65-F5344CB8AC3E}">
        <p14:creationId xmlns:p14="http://schemas.microsoft.com/office/powerpoint/2010/main" val="525727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74756" y="4715154"/>
            <a:ext cx="6368876" cy="4934417"/>
          </a:xfrm>
        </p:spPr>
        <p:txBody>
          <a:bodyPr>
            <a:normAutofit fontScale="40000" lnSpcReduction="20000"/>
          </a:bodyPr>
          <a:lstStyle/>
          <a:p>
            <a:r>
              <a:rPr lang="en-GB" sz="3700" kern="1200" dirty="0">
                <a:solidFill>
                  <a:schemeClr val="tx1"/>
                </a:solidFill>
                <a:effectLst/>
                <a:latin typeface="+mn-lt"/>
                <a:ea typeface="ＭＳ Ｐゴシック" charset="-128"/>
                <a:cs typeface="+mn-cs"/>
              </a:rPr>
              <a:t>I’ve put up here some of the key questions that we ask</a:t>
            </a:r>
            <a:r>
              <a:rPr lang="en-GB" sz="3700" kern="1200" baseline="0" dirty="0">
                <a:solidFill>
                  <a:schemeClr val="tx1"/>
                </a:solidFill>
                <a:effectLst/>
                <a:latin typeface="+mn-lt"/>
                <a:ea typeface="ＭＳ Ｐゴシック" charset="-128"/>
                <a:cs typeface="+mn-cs"/>
              </a:rPr>
              <a:t> on the module</a:t>
            </a:r>
            <a:r>
              <a:rPr lang="en-GB" sz="3700" kern="1200" dirty="0">
                <a:solidFill>
                  <a:schemeClr val="tx1"/>
                </a:solidFill>
                <a:effectLst/>
                <a:latin typeface="+mn-lt"/>
                <a:ea typeface="ＭＳ Ｐゴシック" charset="-128"/>
                <a:cs typeface="+mn-cs"/>
              </a:rPr>
              <a:t>, to give you an idea, and I’ll just go through </a:t>
            </a:r>
            <a:r>
              <a:rPr lang="en-GB" sz="3700" dirty="0"/>
              <a:t>the first 3</a:t>
            </a:r>
            <a:r>
              <a:rPr lang="en-GB" sz="3700" kern="1200" dirty="0">
                <a:solidFill>
                  <a:schemeClr val="tx1"/>
                </a:solidFill>
                <a:effectLst/>
                <a:latin typeface="+mn-lt"/>
                <a:ea typeface="ＭＳ Ｐゴシック" charset="-128"/>
                <a:cs typeface="+mn-cs"/>
              </a:rPr>
              <a:t>.  We </a:t>
            </a:r>
            <a:r>
              <a:rPr lang="en-GB" sz="3700" dirty="0"/>
              <a:t>start</a:t>
            </a:r>
            <a:r>
              <a:rPr lang="en-GB" sz="3700" kern="1200" dirty="0">
                <a:solidFill>
                  <a:schemeClr val="tx1"/>
                </a:solidFill>
                <a:effectLst/>
                <a:latin typeface="+mn-lt"/>
                <a:ea typeface="ＭＳ Ｐゴシック" charset="-128"/>
                <a:cs typeface="+mn-cs"/>
              </a:rPr>
              <a:t> by asking a question that may seem obvious but in fact requires close attention:  </a:t>
            </a:r>
          </a:p>
          <a:p>
            <a:endParaRPr lang="en-GB" sz="3700" kern="1200" dirty="0">
              <a:solidFill>
                <a:schemeClr val="tx1"/>
              </a:solidFill>
              <a:effectLst/>
              <a:latin typeface="+mn-lt"/>
              <a:ea typeface="ＭＳ Ｐゴシック" charset="-128"/>
              <a:cs typeface="+mn-cs"/>
            </a:endParaRPr>
          </a:p>
          <a:p>
            <a:r>
              <a:rPr lang="en-GB" sz="3700" kern="1200" dirty="0">
                <a:solidFill>
                  <a:schemeClr val="tx1"/>
                </a:solidFill>
                <a:effectLst/>
                <a:latin typeface="+mn-lt"/>
                <a:ea typeface="ＭＳ Ｐゴシック" charset="-128"/>
                <a:cs typeface="+mn-cs"/>
              </a:rPr>
              <a:t>Why do women have children?  Why do men have children?</a:t>
            </a:r>
          </a:p>
          <a:p>
            <a:r>
              <a:rPr lang="en-GB" sz="3700" kern="1200" dirty="0">
                <a:solidFill>
                  <a:schemeClr val="tx1"/>
                </a:solidFill>
                <a:effectLst/>
                <a:latin typeface="+mn-lt"/>
                <a:ea typeface="ＭＳ Ｐゴシック" charset="-128"/>
                <a:cs typeface="+mn-cs"/>
              </a:rPr>
              <a:t>Connected to this we ask:</a:t>
            </a:r>
          </a:p>
          <a:p>
            <a:r>
              <a:rPr lang="en-GB" sz="3700" kern="1200" dirty="0">
                <a:solidFill>
                  <a:schemeClr val="tx1"/>
                </a:solidFill>
                <a:effectLst/>
                <a:latin typeface="+mn-lt"/>
                <a:ea typeface="ＭＳ Ｐゴシック" charset="-128"/>
                <a:cs typeface="+mn-cs"/>
              </a:rPr>
              <a:t>Who needs children?  Does needing children give other people the right to make claims over people’s reproductive capacities?  Who owns women’s reproductive bodies?</a:t>
            </a:r>
          </a:p>
          <a:p>
            <a:r>
              <a:rPr lang="en-GB" sz="3700" kern="1200" dirty="0">
                <a:solidFill>
                  <a:schemeClr val="tx1"/>
                </a:solidFill>
                <a:effectLst/>
                <a:latin typeface="+mn-lt"/>
                <a:ea typeface="ＭＳ Ｐゴシック" charset="-128"/>
                <a:cs typeface="+mn-cs"/>
              </a:rPr>
              <a:t> </a:t>
            </a:r>
          </a:p>
          <a:p>
            <a:r>
              <a:rPr lang="en-GB" sz="3700" kern="1200" dirty="0">
                <a:solidFill>
                  <a:schemeClr val="tx1"/>
                </a:solidFill>
                <a:effectLst/>
                <a:latin typeface="+mn-lt"/>
                <a:ea typeface="ＭＳ Ｐゴシック" charset="-128"/>
                <a:cs typeface="+mn-cs"/>
              </a:rPr>
              <a:t>Do we have a right to be parents?  To</a:t>
            </a:r>
            <a:r>
              <a:rPr lang="en-GB" sz="3700" kern="1200" baseline="0" dirty="0">
                <a:solidFill>
                  <a:schemeClr val="tx1"/>
                </a:solidFill>
                <a:effectLst/>
                <a:latin typeface="+mn-lt"/>
                <a:ea typeface="ＭＳ Ｐゴシック" charset="-128"/>
                <a:cs typeface="+mn-cs"/>
              </a:rPr>
              <a:t> adopt?  To infertility treatment?  </a:t>
            </a:r>
            <a:r>
              <a:rPr lang="en-GB" sz="3700" kern="1200" dirty="0">
                <a:solidFill>
                  <a:schemeClr val="tx1"/>
                </a:solidFill>
                <a:effectLst/>
                <a:latin typeface="+mn-lt"/>
                <a:ea typeface="ＭＳ Ｐゴシック" charset="-128"/>
                <a:cs typeface="+mn-cs"/>
              </a:rPr>
              <a:t>How do narratives of class, ‘race’/ethnicity, age, sexuality and (dis)ability inform ideas about who’s ‘fit’ to parent?  For example, why</a:t>
            </a:r>
            <a:r>
              <a:rPr lang="en-GB" sz="3700" kern="1200" baseline="0" dirty="0">
                <a:solidFill>
                  <a:schemeClr val="tx1"/>
                </a:solidFill>
                <a:effectLst/>
                <a:latin typeface="+mn-lt"/>
                <a:ea typeface="ＭＳ Ｐゴシック" charset="-128"/>
                <a:cs typeface="+mn-cs"/>
              </a:rPr>
              <a:t> is there a fear of lone mothers?  </a:t>
            </a:r>
            <a:r>
              <a:rPr lang="en-GB" sz="3700" kern="1200" dirty="0">
                <a:solidFill>
                  <a:schemeClr val="tx1"/>
                </a:solidFill>
                <a:effectLst/>
                <a:latin typeface="+mn-lt"/>
                <a:ea typeface="ＭＳ Ｐゴシック" charset="-128"/>
                <a:cs typeface="+mn-cs"/>
              </a:rPr>
              <a:t>Why do disabled women face assumptions that they won’t want/shouldn’t have children?  Should gay and lesbian couples be able to adopt?   Should we be able to adopt children from other countries, a la Madonna? </a:t>
            </a:r>
          </a:p>
          <a:p>
            <a:r>
              <a:rPr lang="en-GB" sz="3700" kern="1200" dirty="0">
                <a:solidFill>
                  <a:schemeClr val="tx1"/>
                </a:solidFill>
                <a:effectLst/>
                <a:latin typeface="+mn-lt"/>
                <a:ea typeface="ＭＳ Ｐゴシック" charset="-128"/>
                <a:cs typeface="+mn-cs"/>
              </a:rPr>
              <a:t> </a:t>
            </a:r>
          </a:p>
          <a:p>
            <a:r>
              <a:rPr lang="en-GB" sz="3700" kern="1200" dirty="0">
                <a:solidFill>
                  <a:schemeClr val="tx1"/>
                </a:solidFill>
                <a:effectLst/>
                <a:latin typeface="+mn-lt"/>
                <a:ea typeface="ＭＳ Ｐゴシック" charset="-128"/>
                <a:cs typeface="+mn-cs"/>
              </a:rPr>
              <a:t>Why does society think nothing of men becoming fathers in their 60s or 70s but frown on new reproductive technologies that might allow women to become mothers in their 50s and 60s?  </a:t>
            </a:r>
          </a:p>
          <a:p>
            <a:endParaRPr lang="en-GB" dirty="0"/>
          </a:p>
        </p:txBody>
      </p:sp>
      <p:sp>
        <p:nvSpPr>
          <p:cNvPr id="4" name="Slide Number Placeholder 3"/>
          <p:cNvSpPr>
            <a:spLocks noGrp="1"/>
          </p:cNvSpPr>
          <p:nvPr>
            <p:ph type="sldNum" sz="quarter" idx="10"/>
          </p:nvPr>
        </p:nvSpPr>
        <p:spPr/>
        <p:txBody>
          <a:bodyPr/>
          <a:lstStyle/>
          <a:p>
            <a:pPr>
              <a:defRPr/>
            </a:pPr>
            <a:fld id="{554FD8B8-2C83-4AC3-B4A7-95767BFB92A7}" type="slidenum">
              <a:rPr lang="en-US" smtClean="0"/>
              <a:pPr>
                <a:defRPr/>
              </a:pPr>
              <a:t>3</a:t>
            </a:fld>
            <a:endParaRPr lang="en-US"/>
          </a:p>
        </p:txBody>
      </p:sp>
    </p:spTree>
    <p:extLst>
      <p:ext uri="{BB962C8B-B14F-4D97-AF65-F5344CB8AC3E}">
        <p14:creationId xmlns:p14="http://schemas.microsoft.com/office/powerpoint/2010/main" val="2552011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71842" y="4715155"/>
            <a:ext cx="6310624" cy="4953525"/>
          </a:xfrm>
        </p:spPr>
        <p:txBody>
          <a:bodyPr>
            <a:normAutofit/>
          </a:bodyPr>
          <a:lstStyle/>
          <a:p>
            <a:r>
              <a:rPr lang="en-GB" sz="1200" kern="1200" dirty="0">
                <a:solidFill>
                  <a:schemeClr val="tx1"/>
                </a:solidFill>
                <a:effectLst/>
                <a:latin typeface="+mn-lt"/>
                <a:ea typeface="ＭＳ Ｐゴシック" charset="-128"/>
                <a:cs typeface="+mn-cs"/>
              </a:rPr>
              <a:t>We’ll unpick parenting and distinguish three types: genetic, social and gestational.  Being a parent by</a:t>
            </a:r>
            <a:r>
              <a:rPr lang="en-GB" sz="1200" kern="1200" baseline="0" dirty="0">
                <a:solidFill>
                  <a:schemeClr val="tx1"/>
                </a:solidFill>
                <a:effectLst/>
                <a:latin typeface="+mn-lt"/>
                <a:ea typeface="ＭＳ Ｐゴシック" charset="-128"/>
                <a:cs typeface="+mn-cs"/>
              </a:rPr>
              <a:t> providing genetic material; being a parent by </a:t>
            </a:r>
            <a:r>
              <a:rPr lang="en-GB" sz="1200" kern="1200" dirty="0">
                <a:solidFill>
                  <a:schemeClr val="tx1"/>
                </a:solidFill>
                <a:effectLst/>
                <a:latin typeface="+mn-lt"/>
                <a:ea typeface="ＭＳ Ｐゴシック" charset="-128"/>
                <a:cs typeface="+mn-cs"/>
              </a:rPr>
              <a:t>caring for and raising a child (social parenting); being a mother by bringing a foetus to term in the womb</a:t>
            </a:r>
            <a:r>
              <a:rPr lang="en-GB" sz="1200" kern="1200" baseline="0" dirty="0">
                <a:solidFill>
                  <a:schemeClr val="tx1"/>
                </a:solidFill>
                <a:effectLst/>
                <a:latin typeface="+mn-lt"/>
                <a:ea typeface="ＭＳ Ｐゴシック" charset="-128"/>
                <a:cs typeface="+mn-cs"/>
              </a:rPr>
              <a:t> (gestational motherhood).</a:t>
            </a:r>
          </a:p>
          <a:p>
            <a:endParaRPr lang="en-GB" dirty="0"/>
          </a:p>
          <a:p>
            <a:r>
              <a:rPr lang="en-GB" sz="1200" kern="1200" dirty="0">
                <a:solidFill>
                  <a:schemeClr val="tx1"/>
                </a:solidFill>
                <a:effectLst/>
                <a:latin typeface="+mn-lt"/>
                <a:ea typeface="ＭＳ Ｐゴシック" charset="-128"/>
                <a:cs typeface="+mn-cs"/>
              </a:rPr>
              <a:t>It’s often assumed that parents are both biologically and socially related to their children, but changing family forms and new reproductive technologies make this far from inevitable.  Think of step-parents, adoptive parents, foster parents, sperm and egg donors, surrogate mothers; the lesbian woman</a:t>
            </a:r>
            <a:r>
              <a:rPr lang="en-GB" sz="1200" kern="1200" baseline="0" dirty="0">
                <a:solidFill>
                  <a:schemeClr val="tx1"/>
                </a:solidFill>
                <a:effectLst/>
                <a:latin typeface="+mn-lt"/>
                <a:ea typeface="ＭＳ Ｐゴシック" charset="-128"/>
                <a:cs typeface="+mn-cs"/>
              </a:rPr>
              <a:t> whose partner gets pregnant and gives birth; the gay men who make a family through surrogacy</a:t>
            </a:r>
            <a:r>
              <a:rPr lang="en-GB" sz="1200" kern="1200" dirty="0">
                <a:solidFill>
                  <a:schemeClr val="tx1"/>
                </a:solidFill>
                <a:effectLst/>
                <a:latin typeface="+mn-lt"/>
                <a:ea typeface="ＭＳ Ｐゴシック" charset="-128"/>
                <a:cs typeface="+mn-cs"/>
              </a:rPr>
              <a:t>.  We analyse the fears and anxieties that arise when biological and social parenting are separated, for example about the wicked stepmother; the money-grabbing surrogate mother or sperm donor; the child of a lesbian couple with ‘two mummies’.</a:t>
            </a:r>
          </a:p>
          <a:p>
            <a:r>
              <a:rPr lang="en-GB" sz="1200" b="1" kern="1200" dirty="0">
                <a:solidFill>
                  <a:schemeClr val="tx1"/>
                </a:solidFill>
                <a:effectLst/>
                <a:latin typeface="+mn-lt"/>
                <a:ea typeface="ＭＳ Ｐゴシック" charset="-128"/>
                <a:cs typeface="+mn-cs"/>
              </a:rPr>
              <a:t> </a:t>
            </a:r>
            <a:endParaRPr lang="en-GB" sz="1200" kern="1200" dirty="0">
              <a:solidFill>
                <a:schemeClr val="tx1"/>
              </a:solidFill>
              <a:effectLst/>
              <a:latin typeface="+mn-lt"/>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pPr>
              <a:defRPr/>
            </a:pPr>
            <a:fld id="{554FD8B8-2C83-4AC3-B4A7-95767BFB92A7}" type="slidenum">
              <a:rPr lang="en-US" smtClean="0"/>
              <a:pPr>
                <a:defRPr/>
              </a:pPr>
              <a:t>4</a:t>
            </a:fld>
            <a:endParaRPr lang="en-US"/>
          </a:p>
        </p:txBody>
      </p:sp>
    </p:spTree>
    <p:extLst>
      <p:ext uri="{BB962C8B-B14F-4D97-AF65-F5344CB8AC3E}">
        <p14:creationId xmlns:p14="http://schemas.microsoft.com/office/powerpoint/2010/main" val="2517437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47958" y="4715154"/>
            <a:ext cx="6114121" cy="5000317"/>
          </a:xfrm>
        </p:spPr>
        <p:txBody>
          <a:bodyPr>
            <a:normAutofit/>
          </a:bodyPr>
          <a:lstStyle/>
          <a:p>
            <a:r>
              <a:rPr lang="en-GB" sz="1400" kern="1200" dirty="0">
                <a:solidFill>
                  <a:schemeClr val="tx1"/>
                </a:solidFill>
                <a:effectLst/>
                <a:latin typeface="+mn-lt"/>
                <a:ea typeface="ＭＳ Ｐゴシック" charset="-128"/>
                <a:cs typeface="+mn-cs"/>
              </a:rPr>
              <a:t>Now for some Practicalities.  The module offers structure and support but you’ll be participating from the start, including in lectures and with some mini group research projects to present in seminars as the module progresses that you will then submit as formative work.  </a:t>
            </a:r>
            <a:endParaRPr lang="en-GB" sz="900" dirty="0"/>
          </a:p>
          <a:p>
            <a:endParaRPr lang="en-GB" sz="900" dirty="0"/>
          </a:p>
          <a:p>
            <a:r>
              <a:rPr lang="en-GB" sz="1400" dirty="0"/>
              <a:t>All core readings</a:t>
            </a:r>
            <a:r>
              <a:rPr lang="en-GB" sz="1400" baseline="0" dirty="0"/>
              <a:t> and viewings </a:t>
            </a:r>
            <a:r>
              <a:rPr lang="en-GB" sz="1400" dirty="0"/>
              <a:t>are available electronically for ease of access, using </a:t>
            </a:r>
            <a:r>
              <a:rPr lang="en-GB" sz="1400" dirty="0" err="1"/>
              <a:t>Talis</a:t>
            </a:r>
            <a:r>
              <a:rPr lang="en-GB" sz="1400" dirty="0"/>
              <a:t> Aspire.</a:t>
            </a:r>
          </a:p>
          <a:p>
            <a:endParaRPr lang="en-GB" sz="1400" dirty="0"/>
          </a:p>
          <a:p>
            <a:r>
              <a:rPr lang="en-GB" sz="1400" dirty="0"/>
              <a:t>I used Lecture Capture so if you have to miss a lecture you can catch-up.  At the same time, lectures involve your participation so it’s always better to be there. </a:t>
            </a:r>
          </a:p>
          <a:p>
            <a:endParaRPr lang="en-GB" sz="900" dirty="0"/>
          </a:p>
          <a:p>
            <a:r>
              <a:rPr lang="en-GB" sz="1400" dirty="0"/>
              <a:t>Summative Assessment is by a 3000 word research essay.</a:t>
            </a:r>
            <a:endParaRPr lang="en-GB" sz="900" kern="1200" dirty="0">
              <a:solidFill>
                <a:schemeClr val="tx1"/>
              </a:solidFill>
              <a:effectLst/>
              <a:latin typeface="+mn-lt"/>
              <a:ea typeface="ＭＳ Ｐゴシック" charset="-128"/>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400" kern="1200" dirty="0">
                <a:solidFill>
                  <a:schemeClr val="tx1"/>
                </a:solidFill>
                <a:effectLst/>
                <a:latin typeface="+mn-lt"/>
                <a:ea typeface="ＭＳ Ｐゴシック" charset="-128"/>
                <a:cs typeface="+mn-cs"/>
              </a:rPr>
              <a:t>I hope that’s given you some idea of the module.  And of course asking students who’ve taken the module this year </a:t>
            </a:r>
            <a:r>
              <a:rPr lang="en-GB" sz="1400" dirty="0"/>
              <a:t>what it’s really like will be a good guide!  </a:t>
            </a:r>
          </a:p>
          <a:p>
            <a:endParaRPr lang="en-GB" sz="1400" dirty="0"/>
          </a:p>
          <a:p>
            <a:r>
              <a:rPr lang="en-GB" sz="1200" kern="1200" dirty="0">
                <a:solidFill>
                  <a:schemeClr val="tx1"/>
                </a:solidFill>
                <a:effectLst/>
                <a:latin typeface="+mn-lt"/>
                <a:ea typeface="ＭＳ Ｐゴシック" charset="-128"/>
                <a:cs typeface="+mn-cs"/>
              </a:rPr>
              <a:t> </a:t>
            </a:r>
          </a:p>
          <a:p>
            <a:endParaRPr lang="en-GB" dirty="0"/>
          </a:p>
        </p:txBody>
      </p:sp>
      <p:sp>
        <p:nvSpPr>
          <p:cNvPr id="4" name="Slide Number Placeholder 3"/>
          <p:cNvSpPr>
            <a:spLocks noGrp="1"/>
          </p:cNvSpPr>
          <p:nvPr>
            <p:ph type="sldNum" sz="quarter" idx="10"/>
          </p:nvPr>
        </p:nvSpPr>
        <p:spPr/>
        <p:txBody>
          <a:bodyPr/>
          <a:lstStyle/>
          <a:p>
            <a:pPr>
              <a:defRPr/>
            </a:pPr>
            <a:fld id="{554FD8B8-2C83-4AC3-B4A7-95767BFB92A7}" type="slidenum">
              <a:rPr lang="en-US" smtClean="0"/>
              <a:pPr>
                <a:defRPr/>
              </a:pPr>
              <a:t>6</a:t>
            </a:fld>
            <a:endParaRPr lang="en-US"/>
          </a:p>
        </p:txBody>
      </p:sp>
    </p:spTree>
    <p:extLst>
      <p:ext uri="{BB962C8B-B14F-4D97-AF65-F5344CB8AC3E}">
        <p14:creationId xmlns:p14="http://schemas.microsoft.com/office/powerpoint/2010/main" val="2552011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400" kern="1200" baseline="0" dirty="0">
                <a:solidFill>
                  <a:schemeClr val="tx1"/>
                </a:solidFill>
                <a:effectLst/>
                <a:latin typeface="+mn-lt"/>
                <a:ea typeface="ＭＳ Ｐゴシック" charset="-128"/>
                <a:cs typeface="+mn-cs"/>
              </a:rPr>
              <a:t>If you have any questions please email me: c.wright@warwick.ac.uk</a:t>
            </a:r>
            <a:endParaRPr lang="en-GB" sz="1400" kern="1200" dirty="0">
              <a:solidFill>
                <a:schemeClr val="tx1"/>
              </a:solidFill>
              <a:effectLst/>
              <a:latin typeface="+mn-lt"/>
              <a:ea typeface="ＭＳ Ｐゴシック" charset="-128"/>
              <a:cs typeface="+mn-cs"/>
            </a:endParaRPr>
          </a:p>
          <a:p>
            <a:r>
              <a:rPr lang="en-GB" sz="1200" kern="1200" dirty="0">
                <a:solidFill>
                  <a:schemeClr val="tx1"/>
                </a:solidFill>
                <a:effectLst/>
                <a:latin typeface="+mn-lt"/>
                <a:ea typeface="ＭＳ Ｐゴシック" charset="-128"/>
                <a:cs typeface="+mn-cs"/>
              </a:rPr>
              <a:t> </a:t>
            </a:r>
          </a:p>
          <a:p>
            <a:pPr lvl="1"/>
            <a:endParaRPr lang="en-US" dirty="0"/>
          </a:p>
        </p:txBody>
      </p:sp>
      <p:sp>
        <p:nvSpPr>
          <p:cNvPr id="4" name="Slide Number Placeholder 3"/>
          <p:cNvSpPr>
            <a:spLocks noGrp="1"/>
          </p:cNvSpPr>
          <p:nvPr>
            <p:ph type="sldNum" sz="quarter" idx="10"/>
          </p:nvPr>
        </p:nvSpPr>
        <p:spPr/>
        <p:txBody>
          <a:bodyPr/>
          <a:lstStyle/>
          <a:p>
            <a:pPr>
              <a:defRPr/>
            </a:pPr>
            <a:fld id="{554FD8B8-2C83-4AC3-B4A7-95767BFB92A7}" type="slidenum">
              <a:rPr lang="en-US" smtClean="0"/>
              <a:pPr>
                <a:defRPr/>
              </a:pPr>
              <a:t>8</a:t>
            </a:fld>
            <a:endParaRPr lang="en-US"/>
          </a:p>
        </p:txBody>
      </p:sp>
    </p:spTree>
    <p:extLst>
      <p:ext uri="{BB962C8B-B14F-4D97-AF65-F5344CB8AC3E}">
        <p14:creationId xmlns:p14="http://schemas.microsoft.com/office/powerpoint/2010/main" val="113665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GB"/>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GB"/>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pPr>
              <a:defRPr/>
            </a:pPr>
            <a:fld id="{D6254882-3298-4882-B191-88175D365207}" type="datetime1">
              <a:rPr lang="en-US"/>
              <a:pPr>
                <a:defRPr/>
              </a:pPr>
              <a:t>5/19/2020</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1EAEE"/>
                </a:solidFill>
              </a:defRPr>
            </a:lvl1pPr>
          </a:lstStyle>
          <a:p>
            <a:pPr>
              <a:defRPr/>
            </a:pPr>
            <a:fld id="{1DEA7FEC-185B-4B32-B1F4-97EBC923D14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9"/>
          <p:cNvSpPr>
            <a:spLocks noGrp="1"/>
          </p:cNvSpPr>
          <p:nvPr>
            <p:ph type="dt" sz="half" idx="10"/>
          </p:nvPr>
        </p:nvSpPr>
        <p:spPr/>
        <p:txBody>
          <a:bodyPr/>
          <a:lstStyle>
            <a:lvl1pPr>
              <a:defRPr/>
            </a:lvl1pPr>
          </a:lstStyle>
          <a:p>
            <a:pPr>
              <a:defRPr/>
            </a:pPr>
            <a:fld id="{D2E7F6A6-903D-4AF9-A5CE-14120CBACE32}" type="datetime1">
              <a:rPr lang="en-US"/>
              <a:pPr>
                <a:defRPr/>
              </a:pPr>
              <a:t>5/19/2020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C254768-60C8-44B3-A1E6-5880AA0E7FE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9"/>
          <p:cNvSpPr>
            <a:spLocks noGrp="1"/>
          </p:cNvSpPr>
          <p:nvPr>
            <p:ph type="dt" sz="half" idx="10"/>
          </p:nvPr>
        </p:nvSpPr>
        <p:spPr/>
        <p:txBody>
          <a:bodyPr/>
          <a:lstStyle>
            <a:lvl1pPr>
              <a:defRPr/>
            </a:lvl1pPr>
          </a:lstStyle>
          <a:p>
            <a:pPr>
              <a:defRPr/>
            </a:pPr>
            <a:fld id="{F7227BFE-0461-41C0-BE5E-04D47CD5A6C9}" type="datetime1">
              <a:rPr lang="en-US"/>
              <a:pPr>
                <a:defRPr/>
              </a:pPr>
              <a:t>5/19/2020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96D5CCB-0674-48B5-81E9-6247BAF5B45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9"/>
          <p:cNvSpPr>
            <a:spLocks noGrp="1"/>
          </p:cNvSpPr>
          <p:nvPr>
            <p:ph type="dt" sz="half" idx="10"/>
          </p:nvPr>
        </p:nvSpPr>
        <p:spPr/>
        <p:txBody>
          <a:bodyPr/>
          <a:lstStyle>
            <a:lvl1pPr>
              <a:defRPr/>
            </a:lvl1pPr>
          </a:lstStyle>
          <a:p>
            <a:pPr>
              <a:defRPr/>
            </a:pPr>
            <a:fld id="{3D19ED3B-738D-4E48-B288-AB207618F2FD}" type="datetime1">
              <a:rPr lang="en-US"/>
              <a:pPr>
                <a:defRPr/>
              </a:pPr>
              <a:t>5/19/2020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8CC701D-6A3D-40A5-8761-BB776989C2C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GB"/>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GB"/>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pPr>
              <a:defRPr/>
            </a:pPr>
            <a:fld id="{EE0EC600-8B00-422E-B873-1743049E944E}" type="datetime1">
              <a:rPr lang="en-US"/>
              <a:pPr>
                <a:defRPr/>
              </a:pPr>
              <a:t>5/19/2020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1EAEE"/>
                </a:solidFill>
              </a:defRPr>
            </a:lvl1pPr>
          </a:lstStyle>
          <a:p>
            <a:pPr>
              <a:defRPr/>
            </a:pPr>
            <a:fld id="{62806FD4-31EB-4D8F-9FF4-27A620BCF6A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GB"/>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9"/>
          <p:cNvSpPr>
            <a:spLocks noGrp="1"/>
          </p:cNvSpPr>
          <p:nvPr>
            <p:ph type="dt" sz="half" idx="10"/>
          </p:nvPr>
        </p:nvSpPr>
        <p:spPr/>
        <p:txBody>
          <a:bodyPr/>
          <a:lstStyle>
            <a:lvl1pPr>
              <a:defRPr/>
            </a:lvl1pPr>
          </a:lstStyle>
          <a:p>
            <a:pPr>
              <a:defRPr/>
            </a:pPr>
            <a:fld id="{E38BF19D-3C62-4522-A4D9-FE9CAC191623}" type="datetime1">
              <a:rPr lang="en-US"/>
              <a:pPr>
                <a:defRPr/>
              </a:pPr>
              <a:t>5/19/2020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8267803-5A5B-4900-99AF-8AB0EA44012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GB"/>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GB"/>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9"/>
          <p:cNvSpPr>
            <a:spLocks noGrp="1"/>
          </p:cNvSpPr>
          <p:nvPr>
            <p:ph type="dt" sz="half" idx="10"/>
          </p:nvPr>
        </p:nvSpPr>
        <p:spPr/>
        <p:txBody>
          <a:bodyPr/>
          <a:lstStyle>
            <a:lvl1pPr>
              <a:defRPr/>
            </a:lvl1pPr>
          </a:lstStyle>
          <a:p>
            <a:pPr>
              <a:defRPr/>
            </a:pPr>
            <a:fld id="{866C17EB-ACA2-42FC-993C-D434F1D4C12D}" type="datetime1">
              <a:rPr lang="en-US"/>
              <a:pPr>
                <a:defRPr/>
              </a:pPr>
              <a:t>5/19/2020</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DE63C479-096C-4273-A513-E6B99A936C1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GB"/>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7AD81FD0-BE26-4123-9B72-24DEEA94B9CA}" type="datetime1">
              <a:rPr lang="en-US"/>
              <a:pPr>
                <a:defRPr/>
              </a:pPr>
              <a:t>5/19/2020</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25096703-5D4C-423C-A791-64AA6136565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960DA12-FA7B-4632-8674-0DD00B6B4244}" type="datetime1">
              <a:rPr lang="en-US"/>
              <a:pPr>
                <a:defRPr/>
              </a:pPr>
              <a:t>5/19/2020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17380485-EE86-48DA-AB0E-991703A1264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GB"/>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GB"/>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9"/>
          <p:cNvSpPr>
            <a:spLocks noGrp="1"/>
          </p:cNvSpPr>
          <p:nvPr>
            <p:ph type="dt" sz="half" idx="10"/>
          </p:nvPr>
        </p:nvSpPr>
        <p:spPr/>
        <p:txBody>
          <a:bodyPr/>
          <a:lstStyle>
            <a:lvl1pPr>
              <a:defRPr/>
            </a:lvl1pPr>
          </a:lstStyle>
          <a:p>
            <a:pPr>
              <a:defRPr/>
            </a:pPr>
            <a:fld id="{89DE87C7-08AD-4B89-919D-00CAECC06A44}" type="datetime1">
              <a:rPr lang="en-US"/>
              <a:pPr>
                <a:defRPr/>
              </a:pPr>
              <a:t>5/19/2020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068E220-1928-4C42-A10C-2A8FA03EBEA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dist="6350" dir="12899787" algn="tl" rotWithShape="0">
              <a:srgbClr val="808080">
                <a:alpha val="46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GB"/>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GB"/>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GB"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8FB38B6B-26A1-4657-B12E-B05078738FC6}" type="datetime1">
              <a:rPr lang="en-US"/>
              <a:pPr>
                <a:defRPr/>
              </a:pPr>
              <a:t>5/19/2020</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77D5703F-91C0-4E4A-81FD-9B77FBD9E24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GB"/>
              <a:t>Click to edit Master title style</a:t>
            </a:r>
            <a:endParaRPr lang="en-US"/>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Constantia" charset="0"/>
              </a:defRPr>
            </a:lvl1pPr>
          </a:lstStyle>
          <a:p>
            <a:pPr>
              <a:defRPr/>
            </a:pPr>
            <a:fld id="{BE710F21-218E-40F3-A927-5F1FD0654C6A}" type="datetime1">
              <a:rPr lang="en-US"/>
              <a:pPr>
                <a:defRPr/>
              </a:pPr>
              <a:t>5/19/2020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ea typeface="+mn-ea"/>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latin typeface="Constantia" charset="0"/>
              </a:defRPr>
            </a:lvl1pPr>
          </a:lstStyle>
          <a:p>
            <a:pPr>
              <a:defRPr/>
            </a:pPr>
            <a:fld id="{117E9B26-9447-4902-8C8C-CF6EB7751A83}"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grpSp>
    </p:spTree>
  </p:cSld>
  <p:clrMap bg1="lt1" tx1="dk1" bg2="lt2" tx2="dk2" accent1="accent1" accent2="accent2" accent3="accent3" accent4="accent4" accent5="accent5" accent6="accent6" hlink="hlink" folHlink="folHlink"/>
  <p:sldLayoutIdLst>
    <p:sldLayoutId id="2147483711" r:id="rId1"/>
    <p:sldLayoutId id="2147483703" r:id="rId2"/>
    <p:sldLayoutId id="2147483712" r:id="rId3"/>
    <p:sldLayoutId id="2147483704" r:id="rId4"/>
    <p:sldLayoutId id="2147483705" r:id="rId5"/>
    <p:sldLayoutId id="2147483706" r:id="rId6"/>
    <p:sldLayoutId id="2147483707" r:id="rId7"/>
    <p:sldLayoutId id="2147483708" r:id="rId8"/>
    <p:sldLayoutId id="2147483713" r:id="rId9"/>
    <p:sldLayoutId id="2147483709" r:id="rId10"/>
    <p:sldLayoutId id="2147483710" r:id="rId11"/>
  </p:sldLayoutIdLst>
  <p:txStyles>
    <p:titleStyle>
      <a:lvl1pPr algn="l" rtl="0" eaLnBrk="0" fontAlgn="base" hangingPunct="0">
        <a:spcBef>
          <a:spcPct val="0"/>
        </a:spcBef>
        <a:spcAft>
          <a:spcPct val="0"/>
        </a:spcAft>
        <a:defRPr sz="5000" kern="1200">
          <a:solidFill>
            <a:schemeClr val="tx2"/>
          </a:solidFill>
          <a:latin typeface="+mj-lt"/>
          <a:ea typeface="ＭＳ Ｐゴシック" charset="-128"/>
          <a:cs typeface="+mj-cs"/>
        </a:defRPr>
      </a:lvl1pPr>
      <a:lvl2pPr algn="l" rtl="0" eaLnBrk="0" fontAlgn="base" hangingPunct="0">
        <a:spcBef>
          <a:spcPct val="0"/>
        </a:spcBef>
        <a:spcAft>
          <a:spcPct val="0"/>
        </a:spcAft>
        <a:defRPr sz="5000">
          <a:solidFill>
            <a:schemeClr val="tx2"/>
          </a:solidFill>
          <a:latin typeface="Calibri" charset="0"/>
          <a:ea typeface="ＭＳ Ｐゴシック" charset="-128"/>
        </a:defRPr>
      </a:lvl2pPr>
      <a:lvl3pPr algn="l" rtl="0" eaLnBrk="0" fontAlgn="base" hangingPunct="0">
        <a:spcBef>
          <a:spcPct val="0"/>
        </a:spcBef>
        <a:spcAft>
          <a:spcPct val="0"/>
        </a:spcAft>
        <a:defRPr sz="5000">
          <a:solidFill>
            <a:schemeClr val="tx2"/>
          </a:solidFill>
          <a:latin typeface="Calibri" charset="0"/>
          <a:ea typeface="ＭＳ Ｐゴシック" charset="-128"/>
        </a:defRPr>
      </a:lvl3pPr>
      <a:lvl4pPr algn="l" rtl="0" eaLnBrk="0" fontAlgn="base" hangingPunct="0">
        <a:spcBef>
          <a:spcPct val="0"/>
        </a:spcBef>
        <a:spcAft>
          <a:spcPct val="0"/>
        </a:spcAft>
        <a:defRPr sz="5000">
          <a:solidFill>
            <a:schemeClr val="tx2"/>
          </a:solidFill>
          <a:latin typeface="Calibri" charset="0"/>
          <a:ea typeface="ＭＳ Ｐゴシック" charset="-128"/>
        </a:defRPr>
      </a:lvl4pPr>
      <a:lvl5pPr algn="l" rtl="0" eaLnBrk="0" fontAlgn="base" hangingPunct="0">
        <a:spcBef>
          <a:spcPct val="0"/>
        </a:spcBef>
        <a:spcAft>
          <a:spcPct val="0"/>
        </a:spcAft>
        <a:defRPr sz="5000">
          <a:solidFill>
            <a:schemeClr val="tx2"/>
          </a:solidFill>
          <a:latin typeface="Calibri" charset="0"/>
          <a:ea typeface="ＭＳ Ｐゴシック" charset="-128"/>
        </a:defRPr>
      </a:lvl5pPr>
      <a:lvl6pPr marL="457200" algn="l" rtl="0" fontAlgn="base">
        <a:spcBef>
          <a:spcPct val="0"/>
        </a:spcBef>
        <a:spcAft>
          <a:spcPct val="0"/>
        </a:spcAft>
        <a:defRPr sz="5000">
          <a:solidFill>
            <a:schemeClr val="tx2"/>
          </a:solidFill>
          <a:latin typeface="Calibri" charset="0"/>
          <a:ea typeface="ＭＳ Ｐゴシック" charset="-128"/>
        </a:defRPr>
      </a:lvl6pPr>
      <a:lvl7pPr marL="914400" algn="l" rtl="0" fontAlgn="base">
        <a:spcBef>
          <a:spcPct val="0"/>
        </a:spcBef>
        <a:spcAft>
          <a:spcPct val="0"/>
        </a:spcAft>
        <a:defRPr sz="5000">
          <a:solidFill>
            <a:schemeClr val="tx2"/>
          </a:solidFill>
          <a:latin typeface="Calibri" charset="0"/>
          <a:ea typeface="ＭＳ Ｐゴシック" charset="-128"/>
        </a:defRPr>
      </a:lvl7pPr>
      <a:lvl8pPr marL="1371600" algn="l" rtl="0" fontAlgn="base">
        <a:spcBef>
          <a:spcPct val="0"/>
        </a:spcBef>
        <a:spcAft>
          <a:spcPct val="0"/>
        </a:spcAft>
        <a:defRPr sz="5000">
          <a:solidFill>
            <a:schemeClr val="tx2"/>
          </a:solidFill>
          <a:latin typeface="Calibri" charset="0"/>
          <a:ea typeface="ＭＳ Ｐゴシック" charset="-128"/>
        </a:defRPr>
      </a:lvl8pPr>
      <a:lvl9pPr marL="1828800" algn="l" rtl="0" fontAlgn="base">
        <a:spcBef>
          <a:spcPct val="0"/>
        </a:spcBef>
        <a:spcAft>
          <a:spcPct val="0"/>
        </a:spcAft>
        <a:defRPr sz="5000">
          <a:solidFill>
            <a:schemeClr val="tx2"/>
          </a:solidFill>
          <a:latin typeface="Calibri" charset="0"/>
          <a:ea typeface="ＭＳ Ｐゴシック" charset="-12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ＭＳ Ｐゴシック" charset="-128"/>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ＭＳ Ｐゴシック" charset="-128"/>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ＭＳ Ｐゴシック" charset="-128"/>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ＭＳ Ｐゴシック" charset="-128"/>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ＭＳ Ｐゴシック"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3.jpeg"/><Relationship Id="rId7"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hyperlink" Target="http://www.pinkparents.org.uk/" TargetMode="Externa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image" Target="../media/image21.jpe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2360" y="996462"/>
            <a:ext cx="7851648" cy="1828800"/>
          </a:xfrm>
        </p:spPr>
        <p:txBody>
          <a:bodyPr>
            <a:noAutofit/>
          </a:bodyPr>
          <a:lstStyle/>
          <a:p>
            <a:pPr eaLnBrk="1" fontAlgn="auto" hangingPunct="1">
              <a:spcAft>
                <a:spcPts val="0"/>
              </a:spcAft>
              <a:defRPr/>
            </a:pPr>
            <a:r>
              <a:rPr lang="en-GB" sz="4800" dirty="0"/>
              <a:t>Transformations: Gender, Reproduction and Parenting in Contemporary Society</a:t>
            </a:r>
            <a:endParaRPr lang="en-US" sz="4800" dirty="0"/>
          </a:p>
        </p:txBody>
      </p:sp>
      <p:sp>
        <p:nvSpPr>
          <p:cNvPr id="5123" name="Subtitle 2"/>
          <p:cNvSpPr>
            <a:spLocks noGrp="1"/>
          </p:cNvSpPr>
          <p:nvPr>
            <p:ph type="subTitle" idx="1"/>
          </p:nvPr>
        </p:nvSpPr>
        <p:spPr>
          <a:xfrm>
            <a:off x="6127262" y="2779936"/>
            <a:ext cx="2860429" cy="1561857"/>
          </a:xfrm>
        </p:spPr>
        <p:txBody>
          <a:bodyPr/>
          <a:lstStyle/>
          <a:p>
            <a:pPr marR="0" eaLnBrk="1" hangingPunct="1"/>
            <a:endParaRPr lang="en-US" dirty="0"/>
          </a:p>
          <a:p>
            <a:pPr marR="0" eaLnBrk="1" hangingPunct="1"/>
            <a:r>
              <a:rPr lang="en-US" b="1" dirty="0"/>
              <a:t>2020/21</a:t>
            </a:r>
          </a:p>
          <a:p>
            <a:pPr marR="0" eaLnBrk="1" hangingPunct="1"/>
            <a:r>
              <a:rPr lang="en-US" dirty="0"/>
              <a:t>Intermediate Year</a:t>
            </a:r>
          </a:p>
          <a:p>
            <a:pPr marR="0" eaLnBrk="1" hangingPunct="1"/>
            <a:r>
              <a:rPr lang="en-US" dirty="0"/>
              <a:t>SO231-15 </a:t>
            </a:r>
          </a:p>
          <a:p>
            <a:pPr marR="0" eaLnBrk="1" hangingPunct="1"/>
            <a:endParaRPr lang="en-US" dirty="0"/>
          </a:p>
          <a:p>
            <a:pPr marR="0" eaLnBrk="1" hangingPunct="1"/>
            <a:r>
              <a:rPr lang="en-US" dirty="0"/>
              <a:t>Caroline Wright</a:t>
            </a:r>
          </a:p>
          <a:p>
            <a:pPr marR="0" eaLnBrk="1" hangingPunct="1"/>
            <a:r>
              <a:rPr lang="en-US" dirty="0"/>
              <a:t>Option Overview</a:t>
            </a:r>
          </a:p>
          <a:p>
            <a:pPr marR="0" eaLnBrk="1" hangingPunct="1"/>
            <a:endParaRPr lang="en-US" sz="2000" dirty="0"/>
          </a:p>
          <a:p>
            <a:pPr marR="0" eaLnBrk="1" hangingPunct="1"/>
            <a:endParaRPr lang="en-US" sz="2000" dirty="0"/>
          </a:p>
          <a:p>
            <a:pPr marR="0" eaLnBrk="1" hangingPunct="1"/>
            <a:endParaRPr lang="en-US" dirty="0"/>
          </a:p>
          <a:p>
            <a:pPr marR="0" eaLnBrk="1" hangingPunct="1"/>
            <a:endParaRPr lang="en-US" dirty="0"/>
          </a:p>
        </p:txBody>
      </p:sp>
      <p:pic>
        <p:nvPicPr>
          <p:cNvPr id="5" name="Picture 2" descr="http://i.dailymail.co.uk/i/pix/2007/01/athenaperry_228x273.jpg"/>
          <p:cNvPicPr>
            <a:picLocks noChangeAspect="1" noChangeArrowheads="1"/>
          </p:cNvPicPr>
          <p:nvPr/>
        </p:nvPicPr>
        <p:blipFill>
          <a:blip r:embed="rId3" cstate="print"/>
          <a:srcRect/>
          <a:stretch>
            <a:fillRect/>
          </a:stretch>
        </p:blipFill>
        <p:spPr bwMode="auto">
          <a:xfrm>
            <a:off x="2206766" y="2960050"/>
            <a:ext cx="1438170" cy="1722019"/>
          </a:xfrm>
          <a:prstGeom prst="rect">
            <a:avLst/>
          </a:prstGeom>
          <a:noFill/>
        </p:spPr>
      </p:pic>
      <p:pic>
        <p:nvPicPr>
          <p:cNvPr id="1026" name="Picture 2" descr="Mother holding her baby up to her face. Cape Town, South Afr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091" y="2203795"/>
            <a:ext cx="1804621" cy="124293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image adoption"/>
          <p:cNvPicPr>
            <a:picLocks noChangeAspect="1" noChangeArrowheads="1"/>
          </p:cNvPicPr>
          <p:nvPr/>
        </p:nvPicPr>
        <p:blipFill rotWithShape="1">
          <a:blip r:embed="rId5">
            <a:extLst>
              <a:ext uri="{28A0092B-C50C-407E-A947-70E740481C1C}">
                <a14:useLocalDpi xmlns:a14="http://schemas.microsoft.com/office/drawing/2010/main" val="0"/>
              </a:ext>
            </a:extLst>
          </a:blip>
          <a:srcRect b="9221"/>
          <a:stretch/>
        </p:blipFill>
        <p:spPr bwMode="auto">
          <a:xfrm>
            <a:off x="378023" y="3615505"/>
            <a:ext cx="1469008" cy="140638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image lesbian parent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745" y="5197110"/>
            <a:ext cx="1507198" cy="150719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image black gay parent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672" y="2960050"/>
            <a:ext cx="1680813" cy="168081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image disabled moth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61946" y="4942965"/>
            <a:ext cx="1438170" cy="172580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image surrogate mothe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04672" y="4942965"/>
            <a:ext cx="1961884" cy="13079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662FA54-9A7D-464A-9BDE-E8AD4AF05FE3}"/>
              </a:ext>
            </a:extLst>
          </p:cNvPr>
          <p:cNvSpPr txBox="1"/>
          <p:nvPr/>
        </p:nvSpPr>
        <p:spPr>
          <a:xfrm>
            <a:off x="5551290" y="6368323"/>
            <a:ext cx="3475631" cy="461665"/>
          </a:xfrm>
          <a:prstGeom prst="rect">
            <a:avLst/>
          </a:prstGeom>
          <a:noFill/>
        </p:spPr>
        <p:txBody>
          <a:bodyPr wrap="none" rtlCol="0">
            <a:spAutoFit/>
          </a:bodyPr>
          <a:lstStyle/>
          <a:p>
            <a:r>
              <a:rPr lang="en-GB" sz="2400" dirty="0">
                <a:latin typeface="+mn-lt"/>
              </a:rPr>
              <a:t>c.wright@warwick.ac.uk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888" y="884419"/>
            <a:ext cx="8229600" cy="515035"/>
          </a:xfrm>
        </p:spPr>
        <p:txBody>
          <a:bodyPr/>
          <a:lstStyle/>
          <a:p>
            <a:r>
              <a:rPr lang="en-GB" sz="4000" dirty="0"/>
              <a:t>Introduction</a:t>
            </a:r>
            <a:endParaRPr lang="en-US" sz="4000" dirty="0"/>
          </a:p>
        </p:txBody>
      </p:sp>
      <p:sp>
        <p:nvSpPr>
          <p:cNvPr id="3" name="Content Placeholder 2"/>
          <p:cNvSpPr>
            <a:spLocks noGrp="1"/>
          </p:cNvSpPr>
          <p:nvPr>
            <p:ph idx="1"/>
          </p:nvPr>
        </p:nvSpPr>
        <p:spPr>
          <a:xfrm>
            <a:off x="-351692" y="1399454"/>
            <a:ext cx="9368516" cy="5086810"/>
          </a:xfrm>
        </p:spPr>
        <p:txBody>
          <a:bodyPr/>
          <a:lstStyle/>
          <a:p>
            <a:pPr lvl="1"/>
            <a:r>
              <a:rPr lang="en-GB" dirty="0"/>
              <a:t>Takes something apparently ordinary</a:t>
            </a:r>
          </a:p>
          <a:p>
            <a:pPr marL="393700" lvl="1" indent="0">
              <a:spcBef>
                <a:spcPts val="0"/>
              </a:spcBef>
              <a:buNone/>
            </a:pPr>
            <a:r>
              <a:rPr lang="en-GB" dirty="0"/>
              <a:t>    and routine – having and bringing </a:t>
            </a:r>
          </a:p>
          <a:p>
            <a:pPr marL="393700" lvl="1" indent="0">
              <a:spcBef>
                <a:spcPts val="0"/>
              </a:spcBef>
              <a:buNone/>
            </a:pPr>
            <a:r>
              <a:rPr lang="en-GB" dirty="0"/>
              <a:t>    up children – and shakes it up</a:t>
            </a:r>
          </a:p>
          <a:p>
            <a:pPr lvl="1"/>
            <a:r>
              <a:rPr lang="en-GB" dirty="0"/>
              <a:t>Reproduction generates anxiety and various institutions seek to govern it</a:t>
            </a:r>
          </a:p>
          <a:p>
            <a:pPr lvl="1"/>
            <a:r>
              <a:rPr lang="en-GB" dirty="0"/>
              <a:t>Media representations sensationalise reproduction </a:t>
            </a:r>
          </a:p>
          <a:p>
            <a:pPr lvl="1"/>
            <a:r>
              <a:rPr lang="en-GB" dirty="0"/>
              <a:t>Ordinary people are getting on with having and raising children in increasingly diverse ways</a:t>
            </a:r>
          </a:p>
          <a:p>
            <a:pPr lvl="1"/>
            <a:r>
              <a:rPr lang="en-GB" dirty="0"/>
              <a:t>Transformations addresses changing practices </a:t>
            </a:r>
          </a:p>
          <a:p>
            <a:pPr marL="393700" lvl="1" indent="0">
              <a:spcBef>
                <a:spcPts val="0"/>
              </a:spcBef>
              <a:buNone/>
            </a:pPr>
            <a:r>
              <a:rPr lang="en-GB" dirty="0"/>
              <a:t>    and discourses about reproduction</a:t>
            </a:r>
          </a:p>
          <a:p>
            <a:pPr lvl="1"/>
            <a:r>
              <a:rPr lang="en-GB" dirty="0"/>
              <a:t>Mainly UK based, some international focus</a:t>
            </a:r>
          </a:p>
          <a:p>
            <a:pPr lvl="1"/>
            <a:r>
              <a:rPr lang="en-GB" dirty="0"/>
              <a:t>Informed by feminist approaches</a:t>
            </a:r>
          </a:p>
          <a:p>
            <a:pPr lvl="1"/>
            <a:r>
              <a:rPr lang="en-GB" dirty="0"/>
              <a:t>Offers sociological insight into issues most of us will deal with</a:t>
            </a:r>
          </a:p>
          <a:p>
            <a:pPr lvl="1"/>
            <a:endParaRPr lang="en-GB" dirty="0"/>
          </a:p>
          <a:p>
            <a:pPr lvl="1">
              <a:buNone/>
            </a:pPr>
            <a:endParaRPr lang="en-GB" dirty="0"/>
          </a:p>
          <a:p>
            <a:endParaRPr lang="en-US" dirty="0"/>
          </a:p>
        </p:txBody>
      </p:sp>
      <p:pic>
        <p:nvPicPr>
          <p:cNvPr id="3080" name="Picture 8" descr="Image result for parenting word cloud"/>
          <p:cNvPicPr>
            <a:picLocks noChangeAspect="1" noChangeArrowheads="1"/>
          </p:cNvPicPr>
          <p:nvPr/>
        </p:nvPicPr>
        <p:blipFill rotWithShape="1">
          <a:blip r:embed="rId3">
            <a:extLst>
              <a:ext uri="{28A0092B-C50C-407E-A947-70E740481C1C}">
                <a14:useLocalDpi xmlns:a14="http://schemas.microsoft.com/office/drawing/2010/main" val="0"/>
              </a:ext>
            </a:extLst>
          </a:blip>
          <a:srcRect t="21047" b="21183"/>
          <a:stretch/>
        </p:blipFill>
        <p:spPr bwMode="auto">
          <a:xfrm>
            <a:off x="5572369" y="884419"/>
            <a:ext cx="3502533" cy="1499217"/>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Wicked Stepmother cartoons, Wicked Stepmother cartoon, funny, Wicked Stepmother picture, Wicked Stepmother pictures, Wicked Stepmother image, Wicked Stepmother images, Wicked Stepmother illustration, Wicked Stepmother illustrations"/>
          <p:cNvPicPr>
            <a:picLocks noChangeAspect="1" noChangeArrowheads="1"/>
          </p:cNvPicPr>
          <p:nvPr/>
        </p:nvPicPr>
        <p:blipFill rotWithShape="1">
          <a:blip r:embed="rId4">
            <a:extLst>
              <a:ext uri="{28A0092B-C50C-407E-A947-70E740481C1C}">
                <a14:useLocalDpi xmlns:a14="http://schemas.microsoft.com/office/drawing/2010/main" val="0"/>
              </a:ext>
            </a:extLst>
          </a:blip>
          <a:srcRect t="2670" b="5580"/>
          <a:stretch/>
        </p:blipFill>
        <p:spPr bwMode="auto">
          <a:xfrm>
            <a:off x="6713415" y="4314092"/>
            <a:ext cx="2066436" cy="20476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43" y="701752"/>
            <a:ext cx="8229600" cy="728734"/>
          </a:xfrm>
        </p:spPr>
        <p:txBody>
          <a:bodyPr/>
          <a:lstStyle/>
          <a:p>
            <a:r>
              <a:rPr lang="en-GB" sz="4000" dirty="0"/>
              <a:t>Key Questions</a:t>
            </a:r>
            <a:endParaRPr lang="en-US" sz="4000" dirty="0"/>
          </a:p>
        </p:txBody>
      </p:sp>
      <p:sp>
        <p:nvSpPr>
          <p:cNvPr id="3" name="Content Placeholder 2"/>
          <p:cNvSpPr>
            <a:spLocks noGrp="1"/>
          </p:cNvSpPr>
          <p:nvPr>
            <p:ph idx="1"/>
          </p:nvPr>
        </p:nvSpPr>
        <p:spPr>
          <a:xfrm>
            <a:off x="107286" y="1430486"/>
            <a:ext cx="8523027" cy="4997516"/>
          </a:xfrm>
        </p:spPr>
        <p:txBody>
          <a:bodyPr/>
          <a:lstStyle/>
          <a:p>
            <a:r>
              <a:rPr lang="en-US" sz="2400" dirty="0"/>
              <a:t>Why do women have children?  Why do </a:t>
            </a:r>
          </a:p>
          <a:p>
            <a:pPr marL="0" indent="0">
              <a:spcBef>
                <a:spcPts val="0"/>
              </a:spcBef>
              <a:buNone/>
            </a:pPr>
            <a:r>
              <a:rPr lang="en-US" sz="2400" dirty="0"/>
              <a:t>    men have children? Who needs children?</a:t>
            </a:r>
          </a:p>
          <a:p>
            <a:r>
              <a:rPr lang="en-US" sz="2400" dirty="0"/>
              <a:t>Do we have a right to be parents? To adopt?</a:t>
            </a:r>
          </a:p>
          <a:p>
            <a:pPr marL="0" indent="0">
              <a:spcBef>
                <a:spcPts val="0"/>
              </a:spcBef>
              <a:buNone/>
            </a:pPr>
            <a:r>
              <a:rPr lang="en-US" sz="2400" dirty="0"/>
              <a:t>    To access donor eggs/sperm/wombs?</a:t>
            </a:r>
          </a:p>
          <a:p>
            <a:r>
              <a:rPr lang="en-US" sz="2400" dirty="0"/>
              <a:t>How do narratives of class, ‘race’/ethnicity, age, sexuality, (dis)ability inform ideas about who’s ‘fit’ to parent?</a:t>
            </a:r>
          </a:p>
          <a:p>
            <a:r>
              <a:rPr lang="en-US" sz="2400" dirty="0"/>
              <a:t>To what extent do femininities rely on motherhood?</a:t>
            </a:r>
          </a:p>
          <a:p>
            <a:r>
              <a:rPr lang="en-US" sz="2400" dirty="0"/>
              <a:t>Why are women with disabilities so often denied reproductive justice?</a:t>
            </a:r>
          </a:p>
          <a:p>
            <a:r>
              <a:rPr lang="en-US" sz="2400" dirty="0"/>
              <a:t>How do the dominant constructions of ‘good’ </a:t>
            </a:r>
          </a:p>
          <a:p>
            <a:pPr marL="0" indent="0">
              <a:spcBef>
                <a:spcPts val="0"/>
              </a:spcBef>
              <a:buNone/>
            </a:pPr>
            <a:r>
              <a:rPr lang="en-US" sz="2400" dirty="0"/>
              <a:t>    fathering link to masculinities?</a:t>
            </a:r>
          </a:p>
          <a:p>
            <a:r>
              <a:rPr lang="en-US" sz="2400" dirty="0"/>
              <a:t>What does it mean when a trans man has a </a:t>
            </a:r>
          </a:p>
          <a:p>
            <a:pPr marL="0" indent="0">
              <a:spcBef>
                <a:spcPts val="0"/>
              </a:spcBef>
              <a:buNone/>
            </a:pPr>
            <a:r>
              <a:rPr lang="en-US" sz="2400" dirty="0"/>
              <a:t>    baby?</a:t>
            </a:r>
          </a:p>
          <a:p>
            <a:pPr marL="0" indent="0">
              <a:buNone/>
            </a:pPr>
            <a:endParaRPr lang="en-US" dirty="0"/>
          </a:p>
          <a:p>
            <a:endParaRPr lang="en-US" dirty="0"/>
          </a:p>
          <a:p>
            <a:pPr marL="0" indent="0">
              <a:spcBef>
                <a:spcPts val="0"/>
              </a:spcBef>
              <a:buNone/>
            </a:pPr>
            <a:endParaRPr lang="en-US" dirty="0"/>
          </a:p>
          <a:p>
            <a:pPr marL="0" indent="0">
              <a:buNone/>
            </a:pPr>
            <a:endParaRPr lang="en-US" dirty="0"/>
          </a:p>
        </p:txBody>
      </p:sp>
      <p:pic>
        <p:nvPicPr>
          <p:cNvPr id="2052" name="Picture 4" descr="Trystan Reese and husband Biff Chaplow documented the pregnancy on social media. Pic: Biffandi/Facebook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4978" y="4829907"/>
            <a:ext cx="2425822" cy="182098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image fitness to par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3463" y="984175"/>
            <a:ext cx="2470710" cy="18762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171" y="883295"/>
            <a:ext cx="8766629" cy="5651162"/>
          </a:xfrm>
        </p:spPr>
        <p:txBody>
          <a:bodyPr/>
          <a:lstStyle/>
          <a:p>
            <a:r>
              <a:rPr lang="en-US" sz="2400" dirty="0"/>
              <a:t>Parenting: 	Genetic</a:t>
            </a:r>
          </a:p>
          <a:p>
            <a:pPr marL="1527048" lvl="5" indent="0">
              <a:buNone/>
            </a:pPr>
            <a:r>
              <a:rPr lang="en-US" sz="2400" dirty="0"/>
              <a:t>	Social</a:t>
            </a:r>
          </a:p>
          <a:p>
            <a:pPr marL="1527048" lvl="5" indent="0">
              <a:buNone/>
            </a:pPr>
            <a:r>
              <a:rPr lang="en-US" sz="2400" dirty="0"/>
              <a:t>	Gestational</a:t>
            </a:r>
          </a:p>
          <a:p>
            <a:pPr marL="1527048" lvl="5" indent="0">
              <a:buNone/>
            </a:pPr>
            <a:endParaRPr lang="en-US" sz="2400" dirty="0"/>
          </a:p>
          <a:p>
            <a:pPr marL="342900" lvl="5" indent="-342900">
              <a:buClr>
                <a:schemeClr val="accent3"/>
              </a:buClr>
            </a:pPr>
            <a:r>
              <a:rPr lang="en-US" sz="2400" dirty="0"/>
              <a:t>Link between biological and social parenting can’t be assumed</a:t>
            </a:r>
          </a:p>
          <a:p>
            <a:pPr marL="342900" lvl="5" indent="-342900">
              <a:buClr>
                <a:schemeClr val="accent3"/>
              </a:buClr>
            </a:pPr>
            <a:r>
              <a:rPr lang="en-US" sz="2400" dirty="0"/>
              <a:t>Why does separation of the two generate such anxiety?</a:t>
            </a:r>
          </a:p>
        </p:txBody>
      </p:sp>
      <p:pic>
        <p:nvPicPr>
          <p:cNvPr id="4" name="Picture 9" descr="Uncovered: Elton John and his husband of five years David Furnish proudly showed off their baby son Zachary Jackson Levi Furnish John who was born via a surrogate mother on Christmas D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895" y="3699699"/>
            <a:ext cx="2233993" cy="2911413"/>
          </a:xfrm>
          <a:prstGeom prst="rect">
            <a:avLst/>
          </a:prstGeom>
          <a:noFill/>
          <a:ln w="9525">
            <a:noFill/>
            <a:miter lim="800000"/>
            <a:headEnd/>
            <a:tailEnd/>
          </a:ln>
        </p:spPr>
      </p:pic>
      <p:pic>
        <p:nvPicPr>
          <p:cNvPr id="6" name="Picture 12" descr="Ho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1034" y="865962"/>
            <a:ext cx="3838867" cy="868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4" descr="pinkparentslogo">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0672" y="4158809"/>
            <a:ext cx="2818152" cy="181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Photo Nov 10, 9 44 09 AM"/>
          <p:cNvPicPr>
            <a:picLocks noChangeAspect="1" noChangeArrowheads="1"/>
          </p:cNvPicPr>
          <p:nvPr/>
        </p:nvPicPr>
        <p:blipFill rotWithShape="1">
          <a:blip r:embed="rId7">
            <a:extLst>
              <a:ext uri="{28A0092B-C50C-407E-A947-70E740481C1C}">
                <a14:useLocalDpi xmlns:a14="http://schemas.microsoft.com/office/drawing/2010/main" val="0"/>
              </a:ext>
            </a:extLst>
          </a:blip>
          <a:srcRect l="20652" t="16450" r="8993" b="6892"/>
          <a:stretch/>
        </p:blipFill>
        <p:spPr bwMode="auto">
          <a:xfrm>
            <a:off x="7388352" y="883295"/>
            <a:ext cx="1664209" cy="181331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t&amp;rsquo;s about time we start being proud of being step parents!&#10;&#10;RG @justastepmom&#10;&#10;#stepparents #stepparenting #stepmum #stepmom #stepmother #stepdad #stepfather #stepparentlove #love #family #blendedfamily #stepmothersday #happystepmothersda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7648" y="3837613"/>
            <a:ext cx="2613152" cy="26131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2529D-3C94-492A-8D19-D0B93564584B}"/>
              </a:ext>
            </a:extLst>
          </p:cNvPr>
          <p:cNvSpPr>
            <a:spLocks noGrp="1"/>
          </p:cNvSpPr>
          <p:nvPr>
            <p:ph type="title"/>
          </p:nvPr>
        </p:nvSpPr>
        <p:spPr>
          <a:xfrm>
            <a:off x="318655" y="785090"/>
            <a:ext cx="8229600" cy="727941"/>
          </a:xfrm>
        </p:spPr>
        <p:txBody>
          <a:bodyPr/>
          <a:lstStyle/>
          <a:p>
            <a:r>
              <a:rPr lang="en-GB" sz="4000" dirty="0"/>
              <a:t>Module Structure</a:t>
            </a:r>
          </a:p>
        </p:txBody>
      </p:sp>
      <p:sp>
        <p:nvSpPr>
          <p:cNvPr id="3" name="Content Placeholder 2">
            <a:extLst>
              <a:ext uri="{FF2B5EF4-FFF2-40B4-BE49-F238E27FC236}">
                <a16:creationId xmlns:a16="http://schemas.microsoft.com/office/drawing/2014/main" id="{8A609580-D53F-4B1B-9907-281655A9EA23}"/>
              </a:ext>
            </a:extLst>
          </p:cNvPr>
          <p:cNvSpPr>
            <a:spLocks noGrp="1"/>
          </p:cNvSpPr>
          <p:nvPr>
            <p:ph idx="1"/>
          </p:nvPr>
        </p:nvSpPr>
        <p:spPr>
          <a:xfrm>
            <a:off x="166255" y="1328305"/>
            <a:ext cx="8737600" cy="4943188"/>
          </a:xfrm>
        </p:spPr>
        <p:txBody>
          <a:bodyPr/>
          <a:lstStyle/>
          <a:p>
            <a:pPr marL="0" indent="0">
              <a:buNone/>
            </a:pPr>
            <a:r>
              <a:rPr lang="en-GB" sz="2000" b="1" dirty="0"/>
              <a:t> </a:t>
            </a:r>
            <a:endParaRPr lang="en-GB" sz="2000" dirty="0"/>
          </a:p>
          <a:p>
            <a:r>
              <a:rPr lang="en-GB" sz="2000" dirty="0"/>
              <a:t>Week 1	Introduction: Reproduction Matters</a:t>
            </a:r>
          </a:p>
          <a:p>
            <a:r>
              <a:rPr lang="en-GB" sz="2000" dirty="0"/>
              <a:t>Week 2	Why Do We Have Children? </a:t>
            </a:r>
          </a:p>
          <a:p>
            <a:r>
              <a:rPr lang="en-GB" sz="2000" dirty="0"/>
              <a:t>Week 3	Who Owns Women’s Bodies? Who Needs Children? </a:t>
            </a:r>
          </a:p>
          <a:p>
            <a:r>
              <a:rPr lang="en-GB" sz="2000" dirty="0"/>
              <a:t>Week 4	Femininity and Motherhood: Towards an Uncoupling?</a:t>
            </a:r>
          </a:p>
          <a:p>
            <a:r>
              <a:rPr lang="en-GB" sz="2000" dirty="0"/>
              <a:t>Week 5	Masculinity and Fatherhood: Beyond the Breadwinner Role? </a:t>
            </a:r>
          </a:p>
          <a:p>
            <a:r>
              <a:rPr lang="en-GB" sz="2000" dirty="0"/>
              <a:t>Week 6	Reading Week </a:t>
            </a:r>
          </a:p>
          <a:p>
            <a:r>
              <a:rPr lang="en-GB" sz="2000" dirty="0"/>
              <a:t>Week 7	Single-, Queer- and Trans-Parenting: Can Parenting ‘Be’ 			What Parenting ‘Is’?</a:t>
            </a:r>
          </a:p>
          <a:p>
            <a:r>
              <a:rPr lang="en-GB" sz="2000" dirty="0">
                <a:solidFill>
                  <a:srgbClr val="00B0F0"/>
                </a:solidFill>
              </a:rPr>
              <a:t>Week 7	Class Work due (group presentation)</a:t>
            </a:r>
          </a:p>
          <a:p>
            <a:r>
              <a:rPr lang="en-GB" sz="2000" dirty="0"/>
              <a:t>Week 8	The Politics of Adoption: Transracial and Transnational 			Controversies </a:t>
            </a:r>
          </a:p>
          <a:p>
            <a:r>
              <a:rPr lang="en-GB" sz="2000" dirty="0"/>
              <a:t>Week 9	The Politics of Surrogacy: National and Global Issues </a:t>
            </a:r>
          </a:p>
          <a:p>
            <a:r>
              <a:rPr lang="en-GB" sz="2000" dirty="0"/>
              <a:t>Week 10	Conclusions: Towards Reproductive Justice?</a:t>
            </a:r>
          </a:p>
          <a:p>
            <a:r>
              <a:rPr lang="en-GB" sz="2000" dirty="0">
                <a:solidFill>
                  <a:srgbClr val="00B0F0"/>
                </a:solidFill>
              </a:rPr>
              <a:t>Late April	Summative Work due (3000 word research essay)</a:t>
            </a:r>
          </a:p>
          <a:p>
            <a:endParaRPr lang="en-GB" dirty="0"/>
          </a:p>
        </p:txBody>
      </p:sp>
      <p:pic>
        <p:nvPicPr>
          <p:cNvPr id="2052" name="Picture 4" descr="Steel Structure Introduction - ATAD Steel Structure Corporation">
            <a:extLst>
              <a:ext uri="{FF2B5EF4-FFF2-40B4-BE49-F238E27FC236}">
                <a16:creationId xmlns:a16="http://schemas.microsoft.com/office/drawing/2014/main" id="{96241A12-FED5-4435-AE9B-B4B13264A5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4480" y="235526"/>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8640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4354"/>
            <a:ext cx="8229600" cy="728734"/>
          </a:xfrm>
        </p:spPr>
        <p:txBody>
          <a:bodyPr/>
          <a:lstStyle/>
          <a:p>
            <a:r>
              <a:rPr lang="en-GB" sz="4000" dirty="0"/>
              <a:t>Practicalities</a:t>
            </a:r>
            <a:endParaRPr lang="en-US" sz="4000" dirty="0"/>
          </a:p>
        </p:txBody>
      </p:sp>
      <p:sp>
        <p:nvSpPr>
          <p:cNvPr id="3" name="Content Placeholder 2"/>
          <p:cNvSpPr>
            <a:spLocks noGrp="1"/>
          </p:cNvSpPr>
          <p:nvPr>
            <p:ph idx="1"/>
          </p:nvPr>
        </p:nvSpPr>
        <p:spPr>
          <a:xfrm>
            <a:off x="82291" y="1933602"/>
            <a:ext cx="9170351" cy="4253989"/>
          </a:xfrm>
        </p:spPr>
        <p:txBody>
          <a:bodyPr/>
          <a:lstStyle/>
          <a:p>
            <a:r>
              <a:rPr lang="en-US" sz="2800" dirty="0"/>
              <a:t>Participatory style of teaching, including </a:t>
            </a:r>
          </a:p>
          <a:p>
            <a:pPr marL="265113" indent="-265113">
              <a:spcBef>
                <a:spcPts val="0"/>
              </a:spcBef>
              <a:buNone/>
            </a:pPr>
            <a:r>
              <a:rPr lang="en-US" sz="2800" dirty="0"/>
              <a:t>	in lectures, with structure and support</a:t>
            </a:r>
          </a:p>
          <a:p>
            <a:r>
              <a:rPr lang="en-US" sz="2800" dirty="0"/>
              <a:t>All core readings and viewings on </a:t>
            </a:r>
            <a:r>
              <a:rPr lang="en-US" sz="2800" dirty="0" err="1"/>
              <a:t>Talis</a:t>
            </a:r>
            <a:r>
              <a:rPr lang="en-US" sz="2800" dirty="0"/>
              <a:t> Aspire</a:t>
            </a:r>
          </a:p>
          <a:p>
            <a:r>
              <a:rPr lang="en-US" sz="2800" dirty="0"/>
              <a:t>Lecture Capture normally used</a:t>
            </a:r>
          </a:p>
          <a:p>
            <a:r>
              <a:rPr lang="en-US" sz="2800" dirty="0"/>
              <a:t>Reading Week – week 6</a:t>
            </a:r>
          </a:p>
          <a:p>
            <a:r>
              <a:rPr lang="en-US" sz="2800" dirty="0"/>
              <a:t>Summative Assessment: 1 x 3000 word research essay</a:t>
            </a:r>
          </a:p>
          <a:p>
            <a:r>
              <a:rPr lang="en-US" sz="2800" dirty="0"/>
              <a:t>Formative Assessment: 1 x group seminar presentation</a:t>
            </a:r>
          </a:p>
        </p:txBody>
      </p:sp>
      <p:pic>
        <p:nvPicPr>
          <p:cNvPr id="4" name="Picture 2" descr="Image result for image participation"/>
          <p:cNvPicPr>
            <a:picLocks noChangeAspect="1" noChangeArrowheads="1"/>
          </p:cNvPicPr>
          <p:nvPr/>
        </p:nvPicPr>
        <p:blipFill rotWithShape="1">
          <a:blip r:embed="rId3">
            <a:extLst>
              <a:ext uri="{28A0092B-C50C-407E-A947-70E740481C1C}">
                <a14:useLocalDpi xmlns:a14="http://schemas.microsoft.com/office/drawing/2010/main" val="0"/>
              </a:ext>
            </a:extLst>
          </a:blip>
          <a:srcRect l="4100" t="12397" r="5009" b="11068"/>
          <a:stretch/>
        </p:blipFill>
        <p:spPr bwMode="auto">
          <a:xfrm>
            <a:off x="6279088" y="99881"/>
            <a:ext cx="2664641" cy="1706843"/>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Echo 3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5853" y="3351859"/>
            <a:ext cx="1709860" cy="863655"/>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Image result for image talis aspi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5853" y="2403897"/>
            <a:ext cx="1919654" cy="525434"/>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Image result for cartoon reproductive right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06650" y="5414159"/>
            <a:ext cx="2289987" cy="1241602"/>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Image result for cartoon reproductive justic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99692" y="5346844"/>
            <a:ext cx="1423432" cy="1394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36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5D28D-BB19-455A-8F4A-EBF8D2465939}"/>
              </a:ext>
            </a:extLst>
          </p:cNvPr>
          <p:cNvSpPr>
            <a:spLocks noGrp="1"/>
          </p:cNvSpPr>
          <p:nvPr>
            <p:ph type="title"/>
          </p:nvPr>
        </p:nvSpPr>
        <p:spPr>
          <a:xfrm>
            <a:off x="392545" y="559088"/>
            <a:ext cx="8229600" cy="924214"/>
          </a:xfrm>
        </p:spPr>
        <p:txBody>
          <a:bodyPr/>
          <a:lstStyle/>
          <a:p>
            <a:r>
              <a:rPr lang="en-GB" sz="4000" dirty="0"/>
              <a:t>Indicative Reading</a:t>
            </a:r>
          </a:p>
        </p:txBody>
      </p:sp>
      <p:sp>
        <p:nvSpPr>
          <p:cNvPr id="3" name="Content Placeholder 2">
            <a:extLst>
              <a:ext uri="{FF2B5EF4-FFF2-40B4-BE49-F238E27FC236}">
                <a16:creationId xmlns:a16="http://schemas.microsoft.com/office/drawing/2014/main" id="{C69B0411-D16F-44CE-833C-37F106A3A54C}"/>
              </a:ext>
            </a:extLst>
          </p:cNvPr>
          <p:cNvSpPr>
            <a:spLocks noGrp="1"/>
          </p:cNvSpPr>
          <p:nvPr>
            <p:ph idx="1"/>
          </p:nvPr>
        </p:nvSpPr>
        <p:spPr>
          <a:xfrm>
            <a:off x="154709" y="1705408"/>
            <a:ext cx="8834581" cy="5152592"/>
          </a:xfrm>
        </p:spPr>
        <p:txBody>
          <a:bodyPr/>
          <a:lstStyle/>
          <a:p>
            <a:r>
              <a:rPr lang="en-GB" sz="1200" dirty="0" err="1"/>
              <a:t>Almack</a:t>
            </a:r>
            <a:r>
              <a:rPr lang="en-GB" sz="1200" dirty="0"/>
              <a:t>, Kathryn (2011) ‘Display Work: Lesbian Parent Couples and Their Families of Origin Negotiating New Kin Relationships’, in Esther Dermott &amp; Julie Seymour (Eds) </a:t>
            </a:r>
            <a:r>
              <a:rPr lang="en-GB" sz="1200" i="1" dirty="0"/>
              <a:t>Displaying Families: A New Concept for the Sociology of Family Life</a:t>
            </a:r>
            <a:r>
              <a:rPr lang="en-GB" sz="1200" dirty="0"/>
              <a:t>, Basingstoke: Palgrave Macmillan, pp. 102-118</a:t>
            </a:r>
          </a:p>
          <a:p>
            <a:r>
              <a:rPr lang="en-GB" sz="1200" dirty="0"/>
              <a:t>Chen, Diane et al (2018) ‘Attitudes Toward Fertility and Reproductive Health Among Transgender and Gender-Nonconforming Adolescents’, </a:t>
            </a:r>
            <a:r>
              <a:rPr lang="en-GB" sz="1200" i="1" dirty="0"/>
              <a:t>Journal of Adolescent Health</a:t>
            </a:r>
            <a:r>
              <a:rPr lang="en-GB" sz="1200" dirty="0"/>
              <a:t>, Vol. 63, No. 1, pp. 62-68</a:t>
            </a:r>
          </a:p>
          <a:p>
            <a:r>
              <a:rPr lang="en-GB" sz="1200" dirty="0"/>
              <a:t>Donath, Oma (2015) ‘Choosing Motherhood? Agency and Regret Within Reproduction and Mothering Retrospective Accounts’, </a:t>
            </a:r>
            <a:r>
              <a:rPr lang="en-GB" sz="1200" i="1" dirty="0"/>
              <a:t>Women’s Studies International Forum</a:t>
            </a:r>
            <a:r>
              <a:rPr lang="en-GB" sz="1200" dirty="0"/>
              <a:t>, Vol. 53, pp. 200-209</a:t>
            </a:r>
          </a:p>
          <a:p>
            <a:r>
              <a:rPr lang="en-GB" sz="1200" dirty="0"/>
              <a:t>Joffe, Carol and Jennifer Reich (Eds) (2015) </a:t>
            </a:r>
            <a:r>
              <a:rPr lang="en-GB" sz="1200" i="1" dirty="0"/>
              <a:t>Reproduction and Society: Interdisciplinary Readings</a:t>
            </a:r>
            <a:r>
              <a:rPr lang="en-GB" sz="1200" dirty="0"/>
              <a:t>, London; New York: Routledge, pp. 32-42 </a:t>
            </a:r>
          </a:p>
          <a:p>
            <a:r>
              <a:rPr lang="en-GB" sz="1200" dirty="0"/>
              <a:t>Jones, Cecily (2013) ‘“Human Weeds, Not Fit to Breed?”: African Caribbean Women and Reproductive Disparities in Britain’, </a:t>
            </a:r>
            <a:r>
              <a:rPr lang="en-GB" sz="1200" i="1" dirty="0"/>
              <a:t>Critical Public Health</a:t>
            </a:r>
            <a:r>
              <a:rPr lang="en-GB" sz="1200" dirty="0"/>
              <a:t>, Vol. 23, No. 1, pp. 49-61</a:t>
            </a:r>
          </a:p>
          <a:p>
            <a:r>
              <a:rPr lang="en-GB" sz="1200" dirty="0" err="1"/>
              <a:t>Kallianes</a:t>
            </a:r>
            <a:r>
              <a:rPr lang="en-GB" sz="1200" dirty="0"/>
              <a:t> V. and P. </a:t>
            </a:r>
            <a:r>
              <a:rPr lang="en-GB" sz="1200" dirty="0" err="1"/>
              <a:t>Rubenfeld</a:t>
            </a:r>
            <a:r>
              <a:rPr lang="en-GB" sz="1200" dirty="0"/>
              <a:t> (1997) ‘Disabled Women and Reproductive Rights’, </a:t>
            </a:r>
            <a:r>
              <a:rPr lang="en-GB" sz="1200" i="1" dirty="0"/>
              <a:t>Disability &amp; Society, </a:t>
            </a:r>
            <a:r>
              <a:rPr lang="en-GB" sz="1200" dirty="0"/>
              <a:t>Vol. 12, No. 2, pp. 203-221 </a:t>
            </a:r>
          </a:p>
          <a:p>
            <a:r>
              <a:rPr lang="en-GB" sz="1200" dirty="0"/>
              <a:t>Knudsen, Lara M. (2006) </a:t>
            </a:r>
            <a:r>
              <a:rPr lang="en-GB" sz="1200" i="1" dirty="0"/>
              <a:t>Reproductive Rights in a Global Context</a:t>
            </a:r>
            <a:r>
              <a:rPr lang="en-GB" sz="1200" dirty="0"/>
              <a:t>, Nashville: Vanderbilt University Press </a:t>
            </a:r>
          </a:p>
          <a:p>
            <a:r>
              <a:rPr lang="en-GB" sz="1200" dirty="0"/>
              <a:t>Martin, Lauren J. (2014) ‘Anticipating Infertility: Egg Freezing, Genetic Preservation, and Risk’, </a:t>
            </a:r>
            <a:r>
              <a:rPr lang="en-GB" sz="1200" i="1" dirty="0"/>
              <a:t>Gender and Society</a:t>
            </a:r>
            <a:r>
              <a:rPr lang="en-GB" sz="1200" dirty="0"/>
              <a:t>, Vol. 24, No. 4, pp. 526-545</a:t>
            </a:r>
          </a:p>
          <a:p>
            <a:r>
              <a:rPr lang="en-GB" sz="1200" dirty="0"/>
              <a:t>Miller, Tina (2011) ‘Falling Back into Gender?  Men’s Narratives and Practices around First-time Fatherhood’, </a:t>
            </a:r>
            <a:r>
              <a:rPr lang="en-GB" sz="1200" i="1" dirty="0"/>
              <a:t>Sociology</a:t>
            </a:r>
            <a:r>
              <a:rPr lang="en-GB" sz="1200" dirty="0"/>
              <a:t>, Vol. 45, No. 6, pp. 1094-1109</a:t>
            </a:r>
          </a:p>
          <a:p>
            <a:r>
              <a:rPr lang="en-GB" sz="1200" dirty="0" err="1"/>
              <a:t>Nandy</a:t>
            </a:r>
            <a:r>
              <a:rPr lang="en-GB" sz="1200" dirty="0"/>
              <a:t>, Amrita (2015) ‘Natural Mother = Real Mother? Choice and agency among un/natural ‘mothers’ in India’, </a:t>
            </a:r>
            <a:r>
              <a:rPr lang="en-GB" sz="1200" i="1" dirty="0"/>
              <a:t>Women’s Studies International Forum</a:t>
            </a:r>
            <a:r>
              <a:rPr lang="en-GB" sz="1200" dirty="0"/>
              <a:t>, Vol. 53, pp. 129-138</a:t>
            </a:r>
          </a:p>
          <a:p>
            <a:r>
              <a:rPr lang="en-GB" sz="1200" dirty="0"/>
              <a:t>Nash, Meredith (Ed.) (2014) </a:t>
            </a:r>
            <a:r>
              <a:rPr lang="en-GB" sz="1200" i="1" dirty="0"/>
              <a:t>Reframing Reproduction: Conceiving Gendered Experiences</a:t>
            </a:r>
            <a:r>
              <a:rPr lang="en-GB" sz="1200" dirty="0"/>
              <a:t>, Basingstoke; New York: Palgrave Macmillan</a:t>
            </a:r>
          </a:p>
          <a:p>
            <a:r>
              <a:rPr lang="en-GB" sz="1200" dirty="0" err="1"/>
              <a:t>Pande</a:t>
            </a:r>
            <a:r>
              <a:rPr lang="en-GB" sz="1200" dirty="0"/>
              <a:t>, Amrita (2016) ‘Global reproductive inequalities, neo-eugenics and commercial surrogacy in India’, </a:t>
            </a:r>
            <a:r>
              <a:rPr lang="en-GB" sz="1200" i="1" dirty="0"/>
              <a:t>Current Sociology, </a:t>
            </a:r>
            <a:r>
              <a:rPr lang="en-GB" sz="1200" dirty="0"/>
              <a:t>Vol. 64, No. 2, pp. 244-258</a:t>
            </a:r>
          </a:p>
          <a:p>
            <a:r>
              <a:rPr lang="en-GB" sz="1200" dirty="0"/>
              <a:t>Roberts, Dorothy (1999) </a:t>
            </a:r>
            <a:r>
              <a:rPr lang="en-GB" sz="1200" i="1" dirty="0"/>
              <a:t>Killing the Black Body: Race, Reproduction, and the Meaning of Liberty </a:t>
            </a:r>
            <a:r>
              <a:rPr lang="en-GB" sz="1200" dirty="0"/>
              <a:t>New York: Vintage </a:t>
            </a:r>
          </a:p>
          <a:p>
            <a:endParaRPr lang="en-GB" sz="1400" dirty="0"/>
          </a:p>
          <a:p>
            <a:pPr marL="0" indent="0">
              <a:buNone/>
            </a:pPr>
            <a:endParaRPr lang="en-GB" dirty="0"/>
          </a:p>
          <a:p>
            <a:pPr marL="0" indent="0">
              <a:buNone/>
            </a:pPr>
            <a:endParaRPr lang="en-GB" dirty="0"/>
          </a:p>
          <a:p>
            <a:endParaRPr lang="en-GB" dirty="0"/>
          </a:p>
        </p:txBody>
      </p:sp>
      <p:pic>
        <p:nvPicPr>
          <p:cNvPr id="3074" name="Picture 2" descr="People are reading books sitting on a laptop Vector Image">
            <a:extLst>
              <a:ext uri="{FF2B5EF4-FFF2-40B4-BE49-F238E27FC236}">
                <a16:creationId xmlns:a16="http://schemas.microsoft.com/office/drawing/2014/main" id="{D3D6C80A-4035-4AC4-AA85-C80F7591A00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088"/>
          <a:stretch/>
        </p:blipFill>
        <p:spPr bwMode="auto">
          <a:xfrm>
            <a:off x="6936509" y="120650"/>
            <a:ext cx="1927081" cy="14501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133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ollege Choice Ques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929" y="1459283"/>
            <a:ext cx="3977397" cy="264324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3AE274E-7A00-4703-83F6-0D6590F7576E}"/>
              </a:ext>
            </a:extLst>
          </p:cNvPr>
          <p:cNvSpPr txBox="1"/>
          <p:nvPr/>
        </p:nvSpPr>
        <p:spPr>
          <a:xfrm>
            <a:off x="4793675" y="1459283"/>
            <a:ext cx="3570997" cy="1569660"/>
          </a:xfrm>
          <a:prstGeom prst="rect">
            <a:avLst/>
          </a:prstGeom>
          <a:noFill/>
        </p:spPr>
        <p:txBody>
          <a:bodyPr wrap="square" rtlCol="0">
            <a:spAutoFit/>
          </a:bodyPr>
          <a:lstStyle/>
          <a:p>
            <a:r>
              <a:rPr lang="en-GB" sz="2400" dirty="0">
                <a:latin typeface="+mn-lt"/>
              </a:rPr>
              <a:t>Any questions, please email me:</a:t>
            </a:r>
          </a:p>
          <a:p>
            <a:endParaRPr lang="en-GB" sz="2400" dirty="0">
              <a:latin typeface="+mn-lt"/>
            </a:endParaRPr>
          </a:p>
          <a:p>
            <a:r>
              <a:rPr lang="en-GB" sz="2400" dirty="0">
                <a:latin typeface="+mn-lt"/>
              </a:rPr>
              <a:t>c.wright@warwick.ac.uk</a:t>
            </a:r>
          </a:p>
        </p:txBody>
      </p:sp>
      <p:pic>
        <p:nvPicPr>
          <p:cNvPr id="1028" name="Picture 4" descr="Thanks For Reading ††† - Home | Facebook">
            <a:extLst>
              <a:ext uri="{FF2B5EF4-FFF2-40B4-BE49-F238E27FC236}">
                <a16:creationId xmlns:a16="http://schemas.microsoft.com/office/drawing/2014/main" id="{E2703C19-58DB-460F-A60D-D21CE1FF8D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9930" y="3570439"/>
            <a:ext cx="3232870" cy="3232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0404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Flow.thmx</Template>
  <TotalTime>5114</TotalTime>
  <Words>1298</Words>
  <Application>Microsoft Office PowerPoint</Application>
  <PresentationFormat>On-screen Show (4:3)</PresentationFormat>
  <Paragraphs>124</Paragraphs>
  <Slides>8</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Constantia</vt:lpstr>
      <vt:lpstr>Wingdings 2</vt:lpstr>
      <vt:lpstr>Flow</vt:lpstr>
      <vt:lpstr>Transformations: Gender, Reproduction and Parenting in Contemporary Society</vt:lpstr>
      <vt:lpstr>Introduction</vt:lpstr>
      <vt:lpstr>Key Questions</vt:lpstr>
      <vt:lpstr>PowerPoint Presentation</vt:lpstr>
      <vt:lpstr>Module Structure</vt:lpstr>
      <vt:lpstr>Practicalities</vt:lpstr>
      <vt:lpstr>Indicative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Surrogacy</dc:title>
  <dc:creator>Karen Throsby</dc:creator>
  <cp:lastModifiedBy>ads\wssaf</cp:lastModifiedBy>
  <cp:revision>191</cp:revision>
  <cp:lastPrinted>2019-05-07T15:17:30Z</cp:lastPrinted>
  <dcterms:created xsi:type="dcterms:W3CDTF">2011-03-07T15:37:36Z</dcterms:created>
  <dcterms:modified xsi:type="dcterms:W3CDTF">2020-05-19T11:58:13Z</dcterms:modified>
</cp:coreProperties>
</file>