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6.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98" r:id="rId4"/>
    <p:sldMasterId id="2147483813" r:id="rId5"/>
    <p:sldMasterId id="2147483828" r:id="rId6"/>
    <p:sldMasterId id="2147483843" r:id="rId7"/>
    <p:sldMasterId id="2147483858" r:id="rId8"/>
    <p:sldMasterId id="2147483873" r:id="rId9"/>
    <p:sldMasterId id="2147483888" r:id="rId10"/>
  </p:sldMasterIdLst>
  <p:notesMasterIdLst>
    <p:notesMasterId r:id="rId17"/>
  </p:notesMasterIdLst>
  <p:handoutMasterIdLst>
    <p:handoutMasterId r:id="rId18"/>
  </p:handoutMasterIdLst>
  <p:sldIdLst>
    <p:sldId id="262" r:id="rId11"/>
    <p:sldId id="267" r:id="rId12"/>
    <p:sldId id="336" r:id="rId13"/>
    <p:sldId id="391" r:id="rId14"/>
    <p:sldId id="390" r:id="rId15"/>
    <p:sldId id="33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vender" id="{DF27C7D5-B301-0F4B-AA0B-9F4B850547A4}">
          <p14:sldIdLst>
            <p14:sldId id="262"/>
            <p14:sldId id="267"/>
            <p14:sldId id="336"/>
            <p14:sldId id="391"/>
            <p14:sldId id="390"/>
            <p14:sldId id="33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C0F3BA-F790-BCC3-A00E-0B6B431D30C6}" v="54" dt="2025-06-17T13:32:41.111"/>
    <p1510:client id="{09F48AA1-5400-906D-4EDA-EF323377BC48}" v="133" dt="2025-06-16T14:38:31.032"/>
    <p1510:client id="{0F63FEBD-CEDA-7A8E-895C-71954324C120}" v="1" dt="2025-06-17T12:06:22.569"/>
    <p1510:client id="{198C7ED0-D283-1416-40F8-A67D988C75E4}" v="7" dt="2025-06-17T13:41:11.086"/>
    <p1510:client id="{1D57F182-57C4-2349-9277-EA70CA23AAF7}" v="35" dt="2025-06-17T13:50:15.876"/>
    <p1510:client id="{30955776-96D6-4112-0CF5-488F2D941689}" v="1" dt="2025-06-17T13:37:46.567"/>
    <p1510:client id="{62018656-E429-9C5E-8187-0FEA85206826}" v="7" dt="2025-06-17T11:10:22.756"/>
    <p1510:client id="{6DD38EFF-EA19-6405-ADE5-316B3D0B6DE5}" v="1" dt="2025-06-17T13:49:51.954"/>
    <p1510:client id="{71AF2ADA-4FC3-FE4C-46E2-12B68F6A88AA}" v="4" dt="2025-06-17T13:20:21.949"/>
    <p1510:client id="{9035323B-001E-6544-D484-71B7E203B499}" v="50" dt="2025-06-16T15:58:25.592"/>
    <p1510:client id="{9B695E17-BC8B-38BF-8975-6DCAC0645146}" v="3" dt="2025-06-17T14:08:31.451"/>
    <p1510:client id="{9D588B31-AF6A-53CE-876F-70CF05D53077}" v="89" dt="2025-06-16T21:54:12.976"/>
    <p1510:client id="{B18364B2-AC64-32B6-DF90-C60216A35BE8}" v="4" dt="2025-06-16T21:58:03.469"/>
    <p1510:client id="{C95130A0-D216-6D9A-6A71-B0D22A8CE9A8}" v="14" dt="2025-06-17T13:44:53.025"/>
    <p1510:client id="{D2B62BCA-D497-1B41-5961-20BFFCF42EEB}" v="8" dt="2025-06-17T12:49:38.561"/>
    <p1510:client id="{EA057300-3123-452B-3C59-C771890B48F7}" v="1" dt="2025-06-17T12:18:46.432"/>
    <p1510:client id="{F1520A3C-E306-B095-5DCC-B83D17ECD801}" v="2" dt="2025-06-16T18:34:58.703"/>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94719"/>
  </p:normalViewPr>
  <p:slideViewPr>
    <p:cSldViewPr snapToGrid="0">
      <p:cViewPr varScale="1">
        <p:scale>
          <a:sx n="106" d="100"/>
          <a:sy n="106" d="100"/>
        </p:scale>
        <p:origin x="768"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5.xml"/><Relationship Id="rId23" Type="http://schemas.microsoft.com/office/2015/10/relationships/revisionInfo" Target="revisionInfo.xml"/><Relationship Id="rId10" Type="http://schemas.openxmlformats.org/officeDocument/2006/relationships/slideMaster" Target="slideMasters/slideMaster7.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a:t>
            </a:fld>
            <a:endParaRPr lang="en-GB"/>
          </a:p>
        </p:txBody>
      </p:sp>
      <p:sp>
        <p:nvSpPr>
          <p:cNvPr id="5" name="Footer Placeholder 4">
            <a:extLst>
              <a:ext uri="{FF2B5EF4-FFF2-40B4-BE49-F238E27FC236}">
                <a16:creationId xmlns:a16="http://schemas.microsoft.com/office/drawing/2014/main" id="{563CC7F7-0CB9-DA6D-2028-B059ECE3341C}"/>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10252008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theme" Target="../theme/theme6.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3" Type="http://schemas.openxmlformats.org/officeDocument/2006/relationships/slideLayout" Target="../slideLayouts/slideLayout123.xml"/><Relationship Id="rId21" Type="http://schemas.openxmlformats.org/officeDocument/2006/relationships/theme" Target="../theme/theme7.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2" Type="http://schemas.openxmlformats.org/officeDocument/2006/relationships/hyperlink" Target="https://warwick.ac.uk/fac/soc/sociology/current/undergraduate/modules/module-selection/" TargetMode="External"/><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3.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B0161F2-D84D-EB79-CC8F-875101556867}"/>
              </a:ext>
            </a:extLst>
          </p:cNvPr>
          <p:cNvSpPr>
            <a:spLocks noGrp="1"/>
          </p:cNvSpPr>
          <p:nvPr>
            <p:ph type="body" sz="quarter" idx="13"/>
          </p:nvPr>
        </p:nvSpPr>
        <p:spPr>
          <a:xfrm>
            <a:off x="501045" y="4340538"/>
            <a:ext cx="6541200" cy="855299"/>
          </a:xfrm>
        </p:spPr>
        <p:txBody>
          <a:bodyPr/>
          <a:lstStyle/>
          <a:p>
            <a:r>
              <a:rPr lang="en-GB" sz="3200" dirty="0"/>
              <a:t>First Year Students – 25/26</a:t>
            </a:r>
          </a:p>
        </p:txBody>
      </p:sp>
      <p:sp>
        <p:nvSpPr>
          <p:cNvPr id="6" name="Title 5">
            <a:extLst>
              <a:ext uri="{FF2B5EF4-FFF2-40B4-BE49-F238E27FC236}">
                <a16:creationId xmlns:a16="http://schemas.microsoft.com/office/drawing/2014/main" id="{C35D1BC9-819A-F4BC-F31F-3EA2C416829E}"/>
              </a:ext>
            </a:extLst>
          </p:cNvPr>
          <p:cNvSpPr>
            <a:spLocks noGrp="1"/>
          </p:cNvSpPr>
          <p:nvPr>
            <p:ph type="title"/>
          </p:nvPr>
        </p:nvSpPr>
        <p:spPr>
          <a:xfrm>
            <a:off x="499732" y="1889950"/>
            <a:ext cx="6542513" cy="2019977"/>
          </a:xfrm>
        </p:spPr>
        <p:txBody>
          <a:bodyPr/>
          <a:lstStyle/>
          <a:p>
            <a:r>
              <a:rPr lang="en-GB" sz="5400" dirty="0"/>
              <a:t>Module &amp; Seminar Registration Guidance</a:t>
            </a:r>
          </a:p>
        </p:txBody>
      </p:sp>
      <p:pic>
        <p:nvPicPr>
          <p:cNvPr id="5" name="Picture Placeholder 4">
            <a:extLst>
              <a:ext uri="{FF2B5EF4-FFF2-40B4-BE49-F238E27FC236}">
                <a16:creationId xmlns:a16="http://schemas.microsoft.com/office/drawing/2014/main" id="{ED411A6D-3956-0E15-DF63-74E094939C24}"/>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a:xfrm>
            <a:off x="7678168" y="0"/>
            <a:ext cx="4014099" cy="6354450"/>
          </a:xfrm>
        </p:spPr>
      </p:pic>
    </p:spTree>
    <p:extLst>
      <p:ext uri="{BB962C8B-B14F-4D97-AF65-F5344CB8AC3E}">
        <p14:creationId xmlns:p14="http://schemas.microsoft.com/office/powerpoint/2010/main" val="1079536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A41F6-0E01-854E-E558-5EC33459AC16}"/>
            </a:ext>
          </a:extLst>
        </p:cNvPr>
        <p:cNvGrpSpPr/>
        <p:nvPr/>
      </p:nvGrpSpPr>
      <p:grpSpPr>
        <a:xfrm>
          <a:off x="0" y="0"/>
          <a:ext cx="0" cy="0"/>
          <a:chOff x="0" y="0"/>
          <a:chExt cx="0" cy="0"/>
        </a:xfrm>
      </p:grpSpPr>
      <p:sp>
        <p:nvSpPr>
          <p:cNvPr id="37" name="Text Placeholder 36">
            <a:extLst>
              <a:ext uri="{FF2B5EF4-FFF2-40B4-BE49-F238E27FC236}">
                <a16:creationId xmlns:a16="http://schemas.microsoft.com/office/drawing/2014/main" id="{987A6928-4BEC-295C-79F6-422E4EF3607E}"/>
              </a:ext>
            </a:extLst>
          </p:cNvPr>
          <p:cNvSpPr>
            <a:spLocks noGrp="1"/>
          </p:cNvSpPr>
          <p:nvPr>
            <p:ph type="body" sz="quarter" idx="13"/>
          </p:nvPr>
        </p:nvSpPr>
        <p:spPr/>
        <p:txBody>
          <a:bodyPr/>
          <a:lstStyle/>
          <a:p>
            <a:r>
              <a:rPr lang="en-GB" dirty="0"/>
              <a:t>01</a:t>
            </a:r>
          </a:p>
        </p:txBody>
      </p:sp>
      <p:sp>
        <p:nvSpPr>
          <p:cNvPr id="38" name="Text Placeholder 37">
            <a:extLst>
              <a:ext uri="{FF2B5EF4-FFF2-40B4-BE49-F238E27FC236}">
                <a16:creationId xmlns:a16="http://schemas.microsoft.com/office/drawing/2014/main" id="{654FD40B-CEF6-725A-9709-1A6FFA4B356D}"/>
              </a:ext>
            </a:extLst>
          </p:cNvPr>
          <p:cNvSpPr>
            <a:spLocks noGrp="1"/>
          </p:cNvSpPr>
          <p:nvPr>
            <p:ph type="body" sz="quarter" idx="14"/>
          </p:nvPr>
        </p:nvSpPr>
        <p:spPr/>
        <p:txBody>
          <a:bodyPr/>
          <a:lstStyle/>
          <a:p>
            <a:r>
              <a:rPr lang="en-GB" dirty="0"/>
              <a:t>Module Registration</a:t>
            </a:r>
          </a:p>
        </p:txBody>
      </p:sp>
      <p:sp>
        <p:nvSpPr>
          <p:cNvPr id="39" name="Text Placeholder 38">
            <a:extLst>
              <a:ext uri="{FF2B5EF4-FFF2-40B4-BE49-F238E27FC236}">
                <a16:creationId xmlns:a16="http://schemas.microsoft.com/office/drawing/2014/main" id="{24269352-7DC9-5D6F-0E38-EA045B9CC316}"/>
              </a:ext>
            </a:extLst>
          </p:cNvPr>
          <p:cNvSpPr>
            <a:spLocks noGrp="1"/>
          </p:cNvSpPr>
          <p:nvPr>
            <p:ph type="body" sz="quarter" idx="15"/>
          </p:nvPr>
        </p:nvSpPr>
        <p:spPr/>
        <p:txBody>
          <a:bodyPr/>
          <a:lstStyle/>
          <a:p>
            <a:r>
              <a:rPr lang="en-GB" dirty="0"/>
              <a:t>02</a:t>
            </a:r>
          </a:p>
        </p:txBody>
      </p:sp>
      <p:sp>
        <p:nvSpPr>
          <p:cNvPr id="40" name="Text Placeholder 39">
            <a:extLst>
              <a:ext uri="{FF2B5EF4-FFF2-40B4-BE49-F238E27FC236}">
                <a16:creationId xmlns:a16="http://schemas.microsoft.com/office/drawing/2014/main" id="{488E472A-C96D-E451-2FA7-4BAE1AA20635}"/>
              </a:ext>
            </a:extLst>
          </p:cNvPr>
          <p:cNvSpPr>
            <a:spLocks noGrp="1"/>
          </p:cNvSpPr>
          <p:nvPr>
            <p:ph type="body" sz="quarter" idx="17"/>
          </p:nvPr>
        </p:nvSpPr>
        <p:spPr/>
        <p:txBody>
          <a:bodyPr/>
          <a:lstStyle/>
          <a:p>
            <a:r>
              <a:rPr lang="en-GB" dirty="0"/>
              <a:t>03</a:t>
            </a:r>
          </a:p>
        </p:txBody>
      </p:sp>
      <p:sp>
        <p:nvSpPr>
          <p:cNvPr id="18" name="Title 17">
            <a:extLst>
              <a:ext uri="{FF2B5EF4-FFF2-40B4-BE49-F238E27FC236}">
                <a16:creationId xmlns:a16="http://schemas.microsoft.com/office/drawing/2014/main" id="{C46ACBB7-48A8-41EB-473D-8F1FF6C21584}"/>
              </a:ext>
            </a:extLst>
          </p:cNvPr>
          <p:cNvSpPr>
            <a:spLocks noGrp="1"/>
          </p:cNvSpPr>
          <p:nvPr>
            <p:ph type="title"/>
          </p:nvPr>
        </p:nvSpPr>
        <p:spPr>
          <a:xfrm>
            <a:off x="499733" y="724776"/>
            <a:ext cx="11192534" cy="752835"/>
          </a:xfrm>
        </p:spPr>
        <p:txBody>
          <a:bodyPr/>
          <a:lstStyle/>
          <a:p>
            <a:r>
              <a:rPr lang="en-US" dirty="0"/>
              <a:t>MODULE AND SEMINAR REGISTRATION</a:t>
            </a:r>
            <a:br>
              <a:rPr lang="en-US" dirty="0"/>
            </a:br>
            <a:endParaRPr lang="en-GB" dirty="0"/>
          </a:p>
        </p:txBody>
      </p:sp>
      <p:sp>
        <p:nvSpPr>
          <p:cNvPr id="43" name="Text Placeholder 42">
            <a:extLst>
              <a:ext uri="{FF2B5EF4-FFF2-40B4-BE49-F238E27FC236}">
                <a16:creationId xmlns:a16="http://schemas.microsoft.com/office/drawing/2014/main" id="{7DBBF9F0-DD25-4428-7409-453CF861EA4E}"/>
              </a:ext>
            </a:extLst>
          </p:cNvPr>
          <p:cNvSpPr>
            <a:spLocks noGrp="1"/>
          </p:cNvSpPr>
          <p:nvPr>
            <p:ph type="body" sz="quarter" idx="24"/>
          </p:nvPr>
        </p:nvSpPr>
        <p:spPr/>
        <p:txBody>
          <a:bodyPr/>
          <a:lstStyle/>
          <a:p>
            <a:r>
              <a:rPr lang="en-GB" dirty="0"/>
              <a:t>Seminar Registration</a:t>
            </a:r>
          </a:p>
        </p:txBody>
      </p:sp>
      <p:sp>
        <p:nvSpPr>
          <p:cNvPr id="44" name="Text Placeholder 43">
            <a:extLst>
              <a:ext uri="{FF2B5EF4-FFF2-40B4-BE49-F238E27FC236}">
                <a16:creationId xmlns:a16="http://schemas.microsoft.com/office/drawing/2014/main" id="{301D9BAA-ECBC-0AF4-3A29-EEB5A444ABAB}"/>
              </a:ext>
            </a:extLst>
          </p:cNvPr>
          <p:cNvSpPr>
            <a:spLocks noGrp="1"/>
          </p:cNvSpPr>
          <p:nvPr>
            <p:ph type="body" sz="quarter" idx="25"/>
          </p:nvPr>
        </p:nvSpPr>
        <p:spPr/>
        <p:txBody>
          <a:bodyPr/>
          <a:lstStyle/>
          <a:p>
            <a:r>
              <a:rPr lang="en-GB" dirty="0"/>
              <a:t>Useful Contacts</a:t>
            </a:r>
          </a:p>
        </p:txBody>
      </p:sp>
      <p:sp>
        <p:nvSpPr>
          <p:cNvPr id="30" name="Slide Number Placeholder 29">
            <a:extLst>
              <a:ext uri="{FF2B5EF4-FFF2-40B4-BE49-F238E27FC236}">
                <a16:creationId xmlns:a16="http://schemas.microsoft.com/office/drawing/2014/main" id="{C8CE785E-371A-0073-DFE7-C0603E9D7CD2}"/>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2</a:t>
            </a:fld>
            <a:endParaRPr lang="en-GB"/>
          </a:p>
        </p:txBody>
      </p:sp>
    </p:spTree>
    <p:extLst>
      <p:ext uri="{BB962C8B-B14F-4D97-AF65-F5344CB8AC3E}">
        <p14:creationId xmlns:p14="http://schemas.microsoft.com/office/powerpoint/2010/main" val="3951729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183D9-DCB2-C6C8-7A75-B32F307A80A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71DF1BA-FABB-9393-8C0C-E0572061AF23}"/>
              </a:ext>
            </a:extLst>
          </p:cNvPr>
          <p:cNvSpPr>
            <a:spLocks noGrp="1"/>
          </p:cNvSpPr>
          <p:nvPr>
            <p:ph type="title"/>
          </p:nvPr>
        </p:nvSpPr>
        <p:spPr>
          <a:xfrm>
            <a:off x="499733" y="538538"/>
            <a:ext cx="11192534" cy="777457"/>
          </a:xfrm>
        </p:spPr>
        <p:txBody>
          <a:bodyPr/>
          <a:lstStyle/>
          <a:p>
            <a:r>
              <a:rPr lang="en-GB" sz="3200" dirty="0"/>
              <a:t>01 Module Registration</a:t>
            </a:r>
            <a:br>
              <a:rPr lang="en-GB" sz="3200" dirty="0"/>
            </a:br>
            <a:endParaRPr lang="en-GB" dirty="0"/>
          </a:p>
        </p:txBody>
      </p:sp>
      <p:sp>
        <p:nvSpPr>
          <p:cNvPr id="8" name="Content Placeholder 7">
            <a:extLst>
              <a:ext uri="{FF2B5EF4-FFF2-40B4-BE49-F238E27FC236}">
                <a16:creationId xmlns:a16="http://schemas.microsoft.com/office/drawing/2014/main" id="{6573F51C-A84E-DE7A-D4FE-D356684D881F}"/>
              </a:ext>
            </a:extLst>
          </p:cNvPr>
          <p:cNvSpPr>
            <a:spLocks noGrp="1"/>
          </p:cNvSpPr>
          <p:nvPr>
            <p:ph idx="1"/>
          </p:nvPr>
        </p:nvSpPr>
        <p:spPr>
          <a:xfrm>
            <a:off x="499733" y="1100824"/>
            <a:ext cx="11192534" cy="3567600"/>
          </a:xfrm>
        </p:spPr>
        <p:txBody>
          <a:bodyPr/>
          <a:lstStyle/>
          <a:p>
            <a:r>
              <a:rPr lang="en-GB" sz="2000" b="1" dirty="0"/>
              <a:t>How to register for modules?</a:t>
            </a:r>
          </a:p>
          <a:p>
            <a:endParaRPr lang="en-GB" sz="2000" b="1" dirty="0"/>
          </a:p>
          <a:p>
            <a:pPr marL="285750" indent="-285750">
              <a:buFont typeface="Arial" panose="020B0604020202020204" pitchFamily="34" charset="0"/>
              <a:buChar char="•"/>
            </a:pPr>
            <a:r>
              <a:rPr lang="en-GB" sz="2000" dirty="0"/>
              <a:t>All First Year students should have received an email asking them to choose </a:t>
            </a:r>
            <a:r>
              <a:rPr lang="en-GB" sz="2000" b="1" dirty="0"/>
              <a:t>their optional Sociology Modules</a:t>
            </a:r>
            <a:r>
              <a:rPr lang="en-GB" sz="2000" dirty="0"/>
              <a:t>. You must have enrolled online and set up your IT account before you are able to choose your modules using this form.</a:t>
            </a:r>
            <a:br>
              <a:rPr lang="en-GB" sz="2000" dirty="0"/>
            </a:br>
            <a:endParaRPr lang="en-GB" sz="2000" dirty="0"/>
          </a:p>
          <a:p>
            <a:pPr marL="285750" indent="-285750">
              <a:buFont typeface="Arial" panose="020B0604020202020204" pitchFamily="34" charset="0"/>
              <a:buChar char="•"/>
            </a:pPr>
            <a:r>
              <a:rPr lang="en-GB" sz="2000" dirty="0"/>
              <a:t>The </a:t>
            </a:r>
            <a:r>
              <a:rPr lang="en-GB" sz="2000" b="1" dirty="0">
                <a:hlinkClick r:id="rId2">
                  <a:extLst>
                    <a:ext uri="{A12FA001-AC4F-418D-AE19-62706E023703}">
                      <ahyp:hlinkClr xmlns:ahyp="http://schemas.microsoft.com/office/drawing/2018/hyperlinkcolor" val="tx"/>
                    </a:ext>
                  </a:extLst>
                </a:hlinkClick>
              </a:rPr>
              <a:t>Module Registration Form </a:t>
            </a:r>
            <a:r>
              <a:rPr lang="en-GB" sz="2000" dirty="0"/>
              <a:t>will contain important information such as a list of CORE and OPTIONAL modules, your course structure and more. You are required to take all </a:t>
            </a:r>
            <a:r>
              <a:rPr lang="en-GB" sz="2000" b="1" dirty="0"/>
              <a:t>CORE</a:t>
            </a:r>
            <a:r>
              <a:rPr lang="en-GB" sz="2000" dirty="0"/>
              <a:t> modules and you can choose your </a:t>
            </a:r>
            <a:r>
              <a:rPr lang="en-GB" sz="2000" b="1" dirty="0"/>
              <a:t>OPTIONAL</a:t>
            </a:r>
            <a:r>
              <a:rPr lang="en-GB" sz="2000" dirty="0"/>
              <a:t> modules.</a:t>
            </a:r>
            <a:br>
              <a:rPr lang="en-GB" sz="2000" dirty="0"/>
            </a:br>
            <a:endParaRPr lang="en-GB" sz="2000" dirty="0"/>
          </a:p>
          <a:p>
            <a:pPr marL="285750" indent="-285750">
              <a:buFont typeface="Arial" panose="020B0604020202020204" pitchFamily="34" charset="0"/>
              <a:buChar char="•"/>
            </a:pPr>
            <a:r>
              <a:rPr lang="en-GB" sz="2000" dirty="0"/>
              <a:t>Once you have filled out the form, the Sociology Administrative Team will register you onto the modules during Welcome Week. If you have not filled out the Module Registration Form, please do so as soon as possible.</a:t>
            </a:r>
          </a:p>
        </p:txBody>
      </p:sp>
      <p:sp>
        <p:nvSpPr>
          <p:cNvPr id="2" name="Slide Number Placeholder 29">
            <a:extLst>
              <a:ext uri="{FF2B5EF4-FFF2-40B4-BE49-F238E27FC236}">
                <a16:creationId xmlns:a16="http://schemas.microsoft.com/office/drawing/2014/main" id="{A303AA94-69EE-BA03-84C1-A8DAC4DEB997}"/>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3</a:t>
            </a:fld>
            <a:endParaRPr lang="en-GB"/>
          </a:p>
        </p:txBody>
      </p:sp>
    </p:spTree>
    <p:extLst>
      <p:ext uri="{BB962C8B-B14F-4D97-AF65-F5344CB8AC3E}">
        <p14:creationId xmlns:p14="http://schemas.microsoft.com/office/powerpoint/2010/main" val="2740951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34DF1-BBE3-FCC2-163E-F1D087099966}"/>
            </a:ext>
          </a:extLst>
        </p:cNvPr>
        <p:cNvGrpSpPr/>
        <p:nvPr/>
      </p:nvGrpSpPr>
      <p:grpSpPr>
        <a:xfrm>
          <a:off x="0" y="0"/>
          <a:ext cx="0" cy="0"/>
          <a:chOff x="0" y="0"/>
          <a:chExt cx="0" cy="0"/>
        </a:xfrm>
      </p:grpSpPr>
      <p:pic>
        <p:nvPicPr>
          <p:cNvPr id="10" name="Picture Placeholder 9" descr="A person writing on paper and using a computer&#10;&#10;AI-generated content may be incorrect.">
            <a:extLst>
              <a:ext uri="{FF2B5EF4-FFF2-40B4-BE49-F238E27FC236}">
                <a16:creationId xmlns:a16="http://schemas.microsoft.com/office/drawing/2014/main" id="{6BA5CEB4-6CBB-03DA-02AE-92333BBB043E}"/>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6003020" y="0"/>
            <a:ext cx="4554000" cy="6857990"/>
          </a:xfrm>
          <a:prstGeom prst="rect">
            <a:avLst/>
          </a:prstGeom>
        </p:spPr>
      </p:pic>
      <p:sp>
        <p:nvSpPr>
          <p:cNvPr id="16" name="Title 15">
            <a:extLst>
              <a:ext uri="{FF2B5EF4-FFF2-40B4-BE49-F238E27FC236}">
                <a16:creationId xmlns:a16="http://schemas.microsoft.com/office/drawing/2014/main" id="{16F296B5-FEF8-7419-5785-B172C7850CD1}"/>
              </a:ext>
            </a:extLst>
          </p:cNvPr>
          <p:cNvSpPr>
            <a:spLocks noGrp="1"/>
          </p:cNvSpPr>
          <p:nvPr>
            <p:ph type="title"/>
          </p:nvPr>
        </p:nvSpPr>
        <p:spPr>
          <a:xfrm>
            <a:off x="499733" y="503550"/>
            <a:ext cx="4860001" cy="383567"/>
          </a:xfrm>
        </p:spPr>
        <p:txBody>
          <a:bodyPr wrap="square" anchor="t">
            <a:normAutofit/>
          </a:bodyPr>
          <a:lstStyle/>
          <a:p>
            <a:r>
              <a:rPr lang="en-GB"/>
              <a:t> </a:t>
            </a:r>
          </a:p>
        </p:txBody>
      </p:sp>
      <p:sp>
        <p:nvSpPr>
          <p:cNvPr id="32" name="Content Placeholder 3">
            <a:extLst>
              <a:ext uri="{FF2B5EF4-FFF2-40B4-BE49-F238E27FC236}">
                <a16:creationId xmlns:a16="http://schemas.microsoft.com/office/drawing/2014/main" id="{7373A411-81C6-D53B-924E-07EA8BA34304}"/>
              </a:ext>
            </a:extLst>
          </p:cNvPr>
          <p:cNvSpPr>
            <a:spLocks noGrp="1"/>
          </p:cNvSpPr>
          <p:nvPr>
            <p:ph sz="quarter" idx="20"/>
          </p:nvPr>
        </p:nvSpPr>
        <p:spPr>
          <a:xfrm>
            <a:off x="237182" y="887117"/>
            <a:ext cx="4860001" cy="4146610"/>
          </a:xfrm>
        </p:spPr>
        <p:txBody>
          <a:bodyPr/>
          <a:lstStyle/>
          <a:p>
            <a:pPr marL="342900" indent="-342900">
              <a:buFont typeface="Arial" panose="020B0604020202020204" pitchFamily="34" charset="0"/>
              <a:buChar char="•"/>
            </a:pPr>
            <a:r>
              <a:rPr lang="en-US" sz="1800" dirty="0"/>
              <a:t>First Year modules usually follow a similar format and have 2 contact hours of face-to-face teaching per week. 1 hour is allocated to the lecture and 1 hour will be allocated to a seminar. </a:t>
            </a:r>
          </a:p>
          <a:p>
            <a:pPr marL="342900" indent="-342900">
              <a:buFont typeface="Arial" panose="020B0604020202020204" pitchFamily="34" charset="0"/>
              <a:buChar char="•"/>
            </a:pPr>
            <a:endParaRPr lang="en-US" sz="1800" dirty="0"/>
          </a:p>
          <a:p>
            <a:pPr marL="342900" indent="-342900">
              <a:buFont typeface="Arial" panose="020B0604020202020204" pitchFamily="34" charset="0"/>
              <a:buChar char="•"/>
            </a:pPr>
            <a:r>
              <a:rPr lang="en-US" sz="1800" dirty="0"/>
              <a:t>You can not change the lecture time as it is only held once a week, however, you are able to choose your own seminar group with the time that suits you.</a:t>
            </a:r>
          </a:p>
          <a:p>
            <a:pPr marL="342900" indent="-342900">
              <a:buFont typeface="Arial" panose="020B0604020202020204" pitchFamily="34" charset="0"/>
              <a:buChar char="•"/>
            </a:pPr>
            <a:endParaRPr lang="en-US" sz="1800" dirty="0"/>
          </a:p>
          <a:p>
            <a:pPr marL="342900" indent="-342900">
              <a:buFont typeface="Arial" panose="020B0604020202020204" pitchFamily="34" charset="0"/>
              <a:buChar char="•"/>
            </a:pPr>
            <a:r>
              <a:rPr lang="en-US" sz="1800" dirty="0"/>
              <a:t>You will be able to view your timetable on </a:t>
            </a:r>
            <a:r>
              <a:rPr lang="en-US" sz="1800" b="1" dirty="0"/>
              <a:t>Tabula </a:t>
            </a:r>
            <a:r>
              <a:rPr lang="en-US" sz="1800" dirty="0"/>
              <a:t>which is a system you will be using to submit your assessments, access your personal tutor, see your timetable and more.</a:t>
            </a:r>
            <a:endParaRPr lang="en-US" sz="1800" b="1" dirty="0"/>
          </a:p>
          <a:p>
            <a:endParaRPr lang="en-US" dirty="0"/>
          </a:p>
        </p:txBody>
      </p:sp>
      <p:sp>
        <p:nvSpPr>
          <p:cNvPr id="34" name="Text Placeholder 4">
            <a:extLst>
              <a:ext uri="{FF2B5EF4-FFF2-40B4-BE49-F238E27FC236}">
                <a16:creationId xmlns:a16="http://schemas.microsoft.com/office/drawing/2014/main" id="{08CFC1A8-9D77-34B7-AE23-419170FBE437}"/>
              </a:ext>
            </a:extLst>
          </p:cNvPr>
          <p:cNvSpPr>
            <a:spLocks noGrp="1"/>
          </p:cNvSpPr>
          <p:nvPr>
            <p:ph type="body" sz="quarter" idx="22"/>
          </p:nvPr>
        </p:nvSpPr>
        <p:spPr>
          <a:xfrm>
            <a:off x="237181" y="165871"/>
            <a:ext cx="4860002" cy="564450"/>
          </a:xfrm>
        </p:spPr>
        <p:txBody>
          <a:bodyPr/>
          <a:lstStyle/>
          <a:p>
            <a:r>
              <a:rPr lang="en-US" sz="3200" dirty="0"/>
              <a:t>01 Module Registration</a:t>
            </a:r>
          </a:p>
        </p:txBody>
      </p:sp>
      <p:sp>
        <p:nvSpPr>
          <p:cNvPr id="7" name="Slide Number Placeholder 6">
            <a:extLst>
              <a:ext uri="{FF2B5EF4-FFF2-40B4-BE49-F238E27FC236}">
                <a16:creationId xmlns:a16="http://schemas.microsoft.com/office/drawing/2014/main" id="{56D587F1-728C-630F-DE54-918CF474BC6E}"/>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4</a:t>
            </a:fld>
            <a:endParaRPr lang="en-GB"/>
          </a:p>
        </p:txBody>
      </p:sp>
    </p:spTree>
    <p:extLst>
      <p:ext uri="{BB962C8B-B14F-4D97-AF65-F5344CB8AC3E}">
        <p14:creationId xmlns:p14="http://schemas.microsoft.com/office/powerpoint/2010/main" val="3718375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F17867-D02A-403F-6A45-3C251ED23CE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2E2ECA07-60D4-7750-A419-C53D2EDA92AB}"/>
              </a:ext>
            </a:extLst>
          </p:cNvPr>
          <p:cNvSpPr>
            <a:spLocks noGrp="1"/>
          </p:cNvSpPr>
          <p:nvPr>
            <p:ph type="title"/>
          </p:nvPr>
        </p:nvSpPr>
        <p:spPr>
          <a:xfrm>
            <a:off x="499733" y="538538"/>
            <a:ext cx="11192534" cy="777457"/>
          </a:xfrm>
        </p:spPr>
        <p:txBody>
          <a:bodyPr/>
          <a:lstStyle/>
          <a:p>
            <a:r>
              <a:rPr lang="en-GB" sz="3200" dirty="0"/>
              <a:t>02 Seminar registration</a:t>
            </a:r>
            <a:br>
              <a:rPr lang="en-GB" sz="3200" dirty="0"/>
            </a:br>
            <a:endParaRPr lang="en-GB" dirty="0"/>
          </a:p>
        </p:txBody>
      </p:sp>
      <p:sp>
        <p:nvSpPr>
          <p:cNvPr id="8" name="Content Placeholder 7">
            <a:extLst>
              <a:ext uri="{FF2B5EF4-FFF2-40B4-BE49-F238E27FC236}">
                <a16:creationId xmlns:a16="http://schemas.microsoft.com/office/drawing/2014/main" id="{C8B4A7F4-655F-F616-C631-DCCEB13B5273}"/>
              </a:ext>
            </a:extLst>
          </p:cNvPr>
          <p:cNvSpPr>
            <a:spLocks noGrp="1"/>
          </p:cNvSpPr>
          <p:nvPr>
            <p:ph idx="1"/>
          </p:nvPr>
        </p:nvSpPr>
        <p:spPr>
          <a:xfrm>
            <a:off x="499733" y="1100824"/>
            <a:ext cx="11192534" cy="3567600"/>
          </a:xfrm>
        </p:spPr>
        <p:txBody>
          <a:bodyPr/>
          <a:lstStyle/>
          <a:p>
            <a:pPr marL="285750" indent="-285750">
              <a:buFont typeface="Arial" panose="020B0604020202020204" pitchFamily="34" charset="0"/>
              <a:buChar char="•"/>
            </a:pPr>
            <a:r>
              <a:rPr lang="en-GB" sz="2000" dirty="0"/>
              <a:t>Once you have registered for your chosen modules, your lectures will automatically populate on your </a:t>
            </a:r>
            <a:r>
              <a:rPr lang="en-GB" sz="2000" b="1" dirty="0"/>
              <a:t>Tabula</a:t>
            </a:r>
            <a:r>
              <a:rPr lang="en-GB" sz="2000" dirty="0"/>
              <a:t> timetable and you will be able to select your seminars via </a:t>
            </a:r>
            <a:r>
              <a:rPr lang="en-GB" sz="2000" b="1" dirty="0"/>
              <a:t>Tabula Small Group Teaching.</a:t>
            </a:r>
            <a:br>
              <a:rPr lang="en-GB" sz="2000" dirty="0"/>
            </a:br>
            <a:endParaRPr lang="en-GB" sz="2000" dirty="0"/>
          </a:p>
          <a:p>
            <a:pPr marL="285750" indent="-285750">
              <a:buFont typeface="Arial" panose="020B0604020202020204" pitchFamily="34" charset="0"/>
              <a:buChar char="•"/>
            </a:pPr>
            <a:r>
              <a:rPr lang="en-GB" sz="2000" dirty="0"/>
              <a:t>Sociology operates a ‘self-sign up’ system for selecting seminars. </a:t>
            </a:r>
            <a:r>
              <a:rPr lang="en-GB" sz="2000" b="1" dirty="0"/>
              <a:t>You need to select the seminar you would like to attend from a range which will be offered on Tabula</a:t>
            </a:r>
            <a:r>
              <a:rPr lang="en-GB" sz="2000" dirty="0"/>
              <a:t>. Once you have selected your seminar for each module, they will also populate on your timetable. Please note that seminars are allocated on a first come, first serve basis. It is your responsibility to ensure your seminars do not clash.</a:t>
            </a:r>
            <a:br>
              <a:rPr lang="en-GB" sz="2000" dirty="0"/>
            </a:br>
            <a:endParaRPr lang="en-GB" sz="2000" dirty="0"/>
          </a:p>
          <a:p>
            <a:pPr marL="285750" indent="-285750">
              <a:buFont typeface="Arial" panose="020B0604020202020204" pitchFamily="34" charset="0"/>
              <a:buChar char="•"/>
            </a:pPr>
            <a:r>
              <a:rPr lang="en-GB" sz="2000" dirty="0"/>
              <a:t>The exception to the self sign-up rule is the core module SO130-15 (Introduction to Social Analytics in Social Inequalities Research). You will be pre-registered on Tabula for the SO130-15 teaching sessions. Please ensure that you do not select any other seminars that clash with SO130-15. If you have an unavoidable clash with another teaching session please email socugresource@warwick.ac.uk.</a:t>
            </a:r>
          </a:p>
        </p:txBody>
      </p:sp>
      <p:sp>
        <p:nvSpPr>
          <p:cNvPr id="2" name="Slide Number Placeholder 29">
            <a:extLst>
              <a:ext uri="{FF2B5EF4-FFF2-40B4-BE49-F238E27FC236}">
                <a16:creationId xmlns:a16="http://schemas.microsoft.com/office/drawing/2014/main" id="{69F245B8-BEB3-16EF-3998-2688BA91A714}"/>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5</a:t>
            </a:fld>
            <a:endParaRPr lang="en-GB"/>
          </a:p>
        </p:txBody>
      </p:sp>
    </p:spTree>
    <p:extLst>
      <p:ext uri="{BB962C8B-B14F-4D97-AF65-F5344CB8AC3E}">
        <p14:creationId xmlns:p14="http://schemas.microsoft.com/office/powerpoint/2010/main" val="3261332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5">
            <a:extLst>
              <a:ext uri="{FF2B5EF4-FFF2-40B4-BE49-F238E27FC236}">
                <a16:creationId xmlns:a16="http://schemas.microsoft.com/office/drawing/2014/main" id="{1F0F2CE2-ECB2-6C39-FD3C-A12D91171729}"/>
              </a:ext>
            </a:extLst>
          </p:cNvPr>
          <p:cNvSpPr>
            <a:spLocks noGrp="1"/>
          </p:cNvSpPr>
          <p:nvPr>
            <p:ph type="title"/>
          </p:nvPr>
        </p:nvSpPr>
        <p:spPr>
          <a:xfrm>
            <a:off x="499733" y="538538"/>
            <a:ext cx="4860001" cy="409151"/>
          </a:xfrm>
        </p:spPr>
        <p:txBody>
          <a:bodyPr/>
          <a:lstStyle/>
          <a:p>
            <a:r>
              <a:rPr lang="en-GB" sz="3200" dirty="0"/>
              <a:t>03 Useful Contacts</a:t>
            </a:r>
          </a:p>
        </p:txBody>
      </p:sp>
      <p:sp>
        <p:nvSpPr>
          <p:cNvPr id="38" name="Text Placeholder 37">
            <a:extLst>
              <a:ext uri="{FF2B5EF4-FFF2-40B4-BE49-F238E27FC236}">
                <a16:creationId xmlns:a16="http://schemas.microsoft.com/office/drawing/2014/main" id="{7E4CEFB3-F5B3-5ED2-B4C4-8402365F5FFF}"/>
              </a:ext>
            </a:extLst>
          </p:cNvPr>
          <p:cNvSpPr>
            <a:spLocks noGrp="1"/>
          </p:cNvSpPr>
          <p:nvPr>
            <p:ph type="body" sz="quarter" idx="21"/>
          </p:nvPr>
        </p:nvSpPr>
        <p:spPr>
          <a:xfrm>
            <a:off x="334978" y="1155274"/>
            <a:ext cx="4860002" cy="564450"/>
          </a:xfrm>
        </p:spPr>
        <p:txBody>
          <a:bodyPr/>
          <a:lstStyle/>
          <a:p>
            <a:r>
              <a:rPr lang="en-GB" dirty="0"/>
              <a:t>Taught Programmes Team:</a:t>
            </a:r>
          </a:p>
          <a:p>
            <a:endParaRPr lang="en-GB" dirty="0"/>
          </a:p>
          <a:p>
            <a:pPr marL="285750" indent="-285750">
              <a:buFont typeface="Arial" panose="020B0604020202020204" pitchFamily="34" charset="0"/>
              <a:buChar char="•"/>
            </a:pPr>
            <a:r>
              <a:rPr lang="en-GB" dirty="0"/>
              <a:t>Faye Brown</a:t>
            </a:r>
          </a:p>
          <a:p>
            <a:pPr marL="285750" indent="-285750">
              <a:buFont typeface="Arial" panose="020B0604020202020204" pitchFamily="34" charset="0"/>
              <a:buChar char="•"/>
            </a:pPr>
            <a:r>
              <a:rPr lang="en-GB" dirty="0"/>
              <a:t>Emilija Socilaite</a:t>
            </a:r>
            <a:br>
              <a:rPr lang="en-GB" dirty="0"/>
            </a:br>
            <a:endParaRPr lang="en-GB" sz="2400" dirty="0"/>
          </a:p>
          <a:p>
            <a:pPr marL="285750" indent="-285750">
              <a:buFont typeface="Arial" panose="020B0604020202020204" pitchFamily="34" charset="0"/>
              <a:buChar char="•"/>
            </a:pPr>
            <a:endParaRPr lang="en-GB" sz="2400" dirty="0"/>
          </a:p>
          <a:p>
            <a:r>
              <a:rPr lang="en-GB" sz="2400" dirty="0"/>
              <a:t>socugresource@warwick.ac.uk</a:t>
            </a:r>
          </a:p>
        </p:txBody>
      </p:sp>
      <p:sp>
        <p:nvSpPr>
          <p:cNvPr id="7" name="Slide Number Placeholder 6">
            <a:extLst>
              <a:ext uri="{FF2B5EF4-FFF2-40B4-BE49-F238E27FC236}">
                <a16:creationId xmlns:a16="http://schemas.microsoft.com/office/drawing/2014/main" id="{7C1517A5-59E5-5E03-2864-B24E3165329F}"/>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6</a:t>
            </a:fld>
            <a:endParaRPr lang="en-GB"/>
          </a:p>
        </p:txBody>
      </p:sp>
      <p:pic>
        <p:nvPicPr>
          <p:cNvPr id="31" name="Picture Placeholder 30" descr="A group of people standing outside&#10;&#10;AI-generated content may be incorrect.">
            <a:extLst>
              <a:ext uri="{FF2B5EF4-FFF2-40B4-BE49-F238E27FC236}">
                <a16:creationId xmlns:a16="http://schemas.microsoft.com/office/drawing/2014/main" id="{43C5CF5A-532B-8BBD-AC67-6D03091D211F}"/>
              </a:ext>
            </a:extLst>
          </p:cNvPr>
          <p:cNvPicPr>
            <a:picLocks noGrp="1" noChangeAspect="1"/>
          </p:cNvPicPr>
          <p:nvPr>
            <p:ph type="pic" sz="quarter" idx="18"/>
          </p:nvPr>
        </p:nvPicPr>
        <p:blipFill>
          <a:blip r:embed="rId2" cstate="email">
            <a:extLst>
              <a:ext uri="{28A0092B-C50C-407E-A947-70E740481C1C}">
                <a14:useLocalDpi xmlns:a14="http://schemas.microsoft.com/office/drawing/2010/main"/>
              </a:ext>
            </a:extLst>
          </a:blip>
          <a:srcRect/>
          <a:stretch>
            <a:fillRect/>
          </a:stretch>
        </p:blipFill>
        <p:spPr>
          <a:xfrm>
            <a:off x="5986020" y="1898005"/>
            <a:ext cx="3157977" cy="4210636"/>
          </a:xfrm>
        </p:spPr>
      </p:pic>
      <p:pic>
        <p:nvPicPr>
          <p:cNvPr id="54" name="Picture Placeholder 53" descr="A long hallway with a wooden ceiling&#10;&#10;AI-generated content may be incorrect.">
            <a:extLst>
              <a:ext uri="{FF2B5EF4-FFF2-40B4-BE49-F238E27FC236}">
                <a16:creationId xmlns:a16="http://schemas.microsoft.com/office/drawing/2014/main" id="{92FC30BD-8A57-414B-20DB-674016D15F55}"/>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a:xfrm>
            <a:off x="9144000" y="0"/>
            <a:ext cx="2548267" cy="6858000"/>
          </a:xfrm>
        </p:spPr>
      </p:pic>
      <p:pic>
        <p:nvPicPr>
          <p:cNvPr id="91" name="Picture Placeholder 90" descr="A building with a tree in the background&#10;&#10;AI-generated content may be incorrect.">
            <a:extLst>
              <a:ext uri="{FF2B5EF4-FFF2-40B4-BE49-F238E27FC236}">
                <a16:creationId xmlns:a16="http://schemas.microsoft.com/office/drawing/2014/main" id="{367774D9-73C9-78B4-BA2E-4459ACD20AAE}"/>
              </a:ext>
            </a:extLst>
          </p:cNvPr>
          <p:cNvPicPr>
            <a:picLocks noGrp="1" noChangeAspect="1"/>
          </p:cNvPicPr>
          <p:nvPr>
            <p:ph type="pic" sz="quarter" idx="19"/>
          </p:nvPr>
        </p:nvPicPr>
        <p:blipFill>
          <a:blip r:embed="rId4" cstate="email">
            <a:extLst>
              <a:ext uri="{28A0092B-C50C-407E-A947-70E740481C1C}">
                <a14:useLocalDpi xmlns:a14="http://schemas.microsoft.com/office/drawing/2010/main"/>
              </a:ext>
            </a:extLst>
          </a:blip>
          <a:srcRect/>
          <a:stretch>
            <a:fillRect/>
          </a:stretch>
        </p:blipFill>
        <p:spPr/>
      </p:pic>
      <p:sp>
        <p:nvSpPr>
          <p:cNvPr id="5" name="TextBox 4">
            <a:extLst>
              <a:ext uri="{FF2B5EF4-FFF2-40B4-BE49-F238E27FC236}">
                <a16:creationId xmlns:a16="http://schemas.microsoft.com/office/drawing/2014/main" id="{2E619C74-F923-FD36-E211-24CDD777752E}"/>
              </a:ext>
            </a:extLst>
          </p:cNvPr>
          <p:cNvSpPr txBox="1"/>
          <p:nvPr/>
        </p:nvSpPr>
        <p:spPr>
          <a:xfrm>
            <a:off x="252601" y="3429000"/>
            <a:ext cx="5024756" cy="400110"/>
          </a:xfrm>
          <a:prstGeom prst="rect">
            <a:avLst/>
          </a:prstGeom>
          <a:noFill/>
        </p:spPr>
        <p:txBody>
          <a:bodyPr wrap="square" rtlCol="0">
            <a:spAutoFit/>
          </a:bodyPr>
          <a:lstStyle/>
          <a:p>
            <a:r>
              <a:rPr lang="en-GB" sz="2000" dirty="0"/>
              <a:t>Thank you!</a:t>
            </a:r>
          </a:p>
        </p:txBody>
      </p:sp>
    </p:spTree>
    <p:extLst>
      <p:ext uri="{BB962C8B-B14F-4D97-AF65-F5344CB8AC3E}">
        <p14:creationId xmlns:p14="http://schemas.microsoft.com/office/powerpoint/2010/main" val="2347093408"/>
      </p:ext>
    </p:extLst>
  </p:cSld>
  <p:clrMapOvr>
    <a:masterClrMapping/>
  </p:clrMapOvr>
</p:sld>
</file>

<file path=ppt/theme/theme1.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38BF2393C4EA04AB7F96C5D4020735B" ma:contentTypeVersion="16" ma:contentTypeDescription="Create a new document." ma:contentTypeScope="" ma:versionID="455c2161f5b73f2a698616d02f07aa47">
  <xsd:schema xmlns:xsd="http://www.w3.org/2001/XMLSchema" xmlns:xs="http://www.w3.org/2001/XMLSchema" xmlns:p="http://schemas.microsoft.com/office/2006/metadata/properties" xmlns:ns2="2457cae1-bbb3-49df-91d0-3eeeba63d323" xmlns:ns3="ef19808f-d5e4-40cd-93fa-31b8700ee2cf" targetNamespace="http://schemas.microsoft.com/office/2006/metadata/properties" ma:root="true" ma:fieldsID="f888cfaeb3c0a23ff9de9fddae14e9fe" ns2:_="" ns3:_="">
    <xsd:import namespace="2457cae1-bbb3-49df-91d0-3eeeba63d323"/>
    <xsd:import namespace="ef19808f-d5e4-40cd-93fa-31b8700ee2c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57cae1-bbb3-49df-91d0-3eeeba63d3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f19808f-d5e4-40cd-93fa-31b8700ee2c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8d093c4e-51e7-44f8-921c-27a14d3f10ee}" ma:internalName="TaxCatchAll" ma:showField="CatchAllData" ma:web="ef19808f-d5e4-40cd-93fa-31b8700ee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457cae1-bbb3-49df-91d0-3eeeba63d323">
      <Terms xmlns="http://schemas.microsoft.com/office/infopath/2007/PartnerControls"/>
    </lcf76f155ced4ddcb4097134ff3c332f>
    <TaxCatchAll xmlns="ef19808f-d5e4-40cd-93fa-31b8700ee2cf" xsi:nil="true"/>
  </documentManagement>
</p:properties>
</file>

<file path=customXml/itemProps1.xml><?xml version="1.0" encoding="utf-8"?>
<ds:datastoreItem xmlns:ds="http://schemas.openxmlformats.org/officeDocument/2006/customXml" ds:itemID="{27E1CF70-444F-436E-BCF7-3A0908B68954}">
  <ds:schemaRefs>
    <ds:schemaRef ds:uri="2457cae1-bbb3-49df-91d0-3eeeba63d323"/>
    <ds:schemaRef ds:uri="ef19808f-d5e4-40cd-93fa-31b8700ee2c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3.xml><?xml version="1.0" encoding="utf-8"?>
<ds:datastoreItem xmlns:ds="http://schemas.openxmlformats.org/officeDocument/2006/customXml" ds:itemID="{74299F2F-53D8-4F04-89F8-F8961CB59FBC}">
  <ds:schemaRefs>
    <ds:schemaRef ds:uri="2457cae1-bbb3-49df-91d0-3eeeba63d323"/>
    <ds:schemaRef ds:uri="ef19808f-d5e4-40cd-93fa-31b8700ee2cf"/>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74</TotalTime>
  <Words>480</Words>
  <Application>Microsoft Office PowerPoint</Application>
  <PresentationFormat>Widescreen</PresentationFormat>
  <Paragraphs>40</Paragraphs>
  <Slides>6</Slides>
  <Notes>1</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6</vt:i4>
      </vt:variant>
    </vt:vector>
  </HeadingPairs>
  <TitlesOfParts>
    <vt:vector size="16" baseType="lpstr">
      <vt:lpstr>Arial</vt:lpstr>
      <vt:lpstr>Aptos</vt:lpstr>
      <vt:lpstr>Calibri</vt:lpstr>
      <vt:lpstr>UoW_Template_Black</vt:lpstr>
      <vt:lpstr>UoW_Template_Purple</vt:lpstr>
      <vt:lpstr>UoW_Template_Lavender</vt:lpstr>
      <vt:lpstr>UoW_Template_Blue</vt:lpstr>
      <vt:lpstr>UoW_Template_Green</vt:lpstr>
      <vt:lpstr>UoW_Template_Yellow</vt:lpstr>
      <vt:lpstr>UoW_Template_Coral</vt:lpstr>
      <vt:lpstr>Module &amp; Seminar Registration Guidance</vt:lpstr>
      <vt:lpstr>MODULE AND SEMINAR REGISTRATION </vt:lpstr>
      <vt:lpstr>01 Module Registration </vt:lpstr>
      <vt:lpstr> </vt:lpstr>
      <vt:lpstr>02 Seminar registration </vt:lpstr>
      <vt:lpstr>03 Useful Contacts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Socilaite, Emilija</cp:lastModifiedBy>
  <cp:revision>4</cp:revision>
  <dcterms:created xsi:type="dcterms:W3CDTF">2025-03-11T16:19:18Z</dcterms:created>
  <dcterms:modified xsi:type="dcterms:W3CDTF">2025-08-26T13:01:29Z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0x010100138BF2393C4EA04AB7F96C5D4020735B</vt:lpwstr>
  </property>
  <property fmtid="{D5CDD505-2E9C-101B-9397-08002B2CF9AE}" pid="3" name="MediaServiceImageTags">
    <vt:lpwstr/>
  </property>
</Properties>
</file>