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4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5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6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798" r:id="rId4"/>
    <p:sldMasterId id="2147483813" r:id="rId5"/>
    <p:sldMasterId id="2147483828" r:id="rId6"/>
    <p:sldMasterId id="2147483843" r:id="rId7"/>
    <p:sldMasterId id="2147483858" r:id="rId8"/>
    <p:sldMasterId id="2147483873" r:id="rId9"/>
    <p:sldMasterId id="2147483888" r:id="rId10"/>
  </p:sldMasterIdLst>
  <p:notesMasterIdLst>
    <p:notesMasterId r:id="rId23"/>
  </p:notesMasterIdLst>
  <p:handoutMasterIdLst>
    <p:handoutMasterId r:id="rId24"/>
  </p:handoutMasterIdLst>
  <p:sldIdLst>
    <p:sldId id="265" r:id="rId11"/>
    <p:sldId id="294" r:id="rId12"/>
    <p:sldId id="384" r:id="rId13"/>
    <p:sldId id="326" r:id="rId14"/>
    <p:sldId id="345" r:id="rId15"/>
    <p:sldId id="371" r:id="rId16"/>
    <p:sldId id="614" r:id="rId17"/>
    <p:sldId id="602" r:id="rId18"/>
    <p:sldId id="504" r:id="rId19"/>
    <p:sldId id="611" r:id="rId20"/>
    <p:sldId id="613" r:id="rId21"/>
    <p:sldId id="334" r:id="rId22"/>
  </p:sldIdLst>
  <p:sldSz cx="12192000" cy="6858000"/>
  <p:notesSz cx="6858000" cy="9144000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Yellow" id="{45827EED-3254-2D48-B20C-27FF2F0542F5}">
          <p14:sldIdLst>
            <p14:sldId id="265"/>
            <p14:sldId id="294"/>
            <p14:sldId id="384"/>
            <p14:sldId id="326"/>
            <p14:sldId id="345"/>
            <p14:sldId id="371"/>
            <p14:sldId id="614"/>
            <p14:sldId id="602"/>
            <p14:sldId id="504"/>
            <p14:sldId id="611"/>
            <p14:sldId id="613"/>
            <p14:sldId id="33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  <p188:author id="{F73A01AF-3AAF-8A96-B34A-4ECD0F6DD2D2}" name="Bodely, Ana" initials="BA" userId="S::u2172734@live.warwick.ac.uk::08ec00ae-aea7-4bf9-9869-9b75fae083f6" providerId="AD"/>
  <p188:author id="{F19AB3DB-DEA8-76A3-5B83-4F321B44045B}" name="Thomas, Lucie" initials="LT" userId="S::u1972659@live.warwick.ac.uk::f6b981cb-2546-4ed4-b627-b0ee29c6366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0C0C0C"/>
    <a:srgbClr val="FD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9FD607-1BE4-4868-B08F-313F8E2803E8}" v="4" dt="2025-09-29T20:42:46.909"/>
  </p1510:revLst>
</p1510:revInfo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–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–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–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–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–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–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–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56" autoAdjust="0"/>
    <p:restoredTop sz="94694"/>
  </p:normalViewPr>
  <p:slideViewPr>
    <p:cSldViewPr snapToGrid="0">
      <p:cViewPr varScale="1">
        <p:scale>
          <a:sx n="52" d="100"/>
          <a:sy n="52" d="100"/>
        </p:scale>
        <p:origin x="84" y="22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47389A-AD72-4E03-B53A-9E760E420F3D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4D3EE93E-37E9-461B-8ACF-95E799E4D78F}">
      <dgm:prSet/>
      <dgm:spPr/>
      <dgm:t>
        <a:bodyPr/>
        <a:lstStyle/>
        <a:p>
          <a:r>
            <a:rPr lang="en-GB" b="1" dirty="0"/>
            <a:t>When?</a:t>
          </a:r>
          <a:r>
            <a:rPr lang="en-GB" dirty="0"/>
            <a:t> Welcome Week and Monday-Wednesday in Week 1.</a:t>
          </a:r>
          <a:endParaRPr lang="en-US" dirty="0"/>
        </a:p>
      </dgm:t>
    </dgm:pt>
    <dgm:pt modelId="{E161DD2D-5CEC-450C-8E9B-A7AF6823D68B}" type="parTrans" cxnId="{370392FB-C834-448F-B3BC-91BC32AD09F5}">
      <dgm:prSet/>
      <dgm:spPr/>
      <dgm:t>
        <a:bodyPr/>
        <a:lstStyle/>
        <a:p>
          <a:endParaRPr lang="en-US"/>
        </a:p>
      </dgm:t>
    </dgm:pt>
    <dgm:pt modelId="{82B133A2-9E90-4FDD-B312-0FC88AFCEBA9}" type="sibTrans" cxnId="{370392FB-C834-448F-B3BC-91BC32AD09F5}">
      <dgm:prSet/>
      <dgm:spPr/>
      <dgm:t>
        <a:bodyPr/>
        <a:lstStyle/>
        <a:p>
          <a:endParaRPr lang="en-US"/>
        </a:p>
      </dgm:t>
    </dgm:pt>
    <dgm:pt modelId="{7618ED21-C1A6-490B-8525-FE3D6A6E4FA1}">
      <dgm:prSet/>
      <dgm:spPr/>
      <dgm:t>
        <a:bodyPr/>
        <a:lstStyle/>
        <a:p>
          <a:r>
            <a:rPr lang="en-GB"/>
            <a:t>Meet Library staff and our Library Student Partners.</a:t>
          </a:r>
          <a:endParaRPr lang="en-US"/>
        </a:p>
      </dgm:t>
    </dgm:pt>
    <dgm:pt modelId="{E587A6E7-BFDE-4E3B-87AE-A4B9D4D2FEB7}" type="parTrans" cxnId="{C6115D63-605A-461A-AFDE-19C43CFDE5B0}">
      <dgm:prSet/>
      <dgm:spPr/>
      <dgm:t>
        <a:bodyPr/>
        <a:lstStyle/>
        <a:p>
          <a:endParaRPr lang="en-US"/>
        </a:p>
      </dgm:t>
    </dgm:pt>
    <dgm:pt modelId="{72A149DC-AEC6-4632-8774-5463B47AF951}" type="sibTrans" cxnId="{C6115D63-605A-461A-AFDE-19C43CFDE5B0}">
      <dgm:prSet/>
      <dgm:spPr/>
      <dgm:t>
        <a:bodyPr/>
        <a:lstStyle/>
        <a:p>
          <a:endParaRPr lang="en-US"/>
        </a:p>
      </dgm:t>
    </dgm:pt>
    <dgm:pt modelId="{8D657897-9539-465A-A416-BC1D43C023C0}">
      <dgm:prSet/>
      <dgm:spPr/>
      <dgm:t>
        <a:bodyPr/>
        <a:lstStyle/>
        <a:p>
          <a:r>
            <a:rPr lang="en-GB"/>
            <a:t>Find out about everything the Library has to offer at our Welcome Stand </a:t>
          </a:r>
          <a:endParaRPr lang="en-US"/>
        </a:p>
      </dgm:t>
    </dgm:pt>
    <dgm:pt modelId="{67887238-B4F5-4574-AED9-9961F8B9924D}" type="parTrans" cxnId="{1940152D-33E2-4EC9-BA42-47DC8FBC00C8}">
      <dgm:prSet/>
      <dgm:spPr/>
      <dgm:t>
        <a:bodyPr/>
        <a:lstStyle/>
        <a:p>
          <a:endParaRPr lang="en-US"/>
        </a:p>
      </dgm:t>
    </dgm:pt>
    <dgm:pt modelId="{ACC33502-9A1F-4896-92B8-C84E9D4B49D6}" type="sibTrans" cxnId="{1940152D-33E2-4EC9-BA42-47DC8FBC00C8}">
      <dgm:prSet/>
      <dgm:spPr/>
      <dgm:t>
        <a:bodyPr/>
        <a:lstStyle/>
        <a:p>
          <a:endParaRPr lang="en-US"/>
        </a:p>
      </dgm:t>
    </dgm:pt>
    <dgm:pt modelId="{E0332519-E85A-42D1-9188-3F35DF2F1353}">
      <dgm:prSet/>
      <dgm:spPr/>
      <dgm:t>
        <a:bodyPr/>
        <a:lstStyle/>
        <a:p>
          <a:r>
            <a:rPr lang="en-GB"/>
            <a:t>Join one of our Library Tours</a:t>
          </a:r>
          <a:endParaRPr lang="en-US"/>
        </a:p>
      </dgm:t>
    </dgm:pt>
    <dgm:pt modelId="{36747EE0-8709-402A-A569-601E36998CA6}" type="parTrans" cxnId="{FE45D4B7-705C-4287-9CEB-B63034BC82F1}">
      <dgm:prSet/>
      <dgm:spPr/>
      <dgm:t>
        <a:bodyPr/>
        <a:lstStyle/>
        <a:p>
          <a:endParaRPr lang="en-US"/>
        </a:p>
      </dgm:t>
    </dgm:pt>
    <dgm:pt modelId="{064302DD-DB8E-484B-A48E-725328D4AF55}" type="sibTrans" cxnId="{FE45D4B7-705C-4287-9CEB-B63034BC82F1}">
      <dgm:prSet/>
      <dgm:spPr/>
      <dgm:t>
        <a:bodyPr/>
        <a:lstStyle/>
        <a:p>
          <a:endParaRPr lang="en-US"/>
        </a:p>
      </dgm:t>
    </dgm:pt>
    <dgm:pt modelId="{4EC75E8D-E009-42F8-9FF7-92ACB9E91974}" type="pres">
      <dgm:prSet presAssocID="{E547389A-AD72-4E03-B53A-9E760E420F3D}" presName="linear" presStyleCnt="0">
        <dgm:presLayoutVars>
          <dgm:animLvl val="lvl"/>
          <dgm:resizeHandles val="exact"/>
        </dgm:presLayoutVars>
      </dgm:prSet>
      <dgm:spPr/>
    </dgm:pt>
    <dgm:pt modelId="{8839E2AD-8474-4A69-B675-45ACCEE9E870}" type="pres">
      <dgm:prSet presAssocID="{4D3EE93E-37E9-461B-8ACF-95E799E4D78F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2A325B5-47FB-4895-9BEC-B0051E62287B}" type="pres">
      <dgm:prSet presAssocID="{82B133A2-9E90-4FDD-B312-0FC88AFCEBA9}" presName="spacer" presStyleCnt="0"/>
      <dgm:spPr/>
    </dgm:pt>
    <dgm:pt modelId="{C43A9D90-DADE-4914-B199-9E2F5662F77A}" type="pres">
      <dgm:prSet presAssocID="{7618ED21-C1A6-490B-8525-FE3D6A6E4FA1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4819113-0E70-47FA-96BC-6F687ECEE371}" type="pres">
      <dgm:prSet presAssocID="{72A149DC-AEC6-4632-8774-5463B47AF951}" presName="spacer" presStyleCnt="0"/>
      <dgm:spPr/>
    </dgm:pt>
    <dgm:pt modelId="{133EFE3F-A916-4B7F-A804-8311E9DC0BB2}" type="pres">
      <dgm:prSet presAssocID="{8D657897-9539-465A-A416-BC1D43C023C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2CB2BCC-22C0-4A69-BFBC-61318B98A17B}" type="pres">
      <dgm:prSet presAssocID="{ACC33502-9A1F-4896-92B8-C84E9D4B49D6}" presName="spacer" presStyleCnt="0"/>
      <dgm:spPr/>
    </dgm:pt>
    <dgm:pt modelId="{00C4D725-C182-456E-820C-265E20DC6636}" type="pres">
      <dgm:prSet presAssocID="{E0332519-E85A-42D1-9188-3F35DF2F135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28D28225-8A81-46D8-B2A7-9D58059B5513}" type="presOf" srcId="{E0332519-E85A-42D1-9188-3F35DF2F1353}" destId="{00C4D725-C182-456E-820C-265E20DC6636}" srcOrd="0" destOrd="0" presId="urn:microsoft.com/office/officeart/2005/8/layout/vList2"/>
    <dgm:cxn modelId="{1940152D-33E2-4EC9-BA42-47DC8FBC00C8}" srcId="{E547389A-AD72-4E03-B53A-9E760E420F3D}" destId="{8D657897-9539-465A-A416-BC1D43C023C0}" srcOrd="2" destOrd="0" parTransId="{67887238-B4F5-4574-AED9-9961F8B9924D}" sibTransId="{ACC33502-9A1F-4896-92B8-C84E9D4B49D6}"/>
    <dgm:cxn modelId="{C6115D63-605A-461A-AFDE-19C43CFDE5B0}" srcId="{E547389A-AD72-4E03-B53A-9E760E420F3D}" destId="{7618ED21-C1A6-490B-8525-FE3D6A6E4FA1}" srcOrd="1" destOrd="0" parTransId="{E587A6E7-BFDE-4E3B-87AE-A4B9D4D2FEB7}" sibTransId="{72A149DC-AEC6-4632-8774-5463B47AF951}"/>
    <dgm:cxn modelId="{DA30748D-6DD7-4C4E-8D99-AC32E0593C85}" type="presOf" srcId="{4D3EE93E-37E9-461B-8ACF-95E799E4D78F}" destId="{8839E2AD-8474-4A69-B675-45ACCEE9E870}" srcOrd="0" destOrd="0" presId="urn:microsoft.com/office/officeart/2005/8/layout/vList2"/>
    <dgm:cxn modelId="{E6D97F9B-EBA4-4754-BAC7-5B4FBC1756E3}" type="presOf" srcId="{E547389A-AD72-4E03-B53A-9E760E420F3D}" destId="{4EC75E8D-E009-42F8-9FF7-92ACB9E91974}" srcOrd="0" destOrd="0" presId="urn:microsoft.com/office/officeart/2005/8/layout/vList2"/>
    <dgm:cxn modelId="{CA4D69AD-71F9-4C44-B124-BDD8FD115A69}" type="presOf" srcId="{7618ED21-C1A6-490B-8525-FE3D6A6E4FA1}" destId="{C43A9D90-DADE-4914-B199-9E2F5662F77A}" srcOrd="0" destOrd="0" presId="urn:microsoft.com/office/officeart/2005/8/layout/vList2"/>
    <dgm:cxn modelId="{FE45D4B7-705C-4287-9CEB-B63034BC82F1}" srcId="{E547389A-AD72-4E03-B53A-9E760E420F3D}" destId="{E0332519-E85A-42D1-9188-3F35DF2F1353}" srcOrd="3" destOrd="0" parTransId="{36747EE0-8709-402A-A569-601E36998CA6}" sibTransId="{064302DD-DB8E-484B-A48E-725328D4AF55}"/>
    <dgm:cxn modelId="{3A8AECEB-54B5-4083-9F1B-0440F84E8320}" type="presOf" srcId="{8D657897-9539-465A-A416-BC1D43C023C0}" destId="{133EFE3F-A916-4B7F-A804-8311E9DC0BB2}" srcOrd="0" destOrd="0" presId="urn:microsoft.com/office/officeart/2005/8/layout/vList2"/>
    <dgm:cxn modelId="{370392FB-C834-448F-B3BC-91BC32AD09F5}" srcId="{E547389A-AD72-4E03-B53A-9E760E420F3D}" destId="{4D3EE93E-37E9-461B-8ACF-95E799E4D78F}" srcOrd="0" destOrd="0" parTransId="{E161DD2D-5CEC-450C-8E9B-A7AF6823D68B}" sibTransId="{82B133A2-9E90-4FDD-B312-0FC88AFCEBA9}"/>
    <dgm:cxn modelId="{30748C85-520F-4CF0-A237-754762C3F7A8}" type="presParOf" srcId="{4EC75E8D-E009-42F8-9FF7-92ACB9E91974}" destId="{8839E2AD-8474-4A69-B675-45ACCEE9E870}" srcOrd="0" destOrd="0" presId="urn:microsoft.com/office/officeart/2005/8/layout/vList2"/>
    <dgm:cxn modelId="{2DFC2D47-80D2-46E6-A442-2D740A6EEB09}" type="presParOf" srcId="{4EC75E8D-E009-42F8-9FF7-92ACB9E91974}" destId="{F2A325B5-47FB-4895-9BEC-B0051E62287B}" srcOrd="1" destOrd="0" presId="urn:microsoft.com/office/officeart/2005/8/layout/vList2"/>
    <dgm:cxn modelId="{77214A20-FBC7-4D3F-8A0B-F9D00EF3B24E}" type="presParOf" srcId="{4EC75E8D-E009-42F8-9FF7-92ACB9E91974}" destId="{C43A9D90-DADE-4914-B199-9E2F5662F77A}" srcOrd="2" destOrd="0" presId="urn:microsoft.com/office/officeart/2005/8/layout/vList2"/>
    <dgm:cxn modelId="{BC20A60A-EC49-4481-A751-95345AB9A89F}" type="presParOf" srcId="{4EC75E8D-E009-42F8-9FF7-92ACB9E91974}" destId="{54819113-0E70-47FA-96BC-6F687ECEE371}" srcOrd="3" destOrd="0" presId="urn:microsoft.com/office/officeart/2005/8/layout/vList2"/>
    <dgm:cxn modelId="{CCFA803E-A68F-4E00-AC49-601B153E8F6E}" type="presParOf" srcId="{4EC75E8D-E009-42F8-9FF7-92ACB9E91974}" destId="{133EFE3F-A916-4B7F-A804-8311E9DC0BB2}" srcOrd="4" destOrd="0" presId="urn:microsoft.com/office/officeart/2005/8/layout/vList2"/>
    <dgm:cxn modelId="{76424F7A-DB65-4F73-8311-2266F6FBC1E7}" type="presParOf" srcId="{4EC75E8D-E009-42F8-9FF7-92ACB9E91974}" destId="{82CB2BCC-22C0-4A69-BFBC-61318B98A17B}" srcOrd="5" destOrd="0" presId="urn:microsoft.com/office/officeart/2005/8/layout/vList2"/>
    <dgm:cxn modelId="{CA58672B-BE31-456E-8D9C-3A493BEB2AE0}" type="presParOf" srcId="{4EC75E8D-E009-42F8-9FF7-92ACB9E91974}" destId="{00C4D725-C182-456E-820C-265E20DC663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39E2AD-8474-4A69-B675-45ACCEE9E870}">
      <dsp:nvSpPr>
        <dsp:cNvPr id="0" name=""/>
        <dsp:cNvSpPr/>
      </dsp:nvSpPr>
      <dsp:spPr>
        <a:xfrm>
          <a:off x="0" y="711896"/>
          <a:ext cx="10610887" cy="6388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b="1" kern="1200" dirty="0"/>
            <a:t>When?</a:t>
          </a:r>
          <a:r>
            <a:rPr lang="en-GB" sz="2600" kern="1200" dirty="0"/>
            <a:t> Welcome Week and Monday-Wednesday in Week 1.</a:t>
          </a:r>
          <a:endParaRPr lang="en-US" sz="2600" kern="1200" dirty="0"/>
        </a:p>
      </dsp:txBody>
      <dsp:txXfrm>
        <a:off x="31185" y="743081"/>
        <a:ext cx="10548517" cy="576450"/>
      </dsp:txXfrm>
    </dsp:sp>
    <dsp:sp modelId="{C43A9D90-DADE-4914-B199-9E2F5662F77A}">
      <dsp:nvSpPr>
        <dsp:cNvPr id="0" name=""/>
        <dsp:cNvSpPr/>
      </dsp:nvSpPr>
      <dsp:spPr>
        <a:xfrm>
          <a:off x="0" y="1425596"/>
          <a:ext cx="10610887" cy="6388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Meet Library staff and our Library Student Partners.</a:t>
          </a:r>
          <a:endParaRPr lang="en-US" sz="2600" kern="1200"/>
        </a:p>
      </dsp:txBody>
      <dsp:txXfrm>
        <a:off x="31185" y="1456781"/>
        <a:ext cx="10548517" cy="576450"/>
      </dsp:txXfrm>
    </dsp:sp>
    <dsp:sp modelId="{133EFE3F-A916-4B7F-A804-8311E9DC0BB2}">
      <dsp:nvSpPr>
        <dsp:cNvPr id="0" name=""/>
        <dsp:cNvSpPr/>
      </dsp:nvSpPr>
      <dsp:spPr>
        <a:xfrm>
          <a:off x="0" y="2139296"/>
          <a:ext cx="10610887" cy="6388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Find out about everything the Library has to offer at our Welcome Stand </a:t>
          </a:r>
          <a:endParaRPr lang="en-US" sz="2600" kern="1200"/>
        </a:p>
      </dsp:txBody>
      <dsp:txXfrm>
        <a:off x="31185" y="2170481"/>
        <a:ext cx="10548517" cy="576450"/>
      </dsp:txXfrm>
    </dsp:sp>
    <dsp:sp modelId="{00C4D725-C182-456E-820C-265E20DC6636}">
      <dsp:nvSpPr>
        <dsp:cNvPr id="0" name=""/>
        <dsp:cNvSpPr/>
      </dsp:nvSpPr>
      <dsp:spPr>
        <a:xfrm>
          <a:off x="0" y="2852996"/>
          <a:ext cx="10610887" cy="6388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Join one of our Library Tours</a:t>
          </a:r>
          <a:endParaRPr lang="en-US" sz="2600" kern="1200"/>
        </a:p>
      </dsp:txBody>
      <dsp:txXfrm>
        <a:off x="31185" y="2884181"/>
        <a:ext cx="10548517" cy="5764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1662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7-13T15:18:45.27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0 150,'5'-1,"-1"0,1 0,-1 0,1-1,-1 1,0-1,0 0,1-1,-1 1,6-6,6-2,3 0,0 1,0 1,0 1,1 1,0 1,0 0,41-2,8 3,73 7,-30 0,321-3,-400 2,61 11,0-1,17-6,134-9,-128-12,30 0,338 14,-232 2,-194-2,-29 0,0 1,0 1,1 1,39 9,-40-5,1-1,59 2,-33-4,-52-3,1 1,-1 1,0-1,0 1,0 0,0 0,0 0,-1 1,6 3,-9-5,0-1,0 0,-1 1,1 0,0-1,0 1,0 0,-1-1,1 1,0 0,-1 0,1 0,0-1,-1 1,1 0,-1 0,0 0,1 0,-1 0,0 0,1 0,-1 0,0 0,0 0,0 0,0 0,0 0,0 0,0 0,0 0,0 0,-1 0,1 0,0 0,-1 0,1 0,-1 0,1 0,-1 0,1 0,-1 0,0-1,1 1,-1 0,0 0,0-1,1 1,-1 0,0-1,0 1,0-1,-1 1,-5 3,0 0,-1-1,1 0,-1 0,0-1,0 0,0-1,0 1,-11-1,5 0,0-1,0 0,1-1,-26-5,-37-16,48 13,1 1,-55-8,42 10,0-2,-43-13,30 6,17 9,0 1,-1 1,0 2,-58 5,20-1,-54-3,-107 3,206 1,0 1,0 2,-29 9,-86 35,100-34,23-9,0-1,-1-1,0-1,-40 3,-93-11,127 0,-1-1,1-2,0-1,0-1,-30-15,36 15,-43-9,52 14,-1 1,1-2,0 0,-20-9,22 8,1 1,-1 0,0 1,0 0,-1 1,1 1,-19-2,-91 2,19 2,81-2,-36-10,38 8,-1 0,-20-2,-18 3,-81 6,115 2,6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8182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651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3184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8A836E-3E9B-E248-3DF3-95283B205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56E14E-F2BA-4CF4-8FA1-FE8046613A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0FCFBB-2582-A3B5-6EB0-1E0C2F4A7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014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794FDA-E7D5-8CD5-CCF6-667F95DCF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269CB6-243D-A822-4041-05B7062453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0ECA84-6D1A-BD3E-E115-EFD59B1641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You</a:t>
            </a:r>
            <a:r>
              <a:rPr lang="en-GB" baseline="0"/>
              <a:t> may want to read a little wider than the items on your reading list. The Library Search box from the Library homepage allows you to search for the books held by the Library, including e-books that you can access from home.</a:t>
            </a:r>
          </a:p>
          <a:p>
            <a:endParaRPr lang="en-GB" baseline="0"/>
          </a:p>
          <a:p>
            <a:r>
              <a:rPr lang="en-GB" baseline="0"/>
              <a:t>Enter some keywords that reflect the area you want to research. If you are looking for a specific book, you can enter the author name and some keywords.</a:t>
            </a:r>
          </a:p>
          <a:p>
            <a:endParaRPr lang="en-GB" baseline="0"/>
          </a:p>
          <a:p>
            <a:r>
              <a:rPr lang="en-GB" baseline="0"/>
              <a:t>For example, you could look for books on: global public health pandemics</a:t>
            </a:r>
          </a:p>
          <a:p>
            <a:endParaRPr lang="en-GB" baseline="0"/>
          </a:p>
          <a:p>
            <a:r>
              <a:rPr lang="en-GB" baseline="0"/>
              <a:t>Use the filters on the left hand side to restrict the results to e-books. </a:t>
            </a:r>
          </a:p>
          <a:p>
            <a:endParaRPr lang="en-GB" baseline="0"/>
          </a:p>
          <a:p>
            <a:r>
              <a:rPr lang="en-GB" baseline="0"/>
              <a:t>When you find a book that looks relevant, click on the title and sign in with your University username and password. </a:t>
            </a:r>
          </a:p>
          <a:p>
            <a:endParaRPr lang="en-GB" baseline="0"/>
          </a:p>
          <a:p>
            <a:r>
              <a:rPr lang="en-GB" baseline="0"/>
              <a:t>E-books vary in their usability. In some, each chapter is a PDF and you can download the whole book. Other e-books are more restrictive in the number of pages you can download or copy.</a:t>
            </a:r>
          </a:p>
          <a:p>
            <a:endParaRPr lang="en-GB" baseline="0"/>
          </a:p>
          <a:p>
            <a:r>
              <a:rPr lang="en-GB" baseline="0"/>
              <a:t>Watch the video to see an example of how to search for books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FFAFC0-B541-82D6-0229-5B953069B9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C66B67-6ED0-4FB2-AEC4-C4FCE1FAD13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5972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FA31E4-60BB-AB99-5E15-431B67E228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1CB824-E5ED-4FAF-56A4-D6AD2FCF0F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D3C539-E2B7-094E-9EA6-04AB39F66D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If, when you click on the WebBridge button,</a:t>
            </a:r>
            <a:r>
              <a:rPr lang="en-GB" baseline="0"/>
              <a:t> you see a message saying that we do not have online access, you should see a link to our Article Reach service. This allows you to request the article, free of charge. If we are able to get a copy of the article, it will be delivered to your Warwick inbox within a couple of days.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AB5A07-6EEB-8134-38E6-056D1A79AB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C66B67-6ED0-4FB2-AEC4-C4FCE1FAD13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45382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EFCD30-FB4C-BAB5-C9C7-A6336DEC77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621E8A-7CF3-AD11-548F-A0A60FF1A9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517156-4D42-DA52-895E-14E083BA38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So, please do get in touch if you need any questions</a:t>
            </a:r>
            <a:r>
              <a:rPr lang="en-GB" baseline="0"/>
              <a:t> about the Library, including </a:t>
            </a:r>
            <a:r>
              <a:rPr lang="en-GB"/>
              <a:t>help with accessing an e-book or the full text of an article, help</a:t>
            </a:r>
            <a:r>
              <a:rPr lang="en-GB" baseline="0"/>
              <a:t> with a literature search and using our databases such as </a:t>
            </a:r>
            <a:r>
              <a:rPr lang="en-GB" baseline="0" err="1"/>
              <a:t>Psycinfo</a:t>
            </a:r>
            <a:r>
              <a:rPr lang="en-GB" baseline="0"/>
              <a:t> or Web of Science and questions about referencing.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1766C4-B3D8-16D5-9D5B-297120311B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C66B67-6ED0-4FB2-AEC4-C4FCE1FAD13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3923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2D959CA-205F-61E0-E849-0515F946BCD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41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2BF3D1E0-7FC9-4E89-DFE7-5165B59500D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53518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7675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8D9EEB7-B7AB-1C64-A605-EF36D3FFB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8ACCD27-71CC-F356-2FBD-08588D559C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2646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17D1B03-4E4C-6186-9FF9-B3CE964321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E928B4F-3265-2263-5059-1418E9ED8E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1962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>
                <a:effectLst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effectLst/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B91F82F2-0A6F-6A9F-373C-171253D5E9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8504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57C52-1CB5-33E3-B149-EAB1272917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84F17C-6E19-B547-2E5A-436DE8D943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EB4A28-AC6D-EC48-BC79-45434858B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83805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D773E-2150-96AA-393D-A238DD62DB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4E834-52E2-2CB9-48D2-3F87AFD2B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0149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7387A-CEA4-C08B-EBCD-990ADDEEAE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FB76A-7C7D-A6E7-84B4-B4D0176FE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02168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E00DE-C468-A7DC-57DA-3D7B609B9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36C09-33F0-7683-FC8A-7E3AA4F10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25036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68BB6DF-82DA-20B1-861B-A213B26A0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D5341A7-FDFF-1392-D929-D43A7017E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78052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7CA6640-69D1-E70A-2655-F0B4DAED0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20949-F19A-616C-68AF-17C311196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609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D467372-F32E-DE9A-90D5-43011C637B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AF3E014-79B3-303B-9C48-044DCEB17D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628D210-0C84-971E-A26F-3B2FE440CD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40909806-D6C8-D851-C1D5-EB899EC0915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3" name="Content Placeholder 15">
            <a:extLst>
              <a:ext uri="{FF2B5EF4-FFF2-40B4-BE49-F238E27FC236}">
                <a16:creationId xmlns:a16="http://schemas.microsoft.com/office/drawing/2014/main" id="{D4F384C1-07C3-D90A-BDA7-8B66B59C618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35E5D7F-8A7C-6EE9-409A-E74DEE1CEB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4CC3C885-19BC-3E17-8A93-2B1A7E5C2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5BD7BD88-0848-5288-8AA9-8D97F76E2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04752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9F8F3E0F-50EB-D7D9-1094-CBFCDE3AA38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6298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6FD188F-21FA-C8C6-3224-86E0C1A098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C7FA05C-26C0-ABC7-F829-9277AFCB4F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9449682-B281-CE89-4793-ABF5A537F33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16841A6-ADBE-FF46-5903-3F2515996B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500C2E1B-96D9-6987-FD2D-4DD6C85E6B7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1FE950B5-7673-85AA-4B5D-328A2464DAF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9ABC8A8A-E3E4-EAE3-E338-CA0EC14D7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74A7B0C-79A2-5881-24CD-81CB8D23A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9828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2A2BBA4F-C36D-F323-4D63-166E891C69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3EF9C6BA-D1C2-C4AA-F310-A6CF2F0378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F4A69417-9EB9-4AB5-1760-4866F51D669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349A9E11-872C-1A48-5919-42AD1003B99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8527B8A-DFCB-809E-5EF8-489A4F74AF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578ED61-F222-E36E-4434-172A03EA82D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E7AE6D1-96FE-506D-672C-C342A426D8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0AF7C1B-AF7C-0268-014E-B3408A958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09528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234864E0-2D0C-04DE-49AD-1E08E6C2807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6C77142-FD44-791C-459E-0233791EE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A412CDE-5708-F6B5-F4F8-FE0BC50FC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48467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2AFA8F0D-AE72-0FE4-8BB8-4E4CE972E7E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F7C28-6C88-F213-D23A-E4C9BF92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81DB3-B63A-FF1F-74C0-2D30FDEDA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8772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94AA410-AD0C-3427-D1EA-96A87F50BB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02F48-F88D-F6C0-5AB1-ADAC63DAA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DB20B8-FE68-934B-C748-AC5CD5169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32995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F5D07C09-A3CF-199A-4C35-C21D40729D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023360-2D40-9E30-AF64-F725792B25F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2A38A2A-5040-F852-AAFD-179D3B4A07A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B567259-CC7A-9907-9C5C-ED340D7F1A12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846CAEF-979B-73A3-E5AC-BA314E4CDD7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23665714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5B82023-1872-0B29-989D-7CBF191A9A6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8DFA1E0-4D75-34F7-6C42-F43C7C3062E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70A74EAE-B58D-D189-4BBA-8A2F041A791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63076403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965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21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3764D63-5C2F-1B66-30E7-13032CD0152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CEDADC40-EB9F-9244-18DC-21FE7EA2B7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5CD228-5C19-1634-812F-0C8358B850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7FDB7BE5-FC74-185C-85FC-5BDDD3CA02D6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5562BB3-0997-BC2D-7EBE-6E4EA273BB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EDA59FE-8335-3268-B2CF-917AF8947C3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C2BA5C64-269D-2E74-1B77-B48FA5234B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18F90CE-BCFD-6C99-EE37-9DA7FA4698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43118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70179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8534400" cy="1143008"/>
          </a:xfrm>
          <a:prstGeom prst="rect">
            <a:avLst/>
          </a:prstGeom>
        </p:spPr>
        <p:txBody>
          <a:bodyPr/>
          <a:lstStyle>
            <a:lvl1pPr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43051"/>
            <a:ext cx="10610888" cy="42037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8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178455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AE741EF-635A-4E59-4403-5B55187D38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6292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EE6A203-953B-F765-6783-29C1BD923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445A163-7644-9D8A-EB2E-28984EDD3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84328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0CCC095-955B-D9F3-283A-32753ECE893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9760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D4781-1C8C-B937-E1C2-FCEDE435C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ACB45A-9CCC-6722-54ED-52BA6BABC3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572808-1082-6FB6-DCD6-6F1E6E85F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79059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6D9E-78DC-4BD7-99DC-AC97577D2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3B840-7876-ED52-62F7-51A72E3AE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83683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19290-7131-DE45-ABC9-63620DD25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A537A-A761-3202-0BBF-1042C373A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7028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61929-8F81-8E3F-5B37-AC1E2370D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2D4CB-7A56-0826-7F76-884D72498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19755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3BE9F83-B8A7-9BDA-17F7-6020B9783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B933CD-FD5A-4ADC-D6B5-2E70E11D8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388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24D8582-267A-62B0-6375-52FBB6A95F0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A0D45-92CE-4AA7-0114-549FDCB721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042A49D-B936-0FB8-BC5C-EBB1B67D3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05591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BF1CF5D-732D-66D4-7289-6849D80691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42FBA9-DFD7-6B49-A916-BF71EF1E5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95278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66DFE02-3922-DB47-CDA2-397BECDB411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59395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0C5DD64-2FBA-3D50-B525-3B0F9FF669E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BFD3AA-01A6-8D07-F391-FBD97C3F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D53D977-2176-6777-0E68-DE82DCCB0E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E76CF5E8-FCC3-3384-753F-AE1743390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387FE47-5CE4-76C2-401E-9B38A759E2FB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415A27B3-E04F-BBBE-E564-AB652B3A07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3C17ED6-A7B8-C6F3-C41A-0AD1A338EC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F8E3EF6-8E6B-A779-2C5C-A1D5FD4950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479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A3A1727-81A1-4552-4F24-80C1424945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D83D3F35-FEC2-3BA5-3DC1-38337AD035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97604C7-F06F-849B-20BD-46B562A01EB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5AA07DC2-5304-16B2-0B9E-0BB6EB6684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0BFA2E6-1EE5-77CD-0CD7-CA9E98BD50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9D09C5-D351-4D31-17CE-13FBB135322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1EC6865-AD23-AEFF-4546-213FA1851B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BBC4821-2989-7761-E9AF-7EA0D1F34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52339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CD5777-D403-D912-494B-0905096EF3F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D9431A-7D7E-AFBA-5505-999340557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2577F9C-FD22-6936-3105-12AA09000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74545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53796BA5-A70C-F0B3-9FE1-8681A2A2324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B0CF0-82F4-B496-9D61-A56C93B07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16B78-0B43-E22D-66BD-0B6774CEA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84535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9F9C20D-FEBF-C9AE-EA3D-C0B6DE6CE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515C16E-2237-3D9A-42B4-89AFD6A64B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20398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6D3F15A-7755-86DE-90BB-0D71CDB936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C20356-2F46-1123-55FF-DFD2EB2FF30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C44EC55B-D7E4-4053-92B8-FB66A47B93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E17B8E3-039A-9E03-CDB5-5927B8818E27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BC1056B-5EA8-4877-62BF-4137149AD9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60520788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705060B-5843-BB4A-6A03-62247147D95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523E454-FB1D-0609-FC56-53FA95543E9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57C9E13D-98B4-1488-C4A7-99C32395D8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65615071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618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B2A602F-B51D-0A59-07FD-1AC1CD15187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C6EBF-FD95-51E3-4F10-A159FCE953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E30C0-4484-78A3-EDD5-F263669F8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08150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8304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502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79347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D56FB0-D78B-9032-79F0-56E6DDE956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2079FD-87C4-04AC-B43C-4BEE080B3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49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A951A39-DA62-980B-B3A2-7EF27E6214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80A355D-9A11-0C00-0302-0D717A40C84F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A2A98AE3-E1CB-23AE-7F02-F930EFE898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6258FE-C9AE-8A0E-063C-420B921D82DA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E759C60-4DB6-D24A-3C87-CC2390CF4D9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E3B0B68-0551-E511-1F5F-B2343E9FDF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81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D918510-412A-5F29-812E-B643D993E1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B9C3BC3-4C83-7298-19AB-051EAF34866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49DFEBA-8C45-97E6-528F-BBB76271D6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B81EFBC-5DDF-0E56-4D9D-6E91752BE4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37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86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4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42DDC41-069C-6569-FD8D-DA3442F2A3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FDC7C16-2B7D-58D4-01ED-D32438637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787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61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F418D34-AA8E-4C99-3102-43E12059DF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D7BF2ED-E99A-D2EF-2890-A53F927BF1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58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A911AAD-4208-8246-6AB8-9DCDFD5BE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0EDB3FE-29B0-955B-6F8E-FE051344F0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01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5656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B1DC5-77ED-1128-2382-8A5E015C86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1B0A0-49FC-C371-5B5A-33B1F5347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1DBD9-EBBE-9171-3AA4-352B52A45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719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7BCE634-ACEE-FFB5-E0D7-9D56B01113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5CBC7E4-9C3A-0FAB-A51A-2ADF61DE1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134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9E7A86D-8F1D-D88D-2E13-791D64D84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A476C45-3BB1-C759-2CEC-03705A4A7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6454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A231-C99C-C6FF-B4C9-43E5D4A90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7C9CD-7603-D725-4916-6660C84EE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6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8D36ED-B780-0F62-B431-9997787933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5DD79F2-69A0-AD15-9D88-B2A99ECF6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407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931139F-D5F0-415D-9896-0DE665299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5E6DFEA-229D-07AD-37AC-67FD7E3604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6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5653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AD42AABE-4FE9-A141-624D-E44E67F8FBA9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1183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BF02B868-6115-47A1-7D39-F1E61DEA8B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51DD6D0-860D-BE7D-BC4C-E226372316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3F82DC80-0538-92AF-341F-E870691B8A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266CEB78-2398-0144-603C-0ED8A195482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C2299EA-FCE7-AFFC-5759-F01FE04B3731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5C4D8C3-25AF-36F5-6AF6-C76ABC3F06C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C647F01-51C1-2272-A03F-6C86EA881C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907D16D-B8EC-A815-8846-CC790C337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0209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B8984DF6-A1FE-D622-A441-CCD458F0F2D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32D5F7EE-2D6F-F20E-5AFD-7C470CE8D0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0B76B560-08A6-15E4-4527-FACBE90376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1" name="Content Placeholder 15">
            <a:extLst>
              <a:ext uri="{FF2B5EF4-FFF2-40B4-BE49-F238E27FC236}">
                <a16:creationId xmlns:a16="http://schemas.microsoft.com/office/drawing/2014/main" id="{58695BCB-0C2C-A89C-C87D-F43A9F01BBA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2BDD9912-76FB-0977-3EEB-9319478B9A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04FBA892-4AE7-3C6D-35F6-6D8734858E8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F3E0872F-75AF-C5BB-C052-616FD8488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B6749FB4-179F-027F-9BE9-9ADEC4B66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6623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1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9EAFD1C-F405-88E0-28B0-8071B952232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48BCE1-1E88-B057-3BAE-860FB0678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7D6261-77FB-2E09-A67C-E9CC3B14C9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3680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C45C280B-4D32-AF2A-95A4-738B32B4B9B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57653-8164-6DEC-E9BE-54DA0FF9E1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AD766-B795-CEA0-17D5-CFF0AC875A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730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AE0ECF-7FD0-796A-2323-5E7937849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66F893-DB8C-2932-E98A-E860C127B1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3543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326FD46-2E55-87FF-F0B3-A17A0C3DF6F8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D282104C-1BBA-3D79-5319-A46C88E85C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8D4A99-E1E1-3139-1236-6EA3B7C13551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B52B6039-B8A2-14D4-A5B5-B1C6596497B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8769719-C365-1034-77ED-D3B1ACDC1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1E67D21-2834-FB76-C441-0440A6334F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431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CA75AEC-C41C-BFAB-96B1-80581DDF1A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E57B473-A786-0A68-6A97-AA566502DD6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6ED615C-BA52-DE54-6E80-D65CEA344F1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5B01B66-5EB2-C395-D920-6AC9A14F9B4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950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822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62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878F-115A-2E4B-2DD5-883A8478AE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BCBA2-980E-EB6A-96D1-DA26D70678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D7A4D-2DF2-9658-F124-D3258C098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0817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1688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D1BE230-6420-FFF5-6758-C7F9655713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AAE7977-1BF5-F218-8311-ED7BFCFB29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6415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6D98896-83DF-6A21-1A43-C2633EAB2E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147CB46-A89C-F1F7-F942-979B4D697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251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684A845-46C3-33DA-CA23-5D8B7F1FD2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E9D5C80-43CB-B93C-AFEF-243C2D123E9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3916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CDB55-15B8-121C-9A95-E50F7B5D8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09629B-2E3D-8D47-E492-E4A5A92D99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DA95B-F761-5DAE-DA12-BB84C3475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41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C56F5-70C7-6B90-D9C5-30B098A22C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A2F16-8026-9430-DFC0-2804BED2C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8242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8CE34-40F0-EC27-F6DC-A9DFD33FD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FA899-6463-CF85-2673-DC139035F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4032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D91D9-CCA9-A9B9-5586-20666977E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ABDC7-BB7A-5EDA-21BA-97E1A0205A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266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3A34389-1F12-66E3-6C69-B610591E5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E4017DD-C813-3043-7FB0-A35D3B5C7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7962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43B0015-6C6D-3EC4-6761-F5A070AC6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DC7190-6158-888C-B0C7-CDFA1C4B2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25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7794E-F310-4D49-6A04-DB1BE6A40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B6C7A-ABDE-E96E-4925-133771EC2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0058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D2BE15D2-428D-7220-9547-DA01AED31FB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5941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DBAF59-55AD-BB20-0854-4F00E3D183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7F7BC55-3BC8-B89D-7919-0E86A543B57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EF2CC0D-E565-F017-AE91-CB0C2E441F2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64856EA-8ADC-3DB3-F2A2-2F26B8486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F27F0CE-9DAF-4D31-CA8F-A32C049CA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5450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58EF5B5-50B6-097D-254A-DC0302C1E7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E07138AA-8105-84D9-677F-DAC3332DE7D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54CAD70-D10E-930A-16EA-FD228228C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2A1544-8B5E-1EBA-9577-83CE7B0EA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05C08EB-46CF-FA11-3595-6C3BEAF44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9796065-C488-2296-40DE-B6F40F6B3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640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0CAFEC1-AE66-D8B4-E6D2-27C8EB892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F426AEF-67DB-0719-C906-7D7AB5026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7836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4DFF7-D728-A0BD-BB56-56B0DBF62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79431-194F-E6E0-3EF3-3906DCBCA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9969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2D668-9298-B429-8245-1BC16281F6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ABA17-7B7D-899F-84F8-292CA7682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884091-69C6-4322-83B8-C2BD56341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1026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CDA39D1-C067-433E-BEEB-1E5A3359C1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5889796-979E-8AF1-9D58-7D0FDF3D416A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DFDF015-8CB2-7AE0-CC71-02DC2C8A9DE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9CE45D-5663-1B62-E264-FE43A462B86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C196A81-C5EF-AD47-CDBF-98F74EE14AF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138949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5ED1A46-D6DD-5265-ACD4-B99C67E04B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B27340E-4B53-CC7A-7B58-E4712BCE07C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06FCE97C-D04A-21AE-E2D4-C31176C5CE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88276188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87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7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1C24B-12B7-0554-7338-E5606F2B7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17862-307E-AF7C-BB5A-27151186C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5227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0447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A6F234A-02BD-CEA1-53B6-A3CBD82D9D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4FD2369-CA15-45D0-6135-4B67E4FCCD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554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2FAD600-88E4-8EA1-EA4A-51A35A21F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0AF68AB-F850-E589-CE1A-0CA739524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578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1AF0B37E-1851-C4C9-6600-DBA2A6B5C6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972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BE98-0E22-15AB-65C2-C9AE1F66A1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051A74-FD7C-83D5-AE8A-B170E2565F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EBCF1B-F604-B3B2-27A6-880F40087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32115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F0805D-7AC6-DB66-3B58-C718207890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1ED5DF8-DAFE-B042-8CE9-DF893AC62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4820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4A198-F735-E4E3-DC6D-10CE25D63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71E6F-1396-52E5-82BD-6506E1A99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99687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2ED21-5FF2-403A-ACD9-35D71678F4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C77FA-076F-357B-040E-A4496664F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73544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5625F-7166-08D0-823D-AE6132CE7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45DE84D-61FF-419F-38A2-5DF443C1E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64158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B4DE8A-BD61-46DB-0E87-D7E804731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06EEC-BB4E-2CDD-13A7-E2E5024488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24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06CB4-AC58-14FD-F861-6D4E32A970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F24AA-293B-0768-DE23-1F5E04F4E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37230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55ED7E7-6451-3D92-ECF5-AFFF791A07C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4530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AE7036E6-159B-AB30-471E-A525D94FE30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384444D-D7CD-F3A0-868D-95881EA5F7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5E218285-2698-5C06-A51E-A0FFE91815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30773AF-350E-9246-0106-1674358DA5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68010EB-8939-A926-E01E-C52CAC459C5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F5F358D9-5074-CF75-C0F2-7287DD66EA5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4B1EFBF-74E2-F771-E37B-D73A4D75D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1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86AFB09-C3AE-5C6D-3811-9837472DB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15386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37681FC-CB57-A783-CC7B-A0690E432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60EF9FEF-9FC7-2805-A3DA-8422114159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27B3970F-CF32-6E7B-7127-270E1D57E14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FC002011-9DF8-0527-2C13-C31990238C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C967279-7395-2E12-0B5F-67B8B30A58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717DBAC-3492-825A-FA55-FE65E816A27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4D852ED-6CD1-D7AB-F875-B6E3F846BC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BF4FFC7-C85D-E46B-91C8-33DF6F266E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96422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B3FE2586-8C93-CEE4-B087-8FC1B211DE1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F67E19A-5C25-CFA7-A2BC-1883830A1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DBAF6C-E7A5-A1E8-93F9-5D3F6723B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7175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F506A8E-EC3A-3A31-6F7F-FF188F7AFBC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65E1D-62B0-8AAB-F8E3-5B928309E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82DA3-A500-C2F7-C489-D1DEB5D98A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119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42FACE8-73C3-8FB5-2BE9-8642456AFD1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5E892E4-0A73-1495-1FA7-86BF8EFB3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5F3E8F-51DF-36FC-E0BE-ECE629064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372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AA8BF768-3ABC-598A-48EA-3A5080732E9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69B04C-11B0-5E65-D8D1-75CB7E249202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07AB48F-2309-4BCF-D6E7-CB2C561E76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106EB4F-26D7-0089-2D17-9DD0A7C9DD5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76C3E90E-924C-F377-FA80-136D95D735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767811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BCB37D1-2523-762E-6DC4-DB31CB58073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C4DA4C-74B7-CB10-4D45-A09EBDA21DE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D0A2580-0001-9F70-6612-E3C46B31FB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07632268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4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0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81823BB-39B4-3DFB-5031-B13325159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29EF935-4943-31DC-7AAC-7C1DB03F83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66921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5636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95D323A-2B78-EEBC-DA85-0E4EEC46D4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7E3B281-6DA1-3BF1-68F7-E4CBC8D292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09075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AE35719-FA44-A163-BB88-1B8A4A445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C09AF1F-D92E-6A9B-3F0C-EFF7A5E31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3948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0B8516D-47D9-14C7-8A37-4D8EBA2DA1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CD01A2E-B837-A6F6-D4AB-D9E7B47110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7088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EEA4A-9A60-48E7-C783-1DF04B0638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F2F90A-D115-B139-91F8-349D3090A6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2C6D58-B907-2304-3A73-FE43477E1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3949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B6548-23BD-98E4-9CD2-2878F478E7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27592-F46C-B92A-942C-96C668B8F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5075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6D373-250A-B2CA-1130-B203D8FB42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A7372-2C15-57D9-2B2B-79BD2F774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30053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8172A-3973-112E-D77F-1638E34FB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971DC-1654-C4EA-4403-B24156FCC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24071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A7F04A8-0659-0BC0-1F60-0CA4207222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112AB3F-B3C5-4D72-D499-17479169C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4113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CC283C8-455F-B22C-BEA9-755168596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0A80B36-076B-4AA7-3AB4-F70EB30729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5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45808C7-E9C2-576C-1081-FCC08E045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5605128-C4BA-81A1-674F-E6C5A4863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49722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8AAB078F-C61F-F400-75D1-C0E650759B7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48025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7D8562E8-8EE1-F707-0B55-391E672885F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DBE6469-5230-F5E7-5350-4413AD4625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FCAD50C-5473-7D00-E9F5-402EEA37672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19888C3B-D4C0-FCF9-B65B-9548EC0BCB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1283586-8F79-3E56-6709-FA9D1E6159B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2D49DF9A-7E25-18BB-6501-FA58CEF9F92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01B4DAC-4FDE-E171-9C79-FF47ACD4B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3C7CB9D-FF0F-140C-45B7-E43A53DB6C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7895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F92AAE4-E1DF-DFF2-3A75-00998EF265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A977D85-B4DF-47E5-6C71-68A171043B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AA1373D1-1158-3D20-DC3D-0FA72752B9E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E908BB2D-E9C9-5813-EBA4-18F79E8EB06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62E33571-634F-C20F-9F05-D717F78D32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5511362B-B5AD-3EE7-533E-A4F1F576E2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77B9D4EA-0328-4677-CC9B-EAD14819E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6430A9F-7417-2F65-0374-C906EBF00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25614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2AD944FB-0179-DD12-A466-F07875F378A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9A33BE5-B184-D376-8DF7-2B1964933F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F793601-8B4C-CFE5-553C-99E510782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9315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EE8C31F9-4188-ABD5-E59C-BFECC762CDE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199E5-97A7-BECE-B5FB-AA0E589FB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623F9-0289-6176-39D6-A10C7311D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621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C4C8669-4406-D169-EC0D-D6A27A2F23C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0C231-FE73-E51A-3F12-69B193BBFE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DCE1066-E500-2767-8998-5A150A7EC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41296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D03EE39-10B2-73D2-1393-27923655DB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8D327CD-3202-365A-43EA-E7A1F8E96B3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08E20F9-2E66-AE56-346F-E4B145573C2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EEA7794-4B4F-F598-A175-44B2B16E0EE9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2977DE28-957E-B147-E156-648406ABC7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83765525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DABEBCFA-51F6-E69F-BE22-155AFF9542B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9AB000-5357-40B7-095A-4090EA2B73B7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F0A8F6F1-9EB1-1E30-5F3D-4D45417E41A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4570594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238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10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3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1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83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17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96.xml"/><Relationship Id="rId20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90.xml"/><Relationship Id="rId19" Type="http://schemas.openxmlformats.org/officeDocument/2006/relationships/slideLayout" Target="../slideLayouts/slideLayout99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03.xml"/><Relationship Id="rId21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2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0.xml"/><Relationship Id="rId19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Relationship Id="rId22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slideLayout" Target="../slideLayouts/slideLayout134.xml"/><Relationship Id="rId18" Type="http://schemas.openxmlformats.org/officeDocument/2006/relationships/slideLayout" Target="../slideLayouts/slideLayout139.xml"/><Relationship Id="rId3" Type="http://schemas.openxmlformats.org/officeDocument/2006/relationships/slideLayout" Target="../slideLayouts/slideLayout124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128.xml"/><Relationship Id="rId12" Type="http://schemas.openxmlformats.org/officeDocument/2006/relationships/slideLayout" Target="../slideLayouts/slideLayout133.xml"/><Relationship Id="rId17" Type="http://schemas.openxmlformats.org/officeDocument/2006/relationships/slideLayout" Target="../slideLayouts/slideLayout138.xml"/><Relationship Id="rId2" Type="http://schemas.openxmlformats.org/officeDocument/2006/relationships/slideLayout" Target="../slideLayouts/slideLayout123.xml"/><Relationship Id="rId16" Type="http://schemas.openxmlformats.org/officeDocument/2006/relationships/slideLayout" Target="../slideLayouts/slideLayout137.xml"/><Relationship Id="rId20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slideLayout" Target="../slideLayouts/slideLayout136.xml"/><Relationship Id="rId10" Type="http://schemas.openxmlformats.org/officeDocument/2006/relationships/slideLayout" Target="../slideLayouts/slideLayout131.xml"/><Relationship Id="rId19" Type="http://schemas.openxmlformats.org/officeDocument/2006/relationships/slideLayout" Target="../slideLayouts/slideLayout140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slideLayout" Target="../slideLayouts/slideLayout1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AB54D8-D7B1-2203-B766-9409401D3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FFB335F-FA44-36C1-190E-822346021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4328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933" r:id="rId4"/>
    <p:sldLayoutId id="2147483803" r:id="rId5"/>
    <p:sldLayoutId id="2147483802" r:id="rId6"/>
    <p:sldLayoutId id="2147483903" r:id="rId7"/>
    <p:sldLayoutId id="2147483904" r:id="rId8"/>
    <p:sldLayoutId id="2147483905" r:id="rId9"/>
    <p:sldLayoutId id="2147483812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948" r:id="rId16"/>
    <p:sldLayoutId id="2147483949" r:id="rId17"/>
    <p:sldLayoutId id="2147483947" r:id="rId18"/>
    <p:sldLayoutId id="2147483936" r:id="rId19"/>
    <p:sldLayoutId id="214748395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8C4D7240-D232-95F4-C21B-298DDD2BE5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1DC63404-594E-BCA7-9102-08E61E3F9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4251766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932" r:id="rId4"/>
    <p:sldLayoutId id="2147483818" r:id="rId5"/>
    <p:sldLayoutId id="2147483817" r:id="rId6"/>
    <p:sldLayoutId id="2147483906" r:id="rId7"/>
    <p:sldLayoutId id="2147483907" r:id="rId8"/>
    <p:sldLayoutId id="2147483908" r:id="rId9"/>
    <p:sldLayoutId id="2147483827" r:id="rId10"/>
    <p:sldLayoutId id="2147483822" r:id="rId11"/>
    <p:sldLayoutId id="2147483823" r:id="rId12"/>
    <p:sldLayoutId id="2147483824" r:id="rId13"/>
    <p:sldLayoutId id="2147483825" r:id="rId14"/>
    <p:sldLayoutId id="2147483826" r:id="rId15"/>
    <p:sldLayoutId id="2147483952" r:id="rId16"/>
    <p:sldLayoutId id="2147483953" r:id="rId17"/>
    <p:sldLayoutId id="2147483954" r:id="rId18"/>
    <p:sldLayoutId id="2147483937" r:id="rId19"/>
    <p:sldLayoutId id="214748395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8DBD2B0-55F3-A63B-D200-9AE2F14584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B1CF57D-73B6-439E-2ADE-A41FA70DC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63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931" r:id="rId4"/>
    <p:sldLayoutId id="2147483833" r:id="rId5"/>
    <p:sldLayoutId id="2147483832" r:id="rId6"/>
    <p:sldLayoutId id="2147483909" r:id="rId7"/>
    <p:sldLayoutId id="2147483910" r:id="rId8"/>
    <p:sldLayoutId id="2147483911" r:id="rId9"/>
    <p:sldLayoutId id="2147483842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957" r:id="rId16"/>
    <p:sldLayoutId id="2147483958" r:id="rId17"/>
    <p:sldLayoutId id="2147483959" r:id="rId18"/>
    <p:sldLayoutId id="2147483938" r:id="rId19"/>
    <p:sldLayoutId id="214748396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C93378A-6677-05CC-756F-EFA23F9CBC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A29DDE8-8C80-2680-ADC4-5D69C5A89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15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930" r:id="rId4"/>
    <p:sldLayoutId id="2147483848" r:id="rId5"/>
    <p:sldLayoutId id="2147483847" r:id="rId6"/>
    <p:sldLayoutId id="2147483912" r:id="rId7"/>
    <p:sldLayoutId id="2147483913" r:id="rId8"/>
    <p:sldLayoutId id="2147483914" r:id="rId9"/>
    <p:sldLayoutId id="2147483857" r:id="rId10"/>
    <p:sldLayoutId id="2147483852" r:id="rId11"/>
    <p:sldLayoutId id="2147483853" r:id="rId12"/>
    <p:sldLayoutId id="2147483854" r:id="rId13"/>
    <p:sldLayoutId id="2147483855" r:id="rId14"/>
    <p:sldLayoutId id="2147483856" r:id="rId15"/>
    <p:sldLayoutId id="2147483977" r:id="rId16"/>
    <p:sldLayoutId id="2147483978" r:id="rId17"/>
    <p:sldLayoutId id="2147483979" r:id="rId18"/>
    <p:sldLayoutId id="2147483939" r:id="rId19"/>
    <p:sldLayoutId id="214748398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EC4EDBF-2CB8-82EC-24AE-78509B283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7BE6DE3-225D-4767-1F5E-38B5898ED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3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929" r:id="rId4"/>
    <p:sldLayoutId id="2147483863" r:id="rId5"/>
    <p:sldLayoutId id="2147483862" r:id="rId6"/>
    <p:sldLayoutId id="2147483915" r:id="rId7"/>
    <p:sldLayoutId id="2147483916" r:id="rId8"/>
    <p:sldLayoutId id="2147483917" r:id="rId9"/>
    <p:sldLayoutId id="2147483872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972" r:id="rId16"/>
    <p:sldLayoutId id="2147483973" r:id="rId17"/>
    <p:sldLayoutId id="2147483974" r:id="rId18"/>
    <p:sldLayoutId id="2147483940" r:id="rId19"/>
    <p:sldLayoutId id="214748397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D25403A-F43E-EF34-8303-65CBD3B66C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4643D9-7BD4-18F8-5DA6-C51216EA24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69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928" r:id="rId4"/>
    <p:sldLayoutId id="2147483878" r:id="rId5"/>
    <p:sldLayoutId id="2147483877" r:id="rId6"/>
    <p:sldLayoutId id="2147483918" r:id="rId7"/>
    <p:sldLayoutId id="2147483919" r:id="rId8"/>
    <p:sldLayoutId id="2147483920" r:id="rId9"/>
    <p:sldLayoutId id="2147483887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967" r:id="rId16"/>
    <p:sldLayoutId id="2147483968" r:id="rId17"/>
    <p:sldLayoutId id="2147483969" r:id="rId18"/>
    <p:sldLayoutId id="2147483941" r:id="rId19"/>
    <p:sldLayoutId id="2147483971" r:id="rId20"/>
    <p:sldLayoutId id="2147483982" r:id="rId21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25FC056-23FE-5B0B-86D3-91AB6CA75B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066C055-7738-F2B2-5C9C-0C5840A7D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832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924" r:id="rId4"/>
    <p:sldLayoutId id="2147483893" r:id="rId5"/>
    <p:sldLayoutId id="2147483892" r:id="rId6"/>
    <p:sldLayoutId id="2147483921" r:id="rId7"/>
    <p:sldLayoutId id="2147483922" r:id="rId8"/>
    <p:sldLayoutId id="2147483923" r:id="rId9"/>
    <p:sldLayoutId id="2147483902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62" r:id="rId16"/>
    <p:sldLayoutId id="2147483963" r:id="rId17"/>
    <p:sldLayoutId id="2147483964" r:id="rId18"/>
    <p:sldLayoutId id="2147483942" r:id="rId19"/>
    <p:sldLayoutId id="214748396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Library@warwick.ac.u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1.xml"/><Relationship Id="rId4" Type="http://schemas.openxmlformats.org/officeDocument/2006/relationships/hyperlink" Target="https://warwick.ac.uk/services/library/subjects/academic-support-librarian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13.xml"/><Relationship Id="rId5" Type="http://schemas.openxmlformats.org/officeDocument/2006/relationships/hyperlink" Target="mailto:Library@warwick.ac.uk" TargetMode="Externa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library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0.xml"/><Relationship Id="rId4" Type="http://schemas.openxmlformats.org/officeDocument/2006/relationships/image" Target="../media/image1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about/campus-journey/interactive-map/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3.xml"/><Relationship Id="rId4" Type="http://schemas.openxmlformats.org/officeDocument/2006/relationships/hyperlink" Target="https://virtualtour.warwick.ac.uk/virtualtour/index.html#librarygroun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library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1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20.png"/><Relationship Id="rId5" Type="http://schemas.openxmlformats.org/officeDocument/2006/relationships/image" Target="../media/image22.png"/><Relationship Id="rId4" Type="http://schemas.openxmlformats.org/officeDocument/2006/relationships/customXml" Target="../ink/ink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FCA4B0-E9A2-FB9D-72E9-83E1D42DB8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8419" y="3429001"/>
            <a:ext cx="6542513" cy="1123154"/>
          </a:xfrm>
        </p:spPr>
        <p:txBody>
          <a:bodyPr/>
          <a:lstStyle/>
          <a:p>
            <a:br>
              <a:rPr lang="en-GB" dirty="0"/>
            </a:br>
            <a:br>
              <a:rPr lang="en-GB" dirty="0"/>
            </a:br>
            <a:r>
              <a:rPr lang="en-GB" b="1" dirty="0"/>
              <a:t>Lucie Thomas – </a:t>
            </a:r>
            <a:r>
              <a:rPr lang="en-GB" dirty="0"/>
              <a:t>Research and Academic Support Librarian for Sociology </a:t>
            </a:r>
            <a:br>
              <a:rPr lang="en-GB" dirty="0"/>
            </a:b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26F25D-EC5E-3B3B-B3AA-ABE614EA3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19" y="1622095"/>
            <a:ext cx="6542513" cy="1806905"/>
          </a:xfrm>
        </p:spPr>
        <p:txBody>
          <a:bodyPr/>
          <a:lstStyle/>
          <a:p>
            <a:r>
              <a:rPr lang="en-GB" dirty="0"/>
              <a:t>Library Induction 2025</a:t>
            </a:r>
          </a:p>
        </p:txBody>
      </p:sp>
      <p:pic>
        <p:nvPicPr>
          <p:cNvPr id="12" name="Picture Placeholder 11" descr="Close-up of bookshelves in a public library">
            <a:extLst>
              <a:ext uri="{FF2B5EF4-FFF2-40B4-BE49-F238E27FC236}">
                <a16:creationId xmlns:a16="http://schemas.microsoft.com/office/drawing/2014/main" id="{AAB306F5-53EE-0934-CB17-5184A02F0F1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3317110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255674-4589-5BFF-980E-24028F07B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C4BBCB41-FD35-58E5-A7DF-B40593C92D9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914400" y="612409"/>
            <a:ext cx="8534400" cy="114300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GB" altLang="en-US" dirty="0"/>
              <a:t>Welcome week 2026</a:t>
            </a:r>
            <a:br>
              <a:rPr lang="en-GB" altLang="en-US" dirty="0"/>
            </a:br>
            <a:br>
              <a:rPr lang="en-GB" altLang="en-US" dirty="0"/>
            </a:br>
            <a:r>
              <a:rPr lang="en-GB" dirty="0"/>
              <a:t>Come and Explore your Library!</a:t>
            </a:r>
            <a:endParaRPr lang="en-GB" altLang="en-US" dirty="0"/>
          </a:p>
        </p:txBody>
      </p:sp>
      <p:graphicFrame>
        <p:nvGraphicFramePr>
          <p:cNvPr id="41989" name="Content Placeholder 2">
            <a:extLst>
              <a:ext uri="{FF2B5EF4-FFF2-40B4-BE49-F238E27FC236}">
                <a16:creationId xmlns:a16="http://schemas.microsoft.com/office/drawing/2014/main" id="{C2171D53-455B-147D-081C-D702E2A234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0953914"/>
              </p:ext>
            </p:extLst>
          </p:nvPr>
        </p:nvGraphicFramePr>
        <p:xfrm>
          <a:off x="914400" y="1643051"/>
          <a:ext cx="10610888" cy="4203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11815364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1ABF7A-AEC4-0E11-8E0B-3CA4F16E5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27653DAF-1588-F45B-774D-FDC6893375B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209800" y="142875"/>
            <a:ext cx="64008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>
                <a:ea typeface="Calibri"/>
                <a:cs typeface="Calibri"/>
              </a:rPr>
              <a:t>Further help and advice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F40DFE-96C7-73BB-D341-4F11D4E00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0971" y="1196753"/>
            <a:ext cx="9821636" cy="4650011"/>
          </a:xfrm>
        </p:spPr>
        <p:txBody>
          <a:bodyPr lIns="91440" tIns="45720" rIns="91440" bIns="45720" anchor="t"/>
          <a:lstStyle/>
          <a:p>
            <a:pPr marL="0" indent="0">
              <a:buNone/>
              <a:defRPr/>
            </a:pPr>
            <a:br>
              <a:rPr lang="en-US" dirty="0">
                <a:ea typeface="+mn-lt"/>
                <a:cs typeface="+mn-lt"/>
              </a:rPr>
            </a:br>
            <a:endParaRPr lang="en-US" dirty="0">
              <a:ea typeface="+mn-lt"/>
              <a:cs typeface="+mn-lt"/>
            </a:endParaRPr>
          </a:p>
          <a:p>
            <a:pPr marL="556895" lvl="1" indent="-213995"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+mn-lt"/>
                <a:cs typeface="+mn-lt"/>
              </a:rPr>
              <a:t> Ask Library staff or Library Student Partners</a:t>
            </a:r>
          </a:p>
          <a:p>
            <a:pPr marL="556895" lvl="1" indent="-213995"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+mn-lt"/>
                <a:cs typeface="+mn-lt"/>
              </a:rPr>
              <a:t> Email us via </a:t>
            </a:r>
            <a:r>
              <a:rPr lang="en-US" dirty="0">
                <a:ea typeface="+mn-lt"/>
                <a:cs typeface="+mn-lt"/>
                <a:hlinkClick r:id="rId3"/>
              </a:rPr>
              <a:t>Library@warwick.ac.uk</a:t>
            </a:r>
            <a:endParaRPr lang="en-US" dirty="0">
              <a:ea typeface="+mn-lt"/>
              <a:cs typeface="+mn-lt"/>
            </a:endParaRPr>
          </a:p>
          <a:p>
            <a:pPr marL="556895" lvl="1" indent="-213995"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+mn-lt"/>
                <a:cs typeface="+mn-lt"/>
              </a:rPr>
              <a:t>Contact your Research &amp; Academic Support Librarian:</a:t>
            </a:r>
          </a:p>
          <a:p>
            <a:pPr marL="556895" lvl="1" indent="-213995"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+mn-lt"/>
                <a:cs typeface="+mn-lt"/>
                <a:hlinkClick r:id="rId4"/>
              </a:rPr>
              <a:t>https://warwick.ac.uk/services/library/subjects/academic-support-librarians</a:t>
            </a:r>
            <a:endParaRPr lang="en-US" dirty="0">
              <a:ea typeface="+mn-lt"/>
              <a:cs typeface="+mn-lt"/>
            </a:endParaRPr>
          </a:p>
          <a:p>
            <a:pPr marL="556895" lvl="1" indent="-213995"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+mn-lt"/>
                <a:cs typeface="+mn-lt"/>
              </a:rPr>
              <a:t>Check out our online guides and videos</a:t>
            </a:r>
          </a:p>
          <a:p>
            <a:pPr marL="342900" lvl="1" indent="0">
              <a:buNone/>
              <a:defRPr/>
            </a:pPr>
            <a:endParaRPr lang="en-US" dirty="0">
              <a:ea typeface="+mn-lt"/>
              <a:cs typeface="+mn-lt"/>
            </a:endParaRPr>
          </a:p>
          <a:p>
            <a:pPr marL="342900" lvl="1" indent="0">
              <a:buNone/>
              <a:defRPr/>
            </a:pPr>
            <a:endParaRPr lang="en-US" dirty="0">
              <a:ea typeface="+mn-lt"/>
              <a:cs typeface="+mn-lt"/>
            </a:endParaRPr>
          </a:p>
          <a:p>
            <a:pPr marL="342900" lvl="1" indent="0">
              <a:buNone/>
              <a:defRPr/>
            </a:pPr>
            <a:endParaRPr lang="en-US" sz="2400" dirty="0">
              <a:ea typeface="+mn-lt"/>
              <a:cs typeface="+mn-lt"/>
            </a:endParaRPr>
          </a:p>
          <a:p>
            <a:pPr marL="685800" lvl="2" indent="0">
              <a:buNone/>
              <a:defRPr/>
            </a:pPr>
            <a:endParaRPr lang="en-GB" sz="2400" dirty="0"/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9430712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262F3FBB-5DF0-3B25-961A-7E265D37D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2" y="948600"/>
            <a:ext cx="4860001" cy="511422"/>
          </a:xfrm>
        </p:spPr>
        <p:txBody>
          <a:bodyPr/>
          <a:lstStyle/>
          <a:p>
            <a:r>
              <a:rPr lang="en-GB" sz="4000" dirty="0"/>
              <a:t>Need Further Help?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EEBE75-B6D0-E8AA-0E1E-72C5DE307A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892E17-B61C-DED3-DC36-9B9C39DA02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35" name="Picture Placeholder 34" descr="A person wearing headphones sitting at a desk&#10;&#10;AI-generated content may be incorrect.">
            <a:extLst>
              <a:ext uri="{FF2B5EF4-FFF2-40B4-BE49-F238E27FC236}">
                <a16:creationId xmlns:a16="http://schemas.microsoft.com/office/drawing/2014/main" id="{56AC80CA-278F-8992-045E-1166BF2AEB5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3" name="Picture Placeholder 42" descr="A person sitting at a desk&#10;&#10;AI-generated content may be incorrect.">
            <a:extLst>
              <a:ext uri="{FF2B5EF4-FFF2-40B4-BE49-F238E27FC236}">
                <a16:creationId xmlns:a16="http://schemas.microsoft.com/office/drawing/2014/main" id="{DECF7960-6CBC-621C-42D7-CB51EA8A0D6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6020" y="1895900"/>
            <a:ext cx="3157977" cy="4962099"/>
          </a:xfrm>
        </p:spPr>
      </p:pic>
      <p:pic>
        <p:nvPicPr>
          <p:cNvPr id="59" name="Picture Placeholder 58" descr="Rows of colorful seats in a lecture hall&#10;&#10;AI-generated content may be incorrect.">
            <a:extLst>
              <a:ext uri="{FF2B5EF4-FFF2-40B4-BE49-F238E27FC236}">
                <a16:creationId xmlns:a16="http://schemas.microsoft.com/office/drawing/2014/main" id="{7D36AAFC-1952-8DDF-28A0-0AB86F289D7D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6016" y="0"/>
            <a:ext cx="3157977" cy="189720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B8DB12-E5D8-03C9-8B6C-B55B1A88E3DF}"/>
              </a:ext>
            </a:extLst>
          </p:cNvPr>
          <p:cNvSpPr txBox="1"/>
          <p:nvPr/>
        </p:nvSpPr>
        <p:spPr>
          <a:xfrm>
            <a:off x="-111759" y="1675733"/>
            <a:ext cx="6097772" cy="4218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56895" marR="0" lvl="1" indent="-21399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+mn-lt"/>
              </a:rPr>
              <a:t>Ask Library staff or Library Student Partners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+mn-lt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 panose="020F0502020204030204" pitchFamily="34" charset="0"/>
              <a:ea typeface="+mn-lt"/>
              <a:cs typeface="+mn-lt"/>
            </a:endParaRPr>
          </a:p>
          <a:p>
            <a:pPr marL="556895" marR="0" lvl="1" indent="-21399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+mn-lt"/>
              </a:rPr>
              <a:t> Email us via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+mn-lt"/>
                <a:hlinkClick r:id="rId5"/>
              </a:rPr>
              <a:t>Library@warwick.ac.uk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+mn-lt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 panose="020F0502020204030204" pitchFamily="34" charset="0"/>
              <a:ea typeface="+mn-lt"/>
              <a:cs typeface="+mn-lt"/>
            </a:endParaRPr>
          </a:p>
          <a:p>
            <a:pPr marL="556895" marR="0" lvl="1" indent="-21399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+mn-lt"/>
              </a:rPr>
              <a:t>Check out our online guides and videos</a:t>
            </a:r>
          </a:p>
          <a:p>
            <a:pPr marL="3429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 panose="020F0502020204030204" pitchFamily="34" charset="0"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1913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8" descr="A tractor working in a field&#10;&#10;AI-generated content may be incorrect.">
            <a:extLst>
              <a:ext uri="{FF2B5EF4-FFF2-40B4-BE49-F238E27FC236}">
                <a16:creationId xmlns:a16="http://schemas.microsoft.com/office/drawing/2014/main" id="{77F897C1-84BD-4292-4E92-D929A9A4C5E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Content Placeholder 5" descr="A computer and a backpack on a wood surface&#10;&#10;AI-generated content may be incorrect.">
            <a:hlinkClick r:id="rId3"/>
            <a:extLst>
              <a:ext uri="{FF2B5EF4-FFF2-40B4-BE49-F238E27FC236}">
                <a16:creationId xmlns:a16="http://schemas.microsoft.com/office/drawing/2014/main" id="{5516B45C-AD82-DD9F-A9BA-FBF47338727F}"/>
              </a:ext>
            </a:extLst>
          </p:cNvPr>
          <p:cNvPicPr>
            <a:picLocks noGrp="1" noChangeAspect="1"/>
          </p:cNvPicPr>
          <p:nvPr>
            <p:ph sz="quarter" idx="19"/>
          </p:nvPr>
        </p:nvPicPr>
        <p:blipFill>
          <a:blip r:embed="rId4"/>
          <a:stretch>
            <a:fillRect/>
          </a:stretch>
        </p:blipFill>
        <p:spPr>
          <a:xfrm flipH="1">
            <a:off x="5462479" y="1412776"/>
            <a:ext cx="6096000" cy="4572000"/>
          </a:xfrm>
        </p:spPr>
      </p:pic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FBE8590-3C51-4997-306E-69D5BDCF3CAB}"/>
              </a:ext>
            </a:extLst>
          </p:cNvPr>
          <p:cNvSpPr txBox="1">
            <a:spLocks/>
          </p:cNvSpPr>
          <p:nvPr/>
        </p:nvSpPr>
        <p:spPr>
          <a:xfrm>
            <a:off x="318408" y="1412776"/>
            <a:ext cx="4963886" cy="4473674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7213" marR="0" lvl="1" indent="-214313" algn="l" defTabSz="6858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Opening hours: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24/7</a:t>
            </a:r>
          </a:p>
          <a:p>
            <a:pPr marL="557213" marR="0" lvl="1" indent="-214313" algn="l" defTabSz="6858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Library Helpdesks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available</a:t>
            </a:r>
          </a:p>
          <a:p>
            <a:pPr marL="557213" marR="0" lvl="1" indent="-214313" algn="l" defTabSz="6858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Café Library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&amp;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Coffee Bar</a:t>
            </a:r>
          </a:p>
          <a:p>
            <a:pPr marL="557213" marR="0" lvl="1" indent="-214313" algn="l" defTabSz="6858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Individual and group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study spaces</a:t>
            </a:r>
          </a:p>
          <a:p>
            <a:pPr marL="557213" marR="0" lvl="1" indent="-214313" algn="l" defTabSz="6858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Desktop PC’s</a:t>
            </a:r>
          </a:p>
          <a:p>
            <a:pPr marL="557213" marR="0" lvl="1" indent="-214313" algn="l" defTabSz="6858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Breathing Space</a:t>
            </a:r>
          </a:p>
          <a:p>
            <a:pPr marL="557213" marR="0" lvl="1" indent="-214313" algn="l" defTabSz="6858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57213" marR="0" lvl="1" indent="-214313" algn="l" defTabSz="6858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endParaRPr kumimoji="0" lang="en-GB" sz="2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1" indent="0" algn="l" defTabSz="6858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en-GB" sz="2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57175" marR="0" lvl="0" indent="-257175" algn="l" defTabSz="6858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57175" marR="0" lvl="0" indent="-257175" algn="l" defTabSz="6858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778EDE34-C72C-C26F-D523-FA6B60E0F0FE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5400" dirty="0"/>
              <a:t>How can the Library help you? </a:t>
            </a:r>
          </a:p>
        </p:txBody>
      </p:sp>
    </p:spTree>
    <p:extLst>
      <p:ext uri="{BB962C8B-B14F-4D97-AF65-F5344CB8AC3E}">
        <p14:creationId xmlns:p14="http://schemas.microsoft.com/office/powerpoint/2010/main" val="131916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group of people outside a library&#10;&#10;AI-generated content may be incorrect.">
            <a:extLst>
              <a:ext uri="{FF2B5EF4-FFF2-40B4-BE49-F238E27FC236}">
                <a16:creationId xmlns:a16="http://schemas.microsoft.com/office/drawing/2014/main" id="{A4E0A36D-257F-9F95-3421-3F55561642B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32317"/>
          <a:stretch>
            <a:fillRect/>
          </a:stretch>
        </p:blipFill>
        <p:spPr>
          <a:xfrm>
            <a:off x="0" y="-16190"/>
            <a:ext cx="12191980" cy="3445190"/>
          </a:xfrm>
          <a:noFill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7DB85A9-A119-5136-FF36-4BB4466DB471}"/>
              </a:ext>
            </a:extLst>
          </p:cNvPr>
          <p:cNvSpPr txBox="1"/>
          <p:nvPr/>
        </p:nvSpPr>
        <p:spPr>
          <a:xfrm>
            <a:off x="2721934" y="4805915"/>
            <a:ext cx="869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Locating the Library on the Interactive Campus Map </a:t>
            </a:r>
            <a:endParaRPr lang="en-GB" sz="2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2B6748-4133-E466-74FF-394EFC0D4124}"/>
              </a:ext>
            </a:extLst>
          </p:cNvPr>
          <p:cNvSpPr txBox="1"/>
          <p:nvPr/>
        </p:nvSpPr>
        <p:spPr>
          <a:xfrm>
            <a:off x="2721935" y="5403571"/>
            <a:ext cx="869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Exploring the Library from home  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194257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D4ABBA5-CE2C-0C97-69D0-B3F730D0D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733" y="2438594"/>
            <a:ext cx="4860001" cy="511422"/>
          </a:xfrm>
        </p:spPr>
        <p:txBody>
          <a:bodyPr/>
          <a:lstStyle/>
          <a:p>
            <a:r>
              <a:rPr lang="en-GB" sz="4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Library Website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3FFD63-9B23-65F5-A47E-FDEFF655D2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19" name="Picture Placeholder 18" descr="A close-up of flowers&#10;&#10;AI-generated content may be incorrect.">
            <a:extLst>
              <a:ext uri="{FF2B5EF4-FFF2-40B4-BE49-F238E27FC236}">
                <a16:creationId xmlns:a16="http://schemas.microsoft.com/office/drawing/2014/main" id="{8FB1F423-6A1E-9B82-E946-8725DD48B23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1999" y="0"/>
            <a:ext cx="455400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1B5E8A-92AE-675B-5147-57F1E37E5C15}"/>
              </a:ext>
            </a:extLst>
          </p:cNvPr>
          <p:cNvSpPr txBox="1"/>
          <p:nvPr/>
        </p:nvSpPr>
        <p:spPr>
          <a:xfrm>
            <a:off x="566542" y="3423356"/>
            <a:ext cx="49783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 best source of information relating to the Library. 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The best place to access all of our digital resources. </a:t>
            </a:r>
          </a:p>
        </p:txBody>
      </p:sp>
    </p:spTree>
    <p:extLst>
      <p:ext uri="{BB962C8B-B14F-4D97-AF65-F5344CB8AC3E}">
        <p14:creationId xmlns:p14="http://schemas.microsoft.com/office/powerpoint/2010/main" val="3625585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929C6B-1E03-10BF-D0A6-C36828546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</p:spPr>
        <p:txBody>
          <a:bodyPr wrap="square" anchor="ctr">
            <a:noAutofit/>
          </a:bodyPr>
          <a:lstStyle/>
          <a:p>
            <a:r>
              <a:rPr lang="en-GB" sz="5400" dirty="0"/>
              <a:t>How can the Library help you? </a:t>
            </a:r>
          </a:p>
        </p:txBody>
      </p:sp>
      <p:sp>
        <p:nvSpPr>
          <p:cNvPr id="13" name="Slide Number Placeholder 29">
            <a:extLst>
              <a:ext uri="{FF2B5EF4-FFF2-40B4-BE49-F238E27FC236}">
                <a16:creationId xmlns:a16="http://schemas.microsoft.com/office/drawing/2014/main" id="{30487383-A846-9EFB-D381-4A631195F1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</p:spPr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D1049F5-583E-E8F9-5BB5-836249646D7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99733" y="2353814"/>
            <a:ext cx="5405767" cy="4352544"/>
          </a:xfrm>
        </p:spPr>
        <p:txBody>
          <a:bodyPr lIns="91440" tIns="45720" rIns="91440" bIns="45720" anchor="t">
            <a:normAutofit lnSpcReduction="10000"/>
          </a:bodyPr>
          <a:lstStyle/>
          <a:p>
            <a:pPr indent="0">
              <a:buNone/>
              <a:defRPr/>
            </a:pPr>
            <a:r>
              <a:rPr lang="en-US" sz="3500" b="1" dirty="0"/>
              <a:t>Go to the Library to</a:t>
            </a:r>
            <a:r>
              <a:rPr lang="en-US" sz="3500" b="1" kern="1200" dirty="0"/>
              <a:t>:</a:t>
            </a:r>
            <a:br>
              <a:rPr lang="en-US" sz="3500" b="1" kern="1200" dirty="0"/>
            </a:br>
            <a:endParaRPr lang="en-US" sz="3500" b="1" kern="1200" dirty="0"/>
          </a:p>
          <a:p>
            <a:pPr marL="0" lvl="1" indent="-457200">
              <a:buChar char="•"/>
              <a:defRPr/>
            </a:pPr>
            <a:r>
              <a:rPr lang="en-US" sz="2400" kern="1200" dirty="0"/>
              <a:t>Find your way around the </a:t>
            </a:r>
            <a:r>
              <a:rPr lang="en-US" sz="2400" b="1" kern="1200" dirty="0"/>
              <a:t>building</a:t>
            </a:r>
            <a:br>
              <a:rPr lang="en-US" sz="2400" b="1" kern="1200" dirty="0"/>
            </a:br>
            <a:endParaRPr lang="en-US" sz="2400" b="1" kern="1200" dirty="0"/>
          </a:p>
          <a:p>
            <a:pPr marL="0" lvl="1" indent="-457200">
              <a:buChar char="•"/>
              <a:defRPr/>
            </a:pPr>
            <a:r>
              <a:rPr lang="en-US" sz="2400" dirty="0"/>
              <a:t>A</a:t>
            </a:r>
            <a:r>
              <a:rPr lang="en-US" sz="2400" kern="1200" dirty="0"/>
              <a:t>ccess</a:t>
            </a:r>
            <a:r>
              <a:rPr lang="en-US" sz="2400" b="1" kern="1200" dirty="0"/>
              <a:t> </a:t>
            </a:r>
            <a:r>
              <a:rPr lang="en-US" sz="2400" b="1" dirty="0"/>
              <a:t>digital and print resources </a:t>
            </a:r>
            <a:br>
              <a:rPr lang="en-US" sz="2400" b="1" kern="1200" dirty="0"/>
            </a:br>
            <a:endParaRPr lang="en-US" sz="2400" b="1" kern="1200" dirty="0"/>
          </a:p>
          <a:p>
            <a:pPr marL="0" lvl="1" indent="-457200">
              <a:buChar char="•"/>
              <a:defRPr/>
            </a:pPr>
            <a:r>
              <a:rPr lang="en-US" sz="2400" kern="1200" dirty="0"/>
              <a:t>Find </a:t>
            </a:r>
            <a:r>
              <a:rPr lang="en-US" sz="2400" b="1" kern="1200" dirty="0"/>
              <a:t>full texts</a:t>
            </a:r>
            <a:br>
              <a:rPr lang="en-US" sz="2400" b="1" kern="1200" dirty="0"/>
            </a:br>
            <a:endParaRPr lang="en-US" sz="2400" b="1" kern="1200" dirty="0"/>
          </a:p>
          <a:p>
            <a:pPr marL="0" lvl="1" indent="-457200">
              <a:buChar char="•"/>
              <a:defRPr/>
            </a:pPr>
            <a:r>
              <a:rPr lang="en-US" sz="2400" b="1" dirty="0"/>
              <a:t>Search for information </a:t>
            </a:r>
            <a:br>
              <a:rPr lang="en-US" sz="2400" b="1" kern="1200" dirty="0"/>
            </a:br>
            <a:endParaRPr lang="en-US" sz="2400" b="1" kern="1200" dirty="0"/>
          </a:p>
          <a:p>
            <a:pPr marL="0" lvl="1" indent="-457200">
              <a:buChar char="•"/>
              <a:defRPr/>
            </a:pPr>
            <a:r>
              <a:rPr lang="en-US" sz="2400" b="1" dirty="0"/>
              <a:t>R</a:t>
            </a:r>
            <a:r>
              <a:rPr lang="en-US" sz="2400" b="1" kern="1200" dirty="0"/>
              <a:t>eference correctly </a:t>
            </a:r>
          </a:p>
          <a:p>
            <a:pPr>
              <a:defRPr/>
            </a:pPr>
            <a:endParaRPr lang="en-US" kern="1200" dirty="0"/>
          </a:p>
        </p:txBody>
      </p:sp>
      <p:pic>
        <p:nvPicPr>
          <p:cNvPr id="15" name="Picture 14" descr="A person and person looking at a tablet&#10;&#10;AI-generated content may be incorrect.">
            <a:extLst>
              <a:ext uri="{FF2B5EF4-FFF2-40B4-BE49-F238E27FC236}">
                <a16:creationId xmlns:a16="http://schemas.microsoft.com/office/drawing/2014/main" id="{579A2234-F362-8785-F0ED-1399F19267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3" b="594"/>
          <a:stretch>
            <a:fillRect/>
          </a:stretch>
        </p:blipFill>
        <p:spPr>
          <a:xfrm>
            <a:off x="6001194" y="2353814"/>
            <a:ext cx="5405767" cy="4352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8045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E19F31-88C5-1C1F-45F8-CB71598B24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>
            <a:extLst>
              <a:ext uri="{FF2B5EF4-FFF2-40B4-BE49-F238E27FC236}">
                <a16:creationId xmlns:a16="http://schemas.microsoft.com/office/drawing/2014/main" id="{7C8111B8-CDA1-70C5-745A-6C20D59ED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690382"/>
          </a:xfrm>
        </p:spPr>
        <p:txBody>
          <a:bodyPr/>
          <a:lstStyle/>
          <a:p>
            <a:r>
              <a:rPr lang="en-GB" sz="5400" dirty="0"/>
              <a:t> The Library Guide for Sociology </a:t>
            </a:r>
            <a:endParaRPr lang="en-GB" sz="4800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BEAC5D0-27FD-3DE6-7E36-92B451FCD5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41AB98-827D-6C4F-6A65-17D5D26C9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9027"/>
            <a:ext cx="12212500" cy="58381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4720A9F9-8B82-BDE9-04C6-1731A46E42A2}"/>
                  </a:ext>
                </a:extLst>
              </p14:cNvPr>
              <p14:cNvContentPartPr/>
              <p14:nvPr/>
            </p14:nvContentPartPr>
            <p14:xfrm>
              <a:off x="5954199" y="1912529"/>
              <a:ext cx="1126800" cy="669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4720A9F9-8B82-BDE9-04C6-1731A46E42A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00199" y="1804529"/>
                <a:ext cx="1234440" cy="28260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89A1540F-930B-18AE-A153-455A305B788C}"/>
              </a:ext>
            </a:extLst>
          </p:cNvPr>
          <p:cNvSpPr txBox="1"/>
          <p:nvPr/>
        </p:nvSpPr>
        <p:spPr>
          <a:xfrm>
            <a:off x="859733" y="2841236"/>
            <a:ext cx="469959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Subject specific support </a:t>
            </a:r>
            <a:br>
              <a:rPr lang="en-GB" sz="2800" dirty="0"/>
            </a:b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Descriptions of resources</a:t>
            </a:r>
            <a:br>
              <a:rPr lang="en-GB" sz="2800" dirty="0"/>
            </a:b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Links to support – including support with referencing</a:t>
            </a:r>
            <a:br>
              <a:rPr lang="en-GB" sz="2800" dirty="0"/>
            </a:br>
            <a:endParaRPr lang="en-GB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C10390-7021-AC95-8EB4-4CB4D22925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3179" y="2387130"/>
            <a:ext cx="5099907" cy="4194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483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113F5-1AF1-CEF5-44DC-8506928192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>
            <a:extLst>
              <a:ext uri="{FF2B5EF4-FFF2-40B4-BE49-F238E27FC236}">
                <a16:creationId xmlns:a16="http://schemas.microsoft.com/office/drawing/2014/main" id="{594C341F-4ED9-266A-7687-8A6C2E2D4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690382"/>
          </a:xfrm>
        </p:spPr>
        <p:txBody>
          <a:bodyPr/>
          <a:lstStyle/>
          <a:p>
            <a:r>
              <a:rPr lang="en-GB" sz="5400" dirty="0"/>
              <a:t> Your Reading Lists  </a:t>
            </a:r>
            <a:endParaRPr lang="en-GB" sz="4800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066ADADB-84D3-1A57-7CDB-39E26EC3CB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DD83CE-5ED2-AE8B-0B3E-6154C3B47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09784"/>
            <a:ext cx="12192000" cy="21401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F8428D-413B-C53A-FF2E-A9B2978D98FF}"/>
              </a:ext>
            </a:extLst>
          </p:cNvPr>
          <p:cNvSpPr txBox="1"/>
          <p:nvPr/>
        </p:nvSpPr>
        <p:spPr>
          <a:xfrm>
            <a:off x="202019" y="1708017"/>
            <a:ext cx="4774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Key Reading </a:t>
            </a:r>
          </a:p>
        </p:txBody>
      </p:sp>
    </p:spTree>
    <p:extLst>
      <p:ext uri="{BB962C8B-B14F-4D97-AF65-F5344CB8AC3E}">
        <p14:creationId xmlns:p14="http://schemas.microsoft.com/office/powerpoint/2010/main" val="1772292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427095-5B13-BB2E-124B-3E0C9D9F1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7E6EE-025A-BF87-55F0-836CC1EF2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435" y="587695"/>
            <a:ext cx="6984776" cy="1125052"/>
          </a:xfrm>
        </p:spPr>
        <p:txBody>
          <a:bodyPr/>
          <a:lstStyle/>
          <a:p>
            <a:br>
              <a:rPr lang="en-GB" sz="5400" dirty="0"/>
            </a:br>
            <a:endParaRPr lang="en-GB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9A433F-A689-6703-88EC-44E869079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557" y="1020769"/>
            <a:ext cx="10985206" cy="51205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EA6FBC-4C37-20BB-D737-BA41FD50A2EF}"/>
              </a:ext>
            </a:extLst>
          </p:cNvPr>
          <p:cNvSpPr txBox="1"/>
          <p:nvPr/>
        </p:nvSpPr>
        <p:spPr>
          <a:xfrm>
            <a:off x="222422" y="333632"/>
            <a:ext cx="7142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Recommended and Further Reading </a:t>
            </a:r>
          </a:p>
        </p:txBody>
      </p:sp>
    </p:spTree>
    <p:extLst>
      <p:ext uri="{BB962C8B-B14F-4D97-AF65-F5344CB8AC3E}">
        <p14:creationId xmlns:p14="http://schemas.microsoft.com/office/powerpoint/2010/main" val="1946378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8E6A11B-96DD-F931-6AA3-8470B97C52B5}"/>
              </a:ext>
            </a:extLst>
          </p:cNvPr>
          <p:cNvSpPr txBox="1"/>
          <p:nvPr/>
        </p:nvSpPr>
        <p:spPr>
          <a:xfrm>
            <a:off x="499733" y="3779224"/>
            <a:ext cx="6540500" cy="1706562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>
              <a:lnSpc>
                <a:spcPct val="104000"/>
              </a:lnSpc>
              <a:spcAft>
                <a:spcPts val="600"/>
              </a:spcAft>
            </a:pPr>
            <a:r>
              <a:rPr lang="en-US" sz="4000" b="0" i="0" kern="1800" spc="-30" baseline="0" dirty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Let’s find a </a:t>
            </a:r>
            <a:r>
              <a:rPr lang="en-US" sz="4000" kern="1800" spc="-30" dirty="0">
                <a:latin typeface="Aptos" panose="020B0004020202020204" pitchFamily="34" charset="0"/>
                <a:cs typeface="Calibri" panose="020F0502020204030204" pitchFamily="34" charset="0"/>
              </a:rPr>
              <a:t>resource</a:t>
            </a:r>
            <a:endParaRPr lang="en-US" sz="4000" b="0" i="0" kern="1800" spc="-30" baseline="0" dirty="0"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732" y="1889950"/>
            <a:ext cx="6542513" cy="1806905"/>
          </a:xfr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en-GB" sz="6100" b="1" i="0" kern="1200"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Finding resources</a:t>
            </a:r>
            <a:br>
              <a:rPr lang="en-GB" sz="6100" b="1" i="0" kern="1200"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</a:br>
            <a:endParaRPr lang="en-GB" sz="6100" b="1" i="0" kern="1200">
              <a:latin typeface="Aptos" panose="020B000402020202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B16F7-9047-E541-4CFD-A819B4DB31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357" b="-2"/>
          <a:stretch>
            <a:fillRect/>
          </a:stretch>
        </p:blipFill>
        <p:spPr>
          <a:xfrm>
            <a:off x="7183898" y="251780"/>
            <a:ext cx="4014099" cy="635444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35357161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06a3dc56-d269-4bd2-b3f9-fe013e59cf38"/>
</p:tagLst>
</file>

<file path=ppt/theme/theme1.xml><?xml version="1.0" encoding="utf-8"?>
<a:theme xmlns:a="http://schemas.openxmlformats.org/drawingml/2006/main" name="UoW_Template_Black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UoW_Template_Purpl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UoW_Template_Lavender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UoW_Template_Blu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UoW_Template_Green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UoW_Template_Yellow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UoW_Template_Coral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8BF2393C4EA04AB7F96C5D4020735B" ma:contentTypeVersion="16" ma:contentTypeDescription="Create a new document." ma:contentTypeScope="" ma:versionID="455c2161f5b73f2a698616d02f07aa47">
  <xsd:schema xmlns:xsd="http://www.w3.org/2001/XMLSchema" xmlns:xs="http://www.w3.org/2001/XMLSchema" xmlns:p="http://schemas.microsoft.com/office/2006/metadata/properties" xmlns:ns2="2457cae1-bbb3-49df-91d0-3eeeba63d323" xmlns:ns3="ef19808f-d5e4-40cd-93fa-31b8700ee2cf" targetNamespace="http://schemas.microsoft.com/office/2006/metadata/properties" ma:root="true" ma:fieldsID="f888cfaeb3c0a23ff9de9fddae14e9fe" ns2:_="" ns3:_="">
    <xsd:import namespace="2457cae1-bbb3-49df-91d0-3eeeba63d323"/>
    <xsd:import namespace="ef19808f-d5e4-40cd-93fa-31b8700ee2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57cae1-bbb3-49df-91d0-3eeeba63d3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19808f-d5e4-40cd-93fa-31b8700ee2c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8d093c4e-51e7-44f8-921c-27a14d3f10ee}" ma:internalName="TaxCatchAll" ma:showField="CatchAllData" ma:web="ef19808f-d5e4-40cd-93fa-31b8700ee2c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457cae1-bbb3-49df-91d0-3eeeba63d323">
      <Terms xmlns="http://schemas.microsoft.com/office/infopath/2007/PartnerControls"/>
    </lcf76f155ced4ddcb4097134ff3c332f>
    <TaxCatchAll xmlns="ef19808f-d5e4-40cd-93fa-31b8700ee2cf" xsi:nil="true"/>
  </documentManagement>
</p:properties>
</file>

<file path=customXml/itemProps1.xml><?xml version="1.0" encoding="utf-8"?>
<ds:datastoreItem xmlns:ds="http://schemas.openxmlformats.org/officeDocument/2006/customXml" ds:itemID="{32889AE9-2A76-4CF2-8699-356903226B0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E1CF70-444F-436E-BCF7-3A0908B68954}">
  <ds:schemaRefs>
    <ds:schemaRef ds:uri="2457cae1-bbb3-49df-91d0-3eeeba63d323"/>
    <ds:schemaRef ds:uri="ef19808f-d5e4-40cd-93fa-31b8700ee2c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4299F2F-53D8-4F04-89F8-F8961CB59FBC}">
  <ds:schemaRefs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  <ds:schemaRef ds:uri="ef19808f-d5e4-40cd-93fa-31b8700ee2cf"/>
    <ds:schemaRef ds:uri="2457cae1-bbb3-49df-91d0-3eeeba63d323"/>
  </ds:schemaRefs>
</ds:datastoreItem>
</file>

<file path=docMetadata/LabelInfo.xml><?xml version="1.0" encoding="utf-8"?>
<clbl:labelList xmlns:clbl="http://schemas.microsoft.com/office/2020/mipLabelMetadata">
  <clbl:label id="{09bacfbd-47ef-4465-9265-3546f2eaf6bc}" enabled="0" method="" siteId="{09bacfbd-47ef-4465-9265-3546f2eaf6bc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608</Words>
  <Application>Microsoft Office PowerPoint</Application>
  <PresentationFormat>Widescreen</PresentationFormat>
  <Paragraphs>75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UoW_Template_Black</vt:lpstr>
      <vt:lpstr>UoW_Template_Purple</vt:lpstr>
      <vt:lpstr>UoW_Template_Lavender</vt:lpstr>
      <vt:lpstr>UoW_Template_Blue</vt:lpstr>
      <vt:lpstr>UoW_Template_Green</vt:lpstr>
      <vt:lpstr>UoW_Template_Yellow</vt:lpstr>
      <vt:lpstr>UoW_Template_Coral</vt:lpstr>
      <vt:lpstr>Library Induction 2025</vt:lpstr>
      <vt:lpstr>PowerPoint Presentation</vt:lpstr>
      <vt:lpstr>PowerPoint Presentation</vt:lpstr>
      <vt:lpstr>The Library Website </vt:lpstr>
      <vt:lpstr>How can the Library help you? </vt:lpstr>
      <vt:lpstr> The Library Guide for Sociology </vt:lpstr>
      <vt:lpstr> Your Reading Lists  </vt:lpstr>
      <vt:lpstr> </vt:lpstr>
      <vt:lpstr>Finding resources </vt:lpstr>
      <vt:lpstr>Welcome week 2026  Come and Explore your Library!</vt:lpstr>
      <vt:lpstr>Further help and advice</vt:lpstr>
      <vt:lpstr>Need Further Help?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Seawright</dc:creator>
  <cp:lastModifiedBy>Thomas, Lucie</cp:lastModifiedBy>
  <cp:revision>7</cp:revision>
  <dcterms:created xsi:type="dcterms:W3CDTF">2025-03-11T16:19:18Z</dcterms:created>
  <dcterms:modified xsi:type="dcterms:W3CDTF">2025-10-01T10:08:13Z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0x010100138BF2393C4EA04AB7F96C5D4020735B</vt:lpwstr>
  </property>
  <property fmtid="{D5CDD505-2E9C-101B-9397-08002B2CF9AE}" pid="3" name="MediaServiceImageTags">
    <vt:lpwstr/>
  </property>
</Properties>
</file>