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85" r:id="rId5"/>
  </p:sldMasterIdLst>
  <p:notesMasterIdLst>
    <p:notesMasterId r:id="rId17"/>
  </p:notesMasterIdLst>
  <p:sldIdLst>
    <p:sldId id="256" r:id="rId6"/>
    <p:sldId id="281" r:id="rId7"/>
    <p:sldId id="280" r:id="rId8"/>
    <p:sldId id="293" r:id="rId9"/>
    <p:sldId id="294" r:id="rId10"/>
    <p:sldId id="289" r:id="rId11"/>
    <p:sldId id="290" r:id="rId12"/>
    <p:sldId id="288" r:id="rId13"/>
    <p:sldId id="291" r:id="rId14"/>
    <p:sldId id="292" r:id="rId15"/>
    <p:sldId id="25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5DA4"/>
    <a:srgbClr val="F4AFCA"/>
    <a:srgbClr val="E34386"/>
    <a:srgbClr val="F7A948"/>
    <a:srgbClr val="FEE101"/>
    <a:srgbClr val="727B83"/>
    <a:srgbClr val="03B2E6"/>
    <a:srgbClr val="757D83"/>
    <a:srgbClr val="3C5589"/>
    <a:srgbClr val="5C5D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B936B0-F653-827D-F2A2-B9C7E57154C1}" v="36" dt="2024-09-20T12:30:04.163"/>
    <p1510:client id="{A3510626-0F1C-B6BA-94C7-05B54535F1E0}" v="4" dt="2024-09-20T08:19:58.1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7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0FE7E4-F33C-472C-8BFC-473E4D49F4DD}" type="datetimeFigureOut">
              <a:rPr lang="en-GB" smtClean="0"/>
              <a:t>18/09/2025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14E497-132A-48FC-9CD8-B5EAFCEED8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126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5783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104176-8FB1-4355-A4FF-C293B9C27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0F48-1F7F-44CC-8786-0B91F3185C47}" type="datetimeFigureOut">
              <a:rPr lang="en-GB" smtClean="0"/>
              <a:t>18/09/2025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EF54EA-3D26-44C1-B342-010321098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B130E7-660F-48C8-B221-75D07B376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44F7-605F-45DE-9634-FA3259FBF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496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B2E7F-C9AC-4B5A-ABD1-72CCB540C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C65FD8-253B-4733-B3A8-1F0DFD6913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1BC7F2-5C21-4699-B4E6-0205E98925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573C85-8757-4A48-8359-8E9B6A08F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0F48-1F7F-44CC-8786-0B91F3185C47}" type="datetimeFigureOut">
              <a:rPr lang="en-GB" smtClean="0"/>
              <a:t>18/09/2025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93A987-1D87-43C1-954C-BE4E19462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91042B-6C74-4A44-96B1-6CB8EB36E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44F7-605F-45DE-9634-FA3259FBF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5988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7A9D3-86FC-4586-9624-354EC2393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E08EAB-64D4-4146-9F3E-1C9566178A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200603-B601-41D9-A2E7-5E3241CC07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5598BF-8A66-4A3C-A768-81EC4E50A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0F48-1F7F-44CC-8786-0B91F3185C47}" type="datetimeFigureOut">
              <a:rPr lang="en-GB" smtClean="0"/>
              <a:t>18/09/2025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E0626B-B3D7-4AC1-B4C9-A2D4855B2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9F2FF7-9676-4E6D-9E7B-CDBE8DC9D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44F7-605F-45DE-9634-FA3259FBF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8458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411F3-DA27-4C51-B9E9-7F26024C7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E7EB45-BAD8-4BC2-9266-13AA4AEB11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E67244-6AE5-4E29-B930-AD80322E4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0F48-1F7F-44CC-8786-0B91F3185C47}" type="datetimeFigureOut">
              <a:rPr lang="en-GB" smtClean="0"/>
              <a:t>18/09/2025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D9BB4-3FF2-4D5C-A50A-4BD58933F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DF6A79-9FEF-4102-815F-39AB7EB91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44F7-605F-45DE-9634-FA3259FBF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2136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D27CE8-D621-48FB-B3D9-249E2EDC4A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9C1B6F-9FFD-4C1F-BDD6-F764953754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41552-C982-4E5E-8D51-9D195329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0F48-1F7F-44CC-8786-0B91F3185C47}" type="datetimeFigureOut">
              <a:rPr lang="en-GB" smtClean="0"/>
              <a:t>18/09/2025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02F733-37B3-4243-97F4-879359123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A445F-5483-4316-A36D-0D926C638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44F7-605F-45DE-9634-FA3259FBF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00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104176-8FB1-4355-A4FF-C293B9C27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0F48-1F7F-44CC-8786-0B91F3185C47}" type="datetimeFigureOut">
              <a:rPr lang="en-GB" smtClean="0"/>
              <a:t>18/09/2025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EF54EA-3D26-44C1-B342-010321098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B130E7-660F-48C8-B221-75D07B376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44F7-605F-45DE-9634-FA3259FBF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420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11CC3-97D5-4F3C-A449-3310C7A4A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F67AF-A89E-41BB-B9A6-A3E9EA6F42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3DADCE-40A6-40F4-8812-3B7E72338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0F48-1F7F-44CC-8786-0B91F3185C47}" type="datetimeFigureOut">
              <a:rPr lang="en-GB" smtClean="0"/>
              <a:t>18/09/2025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34CCD-1A7F-4AD0-8A5F-5BE775355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DB075F-83B3-43E4-BE18-179CA0082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44F7-605F-45DE-9634-FA3259FBF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875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19BB9-1DF2-4403-BF7D-EAC15CCF3C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B2D76F-E159-4AB8-B792-06B3D1A864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C44BD3-4647-4132-965F-BAC3D3CC5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0F48-1F7F-44CC-8786-0B91F3185C47}" type="datetimeFigureOut">
              <a:rPr lang="en-GB" smtClean="0"/>
              <a:t>18/09/2025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A0325B-DE8E-4459-AC5A-3B391AE1E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5E7E8-61F0-4F38-85CA-F004CC8B7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44F7-605F-45DE-9634-FA3259FBF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362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11CC3-97D5-4F3C-A449-3310C7A4A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F67AF-A89E-41BB-B9A6-A3E9EA6F42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3DADCE-40A6-40F4-8812-3B7E72338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0F48-1F7F-44CC-8786-0B91F3185C47}" type="datetimeFigureOut">
              <a:rPr lang="en-GB" smtClean="0"/>
              <a:t>18/09/2025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34CCD-1A7F-4AD0-8A5F-5BE775355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DB075F-83B3-43E4-BE18-179CA0082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44F7-605F-45DE-9634-FA3259FBF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863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7E671-8E16-4B20-9B68-4F542C14D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470326-505E-4034-B591-ABAA41A58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635953-1510-4C20-AA5C-8C33DECAF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0F48-1F7F-44CC-8786-0B91F3185C47}" type="datetimeFigureOut">
              <a:rPr lang="en-GB" smtClean="0"/>
              <a:t>18/09/2025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E7FB20-29F3-4873-80E8-50A504143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0E5A30-2482-4BF7-9B43-291DA0DEC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44F7-605F-45DE-9634-FA3259FBF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3165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2ABA7-E904-4043-B37D-7BF554936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7491D5-DA2E-4610-95B3-BD2ECFA977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39DF2E-A85D-4D3F-B23C-435D4C29D2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4C4D4B-E8FF-4103-A365-212893CF2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0F48-1F7F-44CC-8786-0B91F3185C47}" type="datetimeFigureOut">
              <a:rPr lang="en-GB" smtClean="0"/>
              <a:t>18/09/2025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E33193-FBD9-494A-9650-AADAF2AE8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BD46FF-DE85-466C-8DD2-22D87F3FD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44F7-605F-45DE-9634-FA3259FBF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899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177A5-E85D-4451-8CB9-CFE70E7AD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9F48E3-234B-40E2-8C75-06AD26E6D6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9ACF88-D2DC-473B-BF5A-1CFCC5C026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298613-0113-4847-A939-816670AD99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A98B72-ECBE-4F5B-A9F7-4C472F8D88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544083-DDD5-47AD-B8A7-F0F213398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0F48-1F7F-44CC-8786-0B91F3185C47}" type="datetimeFigureOut">
              <a:rPr lang="en-GB" smtClean="0"/>
              <a:t>18/09/2025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E243B38-718D-45CE-81A1-E64A0D069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F9B8F0-E429-4365-8353-249C29E50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44F7-605F-45DE-9634-FA3259FBF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68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D87E6-1D07-4E87-8E96-983C6E157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5D39E7-3DA5-4B42-8D83-1EA243210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0F48-1F7F-44CC-8786-0B91F3185C47}" type="datetimeFigureOut">
              <a:rPr lang="en-GB" smtClean="0"/>
              <a:t>18/09/2025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4EF50F-24A0-4BD8-A2CE-CA399038D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8C10DC-3E85-42A1-9D01-11CEAAB20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B44F7-605F-45DE-9634-FA3259FBF7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201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C4271367-549B-45A3-BDBE-78C2882A9CA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093"/>
            <a:ext cx="1838325" cy="1226579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F41E9EF0-3BBB-4214-946D-00AFBC9FB41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7616" y="-2859287"/>
            <a:ext cx="4838700" cy="43952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19F2BAD-4FEF-4A63-A9C1-8321618B7026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4583" y="350052"/>
            <a:ext cx="724765" cy="724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15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97" r:id="rId2"/>
    <p:sldLayoutId id="2147483698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3C62C1-EBD6-47BF-87D7-AADFC7508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F57DF1-0840-49F3-B916-4E5D3D22A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594CE9-7838-4B26-9C0A-EB99DF4732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E0F48-1F7F-44CC-8786-0B91F3185C47}" type="datetimeFigureOut">
              <a:rPr lang="en-GB" smtClean="0"/>
              <a:t>18/09/2025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94CC53-5519-4DE1-AE7D-420B7EF79D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274E5-4BA3-4CB3-A1DF-3C7CBFE381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B44F7-605F-45DE-9634-FA3259FBF742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E79D3F12-B4E7-4E19-BBC3-6CDCA7730AB6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7616" y="-2859287"/>
            <a:ext cx="4838700" cy="43952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F871D9-01E8-44C0-9698-3590790DB826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4583" y="350052"/>
            <a:ext cx="724765" cy="724765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F593AF87-09A8-4E17-A4E8-61A7E74E673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6023" y="6104464"/>
            <a:ext cx="724765" cy="503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263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8AF47C9-AEC8-4D10-9ECC-C329A674F74F}"/>
              </a:ext>
            </a:extLst>
          </p:cNvPr>
          <p:cNvSpPr txBox="1">
            <a:spLocks/>
          </p:cNvSpPr>
          <p:nvPr/>
        </p:nvSpPr>
        <p:spPr>
          <a:xfrm>
            <a:off x="1066798" y="3157789"/>
            <a:ext cx="10058401" cy="1004888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5C5D61"/>
                </a:solidFill>
                <a:latin typeface="Montserrat alternates" panose="00000500000000000000" pitchFamily="2" charset="0"/>
                <a:cs typeface="Arial" panose="020B0604020202020204" pitchFamily="34" charset="0"/>
              </a:rPr>
              <a:t>Warwick Students’ Union</a:t>
            </a:r>
            <a:endParaRPr lang="en-GB" b="1" dirty="0">
              <a:solidFill>
                <a:srgbClr val="5C5D61"/>
              </a:solidFill>
              <a:latin typeface="Montserrat alternates" panose="00000500000000000000" pitchFamily="2" charset="0"/>
              <a:cs typeface="Arial" panose="020B0604020202020204" pitchFamily="34" charset="0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EFFD779-3767-4EE4-B436-75F5293180F5}"/>
              </a:ext>
            </a:extLst>
          </p:cNvPr>
          <p:cNvSpPr txBox="1">
            <a:spLocks/>
          </p:cNvSpPr>
          <p:nvPr/>
        </p:nvSpPr>
        <p:spPr>
          <a:xfrm>
            <a:off x="1523998" y="4267196"/>
            <a:ext cx="9144000" cy="518746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5C5D61"/>
                </a:solidFill>
                <a:latin typeface="Montserrat alternates" panose="00000500000000000000" pitchFamily="2" charset="0"/>
                <a:cs typeface="Arial" panose="020B0604020202020204" pitchFamily="34" charset="0"/>
              </a:rPr>
              <a:t>Always Something For You</a:t>
            </a:r>
            <a:endParaRPr lang="en-GB" dirty="0">
              <a:solidFill>
                <a:srgbClr val="5C5D61"/>
              </a:solidFill>
              <a:latin typeface="Montserrat alternates" panose="000005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7E42B0-342B-4D3C-B94F-D786EA9F1E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3165" y="4785942"/>
            <a:ext cx="2929507" cy="1592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3314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C5DC870A-57F8-F219-6C68-E69B686CBE30}"/>
              </a:ext>
            </a:extLst>
          </p:cNvPr>
          <p:cNvSpPr/>
          <p:nvPr/>
        </p:nvSpPr>
        <p:spPr>
          <a:xfrm>
            <a:off x="0" y="718456"/>
            <a:ext cx="7021286" cy="76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Montserrat alternates" panose="00000500000000000000" pitchFamily="2" charset="0"/>
              </a:rPr>
              <a:t>Course Reps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A71F8CD-7FCE-B0B2-F96C-0CEE7AB0ADD7}"/>
              </a:ext>
            </a:extLst>
          </p:cNvPr>
          <p:cNvSpPr/>
          <p:nvPr/>
        </p:nvSpPr>
        <p:spPr>
          <a:xfrm>
            <a:off x="0" y="0"/>
            <a:ext cx="8098971" cy="762000"/>
          </a:xfrm>
          <a:prstGeom prst="rect">
            <a:avLst/>
          </a:prstGeom>
          <a:solidFill>
            <a:srgbClr val="E34386"/>
          </a:solidFill>
          <a:ln>
            <a:solidFill>
              <a:srgbClr val="E3438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latin typeface="Montserrat alternates" panose="00000500000000000000" pitchFamily="2" charset="0"/>
              </a:rPr>
              <a:t>Your Socialising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F744925-897B-89E8-774F-8ECEB7A4FF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1388" y="4133885"/>
            <a:ext cx="2235315" cy="114940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41BB86F-BD4E-8BC0-6E1D-9C1E54AF9F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2527" y="2171635"/>
            <a:ext cx="2273417" cy="62868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1210222-675F-870E-21FC-52AA0D50CC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009" y="3701773"/>
            <a:ext cx="2221154" cy="114940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31B7E7E-CF80-70D8-1527-49382E39B3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7445" y="5431859"/>
            <a:ext cx="2229258" cy="98830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0757F09-C365-8E86-F5FF-7D734B0124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1388" y="2894452"/>
            <a:ext cx="2214556" cy="106909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8BE3E7D-C90B-DEDD-F03F-BBFCEF8CF5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307350">
            <a:off x="584643" y="1795861"/>
            <a:ext cx="2613887" cy="219718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50E125A-2A87-5722-6BC5-609CA14893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017501">
            <a:off x="601873" y="4640134"/>
            <a:ext cx="2579425" cy="2078004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6D9BA3D9-C0C6-A3EA-8F8E-824887F80315}"/>
              </a:ext>
            </a:extLst>
          </p:cNvPr>
          <p:cNvSpPr/>
          <p:nvPr/>
        </p:nvSpPr>
        <p:spPr>
          <a:xfrm>
            <a:off x="6159054" y="3384114"/>
            <a:ext cx="2273417" cy="1499541"/>
          </a:xfrm>
          <a:prstGeom prst="rect">
            <a:avLst/>
          </a:prstGeom>
          <a:solidFill>
            <a:srgbClr val="03B2E6"/>
          </a:solidFill>
          <a:ln>
            <a:solidFill>
              <a:srgbClr val="03B2E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latin typeface="Montserrat alternates" panose="00000500000000000000" pitchFamily="2" charset="0"/>
              </a:rPr>
              <a:t>Over 60 Sports Clubs!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951EAD7-62A6-3335-6ECF-200E05A9445C}"/>
              </a:ext>
            </a:extLst>
          </p:cNvPr>
          <p:cNvSpPr/>
          <p:nvPr/>
        </p:nvSpPr>
        <p:spPr>
          <a:xfrm>
            <a:off x="8981387" y="3384113"/>
            <a:ext cx="2273417" cy="1499541"/>
          </a:xfrm>
          <a:prstGeom prst="rect">
            <a:avLst/>
          </a:prstGeom>
          <a:solidFill>
            <a:srgbClr val="7D5DA4"/>
          </a:solidFill>
          <a:ln>
            <a:solidFill>
              <a:srgbClr val="7D5DA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latin typeface="Montserrat alternates" panose="00000500000000000000" pitchFamily="2" charset="0"/>
              </a:rPr>
              <a:t>Over 250 Societies!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16F8EEF-2A5E-CD76-9A14-5F79168B2D24}"/>
              </a:ext>
            </a:extLst>
          </p:cNvPr>
          <p:cNvSpPr/>
          <p:nvPr/>
        </p:nvSpPr>
        <p:spPr>
          <a:xfrm>
            <a:off x="784680" y="1348237"/>
            <a:ext cx="4595694" cy="575754"/>
          </a:xfrm>
          <a:prstGeom prst="rect">
            <a:avLst/>
          </a:prstGeom>
          <a:solidFill>
            <a:srgbClr val="F7A948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latin typeface="Montserrat alternates" panose="00000500000000000000" pitchFamily="2" charset="0"/>
              </a:rPr>
              <a:t>Our Food and Drink Outlets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692207E-EC15-31DE-77B6-B8EDA22FD961}"/>
              </a:ext>
            </a:extLst>
          </p:cNvPr>
          <p:cNvSpPr txBox="1"/>
          <p:nvPr/>
        </p:nvSpPr>
        <p:spPr>
          <a:xfrm>
            <a:off x="5608489" y="1346875"/>
            <a:ext cx="60000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latin typeface="Montserrat alternates" panose="00000500000000000000" pitchFamily="2" charset="0"/>
              </a:rPr>
              <a:t>We run a packed programme of events throughout the year, from club nights in the Copper Rooms to our Pub Quiz in the Dirty Duck, to dog-petting sessions in exam season, as well as supporting hundreds of student groups in running their own events.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5B4309A-7E2C-1AFA-5710-A7A9CC417A70}"/>
              </a:ext>
            </a:extLst>
          </p:cNvPr>
          <p:cNvSpPr txBox="1"/>
          <p:nvPr/>
        </p:nvSpPr>
        <p:spPr>
          <a:xfrm>
            <a:off x="6815299" y="5217471"/>
            <a:ext cx="479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latin typeface="Montserrat alternates" panose="00000500000000000000" pitchFamily="2" charset="0"/>
              </a:rPr>
              <a:t>All revenue from our outlets goes straight back into delivering services for Warwick students!</a:t>
            </a:r>
          </a:p>
        </p:txBody>
      </p:sp>
      <p:pic>
        <p:nvPicPr>
          <p:cNvPr id="29" name="Picture 28" descr="A black background with a black arrow pointing up&#10;&#10;Description automatically generated">
            <a:extLst>
              <a:ext uri="{FF2B5EF4-FFF2-40B4-BE49-F238E27FC236}">
                <a16:creationId xmlns:a16="http://schemas.microsoft.com/office/drawing/2014/main" id="{29FA371C-4ABA-1DBA-4167-F4431F534AA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638346">
            <a:off x="5694642" y="5214724"/>
            <a:ext cx="928824" cy="92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960024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EA368-A8B4-4E09-B3D3-53B3120062FF}"/>
              </a:ext>
            </a:extLst>
          </p:cNvPr>
          <p:cNvSpPr txBox="1">
            <a:spLocks/>
          </p:cNvSpPr>
          <p:nvPr/>
        </p:nvSpPr>
        <p:spPr>
          <a:xfrm>
            <a:off x="1393371" y="2641877"/>
            <a:ext cx="9144000" cy="1004888"/>
          </a:xfrm>
          <a:prstGeom prst="rect">
            <a:avLst/>
          </a:prstGeom>
        </p:spPr>
        <p:txBody>
          <a:bodyPr lIns="91440" tIns="45720" rIns="91440" bIns="45720"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5500" b="1" dirty="0">
                <a:solidFill>
                  <a:srgbClr val="5C5D61"/>
                </a:solidFill>
                <a:latin typeface="Montserrat alternates" panose="00000500000000000000" pitchFamily="2" charset="0"/>
                <a:cs typeface="Arial" panose="020B0604020202020204" pitchFamily="34" charset="0"/>
              </a:rPr>
              <a:t>Any questions?</a:t>
            </a:r>
          </a:p>
          <a:p>
            <a:pPr algn="just"/>
            <a:r>
              <a:rPr lang="en-US" sz="3200" b="1" dirty="0">
                <a:solidFill>
                  <a:srgbClr val="5C5D61"/>
                </a:solidFill>
                <a:latin typeface="Montserrat alternates"/>
                <a:cs typeface="Arial"/>
              </a:rPr>
              <a:t>Please do drop in and say hello!</a:t>
            </a:r>
            <a:endParaRPr lang="en-GB" sz="3200" b="1" dirty="0">
              <a:solidFill>
                <a:srgbClr val="5C5D61"/>
              </a:solidFill>
              <a:latin typeface="Montserrat alternates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9467" y="3940679"/>
            <a:ext cx="4548093" cy="247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60237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D2F1389-C91B-E6DD-E5BF-2E250F1427B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D5DA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latin typeface="Montserrat alternates" panose="00000500000000000000" pitchFamily="2" charset="0"/>
              </a:rPr>
              <a:t>Your Democratic and Academic Representation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134472-0044-D98C-EAF0-CD0A8B56F03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052"/>
          <a:stretch/>
        </p:blipFill>
        <p:spPr bwMode="auto">
          <a:xfrm>
            <a:off x="8295626" y="4005248"/>
            <a:ext cx="4831051" cy="28551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59953026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C5DC870A-57F8-F219-6C68-E69B686CBE30}"/>
              </a:ext>
            </a:extLst>
          </p:cNvPr>
          <p:cNvSpPr/>
          <p:nvPr/>
        </p:nvSpPr>
        <p:spPr>
          <a:xfrm>
            <a:off x="0" y="718456"/>
            <a:ext cx="7021286" cy="762000"/>
          </a:xfrm>
          <a:prstGeom prst="rect">
            <a:avLst/>
          </a:prstGeom>
          <a:solidFill>
            <a:srgbClr val="03B2E6"/>
          </a:solidFill>
          <a:ln>
            <a:solidFill>
              <a:srgbClr val="03B2E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Montserrat alternates" panose="00000500000000000000" pitchFamily="2" charset="0"/>
              </a:rPr>
              <a:t>Officer Team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33E76C4-B5A0-B1A2-2631-14E3625C2BEB}"/>
              </a:ext>
            </a:extLst>
          </p:cNvPr>
          <p:cNvSpPr/>
          <p:nvPr/>
        </p:nvSpPr>
        <p:spPr>
          <a:xfrm>
            <a:off x="0" y="0"/>
            <a:ext cx="8098971" cy="762000"/>
          </a:xfrm>
          <a:prstGeom prst="rect">
            <a:avLst/>
          </a:prstGeom>
          <a:solidFill>
            <a:srgbClr val="7D5DA4"/>
          </a:solidFill>
          <a:ln>
            <a:solidFill>
              <a:srgbClr val="7D5DA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latin typeface="Montserrat alternates" panose="00000500000000000000" pitchFamily="2" charset="0"/>
              </a:rPr>
              <a:t>Your Democratic Representation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81A64F8-5E7A-F7E8-427F-FBB98519C4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042" y="1740588"/>
            <a:ext cx="11527401" cy="3352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074704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B731A97-1091-DD7B-EAB7-0D10E1CCBC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762000"/>
            <a:ext cx="9683496" cy="424762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4B2B1C1-AF37-8A58-5FF1-C9BA323255A7}"/>
              </a:ext>
            </a:extLst>
          </p:cNvPr>
          <p:cNvSpPr/>
          <p:nvPr/>
        </p:nvSpPr>
        <p:spPr>
          <a:xfrm>
            <a:off x="0" y="0"/>
            <a:ext cx="8098971" cy="762000"/>
          </a:xfrm>
          <a:prstGeom prst="rect">
            <a:avLst/>
          </a:prstGeom>
          <a:solidFill>
            <a:srgbClr val="7D5DA4"/>
          </a:solidFill>
          <a:ln w="12700" cap="flat" cmpd="sng" algn="ctr">
            <a:solidFill>
              <a:srgbClr val="7D5DA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 alternates" panose="00000500000000000000" pitchFamily="2" charset="0"/>
                <a:ea typeface="+mn-ea"/>
                <a:cs typeface="+mn-cs"/>
              </a:rPr>
              <a:t>Your Democratic Representation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DD0262-47A7-85E0-D16B-BBCCDB161D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070" y="4762739"/>
            <a:ext cx="1774698" cy="177469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B4CAD3-DB22-49B6-11DC-7D591AE858FB}"/>
              </a:ext>
            </a:extLst>
          </p:cNvPr>
          <p:cNvSpPr/>
          <p:nvPr/>
        </p:nvSpPr>
        <p:spPr>
          <a:xfrm>
            <a:off x="2303907" y="4772925"/>
            <a:ext cx="968349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Elections for Forums and other PTO’s</a:t>
            </a:r>
          </a:p>
        </p:txBody>
      </p:sp>
    </p:spTree>
    <p:extLst>
      <p:ext uri="{BB962C8B-B14F-4D97-AF65-F5344CB8AC3E}">
        <p14:creationId xmlns:p14="http://schemas.microsoft.com/office/powerpoint/2010/main" val="2170715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4EFB5-CB39-DF63-52DB-A1F7BF758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536" y="109729"/>
            <a:ext cx="8522589" cy="1090421"/>
          </a:xfrm>
          <a:solidFill>
            <a:srgbClr val="7D5DA4"/>
          </a:solidFill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chemeClr val="bg1"/>
                </a:solidFill>
                <a:latin typeface="Montserrat alternates"/>
              </a:rPr>
              <a:t>Your Academic Representation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9FBCD7-2E38-E534-7177-87E110037284}"/>
              </a:ext>
            </a:extLst>
          </p:cNvPr>
          <p:cNvSpPr txBox="1"/>
          <p:nvPr/>
        </p:nvSpPr>
        <p:spPr>
          <a:xfrm>
            <a:off x="438150" y="1485901"/>
            <a:ext cx="10058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The SU's Academic Representation system ensures that students have a say on their educational experience here at Warwick.  </a:t>
            </a:r>
          </a:p>
          <a:p>
            <a:endParaRPr lang="en-US" b="1" dirty="0"/>
          </a:p>
          <a:p>
            <a:r>
              <a:rPr lang="en-US" b="1" dirty="0"/>
              <a:t>We currently have 300+ course reps who have been elected by students to represent the interests of those on their course. </a:t>
            </a:r>
          </a:p>
          <a:p>
            <a:endParaRPr lang="en-US" b="1" dirty="0"/>
          </a:p>
          <a:p>
            <a:r>
              <a:rPr lang="en-US" b="1" dirty="0"/>
              <a:t>Students can provide feedback to their Course Rep, which they then discuss with their Department at a Student Staff Liaison Committee. </a:t>
            </a:r>
          </a:p>
          <a:p>
            <a:endParaRPr lang="en-US" b="1" dirty="0"/>
          </a:p>
          <a:p>
            <a:r>
              <a:rPr lang="en-US" b="1" dirty="0"/>
              <a:t>This can lead to constructive changes to the course, such as receiving specific learning resources, improvements to timetabling, or continuing aspects of a course that students have enjoyed.</a:t>
            </a:r>
          </a:p>
          <a:p>
            <a:endParaRPr lang="en-US" b="1" dirty="0"/>
          </a:p>
          <a:p>
            <a:r>
              <a:rPr lang="en-US" b="1" dirty="0"/>
              <a:t>To nominate yourself please scan the QR code below or ask your Academic Convener about how to nominate.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971C5A-D173-5379-0FFC-4C85BA1E76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3598" y="5267325"/>
            <a:ext cx="1590675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292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D2F1389-C91B-E6DD-E5BF-2E250F1427B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A948"/>
          </a:solidFill>
          <a:ln>
            <a:solidFill>
              <a:srgbClr val="F7A94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latin typeface="Montserrat alternates" panose="00000500000000000000" pitchFamily="2" charset="0"/>
              </a:rPr>
              <a:t>Your Support and Advice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134472-0044-D98C-EAF0-CD0A8B56F03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052"/>
          <a:stretch/>
        </p:blipFill>
        <p:spPr bwMode="auto">
          <a:xfrm>
            <a:off x="8295626" y="4005248"/>
            <a:ext cx="4831051" cy="28551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21895721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729F7ED-76C8-0586-7068-5842FD432B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4214"/>
            <a:ext cx="2231571" cy="2524700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0A71F8CD-7FCE-B0B2-F96C-0CEE7AB0ADD7}"/>
              </a:ext>
            </a:extLst>
          </p:cNvPr>
          <p:cNvSpPr/>
          <p:nvPr/>
        </p:nvSpPr>
        <p:spPr>
          <a:xfrm>
            <a:off x="0" y="0"/>
            <a:ext cx="8098971" cy="762000"/>
          </a:xfrm>
          <a:prstGeom prst="rect">
            <a:avLst/>
          </a:prstGeom>
          <a:solidFill>
            <a:srgbClr val="F7A948"/>
          </a:solidFill>
          <a:ln>
            <a:solidFill>
              <a:srgbClr val="F7A94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latin typeface="Montserrat alternates" panose="00000500000000000000" pitchFamily="2" charset="0"/>
              </a:rPr>
              <a:t>Your Support and Advice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EBAA67-E7AF-6E20-0731-DEB527381136}"/>
              </a:ext>
            </a:extLst>
          </p:cNvPr>
          <p:cNvSpPr txBox="1"/>
          <p:nvPr/>
        </p:nvSpPr>
        <p:spPr>
          <a:xfrm>
            <a:off x="2121353" y="1172571"/>
            <a:ext cx="794929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5C5D61"/>
                </a:solidFill>
                <a:latin typeface="Montserrat alternates" panose="00000500000000000000" pitchFamily="2" charset="0"/>
                <a:cs typeface="Arial" panose="020B0604020202020204" pitchFamily="34" charset="0"/>
              </a:rPr>
              <a:t>Free, confidential, impartial and non-judgemental advice, independent from the University.</a:t>
            </a:r>
            <a:endParaRPr lang="en-GB" sz="2000" b="1" dirty="0">
              <a:latin typeface="Montserrat alternates" panose="00000500000000000000" pitchFamily="2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E4CED43-0659-A5CC-27C8-A8F65C2B0A28}"/>
              </a:ext>
            </a:extLst>
          </p:cNvPr>
          <p:cNvSpPr/>
          <p:nvPr/>
        </p:nvSpPr>
        <p:spPr>
          <a:xfrm>
            <a:off x="4134639" y="2011102"/>
            <a:ext cx="1800000" cy="1800000"/>
          </a:xfrm>
          <a:prstGeom prst="ellipse">
            <a:avLst/>
          </a:prstGeom>
          <a:solidFill>
            <a:srgbClr val="727B83"/>
          </a:solidFill>
          <a:ln>
            <a:solidFill>
              <a:srgbClr val="727B8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Montserrat alternates" panose="00000500000000000000" pitchFamily="2" charset="0"/>
              </a:rPr>
              <a:t>Housing Advice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C40E728-4178-6B0A-E08B-308EDDDC9AE2}"/>
              </a:ext>
            </a:extLst>
          </p:cNvPr>
          <p:cNvSpPr/>
          <p:nvPr/>
        </p:nvSpPr>
        <p:spPr>
          <a:xfrm>
            <a:off x="1905844" y="2036486"/>
            <a:ext cx="1800000" cy="1800000"/>
          </a:xfrm>
          <a:prstGeom prst="ellipse">
            <a:avLst/>
          </a:prstGeom>
          <a:solidFill>
            <a:srgbClr val="F7A948"/>
          </a:solidFill>
          <a:ln>
            <a:solidFill>
              <a:srgbClr val="F7A94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Montserrat alternates" panose="00000500000000000000" pitchFamily="2" charset="0"/>
              </a:rPr>
              <a:t>Personal Issues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4EE375B-FDF5-9299-9B63-1721E6EBAB4C}"/>
              </a:ext>
            </a:extLst>
          </p:cNvPr>
          <p:cNvSpPr/>
          <p:nvPr/>
        </p:nvSpPr>
        <p:spPr>
          <a:xfrm>
            <a:off x="8592229" y="2036486"/>
            <a:ext cx="1800000" cy="1800000"/>
          </a:xfrm>
          <a:prstGeom prst="ellipse">
            <a:avLst/>
          </a:prstGeom>
          <a:solidFill>
            <a:srgbClr val="F7A948"/>
          </a:solidFill>
          <a:ln>
            <a:solidFill>
              <a:srgbClr val="F7A94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err="1">
                <a:latin typeface="Montserrat alternates" panose="00000500000000000000" pitchFamily="2" charset="0"/>
              </a:rPr>
              <a:t>Immigra-tion</a:t>
            </a:r>
            <a:r>
              <a:rPr lang="en-GB" sz="1600" b="1" dirty="0">
                <a:latin typeface="Montserrat alternates" panose="00000500000000000000" pitchFamily="2" charset="0"/>
              </a:rPr>
              <a:t> issues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845C62F-D27F-DF45-5535-AEF2D6965554}"/>
              </a:ext>
            </a:extLst>
          </p:cNvPr>
          <p:cNvSpPr/>
          <p:nvPr/>
        </p:nvSpPr>
        <p:spPr>
          <a:xfrm>
            <a:off x="3018853" y="3662310"/>
            <a:ext cx="1800000" cy="1800000"/>
          </a:xfrm>
          <a:prstGeom prst="ellipse">
            <a:avLst/>
          </a:prstGeom>
          <a:solidFill>
            <a:srgbClr val="FEE101"/>
          </a:solidFill>
          <a:ln>
            <a:solidFill>
              <a:srgbClr val="FEE10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Montserrat alternates" panose="00000500000000000000" pitchFamily="2" charset="0"/>
              </a:rPr>
              <a:t>Finance and Funding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64D9DFC-492E-3916-0095-BF4AC022EFF4}"/>
              </a:ext>
            </a:extLst>
          </p:cNvPr>
          <p:cNvSpPr/>
          <p:nvPr/>
        </p:nvSpPr>
        <p:spPr>
          <a:xfrm>
            <a:off x="5249037" y="3662310"/>
            <a:ext cx="1800000" cy="1800000"/>
          </a:xfrm>
          <a:prstGeom prst="ellipse">
            <a:avLst/>
          </a:prstGeom>
          <a:solidFill>
            <a:srgbClr val="F7A948"/>
          </a:solidFill>
          <a:ln>
            <a:solidFill>
              <a:srgbClr val="F7A94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Montserrat alternates" panose="00000500000000000000" pitchFamily="2" charset="0"/>
              </a:rPr>
              <a:t>Support Sign-posting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CA36627-700A-E7E7-DA5F-40D33C3BE66B}"/>
              </a:ext>
            </a:extLst>
          </p:cNvPr>
          <p:cNvSpPr/>
          <p:nvPr/>
        </p:nvSpPr>
        <p:spPr>
          <a:xfrm>
            <a:off x="7477831" y="3662310"/>
            <a:ext cx="1800000" cy="1800000"/>
          </a:xfrm>
          <a:prstGeom prst="ellipse">
            <a:avLst/>
          </a:prstGeom>
          <a:solidFill>
            <a:srgbClr val="727B83"/>
          </a:solidFill>
          <a:ln>
            <a:solidFill>
              <a:srgbClr val="727B8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latin typeface="Montserrat alternates" panose="00000500000000000000" pitchFamily="2" charset="0"/>
              </a:rPr>
              <a:t>University Complaints/ Disciplinary Proceedings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0B9DAC9-6638-777B-1A1A-84090A6CBDEA}"/>
              </a:ext>
            </a:extLst>
          </p:cNvPr>
          <p:cNvSpPr/>
          <p:nvPr/>
        </p:nvSpPr>
        <p:spPr>
          <a:xfrm>
            <a:off x="6363434" y="2042344"/>
            <a:ext cx="1800000" cy="1800000"/>
          </a:xfrm>
          <a:prstGeom prst="ellipse">
            <a:avLst/>
          </a:prstGeom>
          <a:solidFill>
            <a:srgbClr val="FEE101"/>
          </a:solidFill>
          <a:ln>
            <a:solidFill>
              <a:srgbClr val="FEE10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Montserrat alternates" panose="00000500000000000000" pitchFamily="2" charset="0"/>
              </a:rPr>
              <a:t>Course-related problems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A0351DB-BAB2-D956-316A-AEAA96C70639}"/>
              </a:ext>
            </a:extLst>
          </p:cNvPr>
          <p:cNvSpPr txBox="1"/>
          <p:nvPr/>
        </p:nvSpPr>
        <p:spPr>
          <a:xfrm>
            <a:off x="1959992" y="5653315"/>
            <a:ext cx="794929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5C5D61"/>
                </a:solidFill>
                <a:latin typeface="Montserrat alternates" panose="00000500000000000000" pitchFamily="2" charset="0"/>
                <a:cs typeface="Arial" panose="020B0604020202020204" pitchFamily="34" charset="0"/>
              </a:rPr>
              <a:t>The service is easy to access, just fill out an enquiry form at </a:t>
            </a:r>
            <a:r>
              <a:rPr lang="en-GB" b="1" u="sng" dirty="0">
                <a:solidFill>
                  <a:srgbClr val="5C5D61"/>
                </a:solidFill>
                <a:latin typeface="Montserrat alternates" panose="00000500000000000000" pitchFamily="2" charset="0"/>
                <a:cs typeface="Arial" panose="020B0604020202020204" pitchFamily="34" charset="0"/>
              </a:rPr>
              <a:t>warwicksu.com/help-support/</a:t>
            </a:r>
            <a:r>
              <a:rPr lang="en-GB" b="1" dirty="0">
                <a:solidFill>
                  <a:srgbClr val="5C5D61"/>
                </a:solidFill>
                <a:latin typeface="Montserrat alternates" panose="00000500000000000000" pitchFamily="2" charset="0"/>
                <a:cs typeface="Arial" panose="020B0604020202020204" pitchFamily="34" charset="0"/>
              </a:rPr>
              <a:t> and one of our expert advisors will reach out within 2 working days.</a:t>
            </a:r>
            <a:endParaRPr lang="en-GB" dirty="0">
              <a:latin typeface="Montserrat alternate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761787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C5DC870A-57F8-F219-6C68-E69B686CBE30}"/>
              </a:ext>
            </a:extLst>
          </p:cNvPr>
          <p:cNvSpPr/>
          <p:nvPr/>
        </p:nvSpPr>
        <p:spPr>
          <a:xfrm>
            <a:off x="0" y="718456"/>
            <a:ext cx="7021286" cy="76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Montserrat alternates" panose="00000500000000000000" pitchFamily="2" charset="0"/>
              </a:rPr>
              <a:t>Course Reps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A71F8CD-7FCE-B0B2-F96C-0CEE7AB0ADD7}"/>
              </a:ext>
            </a:extLst>
          </p:cNvPr>
          <p:cNvSpPr/>
          <p:nvPr/>
        </p:nvSpPr>
        <p:spPr>
          <a:xfrm>
            <a:off x="0" y="0"/>
            <a:ext cx="8098971" cy="762000"/>
          </a:xfrm>
          <a:prstGeom prst="rect">
            <a:avLst/>
          </a:prstGeom>
          <a:solidFill>
            <a:srgbClr val="03B2E6"/>
          </a:solidFill>
          <a:ln>
            <a:solidFill>
              <a:srgbClr val="03B2E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latin typeface="Montserrat alternates" panose="00000500000000000000" pitchFamily="2" charset="0"/>
              </a:rPr>
              <a:t>Your Campaigns and Ideas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D3E7EC-27EB-DAEA-A398-2D90F53949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257" y="4637430"/>
            <a:ext cx="3014041" cy="18343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E98884-4743-ECEB-9D1F-440072A9E7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2783" y="1210849"/>
            <a:ext cx="3313860" cy="18719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7D8A37F-AB7E-C0B8-0023-3849B945D3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407" y="1161286"/>
            <a:ext cx="3451225" cy="2043113"/>
          </a:xfrm>
          <a:prstGeom prst="rect">
            <a:avLst/>
          </a:prstGeom>
        </p:spPr>
      </p:pic>
      <p:pic>
        <p:nvPicPr>
          <p:cNvPr id="9" name="Picture 8" descr="A close-up of a pad and tampon">
            <a:extLst>
              <a:ext uri="{FF2B5EF4-FFF2-40B4-BE49-F238E27FC236}">
                <a16:creationId xmlns:a16="http://schemas.microsoft.com/office/drawing/2014/main" id="{2D781FA5-7F5B-07A9-33D0-BB386DF0B61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2306" t="8444" r="34697" b="10206"/>
          <a:stretch/>
        </p:blipFill>
        <p:spPr>
          <a:xfrm>
            <a:off x="8391043" y="1466894"/>
            <a:ext cx="2954600" cy="2995851"/>
          </a:xfrm>
          <a:prstGeom prst="rect">
            <a:avLst/>
          </a:prstGeom>
        </p:spPr>
      </p:pic>
      <p:pic>
        <p:nvPicPr>
          <p:cNvPr id="12" name="Picture 11" descr="A purple and pink sign&#10;&#10;Description automatically generated">
            <a:extLst>
              <a:ext uri="{FF2B5EF4-FFF2-40B4-BE49-F238E27FC236}">
                <a16:creationId xmlns:a16="http://schemas.microsoft.com/office/drawing/2014/main" id="{AFF70661-4156-0741-8CF5-5ABD2ACB81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4362" y="3429000"/>
            <a:ext cx="2567829" cy="103374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61C84C5-82E1-E943-EC05-B663A7CA34C6}"/>
              </a:ext>
            </a:extLst>
          </p:cNvPr>
          <p:cNvSpPr/>
          <p:nvPr/>
        </p:nvSpPr>
        <p:spPr>
          <a:xfrm>
            <a:off x="3887767" y="3204399"/>
            <a:ext cx="44164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Ideas Platform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D4BD98-5F10-331D-4BEC-F92726BA7A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12086" y="4002300"/>
            <a:ext cx="2567828" cy="256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568857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D2F1389-C91B-E6DD-E5BF-2E250F1427B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34386"/>
          </a:solidFill>
          <a:ln>
            <a:solidFill>
              <a:srgbClr val="E3438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latin typeface="Montserrat alternates" panose="00000500000000000000" pitchFamily="2" charset="0"/>
              </a:rPr>
              <a:t>Your Socialising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134472-0044-D98C-EAF0-CD0A8B56F03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052"/>
          <a:stretch/>
        </p:blipFill>
        <p:spPr bwMode="auto">
          <a:xfrm>
            <a:off x="8295626" y="4005248"/>
            <a:ext cx="4831051" cy="28551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5227161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WSU student facing intro pag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BCEFC2D8FC8947B72765302A6AA1A5" ma:contentTypeVersion="16" ma:contentTypeDescription="Create a new document." ma:contentTypeScope="" ma:versionID="df980c7dad8f985c8841c0c909f2087a">
  <xsd:schema xmlns:xsd="http://www.w3.org/2001/XMLSchema" xmlns:xs="http://www.w3.org/2001/XMLSchema" xmlns:p="http://schemas.microsoft.com/office/2006/metadata/properties" xmlns:ns2="dfaeaeed-4e8c-4c7d-98c3-916a56a9e3aa" xmlns:ns3="af82977e-4c59-4f13-a031-e548dc6be209" targetNamespace="http://schemas.microsoft.com/office/2006/metadata/properties" ma:root="true" ma:fieldsID="a1f4dcf90372bc893dfae62131898867" ns2:_="" ns3:_="">
    <xsd:import namespace="dfaeaeed-4e8c-4c7d-98c3-916a56a9e3aa"/>
    <xsd:import namespace="af82977e-4c59-4f13-a031-e548dc6be20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Category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aeaeed-4e8c-4c7d-98c3-916a56a9e3a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f9ea175a-45e3-42d7-a804-ddc6ab572e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Category" ma:index="20" nillable="true" ma:displayName="Category" ma:format="Dropdown" ma:internalName="Category">
      <xsd:simpleType>
        <xsd:union memberTypes="dms:Text">
          <xsd:simpleType>
            <xsd:restriction base="dms:Choice">
              <xsd:enumeration value="MRF &amp; Financial Document"/>
              <xsd:enumeration value="Planning Documents"/>
              <xsd:enumeration value="Marketing Assets"/>
              <xsd:enumeration value="Other Documents"/>
            </xsd:restriction>
          </xsd:simpleType>
        </xsd:un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82977e-4c59-4f13-a031-e548dc6be209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127bbb70-8029-4089-a7ad-e207b9298133}" ma:internalName="TaxCatchAll" ma:showField="CatchAllData" ma:web="af82977e-4c59-4f13-a031-e548dc6be20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f82977e-4c59-4f13-a031-e548dc6be209" xsi:nil="true"/>
    <Category xmlns="dfaeaeed-4e8c-4c7d-98c3-916a56a9e3aa" xsi:nil="true"/>
    <lcf76f155ced4ddcb4097134ff3c332f xmlns="dfaeaeed-4e8c-4c7d-98c3-916a56a9e3a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B2DC549-42D2-48DA-B4AC-1A5366FC106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79BB11-041A-41FB-9C9F-2A8CA03F7D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faeaeed-4e8c-4c7d-98c3-916a56a9e3aa"/>
    <ds:schemaRef ds:uri="af82977e-4c59-4f13-a031-e548dc6be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C35F4C7-24F8-4CB0-8BCF-1B6AE6562295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ba5dce25-404e-4194-9dc5-dcf768767489"/>
    <ds:schemaRef ds:uri="00ece83d-648b-4e71-82ab-7ad3ed221705"/>
    <ds:schemaRef ds:uri="http://www.w3.org/XML/1998/namespace"/>
    <ds:schemaRef ds:uri="af82977e-4c59-4f13-a031-e548dc6be209"/>
    <ds:schemaRef ds:uri="dfaeaeed-4e8c-4c7d-98c3-916a56a9e3a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971</TotalTime>
  <Words>322</Words>
  <Application>Microsoft Office PowerPoint</Application>
  <PresentationFormat>Widescreen</PresentationFormat>
  <Paragraphs>41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Montserrat alternates</vt:lpstr>
      <vt:lpstr>WSU student facing intro page</vt:lpstr>
      <vt:lpstr>Custom Design</vt:lpstr>
      <vt:lpstr>PowerPoint Presentation</vt:lpstr>
      <vt:lpstr>PowerPoint Presentation</vt:lpstr>
      <vt:lpstr>PowerPoint Presentation</vt:lpstr>
      <vt:lpstr>PowerPoint Presentation</vt:lpstr>
      <vt:lpstr>Your Academic Representation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Scarlett Danks</dc:creator>
  <cp:lastModifiedBy>Daniel Docherty</cp:lastModifiedBy>
  <cp:revision>276</cp:revision>
  <dcterms:created xsi:type="dcterms:W3CDTF">2021-08-03T12:03:22Z</dcterms:created>
  <dcterms:modified xsi:type="dcterms:W3CDTF">2025-09-18T12:45:59Z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0x01010039912451B724A84D9B4CFAEC05AECD1D</vt:lpwstr>
  </property>
  <property fmtid="{D5CDD505-2E9C-101B-9397-08002B2CF9AE}" pid="3" name="MediaServiceImageTags">
    <vt:lpwstr/>
  </property>
</Properties>
</file>