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theme/theme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0.xml" ContentType="application/vnd.openxmlformats-officedocument.theme+xml"/>
  <Override PartName="/ppt/slideLayouts/slideLayout40.xml" ContentType="application/vnd.openxmlformats-officedocument.presentationml.slideLayout+xml"/>
  <Override PartName="/ppt/theme/theme11.xml" ContentType="application/vnd.openxmlformats-officedocument.theme+xml"/>
  <Override PartName="/ppt/slideLayouts/slideLayout41.xml" ContentType="application/vnd.openxmlformats-officedocument.presentationml.slideLayout+xml"/>
  <Override PartName="/ppt/theme/theme12.xml" ContentType="application/vnd.openxmlformats-officedocument.theme+xml"/>
  <Override PartName="/ppt/slideLayouts/slideLayout42.xml" ContentType="application/vnd.openxmlformats-officedocument.presentationml.slideLayout+xml"/>
  <Override PartName="/ppt/theme/theme1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4.xml" ContentType="application/vnd.openxmlformats-officedocument.theme+xml"/>
  <Override PartName="/ppt/slideLayouts/slideLayout49.xml" ContentType="application/vnd.openxmlformats-officedocument.presentationml.slideLayout+xml"/>
  <Override PartName="/ppt/theme/theme1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19.xml" ContentType="application/vnd.openxmlformats-officedocument.theme+xml"/>
  <Override PartName="/ppt/slideLayouts/slideLayout64.xml" ContentType="application/vnd.openxmlformats-officedocument.presentationml.slideLayout+xml"/>
  <Override PartName="/ppt/theme/theme20.xml" ContentType="application/vnd.openxmlformats-officedocument.theme+xml"/>
  <Override PartName="/ppt/slideLayouts/slideLayout65.xml" ContentType="application/vnd.openxmlformats-officedocument.presentationml.slideLayout+xml"/>
  <Override PartName="/ppt/theme/theme21.xml" ContentType="application/vnd.openxmlformats-officedocument.theme+xml"/>
  <Override PartName="/ppt/slideLayouts/slideLayout66.xml" ContentType="application/vnd.openxmlformats-officedocument.presentationml.slideLayout+xml"/>
  <Override PartName="/ppt/theme/theme22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3" r:id="rId3"/>
    <p:sldMasterId id="2147483684" r:id="rId4"/>
    <p:sldMasterId id="2147483707" r:id="rId5"/>
    <p:sldMasterId id="2147483713" r:id="rId6"/>
    <p:sldMasterId id="2147483716" r:id="rId7"/>
    <p:sldMasterId id="2147483719" r:id="rId8"/>
    <p:sldMasterId id="2147483721" r:id="rId9"/>
    <p:sldMasterId id="2147483724" r:id="rId10"/>
    <p:sldMasterId id="2147483727" r:id="rId11"/>
    <p:sldMasterId id="2147483729" r:id="rId12"/>
    <p:sldMasterId id="2147483731" r:id="rId13"/>
    <p:sldMasterId id="2147483733" r:id="rId14"/>
    <p:sldMasterId id="2147483736" r:id="rId15"/>
    <p:sldMasterId id="2147483738" r:id="rId16"/>
    <p:sldMasterId id="2147483741" r:id="rId17"/>
    <p:sldMasterId id="2147483744" r:id="rId18"/>
    <p:sldMasterId id="2147483747" r:id="rId19"/>
    <p:sldMasterId id="2147483756" r:id="rId20"/>
    <p:sldMasterId id="2147483758" r:id="rId21"/>
    <p:sldMasterId id="2147483760" r:id="rId22"/>
    <p:sldMasterId id="2147483762" r:id="rId23"/>
  </p:sldMasterIdLst>
  <p:notesMasterIdLst>
    <p:notesMasterId r:id="rId39"/>
  </p:notesMasterIdLst>
  <p:sldIdLst>
    <p:sldId id="268" r:id="rId24"/>
    <p:sldId id="304" r:id="rId25"/>
    <p:sldId id="282" r:id="rId26"/>
    <p:sldId id="271" r:id="rId27"/>
    <p:sldId id="294" r:id="rId28"/>
    <p:sldId id="296" r:id="rId29"/>
    <p:sldId id="283" r:id="rId30"/>
    <p:sldId id="302" r:id="rId31"/>
    <p:sldId id="301" r:id="rId32"/>
    <p:sldId id="291" r:id="rId33"/>
    <p:sldId id="285" r:id="rId34"/>
    <p:sldId id="284" r:id="rId35"/>
    <p:sldId id="286" r:id="rId36"/>
    <p:sldId id="299" r:id="rId37"/>
    <p:sldId id="30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notesMaster" Target="notesMasters/notesMaster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37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627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10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257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We run events throughout the year – Kirby the penguin is the mascot so keep an eye out for him</a:t>
            </a:r>
          </a:p>
          <a:p>
            <a:r>
              <a:rPr lang="en-GB" baseline="0" dirty="0"/>
              <a:t>Events support wellbeing, skills development and community and include: PAT Dogs, mindfulness, craft events, games afternoons, cultural events, ukuleles and much more </a:t>
            </a:r>
          </a:p>
          <a:p>
            <a:r>
              <a:rPr lang="en-GB" baseline="0" dirty="0"/>
              <a:t>All events are free and open to all students </a:t>
            </a:r>
          </a:p>
          <a:p>
            <a:r>
              <a:rPr lang="en-GB" dirty="0"/>
              <a:t>Details on Library What’s On calendar</a:t>
            </a:r>
            <a:r>
              <a:rPr lang="en-GB" baseline="0" dirty="0"/>
              <a:t> and on the Library Facebook page</a:t>
            </a:r>
          </a:p>
          <a:p>
            <a:endParaRPr lang="en-GB" dirty="0"/>
          </a:p>
          <a:p>
            <a:r>
              <a:rPr lang="en-GB" dirty="0"/>
              <a:t>Regular events: </a:t>
            </a:r>
          </a:p>
          <a:p>
            <a:r>
              <a:rPr lang="en-GB" dirty="0"/>
              <a:t>Kirby Corner: Every Tuesday 2.45 – 4.15 in </a:t>
            </a:r>
            <a:r>
              <a:rPr lang="en-GB" dirty="0" err="1"/>
              <a:t>Rootes</a:t>
            </a:r>
            <a:r>
              <a:rPr lang="en-GB" dirty="0"/>
              <a:t> Learning Grid or Floor one, Library</a:t>
            </a:r>
          </a:p>
          <a:p>
            <a:r>
              <a:rPr lang="en-GB" dirty="0"/>
              <a:t>Library Language Exchange: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Fortnightly, </a:t>
            </a:r>
            <a:r>
              <a:rPr lang="en-GB" dirty="0" err="1"/>
              <a:t>Rootes</a:t>
            </a:r>
            <a:r>
              <a:rPr lang="en-GB" dirty="0"/>
              <a:t> – dates and details on the Library What’s On calendar</a:t>
            </a:r>
            <a:r>
              <a:rPr lang="en-GB" baseline="0" dirty="0"/>
              <a:t> and Facebook</a:t>
            </a:r>
            <a:endParaRPr lang="en-GB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Peer</a:t>
            </a:r>
            <a:r>
              <a:rPr lang="en-GB" baseline="0" dirty="0"/>
              <a:t> led skills workshops </a:t>
            </a:r>
            <a:r>
              <a:rPr lang="en-GB" dirty="0"/>
              <a:t>– dates and details on the Library What’s On calendar</a:t>
            </a:r>
            <a:r>
              <a:rPr lang="en-GB" baseline="0" dirty="0"/>
              <a:t> and Facebook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38D1EAB3-6839-4FF4-A1DC-871A6421622D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72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18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26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102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311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605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02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09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/>
          <a:lstStyle/>
          <a:p>
            <a:fld id="{580F6154-7EA3-42D4-BCDF-D07AB5A108A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29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19193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21915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35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220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65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30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56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095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451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2417352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02614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0820289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3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665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103632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57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126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047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292352"/>
            <a:ext cx="1123318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869160"/>
            <a:ext cx="1123318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181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596922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292352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869160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259698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45D15A-2B00-484A-B02E-AD28E2DBAA55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AF221-D6D5-4B89-95C6-A4C9DA0C2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9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45D15A-2B00-484A-B02E-AD28E2DBAA55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AF221-D6D5-4B89-95C6-A4C9DA0C2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16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306683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45D15A-2B00-484A-B02E-AD28E2DBAA55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AF221-D6D5-4B89-95C6-A4C9DA0C2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8579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086946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23015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276475"/>
            <a:ext cx="11233149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412776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9799356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276475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1412776"/>
            <a:ext cx="1123324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6822006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23326" y="4725144"/>
            <a:ext cx="873703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23392" y="5301952"/>
            <a:ext cx="8737037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23393" y="5949280"/>
            <a:ext cx="111372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93" y="6237312"/>
            <a:ext cx="111372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9216651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118304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2150021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842155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68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716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16536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725144"/>
            <a:ext cx="87579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9" y="5301952"/>
            <a:ext cx="87579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306978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4725144"/>
            <a:ext cx="87579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9" y="5301952"/>
            <a:ext cx="87579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540858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484784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632776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4866854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45D15A-2B00-484A-B02E-AD28E2DBAA55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AF221-D6D5-4B89-95C6-A4C9DA0C2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03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45D15A-2B00-484A-B02E-AD28E2DBAA55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AF221-D6D5-4B89-95C6-A4C9DA0C2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1095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630242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5505257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5982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7093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0713416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593718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2139491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433410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1484784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3293403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0847714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2516549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6792690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</a:p>
          <a:p>
            <a:pPr lvl="0"/>
            <a:r>
              <a:rPr lang="en-GB" dirty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534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5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2480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103632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28644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96491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3287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321754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388976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9745048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038636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0543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7215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2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099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781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8973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4362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092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5209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1010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361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06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066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7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69308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9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4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4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1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49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4.jp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5.jp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6.jp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9.xml"/><Relationship Id="rId9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jp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64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65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66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6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4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8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9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4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4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5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74" r:id="rId3"/>
    <p:sldLayoutId id="2147483775" r:id="rId4"/>
    <p:sldLayoutId id="2147483776" r:id="rId5"/>
    <p:sldLayoutId id="214748377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3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12192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8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28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4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4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9" r:id="rId5"/>
    <p:sldLayoutId id="2147483670" r:id="rId6"/>
    <p:sldLayoutId id="214748367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1219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5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1219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7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1219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1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53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5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51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2" r:id="rId7"/>
    <p:sldLayoutId id="2147483694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7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03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5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1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6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Relationship Id="rId5" Type="http://schemas.openxmlformats.org/officeDocument/2006/relationships/hyperlink" Target="mailto:Katherine.waters@Warwick.ac.uk" TargetMode="External"/><Relationship Id="rId4" Type="http://schemas.openxmlformats.org/officeDocument/2006/relationships/hyperlink" Target="https://warwick.ac.uk/services/library/using/help/new-user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6.xml"/><Relationship Id="rId1" Type="http://schemas.openxmlformats.org/officeDocument/2006/relationships/video" Target="https://www.youtube.com/embed/qmSRz64BRy8" TargetMode="Externa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mailto:Katherine.waters@Warwick.c.uk" TargetMode="Externa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2.0" TargetMode="External"/><Relationship Id="rId3" Type="http://schemas.openxmlformats.org/officeDocument/2006/relationships/image" Target="../media/image23.jpg"/><Relationship Id="rId7" Type="http://schemas.openxmlformats.org/officeDocument/2006/relationships/hyperlink" Target="https://creativecommons.org/licenses/by/2.0/?ref=ccsearch&amp;atype=ric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flickr.com/photos/9438227@N06" TargetMode="External"/><Relationship Id="rId5" Type="http://schemas.openxmlformats.org/officeDocument/2006/relationships/hyperlink" Target="https://www.flickr.com/photos/9438227@N06/3628001489" TargetMode="External"/><Relationship Id="rId4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200" dirty="0"/>
              <a:t>Get Started with the Library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Ten things you need to know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Katherine Waters </a:t>
            </a:r>
          </a:p>
        </p:txBody>
      </p:sp>
    </p:spTree>
    <p:extLst>
      <p:ext uri="{BB962C8B-B14F-4D97-AF65-F5344CB8AC3E}">
        <p14:creationId xmlns:p14="http://schemas.microsoft.com/office/powerpoint/2010/main" val="1269608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616" y="2004032"/>
            <a:ext cx="5873650" cy="3384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1469" y="684133"/>
            <a:ext cx="11233355" cy="648816"/>
          </a:xfrm>
        </p:spPr>
        <p:txBody>
          <a:bodyPr/>
          <a:lstStyle/>
          <a:p>
            <a:r>
              <a:rPr lang="en-GB" dirty="0"/>
              <a:t>7. Use your Warwick login to access resources </a:t>
            </a:r>
          </a:p>
        </p:txBody>
      </p:sp>
    </p:spTree>
    <p:extLst>
      <p:ext uri="{BB962C8B-B14F-4D97-AF65-F5344CB8AC3E}">
        <p14:creationId xmlns:p14="http://schemas.microsoft.com/office/powerpoint/2010/main" val="3019795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0" y="1862138"/>
            <a:ext cx="3748088" cy="2579687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8150225" y="1765300"/>
            <a:ext cx="4041775" cy="25796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574" y="4898571"/>
            <a:ext cx="3749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Quiet study space on floors 3-5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95044" y="4898571"/>
            <a:ext cx="43287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Informal study space floor 1 and 2 and in the Learning Grid University and Learning Grid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Rootes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03200"/>
            <a:ext cx="12192000" cy="132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02672" y="92603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8. Different places to study</a:t>
            </a:r>
          </a:p>
        </p:txBody>
      </p:sp>
    </p:spTree>
    <p:extLst>
      <p:ext uri="{BB962C8B-B14F-4D97-AF65-F5344CB8AC3E}">
        <p14:creationId xmlns:p14="http://schemas.microsoft.com/office/powerpoint/2010/main" val="3104400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1257"/>
            <a:ext cx="12192000" cy="1436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6502" y="89657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9. Printing, photocopying, scanning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11" y="1481348"/>
            <a:ext cx="10058400" cy="520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6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99" y="1776976"/>
            <a:ext cx="6381750" cy="2667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88200" y="1776976"/>
            <a:ext cx="439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Get Started </a:t>
            </a:r>
          </a:p>
          <a:p>
            <a:endParaRPr lang="en-GB" sz="24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rPr>
              <a:t>Everything you need to know about the library, including booking a library tour.</a:t>
            </a:r>
          </a:p>
          <a:p>
            <a:endParaRPr lang="en-GB" sz="24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en-GB" sz="2400" dirty="0">
                <a:hlinkClick r:id="rId4"/>
              </a:rPr>
              <a:t>https://warwick.ac.uk/services/library/using/help/new-users</a:t>
            </a:r>
            <a:endParaRPr lang="en-GB" sz="2400" dirty="0"/>
          </a:p>
          <a:p>
            <a:endParaRPr lang="en-GB" sz="24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780" y="72571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10. Help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5599" y="5080000"/>
            <a:ext cx="116840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Help desk on floor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Librarian available from 1-3pm every week day in “The Pod” on level 1. </a:t>
            </a:r>
          </a:p>
          <a:p>
            <a:endParaRPr lang="en-GB" sz="2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  <a:hlinkClick r:id="rId5"/>
              </a:rPr>
              <a:t>Katherine.waters@Warwick.ac.uk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</a:p>
          <a:p>
            <a:endParaRPr lang="en-GB" sz="2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8886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19" y="772669"/>
            <a:ext cx="10515600" cy="1325563"/>
          </a:xfrm>
        </p:spPr>
        <p:txBody>
          <a:bodyPr>
            <a:normAutofit/>
          </a:bodyPr>
          <a:lstStyle/>
          <a:p>
            <a:r>
              <a:rPr lang="en-GB" sz="6700" b="1" dirty="0">
                <a:solidFill>
                  <a:schemeClr val="accent6">
                    <a:lumMod val="75000"/>
                  </a:schemeClr>
                </a:solidFill>
              </a:rPr>
              <a:t>Study Happy</a:t>
            </a:r>
          </a:p>
        </p:txBody>
      </p:sp>
      <p:pic>
        <p:nvPicPr>
          <p:cNvPr id="4" name="qmSRz64BRy8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62649" y="2604701"/>
            <a:ext cx="6314303" cy="355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8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4236" y="1502229"/>
            <a:ext cx="553305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Academic Support Librarian </a:t>
            </a:r>
            <a:r>
              <a:rPr lang="en-GB" sz="2400"/>
              <a:t>for Sociology </a:t>
            </a:r>
            <a:endParaRPr lang="en-GB" sz="2400" dirty="0"/>
          </a:p>
          <a:p>
            <a:endParaRPr lang="en-GB" dirty="0"/>
          </a:p>
          <a:p>
            <a:r>
              <a:rPr lang="en-GB" b="1" dirty="0"/>
              <a:t>Katherine Waters 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Katherine.waters@Warwick.c.uk</a:t>
            </a:r>
            <a:endParaRPr lang="en-GB" dirty="0"/>
          </a:p>
          <a:p>
            <a:endParaRPr lang="en-GB" dirty="0"/>
          </a:p>
          <a:p>
            <a:r>
              <a:rPr lang="en-GB" dirty="0"/>
              <a:t>02476 (5) 22972 </a:t>
            </a:r>
          </a:p>
          <a:p>
            <a:endParaRPr lang="en-GB" dirty="0"/>
          </a:p>
          <a:p>
            <a:r>
              <a:rPr lang="en-GB" i="1" dirty="0"/>
              <a:t>Working days: Tuesday, Wednesday, Thursday (all day)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dirty="0"/>
              <a:t>Pronouns: She/Her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13" y="1436914"/>
            <a:ext cx="2024743" cy="2603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02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74" y="575543"/>
            <a:ext cx="11233355" cy="550722"/>
          </a:xfrm>
        </p:spPr>
        <p:txBody>
          <a:bodyPr/>
          <a:lstStyle/>
          <a:p>
            <a:r>
              <a:rPr lang="en-GB" dirty="0"/>
              <a:t>My Warwick App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37" y="2033587"/>
            <a:ext cx="267652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2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900" y="842161"/>
            <a:ext cx="12103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We’re open 24/7 all year </a:t>
            </a:r>
          </a:p>
          <a:p>
            <a:endParaRPr lang="en-GB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*staffed between 8.30-21.30                                                         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798" y="3345459"/>
            <a:ext cx="63817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097" y="1047430"/>
            <a:ext cx="119035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2. We have over a million books</a:t>
            </a:r>
          </a:p>
          <a:p>
            <a:endParaRPr lang="en-GB" sz="3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en-GB" sz="2400" dirty="0">
                <a:latin typeface="+mj-lt"/>
              </a:rPr>
              <a:t>You can borrow up to 15 as well as two from Short Loan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dirty="0">
                <a:latin typeface="+mj-lt"/>
              </a:rPr>
              <a:t>The short loan collection is on floor 1- separate from the </a:t>
            </a:r>
          </a:p>
          <a:p>
            <a:r>
              <a:rPr lang="en-GB" sz="2400" dirty="0">
                <a:latin typeface="+mj-lt"/>
              </a:rPr>
              <a:t>main collection   </a:t>
            </a:r>
          </a:p>
          <a:p>
            <a:endParaRPr lang="en-GB" sz="2400" dirty="0">
              <a:latin typeface="+mj-lt"/>
            </a:endParaRPr>
          </a:p>
          <a:p>
            <a:r>
              <a:rPr lang="en-GB" sz="2400" dirty="0">
                <a:latin typeface="+mj-lt"/>
              </a:rPr>
              <a:t>Sociology is mainly* on </a:t>
            </a:r>
            <a:r>
              <a:rPr lang="en-GB" sz="2400" b="1" dirty="0">
                <a:latin typeface="+mj-lt"/>
              </a:rPr>
              <a:t>floor 5</a:t>
            </a:r>
            <a:r>
              <a:rPr lang="en-GB" sz="2400" dirty="0">
                <a:latin typeface="+mj-lt"/>
              </a:rPr>
              <a:t> starting in the </a:t>
            </a:r>
            <a:r>
              <a:rPr lang="en-GB" sz="2400" b="1" dirty="0">
                <a:latin typeface="+mj-lt"/>
              </a:rPr>
              <a:t>H section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2189525"/>
            <a:ext cx="3285688" cy="4380917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01923" y="6350466"/>
            <a:ext cx="12192000" cy="0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" rIns="317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5"/>
              </a:rPr>
              <a:t>"June 15 (take 2)"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0A0A0A"/>
                </a:solidFill>
                <a:effectLst/>
                <a:latin typeface="source sans pro"/>
              </a:rPr>
              <a:t> by 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6"/>
              </a:rPr>
              <a:t>&gt;littleyiye&lt;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0A0A0A"/>
                </a:solidFill>
                <a:effectLst/>
                <a:latin typeface="source sans pro"/>
              </a:rPr>
              <a:t> is licensed under 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7"/>
              </a:rPr>
              <a:t>CC BY 2.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8"/>
              </a:rPr>
              <a:t>0   </a:t>
            </a:r>
            <a:r>
              <a:rPr kumimoji="0" lang="en-US" altLang="en-US" sz="19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8"/>
              </a:rPr>
              <a:t> 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1779BA"/>
                </a:solidFill>
                <a:effectLst/>
                <a:latin typeface="source sans pro"/>
                <a:hlinkClick r:id="rId8"/>
              </a:rPr>
              <a:t> </a:t>
            </a:r>
            <a:r>
              <a:rPr kumimoji="0" lang="en-US" altLang="en-US" sz="1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200" b="0" i="1" u="none" strike="noStrike" cap="none" normalizeH="0" baseline="0">
              <a:ln>
                <a:noFill/>
              </a:ln>
              <a:solidFill>
                <a:srgbClr val="1779BA"/>
              </a:solidFill>
              <a:effectLst/>
              <a:latin typeface="source sans pro"/>
            </a:endParaRPr>
          </a:p>
        </p:txBody>
      </p:sp>
      <p:sp>
        <p:nvSpPr>
          <p:cNvPr id="7" name="AutoShape 2" descr="data:image/svg+xml;base64,PD94bWwgdmVyc2lvbj0iMS4wIiBlbmNvZGluZz0idXRmLTgiPz4NCjwhLS0gR2VuZXJhdG9yOiBBZG9iZSBJbGx1c3RyYXRvciAxMy4wLjIsIFNWRyBFeHBvcnQgUGx1Zy1JbiAuIFNWRyBWZXJzaW9uOiA2LjAwIEJ1aWxkIDE0OTQ4KSAgLS0+DQo8IURPQ1RZUEUgc3ZnIFBVQkxJQyAiLS8vVzNDLy9EVEQgU1ZHIDEuMC8vRU4iICJodHRwOi8vd3d3LnczLm9yZy9UUi8yMDAxL1JFQy1TVkctMjAwMTA5MDQvRFREL3N2ZzEwLmR0ZCI+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+DQo8Zz4NCgk8Y2lyY2xlIGZpbGw9IiNGRkZGRkYiIGN4PSIzNy43ODUiIGN5PSIyOC41MDEiIHI9IjI4LjgzNiIvPg0KCTxwYXRoIGQ9Ik0zNy40NDEtMy41YzguOTUxLDAsMTYuNTcyLDMuMTI1LDIyLjg1Nyw5LjM3MmMzLjAwOCwzLjAwOSw1LjI5NSw2LjQ0OCw2Ljg1NywxMC4zMTQNCgkJYzEuNTYxLDMuODY3LDIuMzQ0LDcuOTcxLDIuMzQ0LDEyLjMxNGMwLDQuMzgxLTAuNzczLDguNDg2LTIuMzE0LDEyLjMxM2MtMS41NDMsMy44MjgtMy44Miw3LjIxLTYuODI4LDEwLjE0Mw0KCQljLTMuMTIzLDMuMDg1LTYuNjY2LDUuNDQ4LTEwLjYyOSw3LjA4NmMtMy45NjEsMS42MzgtOC4wNTcsMi40NTctMTIuMjg1LDIuNDU3cy04LjI3Ni0wLjgwOC0xMi4xNDMtMi40MjkNCgkJYy0zLjg2Ni0xLjYxOC03LjMzMy0zLjk2MS0xMC40LTcuMDI3Yy0zLjA2Ny0zLjA2Ni01LjQtNi41MjQtNy0xMC4zNzJTNS41LDMyLjc2Nyw1LjUsMjguNWMwLTQuMjI5LDAuODA5LTguMjk1LDIuNDI4LTEyLjINCgkJYzEuNjE5LTMuOTA1LDMuOTcyLTcuNCw3LjA1Ny0xMC40ODZDMjEuMDgtMC4zOTQsMjguNTY1LTMuNSwzNy40NDEtMy41eiBNMzcuNTU3LDIuMjcyYy03LjMxNCwwLTEzLjQ2NywyLjU1My0xOC40NTgsNy42NTcNCgkJYy0yLjUxNSwyLjU1My00LjQ0OCw1LjQxOS01LjgsOC42Yy0xLjM1NCwzLjE4MS0yLjAyOSw2LjUwNS0yLjAyOSw5Ljk3MmMwLDMuNDI5LDAuNjc1LDYuNzM0LDIuMDI5LDkuOTEzDQoJCWMxLjM1MywzLjE4MywzLjI4NSw2LjAyMSw1LjgsOC41MTZjMi41MTQsMi40OTYsNS4zNTEsNC4zOTksOC41MTUsNS43MTVjMy4xNjEsMS4zMTQsNi40NzYsMS45NzEsOS45NDMsMS45NzENCgkJYzMuNDI4LDAsNi43NS0wLjY2NSw5Ljk3My0xLjk5OWMzLjIxOS0xLjMzNSw2LjEyMS0zLjI1Nyw4LjcxMy01Ljc3MWM0Ljk5LTQuODc2LDcuNDg0LTEwLjk5LDcuNDg0LTE4LjM0NA0KCQljMC0zLjU0My0wLjY0OC02Ljg5NS0xLjk0My0xMC4wNTdjLTEuMjkzLTMuMTYyLTMuMTgtNS45OC01LjY1NC04LjQ1OEM1MC45ODQsNC44NDQsNDQuNzk1LDIuMjcyLDM3LjU1NywyLjI3MnogTTM3LjE1NiwyMy4xODcNCgkJbC00LjI4NywyLjIyOWMtMC40NTgtMC45NTEtMS4wMTktMS42MTktMS42ODUtMmMtMC42NjctMC4zOC0xLjI4Ni0wLjU3MS0xLjg1OC0wLjU3MWMtMi44NTYsMC00LjI4NiwxLjg4NS00LjI4Niw1LjY1Nw0KCQljMCwxLjcxNCwwLjM2MiwzLjA4NCwxLjA4NSw0LjExM2MwLjcyNCwxLjAyOSwxLjc5MSwxLjU0NCwzLjIwMSwxLjU0NGMxLjg2NywwLDMuMTgxLTAuOTE1LDMuOTQ0LTIuNzQzbDMuOTQyLDINCgkJYy0wLjgzOCwxLjU2My0yLDIuNzkxLTMuNDg2LDMuNjg2Yy0xLjQ4NCwwLjg5Ni0zLjEyMywxLjM0My00LjkxNCwxLjM0M2MtMi44NTcsMC01LjE2My0wLjg3NS02LjkxNS0yLjYyOQ0KCQljLTEuNzUyLTEuNzUyLTIuNjI4LTQuMTktMi42MjgtNy4zMTNjMC0zLjA0OCwwLjg4Ni01LjQ2NiwyLjY1Ny03LjI1N2MxLjc3MS0xLjc5LDQuMDA5LTIuNjg2LDYuNzE1LTIuNjg2DQoJCUMzMi42MDQsMTguNTU4LDM1LjQ0MSwyMC4xMDEsMzcuMTU2LDIzLjE4N3ogTTU1LjYxMywyMy4xODdsLTQuMjI5LDIuMjI5Yy0wLjQ1Ny0wLjk1MS0xLjAyLTEuNjE5LTEuNjg2LTINCgkJYy0wLjY2OC0wLjM4LTEuMzA3LTAuNTcxLTEuOTE0LTAuNTcxYy0yLjg1NywwLTQuMjg3LDEuODg1LTQuMjg3LDUuNjU3YzAsMS43MTQsMC4zNjMsMy4wODQsMS4wODYsNC4xMTMNCgkJYzAuNzIzLDEuMDI5LDEuNzg5LDEuNTQ0LDMuMjAxLDEuNTQ0YzEuODY1LDAsMy4xOC0wLjkxNSwzLjk0MS0yLjc0M2w0LDJjLTAuODc1LDEuNTYzLTIuMDU3LDIuNzkxLTMuNTQxLDMuNjg2DQoJCWMtMS40ODYsMC44OTYtMy4xMDUsMS4zNDMtNC44NTcsMS4zNDNjLTIuODk2LDAtNS4yMDktMC44NzUtNi45NDEtMi42MjljLTEuNzM2LTEuNzUyLTIuNjAyLTQuMTktMi42MDItNy4zMTMNCgkJYzAtMy4wNDgsMC44ODUtNS40NjYsMi42NTgtNy4yNTdjMS43Ny0xLjc5LDQuMDA4LTIuNjg2LDYuNzEzLTIuNjg2QzUxLjExNywxOC41NTgsNTMuOTM4LDIwLjEwMSw1NS42MTMsMjMuMTg3eiIvPg0KPC9nPg0KPC9zdmc+DQo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7092936" y="619012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3" descr="data:image/svg+xml;base64,PD94bWwgdmVyc2lvbj0iMS4wIiBlbmNvZGluZz0idXRmLTgiPz4NCjwhLS0gR2VuZXJhdG9yOiBBZG9iZSBJbGx1c3RyYXRvciAxMy4wLjIsIFNWRyBFeHBvcnQgUGx1Zy1JbiAuIFNWRyBWZXJzaW9uOiA2LjAwIEJ1aWxkIDE0OTQ4KSAgLS0+DQo8IURPQ1RZUEUgc3ZnIFBVQkxJQyAiLS8vVzNDLy9EVEQgU1ZHIDEuMC8vRU4iICJodHRwOi8vd3d3LnczLm9yZy9UUi8yMDAxL1JFQy1TVkctMjAwMTA5MDQvRFREL3N2ZzEwLmR0ZCI+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+DQo8Zz4NCgk8Y2lyY2xlIGZpbGw9IiNGRkZGRkYiIGN4PSIzNy42MzciIGN5PSIyOC44MDYiIHI9IjI4LjI3NiIvPg0KCTxnPg0KCQk8cGF0aCBkPSJNMzcuNDQzLTMuNWM4Ljk4OCwwLDE2LjU3LDMuMDg1LDIyLjc0Miw5LjI1N0M2Ni4zOTMsMTEuOTY3LDY5LjUsMTkuNTQ4LDY5LjUsMjguNWMwLDguOTkxLTMuMDQ5LDE2LjQ3Ni05LjE0NSwyMi40NTYNCgkJCUM1My44NzksNTcuMzE5LDQ2LjI0Miw2MC41LDM3LjQ0Myw2MC41Yy04LjY0OSwwLTE2LjE1My0zLjE0NC0yMi41MTQtOS40M0M4LjY0NCw0NC43ODQsNS41LDM3LjI2Miw1LjUsMjguNQ0KCQkJYzAtOC43NjEsMy4xNDQtMTYuMzQyLDkuNDI5LTIyLjc0MkMyMS4xMDEtMC40MTUsMjguNjA0LTMuNSwzNy40NDMtMy41eiBNMzcuNTU3LDIuMjcyYy03LjI3NiwwLTEzLjQyOCwyLjU1My0xOC40NTcsNy42NTcNCgkJCWMtNS4yMiw1LjMzNC03LjgyOSwxMS41MjUtNy44MjksMTguNTcyYzAsNy4wODYsMi41OSwxMy4yMiw3Ljc3LDE4LjM5OGM1LjE4MSw1LjE4MiwxMS4zNTIsNy43NzEsMTguNTE0LDcuNzcxDQoJCQljNy4xMjMsMCwxMy4zMzQtMi42MDcsMTguNjI5LTcuODI4YzUuMDI5LTQuODM4LDcuNTQzLTEwLjk1Miw3LjU0My0xOC4zNDNjMC03LjI3Ni0yLjU1My0xMy40NjUtNy42NTYtMTguNTcxDQoJCQlDNTAuOTY3LDQuODI0LDQ0Ljc5NSwyLjI3MiwzNy41NTcsMi4yNzJ6IE00Ni4xMjksMjAuNTU3djEzLjA4NWgtMy42NTZ2MTUuNTQyaC05Ljk0NFYzMy42NDNoLTMuNjU2VjIwLjU1Nw0KCQkJYzAtMC41NzIsMC4yLTEuMDU3LDAuNTk5LTEuNDU3YzAuNDAxLTAuMzk5LDAuODg3LTAuNiwxLjQ1Ny0wLjZoMTMuMTQ0YzAuNTMzLDAsMS4wMSwwLjIsMS40MjgsMC42DQoJCQlDNDUuOTE4LDE5LjUsNDYuMTI5LDE5Ljk4Niw0Ni4xMjksMjAuNTU3eiBNMzMuMDQyLDEyLjMyOWMwLTMuMDA4LDEuNDg1LTQuNTE0LDQuNDU4LTQuNTE0czQuNDU3LDEuNTA0LDQuNDU3LDQuNTE0DQoJCQljMCwyLjk3MS0xLjQ4Niw0LjQ1Ny00LjQ1Nyw0LjQ1N1MzMy4wNDIsMTUuMywzMy4wNDIsMTIuMzI5eiIvPg0KCTwvZz4NCjwvZz4NCjwvc3ZnPg0K"/>
          <p:cNvSpPr>
            <a:spLocks noChangeAspect="1" noChangeArrowheads="1"/>
          </p:cNvSpPr>
          <p:nvPr/>
        </p:nvSpPr>
        <p:spPr bwMode="auto">
          <a:xfrm>
            <a:off x="7202473" y="619012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7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8723" y="85967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</a:rPr>
              <a:t>3. Find books and articles using Library Search</a:t>
            </a:r>
          </a:p>
        </p:txBody>
      </p:sp>
      <p:pic>
        <p:nvPicPr>
          <p:cNvPr id="6" name="E008B6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200" end="5783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3104" y="1538461"/>
            <a:ext cx="9524301" cy="484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27000"/>
            <a:ext cx="12192000" cy="153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100" y="228600"/>
            <a:ext cx="12153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4. You can renew your books and place a hold on books that are out on loan</a:t>
            </a:r>
          </a:p>
        </p:txBody>
      </p:sp>
      <p:pic>
        <p:nvPicPr>
          <p:cNvPr id="7" name="E008B6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6291" end="375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52899" y="1305818"/>
            <a:ext cx="9524301" cy="484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7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08063"/>
            <a:ext cx="10907713" cy="6477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</a:rPr>
              <a:t>5. Fines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805" y="5150854"/>
            <a:ext cx="11397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en-GB" sz="2400" dirty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</a:rPr>
              <a:t>Don’t get caught out by fines – return or renew your books on or before the return 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81643" y="163286"/>
            <a:ext cx="12110357" cy="1168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601" y="1940929"/>
            <a:ext cx="94297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674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8386" y="1432261"/>
            <a:ext cx="11233355" cy="648816"/>
          </a:xfrm>
        </p:spPr>
        <p:txBody>
          <a:bodyPr/>
          <a:lstStyle/>
          <a:p>
            <a:r>
              <a:rPr lang="en-GB" sz="2800" dirty="0"/>
              <a:t>6.We have a huge range of journals and databases for your subject area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41" y="1958209"/>
            <a:ext cx="6457224" cy="446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01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4500" y="1016000"/>
            <a:ext cx="9461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endParaRPr lang="en-GB" sz="2000" dirty="0">
              <a:solidFill>
                <a:srgbClr val="5B9BD5">
                  <a:lumMod val="75000"/>
                </a:srgbClr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" y="1181100"/>
            <a:ext cx="58674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prstClr val="black"/>
              </a:solidFill>
              <a:latin typeface="Calibri Light" panose="020F0302020204030204"/>
            </a:endParaRPr>
          </a:p>
          <a:p>
            <a:endParaRPr lang="en-GB" sz="20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90500"/>
            <a:ext cx="12192000" cy="1158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00" y="266700"/>
            <a:ext cx="1201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Calibri Light" panose="020F0302020204030204"/>
              </a:rPr>
              <a:t>Explore them from the Library Search page</a:t>
            </a:r>
          </a:p>
        </p:txBody>
      </p:sp>
      <p:pic>
        <p:nvPicPr>
          <p:cNvPr id="3" name="64CA8F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083" end="427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016000"/>
            <a:ext cx="1219200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3_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_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4_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3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6647ABF8-DBA2-49A7-A81A-3E7999AE7EC2}" vid="{042CA8F3-4216-49AF-AF1F-DBDAF7683880}"/>
    </a:ext>
  </a:extLst>
</a:theme>
</file>

<file path=ppt/theme/theme6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10048</TotalTime>
  <Words>401</Words>
  <Application>Microsoft Office PowerPoint</Application>
  <PresentationFormat>Widescreen</PresentationFormat>
  <Paragraphs>78</Paragraphs>
  <Slides>15</Slides>
  <Notes>12</Notes>
  <HiddenSlides>0</HiddenSlides>
  <MMClips>4</MMClips>
  <ScaleCrop>false</ScaleCrop>
  <HeadingPairs>
    <vt:vector size="4" baseType="variant">
      <vt:variant>
        <vt:lpstr>Theme</vt:lpstr>
      </vt:variant>
      <vt:variant>
        <vt:i4>23</vt:i4>
      </vt:variant>
      <vt:variant>
        <vt:lpstr>Slide Titles</vt:lpstr>
      </vt:variant>
      <vt:variant>
        <vt:i4>15</vt:i4>
      </vt:variant>
    </vt:vector>
  </HeadingPairs>
  <TitlesOfParts>
    <vt:vector size="38" baseType="lpstr">
      <vt:lpstr>3_8/12 departmental lockup</vt:lpstr>
      <vt:lpstr>W line</vt:lpstr>
      <vt:lpstr>1_W line</vt:lpstr>
      <vt:lpstr>2_W line</vt:lpstr>
      <vt:lpstr>Theme1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1_8/12 Warwick</vt:lpstr>
      <vt:lpstr>2_8/12 University lockup</vt:lpstr>
      <vt:lpstr>1/12 University lockup</vt:lpstr>
      <vt:lpstr>4_8/12 departmental lockup</vt:lpstr>
      <vt:lpstr>6/12 departmental lockup</vt:lpstr>
      <vt:lpstr>4/12 departmental lockup</vt:lpstr>
      <vt:lpstr>1_1/12 departmental lockup</vt:lpstr>
      <vt:lpstr>3_W line</vt:lpstr>
      <vt:lpstr>8/12 Warwick empty</vt:lpstr>
      <vt:lpstr>8/12 University empty</vt:lpstr>
      <vt:lpstr>8/12 departmental lockup empty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 Fines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Study Happy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LW</dc:creator>
  <cp:lastModifiedBy>Waters, Kat</cp:lastModifiedBy>
  <cp:revision>147</cp:revision>
  <cp:lastPrinted>2016-09-27T11:20:14Z</cp:lastPrinted>
  <dcterms:created xsi:type="dcterms:W3CDTF">2015-09-17T10:30:31Z</dcterms:created>
  <dcterms:modified xsi:type="dcterms:W3CDTF">2019-09-24T15:48:29Z</dcterms:modified>
</cp:coreProperties>
</file>