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gif" ContentType="image/gif"/>
  <Default Extension="tiff" ContentType="image/tif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2" r:id="rId1"/>
  </p:sldMasterIdLst>
  <p:notesMasterIdLst>
    <p:notesMasterId r:id="rId31"/>
  </p:notesMasterIdLst>
  <p:sldIdLst>
    <p:sldId id="269" r:id="rId2"/>
    <p:sldId id="429" r:id="rId3"/>
    <p:sldId id="430" r:id="rId4"/>
    <p:sldId id="431" r:id="rId5"/>
    <p:sldId id="272" r:id="rId6"/>
    <p:sldId id="275" r:id="rId7"/>
    <p:sldId id="267" r:id="rId8"/>
    <p:sldId id="413" r:id="rId9"/>
    <p:sldId id="442" r:id="rId10"/>
    <p:sldId id="412" r:id="rId11"/>
    <p:sldId id="419" r:id="rId12"/>
    <p:sldId id="436" r:id="rId13"/>
    <p:sldId id="407" r:id="rId14"/>
    <p:sldId id="421" r:id="rId15"/>
    <p:sldId id="408" r:id="rId16"/>
    <p:sldId id="410" r:id="rId17"/>
    <p:sldId id="427" r:id="rId18"/>
    <p:sldId id="428" r:id="rId19"/>
    <p:sldId id="424" r:id="rId20"/>
    <p:sldId id="425" r:id="rId21"/>
    <p:sldId id="444" r:id="rId22"/>
    <p:sldId id="426" r:id="rId23"/>
    <p:sldId id="445" r:id="rId24"/>
    <p:sldId id="441" r:id="rId25"/>
    <p:sldId id="438" r:id="rId26"/>
    <p:sldId id="439" r:id="rId27"/>
    <p:sldId id="440" r:id="rId28"/>
    <p:sldId id="443" r:id="rId29"/>
    <p:sldId id="437" r:id="rId30"/>
  </p:sldIdLst>
  <p:sldSz cx="9144000" cy="5143500" type="screen16x9"/>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B0E1"/>
    <a:srgbClr val="009F91"/>
    <a:srgbClr val="F47920"/>
    <a:srgbClr val="5698D2"/>
    <a:srgbClr val="E5702A"/>
    <a:srgbClr val="558DBE"/>
    <a:srgbClr val="E77B4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775DCB02-9BB8-47FD-8907-85C794F793BA}" styleName="Themed Style 1 - Accent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vertBarState="minimized">
    <p:restoredLeft sz="0" autoAdjust="0"/>
    <p:restoredTop sz="92462" autoAdjust="0"/>
  </p:normalViewPr>
  <p:slideViewPr>
    <p:cSldViewPr snapToGrid="0" snapToObjects="1">
      <p:cViewPr varScale="1">
        <p:scale>
          <a:sx n="88" d="100"/>
          <a:sy n="88" d="100"/>
        </p:scale>
        <p:origin x="102" y="1296"/>
      </p:cViewPr>
      <p:guideLst>
        <p:guide orient="horz" pos="162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CADE07D-C62A-BB4E-9160-0E1924ABD489}" type="datetimeFigureOut">
              <a:rPr lang="en-US" smtClean="0"/>
              <a:t>9/23/2019</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1E34209-60E4-AC44-A765-00D177EBF5B1}" type="slidenum">
              <a:rPr lang="en-US" smtClean="0"/>
              <a:t>‹#›</a:t>
            </a:fld>
            <a:endParaRPr lang="en-US"/>
          </a:p>
        </p:txBody>
      </p:sp>
    </p:spTree>
    <p:extLst>
      <p:ext uri="{BB962C8B-B14F-4D97-AF65-F5344CB8AC3E}">
        <p14:creationId xmlns:p14="http://schemas.microsoft.com/office/powerpoint/2010/main" val="192370607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3" Type="http://schemas.openxmlformats.org/officeDocument/2006/relationships/hyperlink" Target="https://warwick.ac.uk/services/studentsupport/wellbeing/whatiswellbeing/" TargetMode="External"/><Relationship Id="rId2" Type="http://schemas.openxmlformats.org/officeDocument/2006/relationships/slide" Target="../slides/slide14.xml"/><Relationship Id="rId1" Type="http://schemas.openxmlformats.org/officeDocument/2006/relationships/notesMaster" Target="../notesMasters/notesMaster1.xml"/><Relationship Id="rId4" Type="http://schemas.openxmlformats.org/officeDocument/2006/relationships/hyperlink" Target="https://warwick.ac.uk/services/supportservices" TargetMode="Externa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1E34209-60E4-AC44-A765-00D177EBF5B1}" type="slidenum">
              <a:rPr lang="en-US" smtClean="0"/>
              <a:t>1</a:t>
            </a:fld>
            <a:endParaRPr lang="en-US"/>
          </a:p>
        </p:txBody>
      </p:sp>
    </p:spTree>
    <p:extLst>
      <p:ext uri="{BB962C8B-B14F-4D97-AF65-F5344CB8AC3E}">
        <p14:creationId xmlns:p14="http://schemas.microsoft.com/office/powerpoint/2010/main" val="48299764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AC</a:t>
            </a:r>
          </a:p>
        </p:txBody>
      </p:sp>
      <p:sp>
        <p:nvSpPr>
          <p:cNvPr id="4" name="Slide Number Placeholder 3"/>
          <p:cNvSpPr>
            <a:spLocks noGrp="1"/>
          </p:cNvSpPr>
          <p:nvPr>
            <p:ph type="sldNum" sz="quarter" idx="10"/>
          </p:nvPr>
        </p:nvSpPr>
        <p:spPr/>
        <p:txBody>
          <a:bodyPr/>
          <a:lstStyle/>
          <a:p>
            <a:fld id="{61E34209-60E4-AC44-A765-00D177EBF5B1}" type="slidenum">
              <a:rPr lang="en-US" smtClean="0"/>
              <a:t>10</a:t>
            </a:fld>
            <a:endParaRPr lang="en-US"/>
          </a:p>
        </p:txBody>
      </p:sp>
    </p:spTree>
    <p:extLst>
      <p:ext uri="{BB962C8B-B14F-4D97-AF65-F5344CB8AC3E}">
        <p14:creationId xmlns:p14="http://schemas.microsoft.com/office/powerpoint/2010/main" val="343035303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CT</a:t>
            </a:r>
          </a:p>
        </p:txBody>
      </p:sp>
      <p:sp>
        <p:nvSpPr>
          <p:cNvPr id="4" name="Slide Number Placeholder 3"/>
          <p:cNvSpPr>
            <a:spLocks noGrp="1"/>
          </p:cNvSpPr>
          <p:nvPr>
            <p:ph type="sldNum" sz="quarter" idx="10"/>
          </p:nvPr>
        </p:nvSpPr>
        <p:spPr/>
        <p:txBody>
          <a:bodyPr/>
          <a:lstStyle/>
          <a:p>
            <a:fld id="{61E34209-60E4-AC44-A765-00D177EBF5B1}" type="slidenum">
              <a:rPr lang="en-US" smtClean="0"/>
              <a:t>11</a:t>
            </a:fld>
            <a:endParaRPr lang="en-US"/>
          </a:p>
        </p:txBody>
      </p:sp>
    </p:spTree>
    <p:extLst>
      <p:ext uri="{BB962C8B-B14F-4D97-AF65-F5344CB8AC3E}">
        <p14:creationId xmlns:p14="http://schemas.microsoft.com/office/powerpoint/2010/main" val="111041854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1E34209-60E4-AC44-A765-00D177EBF5B1}" type="slidenum">
              <a:rPr lang="en-US" smtClean="0"/>
              <a:t>12</a:t>
            </a:fld>
            <a:endParaRPr lang="en-US"/>
          </a:p>
        </p:txBody>
      </p:sp>
    </p:spTree>
    <p:extLst>
      <p:ext uri="{BB962C8B-B14F-4D97-AF65-F5344CB8AC3E}">
        <p14:creationId xmlns:p14="http://schemas.microsoft.com/office/powerpoint/2010/main" val="57267221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1E34209-60E4-AC44-A765-00D177EBF5B1}" type="slidenum">
              <a:rPr lang="en-US" smtClean="0"/>
              <a:t>13</a:t>
            </a:fld>
            <a:endParaRPr lang="en-US"/>
          </a:p>
        </p:txBody>
      </p:sp>
    </p:spTree>
    <p:extLst>
      <p:ext uri="{BB962C8B-B14F-4D97-AF65-F5344CB8AC3E}">
        <p14:creationId xmlns:p14="http://schemas.microsoft.com/office/powerpoint/2010/main" val="309996926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indent="-228600">
              <a:spcAft>
                <a:spcPts val="600"/>
              </a:spcAft>
              <a:buClr>
                <a:schemeClr val="accent1"/>
              </a:buClr>
              <a:buSzPct val="100000"/>
              <a:buFont typeface="Arial" charset="0"/>
              <a:buChar char="•"/>
            </a:pPr>
            <a:r>
              <a:rPr lang="en-GB" sz="1200" b="1" kern="1200" dirty="0">
                <a:solidFill>
                  <a:schemeClr val="tx1"/>
                </a:solidFill>
                <a:latin typeface="+mn-lt"/>
                <a:ea typeface="+mn-ea"/>
                <a:cs typeface="+mn-cs"/>
              </a:rPr>
              <a:t>Get a healthy work-life balance -</a:t>
            </a:r>
            <a:r>
              <a:rPr lang="en-GB" sz="1200" kern="1200" dirty="0">
                <a:solidFill>
                  <a:schemeClr val="tx1"/>
                </a:solidFill>
                <a:latin typeface="+mn-lt"/>
                <a:ea typeface="+mn-ea"/>
                <a:cs typeface="+mn-cs"/>
              </a:rPr>
              <a:t> </a:t>
            </a:r>
            <a:r>
              <a:rPr lang="en-GB" sz="1200" i="1" kern="1200" dirty="0">
                <a:solidFill>
                  <a:schemeClr val="tx1"/>
                </a:solidFill>
                <a:latin typeface="+mn-lt"/>
                <a:ea typeface="+mn-ea"/>
                <a:cs typeface="+mn-cs"/>
              </a:rPr>
              <a:t>We really hope your time at Warwick is productive and enjoyable, so we promote </a:t>
            </a:r>
            <a:r>
              <a:rPr lang="en-GB" sz="1200" i="1" u="sng" kern="1200" dirty="0">
                <a:solidFill>
                  <a:schemeClr val="tx1"/>
                </a:solidFill>
                <a:latin typeface="+mn-lt"/>
                <a:ea typeface="+mn-ea"/>
                <a:cs typeface="+mn-cs"/>
                <a:hlinkClick r:id="rId3"/>
              </a:rPr>
              <a:t>Wellbeing</a:t>
            </a:r>
            <a:r>
              <a:rPr lang="en-GB" sz="1200" i="1" kern="1200" dirty="0">
                <a:solidFill>
                  <a:schemeClr val="tx1"/>
                </a:solidFill>
                <a:latin typeface="+mn-lt"/>
                <a:ea typeface="+mn-ea"/>
                <a:cs typeface="+mn-cs"/>
              </a:rPr>
              <a:t> and a healthy balance of work, rest and play.</a:t>
            </a:r>
          </a:p>
          <a:p>
            <a:pPr marL="228600" indent="-228600">
              <a:spcAft>
                <a:spcPts val="600"/>
              </a:spcAft>
              <a:buClr>
                <a:schemeClr val="accent1"/>
              </a:buClr>
              <a:buSzPct val="100000"/>
              <a:buFont typeface="Arial" charset="0"/>
              <a:buChar char="•"/>
            </a:pPr>
            <a:r>
              <a:rPr lang="en-GB" sz="1200" b="1" kern="1200" dirty="0">
                <a:solidFill>
                  <a:schemeClr val="tx1"/>
                </a:solidFill>
                <a:latin typeface="+mn-lt"/>
                <a:ea typeface="+mn-ea"/>
                <a:cs typeface="+mn-cs"/>
              </a:rPr>
              <a:t>Respect yourself and others</a:t>
            </a:r>
            <a:r>
              <a:rPr lang="en-GB" sz="1200" kern="1200" dirty="0">
                <a:solidFill>
                  <a:schemeClr val="tx1"/>
                </a:solidFill>
                <a:latin typeface="+mn-lt"/>
                <a:ea typeface="+mn-ea"/>
                <a:cs typeface="+mn-cs"/>
              </a:rPr>
              <a:t> -</a:t>
            </a:r>
            <a:r>
              <a:rPr lang="en-GB" sz="1200" i="1" kern="1200" dirty="0">
                <a:solidFill>
                  <a:schemeClr val="tx1"/>
                </a:solidFill>
                <a:latin typeface="+mn-lt"/>
                <a:ea typeface="+mn-ea"/>
                <a:cs typeface="+mn-cs"/>
              </a:rPr>
              <a:t>Warwick is a vibrant community – we respect ourselves &amp; others; we look out for ourselves &amp; others.</a:t>
            </a:r>
          </a:p>
          <a:p>
            <a:pPr marL="228600" indent="-228600">
              <a:spcAft>
                <a:spcPts val="600"/>
              </a:spcAft>
              <a:buClr>
                <a:schemeClr val="accent1"/>
              </a:buClr>
              <a:buSzPct val="100000"/>
              <a:buFont typeface="Arial" charset="0"/>
              <a:buChar char="•"/>
            </a:pPr>
            <a:r>
              <a:rPr lang="en-GB" sz="1200" b="1" kern="1200" dirty="0">
                <a:solidFill>
                  <a:schemeClr val="tx1"/>
                </a:solidFill>
                <a:latin typeface="+mn-lt"/>
                <a:ea typeface="+mn-ea"/>
                <a:cs typeface="+mn-cs"/>
              </a:rPr>
              <a:t>Be self-aware</a:t>
            </a:r>
            <a:r>
              <a:rPr lang="en-GB" sz="1200" kern="1200" dirty="0">
                <a:solidFill>
                  <a:schemeClr val="tx1"/>
                </a:solidFill>
                <a:latin typeface="+mn-lt"/>
                <a:ea typeface="+mn-ea"/>
                <a:cs typeface="+mn-cs"/>
              </a:rPr>
              <a:t> - </a:t>
            </a:r>
            <a:r>
              <a:rPr lang="en-GB" sz="1200" i="1" kern="1200" dirty="0">
                <a:solidFill>
                  <a:schemeClr val="tx1"/>
                </a:solidFill>
                <a:latin typeface="+mn-lt"/>
                <a:ea typeface="+mn-ea"/>
                <a:cs typeface="+mn-cs"/>
              </a:rPr>
              <a:t>It might get tough sometimes; things don’t always go to plan, and life is a learning curve. Be  aware of what you think you’ll manage well and also what you might find challenging. And plan how you can build your skills and resilience for when times may be tough.</a:t>
            </a:r>
          </a:p>
          <a:p>
            <a:pPr marL="228600" indent="-228600">
              <a:spcAft>
                <a:spcPts val="600"/>
              </a:spcAft>
              <a:buClr>
                <a:schemeClr val="accent1"/>
              </a:buClr>
              <a:buSzPct val="100000"/>
              <a:buFont typeface="Arial" charset="0"/>
              <a:buChar char="•"/>
            </a:pPr>
            <a:r>
              <a:rPr lang="en-GB" sz="1200" b="1" kern="1200" dirty="0">
                <a:solidFill>
                  <a:schemeClr val="tx1"/>
                </a:solidFill>
                <a:latin typeface="+mn-lt"/>
                <a:ea typeface="+mn-ea"/>
                <a:cs typeface="+mn-cs"/>
              </a:rPr>
              <a:t>Seek out support when necessary</a:t>
            </a:r>
            <a:r>
              <a:rPr lang="en-GB" sz="1200" kern="1200" dirty="0">
                <a:solidFill>
                  <a:schemeClr val="tx1"/>
                </a:solidFill>
                <a:latin typeface="+mn-lt"/>
                <a:ea typeface="+mn-ea"/>
                <a:cs typeface="+mn-cs"/>
              </a:rPr>
              <a:t> - </a:t>
            </a:r>
            <a:r>
              <a:rPr lang="en-GB" sz="1200" i="1" kern="1200" dirty="0">
                <a:solidFill>
                  <a:schemeClr val="tx1"/>
                </a:solidFill>
                <a:latin typeface="+mn-lt"/>
                <a:ea typeface="+mn-ea"/>
                <a:cs typeface="+mn-cs"/>
              </a:rPr>
              <a:t>Support is on hand for those difficult times, so remember, </a:t>
            </a:r>
            <a:r>
              <a:rPr lang="en-GB" sz="1200" i="1" u="sng" kern="1200" dirty="0">
                <a:solidFill>
                  <a:schemeClr val="tx1"/>
                </a:solidFill>
                <a:latin typeface="+mn-lt"/>
                <a:ea typeface="+mn-ea"/>
                <a:cs typeface="+mn-cs"/>
                <a:hlinkClick r:id="rId4"/>
              </a:rPr>
              <a:t>Wellbeing Support Services</a:t>
            </a:r>
            <a:r>
              <a:rPr lang="en-GB" sz="1200" i="1" kern="1200" dirty="0">
                <a:solidFill>
                  <a:schemeClr val="tx1"/>
                </a:solidFill>
                <a:latin typeface="+mn-lt"/>
                <a:ea typeface="+mn-ea"/>
                <a:cs typeface="+mn-cs"/>
              </a:rPr>
              <a:t> have a range of services for a wide range of needs (if you’re undergraduate or postgraduate; home or international; part-time or full-time …).  There’s lots of other support available too.</a:t>
            </a:r>
            <a:r>
              <a:rPr lang="en-GB" sz="1200" kern="1200" dirty="0">
                <a:solidFill>
                  <a:schemeClr val="tx1"/>
                </a:solidFill>
                <a:latin typeface="+mn-lt"/>
                <a:ea typeface="+mn-ea"/>
                <a:cs typeface="+mn-cs"/>
              </a:rPr>
              <a:t> </a:t>
            </a:r>
            <a:r>
              <a:rPr lang="en-GB" sz="1200" i="1" kern="1200" dirty="0">
                <a:solidFill>
                  <a:schemeClr val="tx1"/>
                </a:solidFill>
                <a:latin typeface="+mn-lt"/>
                <a:ea typeface="+mn-ea"/>
                <a:cs typeface="+mn-cs"/>
              </a:rPr>
              <a:t>Seeking out the right help early on can ensure issues are manageable.</a:t>
            </a:r>
            <a:endParaRPr lang="en-US" sz="800" b="1" dirty="0">
              <a:solidFill>
                <a:srgbClr val="E77B40"/>
              </a:solidFill>
            </a:endParaRPr>
          </a:p>
          <a:p>
            <a:endParaRPr lang="en-US" dirty="0"/>
          </a:p>
        </p:txBody>
      </p:sp>
      <p:sp>
        <p:nvSpPr>
          <p:cNvPr id="4" name="Slide Number Placeholder 3"/>
          <p:cNvSpPr>
            <a:spLocks noGrp="1"/>
          </p:cNvSpPr>
          <p:nvPr>
            <p:ph type="sldNum" sz="quarter" idx="10"/>
          </p:nvPr>
        </p:nvSpPr>
        <p:spPr/>
        <p:txBody>
          <a:bodyPr/>
          <a:lstStyle/>
          <a:p>
            <a:fld id="{61E34209-60E4-AC44-A765-00D177EBF5B1}" type="slidenum">
              <a:rPr lang="en-US" smtClean="0"/>
              <a:t>14</a:t>
            </a:fld>
            <a:endParaRPr lang="en-US"/>
          </a:p>
        </p:txBody>
      </p:sp>
    </p:spTree>
    <p:extLst>
      <p:ext uri="{BB962C8B-B14F-4D97-AF65-F5344CB8AC3E}">
        <p14:creationId xmlns:p14="http://schemas.microsoft.com/office/powerpoint/2010/main" val="197425972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KH – This is the timetable of Wellbeing events that Penny asked us also to promote – in particular, she says that the ‘</a:t>
            </a:r>
            <a:r>
              <a:rPr lang="en-US" dirty="0" err="1"/>
              <a:t>Maximising</a:t>
            </a:r>
            <a:r>
              <a:rPr lang="en-US" dirty="0"/>
              <a:t> your time at Warwick’ would be particularly beneficial to students. </a:t>
            </a:r>
          </a:p>
        </p:txBody>
      </p:sp>
      <p:sp>
        <p:nvSpPr>
          <p:cNvPr id="4" name="Slide Number Placeholder 3"/>
          <p:cNvSpPr>
            <a:spLocks noGrp="1"/>
          </p:cNvSpPr>
          <p:nvPr>
            <p:ph type="sldNum" sz="quarter" idx="10"/>
          </p:nvPr>
        </p:nvSpPr>
        <p:spPr/>
        <p:txBody>
          <a:bodyPr/>
          <a:lstStyle/>
          <a:p>
            <a:fld id="{61E34209-60E4-AC44-A765-00D177EBF5B1}" type="slidenum">
              <a:rPr lang="en-US" smtClean="0"/>
              <a:t>15</a:t>
            </a:fld>
            <a:endParaRPr lang="en-US"/>
          </a:p>
        </p:txBody>
      </p:sp>
    </p:spTree>
    <p:extLst>
      <p:ext uri="{BB962C8B-B14F-4D97-AF65-F5344CB8AC3E}">
        <p14:creationId xmlns:p14="http://schemas.microsoft.com/office/powerpoint/2010/main" val="187435012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KH</a:t>
            </a:r>
          </a:p>
        </p:txBody>
      </p:sp>
      <p:sp>
        <p:nvSpPr>
          <p:cNvPr id="4" name="Slide Number Placeholder 3"/>
          <p:cNvSpPr>
            <a:spLocks noGrp="1"/>
          </p:cNvSpPr>
          <p:nvPr>
            <p:ph type="sldNum" sz="quarter" idx="10"/>
          </p:nvPr>
        </p:nvSpPr>
        <p:spPr/>
        <p:txBody>
          <a:bodyPr/>
          <a:lstStyle/>
          <a:p>
            <a:fld id="{61E34209-60E4-AC44-A765-00D177EBF5B1}" type="slidenum">
              <a:rPr lang="en-US" smtClean="0"/>
              <a:t>16</a:t>
            </a:fld>
            <a:endParaRPr lang="en-US"/>
          </a:p>
        </p:txBody>
      </p:sp>
    </p:spTree>
    <p:extLst>
      <p:ext uri="{BB962C8B-B14F-4D97-AF65-F5344CB8AC3E}">
        <p14:creationId xmlns:p14="http://schemas.microsoft.com/office/powerpoint/2010/main" val="355172517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t>
            </a:r>
          </a:p>
        </p:txBody>
      </p:sp>
      <p:sp>
        <p:nvSpPr>
          <p:cNvPr id="4" name="Slide Number Placeholder 3"/>
          <p:cNvSpPr>
            <a:spLocks noGrp="1"/>
          </p:cNvSpPr>
          <p:nvPr>
            <p:ph type="sldNum" sz="quarter" idx="10"/>
          </p:nvPr>
        </p:nvSpPr>
        <p:spPr/>
        <p:txBody>
          <a:bodyPr/>
          <a:lstStyle/>
          <a:p>
            <a:fld id="{61E34209-60E4-AC44-A765-00D177EBF5B1}" type="slidenum">
              <a:rPr lang="en-US" smtClean="0"/>
              <a:t>17</a:t>
            </a:fld>
            <a:endParaRPr lang="en-US"/>
          </a:p>
        </p:txBody>
      </p:sp>
    </p:spTree>
    <p:extLst>
      <p:ext uri="{BB962C8B-B14F-4D97-AF65-F5344CB8AC3E}">
        <p14:creationId xmlns:p14="http://schemas.microsoft.com/office/powerpoint/2010/main" val="106281379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t>
            </a:r>
          </a:p>
        </p:txBody>
      </p:sp>
      <p:sp>
        <p:nvSpPr>
          <p:cNvPr id="4" name="Slide Number Placeholder 3"/>
          <p:cNvSpPr>
            <a:spLocks noGrp="1"/>
          </p:cNvSpPr>
          <p:nvPr>
            <p:ph type="sldNum" sz="quarter" idx="10"/>
          </p:nvPr>
        </p:nvSpPr>
        <p:spPr/>
        <p:txBody>
          <a:bodyPr/>
          <a:lstStyle/>
          <a:p>
            <a:fld id="{61E34209-60E4-AC44-A765-00D177EBF5B1}" type="slidenum">
              <a:rPr lang="en-US" smtClean="0"/>
              <a:t>18</a:t>
            </a:fld>
            <a:endParaRPr lang="en-US"/>
          </a:p>
        </p:txBody>
      </p:sp>
    </p:spTree>
    <p:extLst>
      <p:ext uri="{BB962C8B-B14F-4D97-AF65-F5344CB8AC3E}">
        <p14:creationId xmlns:p14="http://schemas.microsoft.com/office/powerpoint/2010/main" val="171496943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a:t>SocSoc</a:t>
            </a:r>
            <a:endParaRPr lang="en-US" dirty="0"/>
          </a:p>
        </p:txBody>
      </p:sp>
      <p:sp>
        <p:nvSpPr>
          <p:cNvPr id="4" name="Slide Number Placeholder 3"/>
          <p:cNvSpPr>
            <a:spLocks noGrp="1"/>
          </p:cNvSpPr>
          <p:nvPr>
            <p:ph type="sldNum" sz="quarter" idx="10"/>
          </p:nvPr>
        </p:nvSpPr>
        <p:spPr/>
        <p:txBody>
          <a:bodyPr/>
          <a:lstStyle/>
          <a:p>
            <a:fld id="{61E34209-60E4-AC44-A765-00D177EBF5B1}" type="slidenum">
              <a:rPr lang="en-US" smtClean="0"/>
              <a:t>19</a:t>
            </a:fld>
            <a:endParaRPr lang="en-US"/>
          </a:p>
        </p:txBody>
      </p:sp>
    </p:spTree>
    <p:extLst>
      <p:ext uri="{BB962C8B-B14F-4D97-AF65-F5344CB8AC3E}">
        <p14:creationId xmlns:p14="http://schemas.microsoft.com/office/powerpoint/2010/main" val="127130461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VK</a:t>
            </a:r>
          </a:p>
        </p:txBody>
      </p:sp>
      <p:sp>
        <p:nvSpPr>
          <p:cNvPr id="4" name="Slide Number Placeholder 3"/>
          <p:cNvSpPr>
            <a:spLocks noGrp="1"/>
          </p:cNvSpPr>
          <p:nvPr>
            <p:ph type="sldNum" sz="quarter" idx="5"/>
          </p:nvPr>
        </p:nvSpPr>
        <p:spPr/>
        <p:txBody>
          <a:bodyPr/>
          <a:lstStyle/>
          <a:p>
            <a:fld id="{61E34209-60E4-AC44-A765-00D177EBF5B1}" type="slidenum">
              <a:rPr lang="en-US" smtClean="0"/>
              <a:t>2</a:t>
            </a:fld>
            <a:endParaRPr lang="en-US"/>
          </a:p>
        </p:txBody>
      </p:sp>
    </p:spTree>
    <p:extLst>
      <p:ext uri="{BB962C8B-B14F-4D97-AF65-F5344CB8AC3E}">
        <p14:creationId xmlns:p14="http://schemas.microsoft.com/office/powerpoint/2010/main" val="102729869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a:t>SocSoc</a:t>
            </a:r>
            <a:endParaRPr lang="en-US" dirty="0"/>
          </a:p>
        </p:txBody>
      </p:sp>
      <p:sp>
        <p:nvSpPr>
          <p:cNvPr id="4" name="Slide Number Placeholder 3"/>
          <p:cNvSpPr>
            <a:spLocks noGrp="1"/>
          </p:cNvSpPr>
          <p:nvPr>
            <p:ph type="sldNum" sz="quarter" idx="10"/>
          </p:nvPr>
        </p:nvSpPr>
        <p:spPr/>
        <p:txBody>
          <a:bodyPr/>
          <a:lstStyle/>
          <a:p>
            <a:fld id="{61E34209-60E4-AC44-A765-00D177EBF5B1}" type="slidenum">
              <a:rPr lang="en-US" smtClean="0"/>
              <a:t>20</a:t>
            </a:fld>
            <a:endParaRPr lang="en-US"/>
          </a:p>
        </p:txBody>
      </p:sp>
    </p:spTree>
    <p:extLst>
      <p:ext uri="{BB962C8B-B14F-4D97-AF65-F5344CB8AC3E}">
        <p14:creationId xmlns:p14="http://schemas.microsoft.com/office/powerpoint/2010/main" val="86660253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KH</a:t>
            </a:r>
          </a:p>
        </p:txBody>
      </p:sp>
      <p:sp>
        <p:nvSpPr>
          <p:cNvPr id="4" name="Slide Number Placeholder 3"/>
          <p:cNvSpPr>
            <a:spLocks noGrp="1"/>
          </p:cNvSpPr>
          <p:nvPr>
            <p:ph type="sldNum" sz="quarter" idx="10"/>
          </p:nvPr>
        </p:nvSpPr>
        <p:spPr/>
        <p:txBody>
          <a:bodyPr/>
          <a:lstStyle/>
          <a:p>
            <a:fld id="{61E34209-60E4-AC44-A765-00D177EBF5B1}" type="slidenum">
              <a:rPr lang="en-US" smtClean="0"/>
              <a:t>21</a:t>
            </a:fld>
            <a:endParaRPr lang="en-US"/>
          </a:p>
        </p:txBody>
      </p:sp>
    </p:spTree>
    <p:extLst>
      <p:ext uri="{BB962C8B-B14F-4D97-AF65-F5344CB8AC3E}">
        <p14:creationId xmlns:p14="http://schemas.microsoft.com/office/powerpoint/2010/main" val="36162345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SU rep</a:t>
            </a:r>
          </a:p>
        </p:txBody>
      </p:sp>
      <p:sp>
        <p:nvSpPr>
          <p:cNvPr id="4" name="Slide Number Placeholder 3"/>
          <p:cNvSpPr>
            <a:spLocks noGrp="1"/>
          </p:cNvSpPr>
          <p:nvPr>
            <p:ph type="sldNum" sz="quarter" idx="10"/>
          </p:nvPr>
        </p:nvSpPr>
        <p:spPr/>
        <p:txBody>
          <a:bodyPr/>
          <a:lstStyle/>
          <a:p>
            <a:fld id="{61E34209-60E4-AC44-A765-00D177EBF5B1}" type="slidenum">
              <a:rPr lang="en-US" smtClean="0"/>
              <a:t>22</a:t>
            </a:fld>
            <a:endParaRPr lang="en-US"/>
          </a:p>
        </p:txBody>
      </p:sp>
    </p:spTree>
    <p:extLst>
      <p:ext uri="{BB962C8B-B14F-4D97-AF65-F5344CB8AC3E}">
        <p14:creationId xmlns:p14="http://schemas.microsoft.com/office/powerpoint/2010/main" val="263015728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KH</a:t>
            </a:r>
          </a:p>
        </p:txBody>
      </p:sp>
      <p:sp>
        <p:nvSpPr>
          <p:cNvPr id="4" name="Slide Number Placeholder 3"/>
          <p:cNvSpPr>
            <a:spLocks noGrp="1"/>
          </p:cNvSpPr>
          <p:nvPr>
            <p:ph type="sldNum" sz="quarter" idx="10"/>
          </p:nvPr>
        </p:nvSpPr>
        <p:spPr/>
        <p:txBody>
          <a:bodyPr/>
          <a:lstStyle/>
          <a:p>
            <a:fld id="{61E34209-60E4-AC44-A765-00D177EBF5B1}" type="slidenum">
              <a:rPr lang="en-US" smtClean="0"/>
              <a:t>23</a:t>
            </a:fld>
            <a:endParaRPr lang="en-US"/>
          </a:p>
        </p:txBody>
      </p:sp>
    </p:spTree>
    <p:extLst>
      <p:ext uri="{BB962C8B-B14F-4D97-AF65-F5344CB8AC3E}">
        <p14:creationId xmlns:p14="http://schemas.microsoft.com/office/powerpoint/2010/main" val="203625070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CT</a:t>
            </a:r>
          </a:p>
        </p:txBody>
      </p:sp>
      <p:sp>
        <p:nvSpPr>
          <p:cNvPr id="4" name="Slide Number Placeholder 3"/>
          <p:cNvSpPr>
            <a:spLocks noGrp="1"/>
          </p:cNvSpPr>
          <p:nvPr>
            <p:ph type="sldNum" sz="quarter" idx="10"/>
          </p:nvPr>
        </p:nvSpPr>
        <p:spPr/>
        <p:txBody>
          <a:bodyPr/>
          <a:lstStyle/>
          <a:p>
            <a:fld id="{61E34209-60E4-AC44-A765-00D177EBF5B1}" type="slidenum">
              <a:rPr lang="en-US" smtClean="0"/>
              <a:t>24</a:t>
            </a:fld>
            <a:endParaRPr lang="en-US"/>
          </a:p>
        </p:txBody>
      </p:sp>
    </p:spTree>
    <p:extLst>
      <p:ext uri="{BB962C8B-B14F-4D97-AF65-F5344CB8AC3E}">
        <p14:creationId xmlns:p14="http://schemas.microsoft.com/office/powerpoint/2010/main" val="291802398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CT</a:t>
            </a:r>
          </a:p>
        </p:txBody>
      </p:sp>
      <p:sp>
        <p:nvSpPr>
          <p:cNvPr id="4" name="Slide Number Placeholder 3"/>
          <p:cNvSpPr>
            <a:spLocks noGrp="1"/>
          </p:cNvSpPr>
          <p:nvPr>
            <p:ph type="sldNum" sz="quarter" idx="10"/>
          </p:nvPr>
        </p:nvSpPr>
        <p:spPr/>
        <p:txBody>
          <a:bodyPr/>
          <a:lstStyle/>
          <a:p>
            <a:fld id="{61E34209-60E4-AC44-A765-00D177EBF5B1}" type="slidenum">
              <a:rPr lang="en-US" smtClean="0"/>
              <a:t>25</a:t>
            </a:fld>
            <a:endParaRPr lang="en-US"/>
          </a:p>
        </p:txBody>
      </p:sp>
    </p:spTree>
    <p:extLst>
      <p:ext uri="{BB962C8B-B14F-4D97-AF65-F5344CB8AC3E}">
        <p14:creationId xmlns:p14="http://schemas.microsoft.com/office/powerpoint/2010/main" val="81495130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CT</a:t>
            </a:r>
          </a:p>
        </p:txBody>
      </p:sp>
      <p:sp>
        <p:nvSpPr>
          <p:cNvPr id="4" name="Slide Number Placeholder 3"/>
          <p:cNvSpPr>
            <a:spLocks noGrp="1"/>
          </p:cNvSpPr>
          <p:nvPr>
            <p:ph type="sldNum" sz="quarter" idx="10"/>
          </p:nvPr>
        </p:nvSpPr>
        <p:spPr/>
        <p:txBody>
          <a:bodyPr/>
          <a:lstStyle/>
          <a:p>
            <a:fld id="{61E34209-60E4-AC44-A765-00D177EBF5B1}" type="slidenum">
              <a:rPr lang="en-US" smtClean="0"/>
              <a:t>26</a:t>
            </a:fld>
            <a:endParaRPr lang="en-US"/>
          </a:p>
        </p:txBody>
      </p:sp>
    </p:spTree>
    <p:extLst>
      <p:ext uri="{BB962C8B-B14F-4D97-AF65-F5344CB8AC3E}">
        <p14:creationId xmlns:p14="http://schemas.microsoft.com/office/powerpoint/2010/main" val="443861004"/>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CT</a:t>
            </a:r>
          </a:p>
        </p:txBody>
      </p:sp>
      <p:sp>
        <p:nvSpPr>
          <p:cNvPr id="4" name="Slide Number Placeholder 3"/>
          <p:cNvSpPr>
            <a:spLocks noGrp="1"/>
          </p:cNvSpPr>
          <p:nvPr>
            <p:ph type="sldNum" sz="quarter" idx="10"/>
          </p:nvPr>
        </p:nvSpPr>
        <p:spPr/>
        <p:txBody>
          <a:bodyPr/>
          <a:lstStyle/>
          <a:p>
            <a:fld id="{61E34209-60E4-AC44-A765-00D177EBF5B1}" type="slidenum">
              <a:rPr lang="en-US" smtClean="0"/>
              <a:t>27</a:t>
            </a:fld>
            <a:endParaRPr lang="en-US"/>
          </a:p>
        </p:txBody>
      </p:sp>
    </p:spTree>
    <p:extLst>
      <p:ext uri="{BB962C8B-B14F-4D97-AF65-F5344CB8AC3E}">
        <p14:creationId xmlns:p14="http://schemas.microsoft.com/office/powerpoint/2010/main" val="193903995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AC</a:t>
            </a:r>
          </a:p>
        </p:txBody>
      </p:sp>
      <p:sp>
        <p:nvSpPr>
          <p:cNvPr id="4" name="Slide Number Placeholder 3"/>
          <p:cNvSpPr>
            <a:spLocks noGrp="1"/>
          </p:cNvSpPr>
          <p:nvPr>
            <p:ph type="sldNum" sz="quarter" idx="10"/>
          </p:nvPr>
        </p:nvSpPr>
        <p:spPr/>
        <p:txBody>
          <a:bodyPr/>
          <a:lstStyle/>
          <a:p>
            <a:fld id="{61E34209-60E4-AC44-A765-00D177EBF5B1}" type="slidenum">
              <a:rPr lang="en-US" smtClean="0"/>
              <a:t>28</a:t>
            </a:fld>
            <a:endParaRPr lang="en-US"/>
          </a:p>
        </p:txBody>
      </p:sp>
    </p:spTree>
    <p:extLst>
      <p:ext uri="{BB962C8B-B14F-4D97-AF65-F5344CB8AC3E}">
        <p14:creationId xmlns:p14="http://schemas.microsoft.com/office/powerpoint/2010/main" val="1754285556"/>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AC</a:t>
            </a:r>
          </a:p>
        </p:txBody>
      </p:sp>
      <p:sp>
        <p:nvSpPr>
          <p:cNvPr id="4" name="Slide Number Placeholder 3"/>
          <p:cNvSpPr>
            <a:spLocks noGrp="1"/>
          </p:cNvSpPr>
          <p:nvPr>
            <p:ph type="sldNum" sz="quarter" idx="10"/>
          </p:nvPr>
        </p:nvSpPr>
        <p:spPr/>
        <p:txBody>
          <a:bodyPr/>
          <a:lstStyle/>
          <a:p>
            <a:fld id="{61E34209-60E4-AC44-A765-00D177EBF5B1}" type="slidenum">
              <a:rPr lang="en-US" smtClean="0"/>
              <a:t>29</a:t>
            </a:fld>
            <a:endParaRPr lang="en-US"/>
          </a:p>
        </p:txBody>
      </p:sp>
    </p:spTree>
    <p:extLst>
      <p:ext uri="{BB962C8B-B14F-4D97-AF65-F5344CB8AC3E}">
        <p14:creationId xmlns:p14="http://schemas.microsoft.com/office/powerpoint/2010/main" val="427175798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VK</a:t>
            </a:r>
          </a:p>
        </p:txBody>
      </p:sp>
      <p:sp>
        <p:nvSpPr>
          <p:cNvPr id="4" name="Slide Number Placeholder 3"/>
          <p:cNvSpPr>
            <a:spLocks noGrp="1"/>
          </p:cNvSpPr>
          <p:nvPr>
            <p:ph type="sldNum" sz="quarter" idx="5"/>
          </p:nvPr>
        </p:nvSpPr>
        <p:spPr/>
        <p:txBody>
          <a:bodyPr/>
          <a:lstStyle/>
          <a:p>
            <a:fld id="{61E34209-60E4-AC44-A765-00D177EBF5B1}" type="slidenum">
              <a:rPr lang="en-US" smtClean="0"/>
              <a:t>3</a:t>
            </a:fld>
            <a:endParaRPr lang="en-US"/>
          </a:p>
        </p:txBody>
      </p:sp>
    </p:spTree>
    <p:extLst>
      <p:ext uri="{BB962C8B-B14F-4D97-AF65-F5344CB8AC3E}">
        <p14:creationId xmlns:p14="http://schemas.microsoft.com/office/powerpoint/2010/main" val="174296121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VK</a:t>
            </a:r>
          </a:p>
        </p:txBody>
      </p:sp>
      <p:sp>
        <p:nvSpPr>
          <p:cNvPr id="4" name="Slide Number Placeholder 3"/>
          <p:cNvSpPr>
            <a:spLocks noGrp="1"/>
          </p:cNvSpPr>
          <p:nvPr>
            <p:ph type="sldNum" sz="quarter" idx="5"/>
          </p:nvPr>
        </p:nvSpPr>
        <p:spPr/>
        <p:txBody>
          <a:bodyPr/>
          <a:lstStyle/>
          <a:p>
            <a:fld id="{61E34209-60E4-AC44-A765-00D177EBF5B1}" type="slidenum">
              <a:rPr lang="en-US" smtClean="0"/>
              <a:t>4</a:t>
            </a:fld>
            <a:endParaRPr lang="en-US"/>
          </a:p>
        </p:txBody>
      </p:sp>
    </p:spTree>
    <p:extLst>
      <p:ext uri="{BB962C8B-B14F-4D97-AF65-F5344CB8AC3E}">
        <p14:creationId xmlns:p14="http://schemas.microsoft.com/office/powerpoint/2010/main" val="320929791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AC</a:t>
            </a:r>
          </a:p>
        </p:txBody>
      </p:sp>
      <p:sp>
        <p:nvSpPr>
          <p:cNvPr id="4" name="Slide Number Placeholder 3"/>
          <p:cNvSpPr>
            <a:spLocks noGrp="1"/>
          </p:cNvSpPr>
          <p:nvPr>
            <p:ph type="sldNum" sz="quarter" idx="10"/>
          </p:nvPr>
        </p:nvSpPr>
        <p:spPr/>
        <p:txBody>
          <a:bodyPr/>
          <a:lstStyle/>
          <a:p>
            <a:fld id="{61E34209-60E4-AC44-A765-00D177EBF5B1}" type="slidenum">
              <a:rPr lang="en-US" smtClean="0"/>
              <a:t>5</a:t>
            </a:fld>
            <a:endParaRPr lang="en-US"/>
          </a:p>
        </p:txBody>
      </p:sp>
    </p:spTree>
    <p:extLst>
      <p:ext uri="{BB962C8B-B14F-4D97-AF65-F5344CB8AC3E}">
        <p14:creationId xmlns:p14="http://schemas.microsoft.com/office/powerpoint/2010/main" val="282684403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AC</a:t>
            </a:r>
          </a:p>
        </p:txBody>
      </p:sp>
      <p:sp>
        <p:nvSpPr>
          <p:cNvPr id="4" name="Slide Number Placeholder 3"/>
          <p:cNvSpPr>
            <a:spLocks noGrp="1"/>
          </p:cNvSpPr>
          <p:nvPr>
            <p:ph type="sldNum" sz="quarter" idx="10"/>
          </p:nvPr>
        </p:nvSpPr>
        <p:spPr/>
        <p:txBody>
          <a:bodyPr/>
          <a:lstStyle/>
          <a:p>
            <a:fld id="{61E34209-60E4-AC44-A765-00D177EBF5B1}" type="slidenum">
              <a:rPr lang="en-US" smtClean="0"/>
              <a:t>6</a:t>
            </a:fld>
            <a:endParaRPr lang="en-US"/>
          </a:p>
        </p:txBody>
      </p:sp>
    </p:spTree>
    <p:extLst>
      <p:ext uri="{BB962C8B-B14F-4D97-AF65-F5344CB8AC3E}">
        <p14:creationId xmlns:p14="http://schemas.microsoft.com/office/powerpoint/2010/main" val="426284394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AC</a:t>
            </a:r>
          </a:p>
        </p:txBody>
      </p:sp>
      <p:sp>
        <p:nvSpPr>
          <p:cNvPr id="4" name="Slide Number Placeholder 3"/>
          <p:cNvSpPr>
            <a:spLocks noGrp="1"/>
          </p:cNvSpPr>
          <p:nvPr>
            <p:ph type="sldNum" sz="quarter" idx="10"/>
          </p:nvPr>
        </p:nvSpPr>
        <p:spPr/>
        <p:txBody>
          <a:bodyPr/>
          <a:lstStyle/>
          <a:p>
            <a:fld id="{61E34209-60E4-AC44-A765-00D177EBF5B1}" type="slidenum">
              <a:rPr lang="en-US" smtClean="0"/>
              <a:t>7</a:t>
            </a:fld>
            <a:endParaRPr lang="en-US"/>
          </a:p>
        </p:txBody>
      </p:sp>
    </p:spTree>
    <p:extLst>
      <p:ext uri="{BB962C8B-B14F-4D97-AF65-F5344CB8AC3E}">
        <p14:creationId xmlns:p14="http://schemas.microsoft.com/office/powerpoint/2010/main" val="102989592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AC</a:t>
            </a:r>
          </a:p>
        </p:txBody>
      </p:sp>
      <p:sp>
        <p:nvSpPr>
          <p:cNvPr id="4" name="Slide Number Placeholder 3"/>
          <p:cNvSpPr>
            <a:spLocks noGrp="1"/>
          </p:cNvSpPr>
          <p:nvPr>
            <p:ph type="sldNum" sz="quarter" idx="10"/>
          </p:nvPr>
        </p:nvSpPr>
        <p:spPr/>
        <p:txBody>
          <a:bodyPr/>
          <a:lstStyle/>
          <a:p>
            <a:fld id="{61E34209-60E4-AC44-A765-00D177EBF5B1}" type="slidenum">
              <a:rPr lang="en-US" smtClean="0"/>
              <a:t>8</a:t>
            </a:fld>
            <a:endParaRPr lang="en-US"/>
          </a:p>
        </p:txBody>
      </p:sp>
    </p:spTree>
    <p:extLst>
      <p:ext uri="{BB962C8B-B14F-4D97-AF65-F5344CB8AC3E}">
        <p14:creationId xmlns:p14="http://schemas.microsoft.com/office/powerpoint/2010/main" val="85480361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AC</a:t>
            </a:r>
          </a:p>
        </p:txBody>
      </p:sp>
      <p:sp>
        <p:nvSpPr>
          <p:cNvPr id="4" name="Slide Number Placeholder 3"/>
          <p:cNvSpPr>
            <a:spLocks noGrp="1"/>
          </p:cNvSpPr>
          <p:nvPr>
            <p:ph type="sldNum" sz="quarter" idx="10"/>
          </p:nvPr>
        </p:nvSpPr>
        <p:spPr/>
        <p:txBody>
          <a:bodyPr/>
          <a:lstStyle/>
          <a:p>
            <a:fld id="{61E34209-60E4-AC44-A765-00D177EBF5B1}" type="slidenum">
              <a:rPr lang="en-US" smtClean="0"/>
              <a:t>9</a:t>
            </a:fld>
            <a:endParaRPr lang="en-US"/>
          </a:p>
        </p:txBody>
      </p:sp>
    </p:spTree>
    <p:extLst>
      <p:ext uri="{BB962C8B-B14F-4D97-AF65-F5344CB8AC3E}">
        <p14:creationId xmlns:p14="http://schemas.microsoft.com/office/powerpoint/2010/main" val="8354796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6858000" cy="1790700"/>
          </a:xfrm>
        </p:spPr>
        <p:txBody>
          <a:bodyPr anchor="b"/>
          <a:lstStyle>
            <a:lvl1pPr algn="ctr">
              <a:defRPr sz="4500"/>
            </a:lvl1pPr>
          </a:lstStyle>
          <a:p>
            <a:r>
              <a:rPr lang="en-US"/>
              <a:t>Click to edit Master title style</a:t>
            </a:r>
            <a:endParaRPr lang="en-US" dirty="0"/>
          </a:p>
        </p:txBody>
      </p:sp>
      <p:sp>
        <p:nvSpPr>
          <p:cNvPr id="3" name="Subtitle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F4E7A391-3491-4D46-9FA1-5D156731CFF5}" type="datetimeFigureOut">
              <a:rPr lang="en-US" smtClean="0"/>
              <a:t>9/23/2019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C8B5354-67E6-F145-ABA3-CAE731D201B0}" type="slidenum">
              <a:rPr lang="en-US" smtClean="0"/>
              <a:t>‹#›</a:t>
            </a:fld>
            <a:endParaRPr lang="en-US"/>
          </a:p>
        </p:txBody>
      </p:sp>
    </p:spTree>
    <p:extLst>
      <p:ext uri="{BB962C8B-B14F-4D97-AF65-F5344CB8AC3E}">
        <p14:creationId xmlns:p14="http://schemas.microsoft.com/office/powerpoint/2010/main" val="20482639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4E7A391-3491-4D46-9FA1-5D156731CFF5}" type="datetimeFigureOut">
              <a:rPr lang="en-US" smtClean="0"/>
              <a:t>9/23/2019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C8B5354-67E6-F145-ABA3-CAE731D201B0}" type="slidenum">
              <a:rPr lang="en-US" smtClean="0"/>
              <a:t>‹#›</a:t>
            </a:fld>
            <a:endParaRPr lang="en-US"/>
          </a:p>
        </p:txBody>
      </p:sp>
    </p:spTree>
    <p:extLst>
      <p:ext uri="{BB962C8B-B14F-4D97-AF65-F5344CB8AC3E}">
        <p14:creationId xmlns:p14="http://schemas.microsoft.com/office/powerpoint/2010/main" val="117572196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273844"/>
            <a:ext cx="1971675" cy="4358879"/>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273844"/>
            <a:ext cx="5800725" cy="4358879"/>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4E7A391-3491-4D46-9FA1-5D156731CFF5}" type="datetimeFigureOut">
              <a:rPr lang="en-US" smtClean="0"/>
              <a:t>9/23/2019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C8B5354-67E6-F145-ABA3-CAE731D201B0}" type="slidenum">
              <a:rPr lang="en-US" smtClean="0"/>
              <a:t>‹#›</a:t>
            </a:fld>
            <a:endParaRPr lang="en-US"/>
          </a:p>
        </p:txBody>
      </p:sp>
    </p:spTree>
    <p:extLst>
      <p:ext uri="{BB962C8B-B14F-4D97-AF65-F5344CB8AC3E}">
        <p14:creationId xmlns:p14="http://schemas.microsoft.com/office/powerpoint/2010/main" val="136194567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4E7A391-3491-4D46-9FA1-5D156731CFF5}" type="datetimeFigureOut">
              <a:rPr lang="en-US" smtClean="0"/>
              <a:t>9/23/2019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C8B5354-67E6-F145-ABA3-CAE731D201B0}" type="slidenum">
              <a:rPr lang="en-US" smtClean="0"/>
              <a:t>‹#›</a:t>
            </a:fld>
            <a:endParaRPr lang="en-US"/>
          </a:p>
        </p:txBody>
      </p:sp>
    </p:spTree>
    <p:extLst>
      <p:ext uri="{BB962C8B-B14F-4D97-AF65-F5344CB8AC3E}">
        <p14:creationId xmlns:p14="http://schemas.microsoft.com/office/powerpoint/2010/main" val="10085058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282304"/>
            <a:ext cx="7886700" cy="2139553"/>
          </a:xfrm>
        </p:spPr>
        <p:txBody>
          <a:bodyPr anchor="b"/>
          <a:lstStyle>
            <a:lvl1pPr>
              <a:defRPr sz="4500"/>
            </a:lvl1pPr>
          </a:lstStyle>
          <a:p>
            <a:r>
              <a:rPr lang="en-US"/>
              <a:t>Click to edit Master title style</a:t>
            </a:r>
            <a:endParaRPr lang="en-US" dirty="0"/>
          </a:p>
        </p:txBody>
      </p:sp>
      <p:sp>
        <p:nvSpPr>
          <p:cNvPr id="3" name="Text Placeholder 2"/>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F4E7A391-3491-4D46-9FA1-5D156731CFF5}" type="datetimeFigureOut">
              <a:rPr lang="en-US" smtClean="0"/>
              <a:t>9/23/2019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C8B5354-67E6-F145-ABA3-CAE731D201B0}" type="slidenum">
              <a:rPr lang="en-US" smtClean="0"/>
              <a:t>‹#›</a:t>
            </a:fld>
            <a:endParaRPr lang="en-US"/>
          </a:p>
        </p:txBody>
      </p:sp>
    </p:spTree>
    <p:extLst>
      <p:ext uri="{BB962C8B-B14F-4D97-AF65-F5344CB8AC3E}">
        <p14:creationId xmlns:p14="http://schemas.microsoft.com/office/powerpoint/2010/main" val="63125184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369219"/>
            <a:ext cx="3886200" cy="326350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369219"/>
            <a:ext cx="3886200" cy="326350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F4E7A391-3491-4D46-9FA1-5D156731CFF5}" type="datetimeFigureOut">
              <a:rPr lang="en-US" smtClean="0"/>
              <a:t>9/23/2019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C8B5354-67E6-F145-ABA3-CAE731D201B0}" type="slidenum">
              <a:rPr lang="en-US" smtClean="0"/>
              <a:t>‹#›</a:t>
            </a:fld>
            <a:endParaRPr lang="en-US"/>
          </a:p>
        </p:txBody>
      </p:sp>
    </p:spTree>
    <p:extLst>
      <p:ext uri="{BB962C8B-B14F-4D97-AF65-F5344CB8AC3E}">
        <p14:creationId xmlns:p14="http://schemas.microsoft.com/office/powerpoint/2010/main" val="88045870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273844"/>
            <a:ext cx="7886700" cy="994172"/>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p:cNvSpPr>
            <a:spLocks noGrp="1"/>
          </p:cNvSpPr>
          <p:nvPr>
            <p:ph sz="half" idx="2"/>
          </p:nvPr>
        </p:nvSpPr>
        <p:spPr>
          <a:xfrm>
            <a:off x="629842" y="1878806"/>
            <a:ext cx="3868340" cy="276344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p:cNvSpPr>
            <a:spLocks noGrp="1"/>
          </p:cNvSpPr>
          <p:nvPr>
            <p:ph sz="quarter" idx="4"/>
          </p:nvPr>
        </p:nvSpPr>
        <p:spPr>
          <a:xfrm>
            <a:off x="4629150" y="1878806"/>
            <a:ext cx="3887391" cy="276344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F4E7A391-3491-4D46-9FA1-5D156731CFF5}" type="datetimeFigureOut">
              <a:rPr lang="en-US" smtClean="0"/>
              <a:t>9/23/2019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C8B5354-67E6-F145-ABA3-CAE731D201B0}" type="slidenum">
              <a:rPr lang="en-US" smtClean="0"/>
              <a:t>‹#›</a:t>
            </a:fld>
            <a:endParaRPr lang="en-US"/>
          </a:p>
        </p:txBody>
      </p:sp>
    </p:spTree>
    <p:extLst>
      <p:ext uri="{BB962C8B-B14F-4D97-AF65-F5344CB8AC3E}">
        <p14:creationId xmlns:p14="http://schemas.microsoft.com/office/powerpoint/2010/main" val="170704307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F4E7A391-3491-4D46-9FA1-5D156731CFF5}" type="datetimeFigureOut">
              <a:rPr lang="en-US" smtClean="0"/>
              <a:t>9/23/2019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C8B5354-67E6-F145-ABA3-CAE731D201B0}" type="slidenum">
              <a:rPr lang="en-US" smtClean="0"/>
              <a:t>‹#›</a:t>
            </a:fld>
            <a:endParaRPr lang="en-US"/>
          </a:p>
        </p:txBody>
      </p:sp>
    </p:spTree>
    <p:extLst>
      <p:ext uri="{BB962C8B-B14F-4D97-AF65-F5344CB8AC3E}">
        <p14:creationId xmlns:p14="http://schemas.microsoft.com/office/powerpoint/2010/main" val="203883721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4E7A391-3491-4D46-9FA1-5D156731CFF5}" type="datetimeFigureOut">
              <a:rPr lang="en-US" smtClean="0"/>
              <a:t>9/23/2019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C8B5354-67E6-F145-ABA3-CAE731D201B0}" type="slidenum">
              <a:rPr lang="en-US" smtClean="0"/>
              <a:t>‹#›</a:t>
            </a:fld>
            <a:endParaRPr lang="en-US"/>
          </a:p>
        </p:txBody>
      </p:sp>
    </p:spTree>
    <p:extLst>
      <p:ext uri="{BB962C8B-B14F-4D97-AF65-F5344CB8AC3E}">
        <p14:creationId xmlns:p14="http://schemas.microsoft.com/office/powerpoint/2010/main" val="148803458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en-US"/>
              <a:t>Click to edit Master title style</a:t>
            </a:r>
            <a:endParaRPr lang="en-US" dirty="0"/>
          </a:p>
        </p:txBody>
      </p:sp>
      <p:sp>
        <p:nvSpPr>
          <p:cNvPr id="3" name="Content Placeholder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p:cNvSpPr>
            <a:spLocks noGrp="1"/>
          </p:cNvSpPr>
          <p:nvPr>
            <p:ph type="dt" sz="half" idx="10"/>
          </p:nvPr>
        </p:nvSpPr>
        <p:spPr/>
        <p:txBody>
          <a:bodyPr/>
          <a:lstStyle/>
          <a:p>
            <a:fld id="{F4E7A391-3491-4D46-9FA1-5D156731CFF5}" type="datetimeFigureOut">
              <a:rPr lang="en-US" smtClean="0"/>
              <a:t>9/23/2019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C8B5354-67E6-F145-ABA3-CAE731D201B0}" type="slidenum">
              <a:rPr lang="en-US" smtClean="0"/>
              <a:t>‹#›</a:t>
            </a:fld>
            <a:endParaRPr lang="en-US"/>
          </a:p>
        </p:txBody>
      </p:sp>
    </p:spTree>
    <p:extLst>
      <p:ext uri="{BB962C8B-B14F-4D97-AF65-F5344CB8AC3E}">
        <p14:creationId xmlns:p14="http://schemas.microsoft.com/office/powerpoint/2010/main" val="195023439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740569"/>
            <a:ext cx="4629150" cy="3655219"/>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a:t>Drag picture to placeholder or click icon to add</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p:cNvSpPr>
            <a:spLocks noGrp="1"/>
          </p:cNvSpPr>
          <p:nvPr>
            <p:ph type="dt" sz="half" idx="10"/>
          </p:nvPr>
        </p:nvSpPr>
        <p:spPr/>
        <p:txBody>
          <a:bodyPr/>
          <a:lstStyle/>
          <a:p>
            <a:fld id="{F4E7A391-3491-4D46-9FA1-5D156731CFF5}" type="datetimeFigureOut">
              <a:rPr lang="en-US" smtClean="0"/>
              <a:t>9/23/2019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C8B5354-67E6-F145-ABA3-CAE731D201B0}" type="slidenum">
              <a:rPr lang="en-US" smtClean="0"/>
              <a:t>‹#›</a:t>
            </a:fld>
            <a:endParaRPr lang="en-US"/>
          </a:p>
        </p:txBody>
      </p:sp>
    </p:spTree>
    <p:extLst>
      <p:ext uri="{BB962C8B-B14F-4D97-AF65-F5344CB8AC3E}">
        <p14:creationId xmlns:p14="http://schemas.microsoft.com/office/powerpoint/2010/main" val="54655579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fld id="{F4E7A391-3491-4D46-9FA1-5D156731CFF5}" type="datetimeFigureOut">
              <a:rPr lang="en-US" smtClean="0"/>
              <a:t>9/23/2019</a:t>
            </a:fld>
            <a:endParaRPr lang="en-US"/>
          </a:p>
        </p:txBody>
      </p:sp>
      <p:sp>
        <p:nvSpPr>
          <p:cNvPr id="5" name="Footer Placeholder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0C8B5354-67E6-F145-ABA3-CAE731D201B0}" type="slidenum">
              <a:rPr lang="en-US" smtClean="0"/>
              <a:t>‹#›</a:t>
            </a:fld>
            <a:endParaRPr lang="en-US"/>
          </a:p>
        </p:txBody>
      </p:sp>
    </p:spTree>
    <p:extLst>
      <p:ext uri="{BB962C8B-B14F-4D97-AF65-F5344CB8AC3E}">
        <p14:creationId xmlns:p14="http://schemas.microsoft.com/office/powerpoint/2010/main" val="1707572814"/>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emf"/></Relationships>
</file>

<file path=ppt/slides/_rels/slide10.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10.xml"/><Relationship Id="rId1" Type="http://schemas.openxmlformats.org/officeDocument/2006/relationships/slideLayout" Target="../slideLayouts/slideLayout1.xml"/><Relationship Id="rId5" Type="http://schemas.openxmlformats.org/officeDocument/2006/relationships/image" Target="../media/image17.jpeg"/><Relationship Id="rId4" Type="http://schemas.openxmlformats.org/officeDocument/2006/relationships/hyperlink" Target="https://warwick.ac.uk/fac/soc/sociology/current/undergraduate/careersandopportunities/careers_programme_2019-20.pdf" TargetMode="External"/></Relationships>
</file>

<file path=ppt/slides/_rels/slide11.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13.xml"/><Relationship Id="rId1" Type="http://schemas.openxmlformats.org/officeDocument/2006/relationships/slideLayout" Target="../slideLayouts/slideLayout1.xml"/><Relationship Id="rId5" Type="http://schemas.openxmlformats.org/officeDocument/2006/relationships/hyperlink" Target="https://warwick.ac.uk/fac/soc/sociology/current/undergraduate/undergraduatehandbook/" TargetMode="External"/><Relationship Id="rId4" Type="http://schemas.openxmlformats.org/officeDocument/2006/relationships/hyperlink" Target="https://warwick.ac.uk/fac/soc/sociology/current/undergraduate/" TargetMode="External"/></Relationships>
</file>

<file path=ppt/slides/_rels/slide14.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14.xml"/><Relationship Id="rId1" Type="http://schemas.openxmlformats.org/officeDocument/2006/relationships/slideLayout" Target="../slideLayouts/slideLayout1.xml"/><Relationship Id="rId4" Type="http://schemas.openxmlformats.org/officeDocument/2006/relationships/image" Target="../media/image18.tiff"/></Relationships>
</file>

<file path=ppt/slides/_rels/slide15.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1.emf"/><Relationship Id="rId7" Type="http://schemas.openxmlformats.org/officeDocument/2006/relationships/image" Target="../media/image19.tiff"/><Relationship Id="rId2" Type="http://schemas.openxmlformats.org/officeDocument/2006/relationships/notesSlide" Target="../notesSlides/notesSlide16.xml"/><Relationship Id="rId1" Type="http://schemas.openxmlformats.org/officeDocument/2006/relationships/slideLayout" Target="../slideLayouts/slideLayout1.xml"/><Relationship Id="rId6" Type="http://schemas.openxmlformats.org/officeDocument/2006/relationships/hyperlink" Target="https://warwick.ac.uk/fac/soc/sociology/current/undergraduate/yousaidwedid/" TargetMode="External"/><Relationship Id="rId5" Type="http://schemas.openxmlformats.org/officeDocument/2006/relationships/hyperlink" Target="https://warwick.ac.uk/fac/soc/sociology/current/undergraduate/studentfeedback/studentvoice/" TargetMode="External"/><Relationship Id="rId4" Type="http://schemas.openxmlformats.org/officeDocument/2006/relationships/hyperlink" Target="https://warwick.ac.uk/fac/soc/sociology/current/undergraduate/studentfeedback/" TargetMode="External"/></Relationships>
</file>

<file path=ppt/slides/_rels/slide17.xml.rels><?xml version="1.0" encoding="UTF-8" standalone="yes"?>
<Relationships xmlns="http://schemas.openxmlformats.org/package/2006/relationships"><Relationship Id="rId3" Type="http://schemas.openxmlformats.org/officeDocument/2006/relationships/image" Target="../media/image1.emf"/><Relationship Id="rId7" Type="http://schemas.openxmlformats.org/officeDocument/2006/relationships/image" Target="../media/image23.jpeg"/><Relationship Id="rId2" Type="http://schemas.openxmlformats.org/officeDocument/2006/relationships/notesSlide" Target="../notesSlides/notesSlide17.xml"/><Relationship Id="rId1" Type="http://schemas.openxmlformats.org/officeDocument/2006/relationships/slideLayout" Target="../slideLayouts/slideLayout1.xml"/><Relationship Id="rId6" Type="http://schemas.openxmlformats.org/officeDocument/2006/relationships/image" Target="../media/image22.tiff"/><Relationship Id="rId5" Type="http://schemas.openxmlformats.org/officeDocument/2006/relationships/image" Target="../media/image21.jpeg"/><Relationship Id="rId4" Type="http://schemas.openxmlformats.org/officeDocument/2006/relationships/image" Target="../media/image20.jpeg"/></Relationships>
</file>

<file path=ppt/slides/_rels/slide18.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18.xml"/><Relationship Id="rId1" Type="http://schemas.openxmlformats.org/officeDocument/2006/relationships/slideLayout" Target="../slideLayouts/slideLayout1.xml"/><Relationship Id="rId4" Type="http://schemas.openxmlformats.org/officeDocument/2006/relationships/image" Target="../media/image24.png"/></Relationships>
</file>

<file path=ppt/slides/_rels/slide19.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19.xml"/><Relationship Id="rId1" Type="http://schemas.openxmlformats.org/officeDocument/2006/relationships/slideLayout" Target="../slideLayouts/slideLayout1.xml"/><Relationship Id="rId6" Type="http://schemas.openxmlformats.org/officeDocument/2006/relationships/image" Target="../media/image27.png"/><Relationship Id="rId5" Type="http://schemas.openxmlformats.org/officeDocument/2006/relationships/image" Target="../media/image26.tiff"/><Relationship Id="rId4" Type="http://schemas.openxmlformats.org/officeDocument/2006/relationships/image" Target="../media/image25.png"/></Relationships>
</file>

<file path=ppt/slides/_rels/slide2.xml.rels><?xml version="1.0" encoding="UTF-8" standalone="yes"?>
<Relationships xmlns="http://schemas.openxmlformats.org/package/2006/relationships"><Relationship Id="rId8" Type="http://schemas.openxmlformats.org/officeDocument/2006/relationships/image" Target="../media/image8.jpeg"/><Relationship Id="rId3" Type="http://schemas.openxmlformats.org/officeDocument/2006/relationships/image" Target="../media/image3.jpeg"/><Relationship Id="rId7" Type="http://schemas.openxmlformats.org/officeDocument/2006/relationships/image" Target="../media/image7.jpeg"/><Relationship Id="rId2" Type="http://schemas.openxmlformats.org/officeDocument/2006/relationships/notesSlide" Target="../notesSlides/notesSlide2.xml"/><Relationship Id="rId1" Type="http://schemas.openxmlformats.org/officeDocument/2006/relationships/slideLayout" Target="../slideLayouts/slideLayout1.xml"/><Relationship Id="rId6" Type="http://schemas.openxmlformats.org/officeDocument/2006/relationships/image" Target="../media/image6.png"/><Relationship Id="rId5" Type="http://schemas.openxmlformats.org/officeDocument/2006/relationships/image" Target="../media/image5.jpeg"/><Relationship Id="rId10" Type="http://schemas.openxmlformats.org/officeDocument/2006/relationships/image" Target="../media/image10.png"/><Relationship Id="rId4" Type="http://schemas.openxmlformats.org/officeDocument/2006/relationships/image" Target="../media/image4.jpeg"/><Relationship Id="rId9" Type="http://schemas.openxmlformats.org/officeDocument/2006/relationships/image" Target="../media/image9.jpeg"/></Relationships>
</file>

<file path=ppt/slides/_rels/slide20.xml.rels><?xml version="1.0" encoding="UTF-8" standalone="yes"?>
<Relationships xmlns="http://schemas.openxmlformats.org/package/2006/relationships"><Relationship Id="rId3" Type="http://schemas.openxmlformats.org/officeDocument/2006/relationships/image" Target="../media/image1.emf"/><Relationship Id="rId7" Type="http://schemas.openxmlformats.org/officeDocument/2006/relationships/image" Target="../media/image29.png"/><Relationship Id="rId2" Type="http://schemas.openxmlformats.org/officeDocument/2006/relationships/notesSlide" Target="../notesSlides/notesSlide20.xml"/><Relationship Id="rId1" Type="http://schemas.openxmlformats.org/officeDocument/2006/relationships/slideLayout" Target="../slideLayouts/slideLayout1.xml"/><Relationship Id="rId6" Type="http://schemas.openxmlformats.org/officeDocument/2006/relationships/image" Target="../media/image28.jpg"/><Relationship Id="rId5" Type="http://schemas.openxmlformats.org/officeDocument/2006/relationships/image" Target="../media/image25.png"/><Relationship Id="rId4" Type="http://schemas.openxmlformats.org/officeDocument/2006/relationships/hyperlink" Target="https://www.facebook.com/SociologySociety/" TargetMode="External"/></Relationships>
</file>

<file path=ppt/slides/_rels/slide21.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21.xml"/><Relationship Id="rId1" Type="http://schemas.openxmlformats.org/officeDocument/2006/relationships/slideLayout" Target="../slideLayouts/slideLayout1.xml"/><Relationship Id="rId4" Type="http://schemas.openxmlformats.org/officeDocument/2006/relationships/image" Target="../media/image30.jpg"/></Relationships>
</file>

<file path=ppt/slides/_rels/slide22.xml.rels><?xml version="1.0" encoding="UTF-8" standalone="yes"?>
<Relationships xmlns="http://schemas.openxmlformats.org/package/2006/relationships"><Relationship Id="rId3" Type="http://schemas.openxmlformats.org/officeDocument/2006/relationships/image" Target="../media/image1.emf"/><Relationship Id="rId7" Type="http://schemas.openxmlformats.org/officeDocument/2006/relationships/image" Target="../media/image34.jpg"/><Relationship Id="rId2" Type="http://schemas.openxmlformats.org/officeDocument/2006/relationships/notesSlide" Target="../notesSlides/notesSlide22.xml"/><Relationship Id="rId1" Type="http://schemas.openxmlformats.org/officeDocument/2006/relationships/slideLayout" Target="../slideLayouts/slideLayout1.xml"/><Relationship Id="rId6" Type="http://schemas.openxmlformats.org/officeDocument/2006/relationships/image" Target="../media/image33.jpg"/><Relationship Id="rId5" Type="http://schemas.openxmlformats.org/officeDocument/2006/relationships/image" Target="../media/image32.png"/><Relationship Id="rId4" Type="http://schemas.openxmlformats.org/officeDocument/2006/relationships/image" Target="../media/image31.png"/></Relationships>
</file>

<file path=ppt/slides/_rels/slide23.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24.xml"/><Relationship Id="rId1" Type="http://schemas.openxmlformats.org/officeDocument/2006/relationships/slideLayout" Target="../slideLayouts/slideLayout1.xml"/><Relationship Id="rId5" Type="http://schemas.openxmlformats.org/officeDocument/2006/relationships/hyperlink" Target="http://www.warwick.ac.uk/evision" TargetMode="External"/><Relationship Id="rId4" Type="http://schemas.openxmlformats.org/officeDocument/2006/relationships/hyperlink" Target="https://warwick.ac.uk/students" TargetMode="External"/></Relationships>
</file>

<file path=ppt/slides/_rels/slide25.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25.xml"/><Relationship Id="rId1" Type="http://schemas.openxmlformats.org/officeDocument/2006/relationships/slideLayout" Target="../slideLayouts/slideLayout1.xml"/><Relationship Id="rId5" Type="http://schemas.openxmlformats.org/officeDocument/2006/relationships/hyperlink" Target="https://warwick.ac.uk/fac/soc/sociology/current/undergraduate/ugmodules2019-20/" TargetMode="External"/><Relationship Id="rId4" Type="http://schemas.openxmlformats.org/officeDocument/2006/relationships/hyperlink" Target="https://warwick.ac.uk/fac/soc/sociology/current/undergraduate/coursestructures/" TargetMode="External"/></Relationships>
</file>

<file path=ppt/slides/_rels/slide26.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26.xml"/><Relationship Id="rId1" Type="http://schemas.openxmlformats.org/officeDocument/2006/relationships/slideLayout" Target="../slideLayouts/slideLayout1.xml"/><Relationship Id="rId4" Type="http://schemas.openxmlformats.org/officeDocument/2006/relationships/hyperlink" Target="https://tabula.warwick.ac.uk/" TargetMode="External"/></Relationships>
</file>

<file path=ppt/slides/_rels/slide27.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27.xml"/><Relationship Id="rId1" Type="http://schemas.openxmlformats.org/officeDocument/2006/relationships/slideLayout" Target="../slideLayouts/slideLayout1.xml"/><Relationship Id="rId5" Type="http://schemas.openxmlformats.org/officeDocument/2006/relationships/hyperlink" Target="https://warwick.ac.uk/fac/soc/sociology/current/undergraduate/undergraduatehandbook/" TargetMode="External"/><Relationship Id="rId4" Type="http://schemas.openxmlformats.org/officeDocument/2006/relationships/hyperlink" Target="mailto:socugresource@warwick.ac.uk" TargetMode="External"/></Relationships>
</file>

<file path=ppt/slides/_rels/slide28.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28.xml"/><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29.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image" Target="../media/image3.jpeg"/><Relationship Id="rId7" Type="http://schemas.openxmlformats.org/officeDocument/2006/relationships/image" Target="../media/image8.jpeg"/><Relationship Id="rId2" Type="http://schemas.openxmlformats.org/officeDocument/2006/relationships/notesSlide" Target="../notesSlides/notesSlide3.xml"/><Relationship Id="rId1" Type="http://schemas.openxmlformats.org/officeDocument/2006/relationships/slideLayout" Target="../slideLayouts/slideLayout1.xml"/><Relationship Id="rId6" Type="http://schemas.openxmlformats.org/officeDocument/2006/relationships/image" Target="../media/image7.jpeg"/><Relationship Id="rId5" Type="http://schemas.openxmlformats.org/officeDocument/2006/relationships/image" Target="../media/image6.png"/><Relationship Id="rId10" Type="http://schemas.openxmlformats.org/officeDocument/2006/relationships/image" Target="../media/image5.jpeg"/><Relationship Id="rId4" Type="http://schemas.openxmlformats.org/officeDocument/2006/relationships/image" Target="../media/image4.jpeg"/><Relationship Id="rId9" Type="http://schemas.openxmlformats.org/officeDocument/2006/relationships/image" Target="../media/image10.png"/></Relationships>
</file>

<file path=ppt/slides/_rels/slide4.xml.rels><?xml version="1.0" encoding="UTF-8" standalone="yes"?>
<Relationships xmlns="http://schemas.openxmlformats.org/package/2006/relationships"><Relationship Id="rId3" Type="http://schemas.openxmlformats.org/officeDocument/2006/relationships/image" Target="../media/image12.gif"/><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13.gif"/></Relationships>
</file>

<file path=ppt/slides/_rels/slide5.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5.xml"/><Relationship Id="rId1" Type="http://schemas.openxmlformats.org/officeDocument/2006/relationships/slideLayout" Target="../slideLayouts/slideLayout1.xml"/><Relationship Id="rId4" Type="http://schemas.openxmlformats.org/officeDocument/2006/relationships/image" Target="../media/image14.jpeg"/></Relationships>
</file>

<file path=ppt/slides/_rels/slide6.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7.xml"/><Relationship Id="rId1" Type="http://schemas.openxmlformats.org/officeDocument/2006/relationships/slideLayout" Target="../slideLayouts/slideLayout1.xml"/><Relationship Id="rId5" Type="http://schemas.openxmlformats.org/officeDocument/2006/relationships/image" Target="../media/image16.jpeg"/><Relationship Id="rId4" Type="http://schemas.openxmlformats.org/officeDocument/2006/relationships/image" Target="../media/image15.jpeg"/></Relationships>
</file>

<file path=ppt/slides/_rels/slide8.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8.xml"/><Relationship Id="rId1" Type="http://schemas.openxmlformats.org/officeDocument/2006/relationships/slideLayout" Target="../slideLayouts/slideLayout1.xml"/><Relationship Id="rId5" Type="http://schemas.openxmlformats.org/officeDocument/2006/relationships/hyperlink" Target="https://warwick.ac.uk/services/skills/events/ugworkshops/" TargetMode="External"/><Relationship Id="rId4" Type="http://schemas.openxmlformats.org/officeDocument/2006/relationships/hyperlink" Target="https://warwick.ac.uk/fac/soc/sociology/current/undergraduate/universityskillssupport/" TargetMode="External"/></Relationships>
</file>

<file path=ppt/slides/_rels/slide9.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9.xml"/><Relationship Id="rId1" Type="http://schemas.openxmlformats.org/officeDocument/2006/relationships/slideLayout" Target="../slideLayouts/slideLayout1.xml"/><Relationship Id="rId5" Type="http://schemas.openxmlformats.org/officeDocument/2006/relationships/hyperlink" Target="mailto:insessional@warwick.ac.uk" TargetMode="External"/><Relationship Id="rId4" Type="http://schemas.openxmlformats.org/officeDocument/2006/relationships/hyperlink" Target="https://warwick.ac.uk/fac/soc/al/study/learn-english/in-sessional/" TargetMode="Externa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00B0E1"/>
        </a:solidFill>
        <a:effectLst/>
      </p:bgPr>
    </p:bg>
    <p:spTree>
      <p:nvGrpSpPr>
        <p:cNvPr id="1" name=""/>
        <p:cNvGrpSpPr/>
        <p:nvPr/>
      </p:nvGrpSpPr>
      <p:grpSpPr>
        <a:xfrm>
          <a:off x="0" y="0"/>
          <a:ext cx="0" cy="0"/>
          <a:chOff x="0" y="0"/>
          <a:chExt cx="0" cy="0"/>
        </a:xfrm>
      </p:grpSpPr>
      <p:pic>
        <p:nvPicPr>
          <p:cNvPr id="7" name="Picture 6"/>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0" y="0"/>
            <a:ext cx="9144000" cy="5143500"/>
          </a:xfrm>
          <a:prstGeom prst="rect">
            <a:avLst/>
          </a:prstGeom>
          <a:noFill/>
        </p:spPr>
      </p:pic>
      <p:pic>
        <p:nvPicPr>
          <p:cNvPr id="6" name="Picture 5"/>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4144982" y="-125730"/>
            <a:ext cx="4869476" cy="2697480"/>
          </a:xfrm>
          <a:prstGeom prst="rect">
            <a:avLst/>
          </a:prstGeom>
        </p:spPr>
      </p:pic>
      <p:sp>
        <p:nvSpPr>
          <p:cNvPr id="4" name="TextBox 3"/>
          <p:cNvSpPr txBox="1"/>
          <p:nvPr/>
        </p:nvSpPr>
        <p:spPr>
          <a:xfrm>
            <a:off x="586740" y="2482889"/>
            <a:ext cx="5814060" cy="1417568"/>
          </a:xfrm>
          <a:prstGeom prst="rect">
            <a:avLst/>
          </a:prstGeom>
          <a:noFill/>
        </p:spPr>
        <p:txBody>
          <a:bodyPr wrap="square" rtlCol="0">
            <a:spAutoFit/>
          </a:bodyPr>
          <a:lstStyle/>
          <a:p>
            <a:pPr>
              <a:lnSpc>
                <a:spcPts val="5000"/>
              </a:lnSpc>
            </a:pPr>
            <a:r>
              <a:rPr lang="en-US" sz="6000" b="1" dirty="0">
                <a:solidFill>
                  <a:schemeClr val="bg1"/>
                </a:solidFill>
              </a:rPr>
              <a:t>DEPARTMENT OF SOCIOLOGY</a:t>
            </a:r>
          </a:p>
        </p:txBody>
      </p:sp>
      <p:sp>
        <p:nvSpPr>
          <p:cNvPr id="5" name="TextBox 4"/>
          <p:cNvSpPr txBox="1"/>
          <p:nvPr/>
        </p:nvSpPr>
        <p:spPr>
          <a:xfrm>
            <a:off x="586740" y="4491306"/>
            <a:ext cx="5623560" cy="338554"/>
          </a:xfrm>
          <a:prstGeom prst="rect">
            <a:avLst/>
          </a:prstGeom>
          <a:noFill/>
        </p:spPr>
        <p:txBody>
          <a:bodyPr wrap="square" rtlCol="0">
            <a:spAutoFit/>
          </a:bodyPr>
          <a:lstStyle/>
          <a:p>
            <a:r>
              <a:rPr lang="en-US" sz="1600" dirty="0">
                <a:solidFill>
                  <a:schemeClr val="bg1"/>
                </a:solidFill>
              </a:rPr>
              <a:t>WELCOME WEEK 2019</a:t>
            </a:r>
          </a:p>
        </p:txBody>
      </p:sp>
    </p:spTree>
    <p:extLst>
      <p:ext uri="{BB962C8B-B14F-4D97-AF65-F5344CB8AC3E}">
        <p14:creationId xmlns:p14="http://schemas.microsoft.com/office/powerpoint/2010/main" val="168190695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rgbClr val="00B0E1"/>
        </a:solidFill>
        <a:effectLst/>
      </p:bgPr>
    </p:bg>
    <p:spTree>
      <p:nvGrpSpPr>
        <p:cNvPr id="1" name=""/>
        <p:cNvGrpSpPr/>
        <p:nvPr/>
      </p:nvGrpSpPr>
      <p:grpSpPr>
        <a:xfrm>
          <a:off x="0" y="0"/>
          <a:ext cx="0" cy="0"/>
          <a:chOff x="0" y="0"/>
          <a:chExt cx="0" cy="0"/>
        </a:xfrm>
      </p:grpSpPr>
      <p:pic>
        <p:nvPicPr>
          <p:cNvPr id="10" name="Picture 9"/>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0" y="-3647141"/>
            <a:ext cx="9144000" cy="5143500"/>
          </a:xfrm>
          <a:prstGeom prst="rect">
            <a:avLst/>
          </a:prstGeom>
        </p:spPr>
      </p:pic>
      <p:sp>
        <p:nvSpPr>
          <p:cNvPr id="8" name="Rectangle 7"/>
          <p:cNvSpPr/>
          <p:nvPr/>
        </p:nvSpPr>
        <p:spPr>
          <a:xfrm>
            <a:off x="0" y="1577340"/>
            <a:ext cx="9144000" cy="356616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A</a:t>
            </a:r>
          </a:p>
        </p:txBody>
      </p:sp>
      <p:sp>
        <p:nvSpPr>
          <p:cNvPr id="5" name="TextBox 4"/>
          <p:cNvSpPr txBox="1"/>
          <p:nvPr/>
        </p:nvSpPr>
        <p:spPr>
          <a:xfrm>
            <a:off x="3123965" y="1597213"/>
            <a:ext cx="5876544" cy="3524042"/>
          </a:xfrm>
          <a:prstGeom prst="rect">
            <a:avLst/>
          </a:prstGeom>
          <a:noFill/>
        </p:spPr>
        <p:txBody>
          <a:bodyPr wrap="square" numCol="1" rtlCol="0">
            <a:spAutoFit/>
          </a:bodyPr>
          <a:lstStyle/>
          <a:p>
            <a:pPr>
              <a:spcBef>
                <a:spcPts val="600"/>
              </a:spcBef>
              <a:spcAft>
                <a:spcPts val="600"/>
              </a:spcAft>
              <a:buClr>
                <a:schemeClr val="accent1"/>
              </a:buClr>
              <a:buSzPct val="100000"/>
            </a:pPr>
            <a:r>
              <a:rPr lang="en-US" sz="1600" b="1" dirty="0">
                <a:solidFill>
                  <a:srgbClr val="00B0E1"/>
                </a:solidFill>
              </a:rPr>
              <a:t>EXAMPLE OPPORTUNITIES</a:t>
            </a:r>
          </a:p>
          <a:p>
            <a:pPr marL="285750" indent="-285750">
              <a:spcBef>
                <a:spcPts val="600"/>
              </a:spcBef>
              <a:spcAft>
                <a:spcPts val="600"/>
              </a:spcAft>
              <a:buClr>
                <a:schemeClr val="accent1"/>
              </a:buClr>
              <a:buSzPct val="100000"/>
              <a:buFont typeface="Arial" panose="020B0604020202020204" pitchFamily="34" charset="0"/>
              <a:buChar char="•"/>
            </a:pPr>
            <a:r>
              <a:rPr lang="en-US" sz="1500" dirty="0">
                <a:latin typeface="+mj-lt"/>
              </a:rPr>
              <a:t>1:1 careers sessions with department’s Senior Careers Consultant (Clare </a:t>
            </a:r>
            <a:r>
              <a:rPr lang="en-US" sz="1500" dirty="0" err="1">
                <a:latin typeface="+mj-lt"/>
              </a:rPr>
              <a:t>Halldron</a:t>
            </a:r>
            <a:r>
              <a:rPr lang="en-US" sz="1500" dirty="0">
                <a:latin typeface="+mj-lt"/>
              </a:rPr>
              <a:t>)</a:t>
            </a:r>
          </a:p>
          <a:p>
            <a:pPr marL="285750" indent="-285750">
              <a:spcBef>
                <a:spcPts val="600"/>
              </a:spcBef>
              <a:spcAft>
                <a:spcPts val="600"/>
              </a:spcAft>
              <a:buClr>
                <a:schemeClr val="accent1"/>
              </a:buClr>
              <a:buSzPct val="100000"/>
              <a:buFont typeface="Arial" panose="020B0604020202020204" pitchFamily="34" charset="0"/>
              <a:buChar char="•"/>
            </a:pPr>
            <a:r>
              <a:rPr lang="en-US" sz="1500" dirty="0">
                <a:latin typeface="+mj-lt"/>
              </a:rPr>
              <a:t>Opportunity to do independent, fully funded, research over the summer (URSS).</a:t>
            </a:r>
          </a:p>
          <a:p>
            <a:pPr marL="285750" indent="-285750">
              <a:spcBef>
                <a:spcPts val="600"/>
              </a:spcBef>
              <a:spcAft>
                <a:spcPts val="600"/>
              </a:spcAft>
              <a:buClr>
                <a:schemeClr val="accent1"/>
              </a:buClr>
              <a:buSzPct val="100000"/>
              <a:buFont typeface="Arial" panose="020B0604020202020204" pitchFamily="34" charset="0"/>
              <a:buChar char="•"/>
            </a:pPr>
            <a:r>
              <a:rPr lang="en-US" sz="1500" dirty="0">
                <a:latin typeface="+mj-lt"/>
              </a:rPr>
              <a:t>Opportunity to publish in the department’s very own sociology journal</a:t>
            </a:r>
          </a:p>
          <a:p>
            <a:pPr marL="285750" indent="-285750">
              <a:spcBef>
                <a:spcPts val="600"/>
              </a:spcBef>
              <a:spcAft>
                <a:spcPts val="600"/>
              </a:spcAft>
              <a:buClr>
                <a:schemeClr val="accent1"/>
              </a:buClr>
              <a:buSzPct val="100000"/>
              <a:buFont typeface="Arial" panose="020B0604020202020204" pitchFamily="34" charset="0"/>
              <a:buChar char="•"/>
            </a:pPr>
            <a:r>
              <a:rPr lang="en-US" sz="1500" dirty="0">
                <a:latin typeface="+mj-lt"/>
              </a:rPr>
              <a:t>Present at undergraduate conferences (BCUR, ICUR)</a:t>
            </a:r>
          </a:p>
          <a:p>
            <a:pPr marL="285750" indent="-285750">
              <a:spcBef>
                <a:spcPts val="600"/>
              </a:spcBef>
              <a:spcAft>
                <a:spcPts val="600"/>
              </a:spcAft>
              <a:buClr>
                <a:schemeClr val="accent1"/>
              </a:buClr>
              <a:buSzPct val="100000"/>
              <a:buFont typeface="Arial" panose="020B0604020202020204" pitchFamily="34" charset="0"/>
              <a:buChar char="•"/>
            </a:pPr>
            <a:r>
              <a:rPr lang="en-US" sz="1500" dirty="0">
                <a:latin typeface="+mj-lt"/>
              </a:rPr>
              <a:t> Become a Sociology Ambassador – help with outreach and widening participation activities.</a:t>
            </a:r>
          </a:p>
          <a:p>
            <a:pPr>
              <a:spcAft>
                <a:spcPts val="600"/>
              </a:spcAft>
              <a:buClr>
                <a:schemeClr val="accent1"/>
              </a:buClr>
              <a:buSzPct val="100000"/>
            </a:pPr>
            <a:r>
              <a:rPr lang="en-US" sz="1600" b="1" dirty="0">
                <a:solidFill>
                  <a:srgbClr val="00B0E1"/>
                </a:solidFill>
              </a:rPr>
              <a:t>Watch out for regular ‘DSEP’ emails and see </a:t>
            </a:r>
            <a:r>
              <a:rPr lang="en-US" sz="1600" b="1" dirty="0">
                <a:solidFill>
                  <a:srgbClr val="00B0E1"/>
                </a:solidFill>
                <a:hlinkClick r:id="rId4"/>
              </a:rPr>
              <a:t>here</a:t>
            </a:r>
            <a:r>
              <a:rPr lang="en-US" sz="1600" b="1" dirty="0">
                <a:solidFill>
                  <a:srgbClr val="00B0E1"/>
                </a:solidFill>
              </a:rPr>
              <a:t> for more information on the above and other opportunities</a:t>
            </a:r>
          </a:p>
        </p:txBody>
      </p:sp>
      <p:sp>
        <p:nvSpPr>
          <p:cNvPr id="4" name="TextBox 3"/>
          <p:cNvSpPr txBox="1"/>
          <p:nvPr/>
        </p:nvSpPr>
        <p:spPr>
          <a:xfrm>
            <a:off x="655320" y="819352"/>
            <a:ext cx="4294632" cy="622414"/>
          </a:xfrm>
          <a:prstGeom prst="rect">
            <a:avLst/>
          </a:prstGeom>
          <a:noFill/>
        </p:spPr>
        <p:txBody>
          <a:bodyPr wrap="square" rtlCol="0">
            <a:spAutoFit/>
          </a:bodyPr>
          <a:lstStyle/>
          <a:p>
            <a:pPr>
              <a:lnSpc>
                <a:spcPts val="2000"/>
              </a:lnSpc>
            </a:pPr>
            <a:r>
              <a:rPr lang="en-US" sz="2400" b="1" dirty="0">
                <a:solidFill>
                  <a:schemeClr val="bg1"/>
                </a:solidFill>
              </a:rPr>
              <a:t>PERSONAL DEVELOPMENT, CAREERS, OPPORTUNITIES</a:t>
            </a:r>
            <a:endParaRPr lang="en-US" sz="2400" dirty="0">
              <a:solidFill>
                <a:schemeClr val="bg1"/>
              </a:solidFill>
            </a:endParaRPr>
          </a:p>
        </p:txBody>
      </p:sp>
      <p:sp>
        <p:nvSpPr>
          <p:cNvPr id="9" name="Rectangle 8"/>
          <p:cNvSpPr/>
          <p:nvPr/>
        </p:nvSpPr>
        <p:spPr>
          <a:xfrm>
            <a:off x="5643557" y="1949919"/>
            <a:ext cx="3082302" cy="276999"/>
          </a:xfrm>
          <a:prstGeom prst="rect">
            <a:avLst/>
          </a:prstGeom>
        </p:spPr>
        <p:txBody>
          <a:bodyPr wrap="square">
            <a:spAutoFit/>
          </a:bodyPr>
          <a:lstStyle/>
          <a:p>
            <a:endParaRPr lang="en-US" sz="1200" b="1" dirty="0">
              <a:solidFill>
                <a:srgbClr val="00B0E1"/>
              </a:solidFill>
            </a:endParaRPr>
          </a:p>
        </p:txBody>
      </p:sp>
      <p:pic>
        <p:nvPicPr>
          <p:cNvPr id="7" name="Picture 6">
            <a:extLst>
              <a:ext uri="{FF2B5EF4-FFF2-40B4-BE49-F238E27FC236}">
                <a16:creationId xmlns:a16="http://schemas.microsoft.com/office/drawing/2014/main" id="{1DCB28F9-8D7C-40EB-ADF2-F54CB6EA4BC1}"/>
              </a:ext>
            </a:extLst>
          </p:cNvPr>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0" y="1882562"/>
            <a:ext cx="2376333" cy="2275332"/>
          </a:xfrm>
          <a:prstGeom prst="rect">
            <a:avLst/>
          </a:prstGeom>
        </p:spPr>
      </p:pic>
    </p:spTree>
    <p:extLst>
      <p:ext uri="{BB962C8B-B14F-4D97-AF65-F5344CB8AC3E}">
        <p14:creationId xmlns:p14="http://schemas.microsoft.com/office/powerpoint/2010/main" val="268033086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rgbClr val="00B0E1"/>
        </a:solidFill>
        <a:effectLst/>
      </p:bgPr>
    </p:bg>
    <p:spTree>
      <p:nvGrpSpPr>
        <p:cNvPr id="1" name=""/>
        <p:cNvGrpSpPr/>
        <p:nvPr/>
      </p:nvGrpSpPr>
      <p:grpSpPr>
        <a:xfrm>
          <a:off x="0" y="0"/>
          <a:ext cx="0" cy="0"/>
          <a:chOff x="0" y="0"/>
          <a:chExt cx="0" cy="0"/>
        </a:xfrm>
      </p:grpSpPr>
      <p:pic>
        <p:nvPicPr>
          <p:cNvPr id="10" name="Picture 9"/>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0" y="-3647141"/>
            <a:ext cx="9144000" cy="5143500"/>
          </a:xfrm>
          <a:prstGeom prst="rect">
            <a:avLst/>
          </a:prstGeom>
        </p:spPr>
      </p:pic>
      <p:sp>
        <p:nvSpPr>
          <p:cNvPr id="8" name="Rectangle 7"/>
          <p:cNvSpPr/>
          <p:nvPr/>
        </p:nvSpPr>
        <p:spPr>
          <a:xfrm>
            <a:off x="0" y="1577340"/>
            <a:ext cx="9144000" cy="356616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A</a:t>
            </a:r>
          </a:p>
        </p:txBody>
      </p:sp>
      <p:sp>
        <p:nvSpPr>
          <p:cNvPr id="4" name="TextBox 3"/>
          <p:cNvSpPr txBox="1"/>
          <p:nvPr/>
        </p:nvSpPr>
        <p:spPr>
          <a:xfrm>
            <a:off x="655320" y="819352"/>
            <a:ext cx="3916680" cy="622414"/>
          </a:xfrm>
          <a:prstGeom prst="rect">
            <a:avLst/>
          </a:prstGeom>
          <a:noFill/>
        </p:spPr>
        <p:txBody>
          <a:bodyPr wrap="square" rtlCol="0">
            <a:spAutoFit/>
          </a:bodyPr>
          <a:lstStyle/>
          <a:p>
            <a:pPr>
              <a:lnSpc>
                <a:spcPts val="2000"/>
              </a:lnSpc>
            </a:pPr>
            <a:r>
              <a:rPr lang="en-US" sz="2400" b="1" dirty="0">
                <a:solidFill>
                  <a:schemeClr val="bg1"/>
                </a:solidFill>
              </a:rPr>
              <a:t>PERSONAL TUTORS AND SENIOR TUTOR</a:t>
            </a:r>
            <a:endParaRPr lang="en-US" sz="2400" dirty="0">
              <a:solidFill>
                <a:schemeClr val="bg1"/>
              </a:solidFill>
            </a:endParaRPr>
          </a:p>
        </p:txBody>
      </p:sp>
      <p:sp>
        <p:nvSpPr>
          <p:cNvPr id="11" name="Rectangle 10"/>
          <p:cNvSpPr/>
          <p:nvPr/>
        </p:nvSpPr>
        <p:spPr>
          <a:xfrm>
            <a:off x="5109203" y="1921938"/>
            <a:ext cx="2632717" cy="33425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A</a:t>
            </a:r>
          </a:p>
        </p:txBody>
      </p:sp>
      <p:sp>
        <p:nvSpPr>
          <p:cNvPr id="9" name="Rectangle 8"/>
          <p:cNvSpPr/>
          <p:nvPr/>
        </p:nvSpPr>
        <p:spPr>
          <a:xfrm>
            <a:off x="5643557" y="1949919"/>
            <a:ext cx="3082302" cy="276999"/>
          </a:xfrm>
          <a:prstGeom prst="rect">
            <a:avLst/>
          </a:prstGeom>
        </p:spPr>
        <p:txBody>
          <a:bodyPr wrap="square">
            <a:spAutoFit/>
          </a:bodyPr>
          <a:lstStyle/>
          <a:p>
            <a:endParaRPr lang="en-US" sz="1200" b="1" dirty="0">
              <a:solidFill>
                <a:srgbClr val="00B0E1"/>
              </a:solidFill>
            </a:endParaRPr>
          </a:p>
        </p:txBody>
      </p:sp>
      <p:sp>
        <p:nvSpPr>
          <p:cNvPr id="13" name="TextBox 12">
            <a:extLst>
              <a:ext uri="{FF2B5EF4-FFF2-40B4-BE49-F238E27FC236}">
                <a16:creationId xmlns:a16="http://schemas.microsoft.com/office/drawing/2014/main" id="{DAA74C6D-095A-4382-9F69-6B5A69A0B429}"/>
              </a:ext>
            </a:extLst>
          </p:cNvPr>
          <p:cNvSpPr txBox="1"/>
          <p:nvPr/>
        </p:nvSpPr>
        <p:spPr>
          <a:xfrm>
            <a:off x="418141" y="1733242"/>
            <a:ext cx="8631935" cy="3881062"/>
          </a:xfrm>
          <a:prstGeom prst="rect">
            <a:avLst/>
          </a:prstGeom>
          <a:noFill/>
        </p:spPr>
        <p:txBody>
          <a:bodyPr wrap="square" numCol="1" rtlCol="0">
            <a:spAutoFit/>
          </a:bodyPr>
          <a:lstStyle/>
          <a:p>
            <a:pPr marL="285750" indent="-285750">
              <a:buClr>
                <a:schemeClr val="accent1"/>
              </a:buClr>
              <a:buFont typeface="Arial" panose="020B0604020202020204" pitchFamily="34" charset="0"/>
              <a:buChar char="•"/>
            </a:pPr>
            <a:r>
              <a:rPr lang="en-US" altLang="en-US" sz="2000" dirty="0">
                <a:latin typeface="+mj-lt"/>
              </a:rPr>
              <a:t>Each student allocated a Personal Tutor (via Tabula)</a:t>
            </a:r>
          </a:p>
          <a:p>
            <a:pPr marL="742950" lvl="1" indent="-285750">
              <a:spcBef>
                <a:spcPts val="600"/>
              </a:spcBef>
              <a:buClr>
                <a:schemeClr val="accent1"/>
              </a:buClr>
              <a:buFont typeface="Arial" panose="020B0604020202020204" pitchFamily="34" charset="0"/>
              <a:buChar char="•"/>
            </a:pPr>
            <a:r>
              <a:rPr lang="en-US" altLang="en-US" dirty="0">
                <a:latin typeface="+mj-lt"/>
              </a:rPr>
              <a:t>Academic mentor, references, module choices, personal development, problems or difficulties</a:t>
            </a:r>
          </a:p>
          <a:p>
            <a:pPr marL="742950" lvl="1" indent="-285750">
              <a:spcBef>
                <a:spcPts val="600"/>
              </a:spcBef>
              <a:buClr>
                <a:schemeClr val="accent1"/>
              </a:buClr>
              <a:buFont typeface="Arial" panose="020B0604020202020204" pitchFamily="34" charset="0"/>
              <a:buChar char="•"/>
            </a:pPr>
            <a:r>
              <a:rPr lang="en-US" altLang="en-US" dirty="0">
                <a:latin typeface="+mj-lt"/>
              </a:rPr>
              <a:t>Draw on a wide range of university services: Student Support, Mental Health and Wellbeing, Disability Services, Counselling Services, Residential Life</a:t>
            </a:r>
          </a:p>
          <a:p>
            <a:pPr marL="742950" lvl="1" indent="-285750">
              <a:spcBef>
                <a:spcPts val="600"/>
              </a:spcBef>
              <a:buClr>
                <a:schemeClr val="accent1"/>
              </a:buClr>
              <a:buFont typeface="Arial" panose="020B0604020202020204" pitchFamily="34" charset="0"/>
              <a:buChar char="•"/>
            </a:pPr>
            <a:r>
              <a:rPr lang="en-US" altLang="en-US" dirty="0">
                <a:latin typeface="+mj-lt"/>
              </a:rPr>
              <a:t>University monitoring points: need to meet with your Personal Tutor at least once a Term. First monitoring point is by the end of Week 3 this term</a:t>
            </a:r>
            <a:endParaRPr lang="en-GB" altLang="ja-JP" dirty="0">
              <a:highlight>
                <a:srgbClr val="FFFF00"/>
              </a:highlight>
              <a:latin typeface="+mj-lt"/>
            </a:endParaRPr>
          </a:p>
          <a:p>
            <a:pPr marL="285750" indent="-285750">
              <a:spcBef>
                <a:spcPts val="600"/>
              </a:spcBef>
              <a:buClr>
                <a:schemeClr val="accent1"/>
              </a:buClr>
              <a:buFont typeface="Arial" panose="020B0604020202020204" pitchFamily="34" charset="0"/>
              <a:buChar char="•"/>
            </a:pPr>
            <a:r>
              <a:rPr lang="en-GB" altLang="en-US" sz="2000" dirty="0">
                <a:latin typeface="+mj-lt"/>
              </a:rPr>
              <a:t>The Senior Tutor – Dr Charles Turner– can also be contacted if for any reason your Personal Tutor is un</a:t>
            </a:r>
            <a:r>
              <a:rPr lang="en-GB" altLang="ja-JP" sz="2000" dirty="0">
                <a:latin typeface="+mj-lt"/>
              </a:rPr>
              <a:t>available or you would like to discuss any issues regrading the Personal Tutor system.</a:t>
            </a:r>
          </a:p>
          <a:p>
            <a:pPr>
              <a:spcBef>
                <a:spcPts val="600"/>
              </a:spcBef>
              <a:buClr>
                <a:schemeClr val="accent1"/>
              </a:buClr>
            </a:pPr>
            <a:r>
              <a:rPr lang="en-GB" altLang="ja-JP" sz="1600" dirty="0">
                <a:latin typeface="+mj-lt"/>
              </a:rPr>
              <a:t> </a:t>
            </a:r>
            <a:endParaRPr lang="en-US" altLang="en-US" sz="1600" dirty="0">
              <a:latin typeface="+mj-lt"/>
            </a:endParaRPr>
          </a:p>
          <a:p>
            <a:pPr>
              <a:lnSpc>
                <a:spcPts val="1640"/>
              </a:lnSpc>
              <a:spcBef>
                <a:spcPts val="600"/>
              </a:spcBef>
            </a:pPr>
            <a:endParaRPr lang="en-US" sz="1000" b="1" dirty="0">
              <a:solidFill>
                <a:srgbClr val="E77B40"/>
              </a:solidFill>
            </a:endParaRPr>
          </a:p>
        </p:txBody>
      </p:sp>
    </p:spTree>
    <p:extLst>
      <p:ext uri="{BB962C8B-B14F-4D97-AF65-F5344CB8AC3E}">
        <p14:creationId xmlns:p14="http://schemas.microsoft.com/office/powerpoint/2010/main" val="350315844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rgbClr val="00B0E1"/>
        </a:solidFill>
        <a:effectLst/>
      </p:bgPr>
    </p:bg>
    <p:spTree>
      <p:nvGrpSpPr>
        <p:cNvPr id="1" name=""/>
        <p:cNvGrpSpPr/>
        <p:nvPr/>
      </p:nvGrpSpPr>
      <p:grpSpPr>
        <a:xfrm>
          <a:off x="0" y="0"/>
          <a:ext cx="0" cy="0"/>
          <a:chOff x="0" y="0"/>
          <a:chExt cx="0" cy="0"/>
        </a:xfrm>
      </p:grpSpPr>
      <p:pic>
        <p:nvPicPr>
          <p:cNvPr id="10" name="Picture 9"/>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0" y="-3647141"/>
            <a:ext cx="9144000" cy="5143500"/>
          </a:xfrm>
          <a:prstGeom prst="rect">
            <a:avLst/>
          </a:prstGeom>
        </p:spPr>
      </p:pic>
      <p:sp>
        <p:nvSpPr>
          <p:cNvPr id="8" name="Rectangle 7"/>
          <p:cNvSpPr/>
          <p:nvPr/>
        </p:nvSpPr>
        <p:spPr>
          <a:xfrm>
            <a:off x="0" y="1577340"/>
            <a:ext cx="9144000" cy="356616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A</a:t>
            </a:r>
          </a:p>
        </p:txBody>
      </p:sp>
      <p:sp>
        <p:nvSpPr>
          <p:cNvPr id="5" name="TextBox 4"/>
          <p:cNvSpPr txBox="1"/>
          <p:nvPr/>
        </p:nvSpPr>
        <p:spPr>
          <a:xfrm>
            <a:off x="418141" y="1802301"/>
            <a:ext cx="4153860" cy="3170099"/>
          </a:xfrm>
          <a:prstGeom prst="rect">
            <a:avLst/>
          </a:prstGeom>
          <a:noFill/>
        </p:spPr>
        <p:txBody>
          <a:bodyPr wrap="square" numCol="1" rtlCol="0">
            <a:spAutoFit/>
          </a:bodyPr>
          <a:lstStyle/>
          <a:p>
            <a:pPr>
              <a:lnSpc>
                <a:spcPts val="1480"/>
              </a:lnSpc>
            </a:pPr>
            <a:r>
              <a:rPr lang="en-US" sz="1600" b="1" dirty="0">
                <a:solidFill>
                  <a:srgbClr val="00B0E1"/>
                </a:solidFill>
              </a:rPr>
              <a:t>DIRECTOR OF UNDERGRADUATE STUDIES</a:t>
            </a:r>
            <a:endParaRPr lang="en-US" sz="1600" b="1" dirty="0">
              <a:solidFill>
                <a:srgbClr val="E77B40"/>
              </a:solidFill>
            </a:endParaRPr>
          </a:p>
          <a:p>
            <a:pPr>
              <a:lnSpc>
                <a:spcPts val="1480"/>
              </a:lnSpc>
            </a:pPr>
            <a:r>
              <a:rPr lang="en-US" sz="1600" dirty="0"/>
              <a:t>Dr </a:t>
            </a:r>
            <a:r>
              <a:rPr lang="en-US" sz="1600" dirty="0" err="1"/>
              <a:t>Nisha</a:t>
            </a:r>
            <a:r>
              <a:rPr lang="en-US" sz="1600" dirty="0"/>
              <a:t> </a:t>
            </a:r>
            <a:r>
              <a:rPr lang="en-US" sz="1600" dirty="0" err="1"/>
              <a:t>Kapoor</a:t>
            </a:r>
            <a:endParaRPr lang="en-US" sz="1600" dirty="0"/>
          </a:p>
          <a:p>
            <a:pPr>
              <a:lnSpc>
                <a:spcPts val="1480"/>
              </a:lnSpc>
            </a:pPr>
            <a:endParaRPr lang="en-US" sz="1600" dirty="0">
              <a:latin typeface="+mj-lt"/>
            </a:endParaRPr>
          </a:p>
          <a:p>
            <a:pPr>
              <a:lnSpc>
                <a:spcPts val="1480"/>
              </a:lnSpc>
            </a:pPr>
            <a:r>
              <a:rPr lang="en-US" sz="1600" b="1" dirty="0">
                <a:solidFill>
                  <a:srgbClr val="00B0E1"/>
                </a:solidFill>
              </a:rPr>
              <a:t>DEPUTY DIRECTOR OF UNDERGRADUATE STUDIES</a:t>
            </a:r>
          </a:p>
          <a:p>
            <a:pPr>
              <a:lnSpc>
                <a:spcPts val="1480"/>
              </a:lnSpc>
            </a:pPr>
            <a:r>
              <a:rPr lang="en-US" sz="1600" dirty="0" err="1"/>
              <a:t>Dr</a:t>
            </a:r>
            <a:r>
              <a:rPr lang="en-US" sz="1600" dirty="0"/>
              <a:t> Katy Harsant</a:t>
            </a:r>
          </a:p>
          <a:p>
            <a:pPr>
              <a:lnSpc>
                <a:spcPts val="1480"/>
              </a:lnSpc>
            </a:pPr>
            <a:endParaRPr lang="en-US" sz="1600" dirty="0">
              <a:latin typeface="+mj-lt"/>
            </a:endParaRPr>
          </a:p>
          <a:p>
            <a:pPr>
              <a:lnSpc>
                <a:spcPts val="1480"/>
              </a:lnSpc>
            </a:pPr>
            <a:r>
              <a:rPr lang="en-US" sz="1600" b="1" dirty="0">
                <a:solidFill>
                  <a:srgbClr val="00B0E1"/>
                </a:solidFill>
              </a:rPr>
              <a:t>SENIOR TUTOR</a:t>
            </a:r>
          </a:p>
          <a:p>
            <a:pPr>
              <a:lnSpc>
                <a:spcPts val="1480"/>
              </a:lnSpc>
            </a:pPr>
            <a:r>
              <a:rPr lang="en-US" sz="1600" dirty="0" err="1">
                <a:solidFill>
                  <a:srgbClr val="000000"/>
                </a:solidFill>
              </a:rPr>
              <a:t>Dr</a:t>
            </a:r>
            <a:r>
              <a:rPr lang="en-US" sz="1600" dirty="0">
                <a:solidFill>
                  <a:srgbClr val="000000"/>
                </a:solidFill>
              </a:rPr>
              <a:t> Charles Turner </a:t>
            </a:r>
          </a:p>
          <a:p>
            <a:pPr>
              <a:lnSpc>
                <a:spcPts val="1480"/>
              </a:lnSpc>
            </a:pPr>
            <a:endParaRPr lang="en-US" sz="1400" dirty="0">
              <a:latin typeface="+mj-lt"/>
            </a:endParaRPr>
          </a:p>
          <a:p>
            <a:pPr>
              <a:lnSpc>
                <a:spcPts val="1480"/>
              </a:lnSpc>
            </a:pPr>
            <a:endParaRPr lang="en-US" sz="1400" dirty="0">
              <a:solidFill>
                <a:srgbClr val="000000"/>
              </a:solidFill>
            </a:endParaRPr>
          </a:p>
          <a:p>
            <a:pPr>
              <a:lnSpc>
                <a:spcPts val="1480"/>
              </a:lnSpc>
            </a:pPr>
            <a:endParaRPr lang="en-US" sz="1400" dirty="0">
              <a:solidFill>
                <a:srgbClr val="000000"/>
              </a:solidFill>
            </a:endParaRPr>
          </a:p>
          <a:p>
            <a:pPr>
              <a:lnSpc>
                <a:spcPts val="1480"/>
              </a:lnSpc>
            </a:pPr>
            <a:endParaRPr lang="en-US" sz="1400" dirty="0">
              <a:latin typeface="+mj-lt"/>
            </a:endParaRPr>
          </a:p>
          <a:p>
            <a:pPr>
              <a:lnSpc>
                <a:spcPts val="1480"/>
              </a:lnSpc>
            </a:pPr>
            <a:endParaRPr lang="en-US" dirty="0">
              <a:latin typeface="+mj-lt"/>
            </a:endParaRPr>
          </a:p>
          <a:p>
            <a:pPr>
              <a:lnSpc>
                <a:spcPts val="1480"/>
              </a:lnSpc>
            </a:pPr>
            <a:endParaRPr lang="en-US" sz="600" b="1" dirty="0">
              <a:solidFill>
                <a:srgbClr val="E77B40"/>
              </a:solidFill>
            </a:endParaRPr>
          </a:p>
          <a:p>
            <a:pPr marL="171450" indent="-171450">
              <a:spcBef>
                <a:spcPts val="600"/>
              </a:spcBef>
              <a:buClr>
                <a:schemeClr val="accent1"/>
              </a:buClr>
              <a:buFont typeface="Arial" panose="020B0604020202020204" pitchFamily="34" charset="0"/>
              <a:buChar char="•"/>
            </a:pPr>
            <a:endParaRPr lang="en-US" altLang="en-US" sz="1000" b="1" dirty="0">
              <a:solidFill>
                <a:srgbClr val="E77B40"/>
              </a:solidFill>
              <a:latin typeface="+mj-lt"/>
            </a:endParaRPr>
          </a:p>
        </p:txBody>
      </p:sp>
      <p:sp>
        <p:nvSpPr>
          <p:cNvPr id="4" name="TextBox 3"/>
          <p:cNvSpPr txBox="1"/>
          <p:nvPr/>
        </p:nvSpPr>
        <p:spPr>
          <a:xfrm>
            <a:off x="655320" y="819352"/>
            <a:ext cx="5919100" cy="367622"/>
          </a:xfrm>
          <a:prstGeom prst="rect">
            <a:avLst/>
          </a:prstGeom>
          <a:noFill/>
        </p:spPr>
        <p:txBody>
          <a:bodyPr wrap="square" rtlCol="0">
            <a:spAutoFit/>
          </a:bodyPr>
          <a:lstStyle/>
          <a:p>
            <a:pPr>
              <a:lnSpc>
                <a:spcPts val="2000"/>
              </a:lnSpc>
            </a:pPr>
            <a:r>
              <a:rPr lang="en-US" sz="2400" b="1" dirty="0">
                <a:solidFill>
                  <a:schemeClr val="bg1"/>
                </a:solidFill>
              </a:rPr>
              <a:t>UNDERGRADUATE PASTORAL CARE TEAM</a:t>
            </a:r>
            <a:endParaRPr lang="en-US" sz="2400" dirty="0">
              <a:solidFill>
                <a:schemeClr val="bg1"/>
              </a:solidFill>
            </a:endParaRPr>
          </a:p>
        </p:txBody>
      </p:sp>
      <p:sp>
        <p:nvSpPr>
          <p:cNvPr id="9" name="Rectangle 8"/>
          <p:cNvSpPr/>
          <p:nvPr/>
        </p:nvSpPr>
        <p:spPr>
          <a:xfrm>
            <a:off x="5643557" y="1949919"/>
            <a:ext cx="3082302" cy="276999"/>
          </a:xfrm>
          <a:prstGeom prst="rect">
            <a:avLst/>
          </a:prstGeom>
        </p:spPr>
        <p:txBody>
          <a:bodyPr wrap="square">
            <a:spAutoFit/>
          </a:bodyPr>
          <a:lstStyle/>
          <a:p>
            <a:endParaRPr lang="en-US" sz="1200" b="1" dirty="0">
              <a:solidFill>
                <a:srgbClr val="00B0E1"/>
              </a:solidFill>
            </a:endParaRPr>
          </a:p>
        </p:txBody>
      </p:sp>
      <p:sp>
        <p:nvSpPr>
          <p:cNvPr id="2" name="TextBox 1"/>
          <p:cNvSpPr txBox="1"/>
          <p:nvPr/>
        </p:nvSpPr>
        <p:spPr>
          <a:xfrm>
            <a:off x="418141" y="3654091"/>
            <a:ext cx="3950475" cy="1318309"/>
          </a:xfrm>
          <a:prstGeom prst="rect">
            <a:avLst/>
          </a:prstGeom>
          <a:noFill/>
        </p:spPr>
        <p:txBody>
          <a:bodyPr wrap="square" rtlCol="0">
            <a:spAutoFit/>
          </a:bodyPr>
          <a:lstStyle/>
          <a:p>
            <a:pPr>
              <a:lnSpc>
                <a:spcPts val="1480"/>
              </a:lnSpc>
            </a:pPr>
            <a:r>
              <a:rPr lang="en-US" sz="1600" b="1" dirty="0">
                <a:solidFill>
                  <a:srgbClr val="00B0E1"/>
                </a:solidFill>
              </a:rPr>
              <a:t>TAUGHT PROGRAMMES OFFICERS</a:t>
            </a:r>
          </a:p>
          <a:p>
            <a:pPr>
              <a:lnSpc>
                <a:spcPts val="1480"/>
              </a:lnSpc>
            </a:pPr>
            <a:r>
              <a:rPr lang="en-US" sz="1600" dirty="0">
                <a:solidFill>
                  <a:srgbClr val="000000"/>
                </a:solidFill>
              </a:rPr>
              <a:t>Faye Brown &amp; </a:t>
            </a:r>
            <a:r>
              <a:rPr lang="en-US" sz="1600" dirty="0" err="1">
                <a:solidFill>
                  <a:srgbClr val="000000"/>
                </a:solidFill>
              </a:rPr>
              <a:t>Chau</a:t>
            </a:r>
            <a:r>
              <a:rPr lang="en-US" sz="1600" dirty="0">
                <a:solidFill>
                  <a:srgbClr val="000000"/>
                </a:solidFill>
              </a:rPr>
              <a:t> Ho</a:t>
            </a:r>
          </a:p>
          <a:p>
            <a:pPr>
              <a:lnSpc>
                <a:spcPts val="1480"/>
              </a:lnSpc>
            </a:pPr>
            <a:endParaRPr lang="en-US" sz="1600" dirty="0">
              <a:solidFill>
                <a:srgbClr val="000000"/>
              </a:solidFill>
            </a:endParaRPr>
          </a:p>
          <a:p>
            <a:pPr>
              <a:lnSpc>
                <a:spcPts val="1480"/>
              </a:lnSpc>
            </a:pPr>
            <a:r>
              <a:rPr lang="en-US" sz="1600" b="1" dirty="0">
                <a:solidFill>
                  <a:srgbClr val="00B0E1"/>
                </a:solidFill>
              </a:rPr>
              <a:t>DEPARTMENT ADMINISTRATOR (TEACHING)</a:t>
            </a:r>
          </a:p>
          <a:p>
            <a:pPr>
              <a:lnSpc>
                <a:spcPts val="1480"/>
              </a:lnSpc>
            </a:pPr>
            <a:r>
              <a:rPr lang="en-US" sz="1600" dirty="0" err="1">
                <a:solidFill>
                  <a:srgbClr val="000000"/>
                </a:solidFill>
              </a:rPr>
              <a:t>Darani</a:t>
            </a:r>
            <a:r>
              <a:rPr lang="en-US" sz="1600" dirty="0">
                <a:solidFill>
                  <a:srgbClr val="000000"/>
                </a:solidFill>
              </a:rPr>
              <a:t> Anand</a:t>
            </a:r>
          </a:p>
          <a:p>
            <a:endParaRPr lang="en-US" dirty="0"/>
          </a:p>
        </p:txBody>
      </p:sp>
      <p:sp>
        <p:nvSpPr>
          <p:cNvPr id="3" name="TextBox 2"/>
          <p:cNvSpPr txBox="1"/>
          <p:nvPr/>
        </p:nvSpPr>
        <p:spPr>
          <a:xfrm>
            <a:off x="4193342" y="1793202"/>
            <a:ext cx="4815069" cy="1323439"/>
          </a:xfrm>
          <a:prstGeom prst="rect">
            <a:avLst/>
          </a:prstGeom>
          <a:noFill/>
        </p:spPr>
        <p:txBody>
          <a:bodyPr wrap="square" rtlCol="0">
            <a:spAutoFit/>
          </a:bodyPr>
          <a:lstStyle/>
          <a:p>
            <a:pPr marL="285750" indent="-285750">
              <a:buFont typeface="Arial"/>
              <a:buChar char="•"/>
            </a:pPr>
            <a:r>
              <a:rPr lang="en-US" sz="1600" dirty="0"/>
              <a:t>If you’re having problems or need advice, your first point of contact should be your personal tutor.</a:t>
            </a:r>
          </a:p>
          <a:p>
            <a:endParaRPr lang="en-US" sz="1600" dirty="0"/>
          </a:p>
          <a:p>
            <a:pPr marL="285750" indent="-285750">
              <a:buFont typeface="Arial"/>
              <a:buChar char="•"/>
            </a:pPr>
            <a:r>
              <a:rPr lang="en-US" sz="1600" dirty="0"/>
              <a:t>However, you’re also welcome to contact any member of the pastoral care team. </a:t>
            </a:r>
          </a:p>
        </p:txBody>
      </p:sp>
      <p:sp>
        <p:nvSpPr>
          <p:cNvPr id="6" name="TextBox 5"/>
          <p:cNvSpPr txBox="1"/>
          <p:nvPr/>
        </p:nvSpPr>
        <p:spPr>
          <a:xfrm>
            <a:off x="4572001" y="3532642"/>
            <a:ext cx="4436410" cy="1169551"/>
          </a:xfrm>
          <a:prstGeom prst="rect">
            <a:avLst/>
          </a:prstGeom>
          <a:noFill/>
        </p:spPr>
        <p:txBody>
          <a:bodyPr wrap="square" rtlCol="0">
            <a:spAutoFit/>
          </a:bodyPr>
          <a:lstStyle/>
          <a:p>
            <a:r>
              <a:rPr lang="en-US" sz="1400" b="1" dirty="0">
                <a:solidFill>
                  <a:srgbClr val="00B0E1"/>
                </a:solidFill>
              </a:rPr>
              <a:t>OTHER CONTACTS</a:t>
            </a:r>
          </a:p>
          <a:p>
            <a:pPr marL="285750" indent="-285750">
              <a:buFont typeface="Arial"/>
              <a:buChar char="•"/>
            </a:pPr>
            <a:r>
              <a:rPr lang="en-US" sz="1400" b="1" dirty="0"/>
              <a:t>Sexual Harassment Advisor </a:t>
            </a:r>
            <a:r>
              <a:rPr lang="mr-IN" sz="1400" b="1" dirty="0"/>
              <a:t>–</a:t>
            </a:r>
            <a:r>
              <a:rPr lang="en-US" sz="1400" b="1" dirty="0"/>
              <a:t> </a:t>
            </a:r>
            <a:r>
              <a:rPr lang="en-US" sz="1400" dirty="0" err="1"/>
              <a:t>Dr</a:t>
            </a:r>
            <a:r>
              <a:rPr lang="en-US" sz="1400" dirty="0"/>
              <a:t> </a:t>
            </a:r>
            <a:r>
              <a:rPr lang="en-US" sz="1400" dirty="0" err="1"/>
              <a:t>Cath</a:t>
            </a:r>
            <a:r>
              <a:rPr lang="en-US" sz="1400" dirty="0"/>
              <a:t> Lambert</a:t>
            </a:r>
            <a:endParaRPr lang="en-US" sz="1400" b="1" dirty="0"/>
          </a:p>
          <a:p>
            <a:pPr marL="285750" indent="-285750">
              <a:buFont typeface="Arial"/>
              <a:buChar char="•"/>
            </a:pPr>
            <a:r>
              <a:rPr lang="en-US" sz="1400" b="1" dirty="0"/>
              <a:t>Racial Equality Advisor </a:t>
            </a:r>
            <a:r>
              <a:rPr lang="mr-IN" sz="1400" b="1" dirty="0"/>
              <a:t>–</a:t>
            </a:r>
            <a:r>
              <a:rPr lang="en-US" sz="1400" b="1" dirty="0"/>
              <a:t> </a:t>
            </a:r>
            <a:r>
              <a:rPr lang="en-US" sz="1400" dirty="0"/>
              <a:t>Prof </a:t>
            </a:r>
            <a:r>
              <a:rPr lang="en-US" sz="1400" dirty="0" err="1"/>
              <a:t>Akwugo</a:t>
            </a:r>
            <a:r>
              <a:rPr lang="en-US" sz="1400" dirty="0"/>
              <a:t> </a:t>
            </a:r>
            <a:r>
              <a:rPr lang="en-US" sz="1400" dirty="0" err="1"/>
              <a:t>Emejulu</a:t>
            </a:r>
            <a:endParaRPr lang="en-US" sz="1400" b="1" dirty="0"/>
          </a:p>
          <a:p>
            <a:pPr marL="285750" indent="-285750">
              <a:buFont typeface="Arial"/>
              <a:buChar char="•"/>
            </a:pPr>
            <a:r>
              <a:rPr lang="en-US" sz="1400" b="1" dirty="0"/>
              <a:t>Disability Champions </a:t>
            </a:r>
            <a:r>
              <a:rPr lang="mr-IN" sz="1400" b="1" dirty="0"/>
              <a:t>–</a:t>
            </a:r>
            <a:r>
              <a:rPr lang="en-US" sz="1400" b="1" dirty="0"/>
              <a:t> </a:t>
            </a:r>
            <a:r>
              <a:rPr lang="en-US" sz="1400" dirty="0" err="1"/>
              <a:t>Dr</a:t>
            </a:r>
            <a:r>
              <a:rPr lang="en-US" sz="1400" dirty="0"/>
              <a:t> Ravi </a:t>
            </a:r>
            <a:r>
              <a:rPr lang="en-US" sz="1400" dirty="0" err="1"/>
              <a:t>Thiara</a:t>
            </a:r>
            <a:r>
              <a:rPr lang="en-US" sz="1400" dirty="0"/>
              <a:t> &amp; Amy Clarke</a:t>
            </a:r>
            <a:endParaRPr lang="en-US" sz="1400" b="1" dirty="0"/>
          </a:p>
          <a:p>
            <a:endParaRPr lang="en-US" sz="1400" dirty="0">
              <a:solidFill>
                <a:srgbClr val="00B0E1"/>
              </a:solidFill>
            </a:endParaRPr>
          </a:p>
        </p:txBody>
      </p:sp>
    </p:spTree>
    <p:extLst>
      <p:ext uri="{BB962C8B-B14F-4D97-AF65-F5344CB8AC3E}">
        <p14:creationId xmlns:p14="http://schemas.microsoft.com/office/powerpoint/2010/main" val="117584744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rgbClr val="00B0E1"/>
        </a:solidFill>
        <a:effectLst/>
      </p:bgPr>
    </p:bg>
    <p:spTree>
      <p:nvGrpSpPr>
        <p:cNvPr id="1" name=""/>
        <p:cNvGrpSpPr/>
        <p:nvPr/>
      </p:nvGrpSpPr>
      <p:grpSpPr>
        <a:xfrm>
          <a:off x="0" y="0"/>
          <a:ext cx="0" cy="0"/>
          <a:chOff x="0" y="0"/>
          <a:chExt cx="0" cy="0"/>
        </a:xfrm>
      </p:grpSpPr>
      <p:pic>
        <p:nvPicPr>
          <p:cNvPr id="10" name="Picture 9"/>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0" y="-3647141"/>
            <a:ext cx="9144000" cy="5143500"/>
          </a:xfrm>
          <a:prstGeom prst="rect">
            <a:avLst/>
          </a:prstGeom>
        </p:spPr>
      </p:pic>
      <p:sp>
        <p:nvSpPr>
          <p:cNvPr id="8" name="Rectangle 7"/>
          <p:cNvSpPr/>
          <p:nvPr/>
        </p:nvSpPr>
        <p:spPr>
          <a:xfrm>
            <a:off x="0" y="1577340"/>
            <a:ext cx="9144000" cy="356616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A</a:t>
            </a:r>
          </a:p>
        </p:txBody>
      </p:sp>
      <p:sp>
        <p:nvSpPr>
          <p:cNvPr id="4" name="TextBox 3"/>
          <p:cNvSpPr txBox="1"/>
          <p:nvPr/>
        </p:nvSpPr>
        <p:spPr>
          <a:xfrm>
            <a:off x="655319" y="819352"/>
            <a:ext cx="4453883" cy="365934"/>
          </a:xfrm>
          <a:prstGeom prst="rect">
            <a:avLst/>
          </a:prstGeom>
          <a:noFill/>
        </p:spPr>
        <p:txBody>
          <a:bodyPr wrap="square" rtlCol="0">
            <a:spAutoFit/>
          </a:bodyPr>
          <a:lstStyle/>
          <a:p>
            <a:pPr>
              <a:lnSpc>
                <a:spcPts val="2000"/>
              </a:lnSpc>
            </a:pPr>
            <a:r>
              <a:rPr lang="en-US" sz="2400" b="1" dirty="0">
                <a:solidFill>
                  <a:schemeClr val="bg1"/>
                </a:solidFill>
              </a:rPr>
              <a:t>UNDERGRADUATE STUDIES </a:t>
            </a:r>
            <a:endParaRPr lang="en-US" sz="2400" dirty="0">
              <a:solidFill>
                <a:schemeClr val="bg1"/>
              </a:solidFill>
            </a:endParaRPr>
          </a:p>
        </p:txBody>
      </p:sp>
      <p:sp>
        <p:nvSpPr>
          <p:cNvPr id="11" name="Rectangle 10"/>
          <p:cNvSpPr/>
          <p:nvPr/>
        </p:nvSpPr>
        <p:spPr>
          <a:xfrm>
            <a:off x="5109203" y="1921938"/>
            <a:ext cx="2632717" cy="33425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A</a:t>
            </a:r>
          </a:p>
        </p:txBody>
      </p:sp>
      <p:sp>
        <p:nvSpPr>
          <p:cNvPr id="9" name="Rectangle 8"/>
          <p:cNvSpPr/>
          <p:nvPr/>
        </p:nvSpPr>
        <p:spPr>
          <a:xfrm>
            <a:off x="5643557" y="1949919"/>
            <a:ext cx="3082302" cy="276999"/>
          </a:xfrm>
          <a:prstGeom prst="rect">
            <a:avLst/>
          </a:prstGeom>
        </p:spPr>
        <p:txBody>
          <a:bodyPr wrap="square">
            <a:spAutoFit/>
          </a:bodyPr>
          <a:lstStyle/>
          <a:p>
            <a:endParaRPr lang="en-US" sz="1200" b="1" dirty="0">
              <a:solidFill>
                <a:srgbClr val="00B0E1"/>
              </a:solidFill>
            </a:endParaRPr>
          </a:p>
        </p:txBody>
      </p:sp>
      <p:sp>
        <p:nvSpPr>
          <p:cNvPr id="13" name="TextBox 12">
            <a:extLst>
              <a:ext uri="{FF2B5EF4-FFF2-40B4-BE49-F238E27FC236}">
                <a16:creationId xmlns:a16="http://schemas.microsoft.com/office/drawing/2014/main" id="{DAA74C6D-095A-4382-9F69-6B5A69A0B429}"/>
              </a:ext>
            </a:extLst>
          </p:cNvPr>
          <p:cNvSpPr txBox="1"/>
          <p:nvPr/>
        </p:nvSpPr>
        <p:spPr>
          <a:xfrm>
            <a:off x="512065" y="1749040"/>
            <a:ext cx="8213794" cy="338554"/>
          </a:xfrm>
          <a:prstGeom prst="rect">
            <a:avLst/>
          </a:prstGeom>
          <a:noFill/>
        </p:spPr>
        <p:txBody>
          <a:bodyPr wrap="square" numCol="1" rtlCol="0">
            <a:spAutoFit/>
          </a:bodyPr>
          <a:lstStyle/>
          <a:p>
            <a:pPr marL="742950" lvl="1" indent="-285750">
              <a:spcBef>
                <a:spcPts val="500"/>
              </a:spcBef>
              <a:buClr>
                <a:schemeClr val="accent1"/>
              </a:buClr>
              <a:buFont typeface="Arial" panose="020B0604020202020204" pitchFamily="34" charset="0"/>
              <a:buChar char="•"/>
            </a:pPr>
            <a:endParaRPr lang="en-US" sz="1600" b="1" dirty="0">
              <a:solidFill>
                <a:srgbClr val="E77B40"/>
              </a:solidFill>
              <a:latin typeface="+mj-lt"/>
            </a:endParaRPr>
          </a:p>
        </p:txBody>
      </p:sp>
      <p:sp>
        <p:nvSpPr>
          <p:cNvPr id="2" name="TextBox 1"/>
          <p:cNvSpPr txBox="1"/>
          <p:nvPr/>
        </p:nvSpPr>
        <p:spPr>
          <a:xfrm>
            <a:off x="512065" y="1921938"/>
            <a:ext cx="8213794" cy="2585323"/>
          </a:xfrm>
          <a:prstGeom prst="rect">
            <a:avLst/>
          </a:prstGeom>
          <a:noFill/>
        </p:spPr>
        <p:txBody>
          <a:bodyPr wrap="square" rtlCol="0">
            <a:spAutoFit/>
          </a:bodyPr>
          <a:lstStyle/>
          <a:p>
            <a:pPr marL="285750" indent="-285750">
              <a:buClr>
                <a:schemeClr val="accent1"/>
              </a:buClr>
              <a:buFont typeface="Arial" panose="020B0604020202020204" pitchFamily="34" charset="0"/>
              <a:buChar char="•"/>
            </a:pPr>
            <a:r>
              <a:rPr lang="en-GB" altLang="en-US" dirty="0"/>
              <a:t>The </a:t>
            </a:r>
            <a:r>
              <a:rPr lang="en-GB" altLang="en-US" dirty="0">
                <a:hlinkClick r:id="rId4"/>
              </a:rPr>
              <a:t>undergraduate portal</a:t>
            </a:r>
            <a:r>
              <a:rPr lang="en-GB" altLang="en-US" dirty="0"/>
              <a:t> on the Sociology webpage is where you will find key information related to your studies</a:t>
            </a:r>
          </a:p>
          <a:p>
            <a:pPr marL="285750" indent="-285750">
              <a:buClr>
                <a:schemeClr val="accent1"/>
              </a:buClr>
              <a:buFont typeface="Arial" panose="020B0604020202020204" pitchFamily="34" charset="0"/>
              <a:buChar char="•"/>
            </a:pPr>
            <a:endParaRPr lang="en-GB" altLang="en-US" dirty="0"/>
          </a:p>
          <a:p>
            <a:pPr marL="285750" indent="-285750">
              <a:buClr>
                <a:schemeClr val="accent1"/>
              </a:buClr>
              <a:buFont typeface="Arial" panose="020B0604020202020204" pitchFamily="34" charset="0"/>
              <a:buChar char="•"/>
            </a:pPr>
            <a:r>
              <a:rPr lang="en-GB" altLang="en-US" dirty="0"/>
              <a:t>It’s also where you’ll find the </a:t>
            </a:r>
            <a:r>
              <a:rPr lang="en-GB" altLang="en-US" dirty="0">
                <a:hlinkClick r:id="rId5"/>
              </a:rPr>
              <a:t>Undergraduate Handbook</a:t>
            </a:r>
            <a:r>
              <a:rPr lang="en-GB" altLang="en-US" dirty="0"/>
              <a:t> </a:t>
            </a:r>
            <a:r>
              <a:rPr lang="mr-IN" altLang="en-US" dirty="0"/>
              <a:t>–</a:t>
            </a:r>
            <a:r>
              <a:rPr lang="en-GB" altLang="en-US" dirty="0"/>
              <a:t> please read this carefully as it contains everything that you need to know about the department, assessment, policies, procedures </a:t>
            </a:r>
            <a:r>
              <a:rPr lang="en-GB" altLang="en-US" dirty="0" err="1"/>
              <a:t>etc</a:t>
            </a:r>
            <a:r>
              <a:rPr lang="en-GB" altLang="en-US" dirty="0"/>
              <a:t> </a:t>
            </a:r>
          </a:p>
          <a:p>
            <a:pPr marL="285750" indent="-285750">
              <a:buClr>
                <a:schemeClr val="accent1"/>
              </a:buClr>
              <a:buFont typeface="Arial" panose="020B0604020202020204" pitchFamily="34" charset="0"/>
              <a:buChar char="•"/>
            </a:pPr>
            <a:endParaRPr lang="en-GB" altLang="en-US" dirty="0"/>
          </a:p>
          <a:p>
            <a:pPr marL="285750" indent="-285750">
              <a:buClr>
                <a:schemeClr val="accent1"/>
              </a:buClr>
              <a:buFont typeface="Arial" panose="020B0604020202020204" pitchFamily="34" charset="0"/>
              <a:buChar char="•"/>
            </a:pPr>
            <a:r>
              <a:rPr lang="en-GB" altLang="en-US" dirty="0"/>
              <a:t>Closer to assessment time we’ll talk to you about extensions and mitigating circumstances</a:t>
            </a:r>
            <a:endParaRPr lang="en-US" dirty="0"/>
          </a:p>
        </p:txBody>
      </p:sp>
    </p:spTree>
    <p:extLst>
      <p:ext uri="{BB962C8B-B14F-4D97-AF65-F5344CB8AC3E}">
        <p14:creationId xmlns:p14="http://schemas.microsoft.com/office/powerpoint/2010/main" val="73864260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rgbClr val="00B0E1"/>
        </a:solidFill>
        <a:effectLst/>
      </p:bgPr>
    </p:bg>
    <p:spTree>
      <p:nvGrpSpPr>
        <p:cNvPr id="1" name=""/>
        <p:cNvGrpSpPr/>
        <p:nvPr/>
      </p:nvGrpSpPr>
      <p:grpSpPr>
        <a:xfrm>
          <a:off x="0" y="0"/>
          <a:ext cx="0" cy="0"/>
          <a:chOff x="0" y="0"/>
          <a:chExt cx="0" cy="0"/>
        </a:xfrm>
      </p:grpSpPr>
      <p:pic>
        <p:nvPicPr>
          <p:cNvPr id="10" name="Picture 9"/>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0" y="-3647141"/>
            <a:ext cx="9144000" cy="5143500"/>
          </a:xfrm>
          <a:prstGeom prst="rect">
            <a:avLst/>
          </a:prstGeom>
        </p:spPr>
      </p:pic>
      <p:sp>
        <p:nvSpPr>
          <p:cNvPr id="8" name="Rectangle 7"/>
          <p:cNvSpPr/>
          <p:nvPr/>
        </p:nvSpPr>
        <p:spPr>
          <a:xfrm>
            <a:off x="0" y="1577340"/>
            <a:ext cx="9144000" cy="356616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A</a:t>
            </a:r>
          </a:p>
        </p:txBody>
      </p:sp>
      <p:sp>
        <p:nvSpPr>
          <p:cNvPr id="4" name="TextBox 3"/>
          <p:cNvSpPr txBox="1"/>
          <p:nvPr/>
        </p:nvSpPr>
        <p:spPr>
          <a:xfrm>
            <a:off x="655319" y="819352"/>
            <a:ext cx="4453883" cy="365934"/>
          </a:xfrm>
          <a:prstGeom prst="rect">
            <a:avLst/>
          </a:prstGeom>
          <a:noFill/>
        </p:spPr>
        <p:txBody>
          <a:bodyPr wrap="square" rtlCol="0">
            <a:spAutoFit/>
          </a:bodyPr>
          <a:lstStyle/>
          <a:p>
            <a:pPr>
              <a:lnSpc>
                <a:spcPts val="2000"/>
              </a:lnSpc>
            </a:pPr>
            <a:r>
              <a:rPr lang="en-US" sz="2400" b="1" dirty="0">
                <a:solidFill>
                  <a:schemeClr val="bg1"/>
                </a:solidFill>
              </a:rPr>
              <a:t>WELLBEING SUPPORT SERVICES</a:t>
            </a:r>
            <a:endParaRPr lang="en-US" sz="2400" dirty="0">
              <a:solidFill>
                <a:schemeClr val="bg1"/>
              </a:solidFill>
            </a:endParaRPr>
          </a:p>
        </p:txBody>
      </p:sp>
      <p:sp>
        <p:nvSpPr>
          <p:cNvPr id="11" name="Rectangle 10"/>
          <p:cNvSpPr/>
          <p:nvPr/>
        </p:nvSpPr>
        <p:spPr>
          <a:xfrm>
            <a:off x="5109203" y="1921938"/>
            <a:ext cx="2632717" cy="33425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A</a:t>
            </a:r>
          </a:p>
        </p:txBody>
      </p:sp>
      <p:sp>
        <p:nvSpPr>
          <p:cNvPr id="9" name="Rectangle 8"/>
          <p:cNvSpPr/>
          <p:nvPr/>
        </p:nvSpPr>
        <p:spPr>
          <a:xfrm>
            <a:off x="5643557" y="1949919"/>
            <a:ext cx="3082302" cy="276999"/>
          </a:xfrm>
          <a:prstGeom prst="rect">
            <a:avLst/>
          </a:prstGeom>
        </p:spPr>
        <p:txBody>
          <a:bodyPr wrap="square">
            <a:spAutoFit/>
          </a:bodyPr>
          <a:lstStyle/>
          <a:p>
            <a:endParaRPr lang="en-US" sz="1200" b="1" dirty="0">
              <a:solidFill>
                <a:srgbClr val="00B0E1"/>
              </a:solidFill>
            </a:endParaRPr>
          </a:p>
        </p:txBody>
      </p:sp>
      <p:sp>
        <p:nvSpPr>
          <p:cNvPr id="13" name="TextBox 12">
            <a:extLst>
              <a:ext uri="{FF2B5EF4-FFF2-40B4-BE49-F238E27FC236}">
                <a16:creationId xmlns:a16="http://schemas.microsoft.com/office/drawing/2014/main" id="{DAA74C6D-095A-4382-9F69-6B5A69A0B429}"/>
              </a:ext>
            </a:extLst>
          </p:cNvPr>
          <p:cNvSpPr txBox="1"/>
          <p:nvPr/>
        </p:nvSpPr>
        <p:spPr>
          <a:xfrm>
            <a:off x="530351" y="1921938"/>
            <a:ext cx="8272685" cy="2600712"/>
          </a:xfrm>
          <a:prstGeom prst="rect">
            <a:avLst/>
          </a:prstGeom>
          <a:noFill/>
        </p:spPr>
        <p:txBody>
          <a:bodyPr wrap="square" numCol="1" rtlCol="0">
            <a:spAutoFit/>
          </a:bodyPr>
          <a:lstStyle/>
          <a:p>
            <a:pPr>
              <a:spcAft>
                <a:spcPts val="600"/>
              </a:spcAft>
              <a:buClr>
                <a:schemeClr val="accent1"/>
              </a:buClr>
              <a:buSzPct val="100000"/>
            </a:pPr>
            <a:r>
              <a:rPr lang="en-GB" sz="1600" b="1" dirty="0">
                <a:solidFill>
                  <a:srgbClr val="00B0E1"/>
                </a:solidFill>
              </a:rPr>
              <a:t>KEY MESSAGES FROM WELLBEING SUPPORT</a:t>
            </a:r>
          </a:p>
          <a:p>
            <a:pPr marL="228600" indent="-228600">
              <a:spcAft>
                <a:spcPts val="600"/>
              </a:spcAft>
              <a:buClr>
                <a:schemeClr val="accent1"/>
              </a:buClr>
              <a:buSzPct val="100000"/>
              <a:buFont typeface="Arial" charset="0"/>
              <a:buChar char="•"/>
            </a:pPr>
            <a:r>
              <a:rPr lang="en-GB" sz="1600" b="1" dirty="0">
                <a:latin typeface="+mj-lt"/>
              </a:rPr>
              <a:t>Get a healthy work-life balance </a:t>
            </a:r>
          </a:p>
          <a:p>
            <a:pPr marL="228600" indent="-228600">
              <a:spcAft>
                <a:spcPts val="600"/>
              </a:spcAft>
              <a:buClr>
                <a:schemeClr val="accent1"/>
              </a:buClr>
              <a:buSzPct val="100000"/>
              <a:buFont typeface="Arial" charset="0"/>
              <a:buChar char="•"/>
            </a:pPr>
            <a:endParaRPr lang="en-GB" sz="1600" b="1" dirty="0">
              <a:latin typeface="+mj-lt"/>
            </a:endParaRPr>
          </a:p>
          <a:p>
            <a:pPr marL="228600" indent="-228600">
              <a:spcAft>
                <a:spcPts val="600"/>
              </a:spcAft>
              <a:buClr>
                <a:schemeClr val="accent1"/>
              </a:buClr>
              <a:buSzPct val="100000"/>
              <a:buFont typeface="Arial" charset="0"/>
              <a:buChar char="•"/>
            </a:pPr>
            <a:r>
              <a:rPr lang="en-GB" sz="1600" b="1" dirty="0">
                <a:latin typeface="+mj-lt"/>
              </a:rPr>
              <a:t>Respect yourself and others</a:t>
            </a:r>
            <a:r>
              <a:rPr lang="en-GB" sz="1600" dirty="0">
                <a:latin typeface="+mj-lt"/>
              </a:rPr>
              <a:t> </a:t>
            </a:r>
          </a:p>
          <a:p>
            <a:pPr marL="228600" indent="-228600">
              <a:spcAft>
                <a:spcPts val="600"/>
              </a:spcAft>
              <a:buClr>
                <a:schemeClr val="accent1"/>
              </a:buClr>
              <a:buSzPct val="100000"/>
              <a:buFont typeface="Arial" charset="0"/>
              <a:buChar char="•"/>
            </a:pPr>
            <a:endParaRPr lang="en-GB" sz="1600" dirty="0">
              <a:latin typeface="+mj-lt"/>
            </a:endParaRPr>
          </a:p>
          <a:p>
            <a:pPr marL="228600" indent="-228600">
              <a:spcAft>
                <a:spcPts val="600"/>
              </a:spcAft>
              <a:buClr>
                <a:schemeClr val="accent1"/>
              </a:buClr>
              <a:buSzPct val="100000"/>
              <a:buFont typeface="Arial" charset="0"/>
              <a:buChar char="•"/>
            </a:pPr>
            <a:r>
              <a:rPr lang="en-GB" sz="1600" b="1" dirty="0">
                <a:latin typeface="+mj-lt"/>
              </a:rPr>
              <a:t>Be self-aware</a:t>
            </a:r>
            <a:r>
              <a:rPr lang="en-GB" sz="1600" dirty="0">
                <a:latin typeface="+mj-lt"/>
              </a:rPr>
              <a:t> </a:t>
            </a:r>
          </a:p>
          <a:p>
            <a:pPr marL="228600" indent="-228600">
              <a:spcAft>
                <a:spcPts val="600"/>
              </a:spcAft>
              <a:buClr>
                <a:schemeClr val="accent1"/>
              </a:buClr>
              <a:buSzPct val="100000"/>
              <a:buFont typeface="Arial" charset="0"/>
              <a:buChar char="•"/>
            </a:pPr>
            <a:endParaRPr lang="en-GB" sz="1600" dirty="0">
              <a:latin typeface="+mj-lt"/>
            </a:endParaRPr>
          </a:p>
          <a:p>
            <a:pPr marL="228600" indent="-228600">
              <a:spcAft>
                <a:spcPts val="600"/>
              </a:spcAft>
              <a:buClr>
                <a:schemeClr val="accent1"/>
              </a:buClr>
              <a:buSzPct val="100000"/>
              <a:buFont typeface="Arial" charset="0"/>
              <a:buChar char="•"/>
            </a:pPr>
            <a:r>
              <a:rPr lang="en-GB" sz="1600" b="1" dirty="0">
                <a:latin typeface="+mj-lt"/>
              </a:rPr>
              <a:t>Seek out support when necessary</a:t>
            </a:r>
            <a:endParaRPr lang="en-US" sz="1000" b="1" dirty="0">
              <a:solidFill>
                <a:srgbClr val="E77B40"/>
              </a:solidFill>
            </a:endParaRPr>
          </a:p>
        </p:txBody>
      </p:sp>
      <p:pic>
        <p:nvPicPr>
          <p:cNvPr id="12" name="Picture 11">
            <a:extLst>
              <a:ext uri="{FF2B5EF4-FFF2-40B4-BE49-F238E27FC236}">
                <a16:creationId xmlns:a16="http://schemas.microsoft.com/office/drawing/2014/main" id="{2CA0361C-4E3C-4B17-A836-48D23B455BA5}"/>
              </a:ext>
            </a:extLst>
          </p:cNvPr>
          <p:cNvPicPr>
            <a:picLocks noChangeAspect="1"/>
          </p:cNvPicPr>
          <p:nvPr/>
        </p:nvPicPr>
        <p:blipFill>
          <a:blip r:embed="rId4"/>
          <a:stretch>
            <a:fillRect/>
          </a:stretch>
        </p:blipFill>
        <p:spPr>
          <a:xfrm>
            <a:off x="4849395" y="2104694"/>
            <a:ext cx="3632200" cy="2235200"/>
          </a:xfrm>
          <a:prstGeom prst="rect">
            <a:avLst/>
          </a:prstGeom>
        </p:spPr>
      </p:pic>
    </p:spTree>
    <p:extLst>
      <p:ext uri="{BB962C8B-B14F-4D97-AF65-F5344CB8AC3E}">
        <p14:creationId xmlns:p14="http://schemas.microsoft.com/office/powerpoint/2010/main" val="48326011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rgbClr val="00B0E1"/>
        </a:solidFill>
        <a:effectLst/>
      </p:bgPr>
    </p:bg>
    <p:spTree>
      <p:nvGrpSpPr>
        <p:cNvPr id="1" name=""/>
        <p:cNvGrpSpPr/>
        <p:nvPr/>
      </p:nvGrpSpPr>
      <p:grpSpPr>
        <a:xfrm>
          <a:off x="0" y="0"/>
          <a:ext cx="0" cy="0"/>
          <a:chOff x="0" y="0"/>
          <a:chExt cx="0" cy="0"/>
        </a:xfrm>
      </p:grpSpPr>
      <p:pic>
        <p:nvPicPr>
          <p:cNvPr id="10" name="Picture 9"/>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0" y="-3647141"/>
            <a:ext cx="9144000" cy="5143500"/>
          </a:xfrm>
          <a:prstGeom prst="rect">
            <a:avLst/>
          </a:prstGeom>
        </p:spPr>
      </p:pic>
      <p:sp>
        <p:nvSpPr>
          <p:cNvPr id="8" name="Rectangle 7"/>
          <p:cNvSpPr/>
          <p:nvPr/>
        </p:nvSpPr>
        <p:spPr>
          <a:xfrm>
            <a:off x="0" y="1577340"/>
            <a:ext cx="9144000" cy="356616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A</a:t>
            </a:r>
          </a:p>
        </p:txBody>
      </p:sp>
      <p:sp>
        <p:nvSpPr>
          <p:cNvPr id="4" name="TextBox 3"/>
          <p:cNvSpPr txBox="1"/>
          <p:nvPr/>
        </p:nvSpPr>
        <p:spPr>
          <a:xfrm>
            <a:off x="655320" y="819352"/>
            <a:ext cx="5050536" cy="365934"/>
          </a:xfrm>
          <a:prstGeom prst="rect">
            <a:avLst/>
          </a:prstGeom>
          <a:noFill/>
        </p:spPr>
        <p:txBody>
          <a:bodyPr wrap="square" rtlCol="0">
            <a:spAutoFit/>
          </a:bodyPr>
          <a:lstStyle/>
          <a:p>
            <a:pPr>
              <a:lnSpc>
                <a:spcPts val="2000"/>
              </a:lnSpc>
            </a:pPr>
            <a:r>
              <a:rPr lang="en-US" sz="2400" b="1" dirty="0">
                <a:solidFill>
                  <a:schemeClr val="bg1"/>
                </a:solidFill>
              </a:rPr>
              <a:t>WELLBEING WELCOME WEEK EVENTS</a:t>
            </a:r>
            <a:endParaRPr lang="en-US" sz="2400" dirty="0">
              <a:solidFill>
                <a:schemeClr val="bg1"/>
              </a:solidFill>
            </a:endParaRPr>
          </a:p>
        </p:txBody>
      </p:sp>
      <p:graphicFrame>
        <p:nvGraphicFramePr>
          <p:cNvPr id="2" name="Table 1">
            <a:extLst>
              <a:ext uri="{FF2B5EF4-FFF2-40B4-BE49-F238E27FC236}">
                <a16:creationId xmlns:a16="http://schemas.microsoft.com/office/drawing/2014/main" id="{017C147C-F8A6-48E3-B807-52FF278A501C}"/>
              </a:ext>
            </a:extLst>
          </p:cNvPr>
          <p:cNvGraphicFramePr>
            <a:graphicFrameLocks noGrp="1"/>
          </p:cNvGraphicFramePr>
          <p:nvPr>
            <p:extLst>
              <p:ext uri="{D42A27DB-BD31-4B8C-83A1-F6EECF244321}">
                <p14:modId xmlns:p14="http://schemas.microsoft.com/office/powerpoint/2010/main" val="1911351282"/>
              </p:ext>
            </p:extLst>
          </p:nvPr>
        </p:nvGraphicFramePr>
        <p:xfrm>
          <a:off x="1848682" y="1639373"/>
          <a:ext cx="5391647" cy="3285376"/>
        </p:xfrm>
        <a:graphic>
          <a:graphicData uri="http://schemas.openxmlformats.org/drawingml/2006/table">
            <a:tbl>
              <a:tblPr>
                <a:tableStyleId>{5940675A-B579-460E-94D1-54222C63F5DA}</a:tableStyleId>
              </a:tblPr>
              <a:tblGrid>
                <a:gridCol w="1343962">
                  <a:extLst>
                    <a:ext uri="{9D8B030D-6E8A-4147-A177-3AD203B41FA5}">
                      <a16:colId xmlns:a16="http://schemas.microsoft.com/office/drawing/2014/main" val="3358321370"/>
                    </a:ext>
                  </a:extLst>
                </a:gridCol>
                <a:gridCol w="1347418">
                  <a:extLst>
                    <a:ext uri="{9D8B030D-6E8A-4147-A177-3AD203B41FA5}">
                      <a16:colId xmlns:a16="http://schemas.microsoft.com/office/drawing/2014/main" val="4114096852"/>
                    </a:ext>
                  </a:extLst>
                </a:gridCol>
                <a:gridCol w="1339024">
                  <a:extLst>
                    <a:ext uri="{9D8B030D-6E8A-4147-A177-3AD203B41FA5}">
                      <a16:colId xmlns:a16="http://schemas.microsoft.com/office/drawing/2014/main" val="1142107032"/>
                    </a:ext>
                  </a:extLst>
                </a:gridCol>
                <a:gridCol w="1361243">
                  <a:extLst>
                    <a:ext uri="{9D8B030D-6E8A-4147-A177-3AD203B41FA5}">
                      <a16:colId xmlns:a16="http://schemas.microsoft.com/office/drawing/2014/main" val="3498715027"/>
                    </a:ext>
                  </a:extLst>
                </a:gridCol>
              </a:tblGrid>
              <a:tr h="182521">
                <a:tc>
                  <a:txBody>
                    <a:bodyPr/>
                    <a:lstStyle/>
                    <a:p>
                      <a:pPr>
                        <a:spcAft>
                          <a:spcPts val="0"/>
                        </a:spcAft>
                      </a:pPr>
                      <a:r>
                        <a:rPr lang="en-GB" sz="1000" dirty="0">
                          <a:effectLst/>
                        </a:rPr>
                        <a:t>Event</a:t>
                      </a:r>
                      <a:endParaRPr lang="en-GB" sz="1000" dirty="0">
                        <a:effectLst/>
                        <a:latin typeface="&amp;quot"/>
                      </a:endParaRPr>
                    </a:p>
                  </a:txBody>
                  <a:tcPr marL="55608" marR="55608" marT="0" marB="0"/>
                </a:tc>
                <a:tc>
                  <a:txBody>
                    <a:bodyPr/>
                    <a:lstStyle/>
                    <a:p>
                      <a:pPr>
                        <a:spcAft>
                          <a:spcPts val="0"/>
                        </a:spcAft>
                      </a:pPr>
                      <a:r>
                        <a:rPr lang="en-GB" sz="1000" dirty="0">
                          <a:effectLst/>
                        </a:rPr>
                        <a:t>Day</a:t>
                      </a:r>
                      <a:endParaRPr lang="en-GB" sz="1000" dirty="0">
                        <a:effectLst/>
                        <a:latin typeface="&amp;quot"/>
                      </a:endParaRPr>
                    </a:p>
                  </a:txBody>
                  <a:tcPr marL="55608" marR="55608" marT="0" marB="0"/>
                </a:tc>
                <a:tc>
                  <a:txBody>
                    <a:bodyPr/>
                    <a:lstStyle/>
                    <a:p>
                      <a:pPr>
                        <a:spcAft>
                          <a:spcPts val="0"/>
                        </a:spcAft>
                      </a:pPr>
                      <a:r>
                        <a:rPr lang="en-GB" sz="1000">
                          <a:effectLst/>
                        </a:rPr>
                        <a:t>Time </a:t>
                      </a:r>
                      <a:endParaRPr lang="en-GB" sz="1000">
                        <a:effectLst/>
                        <a:latin typeface="&amp;quot"/>
                      </a:endParaRPr>
                    </a:p>
                  </a:txBody>
                  <a:tcPr marL="55608" marR="55608" marT="0" marB="0"/>
                </a:tc>
                <a:tc>
                  <a:txBody>
                    <a:bodyPr/>
                    <a:lstStyle/>
                    <a:p>
                      <a:pPr>
                        <a:spcAft>
                          <a:spcPts val="0"/>
                        </a:spcAft>
                      </a:pPr>
                      <a:r>
                        <a:rPr lang="en-GB" sz="1000">
                          <a:effectLst/>
                        </a:rPr>
                        <a:t>location</a:t>
                      </a:r>
                      <a:endParaRPr lang="en-GB" sz="1000">
                        <a:effectLst/>
                        <a:latin typeface="&amp;quot"/>
                      </a:endParaRPr>
                    </a:p>
                  </a:txBody>
                  <a:tcPr marL="55608" marR="55608" marT="0" marB="0"/>
                </a:tc>
                <a:extLst>
                  <a:ext uri="{0D108BD9-81ED-4DB2-BD59-A6C34878D82A}">
                    <a16:rowId xmlns:a16="http://schemas.microsoft.com/office/drawing/2014/main" val="1084096532"/>
                  </a:ext>
                </a:extLst>
              </a:tr>
              <a:tr h="547563">
                <a:tc>
                  <a:txBody>
                    <a:bodyPr/>
                    <a:lstStyle/>
                    <a:p>
                      <a:pPr>
                        <a:spcBef>
                          <a:spcPts val="0"/>
                        </a:spcBef>
                        <a:spcAft>
                          <a:spcPts val="0"/>
                        </a:spcAft>
                      </a:pPr>
                      <a:r>
                        <a:rPr lang="en-GB" sz="1000" dirty="0">
                          <a:effectLst/>
                        </a:rPr>
                        <a:t>Take a Break tent (an informal introduction to wellbeing)</a:t>
                      </a:r>
                      <a:endParaRPr lang="en-GB" sz="1000" dirty="0">
                        <a:effectLst/>
                        <a:latin typeface="&amp;quot"/>
                      </a:endParaRPr>
                    </a:p>
                  </a:txBody>
                  <a:tcPr marL="55608" marR="55608" marT="0" marB="0"/>
                </a:tc>
                <a:tc>
                  <a:txBody>
                    <a:bodyPr/>
                    <a:lstStyle/>
                    <a:p>
                      <a:pPr>
                        <a:spcAft>
                          <a:spcPts val="0"/>
                        </a:spcAft>
                      </a:pPr>
                      <a:r>
                        <a:rPr lang="en-GB" sz="1000" dirty="0">
                          <a:effectLst/>
                        </a:rPr>
                        <a:t>Monday-Friday</a:t>
                      </a:r>
                      <a:endParaRPr lang="en-GB" sz="1000" dirty="0">
                        <a:effectLst/>
                        <a:latin typeface="&amp;quot"/>
                      </a:endParaRPr>
                    </a:p>
                  </a:txBody>
                  <a:tcPr marL="55608" marR="55608" marT="0" marB="0"/>
                </a:tc>
                <a:tc>
                  <a:txBody>
                    <a:bodyPr/>
                    <a:lstStyle/>
                    <a:p>
                      <a:pPr>
                        <a:spcAft>
                          <a:spcPts val="0"/>
                        </a:spcAft>
                      </a:pPr>
                      <a:r>
                        <a:rPr lang="en-GB" sz="1000" dirty="0">
                          <a:effectLst/>
                        </a:rPr>
                        <a:t>11.00-3.00</a:t>
                      </a:r>
                      <a:endParaRPr lang="en-GB" sz="1000" dirty="0">
                        <a:effectLst/>
                        <a:latin typeface="&amp;quot"/>
                      </a:endParaRPr>
                    </a:p>
                  </a:txBody>
                  <a:tcPr marL="55608" marR="55608" marT="0" marB="0"/>
                </a:tc>
                <a:tc>
                  <a:txBody>
                    <a:bodyPr/>
                    <a:lstStyle/>
                    <a:p>
                      <a:pPr>
                        <a:spcAft>
                          <a:spcPts val="0"/>
                        </a:spcAft>
                      </a:pPr>
                      <a:r>
                        <a:rPr lang="en-GB" sz="1000" dirty="0">
                          <a:effectLst/>
                        </a:rPr>
                        <a:t>Senate Lawn</a:t>
                      </a:r>
                      <a:endParaRPr lang="en-GB" sz="1000" dirty="0">
                        <a:effectLst/>
                        <a:latin typeface="&amp;quot"/>
                      </a:endParaRPr>
                    </a:p>
                  </a:txBody>
                  <a:tcPr marL="55608" marR="55608" marT="0" marB="0"/>
                </a:tc>
                <a:extLst>
                  <a:ext uri="{0D108BD9-81ED-4DB2-BD59-A6C34878D82A}">
                    <a16:rowId xmlns:a16="http://schemas.microsoft.com/office/drawing/2014/main" val="3729595146"/>
                  </a:ext>
                </a:extLst>
              </a:tr>
              <a:tr h="912604">
                <a:tc>
                  <a:txBody>
                    <a:bodyPr/>
                    <a:lstStyle/>
                    <a:p>
                      <a:pPr>
                        <a:spcAft>
                          <a:spcPts val="0"/>
                        </a:spcAft>
                      </a:pPr>
                      <a:r>
                        <a:rPr lang="en-GB" sz="1000" dirty="0">
                          <a:effectLst/>
                        </a:rPr>
                        <a:t>Drop-in</a:t>
                      </a:r>
                      <a:endParaRPr lang="en-GB" sz="1000" b="1" dirty="0">
                        <a:effectLst/>
                        <a:latin typeface="&amp;quot"/>
                      </a:endParaRPr>
                    </a:p>
                  </a:txBody>
                  <a:tcPr marL="55608" marR="55608" marT="0" marB="0"/>
                </a:tc>
                <a:tc>
                  <a:txBody>
                    <a:bodyPr/>
                    <a:lstStyle/>
                    <a:p>
                      <a:pPr>
                        <a:spcAft>
                          <a:spcPts val="0"/>
                        </a:spcAft>
                      </a:pPr>
                      <a:r>
                        <a:rPr lang="en-GB" sz="1000" dirty="0">
                          <a:effectLst/>
                        </a:rPr>
                        <a:t>Monday</a:t>
                      </a:r>
                    </a:p>
                    <a:p>
                      <a:pPr>
                        <a:spcAft>
                          <a:spcPts val="0"/>
                        </a:spcAft>
                      </a:pPr>
                      <a:r>
                        <a:rPr lang="en-GB" sz="1000" dirty="0">
                          <a:effectLst/>
                        </a:rPr>
                        <a:t>Tuesday</a:t>
                      </a:r>
                    </a:p>
                    <a:p>
                      <a:pPr>
                        <a:spcAft>
                          <a:spcPts val="0"/>
                        </a:spcAft>
                      </a:pPr>
                      <a:r>
                        <a:rPr lang="en-GB" sz="1000" dirty="0">
                          <a:effectLst/>
                        </a:rPr>
                        <a:t>Wednesday</a:t>
                      </a:r>
                    </a:p>
                    <a:p>
                      <a:pPr>
                        <a:spcAft>
                          <a:spcPts val="0"/>
                        </a:spcAft>
                      </a:pPr>
                      <a:r>
                        <a:rPr lang="en-GB" sz="1000" dirty="0">
                          <a:effectLst/>
                        </a:rPr>
                        <a:t>Thursday</a:t>
                      </a:r>
                    </a:p>
                    <a:p>
                      <a:pPr>
                        <a:spcAft>
                          <a:spcPts val="0"/>
                        </a:spcAft>
                      </a:pPr>
                      <a:r>
                        <a:rPr lang="en-GB" sz="1000" dirty="0">
                          <a:effectLst/>
                        </a:rPr>
                        <a:t>Friday</a:t>
                      </a:r>
                      <a:endParaRPr lang="en-GB" sz="1000" dirty="0">
                        <a:effectLst/>
                        <a:latin typeface="&amp;quot"/>
                      </a:endParaRPr>
                    </a:p>
                  </a:txBody>
                  <a:tcPr marL="55608" marR="55608" marT="0" marB="0"/>
                </a:tc>
                <a:tc>
                  <a:txBody>
                    <a:bodyPr/>
                    <a:lstStyle/>
                    <a:p>
                      <a:pPr>
                        <a:spcAft>
                          <a:spcPts val="0"/>
                        </a:spcAft>
                      </a:pPr>
                      <a:r>
                        <a:rPr lang="en-GB" sz="1000" dirty="0">
                          <a:effectLst/>
                        </a:rPr>
                        <a:t>11.00-1.00</a:t>
                      </a:r>
                    </a:p>
                    <a:p>
                      <a:pPr>
                        <a:spcAft>
                          <a:spcPts val="0"/>
                        </a:spcAft>
                      </a:pPr>
                      <a:r>
                        <a:rPr lang="en-GB" sz="1000" dirty="0">
                          <a:effectLst/>
                        </a:rPr>
                        <a:t>2.00-4.00</a:t>
                      </a:r>
                    </a:p>
                    <a:p>
                      <a:pPr>
                        <a:spcAft>
                          <a:spcPts val="0"/>
                        </a:spcAft>
                      </a:pPr>
                      <a:r>
                        <a:rPr lang="en-GB" sz="1000" dirty="0">
                          <a:effectLst/>
                        </a:rPr>
                        <a:t>11.00-1.00</a:t>
                      </a:r>
                    </a:p>
                    <a:p>
                      <a:pPr>
                        <a:spcAft>
                          <a:spcPts val="0"/>
                        </a:spcAft>
                      </a:pPr>
                      <a:r>
                        <a:rPr lang="en-GB" sz="1000" dirty="0">
                          <a:effectLst/>
                        </a:rPr>
                        <a:t>2.00-4.00</a:t>
                      </a:r>
                    </a:p>
                    <a:p>
                      <a:pPr>
                        <a:spcAft>
                          <a:spcPts val="0"/>
                        </a:spcAft>
                      </a:pPr>
                      <a:r>
                        <a:rPr lang="en-GB" sz="1000" dirty="0">
                          <a:effectLst/>
                        </a:rPr>
                        <a:t>11.00-1.00</a:t>
                      </a:r>
                      <a:endParaRPr lang="en-GB" sz="1000" dirty="0">
                        <a:effectLst/>
                        <a:latin typeface="&amp;quot"/>
                      </a:endParaRPr>
                    </a:p>
                  </a:txBody>
                  <a:tcPr marL="55608" marR="55608" marT="0" marB="0"/>
                </a:tc>
                <a:tc>
                  <a:txBody>
                    <a:bodyPr/>
                    <a:lstStyle/>
                    <a:p>
                      <a:pPr>
                        <a:spcAft>
                          <a:spcPts val="0"/>
                        </a:spcAft>
                      </a:pPr>
                      <a:r>
                        <a:rPr lang="en-GB" sz="1000">
                          <a:effectLst/>
                        </a:rPr>
                        <a:t>Senate house</a:t>
                      </a:r>
                      <a:endParaRPr lang="en-GB" sz="1000">
                        <a:effectLst/>
                        <a:latin typeface="&amp;quot"/>
                      </a:endParaRPr>
                    </a:p>
                  </a:txBody>
                  <a:tcPr marL="55608" marR="55608" marT="0" marB="0"/>
                </a:tc>
                <a:extLst>
                  <a:ext uri="{0D108BD9-81ED-4DB2-BD59-A6C34878D82A}">
                    <a16:rowId xmlns:a16="http://schemas.microsoft.com/office/drawing/2014/main" val="3269770458"/>
                  </a:ext>
                </a:extLst>
              </a:tr>
              <a:tr h="365042">
                <a:tc>
                  <a:txBody>
                    <a:bodyPr/>
                    <a:lstStyle/>
                    <a:p>
                      <a:pPr>
                        <a:spcAft>
                          <a:spcPts val="0"/>
                        </a:spcAft>
                      </a:pPr>
                      <a:r>
                        <a:rPr lang="en-GB" sz="1000" dirty="0">
                          <a:effectLst/>
                        </a:rPr>
                        <a:t>Emotional resilience workshop</a:t>
                      </a:r>
                      <a:endParaRPr lang="en-GB" sz="1000" b="1" dirty="0">
                        <a:effectLst/>
                        <a:latin typeface="&amp;quot"/>
                      </a:endParaRPr>
                    </a:p>
                  </a:txBody>
                  <a:tcPr marL="55608" marR="55608" marT="0" marB="0"/>
                </a:tc>
                <a:tc>
                  <a:txBody>
                    <a:bodyPr/>
                    <a:lstStyle/>
                    <a:p>
                      <a:pPr>
                        <a:spcAft>
                          <a:spcPts val="0"/>
                        </a:spcAft>
                      </a:pPr>
                      <a:r>
                        <a:rPr lang="en-GB" sz="1000" dirty="0">
                          <a:effectLst/>
                        </a:rPr>
                        <a:t>Wednesday</a:t>
                      </a:r>
                    </a:p>
                    <a:p>
                      <a:pPr>
                        <a:spcAft>
                          <a:spcPts val="0"/>
                        </a:spcAft>
                      </a:pPr>
                      <a:r>
                        <a:rPr lang="en-GB" sz="1000" dirty="0">
                          <a:effectLst/>
                        </a:rPr>
                        <a:t>Thursday</a:t>
                      </a:r>
                      <a:endParaRPr lang="en-GB" sz="1000" dirty="0">
                        <a:effectLst/>
                        <a:latin typeface="&amp;quot"/>
                      </a:endParaRPr>
                    </a:p>
                  </a:txBody>
                  <a:tcPr marL="55608" marR="55608" marT="0" marB="0"/>
                </a:tc>
                <a:tc>
                  <a:txBody>
                    <a:bodyPr/>
                    <a:lstStyle/>
                    <a:p>
                      <a:pPr>
                        <a:spcAft>
                          <a:spcPts val="0"/>
                        </a:spcAft>
                      </a:pPr>
                      <a:r>
                        <a:rPr lang="en-GB" sz="1000" dirty="0">
                          <a:effectLst/>
                        </a:rPr>
                        <a:t>3.00-4.30</a:t>
                      </a:r>
                    </a:p>
                    <a:p>
                      <a:pPr>
                        <a:spcAft>
                          <a:spcPts val="0"/>
                        </a:spcAft>
                      </a:pPr>
                      <a:r>
                        <a:rPr lang="en-GB" sz="1000" dirty="0">
                          <a:effectLst/>
                        </a:rPr>
                        <a:t>1.30-3.00</a:t>
                      </a:r>
                      <a:endParaRPr lang="en-GB" sz="1000" dirty="0">
                        <a:effectLst/>
                        <a:latin typeface="&amp;quot"/>
                      </a:endParaRPr>
                    </a:p>
                  </a:txBody>
                  <a:tcPr marL="55608" marR="55608" marT="0" marB="0"/>
                </a:tc>
                <a:tc>
                  <a:txBody>
                    <a:bodyPr/>
                    <a:lstStyle/>
                    <a:p>
                      <a:pPr>
                        <a:spcAft>
                          <a:spcPts val="0"/>
                        </a:spcAft>
                      </a:pPr>
                      <a:r>
                        <a:rPr lang="en-GB" sz="1000" dirty="0" err="1">
                          <a:effectLst/>
                        </a:rPr>
                        <a:t>Ramphal</a:t>
                      </a:r>
                      <a:r>
                        <a:rPr lang="en-GB" sz="1000" dirty="0">
                          <a:effectLst/>
                        </a:rPr>
                        <a:t> (R0.12)</a:t>
                      </a:r>
                      <a:endParaRPr lang="en-GB" sz="1000" dirty="0">
                        <a:effectLst/>
                        <a:latin typeface="&amp;quot"/>
                      </a:endParaRPr>
                    </a:p>
                  </a:txBody>
                  <a:tcPr marL="55608" marR="55608" marT="0" marB="0"/>
                </a:tc>
                <a:extLst>
                  <a:ext uri="{0D108BD9-81ED-4DB2-BD59-A6C34878D82A}">
                    <a16:rowId xmlns:a16="http://schemas.microsoft.com/office/drawing/2014/main" val="3944452265"/>
                  </a:ext>
                </a:extLst>
              </a:tr>
              <a:tr h="365042">
                <a:tc>
                  <a:txBody>
                    <a:bodyPr/>
                    <a:lstStyle/>
                    <a:p>
                      <a:pPr>
                        <a:spcAft>
                          <a:spcPts val="0"/>
                        </a:spcAft>
                      </a:pPr>
                      <a:r>
                        <a:rPr lang="en-GB" sz="1000" dirty="0">
                          <a:effectLst/>
                        </a:rPr>
                        <a:t>Living well at Warwick workshop</a:t>
                      </a:r>
                      <a:endParaRPr lang="en-GB" sz="1000" b="1" dirty="0">
                        <a:effectLst/>
                        <a:latin typeface="&amp;quot"/>
                      </a:endParaRPr>
                    </a:p>
                  </a:txBody>
                  <a:tcPr marL="55608" marR="55608" marT="0" marB="0"/>
                </a:tc>
                <a:tc>
                  <a:txBody>
                    <a:bodyPr/>
                    <a:lstStyle/>
                    <a:p>
                      <a:pPr>
                        <a:spcAft>
                          <a:spcPts val="0"/>
                        </a:spcAft>
                      </a:pPr>
                      <a:r>
                        <a:rPr lang="en-GB" sz="1000" dirty="0">
                          <a:effectLst/>
                        </a:rPr>
                        <a:t>Tuesday</a:t>
                      </a:r>
                    </a:p>
                    <a:p>
                      <a:pPr>
                        <a:spcAft>
                          <a:spcPts val="0"/>
                        </a:spcAft>
                      </a:pPr>
                      <a:r>
                        <a:rPr lang="en-GB" sz="1000" dirty="0">
                          <a:effectLst/>
                        </a:rPr>
                        <a:t>Friday</a:t>
                      </a:r>
                      <a:endParaRPr lang="en-GB" sz="1000" dirty="0">
                        <a:effectLst/>
                        <a:latin typeface="&amp;quot"/>
                      </a:endParaRPr>
                    </a:p>
                  </a:txBody>
                  <a:tcPr marL="55608" marR="55608" marT="0" marB="0"/>
                </a:tc>
                <a:tc>
                  <a:txBody>
                    <a:bodyPr/>
                    <a:lstStyle/>
                    <a:p>
                      <a:pPr>
                        <a:spcAft>
                          <a:spcPts val="0"/>
                        </a:spcAft>
                      </a:pPr>
                      <a:r>
                        <a:rPr lang="en-GB" sz="1000" dirty="0">
                          <a:effectLst/>
                        </a:rPr>
                        <a:t>2.00-3.30</a:t>
                      </a:r>
                    </a:p>
                    <a:p>
                      <a:pPr>
                        <a:spcAft>
                          <a:spcPts val="0"/>
                        </a:spcAft>
                      </a:pPr>
                      <a:r>
                        <a:rPr lang="en-GB" sz="1000" dirty="0">
                          <a:effectLst/>
                        </a:rPr>
                        <a:t>10.30-12.00</a:t>
                      </a:r>
                      <a:endParaRPr lang="en-GB" sz="1000" dirty="0">
                        <a:effectLst/>
                        <a:latin typeface="&amp;quot"/>
                      </a:endParaRPr>
                    </a:p>
                  </a:txBody>
                  <a:tcPr marL="55608" marR="55608" marT="0" marB="0"/>
                </a:tc>
                <a:tc>
                  <a:txBody>
                    <a:bodyPr/>
                    <a:lstStyle/>
                    <a:p>
                      <a:pPr>
                        <a:spcAft>
                          <a:spcPts val="0"/>
                        </a:spcAft>
                      </a:pPr>
                      <a:r>
                        <a:rPr lang="en-GB" sz="1000">
                          <a:effectLst/>
                        </a:rPr>
                        <a:t>Humanities (H0.03)</a:t>
                      </a:r>
                    </a:p>
                    <a:p>
                      <a:pPr>
                        <a:spcAft>
                          <a:spcPts val="0"/>
                        </a:spcAft>
                      </a:pPr>
                      <a:r>
                        <a:rPr lang="en-GB" sz="1000">
                          <a:effectLst/>
                        </a:rPr>
                        <a:t>Oculus (OC0.01)</a:t>
                      </a:r>
                      <a:endParaRPr lang="en-GB" sz="1000">
                        <a:effectLst/>
                        <a:latin typeface="&amp;quot"/>
                      </a:endParaRPr>
                    </a:p>
                  </a:txBody>
                  <a:tcPr marL="55608" marR="55608" marT="0" marB="0"/>
                </a:tc>
                <a:extLst>
                  <a:ext uri="{0D108BD9-81ED-4DB2-BD59-A6C34878D82A}">
                    <a16:rowId xmlns:a16="http://schemas.microsoft.com/office/drawing/2014/main" val="3188485943"/>
                  </a:ext>
                </a:extLst>
              </a:tr>
              <a:tr h="912604">
                <a:tc>
                  <a:txBody>
                    <a:bodyPr/>
                    <a:lstStyle/>
                    <a:p>
                      <a:pPr>
                        <a:spcAft>
                          <a:spcPts val="0"/>
                        </a:spcAft>
                      </a:pPr>
                      <a:r>
                        <a:rPr lang="en-GB" sz="1000" dirty="0">
                          <a:effectLst/>
                        </a:rPr>
                        <a:t>Maximising your time at Warwick (introduction to well being)</a:t>
                      </a:r>
                      <a:endParaRPr lang="en-GB" sz="1000" b="0" dirty="0">
                        <a:effectLst/>
                        <a:latin typeface="&amp;quot"/>
                      </a:endParaRPr>
                    </a:p>
                  </a:txBody>
                  <a:tcPr marL="55608" marR="55608" marT="0" marB="0"/>
                </a:tc>
                <a:tc>
                  <a:txBody>
                    <a:bodyPr/>
                    <a:lstStyle/>
                    <a:p>
                      <a:pPr>
                        <a:spcAft>
                          <a:spcPts val="0"/>
                        </a:spcAft>
                      </a:pPr>
                      <a:r>
                        <a:rPr lang="en-GB" sz="1000" dirty="0">
                          <a:effectLst/>
                        </a:rPr>
                        <a:t>Monday</a:t>
                      </a:r>
                    </a:p>
                    <a:p>
                      <a:pPr>
                        <a:spcAft>
                          <a:spcPts val="0"/>
                        </a:spcAft>
                      </a:pPr>
                      <a:r>
                        <a:rPr lang="en-GB" sz="1000" dirty="0">
                          <a:effectLst/>
                        </a:rPr>
                        <a:t>Tuesday </a:t>
                      </a:r>
                    </a:p>
                    <a:p>
                      <a:pPr>
                        <a:spcAft>
                          <a:spcPts val="0"/>
                        </a:spcAft>
                      </a:pPr>
                      <a:r>
                        <a:rPr lang="en-GB" sz="1000" dirty="0">
                          <a:effectLst/>
                        </a:rPr>
                        <a:t>Wednesday</a:t>
                      </a:r>
                    </a:p>
                    <a:p>
                      <a:pPr>
                        <a:spcAft>
                          <a:spcPts val="0"/>
                        </a:spcAft>
                      </a:pPr>
                      <a:r>
                        <a:rPr lang="en-GB" sz="1000" dirty="0">
                          <a:effectLst/>
                        </a:rPr>
                        <a:t>Thursday</a:t>
                      </a:r>
                    </a:p>
                    <a:p>
                      <a:pPr>
                        <a:spcAft>
                          <a:spcPts val="0"/>
                        </a:spcAft>
                      </a:pPr>
                      <a:r>
                        <a:rPr lang="en-GB" sz="1000" dirty="0">
                          <a:effectLst/>
                        </a:rPr>
                        <a:t>Friday</a:t>
                      </a:r>
                      <a:endParaRPr lang="en-GB" sz="1000" dirty="0">
                        <a:effectLst/>
                        <a:latin typeface="&amp;quot"/>
                      </a:endParaRPr>
                    </a:p>
                  </a:txBody>
                  <a:tcPr marL="55608" marR="55608" marT="0" marB="0"/>
                </a:tc>
                <a:tc>
                  <a:txBody>
                    <a:bodyPr/>
                    <a:lstStyle/>
                    <a:p>
                      <a:pPr>
                        <a:spcAft>
                          <a:spcPts val="0"/>
                        </a:spcAft>
                      </a:pPr>
                      <a:r>
                        <a:rPr lang="en-GB" sz="1000" dirty="0">
                          <a:effectLst/>
                        </a:rPr>
                        <a:t>2.00-3.00pm</a:t>
                      </a:r>
                      <a:endParaRPr lang="en-GB" sz="1000" dirty="0">
                        <a:effectLst/>
                        <a:latin typeface="&amp;quot"/>
                      </a:endParaRPr>
                    </a:p>
                  </a:txBody>
                  <a:tcPr marL="55608" marR="55608" marT="0" marB="0"/>
                </a:tc>
                <a:tc>
                  <a:txBody>
                    <a:bodyPr/>
                    <a:lstStyle/>
                    <a:p>
                      <a:pPr>
                        <a:spcAft>
                          <a:spcPts val="0"/>
                        </a:spcAft>
                      </a:pPr>
                      <a:r>
                        <a:rPr lang="en-GB" sz="1000" dirty="0">
                          <a:effectLst/>
                        </a:rPr>
                        <a:t>Oculus (Oc0.03)</a:t>
                      </a:r>
                    </a:p>
                    <a:p>
                      <a:pPr>
                        <a:spcAft>
                          <a:spcPts val="0"/>
                        </a:spcAft>
                      </a:pPr>
                      <a:r>
                        <a:rPr lang="en-GB" sz="1000" dirty="0">
                          <a:effectLst/>
                        </a:rPr>
                        <a:t>Arts Centre theatre</a:t>
                      </a:r>
                    </a:p>
                    <a:p>
                      <a:pPr>
                        <a:spcAft>
                          <a:spcPts val="0"/>
                        </a:spcAft>
                      </a:pPr>
                      <a:r>
                        <a:rPr lang="en-GB" sz="1000" dirty="0">
                          <a:effectLst/>
                        </a:rPr>
                        <a:t>Arts Centre theatre</a:t>
                      </a:r>
                    </a:p>
                    <a:p>
                      <a:pPr>
                        <a:spcAft>
                          <a:spcPts val="0"/>
                        </a:spcAft>
                      </a:pPr>
                      <a:r>
                        <a:rPr lang="en-GB" sz="1000" dirty="0">
                          <a:effectLst/>
                        </a:rPr>
                        <a:t>Arts Centre theatre</a:t>
                      </a:r>
                    </a:p>
                    <a:p>
                      <a:pPr>
                        <a:spcAft>
                          <a:spcPts val="0"/>
                        </a:spcAft>
                      </a:pPr>
                      <a:r>
                        <a:rPr lang="en-GB" sz="1000" dirty="0">
                          <a:effectLst/>
                        </a:rPr>
                        <a:t>Arts Centre theatre</a:t>
                      </a:r>
                      <a:endParaRPr lang="en-GB" sz="1000" dirty="0">
                        <a:effectLst/>
                        <a:latin typeface="&amp;quot"/>
                      </a:endParaRPr>
                    </a:p>
                  </a:txBody>
                  <a:tcPr marL="55608" marR="55608" marT="0" marB="0"/>
                </a:tc>
                <a:extLst>
                  <a:ext uri="{0D108BD9-81ED-4DB2-BD59-A6C34878D82A}">
                    <a16:rowId xmlns:a16="http://schemas.microsoft.com/office/drawing/2014/main" val="3704782338"/>
                  </a:ext>
                </a:extLst>
              </a:tr>
            </a:tbl>
          </a:graphicData>
        </a:graphic>
      </p:graphicFrame>
    </p:spTree>
    <p:extLst>
      <p:ext uri="{BB962C8B-B14F-4D97-AF65-F5344CB8AC3E}">
        <p14:creationId xmlns:p14="http://schemas.microsoft.com/office/powerpoint/2010/main" val="309054874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rgbClr val="00B0E1"/>
        </a:solidFill>
        <a:effectLst/>
      </p:bgPr>
    </p:bg>
    <p:spTree>
      <p:nvGrpSpPr>
        <p:cNvPr id="1" name=""/>
        <p:cNvGrpSpPr/>
        <p:nvPr/>
      </p:nvGrpSpPr>
      <p:grpSpPr>
        <a:xfrm>
          <a:off x="0" y="0"/>
          <a:ext cx="0" cy="0"/>
          <a:chOff x="0" y="0"/>
          <a:chExt cx="0" cy="0"/>
        </a:xfrm>
      </p:grpSpPr>
      <p:pic>
        <p:nvPicPr>
          <p:cNvPr id="10" name="Picture 9"/>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0" y="-3647141"/>
            <a:ext cx="9144000" cy="5143500"/>
          </a:xfrm>
          <a:prstGeom prst="rect">
            <a:avLst/>
          </a:prstGeom>
        </p:spPr>
      </p:pic>
      <p:sp>
        <p:nvSpPr>
          <p:cNvPr id="8" name="Rectangle 7"/>
          <p:cNvSpPr/>
          <p:nvPr/>
        </p:nvSpPr>
        <p:spPr>
          <a:xfrm>
            <a:off x="0" y="1584159"/>
            <a:ext cx="9144000" cy="356616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A</a:t>
            </a:r>
          </a:p>
        </p:txBody>
      </p:sp>
      <p:sp>
        <p:nvSpPr>
          <p:cNvPr id="5" name="TextBox 4"/>
          <p:cNvSpPr txBox="1"/>
          <p:nvPr/>
        </p:nvSpPr>
        <p:spPr>
          <a:xfrm>
            <a:off x="418141" y="1773804"/>
            <a:ext cx="4750113" cy="3447098"/>
          </a:xfrm>
          <a:prstGeom prst="rect">
            <a:avLst/>
          </a:prstGeom>
          <a:noFill/>
        </p:spPr>
        <p:txBody>
          <a:bodyPr wrap="square" numCol="1" rtlCol="0">
            <a:spAutoFit/>
          </a:bodyPr>
          <a:lstStyle/>
          <a:p>
            <a:pPr marL="285750" indent="-285750">
              <a:buClr>
                <a:schemeClr val="accent1"/>
              </a:buClr>
              <a:buFont typeface="Arial" panose="020B0604020202020204" pitchFamily="34" charset="0"/>
              <a:buChar char="•"/>
            </a:pPr>
            <a:r>
              <a:rPr lang="en-GB" altLang="en-US" sz="1200" dirty="0">
                <a:hlinkClick r:id="rId4"/>
              </a:rPr>
              <a:t>SSLCs</a:t>
            </a:r>
            <a:r>
              <a:rPr lang="en-GB" altLang="en-US" sz="1200" dirty="0"/>
              <a:t> are committees made up of student representatives and members of staff.</a:t>
            </a:r>
          </a:p>
          <a:p>
            <a:pPr marL="285750" indent="-285750">
              <a:spcBef>
                <a:spcPts val="600"/>
              </a:spcBef>
              <a:buClr>
                <a:schemeClr val="accent1"/>
              </a:buClr>
              <a:buFont typeface="Arial" panose="020B0604020202020204" pitchFamily="34" charset="0"/>
              <a:buChar char="•"/>
            </a:pPr>
            <a:r>
              <a:rPr lang="en-GB" altLang="en-US" sz="1200" dirty="0"/>
              <a:t>Provide accessible arena for students to discuss with staff issues connected to teaching, learning and student support (e.g. curriculum development; feedback and assessment; library resources; careers and employability).</a:t>
            </a:r>
          </a:p>
          <a:p>
            <a:pPr marL="285750" indent="-285750">
              <a:spcBef>
                <a:spcPts val="600"/>
              </a:spcBef>
              <a:buClr>
                <a:schemeClr val="accent1"/>
              </a:buClr>
              <a:buFont typeface="Arial" panose="020B0604020202020204" pitchFamily="34" charset="0"/>
              <a:buChar char="•"/>
            </a:pPr>
            <a:r>
              <a:rPr lang="en-GB" altLang="en-US" sz="1200" dirty="0"/>
              <a:t>Strongest mechanism for students to get involved in the shaping of academic life in the department.</a:t>
            </a:r>
          </a:p>
          <a:p>
            <a:pPr marL="285750" indent="-285750">
              <a:spcBef>
                <a:spcPts val="600"/>
              </a:spcBef>
              <a:buClr>
                <a:schemeClr val="accent1"/>
              </a:buClr>
              <a:buFont typeface="Arial" panose="020B0604020202020204" pitchFamily="34" charset="0"/>
              <a:buChar char="•"/>
            </a:pPr>
            <a:r>
              <a:rPr lang="en-GB" altLang="en-US" sz="1200" dirty="0"/>
              <a:t>They also provide an opportunity for the department to consult with students and receive feedback on new proposals.</a:t>
            </a:r>
          </a:p>
          <a:p>
            <a:pPr>
              <a:spcBef>
                <a:spcPts val="600"/>
              </a:spcBef>
              <a:buClr>
                <a:schemeClr val="accent1"/>
              </a:buClr>
            </a:pPr>
            <a:endParaRPr lang="en-GB" altLang="en-US" sz="1200" dirty="0"/>
          </a:p>
          <a:p>
            <a:pPr marL="285750" indent="-285750">
              <a:spcBef>
                <a:spcPts val="600"/>
              </a:spcBef>
              <a:buClr>
                <a:schemeClr val="accent1"/>
              </a:buClr>
              <a:buFont typeface="Arial" panose="020B0604020202020204" pitchFamily="34" charset="0"/>
              <a:buChar char="•"/>
            </a:pPr>
            <a:r>
              <a:rPr lang="en-GB" altLang="en-US" sz="1200" dirty="0"/>
              <a:t>You can also use our </a:t>
            </a:r>
            <a:r>
              <a:rPr lang="en-GB" sz="1200" dirty="0">
                <a:hlinkClick r:id="rId5"/>
              </a:rPr>
              <a:t>'Student Voice' feedback web form</a:t>
            </a:r>
            <a:endParaRPr lang="en-GB" altLang="en-US" sz="1200" dirty="0"/>
          </a:p>
          <a:p>
            <a:pPr marL="285750" indent="-285750">
              <a:spcBef>
                <a:spcPts val="600"/>
              </a:spcBef>
              <a:buClr>
                <a:schemeClr val="accent1"/>
              </a:buClr>
              <a:buFont typeface="Arial" panose="020B0604020202020204" pitchFamily="34" charset="0"/>
              <a:buChar char="•"/>
            </a:pPr>
            <a:r>
              <a:rPr lang="en-GB" altLang="en-US" sz="1200" dirty="0"/>
              <a:t>Look out for our responses to feedback on the </a:t>
            </a:r>
            <a:r>
              <a:rPr lang="en-GB" altLang="en-US" sz="1200" dirty="0">
                <a:hlinkClick r:id="rId6"/>
              </a:rPr>
              <a:t>‘You Said, We Did’ </a:t>
            </a:r>
            <a:r>
              <a:rPr lang="en-GB" altLang="en-US" sz="1200" dirty="0"/>
              <a:t>page</a:t>
            </a:r>
            <a:endParaRPr lang="en-US" sz="1000" dirty="0">
              <a:solidFill>
                <a:srgbClr val="E77B40"/>
              </a:solidFill>
            </a:endParaRPr>
          </a:p>
          <a:p>
            <a:endParaRPr lang="en-US" sz="1000" b="1" dirty="0">
              <a:solidFill>
                <a:srgbClr val="E77B40"/>
              </a:solidFill>
            </a:endParaRPr>
          </a:p>
          <a:p>
            <a:endParaRPr lang="en-US" sz="1000" b="1" dirty="0">
              <a:solidFill>
                <a:srgbClr val="E77B40"/>
              </a:solidFill>
            </a:endParaRPr>
          </a:p>
        </p:txBody>
      </p:sp>
      <p:sp>
        <p:nvSpPr>
          <p:cNvPr id="14" name="Rectangle 13"/>
          <p:cNvSpPr/>
          <p:nvPr/>
        </p:nvSpPr>
        <p:spPr>
          <a:xfrm>
            <a:off x="5253994" y="1268449"/>
            <a:ext cx="3918586" cy="3881870"/>
          </a:xfrm>
          <a:prstGeom prst="rect">
            <a:avLst/>
          </a:prstGeom>
          <a:solidFill>
            <a:srgbClr val="00B0E1">
              <a:alpha val="1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TextBox 3"/>
          <p:cNvSpPr txBox="1"/>
          <p:nvPr/>
        </p:nvSpPr>
        <p:spPr>
          <a:xfrm>
            <a:off x="655320" y="819352"/>
            <a:ext cx="3916680" cy="622414"/>
          </a:xfrm>
          <a:prstGeom prst="rect">
            <a:avLst/>
          </a:prstGeom>
          <a:noFill/>
        </p:spPr>
        <p:txBody>
          <a:bodyPr wrap="square" rtlCol="0">
            <a:spAutoFit/>
          </a:bodyPr>
          <a:lstStyle/>
          <a:p>
            <a:pPr>
              <a:lnSpc>
                <a:spcPts val="2000"/>
              </a:lnSpc>
            </a:pPr>
            <a:r>
              <a:rPr lang="en-US" sz="2400" b="1" dirty="0">
                <a:solidFill>
                  <a:schemeClr val="bg1"/>
                </a:solidFill>
              </a:rPr>
              <a:t>STUDENT</a:t>
            </a:r>
            <a:r>
              <a:rPr lang="en-GB" sz="2400" b="1" dirty="0">
                <a:solidFill>
                  <a:schemeClr val="bg1"/>
                </a:solidFill>
              </a:rPr>
              <a:t>–</a:t>
            </a:r>
            <a:r>
              <a:rPr lang="en-US" sz="2400" b="1" dirty="0">
                <a:solidFill>
                  <a:schemeClr val="bg1"/>
                </a:solidFill>
              </a:rPr>
              <a:t>STAFF LIAISON COMMITTEE (SSLC)</a:t>
            </a:r>
            <a:endParaRPr lang="en-US" sz="2400" dirty="0">
              <a:solidFill>
                <a:schemeClr val="bg1"/>
              </a:solidFill>
            </a:endParaRPr>
          </a:p>
        </p:txBody>
      </p:sp>
      <p:sp>
        <p:nvSpPr>
          <p:cNvPr id="6" name="TextBox 5"/>
          <p:cNvSpPr txBox="1"/>
          <p:nvPr/>
        </p:nvSpPr>
        <p:spPr>
          <a:xfrm>
            <a:off x="5700719" y="2316059"/>
            <a:ext cx="3025140" cy="1508105"/>
          </a:xfrm>
          <a:prstGeom prst="rect">
            <a:avLst/>
          </a:prstGeom>
          <a:noFill/>
        </p:spPr>
        <p:txBody>
          <a:bodyPr wrap="square" numCol="1" rtlCol="0">
            <a:spAutoFit/>
          </a:bodyPr>
          <a:lstStyle/>
          <a:p>
            <a:pPr marL="228600" indent="-228600">
              <a:spcAft>
                <a:spcPts val="600"/>
              </a:spcAft>
              <a:buClr>
                <a:srgbClr val="00B0E1"/>
              </a:buClr>
              <a:buSzPct val="150000"/>
              <a:buFont typeface="Arial" charset="0"/>
              <a:buChar char="•"/>
            </a:pPr>
            <a:r>
              <a:rPr lang="en-US" sz="1200" dirty="0"/>
              <a:t>Sociology – Katy </a:t>
            </a:r>
            <a:r>
              <a:rPr lang="en-US" sz="1200" dirty="0" err="1"/>
              <a:t>Harsant</a:t>
            </a:r>
            <a:endParaRPr lang="en-US" sz="1200" dirty="0"/>
          </a:p>
          <a:p>
            <a:pPr marL="228600" indent="-228600">
              <a:spcAft>
                <a:spcPts val="600"/>
              </a:spcAft>
              <a:buClr>
                <a:srgbClr val="00B0E1"/>
              </a:buClr>
              <a:buSzPct val="150000"/>
              <a:buFont typeface="Arial" charset="0"/>
              <a:buChar char="•"/>
            </a:pPr>
            <a:r>
              <a:rPr lang="en-GB" altLang="en-US" sz="1200" dirty="0"/>
              <a:t>History and Sociology – Steve Fuller</a:t>
            </a:r>
          </a:p>
          <a:p>
            <a:pPr marL="228600" indent="-228600">
              <a:spcAft>
                <a:spcPts val="600"/>
              </a:spcAft>
              <a:buClr>
                <a:srgbClr val="00B0E1"/>
              </a:buClr>
              <a:buSzPct val="150000"/>
              <a:buFont typeface="Arial" charset="0"/>
              <a:buChar char="•"/>
            </a:pPr>
            <a:r>
              <a:rPr lang="en-GB" altLang="en-US" sz="1200" dirty="0"/>
              <a:t>Law and Sociology – Steve Fuller</a:t>
            </a:r>
          </a:p>
          <a:p>
            <a:pPr marL="228600" indent="-228600">
              <a:spcAft>
                <a:spcPts val="600"/>
              </a:spcAft>
              <a:buClr>
                <a:srgbClr val="00B0E1"/>
              </a:buClr>
              <a:buSzPct val="150000"/>
              <a:buFont typeface="Arial" charset="0"/>
              <a:buChar char="•"/>
            </a:pPr>
            <a:r>
              <a:rPr lang="en-GB" altLang="en-US" sz="1200" dirty="0"/>
              <a:t>Politics and Sociology –  Steve Fuller</a:t>
            </a:r>
          </a:p>
          <a:p>
            <a:pPr marL="228600" indent="-228600">
              <a:spcAft>
                <a:spcPts val="600"/>
              </a:spcAft>
              <a:buClr>
                <a:srgbClr val="00B0E1"/>
              </a:buClr>
              <a:buSzPct val="150000"/>
              <a:buFont typeface="Arial" charset="0"/>
              <a:buChar char="•"/>
            </a:pPr>
            <a:r>
              <a:rPr lang="en-GB" altLang="en-US" sz="1200" dirty="0"/>
              <a:t>Sociology &amp; Quant Methods – Roxana </a:t>
            </a:r>
            <a:r>
              <a:rPr lang="en-GB" altLang="en-US" sz="1200" dirty="0" err="1"/>
              <a:t>Baltaru</a:t>
            </a:r>
            <a:endParaRPr lang="en-GB" altLang="en-US" sz="1200" dirty="0"/>
          </a:p>
        </p:txBody>
      </p:sp>
      <p:sp>
        <p:nvSpPr>
          <p:cNvPr id="11" name="Rectangle 10"/>
          <p:cNvSpPr/>
          <p:nvPr/>
        </p:nvSpPr>
        <p:spPr>
          <a:xfrm>
            <a:off x="5109203" y="1921938"/>
            <a:ext cx="2632717" cy="33425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A</a:t>
            </a:r>
          </a:p>
        </p:txBody>
      </p:sp>
      <p:sp>
        <p:nvSpPr>
          <p:cNvPr id="9" name="Rectangle 8"/>
          <p:cNvSpPr/>
          <p:nvPr/>
        </p:nvSpPr>
        <p:spPr>
          <a:xfrm>
            <a:off x="5643557" y="1949919"/>
            <a:ext cx="3082302" cy="276999"/>
          </a:xfrm>
          <a:prstGeom prst="rect">
            <a:avLst/>
          </a:prstGeom>
        </p:spPr>
        <p:txBody>
          <a:bodyPr wrap="square">
            <a:spAutoFit/>
          </a:bodyPr>
          <a:lstStyle/>
          <a:p>
            <a:r>
              <a:rPr lang="en-US" sz="1200" b="1" dirty="0">
                <a:solidFill>
                  <a:srgbClr val="00B0E1"/>
                </a:solidFill>
              </a:rPr>
              <a:t>SSLC CONVENORS</a:t>
            </a:r>
          </a:p>
        </p:txBody>
      </p:sp>
      <p:pic>
        <p:nvPicPr>
          <p:cNvPr id="12" name="Picture 11">
            <a:extLst>
              <a:ext uri="{FF2B5EF4-FFF2-40B4-BE49-F238E27FC236}">
                <a16:creationId xmlns:a16="http://schemas.microsoft.com/office/drawing/2014/main" id="{DC659641-428A-4FAF-9B07-7BC7372EB8B3}"/>
              </a:ext>
            </a:extLst>
          </p:cNvPr>
          <p:cNvPicPr>
            <a:picLocks noChangeAspect="1"/>
          </p:cNvPicPr>
          <p:nvPr/>
        </p:nvPicPr>
        <p:blipFill>
          <a:blip r:embed="rId7"/>
          <a:stretch>
            <a:fillRect/>
          </a:stretch>
        </p:blipFill>
        <p:spPr>
          <a:xfrm>
            <a:off x="5253995" y="3911964"/>
            <a:ext cx="3890006" cy="1008952"/>
          </a:xfrm>
          <a:prstGeom prst="rect">
            <a:avLst/>
          </a:prstGeom>
        </p:spPr>
      </p:pic>
    </p:spTree>
    <p:extLst>
      <p:ext uri="{BB962C8B-B14F-4D97-AF65-F5344CB8AC3E}">
        <p14:creationId xmlns:p14="http://schemas.microsoft.com/office/powerpoint/2010/main" val="50795354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rgbClr val="00B0E1"/>
        </a:solidFill>
        <a:effectLst/>
      </p:bgPr>
    </p:bg>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8DBB96EE-D1F7-0346-97FF-487B233F9F46}"/>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0" y="136102"/>
            <a:ext cx="9144000" cy="5143500"/>
          </a:xfrm>
          <a:prstGeom prst="rect">
            <a:avLst/>
          </a:prstGeom>
        </p:spPr>
      </p:pic>
      <p:sp>
        <p:nvSpPr>
          <p:cNvPr id="8" name="Rectangle 7"/>
          <p:cNvSpPr/>
          <p:nvPr/>
        </p:nvSpPr>
        <p:spPr>
          <a:xfrm>
            <a:off x="0" y="0"/>
            <a:ext cx="9144000" cy="422649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A</a:t>
            </a:r>
            <a:endParaRPr lang="en-US" dirty="0"/>
          </a:p>
        </p:txBody>
      </p:sp>
      <p:sp>
        <p:nvSpPr>
          <p:cNvPr id="11" name="TextBox 10">
            <a:extLst>
              <a:ext uri="{FF2B5EF4-FFF2-40B4-BE49-F238E27FC236}">
                <a16:creationId xmlns:a16="http://schemas.microsoft.com/office/drawing/2014/main" id="{AAA3A835-5B9F-8E4D-A563-8F6A44E13908}"/>
              </a:ext>
            </a:extLst>
          </p:cNvPr>
          <p:cNvSpPr txBox="1"/>
          <p:nvPr/>
        </p:nvSpPr>
        <p:spPr>
          <a:xfrm>
            <a:off x="655320" y="370090"/>
            <a:ext cx="3414109" cy="438582"/>
          </a:xfrm>
          <a:prstGeom prst="rect">
            <a:avLst/>
          </a:prstGeom>
          <a:noFill/>
        </p:spPr>
        <p:txBody>
          <a:bodyPr wrap="square" rtlCol="0">
            <a:spAutoFit/>
          </a:bodyPr>
          <a:lstStyle/>
          <a:p>
            <a:pPr>
              <a:lnSpc>
                <a:spcPts val="2667"/>
              </a:lnSpc>
            </a:pPr>
            <a:r>
              <a:rPr lang="en-US" sz="2400" b="1" dirty="0">
                <a:solidFill>
                  <a:srgbClr val="00B0E1"/>
                </a:solidFill>
              </a:rPr>
              <a:t>SOCIOLOGY STUDY TRIP</a:t>
            </a:r>
            <a:endParaRPr lang="en-US" sz="2400" dirty="0">
              <a:solidFill>
                <a:srgbClr val="00B0E1"/>
              </a:solidFill>
            </a:endParaRPr>
          </a:p>
        </p:txBody>
      </p:sp>
      <p:sp>
        <p:nvSpPr>
          <p:cNvPr id="10" name="TextBox 9">
            <a:extLst>
              <a:ext uri="{FF2B5EF4-FFF2-40B4-BE49-F238E27FC236}">
                <a16:creationId xmlns:a16="http://schemas.microsoft.com/office/drawing/2014/main" id="{09562FEB-675E-4BDC-A432-C0D22E4DAA45}"/>
              </a:ext>
            </a:extLst>
          </p:cNvPr>
          <p:cNvSpPr txBox="1"/>
          <p:nvPr/>
        </p:nvSpPr>
        <p:spPr>
          <a:xfrm>
            <a:off x="655320" y="793299"/>
            <a:ext cx="4419253" cy="3129062"/>
          </a:xfrm>
          <a:prstGeom prst="rect">
            <a:avLst/>
          </a:prstGeom>
          <a:noFill/>
        </p:spPr>
        <p:txBody>
          <a:bodyPr wrap="square" numCol="1" spcCol="360000" rtlCol="0">
            <a:spAutoFit/>
          </a:bodyPr>
          <a:lstStyle/>
          <a:p>
            <a:pPr marL="380990" indent="-380990">
              <a:spcBef>
                <a:spcPts val="1600"/>
              </a:spcBef>
              <a:buClr>
                <a:srgbClr val="5B9BD5"/>
              </a:buClr>
              <a:buFont typeface="Arial" panose="020B0604020202020204" pitchFamily="34" charset="0"/>
              <a:buChar char="•"/>
            </a:pPr>
            <a:r>
              <a:rPr lang="pt-PT" altLang="en-US" sz="1600" dirty="0">
                <a:solidFill>
                  <a:prstClr val="black"/>
                </a:solidFill>
              </a:rPr>
              <a:t>Each </a:t>
            </a:r>
            <a:r>
              <a:rPr lang="pt-PT" altLang="en-US" sz="1600" dirty="0" err="1">
                <a:solidFill>
                  <a:prstClr val="black"/>
                </a:solidFill>
              </a:rPr>
              <a:t>year</a:t>
            </a:r>
            <a:r>
              <a:rPr lang="pt-PT" altLang="en-US" sz="1600" dirty="0">
                <a:solidFill>
                  <a:prstClr val="black"/>
                </a:solidFill>
              </a:rPr>
              <a:t>, </a:t>
            </a:r>
            <a:r>
              <a:rPr lang="pt-PT" altLang="en-US" sz="1600" dirty="0" err="1">
                <a:solidFill>
                  <a:prstClr val="black"/>
                </a:solidFill>
              </a:rPr>
              <a:t>the</a:t>
            </a:r>
            <a:r>
              <a:rPr lang="pt-PT" altLang="en-US" sz="1600" dirty="0">
                <a:solidFill>
                  <a:prstClr val="black"/>
                </a:solidFill>
              </a:rPr>
              <a:t> </a:t>
            </a:r>
            <a:r>
              <a:rPr lang="pt-PT" altLang="en-US" sz="1600" dirty="0" err="1">
                <a:solidFill>
                  <a:prstClr val="black"/>
                </a:solidFill>
              </a:rPr>
              <a:t>department</a:t>
            </a:r>
            <a:r>
              <a:rPr lang="pt-PT" altLang="en-US" sz="1600" dirty="0">
                <a:solidFill>
                  <a:prstClr val="black"/>
                </a:solidFill>
              </a:rPr>
              <a:t> </a:t>
            </a:r>
            <a:r>
              <a:rPr lang="pt-PT" altLang="en-US" sz="1600" dirty="0" err="1">
                <a:solidFill>
                  <a:prstClr val="black"/>
                </a:solidFill>
              </a:rPr>
              <a:t>organises</a:t>
            </a:r>
            <a:r>
              <a:rPr lang="pt-PT" altLang="en-US" sz="1600" dirty="0">
                <a:solidFill>
                  <a:prstClr val="black"/>
                </a:solidFill>
              </a:rPr>
              <a:t> a </a:t>
            </a:r>
            <a:r>
              <a:rPr lang="pt-PT" altLang="en-US" sz="1600" dirty="0" err="1">
                <a:solidFill>
                  <a:prstClr val="black"/>
                </a:solidFill>
              </a:rPr>
              <a:t>Study</a:t>
            </a:r>
            <a:r>
              <a:rPr lang="pt-PT" altLang="en-US" sz="1600" dirty="0">
                <a:solidFill>
                  <a:prstClr val="black"/>
                </a:solidFill>
              </a:rPr>
              <a:t> Trip in </a:t>
            </a:r>
            <a:r>
              <a:rPr lang="pt-PT" altLang="en-US" sz="1600" dirty="0" err="1">
                <a:solidFill>
                  <a:prstClr val="black"/>
                </a:solidFill>
              </a:rPr>
              <a:t>the</a:t>
            </a:r>
            <a:r>
              <a:rPr lang="pt-PT" altLang="en-US" sz="1600" dirty="0">
                <a:solidFill>
                  <a:prstClr val="black"/>
                </a:solidFill>
              </a:rPr>
              <a:t> </a:t>
            </a:r>
            <a:r>
              <a:rPr lang="pt-PT" altLang="en-US" sz="1600" dirty="0" err="1">
                <a:solidFill>
                  <a:prstClr val="black"/>
                </a:solidFill>
              </a:rPr>
              <a:t>last</a:t>
            </a:r>
            <a:r>
              <a:rPr lang="pt-PT" altLang="en-US" sz="1600" dirty="0">
                <a:solidFill>
                  <a:prstClr val="black"/>
                </a:solidFill>
              </a:rPr>
              <a:t> </a:t>
            </a:r>
            <a:r>
              <a:rPr lang="pt-PT" altLang="en-US" sz="1600" dirty="0" err="1">
                <a:solidFill>
                  <a:prstClr val="black"/>
                </a:solidFill>
              </a:rPr>
              <a:t>week</a:t>
            </a:r>
            <a:r>
              <a:rPr lang="pt-PT" altLang="en-US" sz="1600" dirty="0">
                <a:solidFill>
                  <a:prstClr val="black"/>
                </a:solidFill>
              </a:rPr>
              <a:t> </a:t>
            </a:r>
            <a:r>
              <a:rPr lang="pt-PT" altLang="en-US" sz="1600" dirty="0" err="1">
                <a:solidFill>
                  <a:prstClr val="black"/>
                </a:solidFill>
              </a:rPr>
              <a:t>of</a:t>
            </a:r>
            <a:r>
              <a:rPr lang="pt-PT" altLang="en-US" sz="1600" dirty="0">
                <a:solidFill>
                  <a:prstClr val="black"/>
                </a:solidFill>
              </a:rPr>
              <a:t> </a:t>
            </a:r>
            <a:r>
              <a:rPr lang="pt-PT" altLang="en-US" sz="1600" dirty="0" err="1">
                <a:solidFill>
                  <a:prstClr val="black"/>
                </a:solidFill>
              </a:rPr>
              <a:t>the</a:t>
            </a:r>
            <a:r>
              <a:rPr lang="pt-PT" altLang="en-US" sz="1600" dirty="0">
                <a:solidFill>
                  <a:prstClr val="black"/>
                </a:solidFill>
              </a:rPr>
              <a:t> Spring </a:t>
            </a:r>
            <a:r>
              <a:rPr lang="pt-PT" altLang="en-US" sz="1600" dirty="0" err="1">
                <a:solidFill>
                  <a:prstClr val="black"/>
                </a:solidFill>
              </a:rPr>
              <a:t>Term</a:t>
            </a:r>
            <a:endParaRPr lang="pt-PT" altLang="en-US" sz="1600" dirty="0">
              <a:solidFill>
                <a:prstClr val="black"/>
              </a:solidFill>
            </a:endParaRPr>
          </a:p>
          <a:p>
            <a:pPr marL="380990" indent="-380990">
              <a:spcBef>
                <a:spcPts val="1600"/>
              </a:spcBef>
              <a:buClr>
                <a:srgbClr val="5B9BD5"/>
              </a:buClr>
              <a:buFont typeface="Arial" panose="020B0604020202020204" pitchFamily="34" charset="0"/>
              <a:buChar char="•"/>
            </a:pPr>
            <a:r>
              <a:rPr lang="pt-PT" altLang="en-US" sz="1600" dirty="0" err="1">
                <a:solidFill>
                  <a:prstClr val="black"/>
                </a:solidFill>
              </a:rPr>
              <a:t>Previous</a:t>
            </a:r>
            <a:r>
              <a:rPr lang="pt-PT" altLang="en-US" sz="1600" dirty="0">
                <a:solidFill>
                  <a:prstClr val="black"/>
                </a:solidFill>
              </a:rPr>
              <a:t> </a:t>
            </a:r>
            <a:r>
              <a:rPr lang="pt-PT" altLang="en-US" sz="1600" dirty="0" err="1">
                <a:solidFill>
                  <a:prstClr val="black"/>
                </a:solidFill>
              </a:rPr>
              <a:t>destinations</a:t>
            </a:r>
            <a:r>
              <a:rPr lang="pt-PT" altLang="en-US" sz="1600" dirty="0">
                <a:solidFill>
                  <a:prstClr val="black"/>
                </a:solidFill>
              </a:rPr>
              <a:t> </a:t>
            </a:r>
            <a:r>
              <a:rPr lang="pt-PT" altLang="en-US" sz="1600" dirty="0" err="1">
                <a:solidFill>
                  <a:prstClr val="black"/>
                </a:solidFill>
              </a:rPr>
              <a:t>have</a:t>
            </a:r>
            <a:r>
              <a:rPr lang="pt-PT" altLang="en-US" sz="1600" dirty="0">
                <a:solidFill>
                  <a:prstClr val="black"/>
                </a:solidFill>
              </a:rPr>
              <a:t> </a:t>
            </a:r>
            <a:r>
              <a:rPr lang="pt-PT" altLang="en-US" sz="1600" dirty="0" err="1">
                <a:solidFill>
                  <a:prstClr val="black"/>
                </a:solidFill>
              </a:rPr>
              <a:t>included</a:t>
            </a:r>
            <a:r>
              <a:rPr lang="pt-PT" altLang="en-US" sz="1600" dirty="0">
                <a:solidFill>
                  <a:prstClr val="black"/>
                </a:solidFill>
              </a:rPr>
              <a:t> </a:t>
            </a:r>
            <a:r>
              <a:rPr lang="pt-PT" altLang="en-US" sz="1600" dirty="0" err="1">
                <a:solidFill>
                  <a:prstClr val="black"/>
                </a:solidFill>
              </a:rPr>
              <a:t>Belgrade</a:t>
            </a:r>
            <a:r>
              <a:rPr lang="pt-PT" altLang="en-US" sz="1600" dirty="0">
                <a:solidFill>
                  <a:prstClr val="black"/>
                </a:solidFill>
              </a:rPr>
              <a:t>, </a:t>
            </a:r>
            <a:r>
              <a:rPr lang="pt-PT" altLang="en-US" sz="1600" dirty="0" err="1">
                <a:solidFill>
                  <a:prstClr val="black"/>
                </a:solidFill>
              </a:rPr>
              <a:t>Copenhagen</a:t>
            </a:r>
            <a:r>
              <a:rPr lang="pt-PT" altLang="en-US" sz="1600" dirty="0">
                <a:solidFill>
                  <a:prstClr val="black"/>
                </a:solidFill>
              </a:rPr>
              <a:t>, </a:t>
            </a:r>
            <a:r>
              <a:rPr lang="pt-PT" altLang="en-US" sz="1600" dirty="0" err="1">
                <a:solidFill>
                  <a:prstClr val="black"/>
                </a:solidFill>
              </a:rPr>
              <a:t>Lisbon</a:t>
            </a:r>
            <a:r>
              <a:rPr lang="pt-PT" altLang="en-US" sz="1600" dirty="0">
                <a:solidFill>
                  <a:prstClr val="black"/>
                </a:solidFill>
              </a:rPr>
              <a:t>, Berlin, </a:t>
            </a:r>
            <a:r>
              <a:rPr lang="pt-PT" altLang="en-US" sz="1600" dirty="0" err="1">
                <a:solidFill>
                  <a:prstClr val="black"/>
                </a:solidFill>
              </a:rPr>
              <a:t>Athens</a:t>
            </a:r>
            <a:r>
              <a:rPr lang="pt-PT" altLang="en-US" sz="1600" dirty="0">
                <a:solidFill>
                  <a:prstClr val="black"/>
                </a:solidFill>
              </a:rPr>
              <a:t> </a:t>
            </a:r>
            <a:r>
              <a:rPr lang="pt-PT" altLang="en-US" sz="1600" dirty="0" err="1">
                <a:solidFill>
                  <a:prstClr val="black"/>
                </a:solidFill>
              </a:rPr>
              <a:t>and</a:t>
            </a:r>
            <a:r>
              <a:rPr lang="pt-PT" altLang="en-US" sz="1600" dirty="0">
                <a:solidFill>
                  <a:prstClr val="black"/>
                </a:solidFill>
              </a:rPr>
              <a:t> </a:t>
            </a:r>
            <a:r>
              <a:rPr lang="pt-PT" altLang="en-US" sz="1600" dirty="0" err="1">
                <a:solidFill>
                  <a:prstClr val="black"/>
                </a:solidFill>
              </a:rPr>
              <a:t>Seville</a:t>
            </a:r>
            <a:endParaRPr lang="pt-PT" altLang="en-US" sz="1600" dirty="0">
              <a:solidFill>
                <a:prstClr val="black"/>
              </a:solidFill>
            </a:endParaRPr>
          </a:p>
          <a:p>
            <a:pPr marL="380990" indent="-380990">
              <a:spcBef>
                <a:spcPts val="1600"/>
              </a:spcBef>
              <a:buClr>
                <a:srgbClr val="5B9BD5"/>
              </a:buClr>
              <a:buFont typeface="Arial" panose="020B0604020202020204" pitchFamily="34" charset="0"/>
              <a:buChar char="•"/>
            </a:pPr>
            <a:r>
              <a:rPr lang="pt-PT" altLang="en-US" sz="1600" dirty="0" err="1">
                <a:solidFill>
                  <a:prstClr val="black"/>
                </a:solidFill>
              </a:rPr>
              <a:t>The</a:t>
            </a:r>
            <a:r>
              <a:rPr lang="pt-PT" altLang="en-US" sz="1600" dirty="0">
                <a:solidFill>
                  <a:prstClr val="black"/>
                </a:solidFill>
              </a:rPr>
              <a:t> trip </a:t>
            </a:r>
            <a:r>
              <a:rPr lang="pt-PT" altLang="en-US" sz="1600" dirty="0" err="1">
                <a:solidFill>
                  <a:prstClr val="black"/>
                </a:solidFill>
              </a:rPr>
              <a:t>is</a:t>
            </a:r>
            <a:r>
              <a:rPr lang="pt-PT" altLang="en-US" sz="1600" dirty="0">
                <a:solidFill>
                  <a:prstClr val="black"/>
                </a:solidFill>
              </a:rPr>
              <a:t> </a:t>
            </a:r>
            <a:r>
              <a:rPr lang="pt-PT" altLang="en-US" sz="1600" dirty="0" err="1">
                <a:solidFill>
                  <a:prstClr val="black"/>
                </a:solidFill>
              </a:rPr>
              <a:t>subsidised</a:t>
            </a:r>
            <a:r>
              <a:rPr lang="pt-PT" altLang="en-US" sz="1600" dirty="0">
                <a:solidFill>
                  <a:prstClr val="black"/>
                </a:solidFill>
              </a:rPr>
              <a:t> </a:t>
            </a:r>
            <a:r>
              <a:rPr lang="pt-PT" altLang="en-US" sz="1600" dirty="0" err="1">
                <a:solidFill>
                  <a:prstClr val="black"/>
                </a:solidFill>
              </a:rPr>
              <a:t>by</a:t>
            </a:r>
            <a:r>
              <a:rPr lang="pt-PT" altLang="en-US" sz="1600" dirty="0">
                <a:solidFill>
                  <a:prstClr val="black"/>
                </a:solidFill>
              </a:rPr>
              <a:t> </a:t>
            </a:r>
            <a:r>
              <a:rPr lang="pt-PT" altLang="en-US" sz="1600" dirty="0" err="1">
                <a:solidFill>
                  <a:prstClr val="black"/>
                </a:solidFill>
              </a:rPr>
              <a:t>the</a:t>
            </a:r>
            <a:r>
              <a:rPr lang="pt-PT" altLang="en-US" sz="1600" dirty="0">
                <a:solidFill>
                  <a:prstClr val="black"/>
                </a:solidFill>
              </a:rPr>
              <a:t> </a:t>
            </a:r>
            <a:r>
              <a:rPr lang="pt-PT" altLang="en-US" sz="1600" dirty="0" err="1">
                <a:solidFill>
                  <a:prstClr val="black"/>
                </a:solidFill>
              </a:rPr>
              <a:t>department</a:t>
            </a:r>
            <a:r>
              <a:rPr lang="pt-PT" altLang="en-US" sz="1600" dirty="0">
                <a:solidFill>
                  <a:prstClr val="black"/>
                </a:solidFill>
              </a:rPr>
              <a:t> </a:t>
            </a:r>
            <a:r>
              <a:rPr lang="pt-PT" altLang="en-US" sz="1600" dirty="0" err="1">
                <a:solidFill>
                  <a:prstClr val="black"/>
                </a:solidFill>
              </a:rPr>
              <a:t>and</a:t>
            </a:r>
            <a:r>
              <a:rPr lang="pt-PT" altLang="en-US" sz="1600" dirty="0">
                <a:solidFill>
                  <a:prstClr val="black"/>
                </a:solidFill>
              </a:rPr>
              <a:t> </a:t>
            </a:r>
            <a:r>
              <a:rPr lang="pt-PT" altLang="en-US" sz="1600" dirty="0" err="1">
                <a:solidFill>
                  <a:prstClr val="black"/>
                </a:solidFill>
              </a:rPr>
              <a:t>the</a:t>
            </a:r>
            <a:r>
              <a:rPr lang="pt-PT" altLang="en-US" sz="1600" dirty="0">
                <a:solidFill>
                  <a:prstClr val="black"/>
                </a:solidFill>
              </a:rPr>
              <a:t> </a:t>
            </a:r>
            <a:r>
              <a:rPr lang="pt-PT" altLang="en-US" sz="1600" dirty="0" err="1">
                <a:solidFill>
                  <a:prstClr val="black"/>
                </a:solidFill>
              </a:rPr>
              <a:t>cost</a:t>
            </a:r>
            <a:r>
              <a:rPr lang="pt-PT" altLang="en-US" sz="1600" dirty="0">
                <a:solidFill>
                  <a:prstClr val="black"/>
                </a:solidFill>
              </a:rPr>
              <a:t> to </a:t>
            </a:r>
            <a:r>
              <a:rPr lang="pt-PT" altLang="en-US" sz="1600" dirty="0" err="1">
                <a:solidFill>
                  <a:prstClr val="black"/>
                </a:solidFill>
              </a:rPr>
              <a:t>students</a:t>
            </a:r>
            <a:r>
              <a:rPr lang="pt-PT" altLang="en-US" sz="1600" dirty="0">
                <a:solidFill>
                  <a:prstClr val="black"/>
                </a:solidFill>
              </a:rPr>
              <a:t> </a:t>
            </a:r>
            <a:r>
              <a:rPr lang="pt-PT" altLang="en-US" sz="1600" dirty="0" err="1">
                <a:solidFill>
                  <a:prstClr val="black"/>
                </a:solidFill>
              </a:rPr>
              <a:t>is</a:t>
            </a:r>
            <a:r>
              <a:rPr lang="pt-PT" altLang="en-US" sz="1600" dirty="0">
                <a:solidFill>
                  <a:prstClr val="black"/>
                </a:solidFill>
              </a:rPr>
              <a:t> </a:t>
            </a:r>
            <a:r>
              <a:rPr lang="pt-PT" altLang="en-US" sz="1600" dirty="0" err="1">
                <a:solidFill>
                  <a:prstClr val="black"/>
                </a:solidFill>
              </a:rPr>
              <a:t>usually</a:t>
            </a:r>
            <a:r>
              <a:rPr lang="pt-PT" altLang="en-US" sz="1600" dirty="0">
                <a:solidFill>
                  <a:prstClr val="black"/>
                </a:solidFill>
              </a:rPr>
              <a:t> £300 </a:t>
            </a:r>
            <a:r>
              <a:rPr lang="pt-PT" altLang="en-US" sz="1600" dirty="0" err="1">
                <a:solidFill>
                  <a:prstClr val="black"/>
                </a:solidFill>
              </a:rPr>
              <a:t>or</a:t>
            </a:r>
            <a:r>
              <a:rPr lang="pt-PT" altLang="en-US" sz="1600" dirty="0">
                <a:solidFill>
                  <a:prstClr val="black"/>
                </a:solidFill>
              </a:rPr>
              <a:t> </a:t>
            </a:r>
            <a:r>
              <a:rPr lang="pt-PT" altLang="en-US" sz="1600" dirty="0" err="1">
                <a:solidFill>
                  <a:prstClr val="black"/>
                </a:solidFill>
              </a:rPr>
              <a:t>less</a:t>
            </a:r>
            <a:endParaRPr lang="pt-PT" altLang="en-US" sz="1600" dirty="0">
              <a:solidFill>
                <a:prstClr val="black"/>
              </a:solidFill>
            </a:endParaRPr>
          </a:p>
          <a:p>
            <a:pPr marL="380990" indent="-380990">
              <a:spcBef>
                <a:spcPts val="1600"/>
              </a:spcBef>
              <a:buClr>
                <a:srgbClr val="5B9BD5"/>
              </a:buClr>
              <a:buFont typeface="Arial" panose="020B0604020202020204" pitchFamily="34" charset="0"/>
              <a:buChar char="•"/>
            </a:pPr>
            <a:r>
              <a:rPr lang="pt-PT" altLang="en-US" sz="1600" dirty="0">
                <a:solidFill>
                  <a:prstClr val="black"/>
                </a:solidFill>
              </a:rPr>
              <a:t>Open to </a:t>
            </a:r>
            <a:r>
              <a:rPr lang="pt-PT" altLang="en-US" sz="1600" dirty="0" err="1">
                <a:solidFill>
                  <a:prstClr val="black"/>
                </a:solidFill>
              </a:rPr>
              <a:t>all</a:t>
            </a:r>
            <a:r>
              <a:rPr lang="pt-PT" altLang="en-US" sz="1600" dirty="0">
                <a:solidFill>
                  <a:prstClr val="black"/>
                </a:solidFill>
              </a:rPr>
              <a:t> </a:t>
            </a:r>
            <a:r>
              <a:rPr lang="pt-PT" altLang="en-US" sz="1600" dirty="0" err="1">
                <a:solidFill>
                  <a:prstClr val="black"/>
                </a:solidFill>
              </a:rPr>
              <a:t>Sociology</a:t>
            </a:r>
            <a:r>
              <a:rPr lang="pt-PT" altLang="en-US" sz="1600" dirty="0">
                <a:solidFill>
                  <a:prstClr val="black"/>
                </a:solidFill>
              </a:rPr>
              <a:t> </a:t>
            </a:r>
            <a:r>
              <a:rPr lang="pt-PT" altLang="en-US" sz="1600" dirty="0" err="1">
                <a:solidFill>
                  <a:prstClr val="black"/>
                </a:solidFill>
              </a:rPr>
              <a:t>students</a:t>
            </a:r>
            <a:r>
              <a:rPr lang="pt-PT" altLang="en-US" sz="1600" dirty="0">
                <a:solidFill>
                  <a:prstClr val="black"/>
                </a:solidFill>
              </a:rPr>
              <a:t> (UG, PGT, PhD)</a:t>
            </a:r>
          </a:p>
          <a:p>
            <a:pPr marL="380990" indent="-380990">
              <a:spcBef>
                <a:spcPts val="1600"/>
              </a:spcBef>
              <a:buClr>
                <a:srgbClr val="5B9BD5"/>
              </a:buClr>
              <a:buFont typeface="Arial" panose="020B0604020202020204" pitchFamily="34" charset="0"/>
              <a:buChar char="•"/>
            </a:pPr>
            <a:r>
              <a:rPr lang="pt-PT" altLang="en-US" sz="1600" dirty="0">
                <a:solidFill>
                  <a:prstClr val="black"/>
                </a:solidFill>
              </a:rPr>
              <a:t>Look out for more </a:t>
            </a:r>
            <a:r>
              <a:rPr lang="pt-PT" altLang="en-US" sz="1600" dirty="0" err="1">
                <a:solidFill>
                  <a:prstClr val="black"/>
                </a:solidFill>
              </a:rPr>
              <a:t>information</a:t>
            </a:r>
            <a:r>
              <a:rPr lang="pt-PT" altLang="en-US" sz="1600" dirty="0">
                <a:solidFill>
                  <a:prstClr val="black"/>
                </a:solidFill>
              </a:rPr>
              <a:t> </a:t>
            </a:r>
            <a:r>
              <a:rPr lang="mr-IN" altLang="en-US" sz="1600" dirty="0">
                <a:solidFill>
                  <a:prstClr val="black"/>
                </a:solidFill>
              </a:rPr>
              <a:t>–</a:t>
            </a:r>
            <a:r>
              <a:rPr lang="pt-PT" altLang="en-US" sz="1600" dirty="0">
                <a:solidFill>
                  <a:prstClr val="black"/>
                </a:solidFill>
              </a:rPr>
              <a:t> </a:t>
            </a:r>
            <a:r>
              <a:rPr lang="pt-PT" altLang="en-US" sz="1600" dirty="0" err="1">
                <a:solidFill>
                  <a:prstClr val="black"/>
                </a:solidFill>
              </a:rPr>
              <a:t>places</a:t>
            </a:r>
            <a:r>
              <a:rPr lang="pt-PT" altLang="en-US" sz="1600" dirty="0">
                <a:solidFill>
                  <a:prstClr val="black"/>
                </a:solidFill>
              </a:rPr>
              <a:t> </a:t>
            </a:r>
            <a:r>
              <a:rPr lang="pt-PT" altLang="en-US" sz="1600" dirty="0" err="1">
                <a:solidFill>
                  <a:prstClr val="black"/>
                </a:solidFill>
              </a:rPr>
              <a:t>go</a:t>
            </a:r>
            <a:r>
              <a:rPr lang="pt-PT" altLang="en-US" sz="1600" dirty="0">
                <a:solidFill>
                  <a:prstClr val="black"/>
                </a:solidFill>
              </a:rPr>
              <a:t> </a:t>
            </a:r>
            <a:r>
              <a:rPr lang="pt-PT" altLang="en-US" sz="1600" dirty="0" err="1">
                <a:solidFill>
                  <a:prstClr val="black"/>
                </a:solidFill>
              </a:rPr>
              <a:t>fast</a:t>
            </a:r>
            <a:r>
              <a:rPr lang="pt-PT" altLang="en-US" sz="1600" dirty="0">
                <a:solidFill>
                  <a:prstClr val="black"/>
                </a:solidFill>
              </a:rPr>
              <a:t>! </a:t>
            </a:r>
            <a:endParaRPr lang="en-US" altLang="en-US" sz="1600" dirty="0">
              <a:solidFill>
                <a:prstClr val="black"/>
              </a:solidFill>
            </a:endParaRPr>
          </a:p>
        </p:txBody>
      </p:sp>
      <p:pic>
        <p:nvPicPr>
          <p:cNvPr id="13" name="Picture 12">
            <a:extLst>
              <a:ext uri="{FF2B5EF4-FFF2-40B4-BE49-F238E27FC236}">
                <a16:creationId xmlns:a16="http://schemas.microsoft.com/office/drawing/2014/main" id="{CC53A653-9535-414E-B23E-8062EB502DD6}"/>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5401175" y="808672"/>
            <a:ext cx="1294633" cy="1283867"/>
          </a:xfrm>
          <a:prstGeom prst="rect">
            <a:avLst/>
          </a:prstGeom>
        </p:spPr>
      </p:pic>
      <p:pic>
        <p:nvPicPr>
          <p:cNvPr id="14" name="Picture 13">
            <a:extLst>
              <a:ext uri="{FF2B5EF4-FFF2-40B4-BE49-F238E27FC236}">
                <a16:creationId xmlns:a16="http://schemas.microsoft.com/office/drawing/2014/main" id="{EE70F169-A1CB-4C14-9585-F471432A60C3}"/>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5401174" y="2228236"/>
            <a:ext cx="1294634" cy="1726179"/>
          </a:xfrm>
          <a:prstGeom prst="rect">
            <a:avLst/>
          </a:prstGeom>
        </p:spPr>
      </p:pic>
      <p:pic>
        <p:nvPicPr>
          <p:cNvPr id="15" name="Picture 14">
            <a:extLst>
              <a:ext uri="{FF2B5EF4-FFF2-40B4-BE49-F238E27FC236}">
                <a16:creationId xmlns:a16="http://schemas.microsoft.com/office/drawing/2014/main" id="{28C13FEA-81CF-4B8F-BC9B-72275A812A13}"/>
              </a:ext>
            </a:extLst>
          </p:cNvPr>
          <p:cNvPicPr>
            <a:picLocks noChangeAspect="1"/>
          </p:cNvPicPr>
          <p:nvPr/>
        </p:nvPicPr>
        <p:blipFill>
          <a:blip r:embed="rId6"/>
          <a:stretch>
            <a:fillRect/>
          </a:stretch>
        </p:blipFill>
        <p:spPr>
          <a:xfrm>
            <a:off x="6885598" y="808672"/>
            <a:ext cx="1492062" cy="1283867"/>
          </a:xfrm>
          <a:prstGeom prst="rect">
            <a:avLst/>
          </a:prstGeom>
        </p:spPr>
      </p:pic>
      <p:pic>
        <p:nvPicPr>
          <p:cNvPr id="16" name="Picture 15">
            <a:extLst>
              <a:ext uri="{FF2B5EF4-FFF2-40B4-BE49-F238E27FC236}">
                <a16:creationId xmlns:a16="http://schemas.microsoft.com/office/drawing/2014/main" id="{A17E7668-C9D7-470C-8DF8-E9C24B3FB1A9}"/>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6885598" y="2228236"/>
            <a:ext cx="1289774" cy="1719698"/>
          </a:xfrm>
          <a:prstGeom prst="rect">
            <a:avLst/>
          </a:prstGeom>
        </p:spPr>
      </p:pic>
      <p:sp>
        <p:nvSpPr>
          <p:cNvPr id="17" name="TextBox 16">
            <a:extLst>
              <a:ext uri="{FF2B5EF4-FFF2-40B4-BE49-F238E27FC236}">
                <a16:creationId xmlns:a16="http://schemas.microsoft.com/office/drawing/2014/main" id="{EB78B02A-3BDE-4A23-968F-5D713868844B}"/>
              </a:ext>
            </a:extLst>
          </p:cNvPr>
          <p:cNvSpPr txBox="1"/>
          <p:nvPr/>
        </p:nvSpPr>
        <p:spPr>
          <a:xfrm>
            <a:off x="5181601" y="210777"/>
            <a:ext cx="3536028" cy="523220"/>
          </a:xfrm>
          <a:prstGeom prst="rect">
            <a:avLst/>
          </a:prstGeom>
          <a:noFill/>
        </p:spPr>
        <p:txBody>
          <a:bodyPr wrap="square" rtlCol="0">
            <a:spAutoFit/>
          </a:bodyPr>
          <a:lstStyle/>
          <a:p>
            <a:pPr algn="ctr"/>
            <a:r>
              <a:rPr lang="en-US" sz="1400" dirty="0">
                <a:solidFill>
                  <a:srgbClr val="00B0F0"/>
                </a:solidFill>
              </a:rPr>
              <a:t>2018 - Postcolonial Amsterdam: </a:t>
            </a:r>
            <a:r>
              <a:rPr lang="en-US" sz="1400" dirty="0" err="1">
                <a:solidFill>
                  <a:srgbClr val="00B0F0"/>
                </a:solidFill>
              </a:rPr>
              <a:t>Multiculture</a:t>
            </a:r>
            <a:r>
              <a:rPr lang="en-US" sz="1400" dirty="0">
                <a:solidFill>
                  <a:srgbClr val="00B0F0"/>
                </a:solidFill>
              </a:rPr>
              <a:t>, Gentrification and Urban Space</a:t>
            </a:r>
          </a:p>
        </p:txBody>
      </p:sp>
    </p:spTree>
    <p:extLst>
      <p:ext uri="{BB962C8B-B14F-4D97-AF65-F5344CB8AC3E}">
        <p14:creationId xmlns:p14="http://schemas.microsoft.com/office/powerpoint/2010/main" val="222175492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rgbClr val="00B0E1"/>
        </a:solidFill>
        <a:effectLst/>
      </p:bgPr>
    </p:bg>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8DBB96EE-D1F7-0346-97FF-487B233F9F46}"/>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0" y="136102"/>
            <a:ext cx="9144000" cy="5143500"/>
          </a:xfrm>
          <a:prstGeom prst="rect">
            <a:avLst/>
          </a:prstGeom>
        </p:spPr>
      </p:pic>
      <p:sp>
        <p:nvSpPr>
          <p:cNvPr id="8" name="Rectangle 7"/>
          <p:cNvSpPr/>
          <p:nvPr/>
        </p:nvSpPr>
        <p:spPr>
          <a:xfrm>
            <a:off x="0" y="-10484"/>
            <a:ext cx="9144000" cy="422649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A</a:t>
            </a:r>
          </a:p>
        </p:txBody>
      </p:sp>
      <p:sp>
        <p:nvSpPr>
          <p:cNvPr id="12" name="TextBox 11"/>
          <p:cNvSpPr txBox="1"/>
          <p:nvPr/>
        </p:nvSpPr>
        <p:spPr>
          <a:xfrm>
            <a:off x="655320" y="860772"/>
            <a:ext cx="8317992" cy="3108543"/>
          </a:xfrm>
          <a:prstGeom prst="rect">
            <a:avLst/>
          </a:prstGeom>
          <a:noFill/>
        </p:spPr>
        <p:txBody>
          <a:bodyPr wrap="square" numCol="1" spcCol="360000" rtlCol="0">
            <a:spAutoFit/>
          </a:bodyPr>
          <a:lstStyle/>
          <a:p>
            <a:pPr marL="285750" indent="-285750">
              <a:spcBef>
                <a:spcPts val="1200"/>
              </a:spcBef>
              <a:buClr>
                <a:schemeClr val="accent1"/>
              </a:buClr>
              <a:buFont typeface="Arial" panose="020B0604020202020204" pitchFamily="34" charset="0"/>
              <a:buChar char="•"/>
            </a:pPr>
            <a:r>
              <a:rPr lang="pt-PT" altLang="en-US" sz="1600" dirty="0"/>
              <a:t>In your 2</a:t>
            </a:r>
            <a:r>
              <a:rPr lang="pt-PT" altLang="en-US" sz="1600" baseline="30000" dirty="0"/>
              <a:t>nd</a:t>
            </a:r>
            <a:r>
              <a:rPr lang="pt-PT" altLang="en-US" sz="1600" dirty="0"/>
              <a:t> year, you can apply to study abroad during the following year.</a:t>
            </a:r>
          </a:p>
          <a:p>
            <a:pPr marL="285750" indent="-285750">
              <a:spcBef>
                <a:spcPts val="600"/>
              </a:spcBef>
              <a:buClr>
                <a:schemeClr val="accent1"/>
              </a:buClr>
              <a:buFont typeface="Arial" panose="020B0604020202020204" pitchFamily="34" charset="0"/>
              <a:buChar char="•"/>
            </a:pPr>
            <a:r>
              <a:rPr lang="pt-PT" altLang="en-US" sz="1600" dirty="0"/>
              <a:t>Your degree will be extended to 4 years (5 for BA Law and Sociology).</a:t>
            </a:r>
          </a:p>
          <a:p>
            <a:pPr marL="285750" indent="-285750">
              <a:spcBef>
                <a:spcPts val="600"/>
              </a:spcBef>
              <a:buClr>
                <a:schemeClr val="accent1"/>
              </a:buClr>
              <a:buFont typeface="Arial" panose="020B0604020202020204" pitchFamily="34" charset="0"/>
              <a:buChar char="•"/>
            </a:pPr>
            <a:r>
              <a:rPr lang="pt-PT" altLang="en-US" sz="1600" dirty="0"/>
              <a:t>Some partner universities teach in the local language, but several partner universities in                non-English-speaking countries offer teaching in English.</a:t>
            </a:r>
          </a:p>
          <a:p>
            <a:pPr marL="285750" indent="-285750">
              <a:spcBef>
                <a:spcPts val="600"/>
              </a:spcBef>
              <a:buClr>
                <a:schemeClr val="accent1"/>
              </a:buClr>
              <a:buFont typeface="Arial" panose="020B0604020202020204" pitchFamily="34" charset="0"/>
              <a:buChar char="•"/>
            </a:pPr>
            <a:r>
              <a:rPr lang="pt-PT" altLang="en-US" sz="1600" dirty="0"/>
              <a:t>Funding is available for students going to partner universities                                                            in Europe.</a:t>
            </a:r>
          </a:p>
          <a:p>
            <a:pPr marL="285750" indent="-285750">
              <a:spcBef>
                <a:spcPts val="600"/>
              </a:spcBef>
              <a:buClr>
                <a:schemeClr val="accent1"/>
              </a:buClr>
              <a:buFont typeface="Arial" panose="020B0604020202020204" pitchFamily="34" charset="0"/>
              <a:buChar char="•"/>
            </a:pPr>
            <a:r>
              <a:rPr lang="pt-PT" altLang="en-US" sz="1600" dirty="0"/>
              <a:t>Our network of partner universities is always changing, but currently                                    students can apply for study abroad places in the </a:t>
            </a:r>
            <a:r>
              <a:rPr lang="pt-PT" altLang="en-US" sz="1600" b="1" dirty="0"/>
              <a:t>Czech Republic,                                           Denmark, Finland, France, Germany, </a:t>
            </a:r>
            <a:r>
              <a:rPr lang="pt-PT" altLang="en-US" sz="1600" b="1" dirty="0" err="1"/>
              <a:t>the</a:t>
            </a:r>
            <a:r>
              <a:rPr lang="pt-PT" altLang="en-US" sz="1600" b="1" dirty="0"/>
              <a:t> </a:t>
            </a:r>
            <a:r>
              <a:rPr lang="pt-PT" altLang="en-US" sz="1600" b="1" dirty="0" err="1"/>
              <a:t>Netherlands</a:t>
            </a:r>
            <a:r>
              <a:rPr lang="pt-PT" altLang="en-US" sz="1600" b="1" dirty="0"/>
              <a:t>, Portugal, </a:t>
            </a:r>
            <a:br>
              <a:rPr lang="pt-PT" altLang="en-US" sz="1600" b="1" dirty="0"/>
            </a:br>
            <a:r>
              <a:rPr lang="pt-PT" altLang="en-US" sz="1600" b="1" dirty="0" err="1"/>
              <a:t>Spain</a:t>
            </a:r>
            <a:r>
              <a:rPr lang="pt-PT" altLang="en-US" sz="1600" b="1" dirty="0"/>
              <a:t>, Sweden, </a:t>
            </a:r>
            <a:r>
              <a:rPr lang="pt-PT" altLang="en-US" sz="1600" dirty="0"/>
              <a:t>as </a:t>
            </a:r>
            <a:r>
              <a:rPr lang="pt-PT" altLang="en-US" sz="1600" dirty="0" err="1"/>
              <a:t>well</a:t>
            </a:r>
            <a:r>
              <a:rPr lang="pt-PT" altLang="en-US" sz="1600" dirty="0"/>
              <a:t> as </a:t>
            </a:r>
            <a:r>
              <a:rPr lang="pt-PT" altLang="en-US" sz="1600" b="1" dirty="0" err="1"/>
              <a:t>Australia</a:t>
            </a:r>
            <a:r>
              <a:rPr lang="pt-PT" altLang="en-US" sz="1600" b="1" dirty="0"/>
              <a:t>, Canada, China, Hong Kong, </a:t>
            </a:r>
            <a:br>
              <a:rPr lang="pt-PT" altLang="en-US" sz="1600" b="1" dirty="0"/>
            </a:br>
            <a:r>
              <a:rPr lang="pt-PT" altLang="en-US" sz="1600" b="1" dirty="0" err="1"/>
              <a:t>Japan</a:t>
            </a:r>
            <a:r>
              <a:rPr lang="pt-PT" altLang="en-US" sz="1600" b="1" dirty="0"/>
              <a:t>, </a:t>
            </a:r>
            <a:r>
              <a:rPr lang="pt-PT" altLang="en-US" sz="1600" b="1" dirty="0" err="1"/>
              <a:t>Malaysia</a:t>
            </a:r>
            <a:r>
              <a:rPr lang="pt-PT" altLang="en-US" sz="1600" b="1" dirty="0"/>
              <a:t> </a:t>
            </a:r>
            <a:r>
              <a:rPr lang="pt-PT" altLang="en-US" sz="1600" dirty="0"/>
              <a:t>and</a:t>
            </a:r>
            <a:r>
              <a:rPr lang="pt-PT" altLang="en-US" sz="1600" b="1" dirty="0"/>
              <a:t> South Korea. </a:t>
            </a:r>
            <a:endParaRPr lang="en-US" altLang="en-US" sz="1600" b="1" dirty="0"/>
          </a:p>
        </p:txBody>
      </p:sp>
      <p:sp>
        <p:nvSpPr>
          <p:cNvPr id="11" name="TextBox 10">
            <a:extLst>
              <a:ext uri="{FF2B5EF4-FFF2-40B4-BE49-F238E27FC236}">
                <a16:creationId xmlns:a16="http://schemas.microsoft.com/office/drawing/2014/main" id="{AAA3A835-5B9F-8E4D-A563-8F6A44E13908}"/>
              </a:ext>
            </a:extLst>
          </p:cNvPr>
          <p:cNvSpPr txBox="1"/>
          <p:nvPr/>
        </p:nvSpPr>
        <p:spPr>
          <a:xfrm>
            <a:off x="655320" y="370090"/>
            <a:ext cx="3414109" cy="365934"/>
          </a:xfrm>
          <a:prstGeom prst="rect">
            <a:avLst/>
          </a:prstGeom>
          <a:noFill/>
        </p:spPr>
        <p:txBody>
          <a:bodyPr wrap="square" rtlCol="0">
            <a:spAutoFit/>
          </a:bodyPr>
          <a:lstStyle/>
          <a:p>
            <a:pPr>
              <a:lnSpc>
                <a:spcPts val="2000"/>
              </a:lnSpc>
            </a:pPr>
            <a:r>
              <a:rPr lang="en-US" sz="2400" b="1" dirty="0">
                <a:solidFill>
                  <a:srgbClr val="00B0E1"/>
                </a:solidFill>
              </a:rPr>
              <a:t>STUDYING ABROAD</a:t>
            </a:r>
            <a:endParaRPr lang="en-US" sz="2400" dirty="0">
              <a:solidFill>
                <a:srgbClr val="00B0E1"/>
              </a:solidFill>
            </a:endParaRPr>
          </a:p>
        </p:txBody>
      </p:sp>
      <p:pic>
        <p:nvPicPr>
          <p:cNvPr id="7" name="Picture 4">
            <a:extLst>
              <a:ext uri="{FF2B5EF4-FFF2-40B4-BE49-F238E27FC236}">
                <a16:creationId xmlns:a16="http://schemas.microsoft.com/office/drawing/2014/main" id="{5CD4D0A6-59D8-4C95-B569-13789452392E}"/>
              </a:ext>
            </a:extLst>
          </p:cNvPr>
          <p:cNvPicPr>
            <a:picLocks noChangeAspect="1"/>
          </p:cNvPicPr>
          <p:nvPr/>
        </p:nvPicPr>
        <p:blipFill>
          <a:blip r:embed="rId4" cstate="screen">
            <a:extLst>
              <a:ext uri="{28A0092B-C50C-407E-A947-70E740481C1C}">
                <a14:useLocalDpi xmlns:a14="http://schemas.microsoft.com/office/drawing/2010/main"/>
              </a:ext>
            </a:extLst>
          </a:blip>
          <a:srcRect/>
          <a:stretch>
            <a:fillRect/>
          </a:stretch>
        </p:blipFill>
        <p:spPr bwMode="auto">
          <a:xfrm>
            <a:off x="6649855" y="2145792"/>
            <a:ext cx="2494145" cy="203071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412937247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rgbClr val="00B0E1"/>
        </a:solidFill>
        <a:effectLst/>
      </p:bgPr>
    </p:bg>
    <p:spTree>
      <p:nvGrpSpPr>
        <p:cNvPr id="1" name=""/>
        <p:cNvGrpSpPr/>
        <p:nvPr/>
      </p:nvGrpSpPr>
      <p:grpSpPr>
        <a:xfrm>
          <a:off x="0" y="0"/>
          <a:ext cx="0" cy="0"/>
          <a:chOff x="0" y="0"/>
          <a:chExt cx="0" cy="0"/>
        </a:xfrm>
      </p:grpSpPr>
      <p:pic>
        <p:nvPicPr>
          <p:cNvPr id="10" name="Picture 9"/>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35262" y="-3713665"/>
            <a:ext cx="9144000" cy="5143500"/>
          </a:xfrm>
          <a:prstGeom prst="rect">
            <a:avLst/>
          </a:prstGeom>
        </p:spPr>
      </p:pic>
      <p:sp>
        <p:nvSpPr>
          <p:cNvPr id="8" name="TextBox 7">
            <a:extLst>
              <a:ext uri="{FF2B5EF4-FFF2-40B4-BE49-F238E27FC236}">
                <a16:creationId xmlns:a16="http://schemas.microsoft.com/office/drawing/2014/main" id="{3F324468-9E99-4624-B345-007B1A40B3CD}"/>
              </a:ext>
            </a:extLst>
          </p:cNvPr>
          <p:cNvSpPr txBox="1"/>
          <p:nvPr/>
        </p:nvSpPr>
        <p:spPr>
          <a:xfrm>
            <a:off x="1826824" y="480373"/>
            <a:ext cx="3764265" cy="4832092"/>
          </a:xfrm>
          <a:prstGeom prst="rect">
            <a:avLst/>
          </a:prstGeom>
          <a:noFill/>
        </p:spPr>
        <p:txBody>
          <a:bodyPr wrap="square" numCol="1" rtlCol="0">
            <a:spAutoFit/>
          </a:bodyPr>
          <a:lstStyle/>
          <a:p>
            <a:pPr marL="285750" indent="-285750">
              <a:spcBef>
                <a:spcPct val="0"/>
              </a:spcBef>
              <a:buFont typeface="Arial" panose="020B0604020202020204" pitchFamily="34" charset="0"/>
              <a:buChar char="•"/>
            </a:pPr>
            <a:r>
              <a:rPr lang="en-US" altLang="en-US" sz="1600" b="1" dirty="0">
                <a:solidFill>
                  <a:schemeClr val="bg1"/>
                </a:solidFill>
                <a:latin typeface="+mj-lt"/>
              </a:rPr>
              <a:t>We are a welcoming and inclusive society with a diverse range of members that share an interest in Sociology</a:t>
            </a:r>
          </a:p>
          <a:p>
            <a:pPr marL="285750" indent="-285750">
              <a:spcBef>
                <a:spcPct val="0"/>
              </a:spcBef>
              <a:buFont typeface="Arial" panose="020B0604020202020204" pitchFamily="34" charset="0"/>
              <a:buChar char="•"/>
            </a:pPr>
            <a:r>
              <a:rPr lang="en-US" altLang="en-US" sz="1600" b="1" dirty="0">
                <a:solidFill>
                  <a:schemeClr val="bg1"/>
                </a:solidFill>
                <a:latin typeface="+mj-lt"/>
              </a:rPr>
              <a:t>We offer a wide range of events:</a:t>
            </a:r>
          </a:p>
          <a:p>
            <a:pPr>
              <a:spcBef>
                <a:spcPct val="0"/>
              </a:spcBef>
            </a:pPr>
            <a:endParaRPr lang="en-US" altLang="en-US" sz="1600" b="1" dirty="0">
              <a:solidFill>
                <a:schemeClr val="bg1"/>
              </a:solidFill>
              <a:latin typeface="+mj-lt"/>
            </a:endParaRPr>
          </a:p>
          <a:p>
            <a:pPr marL="285750" indent="-285750">
              <a:spcBef>
                <a:spcPct val="0"/>
              </a:spcBef>
              <a:buFont typeface="Wingdings" panose="05000000000000000000" pitchFamily="2" charset="2"/>
              <a:buChar char="à"/>
            </a:pPr>
            <a:r>
              <a:rPr lang="en-US" altLang="en-US" sz="1400" b="1" dirty="0">
                <a:solidFill>
                  <a:schemeClr val="bg1"/>
                </a:solidFill>
                <a:latin typeface="+mj-lt"/>
              </a:rPr>
              <a:t>Academic Events </a:t>
            </a:r>
            <a:r>
              <a:rPr lang="en-US" altLang="en-US" sz="1400" b="1" dirty="0">
                <a:solidFill>
                  <a:schemeClr val="bg1"/>
                </a:solidFill>
              </a:rPr>
              <a:t>–</a:t>
            </a:r>
            <a:r>
              <a:rPr lang="en-US" altLang="en-US" sz="1400" b="1" dirty="0">
                <a:solidFill>
                  <a:schemeClr val="bg1"/>
                </a:solidFill>
                <a:latin typeface="+mj-lt"/>
              </a:rPr>
              <a:t> from documentary screenings to careers fairs </a:t>
            </a:r>
          </a:p>
          <a:p>
            <a:pPr marL="285750" indent="-285750">
              <a:spcBef>
                <a:spcPct val="0"/>
              </a:spcBef>
              <a:buFont typeface="Wingdings" panose="05000000000000000000" pitchFamily="2" charset="2"/>
              <a:buChar char="à"/>
            </a:pPr>
            <a:endParaRPr lang="en-US" altLang="en-US" sz="1400" b="1" dirty="0">
              <a:solidFill>
                <a:schemeClr val="bg1"/>
              </a:solidFill>
              <a:latin typeface="+mj-lt"/>
            </a:endParaRPr>
          </a:p>
          <a:p>
            <a:pPr marL="285750" indent="-285750">
              <a:spcBef>
                <a:spcPct val="0"/>
              </a:spcBef>
              <a:buFont typeface="Wingdings" panose="05000000000000000000" pitchFamily="2" charset="2"/>
              <a:buChar char="à"/>
            </a:pPr>
            <a:r>
              <a:rPr lang="en-US" altLang="en-US" sz="1400" b="1" dirty="0">
                <a:solidFill>
                  <a:schemeClr val="bg1"/>
                </a:solidFill>
                <a:latin typeface="+mj-lt"/>
              </a:rPr>
              <a:t>Social Events – from bowling to bar crawls</a:t>
            </a:r>
          </a:p>
          <a:p>
            <a:pPr marL="285750" indent="-285750">
              <a:spcBef>
                <a:spcPct val="0"/>
              </a:spcBef>
              <a:buFont typeface="Wingdings" panose="05000000000000000000" pitchFamily="2" charset="2"/>
              <a:buChar char="à"/>
            </a:pPr>
            <a:endParaRPr lang="en-US" altLang="en-US" sz="1400" b="1" dirty="0">
              <a:solidFill>
                <a:schemeClr val="bg1"/>
              </a:solidFill>
              <a:latin typeface="+mj-lt"/>
            </a:endParaRPr>
          </a:p>
          <a:p>
            <a:pPr marL="285750" indent="-285750">
              <a:spcBef>
                <a:spcPct val="0"/>
              </a:spcBef>
              <a:buFont typeface="Wingdings" panose="05000000000000000000" pitchFamily="2" charset="2"/>
              <a:buChar char="à"/>
            </a:pPr>
            <a:r>
              <a:rPr lang="en-US" altLang="en-US" sz="1400" b="1" dirty="0">
                <a:solidFill>
                  <a:schemeClr val="bg1"/>
                </a:solidFill>
                <a:latin typeface="+mj-lt"/>
              </a:rPr>
              <a:t>Welfare Events – our mentoring scheme and advice drop-in sessions</a:t>
            </a:r>
          </a:p>
          <a:p>
            <a:pPr marL="285750" indent="-285750">
              <a:spcBef>
                <a:spcPct val="0"/>
              </a:spcBef>
              <a:buFont typeface="Wingdings" panose="05000000000000000000" pitchFamily="2" charset="2"/>
              <a:buChar char="à"/>
            </a:pPr>
            <a:endParaRPr lang="en-US" altLang="en-US" sz="1400" b="1" dirty="0">
              <a:solidFill>
                <a:schemeClr val="bg1"/>
              </a:solidFill>
              <a:latin typeface="+mj-lt"/>
            </a:endParaRPr>
          </a:p>
          <a:p>
            <a:pPr marL="285750" indent="-285750">
              <a:spcBef>
                <a:spcPct val="0"/>
              </a:spcBef>
              <a:buFont typeface="Wingdings" panose="05000000000000000000" pitchFamily="2" charset="2"/>
              <a:buChar char="à"/>
            </a:pPr>
            <a:r>
              <a:rPr lang="en-US" altLang="en-US" sz="1400" b="1" dirty="0">
                <a:solidFill>
                  <a:schemeClr val="bg1"/>
                </a:solidFill>
                <a:latin typeface="+mj-lt"/>
              </a:rPr>
              <a:t>Charity Events – </a:t>
            </a:r>
            <a:r>
              <a:rPr lang="en-US" altLang="en-US" sz="1400" b="1" dirty="0" err="1">
                <a:solidFill>
                  <a:schemeClr val="bg1"/>
                </a:solidFill>
                <a:latin typeface="+mj-lt"/>
              </a:rPr>
              <a:t>SocSoc</a:t>
            </a:r>
            <a:r>
              <a:rPr lang="en-US" altLang="en-US" sz="1400" b="1" dirty="0">
                <a:solidFill>
                  <a:schemeClr val="bg1"/>
                </a:solidFill>
                <a:latin typeface="+mj-lt"/>
              </a:rPr>
              <a:t> Socks, quiz nights and an annual raffle. All proceeds go to local charities</a:t>
            </a:r>
          </a:p>
          <a:p>
            <a:pPr>
              <a:spcBef>
                <a:spcPct val="0"/>
              </a:spcBef>
            </a:pPr>
            <a:endParaRPr lang="en-US" altLang="en-US" sz="1400" b="1" dirty="0">
              <a:solidFill>
                <a:schemeClr val="bg1"/>
              </a:solidFill>
              <a:latin typeface="+mj-lt"/>
            </a:endParaRPr>
          </a:p>
          <a:p>
            <a:pPr>
              <a:spcBef>
                <a:spcPct val="0"/>
              </a:spcBef>
            </a:pPr>
            <a:r>
              <a:rPr lang="en-US" altLang="en-US" sz="1600" b="1" dirty="0">
                <a:solidFill>
                  <a:schemeClr val="bg1"/>
                </a:solidFill>
                <a:latin typeface="+mj-lt"/>
              </a:rPr>
              <a:t>Whatever your interests may be, we’re sure </a:t>
            </a:r>
            <a:r>
              <a:rPr lang="en-US" altLang="en-US" sz="1600" b="1" dirty="0" err="1">
                <a:solidFill>
                  <a:schemeClr val="bg1"/>
                </a:solidFill>
                <a:latin typeface="+mj-lt"/>
              </a:rPr>
              <a:t>SocSoc</a:t>
            </a:r>
            <a:r>
              <a:rPr lang="en-US" altLang="en-US" sz="1600" b="1" dirty="0">
                <a:solidFill>
                  <a:schemeClr val="bg1"/>
                </a:solidFill>
                <a:latin typeface="+mj-lt"/>
              </a:rPr>
              <a:t> will have something to offer you!</a:t>
            </a:r>
          </a:p>
          <a:p>
            <a:pPr>
              <a:spcBef>
                <a:spcPct val="0"/>
              </a:spcBef>
            </a:pPr>
            <a:endParaRPr lang="en-US" altLang="en-US" sz="1400" b="1" dirty="0">
              <a:solidFill>
                <a:schemeClr val="bg1"/>
              </a:solidFill>
              <a:latin typeface="+mj-lt"/>
            </a:endParaRPr>
          </a:p>
          <a:p>
            <a:pPr>
              <a:spcBef>
                <a:spcPct val="0"/>
              </a:spcBef>
            </a:pPr>
            <a:endParaRPr lang="en-US" altLang="en-US" sz="1400" b="1" dirty="0">
              <a:solidFill>
                <a:schemeClr val="bg1"/>
              </a:solidFill>
              <a:latin typeface="+mj-lt"/>
            </a:endParaRPr>
          </a:p>
        </p:txBody>
      </p:sp>
      <p:pic>
        <p:nvPicPr>
          <p:cNvPr id="12" name="Picture 11">
            <a:extLst>
              <a:ext uri="{FF2B5EF4-FFF2-40B4-BE49-F238E27FC236}">
                <a16:creationId xmlns:a16="http://schemas.microsoft.com/office/drawing/2014/main" id="{53CA0488-818A-43A7-8A85-A4BFDA07CCAE}"/>
              </a:ext>
            </a:extLst>
          </p:cNvPr>
          <p:cNvPicPr>
            <a:picLocks noChangeAspect="1"/>
          </p:cNvPicPr>
          <p:nvPr/>
        </p:nvPicPr>
        <p:blipFill>
          <a:blip r:embed="rId4"/>
          <a:stretch>
            <a:fillRect/>
          </a:stretch>
        </p:blipFill>
        <p:spPr>
          <a:xfrm>
            <a:off x="-9365" y="0"/>
            <a:ext cx="1783830" cy="1783830"/>
          </a:xfrm>
          <a:prstGeom prst="rect">
            <a:avLst/>
          </a:prstGeom>
        </p:spPr>
      </p:pic>
      <p:pic>
        <p:nvPicPr>
          <p:cNvPr id="13" name="Picture 12">
            <a:extLst>
              <a:ext uri="{FF2B5EF4-FFF2-40B4-BE49-F238E27FC236}">
                <a16:creationId xmlns:a16="http://schemas.microsoft.com/office/drawing/2014/main" id="{C0D70A90-7D5F-4EC2-8AF3-1F03F4AA797D}"/>
              </a:ext>
            </a:extLst>
          </p:cNvPr>
          <p:cNvPicPr>
            <a:picLocks noChangeAspect="1"/>
          </p:cNvPicPr>
          <p:nvPr/>
        </p:nvPicPr>
        <p:blipFill>
          <a:blip r:embed="rId5"/>
          <a:stretch>
            <a:fillRect/>
          </a:stretch>
        </p:blipFill>
        <p:spPr>
          <a:xfrm>
            <a:off x="5913819" y="1429835"/>
            <a:ext cx="2270649" cy="1513766"/>
          </a:xfrm>
          <a:prstGeom prst="rect">
            <a:avLst/>
          </a:prstGeom>
          <a:ln>
            <a:noFill/>
          </a:ln>
          <a:effectLst>
            <a:outerShdw blurRad="190500" algn="tl" rotWithShape="0">
              <a:srgbClr val="000000">
                <a:alpha val="70000"/>
              </a:srgbClr>
            </a:outerShdw>
          </a:effectLst>
        </p:spPr>
      </p:pic>
      <p:pic>
        <p:nvPicPr>
          <p:cNvPr id="14" name="Picture 13">
            <a:extLst>
              <a:ext uri="{FF2B5EF4-FFF2-40B4-BE49-F238E27FC236}">
                <a16:creationId xmlns:a16="http://schemas.microsoft.com/office/drawing/2014/main" id="{60A59EDC-6B63-4C29-A010-33AC127A9524}"/>
              </a:ext>
            </a:extLst>
          </p:cNvPr>
          <p:cNvPicPr>
            <a:picLocks noChangeAspect="1"/>
          </p:cNvPicPr>
          <p:nvPr/>
        </p:nvPicPr>
        <p:blipFill>
          <a:blip r:embed="rId6"/>
          <a:stretch>
            <a:fillRect/>
          </a:stretch>
        </p:blipFill>
        <p:spPr>
          <a:xfrm>
            <a:off x="7304689" y="3159179"/>
            <a:ext cx="1591391" cy="1591391"/>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38713257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34340" y="1599643"/>
            <a:ext cx="8176260" cy="750809"/>
          </a:xfrm>
        </p:spPr>
        <p:txBody>
          <a:bodyPr>
            <a:noAutofit/>
          </a:bodyPr>
          <a:lstStyle/>
          <a:p>
            <a:pPr algn="ctr"/>
            <a:r>
              <a:rPr lang="en-GB" dirty="0">
                <a:latin typeface="AngsanaUPC" panose="02020603050405020304" pitchFamily="18" charset="-34"/>
                <a:cs typeface="AngsanaUPC" panose="02020603050405020304" pitchFamily="18" charset="-34"/>
              </a:rPr>
              <a:t>Welcome to Warwick Sociology</a:t>
            </a:r>
          </a:p>
        </p:txBody>
      </p:sp>
      <p:pic>
        <p:nvPicPr>
          <p:cNvPr id="1028" name="Picture 4" descr="Image result for du bois"/>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478205" y="230360"/>
            <a:ext cx="1134578" cy="1122411"/>
          </a:xfrm>
          <a:prstGeom prst="rect">
            <a:avLst/>
          </a:prstGeom>
          <a:solidFill>
            <a:srgbClr val="FFFFFF">
              <a:shade val="85000"/>
            </a:srgbClr>
          </a:solidFill>
          <a:ln w="88900" cap="sq">
            <a:solidFill>
              <a:schemeClr val="tx2"/>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1030" name="Picture 6" descr="Image result for simone de beauvoi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788024" y="272721"/>
            <a:ext cx="1178260" cy="1178261"/>
          </a:xfrm>
          <a:prstGeom prst="rect">
            <a:avLst/>
          </a:prstGeom>
          <a:solidFill>
            <a:srgbClr val="FFFFFF">
              <a:shade val="85000"/>
            </a:srgbClr>
          </a:solidFill>
          <a:ln w="88900" cap="sq">
            <a:solidFill>
              <a:schemeClr val="tx2"/>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1032" name="Picture 8" descr="Image result for gayatri spivak"/>
          <p:cNvPicPr>
            <a:picLocks noChangeAspect="1" noChangeArrowheads="1"/>
          </p:cNvPicPr>
          <p:nvPr/>
        </p:nvPicPr>
        <p:blipFill rotWithShape="1">
          <a:blip r:embed="rId5">
            <a:extLst>
              <a:ext uri="{28A0092B-C50C-407E-A947-70E740481C1C}">
                <a14:useLocalDpi xmlns:a14="http://schemas.microsoft.com/office/drawing/2010/main" val="0"/>
              </a:ext>
            </a:extLst>
          </a:blip>
          <a:srcRect l="30496" t="-3428" r="-940" b="3428"/>
          <a:stretch/>
        </p:blipFill>
        <p:spPr bwMode="auto">
          <a:xfrm>
            <a:off x="4626007" y="2492289"/>
            <a:ext cx="1279748" cy="1362515"/>
          </a:xfrm>
          <a:prstGeom prst="rect">
            <a:avLst/>
          </a:prstGeom>
          <a:solidFill>
            <a:srgbClr val="FFFFFF">
              <a:shade val="85000"/>
            </a:srgbClr>
          </a:solidFill>
          <a:ln w="88900" cap="sq">
            <a:solidFill>
              <a:schemeClr val="tx2"/>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8" name="AutoShape 18" descr="Image result for foucault"/>
          <p:cNvSpPr>
            <a:spLocks noChangeAspect="1" noChangeArrowheads="1"/>
          </p:cNvSpPr>
          <p:nvPr/>
        </p:nvSpPr>
        <p:spPr bwMode="auto">
          <a:xfrm>
            <a:off x="1716882" y="-806054"/>
            <a:ext cx="2636044" cy="2636045"/>
          </a:xfrm>
          <a:prstGeom prst="rect">
            <a:avLst/>
          </a:prstGeom>
          <a:noFill/>
          <a:extLst>
            <a:ext uri="{909E8E84-426E-40dd-AFC4-6F175D3DCCD1}">
              <a14:hiddenFill xmlns:a14="http://schemas.microsoft.com/office/drawing/2010/main" xmlns="">
                <a:solidFill>
                  <a:srgbClr val="FFFFFF"/>
                </a:solidFill>
              </a14:hiddenFill>
            </a:ext>
          </a:extLst>
        </p:spPr>
        <p:txBody>
          <a:bodyPr vert="horz" wrap="square" lIns="68580" tIns="34290" rIns="68580" bIns="34290" numCol="1" anchor="t" anchorCtr="0" compatLnSpc="1">
            <a:prstTxWarp prst="textNoShape">
              <a:avLst/>
            </a:prstTxWarp>
          </a:bodyPr>
          <a:lstStyle/>
          <a:p>
            <a:endParaRPr lang="en-GB" sz="1350"/>
          </a:p>
        </p:txBody>
      </p:sp>
      <p:sp>
        <p:nvSpPr>
          <p:cNvPr id="11" name="AutoShape 28" descr="Image result for gramsci"/>
          <p:cNvSpPr>
            <a:spLocks noChangeAspect="1" noChangeArrowheads="1"/>
          </p:cNvSpPr>
          <p:nvPr/>
        </p:nvSpPr>
        <p:spPr bwMode="auto">
          <a:xfrm>
            <a:off x="1259681" y="-1067991"/>
            <a:ext cx="1571625" cy="2228851"/>
          </a:xfrm>
          <a:prstGeom prst="rect">
            <a:avLst/>
          </a:prstGeom>
          <a:noFill/>
          <a:extLst>
            <a:ext uri="{909E8E84-426E-40dd-AFC4-6F175D3DCCD1}">
              <a14:hiddenFill xmlns:a14="http://schemas.microsoft.com/office/drawing/2010/main" xmlns="">
                <a:solidFill>
                  <a:srgbClr val="FFFFFF"/>
                </a:solidFill>
              </a14:hiddenFill>
            </a:ext>
          </a:extLst>
        </p:spPr>
        <p:txBody>
          <a:bodyPr vert="horz" wrap="square" lIns="68580" tIns="34290" rIns="68580" bIns="34290" numCol="1" anchor="t" anchorCtr="0" compatLnSpc="1">
            <a:prstTxWarp prst="textNoShape">
              <a:avLst/>
            </a:prstTxWarp>
          </a:bodyPr>
          <a:lstStyle/>
          <a:p>
            <a:endParaRPr lang="en-GB" sz="1350"/>
          </a:p>
        </p:txBody>
      </p:sp>
      <p:pic>
        <p:nvPicPr>
          <p:cNvPr id="1054" name="Picture 30" descr="Gramsci.pn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059832" y="2492289"/>
            <a:ext cx="1122303" cy="1591630"/>
          </a:xfrm>
          <a:prstGeom prst="rect">
            <a:avLst/>
          </a:prstGeom>
          <a:solidFill>
            <a:srgbClr val="FFFFFF">
              <a:shade val="85000"/>
            </a:srgbClr>
          </a:solidFill>
          <a:ln w="88900" cap="sq">
            <a:solidFill>
              <a:schemeClr val="tx2"/>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1056" name="Picture 32" descr="Image result for angela davis"/>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6354198" y="258034"/>
            <a:ext cx="1207633" cy="1207634"/>
          </a:xfrm>
          <a:prstGeom prst="rect">
            <a:avLst/>
          </a:prstGeom>
          <a:solidFill>
            <a:srgbClr val="FFFFFF">
              <a:shade val="85000"/>
            </a:srgbClr>
          </a:solidFill>
          <a:ln w="88900" cap="sq">
            <a:solidFill>
              <a:schemeClr val="tx2"/>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1058" name="Picture 34" descr="Image result for judith butle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650132" y="2492288"/>
            <a:ext cx="945124" cy="1421982"/>
          </a:xfrm>
          <a:prstGeom prst="rect">
            <a:avLst/>
          </a:prstGeom>
          <a:solidFill>
            <a:srgbClr val="FFFFFF">
              <a:shade val="85000"/>
            </a:srgbClr>
          </a:solidFill>
          <a:ln w="88900" cap="sq">
            <a:solidFill>
              <a:schemeClr val="tx2"/>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22" name="Title 1"/>
          <p:cNvSpPr txBox="1">
            <a:spLocks/>
          </p:cNvSpPr>
          <p:nvPr/>
        </p:nvSpPr>
        <p:spPr>
          <a:xfrm>
            <a:off x="1872312" y="4627383"/>
            <a:ext cx="5381513" cy="264755"/>
          </a:xfrm>
          <a:prstGeom prst="rect">
            <a:avLst/>
          </a:prstGeom>
        </p:spPr>
        <p:txBody>
          <a:bodyPr vert="horz" lIns="68580" tIns="34290" rIns="68580" bIns="34290" rtlCol="0" anchor="b">
            <a:noAutofit/>
          </a:bodyPr>
          <a:lstStyle>
            <a:lvl1pPr algn="l" defTabSz="914400" rtl="0" eaLnBrk="1" latinLnBrk="0" hangingPunct="1">
              <a:spcBef>
                <a:spcPct val="0"/>
              </a:spcBef>
              <a:buNone/>
              <a:defRPr sz="6600" kern="1200" cap="none" spc="-100" baseline="0">
                <a:ln>
                  <a:noFill/>
                </a:ln>
                <a:solidFill>
                  <a:schemeClr val="tx2"/>
                </a:solidFill>
                <a:effectLst/>
                <a:latin typeface="+mj-lt"/>
                <a:ea typeface="+mj-ea"/>
                <a:cs typeface="+mj-cs"/>
              </a:defRPr>
            </a:lvl1pPr>
          </a:lstStyle>
          <a:p>
            <a:pPr algn="ctr"/>
            <a:r>
              <a:rPr lang="en-GB" sz="3600" dirty="0">
                <a:latin typeface="AngsanaUPC" panose="02020603050405020304" pitchFamily="18" charset="-34"/>
                <a:cs typeface="AngsanaUPC" panose="02020603050405020304" pitchFamily="18" charset="-34"/>
              </a:rPr>
              <a:t>Professor </a:t>
            </a:r>
            <a:r>
              <a:rPr lang="en-GB" sz="3600" dirty="0" err="1">
                <a:latin typeface="AngsanaUPC" panose="02020603050405020304" pitchFamily="18" charset="-34"/>
                <a:cs typeface="AngsanaUPC" panose="02020603050405020304" pitchFamily="18" charset="-34"/>
              </a:rPr>
              <a:t>Virinder</a:t>
            </a:r>
            <a:r>
              <a:rPr lang="en-GB" sz="3600" dirty="0">
                <a:latin typeface="AngsanaUPC" panose="02020603050405020304" pitchFamily="18" charset="-34"/>
                <a:cs typeface="AngsanaUPC" panose="02020603050405020304" pitchFamily="18" charset="-34"/>
              </a:rPr>
              <a:t> S </a:t>
            </a:r>
            <a:r>
              <a:rPr lang="en-GB" sz="3600" dirty="0" err="1">
                <a:latin typeface="AngsanaUPC" panose="02020603050405020304" pitchFamily="18" charset="-34"/>
                <a:cs typeface="AngsanaUPC" panose="02020603050405020304" pitchFamily="18" charset="-34"/>
              </a:rPr>
              <a:t>Kalra</a:t>
            </a:r>
            <a:endParaRPr lang="en-GB" sz="3600" dirty="0">
              <a:latin typeface="AngsanaUPC" panose="02020603050405020304" pitchFamily="18" charset="-34"/>
              <a:cs typeface="AngsanaUPC" panose="02020603050405020304" pitchFamily="18" charset="-34"/>
            </a:endParaRPr>
          </a:p>
        </p:txBody>
      </p:sp>
      <p:sp>
        <p:nvSpPr>
          <p:cNvPr id="13" name="Rectangle 12"/>
          <p:cNvSpPr/>
          <p:nvPr/>
        </p:nvSpPr>
        <p:spPr>
          <a:xfrm>
            <a:off x="3637424" y="4725021"/>
            <a:ext cx="1790875" cy="300082"/>
          </a:xfrm>
          <a:prstGeom prst="rect">
            <a:avLst/>
          </a:prstGeom>
        </p:spPr>
        <p:txBody>
          <a:bodyPr wrap="none">
            <a:spAutoFit/>
          </a:bodyPr>
          <a:lstStyle/>
          <a:p>
            <a:r>
              <a:rPr lang="en-GB" sz="1350" i="1" dirty="0">
                <a:latin typeface="Arial" panose="020B0604020202020204" pitchFamily="34" charset="0"/>
                <a:cs typeface="Arial" panose="020B0604020202020204" pitchFamily="34" charset="0"/>
              </a:rPr>
              <a:t>Head of  Department</a:t>
            </a:r>
          </a:p>
        </p:txBody>
      </p:sp>
      <p:pic>
        <p:nvPicPr>
          <p:cNvPr id="1059" name="Picture 35"/>
          <p:cNvPicPr>
            <a:picLocks noChangeAspect="1" noChangeArrowheads="1"/>
          </p:cNvPicPr>
          <p:nvPr/>
        </p:nvPicPr>
        <p:blipFill rotWithShape="1">
          <a:blip r:embed="rId9" cstate="print">
            <a:extLst>
              <a:ext uri="{28A0092B-C50C-407E-A947-70E740481C1C}">
                <a14:useLocalDpi xmlns:a14="http://schemas.microsoft.com/office/drawing/2010/main" val="0"/>
              </a:ext>
            </a:extLst>
          </a:blip>
          <a:srcRect r="17217"/>
          <a:stretch/>
        </p:blipFill>
        <p:spPr bwMode="auto">
          <a:xfrm>
            <a:off x="3059832" y="223846"/>
            <a:ext cx="1267581" cy="1276011"/>
          </a:xfrm>
          <a:prstGeom prst="rect">
            <a:avLst/>
          </a:prstGeom>
          <a:solidFill>
            <a:srgbClr val="FFFFFF">
              <a:shade val="85000"/>
            </a:srgbClr>
          </a:solidFill>
          <a:ln w="88900" cap="sq">
            <a:solidFill>
              <a:schemeClr val="tx2"/>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27" name="Picture 2"/>
          <p:cNvPicPr>
            <a:picLocks noChangeAspect="1" noChangeArrowheads="1"/>
          </p:cNvPicPr>
          <p:nvPr/>
        </p:nvPicPr>
        <p:blipFill rotWithShape="1">
          <a:blip r:embed="rId10">
            <a:extLst>
              <a:ext uri="{28A0092B-C50C-407E-A947-70E740481C1C}">
                <a14:useLocalDpi xmlns:a14="http://schemas.microsoft.com/office/drawing/2010/main" val="0"/>
              </a:ext>
            </a:extLst>
          </a:blip>
          <a:srcRect l="11927" r="30842"/>
          <a:stretch/>
        </p:blipFill>
        <p:spPr bwMode="auto">
          <a:xfrm>
            <a:off x="6282756" y="2586906"/>
            <a:ext cx="1350515" cy="1327363"/>
          </a:xfrm>
          <a:prstGeom prst="rect">
            <a:avLst/>
          </a:prstGeom>
          <a:solidFill>
            <a:srgbClr val="FFFFFF">
              <a:shade val="85000"/>
            </a:srgbClr>
          </a:solidFill>
          <a:ln w="88900" cap="sq">
            <a:solidFill>
              <a:schemeClr val="tx2"/>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137364042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rgbClr val="00B0E1"/>
        </a:solidFill>
        <a:effectLst/>
      </p:bgPr>
    </p:bg>
    <p:spTree>
      <p:nvGrpSpPr>
        <p:cNvPr id="1" name=""/>
        <p:cNvGrpSpPr/>
        <p:nvPr/>
      </p:nvGrpSpPr>
      <p:grpSpPr>
        <a:xfrm>
          <a:off x="0" y="0"/>
          <a:ext cx="0" cy="0"/>
          <a:chOff x="0" y="0"/>
          <a:chExt cx="0" cy="0"/>
        </a:xfrm>
      </p:grpSpPr>
      <p:pic>
        <p:nvPicPr>
          <p:cNvPr id="10" name="Picture 9"/>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35262" y="-3713665"/>
            <a:ext cx="9144000" cy="5143500"/>
          </a:xfrm>
          <a:prstGeom prst="rect">
            <a:avLst/>
          </a:prstGeom>
        </p:spPr>
      </p:pic>
      <p:sp>
        <p:nvSpPr>
          <p:cNvPr id="9" name="TextBox 8">
            <a:extLst>
              <a:ext uri="{FF2B5EF4-FFF2-40B4-BE49-F238E27FC236}">
                <a16:creationId xmlns:a16="http://schemas.microsoft.com/office/drawing/2014/main" id="{764A6D36-5A4E-4808-91B9-ADD4712D509B}"/>
              </a:ext>
            </a:extLst>
          </p:cNvPr>
          <p:cNvSpPr txBox="1"/>
          <p:nvPr/>
        </p:nvSpPr>
        <p:spPr>
          <a:xfrm>
            <a:off x="1800361" y="480363"/>
            <a:ext cx="4539479" cy="5109091"/>
          </a:xfrm>
          <a:prstGeom prst="rect">
            <a:avLst/>
          </a:prstGeom>
          <a:noFill/>
        </p:spPr>
        <p:txBody>
          <a:bodyPr wrap="square" numCol="1" rtlCol="0">
            <a:spAutoFit/>
          </a:bodyPr>
          <a:lstStyle/>
          <a:p>
            <a:pPr>
              <a:spcBef>
                <a:spcPct val="0"/>
              </a:spcBef>
            </a:pPr>
            <a:r>
              <a:rPr lang="en-US" altLang="en-US" b="1" dirty="0">
                <a:solidFill>
                  <a:schemeClr val="bg1"/>
                </a:solidFill>
              </a:rPr>
              <a:t>What’s on?</a:t>
            </a:r>
          </a:p>
          <a:p>
            <a:pPr marL="171450" indent="-171450">
              <a:spcBef>
                <a:spcPts val="1200"/>
              </a:spcBef>
              <a:buFont typeface="Arial" panose="020B0604020202020204" pitchFamily="34" charset="0"/>
              <a:buChar char="•"/>
            </a:pPr>
            <a:r>
              <a:rPr lang="en-US" altLang="en-US" sz="1200" b="1" u="sng" dirty="0">
                <a:solidFill>
                  <a:schemeClr val="bg1"/>
                </a:solidFill>
              </a:rPr>
              <a:t>Societies Fair! – Wednesday 25 September; 10:00—17:00pm</a:t>
            </a:r>
            <a:r>
              <a:rPr lang="en-US" altLang="en-US" sz="1200" b="1" dirty="0">
                <a:solidFill>
                  <a:schemeClr val="bg1"/>
                </a:solidFill>
              </a:rPr>
              <a:t> </a:t>
            </a:r>
            <a:endParaRPr lang="en-US" altLang="en-US" sz="1100" b="1" dirty="0">
              <a:solidFill>
                <a:schemeClr val="bg1"/>
              </a:solidFill>
            </a:endParaRPr>
          </a:p>
          <a:p>
            <a:pPr>
              <a:spcBef>
                <a:spcPts val="1200"/>
              </a:spcBef>
            </a:pPr>
            <a:r>
              <a:rPr lang="en-US" altLang="en-US" sz="1100" b="1" dirty="0" err="1">
                <a:solidFill>
                  <a:schemeClr val="bg1"/>
                </a:solidFill>
              </a:rPr>
              <a:t>SocSoc</a:t>
            </a:r>
            <a:r>
              <a:rPr lang="en-US" altLang="en-US" sz="1100" b="1" dirty="0">
                <a:solidFill>
                  <a:schemeClr val="bg1"/>
                </a:solidFill>
              </a:rPr>
              <a:t> will be in the Main Hall. Feel free to come check out our stall, chat with the Exec and grab some free stuff while you’re at it.</a:t>
            </a:r>
            <a:endParaRPr lang="en-US" altLang="en-US" sz="1100" b="1" u="sng" dirty="0">
              <a:solidFill>
                <a:schemeClr val="bg1"/>
              </a:solidFill>
            </a:endParaRPr>
          </a:p>
          <a:p>
            <a:pPr marL="171450" indent="-171450">
              <a:spcBef>
                <a:spcPts val="1200"/>
              </a:spcBef>
              <a:buFont typeface="Arial" panose="020B0604020202020204" pitchFamily="34" charset="0"/>
              <a:buChar char="•"/>
            </a:pPr>
            <a:r>
              <a:rPr lang="en-US" altLang="en-US" sz="1200" b="1" u="sng" dirty="0">
                <a:solidFill>
                  <a:schemeClr val="bg1"/>
                </a:solidFill>
              </a:rPr>
              <a:t>Quiz – Thursday 26 September; 12:00–13:00am</a:t>
            </a:r>
            <a:r>
              <a:rPr lang="en-US" altLang="en-US" sz="1200" b="1" dirty="0">
                <a:solidFill>
                  <a:schemeClr val="bg1"/>
                </a:solidFill>
              </a:rPr>
              <a:t> </a:t>
            </a:r>
          </a:p>
          <a:p>
            <a:pPr>
              <a:spcBef>
                <a:spcPts val="1200"/>
              </a:spcBef>
            </a:pPr>
            <a:r>
              <a:rPr lang="en-US" altLang="en-US" sz="1200" b="1" dirty="0">
                <a:solidFill>
                  <a:schemeClr val="bg1"/>
                </a:solidFill>
              </a:rPr>
              <a:t>A fun, hopefully interesting way to get involved with the society a bit more and meet other students on the course. Promise the questions will be good!</a:t>
            </a:r>
          </a:p>
          <a:p>
            <a:pPr>
              <a:spcBef>
                <a:spcPts val="1200"/>
              </a:spcBef>
            </a:pPr>
            <a:endParaRPr lang="en-US" altLang="en-US" sz="200" b="1" dirty="0">
              <a:solidFill>
                <a:schemeClr val="bg1"/>
              </a:solidFill>
            </a:endParaRPr>
          </a:p>
          <a:p>
            <a:pPr marL="171450" indent="-171450">
              <a:spcBef>
                <a:spcPct val="0"/>
              </a:spcBef>
              <a:buFont typeface="Arial" panose="020B0604020202020204" pitchFamily="34" charset="0"/>
              <a:buChar char="•"/>
            </a:pPr>
            <a:r>
              <a:rPr lang="en-US" altLang="en-US" sz="1200" b="1" u="sng" dirty="0">
                <a:solidFill>
                  <a:schemeClr val="bg1"/>
                </a:solidFill>
              </a:rPr>
              <a:t>Introduction to </a:t>
            </a:r>
            <a:r>
              <a:rPr lang="en-US" altLang="en-US" sz="1200" b="1" u="sng" dirty="0" err="1">
                <a:solidFill>
                  <a:schemeClr val="bg1"/>
                </a:solidFill>
              </a:rPr>
              <a:t>SocSoc</a:t>
            </a:r>
            <a:r>
              <a:rPr lang="en-US" altLang="en-US" sz="1200" b="1" u="sng" dirty="0">
                <a:solidFill>
                  <a:schemeClr val="bg1"/>
                </a:solidFill>
              </a:rPr>
              <a:t> – Thursday 26 September; 14:00–15:00pm</a:t>
            </a:r>
            <a:r>
              <a:rPr lang="en-US" altLang="en-US" sz="1200" b="1" dirty="0">
                <a:solidFill>
                  <a:schemeClr val="bg1"/>
                </a:solidFill>
              </a:rPr>
              <a:t> </a:t>
            </a:r>
          </a:p>
          <a:p>
            <a:pPr>
              <a:spcBef>
                <a:spcPct val="0"/>
              </a:spcBef>
            </a:pPr>
            <a:endParaRPr lang="en-US" altLang="en-US" sz="1200" b="1" dirty="0">
              <a:solidFill>
                <a:schemeClr val="bg1"/>
              </a:solidFill>
            </a:endParaRPr>
          </a:p>
          <a:p>
            <a:pPr>
              <a:spcBef>
                <a:spcPct val="0"/>
              </a:spcBef>
            </a:pPr>
            <a:r>
              <a:rPr lang="en-US" altLang="en-US" sz="1200" b="1" dirty="0">
                <a:solidFill>
                  <a:schemeClr val="bg1"/>
                </a:solidFill>
              </a:rPr>
              <a:t>Just a small panel discussion with a few more of our exec members we want to here any questions you may have and tell you a bit about our academic mentor scheme coming up. </a:t>
            </a:r>
          </a:p>
          <a:p>
            <a:pPr>
              <a:spcBef>
                <a:spcPct val="0"/>
              </a:spcBef>
            </a:pPr>
            <a:endParaRPr lang="en-US" altLang="en-US" sz="1200" b="1" dirty="0">
              <a:solidFill>
                <a:schemeClr val="bg1"/>
              </a:solidFill>
            </a:endParaRPr>
          </a:p>
          <a:p>
            <a:pPr>
              <a:spcBef>
                <a:spcPct val="0"/>
              </a:spcBef>
            </a:pPr>
            <a:r>
              <a:rPr lang="en-US" altLang="en-US" sz="1400" b="1" dirty="0">
                <a:solidFill>
                  <a:schemeClr val="bg1"/>
                </a:solidFill>
                <a:sym typeface="Wingdings" panose="05000000000000000000" pitchFamily="2" charset="2"/>
              </a:rPr>
              <a:t>For info on the socials we’ll be having during Freshers’ Week + Week 1, make sure to like our page on Facebook: </a:t>
            </a:r>
          </a:p>
          <a:p>
            <a:pPr marL="285750" indent="-285750">
              <a:spcBef>
                <a:spcPct val="0"/>
              </a:spcBef>
              <a:buFont typeface="Wingdings" panose="05000000000000000000" pitchFamily="2" charset="2"/>
              <a:buChar char="à"/>
            </a:pPr>
            <a:r>
              <a:rPr lang="en-US" altLang="en-US" sz="1400" b="1" dirty="0">
                <a:solidFill>
                  <a:schemeClr val="bg1"/>
                </a:solidFill>
                <a:sym typeface="Wingdings" panose="05000000000000000000" pitchFamily="2" charset="2"/>
                <a:hlinkClick r:id="rId4"/>
              </a:rPr>
              <a:t>https://www.facebook.com/SociologySociety/</a:t>
            </a:r>
            <a:endParaRPr lang="en-US" altLang="en-US" sz="1400" b="1" dirty="0">
              <a:solidFill>
                <a:schemeClr val="bg1"/>
              </a:solidFill>
              <a:sym typeface="Wingdings" panose="05000000000000000000" pitchFamily="2" charset="2"/>
            </a:endParaRPr>
          </a:p>
          <a:p>
            <a:pPr marL="285750" indent="-285750">
              <a:spcBef>
                <a:spcPct val="0"/>
              </a:spcBef>
              <a:buFont typeface="Wingdings" panose="05000000000000000000" pitchFamily="2" charset="2"/>
              <a:buChar char="à"/>
            </a:pPr>
            <a:r>
              <a:rPr lang="en-US" altLang="en-US" sz="1400" b="1" dirty="0">
                <a:solidFill>
                  <a:schemeClr val="bg1"/>
                </a:solidFill>
                <a:sym typeface="Wingdings" panose="05000000000000000000" pitchFamily="2" charset="2"/>
              </a:rPr>
              <a:t>Don’t forget to join the Warwick Sociology Class of 2022 group if you haven’t done so already!</a:t>
            </a:r>
            <a:endParaRPr lang="en-US" altLang="en-US" sz="1400" b="1" dirty="0">
              <a:solidFill>
                <a:schemeClr val="bg1"/>
              </a:solidFill>
            </a:endParaRPr>
          </a:p>
          <a:p>
            <a:pPr>
              <a:spcBef>
                <a:spcPct val="0"/>
              </a:spcBef>
            </a:pPr>
            <a:endParaRPr lang="en-US" altLang="en-US" sz="1200" b="1" u="sng" dirty="0">
              <a:solidFill>
                <a:schemeClr val="bg1"/>
              </a:solidFill>
              <a:latin typeface="+mj-lt"/>
            </a:endParaRPr>
          </a:p>
          <a:p>
            <a:pPr>
              <a:spcBef>
                <a:spcPct val="0"/>
              </a:spcBef>
            </a:pPr>
            <a:endParaRPr lang="en-US" altLang="en-US" sz="1200" b="1" dirty="0">
              <a:solidFill>
                <a:schemeClr val="bg1"/>
              </a:solidFill>
              <a:latin typeface="+mj-lt"/>
            </a:endParaRPr>
          </a:p>
          <a:p>
            <a:pPr marL="285750" indent="-285750">
              <a:spcBef>
                <a:spcPct val="0"/>
              </a:spcBef>
              <a:buFont typeface="Arial" panose="020B0604020202020204" pitchFamily="34" charset="0"/>
              <a:buChar char="•"/>
            </a:pPr>
            <a:endParaRPr lang="en-US" altLang="en-US" sz="800" b="1" dirty="0">
              <a:solidFill>
                <a:schemeClr val="bg1"/>
              </a:solidFill>
              <a:latin typeface="+mj-lt"/>
            </a:endParaRPr>
          </a:p>
        </p:txBody>
      </p:sp>
      <p:pic>
        <p:nvPicPr>
          <p:cNvPr id="7" name="Picture 6">
            <a:extLst>
              <a:ext uri="{FF2B5EF4-FFF2-40B4-BE49-F238E27FC236}">
                <a16:creationId xmlns:a16="http://schemas.microsoft.com/office/drawing/2014/main" id="{A9A6DFDB-977A-4069-81A0-85617F888FD2}"/>
              </a:ext>
            </a:extLst>
          </p:cNvPr>
          <p:cNvPicPr>
            <a:picLocks noChangeAspect="1"/>
          </p:cNvPicPr>
          <p:nvPr/>
        </p:nvPicPr>
        <p:blipFill>
          <a:blip r:embed="rId5"/>
          <a:stretch>
            <a:fillRect/>
          </a:stretch>
        </p:blipFill>
        <p:spPr>
          <a:xfrm>
            <a:off x="-9365" y="0"/>
            <a:ext cx="1783830" cy="1783830"/>
          </a:xfrm>
          <a:prstGeom prst="rect">
            <a:avLst/>
          </a:prstGeom>
        </p:spPr>
      </p:pic>
      <p:pic>
        <p:nvPicPr>
          <p:cNvPr id="11" name="Picture 10">
            <a:extLst>
              <a:ext uri="{FF2B5EF4-FFF2-40B4-BE49-F238E27FC236}">
                <a16:creationId xmlns:a16="http://schemas.microsoft.com/office/drawing/2014/main" id="{D07239FE-14A5-4790-B038-F16EB24E46CC}"/>
              </a:ext>
            </a:extLst>
          </p:cNvPr>
          <p:cNvPicPr>
            <a:picLocks noChangeAspect="1"/>
          </p:cNvPicPr>
          <p:nvPr/>
        </p:nvPicPr>
        <p:blipFill>
          <a:blip r:embed="rId6"/>
          <a:stretch>
            <a:fillRect/>
          </a:stretch>
        </p:blipFill>
        <p:spPr>
          <a:xfrm>
            <a:off x="6511248" y="1330870"/>
            <a:ext cx="1834713" cy="1223142"/>
          </a:xfrm>
          <a:prstGeom prst="rect">
            <a:avLst/>
          </a:prstGeom>
          <a:ln>
            <a:noFill/>
          </a:ln>
          <a:effectLst>
            <a:outerShdw blurRad="190500" algn="tl" rotWithShape="0">
              <a:srgbClr val="000000">
                <a:alpha val="70000"/>
              </a:srgbClr>
            </a:outerShdw>
          </a:effectLst>
        </p:spPr>
      </p:pic>
      <p:pic>
        <p:nvPicPr>
          <p:cNvPr id="12" name="Picture 11">
            <a:extLst>
              <a:ext uri="{FF2B5EF4-FFF2-40B4-BE49-F238E27FC236}">
                <a16:creationId xmlns:a16="http://schemas.microsoft.com/office/drawing/2014/main" id="{3BE153D0-A4D6-4D42-AC8A-C832E57DDCA6}"/>
              </a:ext>
            </a:extLst>
          </p:cNvPr>
          <p:cNvPicPr>
            <a:picLocks noChangeAspect="1"/>
          </p:cNvPicPr>
          <p:nvPr/>
        </p:nvPicPr>
        <p:blipFill>
          <a:blip r:embed="rId7"/>
          <a:stretch>
            <a:fillRect/>
          </a:stretch>
        </p:blipFill>
        <p:spPr>
          <a:xfrm>
            <a:off x="7151931" y="2848303"/>
            <a:ext cx="1771351" cy="1774314"/>
          </a:xfrm>
          <a:prstGeom prst="rect">
            <a:avLst/>
          </a:prstGeom>
          <a:ln>
            <a:noFill/>
          </a:ln>
          <a:effectLst>
            <a:outerShdw blurRad="190500" algn="tl" rotWithShape="0">
              <a:srgbClr val="000000">
                <a:alpha val="70000"/>
              </a:srgbClr>
            </a:outerShdw>
          </a:effectLst>
        </p:spPr>
      </p:pic>
    </p:spTree>
    <p:extLst>
      <p:ext uri="{BB962C8B-B14F-4D97-AF65-F5344CB8AC3E}">
        <p14:creationId xmlns:p14="http://schemas.microsoft.com/office/powerpoint/2010/main" val="46396901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rgbClr val="00B0E1"/>
        </a:solidFill>
        <a:effectLst/>
      </p:bgPr>
    </p:bg>
    <p:spTree>
      <p:nvGrpSpPr>
        <p:cNvPr id="1" name=""/>
        <p:cNvGrpSpPr/>
        <p:nvPr/>
      </p:nvGrpSpPr>
      <p:grpSpPr>
        <a:xfrm>
          <a:off x="0" y="0"/>
          <a:ext cx="0" cy="0"/>
          <a:chOff x="0" y="0"/>
          <a:chExt cx="0" cy="0"/>
        </a:xfrm>
      </p:grpSpPr>
      <p:pic>
        <p:nvPicPr>
          <p:cNvPr id="10" name="Picture 9"/>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0" y="-3647141"/>
            <a:ext cx="9144000" cy="5143500"/>
          </a:xfrm>
          <a:prstGeom prst="rect">
            <a:avLst/>
          </a:prstGeom>
        </p:spPr>
      </p:pic>
      <p:sp>
        <p:nvSpPr>
          <p:cNvPr id="8" name="Rectangle 7"/>
          <p:cNvSpPr/>
          <p:nvPr/>
        </p:nvSpPr>
        <p:spPr>
          <a:xfrm>
            <a:off x="0" y="1584159"/>
            <a:ext cx="9144000" cy="356616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A</a:t>
            </a:r>
          </a:p>
        </p:txBody>
      </p:sp>
      <p:sp>
        <p:nvSpPr>
          <p:cNvPr id="5" name="TextBox 4"/>
          <p:cNvSpPr txBox="1"/>
          <p:nvPr/>
        </p:nvSpPr>
        <p:spPr>
          <a:xfrm>
            <a:off x="418141" y="1773804"/>
            <a:ext cx="4750113" cy="400110"/>
          </a:xfrm>
          <a:prstGeom prst="rect">
            <a:avLst/>
          </a:prstGeom>
          <a:noFill/>
        </p:spPr>
        <p:txBody>
          <a:bodyPr wrap="square" numCol="1" rtlCol="0">
            <a:spAutoFit/>
          </a:bodyPr>
          <a:lstStyle/>
          <a:p>
            <a:endParaRPr lang="en-US" sz="1000" b="1" dirty="0">
              <a:solidFill>
                <a:srgbClr val="E77B40"/>
              </a:solidFill>
            </a:endParaRPr>
          </a:p>
          <a:p>
            <a:endParaRPr lang="en-US" sz="1000" b="1" dirty="0">
              <a:solidFill>
                <a:srgbClr val="E77B40"/>
              </a:solidFill>
            </a:endParaRPr>
          </a:p>
        </p:txBody>
      </p:sp>
      <p:sp>
        <p:nvSpPr>
          <p:cNvPr id="14" name="Rectangle 13"/>
          <p:cNvSpPr/>
          <p:nvPr/>
        </p:nvSpPr>
        <p:spPr>
          <a:xfrm>
            <a:off x="5253994" y="1268449"/>
            <a:ext cx="3918586" cy="3881870"/>
          </a:xfrm>
          <a:prstGeom prst="rect">
            <a:avLst/>
          </a:prstGeom>
          <a:solidFill>
            <a:srgbClr val="00B0E1">
              <a:alpha val="1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TextBox 3"/>
          <p:cNvSpPr txBox="1"/>
          <p:nvPr/>
        </p:nvSpPr>
        <p:spPr>
          <a:xfrm>
            <a:off x="655320" y="819352"/>
            <a:ext cx="3916680" cy="622414"/>
          </a:xfrm>
          <a:prstGeom prst="rect">
            <a:avLst/>
          </a:prstGeom>
          <a:noFill/>
        </p:spPr>
        <p:txBody>
          <a:bodyPr wrap="square" rtlCol="0">
            <a:spAutoFit/>
          </a:bodyPr>
          <a:lstStyle/>
          <a:p>
            <a:pPr>
              <a:lnSpc>
                <a:spcPts val="2000"/>
              </a:lnSpc>
            </a:pPr>
            <a:r>
              <a:rPr lang="en-GB" sz="2400" b="1" dirty="0" smtClean="0">
                <a:solidFill>
                  <a:schemeClr val="bg1"/>
                </a:solidFill>
              </a:rPr>
              <a:t>INTRODUCTION TO THE LIBRARY</a:t>
            </a:r>
            <a:endParaRPr lang="en-US" sz="2400" dirty="0">
              <a:solidFill>
                <a:schemeClr val="bg1"/>
              </a:solidFill>
            </a:endParaRPr>
          </a:p>
        </p:txBody>
      </p:sp>
      <p:pic>
        <p:nvPicPr>
          <p:cNvPr id="2" name="Picture 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64127" y="1734098"/>
            <a:ext cx="7815746" cy="3266282"/>
          </a:xfrm>
          <a:prstGeom prst="rect">
            <a:avLst/>
          </a:prstGeom>
        </p:spPr>
      </p:pic>
    </p:spTree>
    <p:extLst>
      <p:ext uri="{BB962C8B-B14F-4D97-AF65-F5344CB8AC3E}">
        <p14:creationId xmlns:p14="http://schemas.microsoft.com/office/powerpoint/2010/main" val="236764447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rgbClr val="00B0E1"/>
        </a:solidFill>
        <a:effectLst/>
      </p:bgPr>
    </p:bg>
    <p:spTree>
      <p:nvGrpSpPr>
        <p:cNvPr id="1" name=""/>
        <p:cNvGrpSpPr/>
        <p:nvPr/>
      </p:nvGrpSpPr>
      <p:grpSpPr>
        <a:xfrm>
          <a:off x="0" y="0"/>
          <a:ext cx="0" cy="0"/>
          <a:chOff x="0" y="0"/>
          <a:chExt cx="0" cy="0"/>
        </a:xfrm>
      </p:grpSpPr>
      <p:pic>
        <p:nvPicPr>
          <p:cNvPr id="10" name="Picture 9"/>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0" y="-3647141"/>
            <a:ext cx="9144000" cy="5143500"/>
          </a:xfrm>
          <a:prstGeom prst="rect">
            <a:avLst/>
          </a:prstGeom>
        </p:spPr>
      </p:pic>
      <p:sp>
        <p:nvSpPr>
          <p:cNvPr id="8" name="Rectangle 7"/>
          <p:cNvSpPr/>
          <p:nvPr/>
        </p:nvSpPr>
        <p:spPr>
          <a:xfrm>
            <a:off x="0" y="1577340"/>
            <a:ext cx="9144000" cy="356616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A</a:t>
            </a:r>
          </a:p>
        </p:txBody>
      </p:sp>
      <p:sp>
        <p:nvSpPr>
          <p:cNvPr id="4" name="TextBox 3"/>
          <p:cNvSpPr txBox="1"/>
          <p:nvPr/>
        </p:nvSpPr>
        <p:spPr>
          <a:xfrm>
            <a:off x="655319" y="819352"/>
            <a:ext cx="5477257" cy="365934"/>
          </a:xfrm>
          <a:prstGeom prst="rect">
            <a:avLst/>
          </a:prstGeom>
          <a:noFill/>
        </p:spPr>
        <p:txBody>
          <a:bodyPr wrap="square" rtlCol="0">
            <a:spAutoFit/>
          </a:bodyPr>
          <a:lstStyle/>
          <a:p>
            <a:pPr>
              <a:lnSpc>
                <a:spcPts val="2000"/>
              </a:lnSpc>
            </a:pPr>
            <a:r>
              <a:rPr lang="en-GB" sz="2400" b="1" dirty="0">
                <a:solidFill>
                  <a:schemeClr val="bg1"/>
                </a:solidFill>
              </a:rPr>
              <a:t>WARWICK STUDENT UNION</a:t>
            </a:r>
            <a:endParaRPr lang="en-US" sz="2400" b="1" dirty="0">
              <a:solidFill>
                <a:schemeClr val="bg1"/>
              </a:solidFill>
            </a:endParaRPr>
          </a:p>
        </p:txBody>
      </p:sp>
      <p:sp>
        <p:nvSpPr>
          <p:cNvPr id="11" name="Rectangle 10"/>
          <p:cNvSpPr/>
          <p:nvPr/>
        </p:nvSpPr>
        <p:spPr>
          <a:xfrm>
            <a:off x="5109203" y="1921938"/>
            <a:ext cx="2632717" cy="33425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A</a:t>
            </a:r>
          </a:p>
        </p:txBody>
      </p:sp>
      <p:sp>
        <p:nvSpPr>
          <p:cNvPr id="9" name="Rectangle 8"/>
          <p:cNvSpPr/>
          <p:nvPr/>
        </p:nvSpPr>
        <p:spPr>
          <a:xfrm>
            <a:off x="5643557" y="1949919"/>
            <a:ext cx="3082302" cy="276999"/>
          </a:xfrm>
          <a:prstGeom prst="rect">
            <a:avLst/>
          </a:prstGeom>
        </p:spPr>
        <p:txBody>
          <a:bodyPr wrap="square">
            <a:spAutoFit/>
          </a:bodyPr>
          <a:lstStyle/>
          <a:p>
            <a:endParaRPr lang="en-US" sz="1200" b="1" dirty="0">
              <a:solidFill>
                <a:srgbClr val="00B0E1"/>
              </a:solidFill>
            </a:endParaRPr>
          </a:p>
        </p:txBody>
      </p:sp>
      <p:sp>
        <p:nvSpPr>
          <p:cNvPr id="13" name="TextBox 12">
            <a:extLst>
              <a:ext uri="{FF2B5EF4-FFF2-40B4-BE49-F238E27FC236}">
                <a16:creationId xmlns:a16="http://schemas.microsoft.com/office/drawing/2014/main" id="{DAA74C6D-095A-4382-9F69-6B5A69A0B429}"/>
              </a:ext>
            </a:extLst>
          </p:cNvPr>
          <p:cNvSpPr txBox="1"/>
          <p:nvPr/>
        </p:nvSpPr>
        <p:spPr>
          <a:xfrm>
            <a:off x="304800" y="1921938"/>
            <a:ext cx="8656320" cy="1865126"/>
          </a:xfrm>
          <a:prstGeom prst="rect">
            <a:avLst/>
          </a:prstGeom>
          <a:noFill/>
        </p:spPr>
        <p:txBody>
          <a:bodyPr wrap="square" numCol="1" rtlCol="0">
            <a:spAutoFit/>
          </a:bodyPr>
          <a:lstStyle/>
          <a:p>
            <a:pPr marL="285750" indent="-285750">
              <a:buClr>
                <a:schemeClr val="accent1"/>
              </a:buClr>
              <a:buFont typeface="Arial" panose="020B0604020202020204" pitchFamily="34" charset="0"/>
              <a:buChar char="•"/>
            </a:pPr>
            <a:endParaRPr lang="en-GB" sz="1600" dirty="0">
              <a:latin typeface="+mj-lt"/>
            </a:endParaRPr>
          </a:p>
          <a:p>
            <a:pPr>
              <a:spcAft>
                <a:spcPts val="600"/>
              </a:spcAft>
              <a:buClr>
                <a:srgbClr val="F47920"/>
              </a:buClr>
              <a:buSzPct val="150000"/>
            </a:pPr>
            <a:endParaRPr lang="en-GB" sz="1400" dirty="0">
              <a:latin typeface="+mj-lt"/>
            </a:endParaRPr>
          </a:p>
          <a:p>
            <a:pPr marL="228600" indent="-228600">
              <a:spcAft>
                <a:spcPts val="600"/>
              </a:spcAft>
              <a:buClr>
                <a:srgbClr val="F47920"/>
              </a:buClr>
              <a:buSzPct val="150000"/>
              <a:buFont typeface="Arial" charset="0"/>
              <a:buChar char="•"/>
            </a:pPr>
            <a:endParaRPr lang="en-GB" sz="1600" dirty="0"/>
          </a:p>
          <a:p>
            <a:pPr marL="228600" indent="-228600">
              <a:spcAft>
                <a:spcPts val="600"/>
              </a:spcAft>
              <a:buClr>
                <a:srgbClr val="F47920"/>
              </a:buClr>
              <a:buSzPct val="150000"/>
              <a:buFont typeface="Arial" charset="0"/>
              <a:buChar char="•"/>
            </a:pPr>
            <a:endParaRPr lang="en-GB" sz="1600" dirty="0"/>
          </a:p>
          <a:p>
            <a:pPr marL="228600" indent="-228600">
              <a:spcAft>
                <a:spcPts val="600"/>
              </a:spcAft>
              <a:buClr>
                <a:srgbClr val="F47920"/>
              </a:buClr>
              <a:buSzPct val="150000"/>
              <a:buFont typeface="Arial" charset="0"/>
              <a:buChar char="•"/>
            </a:pPr>
            <a:endParaRPr lang="en-GB" sz="1600" dirty="0"/>
          </a:p>
          <a:p>
            <a:pPr>
              <a:lnSpc>
                <a:spcPts val="1640"/>
              </a:lnSpc>
              <a:spcBef>
                <a:spcPts val="600"/>
              </a:spcBef>
            </a:pPr>
            <a:endParaRPr lang="en-US" sz="1000" b="1" dirty="0">
              <a:solidFill>
                <a:srgbClr val="E77B40"/>
              </a:solidFill>
            </a:endParaRPr>
          </a:p>
        </p:txBody>
      </p:sp>
      <p:pic>
        <p:nvPicPr>
          <p:cNvPr id="12" name="Picture 5">
            <a:extLst>
              <a:ext uri="{FF2B5EF4-FFF2-40B4-BE49-F238E27FC236}">
                <a16:creationId xmlns:a16="http://schemas.microsoft.com/office/drawing/2014/main" id="{4F3E272F-6A3C-4FC9-940C-342922FC3196}"/>
              </a:ext>
            </a:extLst>
          </p:cNvPr>
          <p:cNvPicPr>
            <a:picLocks noChangeAspect="1"/>
          </p:cNvPicPr>
          <p:nvPr/>
        </p:nvPicPr>
        <p:blipFill>
          <a:blip r:embed="rId4">
            <a:extLst>
              <a:ext uri="{28A0092B-C50C-407E-A947-70E740481C1C}">
                <a14:useLocalDpi xmlns:a14="http://schemas.microsoft.com/office/drawing/2010/main"/>
              </a:ext>
            </a:extLst>
          </a:blip>
          <a:srcRect/>
          <a:stretch>
            <a:fillRect/>
          </a:stretch>
        </p:blipFill>
        <p:spPr bwMode="auto">
          <a:xfrm>
            <a:off x="5069513" y="1700431"/>
            <a:ext cx="3983047" cy="9957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5" name="Picture 7">
            <a:extLst>
              <a:ext uri="{FF2B5EF4-FFF2-40B4-BE49-F238E27FC236}">
                <a16:creationId xmlns:a16="http://schemas.microsoft.com/office/drawing/2014/main" id="{B66385FF-69CB-4F50-AE12-EFF16EDB7162}"/>
              </a:ext>
            </a:extLst>
          </p:cNvPr>
          <p:cNvPicPr>
            <a:picLocks noChangeAspect="1"/>
          </p:cNvPicPr>
          <p:nvPr/>
        </p:nvPicPr>
        <p:blipFill>
          <a:blip r:embed="rId5">
            <a:extLst>
              <a:ext uri="{28A0092B-C50C-407E-A947-70E740481C1C}">
                <a14:useLocalDpi xmlns:a14="http://schemas.microsoft.com/office/drawing/2010/main"/>
              </a:ext>
            </a:extLst>
          </a:blip>
          <a:srcRect/>
          <a:stretch>
            <a:fillRect/>
          </a:stretch>
        </p:blipFill>
        <p:spPr bwMode="auto">
          <a:xfrm>
            <a:off x="480292" y="3828127"/>
            <a:ext cx="3714012" cy="97562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3" name="Picture 2" descr="A group of people posing for the camera&#10;&#10;Description generated with very high confidence">
            <a:extLst>
              <a:ext uri="{FF2B5EF4-FFF2-40B4-BE49-F238E27FC236}">
                <a16:creationId xmlns:a16="http://schemas.microsoft.com/office/drawing/2014/main" id="{0F04781D-BC76-4256-9181-F94E3E3274DF}"/>
              </a:ext>
            </a:extLst>
          </p:cNvPr>
          <p:cNvPicPr>
            <a:picLocks noChangeAspect="1"/>
          </p:cNvPicPr>
          <p:nvPr/>
        </p:nvPicPr>
        <p:blipFill>
          <a:blip r:embed="rId6"/>
          <a:stretch>
            <a:fillRect/>
          </a:stretch>
        </p:blipFill>
        <p:spPr>
          <a:xfrm>
            <a:off x="4536440" y="3347682"/>
            <a:ext cx="4470400" cy="1117600"/>
          </a:xfrm>
          <a:prstGeom prst="rect">
            <a:avLst/>
          </a:prstGeom>
        </p:spPr>
      </p:pic>
      <p:pic>
        <p:nvPicPr>
          <p:cNvPr id="6" name="Picture 5" descr="A group of people looking at the camera&#10;&#10;Description generated with very high confidence">
            <a:extLst>
              <a:ext uri="{FF2B5EF4-FFF2-40B4-BE49-F238E27FC236}">
                <a16:creationId xmlns:a16="http://schemas.microsoft.com/office/drawing/2014/main" id="{E950A7C2-4C5F-4751-AF3A-1086BD823441}"/>
              </a:ext>
            </a:extLst>
          </p:cNvPr>
          <p:cNvPicPr>
            <a:picLocks noChangeAspect="1"/>
          </p:cNvPicPr>
          <p:nvPr/>
        </p:nvPicPr>
        <p:blipFill>
          <a:blip r:embed="rId7"/>
          <a:stretch>
            <a:fillRect/>
          </a:stretch>
        </p:blipFill>
        <p:spPr>
          <a:xfrm>
            <a:off x="0" y="2088418"/>
            <a:ext cx="4483100" cy="1117600"/>
          </a:xfrm>
          <a:prstGeom prst="rect">
            <a:avLst/>
          </a:prstGeom>
        </p:spPr>
      </p:pic>
    </p:spTree>
    <p:extLst>
      <p:ext uri="{BB962C8B-B14F-4D97-AF65-F5344CB8AC3E}">
        <p14:creationId xmlns:p14="http://schemas.microsoft.com/office/powerpoint/2010/main" val="25526463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rgbClr val="00B0E1"/>
        </a:solidFill>
        <a:effectLst/>
      </p:bgPr>
    </p:bg>
    <p:spTree>
      <p:nvGrpSpPr>
        <p:cNvPr id="1" name=""/>
        <p:cNvGrpSpPr/>
        <p:nvPr/>
      </p:nvGrpSpPr>
      <p:grpSpPr>
        <a:xfrm>
          <a:off x="0" y="0"/>
          <a:ext cx="0" cy="0"/>
          <a:chOff x="0" y="0"/>
          <a:chExt cx="0" cy="0"/>
        </a:xfrm>
      </p:grpSpPr>
      <p:pic>
        <p:nvPicPr>
          <p:cNvPr id="10" name="Picture 9"/>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0" y="-3647141"/>
            <a:ext cx="9144000" cy="5143500"/>
          </a:xfrm>
          <a:prstGeom prst="rect">
            <a:avLst/>
          </a:prstGeom>
        </p:spPr>
      </p:pic>
      <p:sp>
        <p:nvSpPr>
          <p:cNvPr id="8" name="Rectangle 7"/>
          <p:cNvSpPr/>
          <p:nvPr/>
        </p:nvSpPr>
        <p:spPr>
          <a:xfrm>
            <a:off x="0" y="1584159"/>
            <a:ext cx="9144000" cy="356616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A</a:t>
            </a:r>
          </a:p>
        </p:txBody>
      </p:sp>
      <p:sp>
        <p:nvSpPr>
          <p:cNvPr id="5" name="TextBox 4"/>
          <p:cNvSpPr txBox="1"/>
          <p:nvPr/>
        </p:nvSpPr>
        <p:spPr>
          <a:xfrm>
            <a:off x="418141" y="1773804"/>
            <a:ext cx="4750113" cy="400110"/>
          </a:xfrm>
          <a:prstGeom prst="rect">
            <a:avLst/>
          </a:prstGeom>
          <a:noFill/>
        </p:spPr>
        <p:txBody>
          <a:bodyPr wrap="square" numCol="1" rtlCol="0">
            <a:spAutoFit/>
          </a:bodyPr>
          <a:lstStyle/>
          <a:p>
            <a:endParaRPr lang="en-US" sz="1000" b="1" dirty="0">
              <a:solidFill>
                <a:srgbClr val="E77B40"/>
              </a:solidFill>
            </a:endParaRPr>
          </a:p>
          <a:p>
            <a:endParaRPr lang="en-US" sz="1000" b="1" dirty="0">
              <a:solidFill>
                <a:srgbClr val="E77B40"/>
              </a:solidFill>
            </a:endParaRPr>
          </a:p>
        </p:txBody>
      </p:sp>
      <p:sp>
        <p:nvSpPr>
          <p:cNvPr id="14" name="Rectangle 13"/>
          <p:cNvSpPr/>
          <p:nvPr/>
        </p:nvSpPr>
        <p:spPr>
          <a:xfrm>
            <a:off x="5253994" y="1268449"/>
            <a:ext cx="3918586" cy="3881870"/>
          </a:xfrm>
          <a:prstGeom prst="rect">
            <a:avLst/>
          </a:prstGeom>
          <a:solidFill>
            <a:srgbClr val="00B0E1">
              <a:alpha val="1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TextBox 3"/>
          <p:cNvSpPr txBox="1"/>
          <p:nvPr/>
        </p:nvSpPr>
        <p:spPr>
          <a:xfrm>
            <a:off x="655320" y="819352"/>
            <a:ext cx="3916680" cy="1374735"/>
          </a:xfrm>
          <a:prstGeom prst="rect">
            <a:avLst/>
          </a:prstGeom>
          <a:noFill/>
        </p:spPr>
        <p:txBody>
          <a:bodyPr wrap="square" rtlCol="0">
            <a:spAutoFit/>
          </a:bodyPr>
          <a:lstStyle/>
          <a:p>
            <a:pPr>
              <a:lnSpc>
                <a:spcPts val="2000"/>
              </a:lnSpc>
            </a:pPr>
            <a:r>
              <a:rPr lang="en-GB" sz="2400" b="1" dirty="0" smtClean="0">
                <a:solidFill>
                  <a:schemeClr val="bg1"/>
                </a:solidFill>
              </a:rPr>
              <a:t>INTRODUCTION TO </a:t>
            </a:r>
          </a:p>
          <a:p>
            <a:pPr>
              <a:lnSpc>
                <a:spcPts val="2000"/>
              </a:lnSpc>
            </a:pPr>
            <a:r>
              <a:rPr lang="en-GB" sz="2400" b="1" dirty="0" smtClean="0">
                <a:solidFill>
                  <a:schemeClr val="bg1"/>
                </a:solidFill>
              </a:rPr>
              <a:t>IT SERVICES</a:t>
            </a:r>
          </a:p>
          <a:p>
            <a:pPr>
              <a:lnSpc>
                <a:spcPts val="2000"/>
              </a:lnSpc>
            </a:pPr>
            <a:endParaRPr lang="en-GB" sz="2400" b="1" dirty="0">
              <a:solidFill>
                <a:schemeClr val="bg1"/>
              </a:solidFill>
            </a:endParaRPr>
          </a:p>
          <a:p>
            <a:pPr>
              <a:lnSpc>
                <a:spcPts val="2000"/>
              </a:lnSpc>
            </a:pPr>
            <a:endParaRPr lang="en-GB" sz="2400" b="1" dirty="0" smtClean="0">
              <a:solidFill>
                <a:schemeClr val="bg1"/>
              </a:solidFill>
            </a:endParaRPr>
          </a:p>
          <a:p>
            <a:pPr>
              <a:lnSpc>
                <a:spcPts val="2000"/>
              </a:lnSpc>
            </a:pPr>
            <a:r>
              <a:rPr lang="en-GB" sz="2400" b="1" dirty="0" smtClean="0">
                <a:solidFill>
                  <a:schemeClr val="bg1"/>
                </a:solidFill>
              </a:rPr>
              <a:t>THE LIBRARY</a:t>
            </a:r>
            <a:endParaRPr lang="en-US" sz="2400" dirty="0">
              <a:solidFill>
                <a:schemeClr val="bg1"/>
              </a:solidFill>
            </a:endParaRPr>
          </a:p>
        </p:txBody>
      </p:sp>
    </p:spTree>
    <p:extLst>
      <p:ext uri="{BB962C8B-B14F-4D97-AF65-F5344CB8AC3E}">
        <p14:creationId xmlns:p14="http://schemas.microsoft.com/office/powerpoint/2010/main" val="108344962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solidFill>
          <a:srgbClr val="00B0E1"/>
        </a:solidFill>
        <a:effectLst/>
      </p:bgPr>
    </p:bg>
    <p:spTree>
      <p:nvGrpSpPr>
        <p:cNvPr id="1" name=""/>
        <p:cNvGrpSpPr/>
        <p:nvPr/>
      </p:nvGrpSpPr>
      <p:grpSpPr>
        <a:xfrm>
          <a:off x="0" y="0"/>
          <a:ext cx="0" cy="0"/>
          <a:chOff x="0" y="0"/>
          <a:chExt cx="0" cy="0"/>
        </a:xfrm>
      </p:grpSpPr>
      <p:pic>
        <p:nvPicPr>
          <p:cNvPr id="10" name="Picture 9"/>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0" y="-3647141"/>
            <a:ext cx="9144000" cy="5143500"/>
          </a:xfrm>
          <a:prstGeom prst="rect">
            <a:avLst/>
          </a:prstGeom>
        </p:spPr>
      </p:pic>
      <p:sp>
        <p:nvSpPr>
          <p:cNvPr id="8" name="Rectangle 7"/>
          <p:cNvSpPr/>
          <p:nvPr/>
        </p:nvSpPr>
        <p:spPr>
          <a:xfrm>
            <a:off x="0" y="1577340"/>
            <a:ext cx="9144000" cy="356616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A</a:t>
            </a:r>
          </a:p>
        </p:txBody>
      </p:sp>
      <p:sp>
        <p:nvSpPr>
          <p:cNvPr id="4" name="TextBox 3"/>
          <p:cNvSpPr txBox="1"/>
          <p:nvPr/>
        </p:nvSpPr>
        <p:spPr>
          <a:xfrm>
            <a:off x="655320" y="819352"/>
            <a:ext cx="3916680" cy="622414"/>
          </a:xfrm>
          <a:prstGeom prst="rect">
            <a:avLst/>
          </a:prstGeom>
          <a:noFill/>
        </p:spPr>
        <p:txBody>
          <a:bodyPr wrap="square" rtlCol="0">
            <a:spAutoFit/>
          </a:bodyPr>
          <a:lstStyle/>
          <a:p>
            <a:pPr>
              <a:lnSpc>
                <a:spcPts val="2000"/>
              </a:lnSpc>
            </a:pPr>
            <a:r>
              <a:rPr lang="en-US" sz="2400" b="1" dirty="0">
                <a:solidFill>
                  <a:schemeClr val="bg1"/>
                </a:solidFill>
              </a:rPr>
              <a:t>MODULE AND SEMINAR REGISTRATION</a:t>
            </a:r>
            <a:endParaRPr lang="en-US" sz="2400" dirty="0">
              <a:solidFill>
                <a:schemeClr val="bg1"/>
              </a:solidFill>
            </a:endParaRPr>
          </a:p>
        </p:txBody>
      </p:sp>
      <p:sp>
        <p:nvSpPr>
          <p:cNvPr id="11" name="Rectangle 10"/>
          <p:cNvSpPr/>
          <p:nvPr/>
        </p:nvSpPr>
        <p:spPr>
          <a:xfrm>
            <a:off x="5109203" y="1921938"/>
            <a:ext cx="2632717" cy="33425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A</a:t>
            </a:r>
          </a:p>
        </p:txBody>
      </p:sp>
      <p:sp>
        <p:nvSpPr>
          <p:cNvPr id="9" name="Rectangle 8"/>
          <p:cNvSpPr/>
          <p:nvPr/>
        </p:nvSpPr>
        <p:spPr>
          <a:xfrm>
            <a:off x="5643557" y="1949919"/>
            <a:ext cx="3082302" cy="276999"/>
          </a:xfrm>
          <a:prstGeom prst="rect">
            <a:avLst/>
          </a:prstGeom>
        </p:spPr>
        <p:txBody>
          <a:bodyPr wrap="square">
            <a:spAutoFit/>
          </a:bodyPr>
          <a:lstStyle/>
          <a:p>
            <a:endParaRPr lang="en-US" sz="1200" b="1" dirty="0">
              <a:solidFill>
                <a:srgbClr val="00B0E1"/>
              </a:solidFill>
            </a:endParaRPr>
          </a:p>
        </p:txBody>
      </p:sp>
      <p:sp>
        <p:nvSpPr>
          <p:cNvPr id="13" name="TextBox 12">
            <a:extLst>
              <a:ext uri="{FF2B5EF4-FFF2-40B4-BE49-F238E27FC236}">
                <a16:creationId xmlns:a16="http://schemas.microsoft.com/office/drawing/2014/main" id="{DAA74C6D-095A-4382-9F69-6B5A69A0B429}"/>
              </a:ext>
            </a:extLst>
          </p:cNvPr>
          <p:cNvSpPr txBox="1"/>
          <p:nvPr/>
        </p:nvSpPr>
        <p:spPr>
          <a:xfrm>
            <a:off x="418141" y="1733242"/>
            <a:ext cx="8631935" cy="3450175"/>
          </a:xfrm>
          <a:prstGeom prst="rect">
            <a:avLst/>
          </a:prstGeom>
          <a:noFill/>
        </p:spPr>
        <p:txBody>
          <a:bodyPr wrap="square" numCol="1" rtlCol="0">
            <a:spAutoFit/>
          </a:bodyPr>
          <a:lstStyle/>
          <a:p>
            <a:pPr marL="285750" indent="-285750">
              <a:buClr>
                <a:srgbClr val="00B0F0"/>
              </a:buClr>
              <a:buFont typeface="Arial" panose="020B0604020202020204" pitchFamily="34" charset="0"/>
              <a:buChar char="•"/>
            </a:pPr>
            <a:r>
              <a:rPr lang="en-GB" altLang="en-US" dirty="0"/>
              <a:t>Module registration opened on 23</a:t>
            </a:r>
            <a:r>
              <a:rPr lang="en-GB" altLang="en-US" baseline="30000" dirty="0"/>
              <a:t> </a:t>
            </a:r>
            <a:r>
              <a:rPr lang="en-GB" altLang="en-US" dirty="0"/>
              <a:t>September 2019.</a:t>
            </a:r>
          </a:p>
          <a:p>
            <a:pPr marL="285750" indent="-285750">
              <a:buClr>
                <a:srgbClr val="00B0F0"/>
              </a:buClr>
              <a:buFont typeface="Arial" panose="020B0604020202020204" pitchFamily="34" charset="0"/>
              <a:buChar char="•"/>
            </a:pPr>
            <a:r>
              <a:rPr lang="en-GB" altLang="en-US" dirty="0"/>
              <a:t>You must have enrolled online and set up your IT account before you will be able to access Module Registration.</a:t>
            </a:r>
          </a:p>
          <a:p>
            <a:pPr marL="285750" indent="-285750">
              <a:buClr>
                <a:srgbClr val="00B0F0"/>
              </a:buClr>
              <a:buFont typeface="Arial" panose="020B0604020202020204" pitchFamily="34" charset="0"/>
              <a:buChar char="•"/>
            </a:pPr>
            <a:r>
              <a:rPr lang="en-GB" altLang="en-US" dirty="0"/>
              <a:t>To register for modules please log on to </a:t>
            </a:r>
            <a:r>
              <a:rPr lang="en-GB" u="sng" dirty="0" err="1">
                <a:hlinkClick r:id="rId4"/>
              </a:rPr>
              <a:t>MyWarwick</a:t>
            </a:r>
            <a:r>
              <a:rPr lang="en-GB" dirty="0"/>
              <a:t> or </a:t>
            </a:r>
            <a:r>
              <a:rPr lang="en-GB" u="sng" dirty="0">
                <a:hlinkClick r:id="rId5"/>
              </a:rPr>
              <a:t>www.warwick.ac.uk/evision</a:t>
            </a:r>
            <a:r>
              <a:rPr lang="en-GB" u="sng" dirty="0"/>
              <a:t>.</a:t>
            </a:r>
          </a:p>
          <a:p>
            <a:pPr marL="285750" indent="-285750">
              <a:buClr>
                <a:srgbClr val="00B0F0"/>
              </a:buClr>
              <a:buFont typeface="Arial" panose="020B0604020202020204" pitchFamily="34" charset="0"/>
              <a:buChar char="•"/>
            </a:pPr>
            <a:r>
              <a:rPr lang="en-GB" dirty="0"/>
              <a:t>All modules are worth a certain number of ‘CATS’. CATS stands for ‘Credit Accumulation and Transfer Scheme’. All first year modules in Sociology are worth 15 CATS. You must take 120 CATS each academic year in total (60 CATS in the Autumn Term, 60 CATS in the Spring Term).</a:t>
            </a:r>
          </a:p>
          <a:p>
            <a:pPr marL="285750" indent="-285750">
              <a:buClr>
                <a:srgbClr val="00B0F0"/>
              </a:buClr>
              <a:buFont typeface="Arial" panose="020B0604020202020204" pitchFamily="34" charset="0"/>
              <a:buChar char="•"/>
            </a:pPr>
            <a:r>
              <a:rPr lang="en-GB" altLang="en-US" dirty="0"/>
              <a:t>Some modules are ‘core’. This means that you have to take them and they will be pre-registered for you on the system. </a:t>
            </a:r>
          </a:p>
          <a:p>
            <a:pPr>
              <a:spcBef>
                <a:spcPts val="600"/>
              </a:spcBef>
              <a:buClr>
                <a:schemeClr val="accent1"/>
              </a:buClr>
            </a:pPr>
            <a:endParaRPr lang="en-US" altLang="en-US" sz="1600" dirty="0">
              <a:latin typeface="+mj-lt"/>
            </a:endParaRPr>
          </a:p>
          <a:p>
            <a:pPr>
              <a:lnSpc>
                <a:spcPts val="1640"/>
              </a:lnSpc>
              <a:spcBef>
                <a:spcPts val="600"/>
              </a:spcBef>
            </a:pPr>
            <a:endParaRPr lang="en-US" sz="1000" b="1" dirty="0">
              <a:solidFill>
                <a:srgbClr val="E77B40"/>
              </a:solidFill>
            </a:endParaRPr>
          </a:p>
        </p:txBody>
      </p:sp>
    </p:spTree>
    <p:extLst>
      <p:ext uri="{BB962C8B-B14F-4D97-AF65-F5344CB8AC3E}">
        <p14:creationId xmlns:p14="http://schemas.microsoft.com/office/powerpoint/2010/main" val="41079448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solidFill>
          <a:srgbClr val="00B0E1"/>
        </a:solidFill>
        <a:effectLst/>
      </p:bgPr>
    </p:bg>
    <p:spTree>
      <p:nvGrpSpPr>
        <p:cNvPr id="1" name=""/>
        <p:cNvGrpSpPr/>
        <p:nvPr/>
      </p:nvGrpSpPr>
      <p:grpSpPr>
        <a:xfrm>
          <a:off x="0" y="0"/>
          <a:ext cx="0" cy="0"/>
          <a:chOff x="0" y="0"/>
          <a:chExt cx="0" cy="0"/>
        </a:xfrm>
      </p:grpSpPr>
      <p:pic>
        <p:nvPicPr>
          <p:cNvPr id="10" name="Picture 9"/>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0" y="-3647141"/>
            <a:ext cx="9144000" cy="5143500"/>
          </a:xfrm>
          <a:prstGeom prst="rect">
            <a:avLst/>
          </a:prstGeom>
        </p:spPr>
      </p:pic>
      <p:sp>
        <p:nvSpPr>
          <p:cNvPr id="8" name="Rectangle 7"/>
          <p:cNvSpPr/>
          <p:nvPr/>
        </p:nvSpPr>
        <p:spPr>
          <a:xfrm>
            <a:off x="0" y="1577340"/>
            <a:ext cx="9144000" cy="356616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A</a:t>
            </a:r>
          </a:p>
        </p:txBody>
      </p:sp>
      <p:sp>
        <p:nvSpPr>
          <p:cNvPr id="4" name="TextBox 3"/>
          <p:cNvSpPr txBox="1"/>
          <p:nvPr/>
        </p:nvSpPr>
        <p:spPr>
          <a:xfrm>
            <a:off x="655320" y="819352"/>
            <a:ext cx="3916680" cy="622414"/>
          </a:xfrm>
          <a:prstGeom prst="rect">
            <a:avLst/>
          </a:prstGeom>
          <a:noFill/>
        </p:spPr>
        <p:txBody>
          <a:bodyPr wrap="square" rtlCol="0">
            <a:spAutoFit/>
          </a:bodyPr>
          <a:lstStyle/>
          <a:p>
            <a:pPr>
              <a:lnSpc>
                <a:spcPts val="2000"/>
              </a:lnSpc>
            </a:pPr>
            <a:r>
              <a:rPr lang="en-US" sz="2400" b="1" dirty="0">
                <a:solidFill>
                  <a:schemeClr val="bg1"/>
                </a:solidFill>
              </a:rPr>
              <a:t>MODULE AND SEMINAR REGISTRATION</a:t>
            </a:r>
            <a:endParaRPr lang="en-US" sz="2400" dirty="0">
              <a:solidFill>
                <a:schemeClr val="bg1"/>
              </a:solidFill>
            </a:endParaRPr>
          </a:p>
        </p:txBody>
      </p:sp>
      <p:sp>
        <p:nvSpPr>
          <p:cNvPr id="11" name="Rectangle 10"/>
          <p:cNvSpPr/>
          <p:nvPr/>
        </p:nvSpPr>
        <p:spPr>
          <a:xfrm>
            <a:off x="5109203" y="1921938"/>
            <a:ext cx="2632717" cy="33425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A</a:t>
            </a:r>
          </a:p>
        </p:txBody>
      </p:sp>
      <p:sp>
        <p:nvSpPr>
          <p:cNvPr id="9" name="Rectangle 8"/>
          <p:cNvSpPr/>
          <p:nvPr/>
        </p:nvSpPr>
        <p:spPr>
          <a:xfrm>
            <a:off x="5643557" y="1949919"/>
            <a:ext cx="3082302" cy="276999"/>
          </a:xfrm>
          <a:prstGeom prst="rect">
            <a:avLst/>
          </a:prstGeom>
        </p:spPr>
        <p:txBody>
          <a:bodyPr wrap="square">
            <a:spAutoFit/>
          </a:bodyPr>
          <a:lstStyle/>
          <a:p>
            <a:endParaRPr lang="en-US" sz="1200" b="1" dirty="0">
              <a:solidFill>
                <a:srgbClr val="00B0E1"/>
              </a:solidFill>
            </a:endParaRPr>
          </a:p>
        </p:txBody>
      </p:sp>
      <p:sp>
        <p:nvSpPr>
          <p:cNvPr id="13" name="TextBox 12">
            <a:extLst>
              <a:ext uri="{FF2B5EF4-FFF2-40B4-BE49-F238E27FC236}">
                <a16:creationId xmlns:a16="http://schemas.microsoft.com/office/drawing/2014/main" id="{DAA74C6D-095A-4382-9F69-6B5A69A0B429}"/>
              </a:ext>
            </a:extLst>
          </p:cNvPr>
          <p:cNvSpPr txBox="1"/>
          <p:nvPr/>
        </p:nvSpPr>
        <p:spPr>
          <a:xfrm>
            <a:off x="418141" y="1733242"/>
            <a:ext cx="8631935" cy="4004173"/>
          </a:xfrm>
          <a:prstGeom prst="rect">
            <a:avLst/>
          </a:prstGeom>
          <a:noFill/>
        </p:spPr>
        <p:txBody>
          <a:bodyPr wrap="square" numCol="1" rtlCol="0">
            <a:spAutoFit/>
          </a:bodyPr>
          <a:lstStyle/>
          <a:p>
            <a:pPr marL="285750" indent="-285750">
              <a:buClr>
                <a:schemeClr val="accent1"/>
              </a:buClr>
              <a:buFont typeface="Arial" panose="020B0604020202020204" pitchFamily="34" charset="0"/>
              <a:buChar char="•"/>
            </a:pPr>
            <a:r>
              <a:rPr lang="en-GB" altLang="ja-JP" dirty="0"/>
              <a:t> </a:t>
            </a:r>
            <a:r>
              <a:rPr lang="en-GB" dirty="0">
                <a:hlinkClick r:id="rId4"/>
              </a:rPr>
              <a:t>Course Structures</a:t>
            </a:r>
            <a:r>
              <a:rPr lang="en-GB" dirty="0"/>
              <a:t> are available on the Undergraduate Portal.</a:t>
            </a:r>
          </a:p>
          <a:p>
            <a:pPr marL="285750" indent="-285750">
              <a:buClr>
                <a:schemeClr val="accent1"/>
              </a:buClr>
              <a:buFont typeface="Arial" panose="020B0604020202020204" pitchFamily="34" charset="0"/>
              <a:buChar char="•"/>
            </a:pPr>
            <a:r>
              <a:rPr lang="en-GB" dirty="0"/>
              <a:t>The Course Structures detail which modules are core and how many optional module CATS you have each term.</a:t>
            </a:r>
            <a:r>
              <a:rPr lang="en-GB" altLang="en-US" dirty="0"/>
              <a:t> For a full list of available </a:t>
            </a:r>
            <a:r>
              <a:rPr lang="en-GB" altLang="en-US" dirty="0">
                <a:hlinkClick r:id="rId5"/>
              </a:rPr>
              <a:t>optional modules</a:t>
            </a:r>
            <a:r>
              <a:rPr lang="en-GB" altLang="en-US" dirty="0"/>
              <a:t> please see the Undergraduate Portal.</a:t>
            </a:r>
          </a:p>
          <a:p>
            <a:pPr marL="285750" indent="-285750">
              <a:buClr>
                <a:schemeClr val="accent1">
                  <a:lumMod val="60000"/>
                  <a:lumOff val="40000"/>
                </a:schemeClr>
              </a:buClr>
              <a:buFont typeface="Arial" panose="020B0604020202020204" pitchFamily="34" charset="0"/>
              <a:buChar char="•"/>
            </a:pPr>
            <a:r>
              <a:rPr lang="en-GB" altLang="en-US" dirty="0"/>
              <a:t>You can take up to 30 CATS of modules from outside the Department of Sociology. We call these ‘outside option’ modules. </a:t>
            </a:r>
          </a:p>
          <a:p>
            <a:pPr marL="285750" indent="-285750">
              <a:buClr>
                <a:schemeClr val="accent1">
                  <a:lumMod val="60000"/>
                  <a:lumOff val="40000"/>
                </a:schemeClr>
              </a:buClr>
              <a:buFont typeface="Arial" panose="020B0604020202020204" pitchFamily="34" charset="0"/>
              <a:buChar char="•"/>
            </a:pPr>
            <a:r>
              <a:rPr lang="en-GB" altLang="en-US" dirty="0"/>
              <a:t>If you choose to take an outside option please ensure that you speak to the department running the module and check that you are permitted to take the module.</a:t>
            </a:r>
          </a:p>
          <a:p>
            <a:pPr marL="285750" indent="-285750">
              <a:buClr>
                <a:schemeClr val="accent1">
                  <a:lumMod val="60000"/>
                  <a:lumOff val="40000"/>
                </a:schemeClr>
              </a:buClr>
              <a:buFont typeface="Arial" panose="020B0604020202020204" pitchFamily="34" charset="0"/>
              <a:buChar char="•"/>
            </a:pPr>
            <a:r>
              <a:rPr lang="en-GB" altLang="en-US" dirty="0"/>
              <a:t>You do not have to take any outside options if you don’t want to. It is fine to only take modules from within the Sociology Department.</a:t>
            </a:r>
          </a:p>
          <a:p>
            <a:pPr marL="285750" indent="-285750">
              <a:buClr>
                <a:schemeClr val="accent1">
                  <a:lumMod val="60000"/>
                  <a:lumOff val="40000"/>
                </a:schemeClr>
              </a:buClr>
              <a:buFont typeface="Arial" panose="020B0604020202020204" pitchFamily="34" charset="0"/>
              <a:buChar char="•"/>
            </a:pPr>
            <a:r>
              <a:rPr lang="en-GB" altLang="en-US" dirty="0"/>
              <a:t>Some modules have a choice of assessment method (e.g. an essay OR an examination). You must select which assessment method you would like to take.</a:t>
            </a:r>
          </a:p>
          <a:p>
            <a:pPr>
              <a:spcBef>
                <a:spcPts val="600"/>
              </a:spcBef>
              <a:buClr>
                <a:schemeClr val="accent1"/>
              </a:buClr>
            </a:pPr>
            <a:endParaRPr lang="en-US" altLang="en-US" sz="1600" dirty="0">
              <a:latin typeface="+mj-lt"/>
            </a:endParaRPr>
          </a:p>
          <a:p>
            <a:pPr>
              <a:lnSpc>
                <a:spcPts val="1640"/>
              </a:lnSpc>
              <a:spcBef>
                <a:spcPts val="600"/>
              </a:spcBef>
            </a:pPr>
            <a:endParaRPr lang="en-US" sz="1000" b="1" dirty="0">
              <a:solidFill>
                <a:srgbClr val="E77B40"/>
              </a:solidFill>
            </a:endParaRPr>
          </a:p>
        </p:txBody>
      </p:sp>
    </p:spTree>
    <p:extLst>
      <p:ext uri="{BB962C8B-B14F-4D97-AF65-F5344CB8AC3E}">
        <p14:creationId xmlns:p14="http://schemas.microsoft.com/office/powerpoint/2010/main" val="247442195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bg>
      <p:bgPr>
        <a:solidFill>
          <a:srgbClr val="00B0E1"/>
        </a:solidFill>
        <a:effectLst/>
      </p:bgPr>
    </p:bg>
    <p:spTree>
      <p:nvGrpSpPr>
        <p:cNvPr id="1" name=""/>
        <p:cNvGrpSpPr/>
        <p:nvPr/>
      </p:nvGrpSpPr>
      <p:grpSpPr>
        <a:xfrm>
          <a:off x="0" y="0"/>
          <a:ext cx="0" cy="0"/>
          <a:chOff x="0" y="0"/>
          <a:chExt cx="0" cy="0"/>
        </a:xfrm>
      </p:grpSpPr>
      <p:pic>
        <p:nvPicPr>
          <p:cNvPr id="10" name="Picture 9"/>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0" y="-3647141"/>
            <a:ext cx="9144000" cy="5143500"/>
          </a:xfrm>
          <a:prstGeom prst="rect">
            <a:avLst/>
          </a:prstGeom>
        </p:spPr>
      </p:pic>
      <p:sp>
        <p:nvSpPr>
          <p:cNvPr id="8" name="Rectangle 7"/>
          <p:cNvSpPr/>
          <p:nvPr/>
        </p:nvSpPr>
        <p:spPr>
          <a:xfrm>
            <a:off x="0" y="1577340"/>
            <a:ext cx="9144000" cy="356616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A</a:t>
            </a:r>
          </a:p>
        </p:txBody>
      </p:sp>
      <p:sp>
        <p:nvSpPr>
          <p:cNvPr id="4" name="TextBox 3"/>
          <p:cNvSpPr txBox="1"/>
          <p:nvPr/>
        </p:nvSpPr>
        <p:spPr>
          <a:xfrm>
            <a:off x="655320" y="819352"/>
            <a:ext cx="3916680" cy="622414"/>
          </a:xfrm>
          <a:prstGeom prst="rect">
            <a:avLst/>
          </a:prstGeom>
          <a:noFill/>
        </p:spPr>
        <p:txBody>
          <a:bodyPr wrap="square" rtlCol="0">
            <a:spAutoFit/>
          </a:bodyPr>
          <a:lstStyle/>
          <a:p>
            <a:pPr>
              <a:lnSpc>
                <a:spcPts val="2000"/>
              </a:lnSpc>
            </a:pPr>
            <a:r>
              <a:rPr lang="en-US" sz="2400" b="1" dirty="0">
                <a:solidFill>
                  <a:schemeClr val="bg1"/>
                </a:solidFill>
              </a:rPr>
              <a:t>MODULE AND SEMINAR REGISTRATION</a:t>
            </a:r>
            <a:endParaRPr lang="en-US" sz="2400" dirty="0">
              <a:solidFill>
                <a:schemeClr val="bg1"/>
              </a:solidFill>
            </a:endParaRPr>
          </a:p>
        </p:txBody>
      </p:sp>
      <p:sp>
        <p:nvSpPr>
          <p:cNvPr id="11" name="Rectangle 10"/>
          <p:cNvSpPr/>
          <p:nvPr/>
        </p:nvSpPr>
        <p:spPr>
          <a:xfrm>
            <a:off x="5109203" y="1921938"/>
            <a:ext cx="2632717" cy="33425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A</a:t>
            </a:r>
          </a:p>
        </p:txBody>
      </p:sp>
      <p:sp>
        <p:nvSpPr>
          <p:cNvPr id="9" name="Rectangle 8"/>
          <p:cNvSpPr/>
          <p:nvPr/>
        </p:nvSpPr>
        <p:spPr>
          <a:xfrm>
            <a:off x="5643557" y="1949919"/>
            <a:ext cx="3082302" cy="276999"/>
          </a:xfrm>
          <a:prstGeom prst="rect">
            <a:avLst/>
          </a:prstGeom>
        </p:spPr>
        <p:txBody>
          <a:bodyPr wrap="square">
            <a:spAutoFit/>
          </a:bodyPr>
          <a:lstStyle/>
          <a:p>
            <a:endParaRPr lang="en-US" sz="1200" b="1" dirty="0">
              <a:solidFill>
                <a:srgbClr val="00B0E1"/>
              </a:solidFill>
            </a:endParaRPr>
          </a:p>
        </p:txBody>
      </p:sp>
      <p:sp>
        <p:nvSpPr>
          <p:cNvPr id="13" name="TextBox 12">
            <a:extLst>
              <a:ext uri="{FF2B5EF4-FFF2-40B4-BE49-F238E27FC236}">
                <a16:creationId xmlns:a16="http://schemas.microsoft.com/office/drawing/2014/main" id="{DAA74C6D-095A-4382-9F69-6B5A69A0B429}"/>
              </a:ext>
            </a:extLst>
          </p:cNvPr>
          <p:cNvSpPr txBox="1"/>
          <p:nvPr/>
        </p:nvSpPr>
        <p:spPr>
          <a:xfrm>
            <a:off x="418141" y="1733242"/>
            <a:ext cx="8631935" cy="3142399"/>
          </a:xfrm>
          <a:prstGeom prst="rect">
            <a:avLst/>
          </a:prstGeom>
          <a:noFill/>
        </p:spPr>
        <p:txBody>
          <a:bodyPr wrap="square" numCol="1" rtlCol="0">
            <a:spAutoFit/>
          </a:bodyPr>
          <a:lstStyle/>
          <a:p>
            <a:pPr marL="285750" indent="-285750">
              <a:buClr>
                <a:schemeClr val="accent1">
                  <a:lumMod val="60000"/>
                  <a:lumOff val="40000"/>
                </a:schemeClr>
              </a:buClr>
              <a:buFont typeface="Arial" panose="020B0604020202020204" pitchFamily="34" charset="0"/>
              <a:buChar char="•"/>
            </a:pPr>
            <a:r>
              <a:rPr lang="en-GB" altLang="ja-JP" sz="2000" dirty="0">
                <a:latin typeface="+mj-lt"/>
              </a:rPr>
              <a:t> </a:t>
            </a:r>
            <a:r>
              <a:rPr lang="en-GB" sz="2000" dirty="0"/>
              <a:t>You access your timetable through Tabula: </a:t>
            </a:r>
            <a:r>
              <a:rPr lang="en-GB" sz="2000" dirty="0">
                <a:hlinkClick r:id="rId4"/>
              </a:rPr>
              <a:t>https://tabula.warwick.ac.uk/</a:t>
            </a:r>
            <a:endParaRPr lang="en-GB" sz="2000" dirty="0"/>
          </a:p>
          <a:p>
            <a:pPr marL="285750" indent="-285750">
              <a:buClr>
                <a:schemeClr val="accent1">
                  <a:lumMod val="60000"/>
                  <a:lumOff val="40000"/>
                </a:schemeClr>
              </a:buClr>
              <a:buFont typeface="Arial" panose="020B0604020202020204" pitchFamily="34" charset="0"/>
              <a:buChar char="•"/>
            </a:pPr>
            <a:r>
              <a:rPr lang="en-GB" sz="2000" dirty="0"/>
              <a:t>Once you have registered for your chosen modules your lectures will automatically populate on your Tabula timetable.</a:t>
            </a:r>
          </a:p>
          <a:p>
            <a:pPr marL="285750" indent="-285750">
              <a:buClr>
                <a:schemeClr val="accent1">
                  <a:lumMod val="60000"/>
                  <a:lumOff val="40000"/>
                </a:schemeClr>
              </a:buClr>
              <a:buFont typeface="Arial" panose="020B0604020202020204" pitchFamily="34" charset="0"/>
              <a:buChar char="•"/>
            </a:pPr>
            <a:r>
              <a:rPr lang="en-GB" sz="2000" dirty="0"/>
              <a:t>The Department of Sociology operates a ‘self-sign up’ system for selecting seminars. You will need to select the seminar you would like to attend from a range which will be offered on Tabula. Once you have selected your seminar for each module, they will also populate on your timetable.</a:t>
            </a:r>
          </a:p>
          <a:p>
            <a:pPr marL="285750" indent="-285750">
              <a:buClr>
                <a:schemeClr val="accent1">
                  <a:lumMod val="60000"/>
                  <a:lumOff val="40000"/>
                </a:schemeClr>
              </a:buClr>
              <a:buFont typeface="Arial" panose="020B0604020202020204" pitchFamily="34" charset="0"/>
              <a:buChar char="•"/>
            </a:pPr>
            <a:r>
              <a:rPr lang="en-GB" sz="2000" dirty="0"/>
              <a:t>It is your responsibility to ensure your seminars do not clash.</a:t>
            </a:r>
          </a:p>
          <a:p>
            <a:pPr>
              <a:spcBef>
                <a:spcPts val="600"/>
              </a:spcBef>
              <a:buClr>
                <a:schemeClr val="accent1"/>
              </a:buClr>
            </a:pPr>
            <a:endParaRPr lang="en-US" altLang="en-US" sz="1600" dirty="0">
              <a:latin typeface="+mj-lt"/>
            </a:endParaRPr>
          </a:p>
          <a:p>
            <a:pPr>
              <a:lnSpc>
                <a:spcPts val="1640"/>
              </a:lnSpc>
              <a:spcBef>
                <a:spcPts val="600"/>
              </a:spcBef>
            </a:pPr>
            <a:endParaRPr lang="en-US" sz="1000" b="1" dirty="0">
              <a:solidFill>
                <a:srgbClr val="E77B40"/>
              </a:solidFill>
            </a:endParaRPr>
          </a:p>
        </p:txBody>
      </p:sp>
    </p:spTree>
    <p:extLst>
      <p:ext uri="{BB962C8B-B14F-4D97-AF65-F5344CB8AC3E}">
        <p14:creationId xmlns:p14="http://schemas.microsoft.com/office/powerpoint/2010/main" val="70695063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bg>
      <p:bgPr>
        <a:solidFill>
          <a:srgbClr val="00B0E1"/>
        </a:solidFill>
        <a:effectLst/>
      </p:bgPr>
    </p:bg>
    <p:spTree>
      <p:nvGrpSpPr>
        <p:cNvPr id="1" name=""/>
        <p:cNvGrpSpPr/>
        <p:nvPr/>
      </p:nvGrpSpPr>
      <p:grpSpPr>
        <a:xfrm>
          <a:off x="0" y="0"/>
          <a:ext cx="0" cy="0"/>
          <a:chOff x="0" y="0"/>
          <a:chExt cx="0" cy="0"/>
        </a:xfrm>
      </p:grpSpPr>
      <p:pic>
        <p:nvPicPr>
          <p:cNvPr id="10" name="Picture 9"/>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0" y="-3647141"/>
            <a:ext cx="9144000" cy="5143500"/>
          </a:xfrm>
          <a:prstGeom prst="rect">
            <a:avLst/>
          </a:prstGeom>
        </p:spPr>
      </p:pic>
      <p:sp>
        <p:nvSpPr>
          <p:cNvPr id="8" name="Rectangle 7"/>
          <p:cNvSpPr/>
          <p:nvPr/>
        </p:nvSpPr>
        <p:spPr>
          <a:xfrm>
            <a:off x="0" y="1577340"/>
            <a:ext cx="9144000" cy="356616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A</a:t>
            </a:r>
          </a:p>
        </p:txBody>
      </p:sp>
      <p:sp>
        <p:nvSpPr>
          <p:cNvPr id="4" name="TextBox 3"/>
          <p:cNvSpPr txBox="1"/>
          <p:nvPr/>
        </p:nvSpPr>
        <p:spPr>
          <a:xfrm>
            <a:off x="655320" y="819352"/>
            <a:ext cx="3916680" cy="622414"/>
          </a:xfrm>
          <a:prstGeom prst="rect">
            <a:avLst/>
          </a:prstGeom>
          <a:noFill/>
        </p:spPr>
        <p:txBody>
          <a:bodyPr wrap="square" rtlCol="0">
            <a:spAutoFit/>
          </a:bodyPr>
          <a:lstStyle/>
          <a:p>
            <a:pPr>
              <a:lnSpc>
                <a:spcPts val="2000"/>
              </a:lnSpc>
            </a:pPr>
            <a:r>
              <a:rPr lang="en-US" sz="2400" b="1" dirty="0">
                <a:solidFill>
                  <a:schemeClr val="bg1"/>
                </a:solidFill>
              </a:rPr>
              <a:t>MODULE AND SEMINAR REGISTRATION</a:t>
            </a:r>
            <a:endParaRPr lang="en-US" sz="2400" dirty="0">
              <a:solidFill>
                <a:schemeClr val="bg1"/>
              </a:solidFill>
            </a:endParaRPr>
          </a:p>
        </p:txBody>
      </p:sp>
      <p:sp>
        <p:nvSpPr>
          <p:cNvPr id="11" name="Rectangle 10"/>
          <p:cNvSpPr/>
          <p:nvPr/>
        </p:nvSpPr>
        <p:spPr>
          <a:xfrm>
            <a:off x="5109203" y="1921938"/>
            <a:ext cx="2632717" cy="33425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A</a:t>
            </a:r>
          </a:p>
        </p:txBody>
      </p:sp>
      <p:sp>
        <p:nvSpPr>
          <p:cNvPr id="9" name="Rectangle 8"/>
          <p:cNvSpPr/>
          <p:nvPr/>
        </p:nvSpPr>
        <p:spPr>
          <a:xfrm>
            <a:off x="5643557" y="1949919"/>
            <a:ext cx="3082302" cy="276999"/>
          </a:xfrm>
          <a:prstGeom prst="rect">
            <a:avLst/>
          </a:prstGeom>
        </p:spPr>
        <p:txBody>
          <a:bodyPr wrap="square">
            <a:spAutoFit/>
          </a:bodyPr>
          <a:lstStyle/>
          <a:p>
            <a:endParaRPr lang="en-US" sz="1200" b="1" dirty="0">
              <a:solidFill>
                <a:srgbClr val="00B0E1"/>
              </a:solidFill>
            </a:endParaRPr>
          </a:p>
        </p:txBody>
      </p:sp>
      <p:sp>
        <p:nvSpPr>
          <p:cNvPr id="13" name="TextBox 12">
            <a:extLst>
              <a:ext uri="{FF2B5EF4-FFF2-40B4-BE49-F238E27FC236}">
                <a16:creationId xmlns:a16="http://schemas.microsoft.com/office/drawing/2014/main" id="{DAA74C6D-095A-4382-9F69-6B5A69A0B429}"/>
              </a:ext>
            </a:extLst>
          </p:cNvPr>
          <p:cNvSpPr txBox="1"/>
          <p:nvPr/>
        </p:nvSpPr>
        <p:spPr>
          <a:xfrm>
            <a:off x="418141" y="1733242"/>
            <a:ext cx="8631935" cy="3834896"/>
          </a:xfrm>
          <a:prstGeom prst="rect">
            <a:avLst/>
          </a:prstGeom>
          <a:noFill/>
        </p:spPr>
        <p:txBody>
          <a:bodyPr wrap="square" numCol="1" rtlCol="0">
            <a:spAutoFit/>
          </a:bodyPr>
          <a:lstStyle/>
          <a:p>
            <a:pPr>
              <a:spcBef>
                <a:spcPts val="600"/>
              </a:spcBef>
              <a:buClr>
                <a:srgbClr val="00B0F0"/>
              </a:buClr>
            </a:pPr>
            <a:r>
              <a:rPr lang="en-GB" altLang="ja-JP" sz="1600" dirty="0">
                <a:latin typeface="+mj-lt"/>
              </a:rPr>
              <a:t> </a:t>
            </a:r>
            <a:r>
              <a:rPr lang="en-GB" altLang="en-US" sz="1600" b="1" dirty="0"/>
              <a:t>Need Help?</a:t>
            </a:r>
          </a:p>
          <a:p>
            <a:pPr marL="285750" indent="-285750">
              <a:spcBef>
                <a:spcPts val="600"/>
              </a:spcBef>
              <a:buClr>
                <a:srgbClr val="00B0F0"/>
              </a:buClr>
              <a:buFont typeface="Arial" panose="020B0604020202020204" pitchFamily="34" charset="0"/>
              <a:buChar char="•"/>
            </a:pPr>
            <a:r>
              <a:rPr lang="en-GB" altLang="en-US" sz="1600" dirty="0"/>
              <a:t>Contact Faye Brown or Chau Ho, Taught Programmes Officers, with any queries:</a:t>
            </a:r>
          </a:p>
          <a:p>
            <a:pPr>
              <a:spcBef>
                <a:spcPts val="600"/>
              </a:spcBef>
              <a:buClr>
                <a:srgbClr val="00B0F0"/>
              </a:buClr>
            </a:pPr>
            <a:r>
              <a:rPr lang="en-GB" altLang="en-US" sz="1600" dirty="0"/>
              <a:t>       Email: </a:t>
            </a:r>
            <a:r>
              <a:rPr lang="en-GB" altLang="en-US" sz="1600" dirty="0">
                <a:hlinkClick r:id="rId4"/>
              </a:rPr>
              <a:t>socugresource@warwick.ac.uk</a:t>
            </a:r>
            <a:endParaRPr lang="en-GB" altLang="en-US" sz="1600" dirty="0"/>
          </a:p>
          <a:p>
            <a:pPr>
              <a:spcBef>
                <a:spcPts val="600"/>
              </a:spcBef>
              <a:buClr>
                <a:srgbClr val="00B0F0"/>
              </a:buClr>
            </a:pPr>
            <a:r>
              <a:rPr lang="en-GB" altLang="en-US" sz="1600" dirty="0"/>
              <a:t>       Telephone: 02476 523600 or 02476 524771 </a:t>
            </a:r>
          </a:p>
          <a:p>
            <a:pPr>
              <a:spcBef>
                <a:spcPts val="600"/>
              </a:spcBef>
              <a:buClr>
                <a:srgbClr val="00B0F0"/>
              </a:buClr>
            </a:pPr>
            <a:r>
              <a:rPr lang="en-GB" altLang="en-US" sz="1600" dirty="0"/>
              <a:t>       In person: Sociology Reception (E0.06), Ground Floor, E Corridor, Social Sciences Building</a:t>
            </a:r>
            <a:endParaRPr lang="en-US" altLang="en-US" sz="1600" dirty="0"/>
          </a:p>
          <a:p>
            <a:pPr marL="285750" indent="-285750">
              <a:spcBef>
                <a:spcPts val="600"/>
              </a:spcBef>
              <a:buClr>
                <a:srgbClr val="00B0F0"/>
              </a:buClr>
              <a:buFont typeface="Arial" panose="020B0604020202020204" pitchFamily="34" charset="0"/>
              <a:buChar char="•"/>
            </a:pPr>
            <a:r>
              <a:rPr lang="en-US" altLang="en-US" sz="1600" dirty="0"/>
              <a:t>Module and Seminar Registration Drop-in sessions:</a:t>
            </a:r>
          </a:p>
          <a:p>
            <a:pPr>
              <a:spcBef>
                <a:spcPts val="600"/>
              </a:spcBef>
              <a:buClr>
                <a:srgbClr val="00B0F0"/>
              </a:buClr>
            </a:pPr>
            <a:r>
              <a:rPr lang="en-US" altLang="en-US" sz="1600" dirty="0"/>
              <a:t>       Tuesday 24</a:t>
            </a:r>
            <a:r>
              <a:rPr lang="en-US" altLang="en-US" sz="1600" baseline="30000" dirty="0"/>
              <a:t>th</a:t>
            </a:r>
            <a:r>
              <a:rPr lang="en-US" altLang="en-US" sz="1600" dirty="0"/>
              <a:t> September, 12:00-13:00 in E0.23 (Social Sciences Building)</a:t>
            </a:r>
          </a:p>
          <a:p>
            <a:pPr>
              <a:spcBef>
                <a:spcPts val="600"/>
              </a:spcBef>
              <a:buClr>
                <a:srgbClr val="00B0F0"/>
              </a:buClr>
            </a:pPr>
            <a:r>
              <a:rPr lang="en-US" altLang="en-US" sz="1600" dirty="0"/>
              <a:t>       Thursday 26</a:t>
            </a:r>
            <a:r>
              <a:rPr lang="en-US" altLang="en-US" sz="1600" baseline="30000" dirty="0"/>
              <a:t>th</a:t>
            </a:r>
            <a:r>
              <a:rPr lang="en-US" altLang="en-US" sz="1600" dirty="0"/>
              <a:t> September, 10:00-11:00 in the Sociology Common Room (D0.04) </a:t>
            </a:r>
          </a:p>
          <a:p>
            <a:pPr>
              <a:spcBef>
                <a:spcPts val="600"/>
              </a:spcBef>
              <a:buClr>
                <a:srgbClr val="00B0F0"/>
              </a:buClr>
            </a:pPr>
            <a:r>
              <a:rPr lang="en-US" altLang="en-US" sz="1600" dirty="0"/>
              <a:t>       Bring your laptop and we can help you navigate the system if you are struggling.</a:t>
            </a:r>
          </a:p>
          <a:p>
            <a:pPr marL="285750" indent="-285750">
              <a:spcBef>
                <a:spcPts val="600"/>
              </a:spcBef>
              <a:buClr>
                <a:srgbClr val="00B0F0"/>
              </a:buClr>
              <a:buFont typeface="Arial" panose="020B0604020202020204" pitchFamily="34" charset="0"/>
              <a:buChar char="•"/>
            </a:pPr>
            <a:r>
              <a:rPr lang="en-US" altLang="en-US" sz="1600" dirty="0"/>
              <a:t>You can also find lots of essential information in the </a:t>
            </a:r>
            <a:r>
              <a:rPr lang="en-US" altLang="en-US" sz="1600" dirty="0">
                <a:hlinkClick r:id="rId5"/>
              </a:rPr>
              <a:t>Undergraduate Handbook</a:t>
            </a:r>
            <a:r>
              <a:rPr lang="en-US" altLang="en-US" sz="1600" dirty="0"/>
              <a:t>.</a:t>
            </a:r>
          </a:p>
          <a:p>
            <a:pPr>
              <a:spcBef>
                <a:spcPts val="600"/>
              </a:spcBef>
              <a:buClr>
                <a:schemeClr val="accent1"/>
              </a:buClr>
            </a:pPr>
            <a:endParaRPr lang="en-US" altLang="en-US" sz="1600" dirty="0">
              <a:latin typeface="+mj-lt"/>
            </a:endParaRPr>
          </a:p>
          <a:p>
            <a:pPr>
              <a:lnSpc>
                <a:spcPts val="1640"/>
              </a:lnSpc>
              <a:spcBef>
                <a:spcPts val="600"/>
              </a:spcBef>
            </a:pPr>
            <a:endParaRPr lang="en-US" sz="1000" b="1" dirty="0">
              <a:solidFill>
                <a:srgbClr val="E77B40"/>
              </a:solidFill>
            </a:endParaRPr>
          </a:p>
        </p:txBody>
      </p:sp>
    </p:spTree>
    <p:extLst>
      <p:ext uri="{BB962C8B-B14F-4D97-AF65-F5344CB8AC3E}">
        <p14:creationId xmlns:p14="http://schemas.microsoft.com/office/powerpoint/2010/main" val="101916730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bg>
      <p:bgPr>
        <a:solidFill>
          <a:srgbClr val="00B0E1"/>
        </a:solidFill>
        <a:effectLst/>
      </p:bgPr>
    </p:bg>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8DBB96EE-D1F7-0346-97FF-487B233F9F46}"/>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0" y="136102"/>
            <a:ext cx="9144000" cy="5143500"/>
          </a:xfrm>
          <a:prstGeom prst="rect">
            <a:avLst/>
          </a:prstGeom>
        </p:spPr>
      </p:pic>
      <p:sp>
        <p:nvSpPr>
          <p:cNvPr id="8" name="Rectangle 7"/>
          <p:cNvSpPr/>
          <p:nvPr/>
        </p:nvSpPr>
        <p:spPr>
          <a:xfrm>
            <a:off x="0" y="-10484"/>
            <a:ext cx="9144000" cy="422649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A</a:t>
            </a:r>
          </a:p>
        </p:txBody>
      </p:sp>
      <p:sp>
        <p:nvSpPr>
          <p:cNvPr id="11" name="TextBox 10">
            <a:extLst>
              <a:ext uri="{FF2B5EF4-FFF2-40B4-BE49-F238E27FC236}">
                <a16:creationId xmlns:a16="http://schemas.microsoft.com/office/drawing/2014/main" id="{AAA3A835-5B9F-8E4D-A563-8F6A44E13908}"/>
              </a:ext>
            </a:extLst>
          </p:cNvPr>
          <p:cNvSpPr txBox="1"/>
          <p:nvPr/>
        </p:nvSpPr>
        <p:spPr>
          <a:xfrm>
            <a:off x="655320" y="370090"/>
            <a:ext cx="5721096" cy="365934"/>
          </a:xfrm>
          <a:prstGeom prst="rect">
            <a:avLst/>
          </a:prstGeom>
          <a:noFill/>
        </p:spPr>
        <p:txBody>
          <a:bodyPr wrap="square" rtlCol="0">
            <a:spAutoFit/>
          </a:bodyPr>
          <a:lstStyle/>
          <a:p>
            <a:pPr>
              <a:lnSpc>
                <a:spcPts val="2000"/>
              </a:lnSpc>
            </a:pPr>
            <a:r>
              <a:rPr lang="en-US" sz="2400" b="1" dirty="0">
                <a:solidFill>
                  <a:srgbClr val="00B0E1"/>
                </a:solidFill>
              </a:rPr>
              <a:t>THIS WEEK (AND NEXT) AT A GLANCE</a:t>
            </a:r>
            <a:endParaRPr lang="en-US" sz="2400" dirty="0">
              <a:solidFill>
                <a:srgbClr val="00B0E1"/>
              </a:solidFill>
            </a:endParaRPr>
          </a:p>
        </p:txBody>
      </p:sp>
      <p:sp>
        <p:nvSpPr>
          <p:cNvPr id="7" name="Content Placeholder 2">
            <a:extLst>
              <a:ext uri="{FF2B5EF4-FFF2-40B4-BE49-F238E27FC236}">
                <a16:creationId xmlns:a16="http://schemas.microsoft.com/office/drawing/2014/main" id="{AB83E494-7488-4C1B-A503-A94A819D26DD}"/>
              </a:ext>
            </a:extLst>
          </p:cNvPr>
          <p:cNvSpPr txBox="1">
            <a:spLocks noChangeArrowheads="1"/>
          </p:cNvSpPr>
          <p:nvPr/>
        </p:nvSpPr>
        <p:spPr>
          <a:xfrm>
            <a:off x="304800" y="850605"/>
            <a:ext cx="8610600" cy="5105400"/>
          </a:xfrm>
          <a:prstGeom prst="rect">
            <a:avLst/>
          </a:prstGeom>
        </p:spPr>
        <p:txBody>
          <a:bodyPr vert="horz" lIns="91440" tIns="45720" rIns="91440" bIns="45720" rtlCol="0">
            <a:normAutofit/>
          </a:bodyPr>
          <a:lstStyle>
            <a:lvl1pPr marL="0" indent="0" algn="ctr" defTabSz="685800" rtl="0" eaLnBrk="1" latinLnBrk="0" hangingPunct="1">
              <a:lnSpc>
                <a:spcPct val="90000"/>
              </a:lnSpc>
              <a:spcBef>
                <a:spcPts val="750"/>
              </a:spcBef>
              <a:buFont typeface="Arial" panose="020B0604020202020204" pitchFamily="34" charset="0"/>
              <a:buNone/>
              <a:defRPr sz="1800" kern="1200">
                <a:solidFill>
                  <a:schemeClr val="tx1"/>
                </a:solidFill>
                <a:latin typeface="+mn-lt"/>
                <a:ea typeface="+mn-ea"/>
                <a:cs typeface="+mn-cs"/>
              </a:defRPr>
            </a:lvl1pPr>
            <a:lvl2pPr marL="342900" indent="0" algn="ctr" defTabSz="685800" rtl="0" eaLnBrk="1" latinLnBrk="0" hangingPunct="1">
              <a:lnSpc>
                <a:spcPct val="90000"/>
              </a:lnSpc>
              <a:spcBef>
                <a:spcPts val="375"/>
              </a:spcBef>
              <a:buFont typeface="Arial" panose="020B0604020202020204" pitchFamily="34" charset="0"/>
              <a:buNone/>
              <a:defRPr sz="1500" kern="1200">
                <a:solidFill>
                  <a:schemeClr val="tx1"/>
                </a:solidFill>
                <a:latin typeface="+mn-lt"/>
                <a:ea typeface="+mn-ea"/>
                <a:cs typeface="+mn-cs"/>
              </a:defRPr>
            </a:lvl2pPr>
            <a:lvl3pPr marL="685800" indent="0" algn="ctr" defTabSz="685800" rtl="0" eaLnBrk="1" latinLnBrk="0" hangingPunct="1">
              <a:lnSpc>
                <a:spcPct val="90000"/>
              </a:lnSpc>
              <a:spcBef>
                <a:spcPts val="375"/>
              </a:spcBef>
              <a:buFont typeface="Arial" panose="020B0604020202020204" pitchFamily="34" charset="0"/>
              <a:buNone/>
              <a:defRPr sz="1350" kern="1200">
                <a:solidFill>
                  <a:schemeClr val="tx1"/>
                </a:solidFill>
                <a:latin typeface="+mn-lt"/>
                <a:ea typeface="+mn-ea"/>
                <a:cs typeface="+mn-cs"/>
              </a:defRPr>
            </a:lvl3pPr>
            <a:lvl4pPr marL="10287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4pPr>
            <a:lvl5pPr marL="13716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5pPr>
            <a:lvl6pPr marL="17145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6pPr>
            <a:lvl7pPr marL="20574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7pPr>
            <a:lvl8pPr marL="24003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8pPr>
            <a:lvl9pPr marL="27432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9pPr>
          </a:lstStyle>
          <a:p>
            <a:pPr algn="l">
              <a:lnSpc>
                <a:spcPct val="100000"/>
              </a:lnSpc>
            </a:pPr>
            <a:r>
              <a:rPr lang="en-GB" sz="1400" b="1" dirty="0"/>
              <a:t>Tuesday 24 September 2019</a:t>
            </a:r>
          </a:p>
          <a:p>
            <a:pPr algn="l">
              <a:lnSpc>
                <a:spcPct val="100000"/>
              </a:lnSpc>
              <a:spcBef>
                <a:spcPts val="0"/>
              </a:spcBef>
            </a:pPr>
            <a:r>
              <a:rPr lang="en-GB" sz="1400" dirty="0" smtClean="0"/>
              <a:t>11:00-12:00</a:t>
            </a:r>
            <a:r>
              <a:rPr lang="en-GB" sz="1400" dirty="0"/>
              <a:t>: Q&amp;A and Department Tour</a:t>
            </a:r>
          </a:p>
          <a:p>
            <a:pPr algn="l">
              <a:lnSpc>
                <a:spcPct val="100000"/>
              </a:lnSpc>
              <a:spcBef>
                <a:spcPts val="0"/>
              </a:spcBef>
            </a:pPr>
            <a:r>
              <a:rPr lang="en-GB" sz="1400" dirty="0"/>
              <a:t>12:00-13:00: Lunch for students on the joint BA Law and Sociology degree (Location tbc)</a:t>
            </a:r>
          </a:p>
          <a:p>
            <a:pPr algn="l">
              <a:lnSpc>
                <a:spcPct val="100000"/>
              </a:lnSpc>
              <a:spcBef>
                <a:spcPts val="0"/>
              </a:spcBef>
            </a:pPr>
            <a:r>
              <a:rPr lang="en-GB" sz="1400" dirty="0"/>
              <a:t>12:00-13:00: Module &amp; Seminar Registration Drop-In Session (E0.23, Social Sciences Building</a:t>
            </a:r>
            <a:r>
              <a:rPr lang="en-GB" sz="1400" dirty="0" smtClean="0"/>
              <a:t>)</a:t>
            </a:r>
            <a:endParaRPr lang="en-GB" sz="1400" b="1" dirty="0" smtClean="0"/>
          </a:p>
          <a:p>
            <a:pPr algn="l">
              <a:lnSpc>
                <a:spcPct val="100000"/>
              </a:lnSpc>
              <a:spcBef>
                <a:spcPts val="1200"/>
              </a:spcBef>
            </a:pPr>
            <a:r>
              <a:rPr lang="en-GB" sz="1400" b="1" dirty="0" smtClean="0"/>
              <a:t>Wednesday </a:t>
            </a:r>
            <a:r>
              <a:rPr lang="en-GB" sz="1400" b="1" dirty="0"/>
              <a:t>25 September 2019</a:t>
            </a:r>
          </a:p>
          <a:p>
            <a:pPr algn="l">
              <a:lnSpc>
                <a:spcPct val="100000"/>
              </a:lnSpc>
              <a:spcBef>
                <a:spcPts val="0"/>
              </a:spcBef>
            </a:pPr>
            <a:r>
              <a:rPr lang="en-GB" sz="1400" dirty="0"/>
              <a:t>11:00-12:00: Erasmus/Exchange Welcome Meeting (S0.08, Social Sciences Building)</a:t>
            </a:r>
          </a:p>
          <a:p>
            <a:pPr algn="l">
              <a:lnSpc>
                <a:spcPct val="100000"/>
              </a:lnSpc>
              <a:spcBef>
                <a:spcPts val="0"/>
              </a:spcBef>
            </a:pPr>
            <a:r>
              <a:rPr lang="en-GB" sz="1400" dirty="0"/>
              <a:t>14:00-15:00: Welcome meeting for students on the joint </a:t>
            </a:r>
            <a:r>
              <a:rPr lang="en-GB" sz="1400" dirty="0" smtClean="0"/>
              <a:t>degree students (</a:t>
            </a:r>
            <a:r>
              <a:rPr lang="en-GB" sz="1400" dirty="0"/>
              <a:t>S0.20, Social Sciences Building).</a:t>
            </a:r>
          </a:p>
          <a:p>
            <a:pPr algn="l">
              <a:lnSpc>
                <a:spcPct val="100000"/>
              </a:lnSpc>
              <a:spcBef>
                <a:spcPts val="0"/>
              </a:spcBef>
            </a:pPr>
            <a:r>
              <a:rPr lang="en-GB" sz="1400" dirty="0"/>
              <a:t>18:00 - late evening: Scavenger Hunt (organised by Sociology Society) (meet in D0.04, Sociology Common Room, Social Sciences Building). </a:t>
            </a:r>
          </a:p>
          <a:p>
            <a:pPr algn="l">
              <a:lnSpc>
                <a:spcPct val="100000"/>
              </a:lnSpc>
              <a:spcBef>
                <a:spcPts val="1200"/>
              </a:spcBef>
            </a:pPr>
            <a:r>
              <a:rPr lang="en-GB" sz="1400" b="1" dirty="0"/>
              <a:t>Thursday 26 September 2019</a:t>
            </a:r>
          </a:p>
          <a:p>
            <a:pPr algn="l">
              <a:lnSpc>
                <a:spcPct val="100000"/>
              </a:lnSpc>
              <a:spcBef>
                <a:spcPts val="0"/>
              </a:spcBef>
            </a:pPr>
            <a:r>
              <a:rPr lang="en-GB" sz="1400" dirty="0"/>
              <a:t>10:00-11:00: Module &amp; Seminar Registration Drop-In Session (D0.04, Sociology Common Room, Social Sciences Building).</a:t>
            </a:r>
          </a:p>
          <a:p>
            <a:pPr algn="l">
              <a:lnSpc>
                <a:spcPct val="100000"/>
              </a:lnSpc>
              <a:spcBef>
                <a:spcPts val="0"/>
              </a:spcBef>
            </a:pPr>
            <a:r>
              <a:rPr lang="en-GB" sz="1400" dirty="0"/>
              <a:t>12:00-13:00: Sociology Pub Quiz (Studio Theatre, Arts Centre, Ground Floor).</a:t>
            </a:r>
          </a:p>
          <a:p>
            <a:pPr algn="l">
              <a:lnSpc>
                <a:spcPct val="100000"/>
              </a:lnSpc>
              <a:spcBef>
                <a:spcPts val="0"/>
              </a:spcBef>
            </a:pPr>
            <a:r>
              <a:rPr lang="en-GB" sz="1400" dirty="0"/>
              <a:t>14:00-15:00: Introduction to Sociology Society (MS0.1, Zeeman Building).</a:t>
            </a:r>
          </a:p>
          <a:p>
            <a:pPr lvl="1" algn="l"/>
            <a:endParaRPr lang="en-US" altLang="en-US" sz="1600" dirty="0"/>
          </a:p>
          <a:p>
            <a:pPr lvl="1" algn="l"/>
            <a:endParaRPr lang="en-US" altLang="en-US" sz="1600" dirty="0"/>
          </a:p>
          <a:p>
            <a:pPr lvl="1" algn="l"/>
            <a:endParaRPr lang="en-US" altLang="en-US" sz="1600" dirty="0">
              <a:latin typeface="+mj-lt"/>
            </a:endParaRPr>
          </a:p>
          <a:p>
            <a:pPr lvl="1" algn="l"/>
            <a:endParaRPr lang="en-US" altLang="en-US" sz="1600" b="1" dirty="0">
              <a:latin typeface="+mj-lt"/>
            </a:endParaRPr>
          </a:p>
          <a:p>
            <a:pPr lvl="1" algn="l"/>
            <a:endParaRPr lang="en-US" altLang="en-US" sz="1600" b="1" dirty="0">
              <a:latin typeface="+mj-lt"/>
            </a:endParaRPr>
          </a:p>
          <a:p>
            <a:pPr algn="l"/>
            <a:endParaRPr lang="en-US" altLang="en-US" sz="1600" dirty="0"/>
          </a:p>
          <a:p>
            <a:endParaRPr lang="en-US" altLang="en-US" dirty="0"/>
          </a:p>
        </p:txBody>
      </p:sp>
    </p:spTree>
    <p:extLst>
      <p:ext uri="{BB962C8B-B14F-4D97-AF65-F5344CB8AC3E}">
        <p14:creationId xmlns:p14="http://schemas.microsoft.com/office/powerpoint/2010/main" val="319051036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8DBB96EE-D1F7-0346-97FF-487B233F9F46}"/>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0" y="136102"/>
            <a:ext cx="9144000" cy="5143500"/>
          </a:xfrm>
          <a:prstGeom prst="rect">
            <a:avLst/>
          </a:prstGeom>
        </p:spPr>
      </p:pic>
      <p:sp>
        <p:nvSpPr>
          <p:cNvPr id="8" name="Rectangle 7"/>
          <p:cNvSpPr/>
          <p:nvPr/>
        </p:nvSpPr>
        <p:spPr>
          <a:xfrm>
            <a:off x="0" y="-10484"/>
            <a:ext cx="9144000" cy="422649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A</a:t>
            </a:r>
          </a:p>
        </p:txBody>
      </p:sp>
      <p:sp>
        <p:nvSpPr>
          <p:cNvPr id="11" name="TextBox 10">
            <a:extLst>
              <a:ext uri="{FF2B5EF4-FFF2-40B4-BE49-F238E27FC236}">
                <a16:creationId xmlns:a16="http://schemas.microsoft.com/office/drawing/2014/main" id="{AAA3A835-5B9F-8E4D-A563-8F6A44E13908}"/>
              </a:ext>
            </a:extLst>
          </p:cNvPr>
          <p:cNvSpPr txBox="1"/>
          <p:nvPr/>
        </p:nvSpPr>
        <p:spPr>
          <a:xfrm>
            <a:off x="655320" y="370090"/>
            <a:ext cx="5721096" cy="365934"/>
          </a:xfrm>
          <a:prstGeom prst="rect">
            <a:avLst/>
          </a:prstGeom>
          <a:noFill/>
        </p:spPr>
        <p:txBody>
          <a:bodyPr wrap="square" rtlCol="0">
            <a:spAutoFit/>
          </a:bodyPr>
          <a:lstStyle/>
          <a:p>
            <a:pPr>
              <a:lnSpc>
                <a:spcPts val="2000"/>
              </a:lnSpc>
            </a:pPr>
            <a:r>
              <a:rPr lang="en-US" sz="2400" b="1" dirty="0">
                <a:solidFill>
                  <a:srgbClr val="00B0E1"/>
                </a:solidFill>
              </a:rPr>
              <a:t>Q&amp;A AND GUIDED TOUR</a:t>
            </a:r>
            <a:endParaRPr lang="en-US" sz="2400" dirty="0">
              <a:solidFill>
                <a:srgbClr val="00B0E1"/>
              </a:solidFill>
            </a:endParaRPr>
          </a:p>
        </p:txBody>
      </p:sp>
      <p:sp>
        <p:nvSpPr>
          <p:cNvPr id="7" name="Content Placeholder 2">
            <a:extLst>
              <a:ext uri="{FF2B5EF4-FFF2-40B4-BE49-F238E27FC236}">
                <a16:creationId xmlns:a16="http://schemas.microsoft.com/office/drawing/2014/main" id="{AB83E494-7488-4C1B-A503-A94A819D26DD}"/>
              </a:ext>
            </a:extLst>
          </p:cNvPr>
          <p:cNvSpPr txBox="1">
            <a:spLocks noChangeArrowheads="1"/>
          </p:cNvSpPr>
          <p:nvPr/>
        </p:nvSpPr>
        <p:spPr>
          <a:xfrm>
            <a:off x="304800" y="850605"/>
            <a:ext cx="8610600" cy="5105400"/>
          </a:xfrm>
          <a:prstGeom prst="rect">
            <a:avLst/>
          </a:prstGeom>
        </p:spPr>
        <p:txBody>
          <a:bodyPr vert="horz" lIns="91440" tIns="45720" rIns="91440" bIns="45720" rtlCol="0">
            <a:normAutofit/>
          </a:bodyPr>
          <a:lstStyle>
            <a:lvl1pPr marL="0" indent="0" algn="ctr" defTabSz="685800" rtl="0" eaLnBrk="1" latinLnBrk="0" hangingPunct="1">
              <a:lnSpc>
                <a:spcPct val="90000"/>
              </a:lnSpc>
              <a:spcBef>
                <a:spcPts val="750"/>
              </a:spcBef>
              <a:buFont typeface="Arial" panose="020B0604020202020204" pitchFamily="34" charset="0"/>
              <a:buNone/>
              <a:defRPr sz="1800" kern="1200">
                <a:solidFill>
                  <a:schemeClr val="tx1"/>
                </a:solidFill>
                <a:latin typeface="+mn-lt"/>
                <a:ea typeface="+mn-ea"/>
                <a:cs typeface="+mn-cs"/>
              </a:defRPr>
            </a:lvl1pPr>
            <a:lvl2pPr marL="342900" indent="0" algn="ctr" defTabSz="685800" rtl="0" eaLnBrk="1" latinLnBrk="0" hangingPunct="1">
              <a:lnSpc>
                <a:spcPct val="90000"/>
              </a:lnSpc>
              <a:spcBef>
                <a:spcPts val="375"/>
              </a:spcBef>
              <a:buFont typeface="Arial" panose="020B0604020202020204" pitchFamily="34" charset="0"/>
              <a:buNone/>
              <a:defRPr sz="1500" kern="1200">
                <a:solidFill>
                  <a:schemeClr val="tx1"/>
                </a:solidFill>
                <a:latin typeface="+mn-lt"/>
                <a:ea typeface="+mn-ea"/>
                <a:cs typeface="+mn-cs"/>
              </a:defRPr>
            </a:lvl2pPr>
            <a:lvl3pPr marL="685800" indent="0" algn="ctr" defTabSz="685800" rtl="0" eaLnBrk="1" latinLnBrk="0" hangingPunct="1">
              <a:lnSpc>
                <a:spcPct val="90000"/>
              </a:lnSpc>
              <a:spcBef>
                <a:spcPts val="375"/>
              </a:spcBef>
              <a:buFont typeface="Arial" panose="020B0604020202020204" pitchFamily="34" charset="0"/>
              <a:buNone/>
              <a:defRPr sz="1350" kern="1200">
                <a:solidFill>
                  <a:schemeClr val="tx1"/>
                </a:solidFill>
                <a:latin typeface="+mn-lt"/>
                <a:ea typeface="+mn-ea"/>
                <a:cs typeface="+mn-cs"/>
              </a:defRPr>
            </a:lvl3pPr>
            <a:lvl4pPr marL="10287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4pPr>
            <a:lvl5pPr marL="13716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5pPr>
            <a:lvl6pPr marL="17145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6pPr>
            <a:lvl7pPr marL="20574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7pPr>
            <a:lvl8pPr marL="24003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8pPr>
            <a:lvl9pPr marL="27432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9pPr>
          </a:lstStyle>
          <a:p>
            <a:pPr lvl="1" algn="l"/>
            <a:r>
              <a:rPr lang="en-US" altLang="en-US" sz="2800" b="1" dirty="0">
                <a:latin typeface="+mj-lt"/>
              </a:rPr>
              <a:t>Humanities</a:t>
            </a:r>
          </a:p>
          <a:p>
            <a:pPr lvl="1" algn="l"/>
            <a:endParaRPr lang="en-GB" dirty="0">
              <a:latin typeface="+mj-lt"/>
            </a:endParaRPr>
          </a:p>
          <a:p>
            <a:pPr lvl="1" algn="l"/>
            <a:r>
              <a:rPr lang="en-GB" sz="2000" dirty="0" smtClean="0"/>
              <a:t>Group A  H0.56</a:t>
            </a:r>
            <a:endParaRPr lang="en-GB" sz="2000" dirty="0"/>
          </a:p>
          <a:p>
            <a:pPr lvl="1" algn="l"/>
            <a:r>
              <a:rPr lang="en-GB" sz="2000" dirty="0" smtClean="0"/>
              <a:t>Group B  H0.58</a:t>
            </a:r>
            <a:endParaRPr lang="en-GB" sz="2000" dirty="0"/>
          </a:p>
          <a:p>
            <a:pPr lvl="1" algn="l"/>
            <a:r>
              <a:rPr lang="en-GB" sz="2000" dirty="0" smtClean="0"/>
              <a:t>Group C  H0.60</a:t>
            </a:r>
            <a:endParaRPr lang="en-GB" sz="2000" dirty="0"/>
          </a:p>
          <a:p>
            <a:pPr lvl="1" algn="l"/>
            <a:r>
              <a:rPr lang="en-GB" sz="2000" dirty="0" smtClean="0"/>
              <a:t>Group D  H0.61</a:t>
            </a:r>
            <a:endParaRPr lang="en-GB" sz="2000" dirty="0"/>
          </a:p>
          <a:p>
            <a:pPr lvl="1" algn="l"/>
            <a:r>
              <a:rPr lang="en-GB" sz="2000" dirty="0" smtClean="0"/>
              <a:t>Group E  H0.64</a:t>
            </a:r>
            <a:endParaRPr lang="en-GB" sz="2000" dirty="0"/>
          </a:p>
          <a:p>
            <a:pPr lvl="1" algn="l"/>
            <a:r>
              <a:rPr lang="en-GB" sz="2000" dirty="0" smtClean="0"/>
              <a:t>Group F  H0.66</a:t>
            </a:r>
            <a:endParaRPr lang="pt-PT" sz="2000" b="1" dirty="0"/>
          </a:p>
          <a:p>
            <a:pPr lvl="1" algn="l"/>
            <a:endParaRPr lang="en-US" altLang="en-US" sz="1600" dirty="0">
              <a:latin typeface="+mj-lt"/>
            </a:endParaRPr>
          </a:p>
          <a:p>
            <a:pPr lvl="1" algn="l"/>
            <a:endParaRPr lang="en-US" altLang="en-US" sz="1600" b="1" dirty="0">
              <a:latin typeface="+mj-lt"/>
            </a:endParaRPr>
          </a:p>
          <a:p>
            <a:pPr lvl="1" algn="l"/>
            <a:endParaRPr lang="en-US" altLang="en-US" sz="1600" b="1" dirty="0">
              <a:latin typeface="+mj-lt"/>
            </a:endParaRPr>
          </a:p>
          <a:p>
            <a:pPr algn="l"/>
            <a:endParaRPr lang="en-US" altLang="en-US" sz="1600" dirty="0"/>
          </a:p>
          <a:p>
            <a:endParaRPr lang="en-US" altLang="en-US" dirty="0"/>
          </a:p>
        </p:txBody>
      </p:sp>
    </p:spTree>
    <p:extLst>
      <p:ext uri="{BB962C8B-B14F-4D97-AF65-F5344CB8AC3E}">
        <p14:creationId xmlns:p14="http://schemas.microsoft.com/office/powerpoint/2010/main" val="43105879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8" name="Picture 4" descr="Image result for du bois"/>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259681" y="230360"/>
            <a:ext cx="1134578" cy="1122411"/>
          </a:xfrm>
          <a:prstGeom prst="rect">
            <a:avLst/>
          </a:prstGeom>
          <a:solidFill>
            <a:srgbClr val="FFFFFF">
              <a:shade val="85000"/>
            </a:srgbClr>
          </a:solidFill>
          <a:ln w="88900" cap="sq">
            <a:solidFill>
              <a:schemeClr val="tx2"/>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1030" name="Picture 6" descr="Image result for simone de beauvoi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204934" y="217121"/>
            <a:ext cx="1178260" cy="1178261"/>
          </a:xfrm>
          <a:prstGeom prst="rect">
            <a:avLst/>
          </a:prstGeom>
          <a:solidFill>
            <a:srgbClr val="FFFFFF">
              <a:shade val="85000"/>
            </a:srgbClr>
          </a:solidFill>
          <a:ln w="88900" cap="sq">
            <a:solidFill>
              <a:schemeClr val="tx2"/>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11" name="AutoShape 28" descr="Image result for gramsci"/>
          <p:cNvSpPr>
            <a:spLocks noChangeAspect="1" noChangeArrowheads="1"/>
          </p:cNvSpPr>
          <p:nvPr/>
        </p:nvSpPr>
        <p:spPr bwMode="auto">
          <a:xfrm>
            <a:off x="1259681" y="-1067991"/>
            <a:ext cx="1571625" cy="2228851"/>
          </a:xfrm>
          <a:prstGeom prst="rect">
            <a:avLst/>
          </a:prstGeom>
          <a:noFill/>
          <a:extLst>
            <a:ext uri="{909E8E84-426E-40dd-AFC4-6F175D3DCCD1}">
              <a14:hiddenFill xmlns:a14="http://schemas.microsoft.com/office/drawing/2010/main" xmlns="">
                <a:solidFill>
                  <a:srgbClr val="FFFFFF"/>
                </a:solidFill>
              </a14:hiddenFill>
            </a:ext>
          </a:extLst>
        </p:spPr>
        <p:txBody>
          <a:bodyPr vert="horz" wrap="square" lIns="68580" tIns="34290" rIns="68580" bIns="34290" numCol="1" anchor="t" anchorCtr="0" compatLnSpc="1">
            <a:prstTxWarp prst="textNoShape">
              <a:avLst/>
            </a:prstTxWarp>
          </a:bodyPr>
          <a:lstStyle/>
          <a:p>
            <a:endParaRPr lang="en-GB" sz="1350"/>
          </a:p>
        </p:txBody>
      </p:sp>
      <p:pic>
        <p:nvPicPr>
          <p:cNvPr id="1054" name="Picture 30" descr="Gramsci.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928121" y="2492289"/>
            <a:ext cx="1122303" cy="1591630"/>
          </a:xfrm>
          <a:prstGeom prst="rect">
            <a:avLst/>
          </a:prstGeom>
          <a:solidFill>
            <a:srgbClr val="FFFFFF">
              <a:shade val="85000"/>
            </a:srgbClr>
          </a:solidFill>
          <a:ln w="88900" cap="sq">
            <a:solidFill>
              <a:schemeClr val="tx2"/>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1056" name="Picture 32" descr="Image result for angela davis"/>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084088" y="187748"/>
            <a:ext cx="1207633" cy="1207634"/>
          </a:xfrm>
          <a:prstGeom prst="rect">
            <a:avLst/>
          </a:prstGeom>
          <a:solidFill>
            <a:srgbClr val="FFFFFF">
              <a:shade val="85000"/>
            </a:srgbClr>
          </a:solidFill>
          <a:ln w="88900" cap="sq">
            <a:solidFill>
              <a:schemeClr val="tx2"/>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1058" name="Picture 34" descr="Image result for judith butle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036623" y="2451664"/>
            <a:ext cx="945124" cy="1421982"/>
          </a:xfrm>
          <a:prstGeom prst="rect">
            <a:avLst/>
          </a:prstGeom>
          <a:solidFill>
            <a:srgbClr val="FFFFFF">
              <a:shade val="85000"/>
            </a:srgbClr>
          </a:solidFill>
          <a:ln w="88900" cap="sq">
            <a:solidFill>
              <a:schemeClr val="tx2"/>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1059" name="Picture 35"/>
          <p:cNvPicPr>
            <a:picLocks noChangeAspect="1" noChangeArrowheads="1"/>
          </p:cNvPicPr>
          <p:nvPr/>
        </p:nvPicPr>
        <p:blipFill rotWithShape="1">
          <a:blip r:embed="rId8" cstate="print">
            <a:extLst>
              <a:ext uri="{28A0092B-C50C-407E-A947-70E740481C1C}">
                <a14:useLocalDpi xmlns:a14="http://schemas.microsoft.com/office/drawing/2010/main" val="0"/>
              </a:ext>
            </a:extLst>
          </a:blip>
          <a:srcRect r="17217"/>
          <a:stretch/>
        </p:blipFill>
        <p:spPr bwMode="auto">
          <a:xfrm>
            <a:off x="3044393" y="223846"/>
            <a:ext cx="1267581" cy="1276011"/>
          </a:xfrm>
          <a:prstGeom prst="rect">
            <a:avLst/>
          </a:prstGeom>
          <a:solidFill>
            <a:srgbClr val="FFFFFF">
              <a:shade val="85000"/>
            </a:srgbClr>
          </a:solidFill>
          <a:ln w="88900" cap="sq">
            <a:solidFill>
              <a:schemeClr val="tx2"/>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15" name="Title 1"/>
          <p:cNvSpPr txBox="1">
            <a:spLocks/>
          </p:cNvSpPr>
          <p:nvPr/>
        </p:nvSpPr>
        <p:spPr>
          <a:xfrm>
            <a:off x="1036623" y="3479399"/>
            <a:ext cx="6444667" cy="750809"/>
          </a:xfrm>
          <a:prstGeom prst="rect">
            <a:avLst/>
          </a:prstGeom>
        </p:spPr>
        <p:txBody>
          <a:bodyPr vert="horz" lIns="68580" tIns="34290" rIns="68580" bIns="3429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endParaRPr lang="en-GB" sz="4500" dirty="0">
              <a:latin typeface="AngsanaUPC" panose="02020603050405020304" pitchFamily="18" charset="-34"/>
              <a:cs typeface="AngsanaUPC" panose="02020603050405020304" pitchFamily="18" charset="-34"/>
            </a:endParaRPr>
          </a:p>
        </p:txBody>
      </p:sp>
      <p:sp>
        <p:nvSpPr>
          <p:cNvPr id="3" name="Rectangle 2"/>
          <p:cNvSpPr/>
          <p:nvPr/>
        </p:nvSpPr>
        <p:spPr>
          <a:xfrm>
            <a:off x="818970" y="1387982"/>
            <a:ext cx="1436612" cy="415498"/>
          </a:xfrm>
          <a:prstGeom prst="rect">
            <a:avLst/>
          </a:prstGeom>
        </p:spPr>
        <p:txBody>
          <a:bodyPr wrap="none">
            <a:spAutoFit/>
          </a:bodyPr>
          <a:lstStyle/>
          <a:p>
            <a:r>
              <a:rPr lang="fr-FR" sz="2100" dirty="0">
                <a:latin typeface="AngsanaUPC" panose="02020603050405020304" pitchFamily="18" charset="-34"/>
                <a:cs typeface="AngsanaUPC" panose="02020603050405020304" pitchFamily="18" charset="-34"/>
              </a:rPr>
              <a:t>W. E. B. Du Bois</a:t>
            </a:r>
            <a:endParaRPr lang="en-GB" sz="2100" dirty="0">
              <a:latin typeface="AngsanaUPC" panose="02020603050405020304" pitchFamily="18" charset="-34"/>
              <a:cs typeface="AngsanaUPC" panose="02020603050405020304" pitchFamily="18" charset="-34"/>
            </a:endParaRPr>
          </a:p>
        </p:txBody>
      </p:sp>
      <p:sp>
        <p:nvSpPr>
          <p:cNvPr id="17" name="Rectangle 16"/>
          <p:cNvSpPr/>
          <p:nvPr/>
        </p:nvSpPr>
        <p:spPr>
          <a:xfrm>
            <a:off x="2907538" y="1499857"/>
            <a:ext cx="1096775" cy="415498"/>
          </a:xfrm>
          <a:prstGeom prst="rect">
            <a:avLst/>
          </a:prstGeom>
        </p:spPr>
        <p:txBody>
          <a:bodyPr wrap="none">
            <a:spAutoFit/>
          </a:bodyPr>
          <a:lstStyle/>
          <a:p>
            <a:r>
              <a:rPr lang="fr-FR" sz="2100" dirty="0">
                <a:latin typeface="AngsanaUPC" panose="02020603050405020304" pitchFamily="18" charset="-34"/>
                <a:cs typeface="AngsanaUPC" panose="02020603050405020304" pitchFamily="18" charset="-34"/>
              </a:rPr>
              <a:t>Edward </a:t>
            </a:r>
            <a:r>
              <a:rPr lang="fr-FR" sz="2100" dirty="0" err="1">
                <a:latin typeface="AngsanaUPC" panose="02020603050405020304" pitchFamily="18" charset="-34"/>
                <a:cs typeface="AngsanaUPC" panose="02020603050405020304" pitchFamily="18" charset="-34"/>
              </a:rPr>
              <a:t>Said</a:t>
            </a:r>
            <a:endParaRPr lang="en-GB" sz="2100" dirty="0">
              <a:latin typeface="AngsanaUPC" panose="02020603050405020304" pitchFamily="18" charset="-34"/>
              <a:cs typeface="AngsanaUPC" panose="02020603050405020304" pitchFamily="18" charset="-34"/>
            </a:endParaRPr>
          </a:p>
        </p:txBody>
      </p:sp>
      <p:sp>
        <p:nvSpPr>
          <p:cNvPr id="4" name="Rectangle 3"/>
          <p:cNvSpPr/>
          <p:nvPr/>
        </p:nvSpPr>
        <p:spPr>
          <a:xfrm>
            <a:off x="4572000" y="1437624"/>
            <a:ext cx="1632178" cy="415498"/>
          </a:xfrm>
          <a:prstGeom prst="rect">
            <a:avLst/>
          </a:prstGeom>
        </p:spPr>
        <p:txBody>
          <a:bodyPr wrap="none">
            <a:spAutoFit/>
          </a:bodyPr>
          <a:lstStyle/>
          <a:p>
            <a:r>
              <a:rPr lang="en-GB" sz="2100" dirty="0">
                <a:latin typeface="AngsanaUPC" panose="02020603050405020304" pitchFamily="18" charset="-34"/>
                <a:cs typeface="AngsanaUPC" panose="02020603050405020304" pitchFamily="18" charset="-34"/>
              </a:rPr>
              <a:t>Simone de Beauvoir</a:t>
            </a:r>
          </a:p>
        </p:txBody>
      </p:sp>
      <p:sp>
        <p:nvSpPr>
          <p:cNvPr id="6" name="Rectangle 5"/>
          <p:cNvSpPr/>
          <p:nvPr/>
        </p:nvSpPr>
        <p:spPr>
          <a:xfrm>
            <a:off x="6958013" y="1470168"/>
            <a:ext cx="1154483" cy="415498"/>
          </a:xfrm>
          <a:prstGeom prst="rect">
            <a:avLst/>
          </a:prstGeom>
        </p:spPr>
        <p:txBody>
          <a:bodyPr wrap="none">
            <a:spAutoFit/>
          </a:bodyPr>
          <a:lstStyle/>
          <a:p>
            <a:r>
              <a:rPr lang="en-GB" sz="2100" dirty="0">
                <a:latin typeface="AngsanaUPC" panose="02020603050405020304" pitchFamily="18" charset="-34"/>
                <a:cs typeface="AngsanaUPC" panose="02020603050405020304" pitchFamily="18" charset="-34"/>
              </a:rPr>
              <a:t>Angela Davis</a:t>
            </a:r>
          </a:p>
        </p:txBody>
      </p:sp>
      <p:sp>
        <p:nvSpPr>
          <p:cNvPr id="21" name="Rectangle 20"/>
          <p:cNvSpPr/>
          <p:nvPr/>
        </p:nvSpPr>
        <p:spPr>
          <a:xfrm>
            <a:off x="854704" y="3931405"/>
            <a:ext cx="1106393" cy="415498"/>
          </a:xfrm>
          <a:prstGeom prst="rect">
            <a:avLst/>
          </a:prstGeom>
        </p:spPr>
        <p:txBody>
          <a:bodyPr wrap="none">
            <a:spAutoFit/>
          </a:bodyPr>
          <a:lstStyle/>
          <a:p>
            <a:r>
              <a:rPr lang="fr-FR" sz="2100" dirty="0">
                <a:latin typeface="AngsanaUPC" panose="02020603050405020304" pitchFamily="18" charset="-34"/>
                <a:cs typeface="AngsanaUPC" panose="02020603050405020304" pitchFamily="18" charset="-34"/>
              </a:rPr>
              <a:t>Judith Butler</a:t>
            </a:r>
            <a:endParaRPr lang="en-GB" sz="2100" dirty="0">
              <a:latin typeface="AngsanaUPC" panose="02020603050405020304" pitchFamily="18" charset="-34"/>
              <a:cs typeface="AngsanaUPC" panose="02020603050405020304" pitchFamily="18" charset="-34"/>
            </a:endParaRPr>
          </a:p>
        </p:txBody>
      </p:sp>
      <p:sp>
        <p:nvSpPr>
          <p:cNvPr id="23" name="Rectangle 22"/>
          <p:cNvSpPr/>
          <p:nvPr/>
        </p:nvSpPr>
        <p:spPr>
          <a:xfrm>
            <a:off x="2639460" y="4068763"/>
            <a:ext cx="1410964" cy="415498"/>
          </a:xfrm>
          <a:prstGeom prst="rect">
            <a:avLst/>
          </a:prstGeom>
        </p:spPr>
        <p:txBody>
          <a:bodyPr wrap="none">
            <a:spAutoFit/>
          </a:bodyPr>
          <a:lstStyle/>
          <a:p>
            <a:r>
              <a:rPr lang="fr-FR" sz="2100" dirty="0">
                <a:latin typeface="AngsanaUPC" panose="02020603050405020304" pitchFamily="18" charset="-34"/>
                <a:cs typeface="AngsanaUPC" panose="02020603050405020304" pitchFamily="18" charset="-34"/>
              </a:rPr>
              <a:t>Antonio Gramsci</a:t>
            </a:r>
            <a:endParaRPr lang="en-GB" sz="2100" dirty="0">
              <a:latin typeface="AngsanaUPC" panose="02020603050405020304" pitchFamily="18" charset="-34"/>
              <a:cs typeface="AngsanaUPC" panose="02020603050405020304" pitchFamily="18" charset="-34"/>
            </a:endParaRPr>
          </a:p>
        </p:txBody>
      </p:sp>
      <p:sp>
        <p:nvSpPr>
          <p:cNvPr id="24" name="Rectangle 23"/>
          <p:cNvSpPr/>
          <p:nvPr/>
        </p:nvSpPr>
        <p:spPr>
          <a:xfrm>
            <a:off x="4720955" y="3833704"/>
            <a:ext cx="1253869" cy="415498"/>
          </a:xfrm>
          <a:prstGeom prst="rect">
            <a:avLst/>
          </a:prstGeom>
        </p:spPr>
        <p:txBody>
          <a:bodyPr wrap="none">
            <a:spAutoFit/>
          </a:bodyPr>
          <a:lstStyle/>
          <a:p>
            <a:r>
              <a:rPr lang="fr-FR" sz="2100" dirty="0" err="1">
                <a:latin typeface="AngsanaUPC" panose="02020603050405020304" pitchFamily="18" charset="-34"/>
                <a:cs typeface="AngsanaUPC" panose="02020603050405020304" pitchFamily="18" charset="-34"/>
              </a:rPr>
              <a:t>Gayatri</a:t>
            </a:r>
            <a:r>
              <a:rPr lang="fr-FR" sz="2100" dirty="0">
                <a:latin typeface="AngsanaUPC" panose="02020603050405020304" pitchFamily="18" charset="-34"/>
                <a:cs typeface="AngsanaUPC" panose="02020603050405020304" pitchFamily="18" charset="-34"/>
              </a:rPr>
              <a:t> </a:t>
            </a:r>
            <a:r>
              <a:rPr lang="fr-FR" sz="2100" dirty="0" err="1">
                <a:latin typeface="AngsanaUPC" panose="02020603050405020304" pitchFamily="18" charset="-34"/>
                <a:cs typeface="AngsanaUPC" panose="02020603050405020304" pitchFamily="18" charset="-34"/>
              </a:rPr>
              <a:t>Spivak</a:t>
            </a:r>
            <a:endParaRPr lang="en-GB" sz="2100" dirty="0">
              <a:latin typeface="AngsanaUPC" panose="02020603050405020304" pitchFamily="18" charset="-34"/>
              <a:cs typeface="AngsanaUPC" panose="02020603050405020304" pitchFamily="18" charset="-34"/>
            </a:endParaRPr>
          </a:p>
        </p:txBody>
      </p:sp>
      <p:sp>
        <p:nvSpPr>
          <p:cNvPr id="25" name="Rectangle 24"/>
          <p:cNvSpPr/>
          <p:nvPr/>
        </p:nvSpPr>
        <p:spPr>
          <a:xfrm>
            <a:off x="6829848" y="3862142"/>
            <a:ext cx="960519" cy="415498"/>
          </a:xfrm>
          <a:prstGeom prst="rect">
            <a:avLst/>
          </a:prstGeom>
        </p:spPr>
        <p:txBody>
          <a:bodyPr wrap="none">
            <a:spAutoFit/>
          </a:bodyPr>
          <a:lstStyle/>
          <a:p>
            <a:r>
              <a:rPr lang="fr-FR" sz="2100" dirty="0">
                <a:latin typeface="AngsanaUPC" panose="02020603050405020304" pitchFamily="18" charset="-34"/>
                <a:cs typeface="AngsanaUPC" panose="02020603050405020304" pitchFamily="18" charset="-34"/>
              </a:rPr>
              <a:t>Stuart Hall</a:t>
            </a:r>
            <a:endParaRPr lang="en-GB" sz="2100" dirty="0">
              <a:latin typeface="AngsanaUPC" panose="02020603050405020304" pitchFamily="18" charset="-34"/>
              <a:cs typeface="AngsanaUPC" panose="02020603050405020304" pitchFamily="18" charset="-34"/>
            </a:endParaRPr>
          </a:p>
        </p:txBody>
      </p:sp>
      <p:pic>
        <p:nvPicPr>
          <p:cNvPr id="3074" name="Picture 2"/>
          <p:cNvPicPr>
            <a:picLocks noChangeAspect="1" noChangeArrowheads="1"/>
          </p:cNvPicPr>
          <p:nvPr/>
        </p:nvPicPr>
        <p:blipFill rotWithShape="1">
          <a:blip r:embed="rId9">
            <a:extLst>
              <a:ext uri="{28A0092B-C50C-407E-A947-70E740481C1C}">
                <a14:useLocalDpi xmlns:a14="http://schemas.microsoft.com/office/drawing/2010/main" val="0"/>
              </a:ext>
            </a:extLst>
          </a:blip>
          <a:srcRect l="11927" r="30842"/>
          <a:stretch/>
        </p:blipFill>
        <p:spPr bwMode="auto">
          <a:xfrm>
            <a:off x="6829848" y="2467366"/>
            <a:ext cx="1350515" cy="1327363"/>
          </a:xfrm>
          <a:prstGeom prst="rect">
            <a:avLst/>
          </a:prstGeom>
          <a:solidFill>
            <a:srgbClr val="FFFFFF">
              <a:shade val="85000"/>
            </a:srgbClr>
          </a:solidFill>
          <a:ln w="88900" cap="sq">
            <a:solidFill>
              <a:schemeClr val="tx2"/>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27" name="Picture 8" descr="Image result for gayatri spivak"/>
          <p:cNvPicPr>
            <a:picLocks noChangeAspect="1" noChangeArrowheads="1"/>
          </p:cNvPicPr>
          <p:nvPr/>
        </p:nvPicPr>
        <p:blipFill rotWithShape="1">
          <a:blip r:embed="rId10">
            <a:extLst>
              <a:ext uri="{28A0092B-C50C-407E-A947-70E740481C1C}">
                <a14:useLocalDpi xmlns:a14="http://schemas.microsoft.com/office/drawing/2010/main" val="0"/>
              </a:ext>
            </a:extLst>
          </a:blip>
          <a:srcRect l="30496" t="-3428" r="-940" b="3428"/>
          <a:stretch/>
        </p:blipFill>
        <p:spPr bwMode="auto">
          <a:xfrm>
            <a:off x="5032365" y="2460256"/>
            <a:ext cx="1279748" cy="1362515"/>
          </a:xfrm>
          <a:prstGeom prst="rect">
            <a:avLst/>
          </a:prstGeom>
          <a:solidFill>
            <a:srgbClr val="FFFFFF">
              <a:shade val="85000"/>
            </a:srgbClr>
          </a:solidFill>
          <a:ln w="88900" cap="sq">
            <a:solidFill>
              <a:schemeClr val="tx2"/>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21426065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835085" y="1771221"/>
            <a:ext cx="2959333" cy="1826643"/>
          </a:xfrm>
          <a:prstGeom prst="rect">
            <a:avLst/>
          </a:prstGeom>
        </p:spPr>
      </p:pic>
      <p:sp>
        <p:nvSpPr>
          <p:cNvPr id="10" name="Title 1"/>
          <p:cNvSpPr txBox="1">
            <a:spLocks/>
          </p:cNvSpPr>
          <p:nvPr/>
        </p:nvSpPr>
        <p:spPr>
          <a:xfrm>
            <a:off x="3041685" y="1111405"/>
            <a:ext cx="6444667" cy="750809"/>
          </a:xfrm>
          <a:prstGeom prst="rect">
            <a:avLst/>
          </a:prstGeom>
        </p:spPr>
        <p:txBody>
          <a:bodyPr vert="horz" lIns="68580" tIns="34290" rIns="68580" bIns="3429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GB" sz="4500">
                <a:latin typeface="Cordia New" panose="020B0304020202020204" pitchFamily="34" charset="-34"/>
                <a:ea typeface="Batang" panose="02030600000101010101" pitchFamily="18" charset="-127"/>
                <a:cs typeface="Cordia New" panose="020B0304020202020204" pitchFamily="34" charset="-34"/>
              </a:rPr>
              <a:t>2022</a:t>
            </a:r>
            <a:endParaRPr lang="en-GB" sz="4500" dirty="0">
              <a:latin typeface="Cordia New" panose="020B0304020202020204" pitchFamily="34" charset="-34"/>
              <a:ea typeface="Batang" panose="02030600000101010101" pitchFamily="18" charset="-127"/>
              <a:cs typeface="Cordia New" panose="020B0304020202020204" pitchFamily="34" charset="-34"/>
            </a:endParaRPr>
          </a:p>
        </p:txBody>
      </p:sp>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839545" y="1771221"/>
            <a:ext cx="2422028" cy="2420709"/>
          </a:xfrm>
          <a:prstGeom prst="rect">
            <a:avLst/>
          </a:prstGeom>
        </p:spPr>
      </p:pic>
      <p:sp>
        <p:nvSpPr>
          <p:cNvPr id="12" name="Title 1"/>
          <p:cNvSpPr txBox="1">
            <a:spLocks/>
          </p:cNvSpPr>
          <p:nvPr/>
        </p:nvSpPr>
        <p:spPr>
          <a:xfrm>
            <a:off x="-198481" y="1118863"/>
            <a:ext cx="6444667" cy="750809"/>
          </a:xfrm>
          <a:prstGeom prst="rect">
            <a:avLst/>
          </a:prstGeom>
        </p:spPr>
        <p:txBody>
          <a:bodyPr vert="horz" lIns="68580" tIns="34290" rIns="68580" bIns="3429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GB" sz="4500" dirty="0">
                <a:latin typeface="Cordia New" panose="020B0304020202020204" pitchFamily="34" charset="-34"/>
                <a:ea typeface="Batang" panose="02030600000101010101" pitchFamily="18" charset="-127"/>
                <a:cs typeface="Cordia New" panose="020B0304020202020204" pitchFamily="34" charset="-34"/>
              </a:rPr>
              <a:t>2019</a:t>
            </a:r>
          </a:p>
        </p:txBody>
      </p:sp>
      <p:sp>
        <p:nvSpPr>
          <p:cNvPr id="11" name="Rectangle 10"/>
          <p:cNvSpPr/>
          <p:nvPr/>
        </p:nvSpPr>
        <p:spPr>
          <a:xfrm>
            <a:off x="1425025" y="3597864"/>
            <a:ext cx="6369392" cy="756084"/>
          </a:xfrm>
          <a:prstGeom prst="rect">
            <a:avLst/>
          </a:prstGeom>
          <a:solidFill>
            <a:schemeClr val="bg1"/>
          </a:solidFill>
          <a:ln>
            <a:solidFill>
              <a:schemeClr val="bg1"/>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sz="1350"/>
          </a:p>
        </p:txBody>
      </p:sp>
      <p:sp>
        <p:nvSpPr>
          <p:cNvPr id="14" name="Rectangle 13"/>
          <p:cNvSpPr/>
          <p:nvPr/>
        </p:nvSpPr>
        <p:spPr>
          <a:xfrm>
            <a:off x="7542330" y="1494268"/>
            <a:ext cx="458670" cy="2373626"/>
          </a:xfrm>
          <a:prstGeom prst="rect">
            <a:avLst/>
          </a:prstGeom>
          <a:solidFill>
            <a:schemeClr val="bg1"/>
          </a:solidFill>
          <a:ln>
            <a:solidFill>
              <a:schemeClr val="bg1"/>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sz="1350"/>
          </a:p>
        </p:txBody>
      </p:sp>
      <p:sp>
        <p:nvSpPr>
          <p:cNvPr id="15" name="Title 1"/>
          <p:cNvSpPr txBox="1">
            <a:spLocks/>
          </p:cNvSpPr>
          <p:nvPr/>
        </p:nvSpPr>
        <p:spPr>
          <a:xfrm>
            <a:off x="1326999" y="249493"/>
            <a:ext cx="6444667" cy="750809"/>
          </a:xfrm>
          <a:prstGeom prst="rect">
            <a:avLst/>
          </a:prstGeom>
        </p:spPr>
        <p:txBody>
          <a:bodyPr vert="horz" lIns="68580" tIns="34290" rIns="68580" bIns="3429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GB" sz="4500" dirty="0">
                <a:solidFill>
                  <a:schemeClr val="tx2"/>
                </a:solidFill>
                <a:latin typeface="AngsanaUPC" panose="02020603050405020304" pitchFamily="18" charset="-34"/>
                <a:cs typeface="AngsanaUPC" panose="02020603050405020304" pitchFamily="18" charset="-34"/>
              </a:rPr>
              <a:t>Warwick Sociology</a:t>
            </a:r>
          </a:p>
        </p:txBody>
      </p:sp>
    </p:spTree>
    <p:extLst>
      <p:ext uri="{BB962C8B-B14F-4D97-AF65-F5344CB8AC3E}">
        <p14:creationId xmlns:p14="http://schemas.microsoft.com/office/powerpoint/2010/main" val="426013179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00B0E1"/>
        </a:solidFill>
        <a:effectLst/>
      </p:bgPr>
    </p:bg>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8DBB96EE-D1F7-0346-97FF-487B233F9F46}"/>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0" y="136102"/>
            <a:ext cx="9144000" cy="5143500"/>
          </a:xfrm>
          <a:prstGeom prst="rect">
            <a:avLst/>
          </a:prstGeom>
        </p:spPr>
      </p:pic>
      <p:sp>
        <p:nvSpPr>
          <p:cNvPr id="8" name="Rectangle 7"/>
          <p:cNvSpPr/>
          <p:nvPr/>
        </p:nvSpPr>
        <p:spPr>
          <a:xfrm>
            <a:off x="0" y="-10484"/>
            <a:ext cx="9144000" cy="422649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A</a:t>
            </a:r>
          </a:p>
        </p:txBody>
      </p:sp>
      <p:sp>
        <p:nvSpPr>
          <p:cNvPr id="12" name="TextBox 11"/>
          <p:cNvSpPr txBox="1"/>
          <p:nvPr/>
        </p:nvSpPr>
        <p:spPr>
          <a:xfrm>
            <a:off x="655320" y="1245344"/>
            <a:ext cx="4626864" cy="1985159"/>
          </a:xfrm>
          <a:prstGeom prst="rect">
            <a:avLst/>
          </a:prstGeom>
          <a:noFill/>
        </p:spPr>
        <p:txBody>
          <a:bodyPr wrap="square" numCol="1" spcCol="360000" rtlCol="0">
            <a:spAutoFit/>
          </a:bodyPr>
          <a:lstStyle/>
          <a:p>
            <a:pPr marL="342900" indent="-342900">
              <a:buClr>
                <a:srgbClr val="00B0F0"/>
              </a:buClr>
              <a:buFont typeface="Arial" panose="020B0604020202020204" pitchFamily="34" charset="0"/>
              <a:buChar char="•"/>
            </a:pPr>
            <a:r>
              <a:rPr lang="en-US" dirty="0"/>
              <a:t>Dr André Celtel</a:t>
            </a:r>
          </a:p>
          <a:p>
            <a:pPr marL="342900" indent="-342900">
              <a:buClr>
                <a:srgbClr val="00B0F0"/>
              </a:buClr>
              <a:buFont typeface="Arial" panose="020B0604020202020204" pitchFamily="34" charset="0"/>
              <a:buChar char="•"/>
            </a:pPr>
            <a:r>
              <a:rPr lang="en-US" dirty="0"/>
              <a:t>Director of Student Experience and Progression (DSEP)</a:t>
            </a:r>
          </a:p>
          <a:p>
            <a:pPr marL="800100" lvl="1" indent="-342900">
              <a:spcBef>
                <a:spcPts val="600"/>
              </a:spcBef>
              <a:buClr>
                <a:srgbClr val="00B0F0"/>
              </a:buClr>
              <a:buFont typeface="Arial" panose="020B0604020202020204" pitchFamily="34" charset="0"/>
              <a:buChar char="•"/>
            </a:pPr>
            <a:r>
              <a:rPr lang="en-US" dirty="0"/>
              <a:t>Pre-university</a:t>
            </a:r>
          </a:p>
          <a:p>
            <a:pPr marL="800100" lvl="1" indent="-342900">
              <a:spcBef>
                <a:spcPts val="600"/>
              </a:spcBef>
              <a:buClr>
                <a:srgbClr val="00B0F0"/>
              </a:buClr>
              <a:buFont typeface="Arial" panose="020B0604020202020204" pitchFamily="34" charset="0"/>
              <a:buChar char="•"/>
            </a:pPr>
            <a:r>
              <a:rPr lang="en-US" dirty="0"/>
              <a:t>At-university</a:t>
            </a:r>
          </a:p>
          <a:p>
            <a:pPr marL="800100" lvl="1" indent="-342900">
              <a:spcBef>
                <a:spcPts val="600"/>
              </a:spcBef>
              <a:buClr>
                <a:srgbClr val="00B0F0"/>
              </a:buClr>
              <a:buFont typeface="Arial" panose="020B0604020202020204" pitchFamily="34" charset="0"/>
              <a:buChar char="•"/>
            </a:pPr>
            <a:r>
              <a:rPr lang="en-US" dirty="0"/>
              <a:t>Post-university</a:t>
            </a:r>
          </a:p>
        </p:txBody>
      </p:sp>
      <p:sp>
        <p:nvSpPr>
          <p:cNvPr id="11" name="TextBox 10">
            <a:extLst>
              <a:ext uri="{FF2B5EF4-FFF2-40B4-BE49-F238E27FC236}">
                <a16:creationId xmlns:a16="http://schemas.microsoft.com/office/drawing/2014/main" id="{AAA3A835-5B9F-8E4D-A563-8F6A44E13908}"/>
              </a:ext>
            </a:extLst>
          </p:cNvPr>
          <p:cNvSpPr txBox="1"/>
          <p:nvPr/>
        </p:nvSpPr>
        <p:spPr>
          <a:xfrm>
            <a:off x="655320" y="370090"/>
            <a:ext cx="3414109" cy="365934"/>
          </a:xfrm>
          <a:prstGeom prst="rect">
            <a:avLst/>
          </a:prstGeom>
          <a:noFill/>
        </p:spPr>
        <p:txBody>
          <a:bodyPr wrap="square" rtlCol="0">
            <a:spAutoFit/>
          </a:bodyPr>
          <a:lstStyle/>
          <a:p>
            <a:pPr>
              <a:lnSpc>
                <a:spcPts val="2000"/>
              </a:lnSpc>
            </a:pPr>
            <a:r>
              <a:rPr lang="en-US" sz="2400" b="1" dirty="0">
                <a:solidFill>
                  <a:srgbClr val="00B0E1"/>
                </a:solidFill>
              </a:rPr>
              <a:t>ABOUT MY ROLE</a:t>
            </a:r>
            <a:endParaRPr lang="en-US" sz="2400" dirty="0">
              <a:solidFill>
                <a:srgbClr val="00B0E1"/>
              </a:solidFill>
            </a:endParaRPr>
          </a:p>
        </p:txBody>
      </p:sp>
      <p:pic>
        <p:nvPicPr>
          <p:cNvPr id="5" name="Picture 4" descr="A close up of text on a black background&#10;&#10;Description generated with high confidence">
            <a:extLst>
              <a:ext uri="{FF2B5EF4-FFF2-40B4-BE49-F238E27FC236}">
                <a16:creationId xmlns:a16="http://schemas.microsoft.com/office/drawing/2014/main" id="{93E3CF52-F35B-42F0-BA47-89A30A1ADC2E}"/>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5266945" y="992504"/>
            <a:ext cx="2084832" cy="2490841"/>
          </a:xfrm>
          <a:prstGeom prst="rect">
            <a:avLst/>
          </a:prstGeom>
        </p:spPr>
      </p:pic>
    </p:spTree>
    <p:extLst>
      <p:ext uri="{BB962C8B-B14F-4D97-AF65-F5344CB8AC3E}">
        <p14:creationId xmlns:p14="http://schemas.microsoft.com/office/powerpoint/2010/main" val="307346438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00B0E1"/>
        </a:solidFill>
        <a:effectLst/>
      </p:bgPr>
    </p:bg>
    <p:spTree>
      <p:nvGrpSpPr>
        <p:cNvPr id="1" name=""/>
        <p:cNvGrpSpPr/>
        <p:nvPr/>
      </p:nvGrpSpPr>
      <p:grpSpPr>
        <a:xfrm>
          <a:off x="0" y="0"/>
          <a:ext cx="0" cy="0"/>
          <a:chOff x="0" y="0"/>
          <a:chExt cx="0" cy="0"/>
        </a:xfrm>
      </p:grpSpPr>
      <p:pic>
        <p:nvPicPr>
          <p:cNvPr id="10" name="Picture 9"/>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0" y="-3647141"/>
            <a:ext cx="9144000" cy="5143500"/>
          </a:xfrm>
          <a:prstGeom prst="rect">
            <a:avLst/>
          </a:prstGeom>
        </p:spPr>
      </p:pic>
      <p:sp>
        <p:nvSpPr>
          <p:cNvPr id="8" name="Rectangle 7"/>
          <p:cNvSpPr/>
          <p:nvPr/>
        </p:nvSpPr>
        <p:spPr>
          <a:xfrm>
            <a:off x="0" y="1577340"/>
            <a:ext cx="9144000" cy="356616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A</a:t>
            </a:r>
          </a:p>
        </p:txBody>
      </p:sp>
      <p:sp>
        <p:nvSpPr>
          <p:cNvPr id="5" name="TextBox 4"/>
          <p:cNvSpPr txBox="1"/>
          <p:nvPr/>
        </p:nvSpPr>
        <p:spPr>
          <a:xfrm>
            <a:off x="640080" y="1803596"/>
            <a:ext cx="4274820" cy="569643"/>
          </a:xfrm>
          <a:prstGeom prst="rect">
            <a:avLst/>
          </a:prstGeom>
          <a:noFill/>
        </p:spPr>
        <p:txBody>
          <a:bodyPr wrap="square" numCol="1" rtlCol="0">
            <a:spAutoFit/>
          </a:bodyPr>
          <a:lstStyle/>
          <a:p>
            <a:pPr>
              <a:lnSpc>
                <a:spcPts val="1480"/>
              </a:lnSpc>
            </a:pPr>
            <a:r>
              <a:rPr lang="en-US" sz="1600" b="1" dirty="0">
                <a:solidFill>
                  <a:srgbClr val="00B0E1"/>
                </a:solidFill>
              </a:rPr>
              <a:t>HEAD OF DEPARTMENT</a:t>
            </a:r>
            <a:endParaRPr lang="en-US" sz="600" b="1" dirty="0">
              <a:solidFill>
                <a:srgbClr val="E77B40"/>
              </a:solidFill>
            </a:endParaRPr>
          </a:p>
          <a:p>
            <a:pPr>
              <a:lnSpc>
                <a:spcPts val="1640"/>
              </a:lnSpc>
              <a:spcBef>
                <a:spcPts val="600"/>
              </a:spcBef>
            </a:pPr>
            <a:r>
              <a:rPr lang="en-US" sz="1600" dirty="0" err="1"/>
              <a:t>Virinder</a:t>
            </a:r>
            <a:r>
              <a:rPr lang="en-US" sz="1600" dirty="0"/>
              <a:t> </a:t>
            </a:r>
            <a:r>
              <a:rPr lang="en-US" sz="1600" dirty="0" err="1"/>
              <a:t>Kalra</a:t>
            </a:r>
            <a:r>
              <a:rPr lang="en-US" sz="1600" dirty="0"/>
              <a:t> </a:t>
            </a:r>
          </a:p>
        </p:txBody>
      </p:sp>
      <p:sp>
        <p:nvSpPr>
          <p:cNvPr id="4" name="TextBox 3"/>
          <p:cNvSpPr txBox="1"/>
          <p:nvPr/>
        </p:nvSpPr>
        <p:spPr>
          <a:xfrm>
            <a:off x="655320" y="819352"/>
            <a:ext cx="3916680" cy="365934"/>
          </a:xfrm>
          <a:prstGeom prst="rect">
            <a:avLst/>
          </a:prstGeom>
          <a:noFill/>
        </p:spPr>
        <p:txBody>
          <a:bodyPr wrap="square" rtlCol="0">
            <a:spAutoFit/>
          </a:bodyPr>
          <a:lstStyle/>
          <a:p>
            <a:pPr>
              <a:lnSpc>
                <a:spcPts val="2000"/>
              </a:lnSpc>
            </a:pPr>
            <a:r>
              <a:rPr lang="en-US" sz="2400" b="1" dirty="0">
                <a:solidFill>
                  <a:schemeClr val="bg1"/>
                </a:solidFill>
              </a:rPr>
              <a:t>INTRODUCING …</a:t>
            </a:r>
            <a:endParaRPr lang="en-US" sz="2400" dirty="0">
              <a:solidFill>
                <a:schemeClr val="bg1"/>
              </a:solidFill>
            </a:endParaRPr>
          </a:p>
        </p:txBody>
      </p:sp>
      <p:sp>
        <p:nvSpPr>
          <p:cNvPr id="11" name="Rectangle 10"/>
          <p:cNvSpPr/>
          <p:nvPr/>
        </p:nvSpPr>
        <p:spPr>
          <a:xfrm>
            <a:off x="5109203" y="1921938"/>
            <a:ext cx="2632717" cy="33425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A</a:t>
            </a:r>
          </a:p>
        </p:txBody>
      </p:sp>
      <p:sp>
        <p:nvSpPr>
          <p:cNvPr id="9" name="Rectangle 8"/>
          <p:cNvSpPr/>
          <p:nvPr/>
        </p:nvSpPr>
        <p:spPr>
          <a:xfrm>
            <a:off x="5643557" y="1949919"/>
            <a:ext cx="3082302" cy="276999"/>
          </a:xfrm>
          <a:prstGeom prst="rect">
            <a:avLst/>
          </a:prstGeom>
        </p:spPr>
        <p:txBody>
          <a:bodyPr wrap="square">
            <a:spAutoFit/>
          </a:bodyPr>
          <a:lstStyle/>
          <a:p>
            <a:endParaRPr lang="en-US" sz="1200" b="1" dirty="0">
              <a:solidFill>
                <a:srgbClr val="00B0E1"/>
              </a:solidFill>
            </a:endParaRPr>
          </a:p>
        </p:txBody>
      </p:sp>
      <p:sp>
        <p:nvSpPr>
          <p:cNvPr id="13" name="TextBox 12">
            <a:extLst>
              <a:ext uri="{FF2B5EF4-FFF2-40B4-BE49-F238E27FC236}">
                <a16:creationId xmlns:a16="http://schemas.microsoft.com/office/drawing/2014/main" id="{DAA74C6D-095A-4382-9F69-6B5A69A0B429}"/>
              </a:ext>
            </a:extLst>
          </p:cNvPr>
          <p:cNvSpPr txBox="1"/>
          <p:nvPr/>
        </p:nvSpPr>
        <p:spPr>
          <a:xfrm>
            <a:off x="655320" y="2485261"/>
            <a:ext cx="7539645" cy="2985946"/>
          </a:xfrm>
          <a:prstGeom prst="rect">
            <a:avLst/>
          </a:prstGeom>
          <a:noFill/>
        </p:spPr>
        <p:txBody>
          <a:bodyPr wrap="square" numCol="1" rtlCol="0">
            <a:spAutoFit/>
          </a:bodyPr>
          <a:lstStyle/>
          <a:p>
            <a:pPr>
              <a:lnSpc>
                <a:spcPts val="1480"/>
              </a:lnSpc>
            </a:pPr>
            <a:r>
              <a:rPr lang="en-US" sz="1600" b="1" dirty="0">
                <a:solidFill>
                  <a:srgbClr val="00B0E1"/>
                </a:solidFill>
              </a:rPr>
              <a:t>UNDERGRADUATE TEAM</a:t>
            </a:r>
          </a:p>
          <a:p>
            <a:pPr>
              <a:lnSpc>
                <a:spcPts val="1640"/>
              </a:lnSpc>
              <a:spcBef>
                <a:spcPts val="500"/>
              </a:spcBef>
            </a:pPr>
            <a:r>
              <a:rPr lang="en-US" sz="1600" dirty="0"/>
              <a:t>Nisha Kapoor (Director of Undergraduate Studies)</a:t>
            </a:r>
          </a:p>
          <a:p>
            <a:pPr>
              <a:lnSpc>
                <a:spcPts val="1640"/>
              </a:lnSpc>
              <a:spcBef>
                <a:spcPts val="500"/>
              </a:spcBef>
            </a:pPr>
            <a:r>
              <a:rPr lang="en-US" sz="1600" dirty="0"/>
              <a:t>Katy </a:t>
            </a:r>
            <a:r>
              <a:rPr lang="en-US" sz="1600" dirty="0" err="1"/>
              <a:t>Harsant</a:t>
            </a:r>
            <a:r>
              <a:rPr lang="en-US" sz="1600" dirty="0"/>
              <a:t> (Deputy Director of Undergraduate Studies)</a:t>
            </a:r>
          </a:p>
          <a:p>
            <a:pPr>
              <a:lnSpc>
                <a:spcPts val="1640"/>
              </a:lnSpc>
              <a:spcBef>
                <a:spcPts val="500"/>
              </a:spcBef>
            </a:pPr>
            <a:r>
              <a:rPr lang="en-US" sz="1600" dirty="0"/>
              <a:t>André Celtel (Director of Student Experience and Progression)</a:t>
            </a:r>
          </a:p>
          <a:p>
            <a:pPr>
              <a:lnSpc>
                <a:spcPts val="1640"/>
              </a:lnSpc>
              <a:spcBef>
                <a:spcPts val="500"/>
              </a:spcBef>
            </a:pPr>
            <a:r>
              <a:rPr lang="en-US" sz="1600" dirty="0"/>
              <a:t>Charles Turner (Senior Tutor)</a:t>
            </a:r>
          </a:p>
          <a:p>
            <a:pPr>
              <a:lnSpc>
                <a:spcPts val="1640"/>
              </a:lnSpc>
              <a:spcBef>
                <a:spcPts val="500"/>
              </a:spcBef>
            </a:pPr>
            <a:r>
              <a:rPr lang="en-GB" sz="1600" dirty="0" err="1"/>
              <a:t>Azrini</a:t>
            </a:r>
            <a:r>
              <a:rPr lang="en-GB" sz="1600" dirty="0"/>
              <a:t> Wahidin (Director of International Programmes) </a:t>
            </a:r>
            <a:endParaRPr lang="en-US" sz="1600" dirty="0"/>
          </a:p>
          <a:p>
            <a:pPr>
              <a:lnSpc>
                <a:spcPts val="1640"/>
              </a:lnSpc>
              <a:spcBef>
                <a:spcPts val="500"/>
              </a:spcBef>
            </a:pPr>
            <a:r>
              <a:rPr lang="en-US" sz="1600" dirty="0" err="1"/>
              <a:t>Darani</a:t>
            </a:r>
            <a:r>
              <a:rPr lang="en-US" sz="1600" dirty="0"/>
              <a:t> Anand (</a:t>
            </a:r>
            <a:r>
              <a:rPr lang="en-GB" sz="1600" dirty="0"/>
              <a:t>Departmental Administrator, Teaching and Learning)</a:t>
            </a:r>
          </a:p>
          <a:p>
            <a:pPr>
              <a:lnSpc>
                <a:spcPts val="1640"/>
              </a:lnSpc>
              <a:spcBef>
                <a:spcPts val="500"/>
              </a:spcBef>
            </a:pPr>
            <a:r>
              <a:rPr lang="en-GB" sz="1600" dirty="0"/>
              <a:t>Faye Brown (Taught Programmes Officer)</a:t>
            </a:r>
          </a:p>
          <a:p>
            <a:pPr>
              <a:lnSpc>
                <a:spcPts val="1640"/>
              </a:lnSpc>
              <a:spcBef>
                <a:spcPts val="500"/>
              </a:spcBef>
            </a:pPr>
            <a:r>
              <a:rPr lang="en-GB" sz="1600" dirty="0"/>
              <a:t>Chau Ho (Taught Programmes Officer)</a:t>
            </a:r>
            <a:endParaRPr lang="en-US" sz="1600" b="1" dirty="0">
              <a:solidFill>
                <a:srgbClr val="E77B40"/>
              </a:solidFill>
            </a:endParaRPr>
          </a:p>
          <a:p>
            <a:pPr>
              <a:lnSpc>
                <a:spcPts val="1640"/>
              </a:lnSpc>
              <a:spcBef>
                <a:spcPts val="600"/>
              </a:spcBef>
            </a:pPr>
            <a:endParaRPr lang="en-US" sz="1200" dirty="0">
              <a:latin typeface="+mj-lt"/>
            </a:endParaRPr>
          </a:p>
          <a:p>
            <a:pPr>
              <a:lnSpc>
                <a:spcPts val="1640"/>
              </a:lnSpc>
              <a:spcBef>
                <a:spcPts val="600"/>
              </a:spcBef>
            </a:pPr>
            <a:endParaRPr lang="en-US" sz="1000" b="1" dirty="0">
              <a:solidFill>
                <a:srgbClr val="E77B40"/>
              </a:solidFill>
            </a:endParaRPr>
          </a:p>
        </p:txBody>
      </p:sp>
    </p:spTree>
    <p:extLst>
      <p:ext uri="{BB962C8B-B14F-4D97-AF65-F5344CB8AC3E}">
        <p14:creationId xmlns:p14="http://schemas.microsoft.com/office/powerpoint/2010/main" val="120349640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rgbClr val="00B0E1"/>
        </a:solidFill>
        <a:effectLst/>
      </p:bgPr>
    </p:bg>
    <p:spTree>
      <p:nvGrpSpPr>
        <p:cNvPr id="1" name=""/>
        <p:cNvGrpSpPr/>
        <p:nvPr/>
      </p:nvGrpSpPr>
      <p:grpSpPr>
        <a:xfrm>
          <a:off x="0" y="0"/>
          <a:ext cx="0" cy="0"/>
          <a:chOff x="0" y="0"/>
          <a:chExt cx="0" cy="0"/>
        </a:xfrm>
      </p:grpSpPr>
      <p:pic>
        <p:nvPicPr>
          <p:cNvPr id="10" name="Picture 9"/>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0" y="-3647141"/>
            <a:ext cx="9144000" cy="5143500"/>
          </a:xfrm>
          <a:prstGeom prst="rect">
            <a:avLst/>
          </a:prstGeom>
        </p:spPr>
      </p:pic>
      <p:sp>
        <p:nvSpPr>
          <p:cNvPr id="8" name="Rectangle 7"/>
          <p:cNvSpPr/>
          <p:nvPr/>
        </p:nvSpPr>
        <p:spPr>
          <a:xfrm>
            <a:off x="0" y="1577340"/>
            <a:ext cx="9144000" cy="356616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A</a:t>
            </a:r>
          </a:p>
        </p:txBody>
      </p:sp>
      <p:sp>
        <p:nvSpPr>
          <p:cNvPr id="4" name="TextBox 3"/>
          <p:cNvSpPr txBox="1"/>
          <p:nvPr/>
        </p:nvSpPr>
        <p:spPr>
          <a:xfrm>
            <a:off x="655320" y="819352"/>
            <a:ext cx="3916680" cy="365934"/>
          </a:xfrm>
          <a:prstGeom prst="rect">
            <a:avLst/>
          </a:prstGeom>
          <a:noFill/>
        </p:spPr>
        <p:txBody>
          <a:bodyPr wrap="square" rtlCol="0">
            <a:spAutoFit/>
          </a:bodyPr>
          <a:lstStyle/>
          <a:p>
            <a:pPr>
              <a:lnSpc>
                <a:spcPts val="2000"/>
              </a:lnSpc>
            </a:pPr>
            <a:r>
              <a:rPr lang="en-US" sz="2400" b="1" dirty="0">
                <a:solidFill>
                  <a:schemeClr val="bg1"/>
                </a:solidFill>
              </a:rPr>
              <a:t>LECTURES AND SEMINARS</a:t>
            </a:r>
            <a:endParaRPr lang="en-US" sz="2400" dirty="0">
              <a:solidFill>
                <a:schemeClr val="bg1"/>
              </a:solidFill>
            </a:endParaRPr>
          </a:p>
        </p:txBody>
      </p:sp>
      <p:sp>
        <p:nvSpPr>
          <p:cNvPr id="12" name="TextBox 11"/>
          <p:cNvSpPr txBox="1"/>
          <p:nvPr/>
        </p:nvSpPr>
        <p:spPr>
          <a:xfrm>
            <a:off x="640080" y="1876886"/>
            <a:ext cx="4160520" cy="2862322"/>
          </a:xfrm>
          <a:prstGeom prst="rect">
            <a:avLst/>
          </a:prstGeom>
          <a:noFill/>
        </p:spPr>
        <p:txBody>
          <a:bodyPr wrap="square" numCol="1" spcCol="360000" rtlCol="0">
            <a:spAutoFit/>
          </a:bodyPr>
          <a:lstStyle/>
          <a:p>
            <a:pPr marL="285750" indent="-285750">
              <a:buClr>
                <a:schemeClr val="accent1"/>
              </a:buClr>
              <a:buFont typeface="Arial" panose="020B0604020202020204" pitchFamily="34" charset="0"/>
              <a:buChar char="•"/>
            </a:pPr>
            <a:r>
              <a:rPr lang="en-US" altLang="en-US" sz="1600" dirty="0">
                <a:latin typeface="+mj-lt"/>
              </a:rPr>
              <a:t>Combination of lectures and seminars. </a:t>
            </a:r>
          </a:p>
          <a:p>
            <a:pPr marL="285750" indent="-285750">
              <a:spcBef>
                <a:spcPts val="600"/>
              </a:spcBef>
              <a:buClr>
                <a:schemeClr val="accent1"/>
              </a:buClr>
              <a:buFont typeface="Arial" panose="020B0604020202020204" pitchFamily="34" charset="0"/>
              <a:buChar char="•"/>
            </a:pPr>
            <a:r>
              <a:rPr lang="en-US" altLang="en-US" sz="1600" dirty="0">
                <a:latin typeface="+mj-lt"/>
              </a:rPr>
              <a:t>Lectures will introduce you to a particular topic. </a:t>
            </a:r>
          </a:p>
          <a:p>
            <a:pPr marL="285750" indent="-285750">
              <a:spcBef>
                <a:spcPts val="600"/>
              </a:spcBef>
              <a:buClr>
                <a:schemeClr val="accent1"/>
              </a:buClr>
              <a:buFont typeface="Arial" panose="020B0604020202020204" pitchFamily="34" charset="0"/>
              <a:buChar char="•"/>
            </a:pPr>
            <a:r>
              <a:rPr lang="en-US" altLang="en-US" sz="1600" dirty="0">
                <a:latin typeface="+mj-lt"/>
              </a:rPr>
              <a:t>Seminars build on lectures (and readings) to develop your thinking about a topic. </a:t>
            </a:r>
          </a:p>
          <a:p>
            <a:pPr marL="285750" indent="-285750">
              <a:spcBef>
                <a:spcPts val="600"/>
              </a:spcBef>
              <a:buClr>
                <a:schemeClr val="accent1"/>
              </a:buClr>
              <a:buFont typeface="Arial" panose="020B0604020202020204" pitchFamily="34" charset="0"/>
              <a:buChar char="•"/>
            </a:pPr>
            <a:r>
              <a:rPr lang="en-US" altLang="en-US" sz="1600" dirty="0">
                <a:latin typeface="+mj-lt"/>
              </a:rPr>
              <a:t>Classes are kept small enough for you to have access to the tutor as well as space to have your say during each session.</a:t>
            </a:r>
          </a:p>
          <a:p>
            <a:pPr marL="285750" indent="-285750">
              <a:spcBef>
                <a:spcPts val="600"/>
              </a:spcBef>
              <a:buClr>
                <a:schemeClr val="accent1"/>
              </a:buClr>
              <a:buFont typeface="Arial" panose="020B0604020202020204" pitchFamily="34" charset="0"/>
              <a:buChar char="•"/>
            </a:pPr>
            <a:r>
              <a:rPr lang="en-US" altLang="en-US" sz="1600" dirty="0">
                <a:latin typeface="+mj-lt"/>
              </a:rPr>
              <a:t>The more you put into seminars the more you will get out of them! </a:t>
            </a:r>
          </a:p>
        </p:txBody>
      </p:sp>
      <p:pic>
        <p:nvPicPr>
          <p:cNvPr id="9" name="Picture 8"/>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5900215" y="1564104"/>
            <a:ext cx="3243785" cy="3579395"/>
          </a:xfrm>
          <a:prstGeom prst="rect">
            <a:avLst/>
          </a:prstGeom>
        </p:spPr>
      </p:pic>
      <p:pic>
        <p:nvPicPr>
          <p:cNvPr id="11" name="Picture 10"/>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5122975" y="1848298"/>
            <a:ext cx="1668615" cy="1504091"/>
          </a:xfrm>
          <a:prstGeom prst="rect">
            <a:avLst/>
          </a:prstGeom>
          <a:ln w="57150">
            <a:solidFill>
              <a:srgbClr val="00B0E1"/>
            </a:solidFill>
          </a:ln>
        </p:spPr>
      </p:pic>
    </p:spTree>
    <p:extLst>
      <p:ext uri="{BB962C8B-B14F-4D97-AF65-F5344CB8AC3E}">
        <p14:creationId xmlns:p14="http://schemas.microsoft.com/office/powerpoint/2010/main" val="54693044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rgbClr val="00B0E1"/>
        </a:solidFill>
        <a:effectLst/>
      </p:bgPr>
    </p:bg>
    <p:spTree>
      <p:nvGrpSpPr>
        <p:cNvPr id="1" name=""/>
        <p:cNvGrpSpPr/>
        <p:nvPr/>
      </p:nvGrpSpPr>
      <p:grpSpPr>
        <a:xfrm>
          <a:off x="0" y="0"/>
          <a:ext cx="0" cy="0"/>
          <a:chOff x="0" y="0"/>
          <a:chExt cx="0" cy="0"/>
        </a:xfrm>
      </p:grpSpPr>
      <p:pic>
        <p:nvPicPr>
          <p:cNvPr id="10" name="Picture 9"/>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0" y="-3647141"/>
            <a:ext cx="9144000" cy="5143500"/>
          </a:xfrm>
          <a:prstGeom prst="rect">
            <a:avLst/>
          </a:prstGeom>
        </p:spPr>
      </p:pic>
      <p:sp>
        <p:nvSpPr>
          <p:cNvPr id="8" name="Rectangle 7"/>
          <p:cNvSpPr/>
          <p:nvPr/>
        </p:nvSpPr>
        <p:spPr>
          <a:xfrm>
            <a:off x="0" y="1577340"/>
            <a:ext cx="9144000" cy="356616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A</a:t>
            </a:r>
          </a:p>
        </p:txBody>
      </p:sp>
      <p:sp>
        <p:nvSpPr>
          <p:cNvPr id="5" name="TextBox 4"/>
          <p:cNvSpPr txBox="1"/>
          <p:nvPr/>
        </p:nvSpPr>
        <p:spPr>
          <a:xfrm>
            <a:off x="418141" y="1802301"/>
            <a:ext cx="3712464" cy="3285515"/>
          </a:xfrm>
          <a:prstGeom prst="rect">
            <a:avLst/>
          </a:prstGeom>
          <a:noFill/>
        </p:spPr>
        <p:txBody>
          <a:bodyPr wrap="square" numCol="1" rtlCol="0">
            <a:spAutoFit/>
          </a:bodyPr>
          <a:lstStyle/>
          <a:p>
            <a:pPr>
              <a:lnSpc>
                <a:spcPts val="1480"/>
              </a:lnSpc>
            </a:pPr>
            <a:r>
              <a:rPr lang="en-US" sz="1600" b="1" dirty="0">
                <a:solidFill>
                  <a:srgbClr val="00B0E1"/>
                </a:solidFill>
              </a:rPr>
              <a:t>ACADEMIC SKILLS FOR SOCIOLOGISTS</a:t>
            </a:r>
            <a:endParaRPr lang="en-US" sz="600" b="1" dirty="0">
              <a:solidFill>
                <a:srgbClr val="E77B40"/>
              </a:solidFill>
            </a:endParaRPr>
          </a:p>
          <a:p>
            <a:pPr marL="171450" indent="-171450">
              <a:spcBef>
                <a:spcPts val="600"/>
              </a:spcBef>
              <a:buClr>
                <a:schemeClr val="accent1"/>
              </a:buClr>
              <a:buFont typeface="Arial" panose="020B0604020202020204" pitchFamily="34" charset="0"/>
              <a:buChar char="•"/>
            </a:pPr>
            <a:r>
              <a:rPr lang="en-GB" altLang="en-US" sz="1600" dirty="0">
                <a:latin typeface="+mj-lt"/>
              </a:rPr>
              <a:t>Tuesdays 17:00 (</a:t>
            </a:r>
            <a:r>
              <a:rPr lang="en-GB" altLang="en-US" sz="1600" dirty="0" err="1">
                <a:latin typeface="+mj-lt"/>
              </a:rPr>
              <a:t>wks</a:t>
            </a:r>
            <a:r>
              <a:rPr lang="en-GB" altLang="en-US" sz="1600" dirty="0">
                <a:latin typeface="+mj-lt"/>
              </a:rPr>
              <a:t> 2, 4, 5, 7, 8, 10)</a:t>
            </a:r>
          </a:p>
          <a:p>
            <a:pPr marL="628650" lvl="1" indent="-171450">
              <a:spcBef>
                <a:spcPts val="600"/>
              </a:spcBef>
              <a:buClr>
                <a:schemeClr val="accent1"/>
              </a:buClr>
              <a:buFont typeface="Arial" panose="020B0604020202020204" pitchFamily="34" charset="0"/>
              <a:buChar char="•"/>
            </a:pPr>
            <a:r>
              <a:rPr lang="en-GB" altLang="en-US" sz="1600" dirty="0">
                <a:latin typeface="+mj-lt"/>
              </a:rPr>
              <a:t>Referencing</a:t>
            </a:r>
          </a:p>
          <a:p>
            <a:pPr marL="628650" lvl="1" indent="-171450">
              <a:spcBef>
                <a:spcPts val="600"/>
              </a:spcBef>
              <a:buClr>
                <a:schemeClr val="accent1"/>
              </a:buClr>
              <a:buFont typeface="Arial" panose="020B0604020202020204" pitchFamily="34" charset="0"/>
              <a:buChar char="•"/>
            </a:pPr>
            <a:r>
              <a:rPr lang="en-GB" altLang="en-US" sz="1600" dirty="0">
                <a:latin typeface="+mj-lt"/>
              </a:rPr>
              <a:t>Plagiarism</a:t>
            </a:r>
          </a:p>
          <a:p>
            <a:pPr marL="628650" lvl="1" indent="-171450">
              <a:spcBef>
                <a:spcPts val="600"/>
              </a:spcBef>
              <a:buClr>
                <a:schemeClr val="accent1"/>
              </a:buClr>
              <a:buFont typeface="Arial" panose="020B0604020202020204" pitchFamily="34" charset="0"/>
              <a:buChar char="•"/>
            </a:pPr>
            <a:r>
              <a:rPr lang="en-GB" altLang="en-US" sz="1600" dirty="0">
                <a:latin typeface="+mj-lt"/>
              </a:rPr>
              <a:t>Paraphrasing/Summarising</a:t>
            </a:r>
          </a:p>
          <a:p>
            <a:pPr marL="628650" lvl="1" indent="-171450">
              <a:spcBef>
                <a:spcPts val="600"/>
              </a:spcBef>
              <a:buClr>
                <a:schemeClr val="accent1"/>
              </a:buClr>
              <a:buFont typeface="Arial" panose="020B0604020202020204" pitchFamily="34" charset="0"/>
              <a:buChar char="•"/>
            </a:pPr>
            <a:r>
              <a:rPr lang="en-GB" altLang="en-US" sz="1600" dirty="0">
                <a:latin typeface="+mj-lt"/>
              </a:rPr>
              <a:t>Searching for Sources</a:t>
            </a:r>
          </a:p>
          <a:p>
            <a:pPr marL="628650" lvl="1" indent="-171450">
              <a:spcBef>
                <a:spcPts val="600"/>
              </a:spcBef>
              <a:buClr>
                <a:schemeClr val="accent1"/>
              </a:buClr>
              <a:buFont typeface="Arial" panose="020B0604020202020204" pitchFamily="34" charset="0"/>
              <a:buChar char="•"/>
            </a:pPr>
            <a:r>
              <a:rPr lang="en-GB" altLang="en-US" sz="1600" dirty="0">
                <a:latin typeface="+mj-lt"/>
              </a:rPr>
              <a:t>Essay Structure</a:t>
            </a:r>
          </a:p>
          <a:p>
            <a:pPr marL="628650" lvl="1" indent="-171450">
              <a:spcBef>
                <a:spcPts val="600"/>
              </a:spcBef>
              <a:buClr>
                <a:schemeClr val="accent1"/>
              </a:buClr>
              <a:buFont typeface="Arial" panose="020B0604020202020204" pitchFamily="34" charset="0"/>
              <a:buChar char="•"/>
            </a:pPr>
            <a:r>
              <a:rPr lang="en-GB" altLang="en-US" sz="1600" dirty="0">
                <a:latin typeface="+mj-lt"/>
              </a:rPr>
              <a:t>Critical Reading and Writing</a:t>
            </a:r>
            <a:endParaRPr lang="en-US" altLang="en-US" sz="1000" b="1" dirty="0">
              <a:solidFill>
                <a:srgbClr val="E77B40"/>
              </a:solidFill>
              <a:latin typeface="+mj-lt"/>
            </a:endParaRPr>
          </a:p>
          <a:p>
            <a:pPr marL="628650" lvl="1" indent="-171450">
              <a:buClr>
                <a:schemeClr val="accent1"/>
              </a:buClr>
              <a:buFont typeface="Arial" panose="020B0604020202020204" pitchFamily="34" charset="0"/>
              <a:buChar char="•"/>
            </a:pPr>
            <a:endParaRPr lang="en-GB" altLang="en-US" sz="1600" b="1" dirty="0">
              <a:solidFill>
                <a:srgbClr val="E77B40"/>
              </a:solidFill>
              <a:latin typeface="+mj-lt"/>
            </a:endParaRPr>
          </a:p>
          <a:p>
            <a:pPr>
              <a:buClr>
                <a:schemeClr val="accent1"/>
              </a:buClr>
            </a:pPr>
            <a:r>
              <a:rPr lang="en-GB" altLang="en-US" sz="1600" b="1" dirty="0">
                <a:solidFill>
                  <a:srgbClr val="00B0E1"/>
                </a:solidFill>
              </a:rPr>
              <a:t>Check out university academic skills  support and resources </a:t>
            </a:r>
            <a:r>
              <a:rPr lang="en-GB" altLang="en-US" sz="1600" b="1" dirty="0">
                <a:solidFill>
                  <a:srgbClr val="00B0E1"/>
                </a:solidFill>
                <a:hlinkClick r:id="rId4"/>
              </a:rPr>
              <a:t>here</a:t>
            </a:r>
            <a:r>
              <a:rPr lang="en-GB" altLang="en-US" sz="1600" b="1" dirty="0">
                <a:solidFill>
                  <a:srgbClr val="00B0E1"/>
                </a:solidFill>
              </a:rPr>
              <a:t> and </a:t>
            </a:r>
            <a:r>
              <a:rPr lang="en-GB" altLang="en-US" sz="1600" b="1" dirty="0">
                <a:solidFill>
                  <a:srgbClr val="00B0E1"/>
                </a:solidFill>
                <a:hlinkClick r:id="rId5"/>
              </a:rPr>
              <a:t>here</a:t>
            </a:r>
            <a:endParaRPr lang="en-US" altLang="en-US" sz="1600" b="1" dirty="0">
              <a:solidFill>
                <a:srgbClr val="00B0E1"/>
              </a:solidFill>
            </a:endParaRPr>
          </a:p>
        </p:txBody>
      </p:sp>
      <p:sp>
        <p:nvSpPr>
          <p:cNvPr id="4" name="TextBox 3"/>
          <p:cNvSpPr txBox="1"/>
          <p:nvPr/>
        </p:nvSpPr>
        <p:spPr>
          <a:xfrm>
            <a:off x="655320" y="819352"/>
            <a:ext cx="3916680" cy="365934"/>
          </a:xfrm>
          <a:prstGeom prst="rect">
            <a:avLst/>
          </a:prstGeom>
          <a:noFill/>
        </p:spPr>
        <p:txBody>
          <a:bodyPr wrap="square" rtlCol="0">
            <a:spAutoFit/>
          </a:bodyPr>
          <a:lstStyle/>
          <a:p>
            <a:pPr>
              <a:lnSpc>
                <a:spcPts val="2000"/>
              </a:lnSpc>
            </a:pPr>
            <a:r>
              <a:rPr lang="en-US" sz="2400" b="1" dirty="0">
                <a:solidFill>
                  <a:schemeClr val="bg1"/>
                </a:solidFill>
              </a:rPr>
              <a:t>ACADEMIC SKILLS</a:t>
            </a:r>
            <a:endParaRPr lang="en-US" sz="2400" dirty="0">
              <a:solidFill>
                <a:schemeClr val="bg1"/>
              </a:solidFill>
            </a:endParaRPr>
          </a:p>
        </p:txBody>
      </p:sp>
      <p:sp>
        <p:nvSpPr>
          <p:cNvPr id="11" name="Rectangle 10"/>
          <p:cNvSpPr/>
          <p:nvPr/>
        </p:nvSpPr>
        <p:spPr>
          <a:xfrm>
            <a:off x="5109203" y="1921938"/>
            <a:ext cx="2632717" cy="33425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A</a:t>
            </a:r>
          </a:p>
        </p:txBody>
      </p:sp>
      <p:sp>
        <p:nvSpPr>
          <p:cNvPr id="9" name="Rectangle 8"/>
          <p:cNvSpPr/>
          <p:nvPr/>
        </p:nvSpPr>
        <p:spPr>
          <a:xfrm>
            <a:off x="5643557" y="1949919"/>
            <a:ext cx="3082302" cy="276999"/>
          </a:xfrm>
          <a:prstGeom prst="rect">
            <a:avLst/>
          </a:prstGeom>
        </p:spPr>
        <p:txBody>
          <a:bodyPr wrap="square">
            <a:spAutoFit/>
          </a:bodyPr>
          <a:lstStyle/>
          <a:p>
            <a:endParaRPr lang="en-US" sz="1200" b="1" dirty="0">
              <a:solidFill>
                <a:srgbClr val="00B0E1"/>
              </a:solidFill>
            </a:endParaRPr>
          </a:p>
        </p:txBody>
      </p:sp>
      <p:sp>
        <p:nvSpPr>
          <p:cNvPr id="13" name="TextBox 12">
            <a:extLst>
              <a:ext uri="{FF2B5EF4-FFF2-40B4-BE49-F238E27FC236}">
                <a16:creationId xmlns:a16="http://schemas.microsoft.com/office/drawing/2014/main" id="{DAA74C6D-095A-4382-9F69-6B5A69A0B429}"/>
              </a:ext>
            </a:extLst>
          </p:cNvPr>
          <p:cNvSpPr txBox="1"/>
          <p:nvPr/>
        </p:nvSpPr>
        <p:spPr>
          <a:xfrm>
            <a:off x="4128655" y="1802301"/>
            <a:ext cx="4409365" cy="3154710"/>
          </a:xfrm>
          <a:prstGeom prst="rect">
            <a:avLst/>
          </a:prstGeom>
          <a:noFill/>
        </p:spPr>
        <p:txBody>
          <a:bodyPr wrap="square" numCol="1" rtlCol="0">
            <a:spAutoFit/>
          </a:bodyPr>
          <a:lstStyle/>
          <a:p>
            <a:pPr>
              <a:lnSpc>
                <a:spcPts val="1480"/>
              </a:lnSpc>
            </a:pPr>
            <a:r>
              <a:rPr lang="en-US" sz="1600" b="1" dirty="0">
                <a:solidFill>
                  <a:srgbClr val="00B0E1"/>
                </a:solidFill>
              </a:rPr>
              <a:t>ADVICE AND FEEDBACK HOURS</a:t>
            </a:r>
          </a:p>
          <a:p>
            <a:pPr marL="285750" indent="-285750">
              <a:spcBef>
                <a:spcPts val="600"/>
              </a:spcBef>
              <a:spcAft>
                <a:spcPts val="300"/>
              </a:spcAft>
              <a:buClr>
                <a:srgbClr val="00B0E1"/>
              </a:buClr>
              <a:buSzPct val="100000"/>
              <a:buFont typeface="Arial" panose="020B0604020202020204" pitchFamily="34" charset="0"/>
              <a:buChar char="•"/>
            </a:pPr>
            <a:r>
              <a:rPr lang="en-US" altLang="en-US" sz="1600" dirty="0">
                <a:latin typeface="+mj-lt"/>
              </a:rPr>
              <a:t>All module </a:t>
            </a:r>
            <a:r>
              <a:rPr lang="en-US" altLang="en-US" sz="1600" dirty="0" err="1">
                <a:latin typeface="+mj-lt"/>
              </a:rPr>
              <a:t>convenors</a:t>
            </a:r>
            <a:r>
              <a:rPr lang="en-US" altLang="en-US" sz="1600" dirty="0">
                <a:latin typeface="+mj-lt"/>
              </a:rPr>
              <a:t>, lectures and tutors have Advice and Feedback hours (posted outside offices and on </a:t>
            </a:r>
            <a:r>
              <a:rPr lang="en-US" altLang="en-US" sz="1600" dirty="0" err="1">
                <a:latin typeface="+mj-lt"/>
              </a:rPr>
              <a:t>moodle</a:t>
            </a:r>
            <a:r>
              <a:rPr lang="en-US" altLang="en-US" sz="1600" dirty="0">
                <a:latin typeface="+mj-lt"/>
              </a:rPr>
              <a:t> pages)</a:t>
            </a:r>
          </a:p>
          <a:p>
            <a:pPr marL="742950" lvl="1" indent="-285750">
              <a:spcAft>
                <a:spcPts val="300"/>
              </a:spcAft>
              <a:buClr>
                <a:srgbClr val="00B0E1"/>
              </a:buClr>
              <a:buSzPct val="100000"/>
              <a:buFont typeface="Arial" panose="020B0604020202020204" pitchFamily="34" charset="0"/>
              <a:buChar char="•"/>
            </a:pPr>
            <a:r>
              <a:rPr lang="en-US" altLang="en-US" sz="1600" dirty="0">
                <a:latin typeface="+mj-lt"/>
              </a:rPr>
              <a:t>Discuss points raised in lectures</a:t>
            </a:r>
          </a:p>
          <a:p>
            <a:pPr marL="742950" lvl="1" indent="-285750">
              <a:spcAft>
                <a:spcPts val="300"/>
              </a:spcAft>
              <a:buClr>
                <a:srgbClr val="00B0E1"/>
              </a:buClr>
              <a:buSzPct val="100000"/>
              <a:buFont typeface="Arial" panose="020B0604020202020204" pitchFamily="34" charset="0"/>
              <a:buChar char="•"/>
            </a:pPr>
            <a:r>
              <a:rPr lang="en-US" altLang="en-US" sz="1600" dirty="0">
                <a:latin typeface="+mj-lt"/>
              </a:rPr>
              <a:t>Advice on essay writing; further feedback</a:t>
            </a:r>
          </a:p>
          <a:p>
            <a:pPr marL="285750" indent="-285750">
              <a:spcAft>
                <a:spcPts val="300"/>
              </a:spcAft>
              <a:buClr>
                <a:srgbClr val="00B0E1"/>
              </a:buClr>
              <a:buSzPct val="100000"/>
              <a:buFont typeface="Arial" panose="020B0604020202020204" pitchFamily="34" charset="0"/>
              <a:buChar char="•"/>
            </a:pPr>
            <a:r>
              <a:rPr lang="en-US" altLang="en-US" sz="1600" dirty="0">
                <a:latin typeface="+mj-lt"/>
              </a:rPr>
              <a:t>Make use of these!</a:t>
            </a:r>
          </a:p>
          <a:p>
            <a:pPr>
              <a:lnSpc>
                <a:spcPts val="1480"/>
              </a:lnSpc>
              <a:spcBef>
                <a:spcPts val="1200"/>
              </a:spcBef>
            </a:pPr>
            <a:r>
              <a:rPr lang="en-US" sz="1600" b="1" dirty="0">
                <a:solidFill>
                  <a:srgbClr val="00B0E1"/>
                </a:solidFill>
              </a:rPr>
              <a:t>ESSAY CLINIC</a:t>
            </a:r>
          </a:p>
          <a:p>
            <a:pPr marL="285750" indent="-285750">
              <a:spcBef>
                <a:spcPts val="600"/>
              </a:spcBef>
              <a:spcAft>
                <a:spcPts val="300"/>
              </a:spcAft>
              <a:buClr>
                <a:srgbClr val="00B0E1"/>
              </a:buClr>
              <a:buSzPct val="100000"/>
              <a:buFont typeface="Arial" panose="020B0604020202020204" pitchFamily="34" charset="0"/>
              <a:buChar char="•"/>
            </a:pPr>
            <a:r>
              <a:rPr lang="en-GB" sz="1600" dirty="0">
                <a:latin typeface="+mj-lt"/>
              </a:rPr>
              <a:t>Opportunity to bring along three or four essays to a meeting with the DSEP to discuss potential areas of general improvement</a:t>
            </a:r>
            <a:endParaRPr lang="en-US" sz="1600" dirty="0">
              <a:latin typeface="+mj-lt"/>
            </a:endParaRPr>
          </a:p>
        </p:txBody>
      </p:sp>
    </p:spTree>
    <p:extLst>
      <p:ext uri="{BB962C8B-B14F-4D97-AF65-F5344CB8AC3E}">
        <p14:creationId xmlns:p14="http://schemas.microsoft.com/office/powerpoint/2010/main" val="80913148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rgbClr val="00B0E1"/>
        </a:solidFill>
        <a:effectLst/>
      </p:bgPr>
    </p:bg>
    <p:spTree>
      <p:nvGrpSpPr>
        <p:cNvPr id="1" name=""/>
        <p:cNvGrpSpPr/>
        <p:nvPr/>
      </p:nvGrpSpPr>
      <p:grpSpPr>
        <a:xfrm>
          <a:off x="0" y="0"/>
          <a:ext cx="0" cy="0"/>
          <a:chOff x="0" y="0"/>
          <a:chExt cx="0" cy="0"/>
        </a:xfrm>
      </p:grpSpPr>
      <p:pic>
        <p:nvPicPr>
          <p:cNvPr id="10" name="Picture 9"/>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0" y="-3647141"/>
            <a:ext cx="9144000" cy="5143500"/>
          </a:xfrm>
          <a:prstGeom prst="rect">
            <a:avLst/>
          </a:prstGeom>
        </p:spPr>
      </p:pic>
      <p:sp>
        <p:nvSpPr>
          <p:cNvPr id="8" name="Rectangle 7"/>
          <p:cNvSpPr/>
          <p:nvPr/>
        </p:nvSpPr>
        <p:spPr>
          <a:xfrm>
            <a:off x="0" y="1577340"/>
            <a:ext cx="9144000" cy="356616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A</a:t>
            </a:r>
          </a:p>
        </p:txBody>
      </p:sp>
      <p:sp>
        <p:nvSpPr>
          <p:cNvPr id="5" name="TextBox 4"/>
          <p:cNvSpPr txBox="1"/>
          <p:nvPr/>
        </p:nvSpPr>
        <p:spPr>
          <a:xfrm>
            <a:off x="544685" y="1795862"/>
            <a:ext cx="7943994" cy="3450175"/>
          </a:xfrm>
          <a:prstGeom prst="rect">
            <a:avLst/>
          </a:prstGeom>
          <a:noFill/>
        </p:spPr>
        <p:txBody>
          <a:bodyPr wrap="square" numCol="1" rtlCol="0">
            <a:spAutoFit/>
          </a:bodyPr>
          <a:lstStyle/>
          <a:p>
            <a:pPr marL="171450" indent="-171450">
              <a:spcBef>
                <a:spcPts val="600"/>
              </a:spcBef>
              <a:buClr>
                <a:schemeClr val="accent1"/>
              </a:buClr>
              <a:buFont typeface="Arial" panose="020B0604020202020204" pitchFamily="34" charset="0"/>
              <a:buChar char="•"/>
            </a:pPr>
            <a:r>
              <a:rPr lang="en-GB" sz="1600" b="1" i="1" dirty="0"/>
              <a:t>In-sessional English classes</a:t>
            </a:r>
            <a:r>
              <a:rPr lang="en-GB" sz="1600" i="1" dirty="0"/>
              <a:t> </a:t>
            </a:r>
            <a:r>
              <a:rPr lang="en-GB" sz="1600" dirty="0"/>
              <a:t>are additional academic English language classes for international students </a:t>
            </a:r>
          </a:p>
          <a:p>
            <a:pPr marL="628650" lvl="1" indent="-171450">
              <a:spcBef>
                <a:spcPts val="600"/>
              </a:spcBef>
              <a:buClr>
                <a:schemeClr val="accent1"/>
              </a:buClr>
              <a:buFont typeface="Arial" panose="020B0604020202020204" pitchFamily="34" charset="0"/>
              <a:buChar char="•"/>
            </a:pPr>
            <a:r>
              <a:rPr lang="en-GB" sz="1600" b="1" dirty="0"/>
              <a:t>How to write an assignment or how to participate in a seminar </a:t>
            </a:r>
            <a:r>
              <a:rPr lang="en-GB" sz="1600" dirty="0"/>
              <a:t>– ‘stand-alone’ workshops (no need to register) available in weeks 2 &amp; 3 (Term 1).</a:t>
            </a:r>
          </a:p>
          <a:p>
            <a:pPr marL="628650" lvl="1" indent="-171450">
              <a:spcBef>
                <a:spcPts val="600"/>
              </a:spcBef>
              <a:buClr>
                <a:schemeClr val="accent1"/>
              </a:buClr>
              <a:buFont typeface="Arial" panose="020B0604020202020204" pitchFamily="34" charset="0"/>
              <a:buChar char="•"/>
            </a:pPr>
            <a:r>
              <a:rPr lang="en-GB" altLang="en-US" sz="1600" b="1" dirty="0"/>
              <a:t>Weekly academic English language classes </a:t>
            </a:r>
            <a:r>
              <a:rPr lang="en-GB" altLang="en-US" sz="1600" dirty="0"/>
              <a:t>(from </a:t>
            </a:r>
            <a:r>
              <a:rPr lang="en-GB" altLang="en-US" sz="1600" dirty="0" err="1"/>
              <a:t>wk</a:t>
            </a:r>
            <a:r>
              <a:rPr lang="en-GB" altLang="en-US" sz="1600" dirty="0"/>
              <a:t> 4, 21 Oct) </a:t>
            </a:r>
            <a:r>
              <a:rPr lang="en-GB" sz="1600" dirty="0"/>
              <a:t>– register online between 30 Sept and 25 Oct).</a:t>
            </a:r>
          </a:p>
          <a:p>
            <a:pPr marL="628650" lvl="1" indent="-171450">
              <a:spcBef>
                <a:spcPts val="600"/>
              </a:spcBef>
              <a:buClr>
                <a:schemeClr val="accent1"/>
              </a:buClr>
              <a:buFont typeface="Arial" panose="020B0604020202020204" pitchFamily="34" charset="0"/>
              <a:buChar char="•"/>
            </a:pPr>
            <a:r>
              <a:rPr lang="en-GB" sz="1600" b="1" dirty="0"/>
              <a:t>English conversation practice in a friendly and safe setting </a:t>
            </a:r>
            <a:r>
              <a:rPr lang="en-GB" sz="1600" dirty="0"/>
              <a:t>– join the university’s ‘English conversation club’.</a:t>
            </a:r>
          </a:p>
          <a:p>
            <a:pPr>
              <a:spcBef>
                <a:spcPts val="600"/>
              </a:spcBef>
            </a:pPr>
            <a:r>
              <a:rPr lang="en-US" altLang="en-US" sz="1600" dirty="0"/>
              <a:t>Further information on all these is available at: </a:t>
            </a:r>
            <a:r>
              <a:rPr lang="en-US" altLang="en-US" sz="1600" dirty="0">
                <a:hlinkClick r:id="rId4"/>
              </a:rPr>
              <a:t>https://warwick.ac.uk/fac/soc/al/study/learn-english/in-sessional/</a:t>
            </a:r>
            <a:r>
              <a:rPr lang="en-US" altLang="en-US" sz="1600" dirty="0"/>
              <a:t>      </a:t>
            </a:r>
          </a:p>
          <a:p>
            <a:pPr>
              <a:spcBef>
                <a:spcPts val="600"/>
              </a:spcBef>
            </a:pPr>
            <a:r>
              <a:rPr lang="en-US" altLang="en-US" sz="1600" dirty="0"/>
              <a:t>or email: </a:t>
            </a:r>
            <a:r>
              <a:rPr lang="en-GB" sz="1600" dirty="0">
                <a:hlinkClick r:id="rId5"/>
              </a:rPr>
              <a:t>insessional@warwick.ac.uk</a:t>
            </a:r>
            <a:r>
              <a:rPr lang="en-GB" sz="1600" b="1" dirty="0"/>
              <a:t> </a:t>
            </a:r>
            <a:endParaRPr lang="en-GB" altLang="en-US" sz="1600" dirty="0"/>
          </a:p>
          <a:p>
            <a:pPr>
              <a:lnSpc>
                <a:spcPts val="1640"/>
              </a:lnSpc>
              <a:spcBef>
                <a:spcPts val="600"/>
              </a:spcBef>
            </a:pPr>
            <a:endParaRPr lang="en-US" sz="1000" b="1" dirty="0">
              <a:solidFill>
                <a:srgbClr val="E77B40"/>
              </a:solidFill>
            </a:endParaRPr>
          </a:p>
        </p:txBody>
      </p:sp>
      <p:sp>
        <p:nvSpPr>
          <p:cNvPr id="4" name="TextBox 3"/>
          <p:cNvSpPr txBox="1"/>
          <p:nvPr/>
        </p:nvSpPr>
        <p:spPr>
          <a:xfrm>
            <a:off x="655320" y="819352"/>
            <a:ext cx="6013704" cy="622414"/>
          </a:xfrm>
          <a:prstGeom prst="rect">
            <a:avLst/>
          </a:prstGeom>
          <a:noFill/>
        </p:spPr>
        <p:txBody>
          <a:bodyPr wrap="square" rtlCol="0">
            <a:spAutoFit/>
          </a:bodyPr>
          <a:lstStyle/>
          <a:p>
            <a:pPr>
              <a:lnSpc>
                <a:spcPts val="2000"/>
              </a:lnSpc>
            </a:pPr>
            <a:r>
              <a:rPr lang="en-US" sz="2400" b="1" dirty="0">
                <a:solidFill>
                  <a:schemeClr val="bg1"/>
                </a:solidFill>
              </a:rPr>
              <a:t>IN-SESSIONAL ENGLISH LANGUAGE SERVICES (FOR INTERNATIONAL STUDENTS)</a:t>
            </a:r>
            <a:endParaRPr lang="en-US" sz="2400" dirty="0">
              <a:solidFill>
                <a:schemeClr val="bg1"/>
              </a:solidFill>
            </a:endParaRPr>
          </a:p>
        </p:txBody>
      </p:sp>
      <p:sp>
        <p:nvSpPr>
          <p:cNvPr id="9" name="Rectangle 8"/>
          <p:cNvSpPr/>
          <p:nvPr/>
        </p:nvSpPr>
        <p:spPr>
          <a:xfrm>
            <a:off x="5643557" y="1949919"/>
            <a:ext cx="3082302" cy="276999"/>
          </a:xfrm>
          <a:prstGeom prst="rect">
            <a:avLst/>
          </a:prstGeom>
        </p:spPr>
        <p:txBody>
          <a:bodyPr wrap="square">
            <a:spAutoFit/>
          </a:bodyPr>
          <a:lstStyle/>
          <a:p>
            <a:endParaRPr lang="en-US" sz="1200" b="1" dirty="0">
              <a:solidFill>
                <a:srgbClr val="00B0E1"/>
              </a:solidFill>
            </a:endParaRPr>
          </a:p>
        </p:txBody>
      </p:sp>
    </p:spTree>
    <p:extLst>
      <p:ext uri="{BB962C8B-B14F-4D97-AF65-F5344CB8AC3E}">
        <p14:creationId xmlns:p14="http://schemas.microsoft.com/office/powerpoint/2010/main" val="1985861079"/>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2629</TotalTime>
  <Words>2382</Words>
  <Application>Microsoft Office PowerPoint</Application>
  <PresentationFormat>On-screen Show (16:9)</PresentationFormat>
  <Paragraphs>382</Paragraphs>
  <Slides>29</Slides>
  <Notes>29</Notes>
  <HiddenSlides>0</HiddenSlides>
  <MMClips>0</MMClips>
  <ScaleCrop>false</ScaleCrop>
  <HeadingPairs>
    <vt:vector size="6" baseType="variant">
      <vt:variant>
        <vt:lpstr>Fonts Used</vt:lpstr>
      </vt:variant>
      <vt:variant>
        <vt:i4>10</vt:i4>
      </vt:variant>
      <vt:variant>
        <vt:lpstr>Theme</vt:lpstr>
      </vt:variant>
      <vt:variant>
        <vt:i4>1</vt:i4>
      </vt:variant>
      <vt:variant>
        <vt:lpstr>Slide Titles</vt:lpstr>
      </vt:variant>
      <vt:variant>
        <vt:i4>29</vt:i4>
      </vt:variant>
    </vt:vector>
  </HeadingPairs>
  <TitlesOfParts>
    <vt:vector size="40" baseType="lpstr">
      <vt:lpstr>ＭＳ Ｐゴシック</vt:lpstr>
      <vt:lpstr>&amp;quot</vt:lpstr>
      <vt:lpstr>AngsanaUPC</vt:lpstr>
      <vt:lpstr>Arial</vt:lpstr>
      <vt:lpstr>Batang</vt:lpstr>
      <vt:lpstr>Calibri</vt:lpstr>
      <vt:lpstr>Calibri Light</vt:lpstr>
      <vt:lpstr>Cordia New</vt:lpstr>
      <vt:lpstr>Mangal</vt:lpstr>
      <vt:lpstr>Wingdings</vt:lpstr>
      <vt:lpstr>Office Theme</vt:lpstr>
      <vt:lpstr>PowerPoint Presentation</vt:lpstr>
      <vt:lpstr>Welcome to Warwick Sociology</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Kerry Mawby</dc:creator>
  <cp:lastModifiedBy>Celtel, Andre</cp:lastModifiedBy>
  <cp:revision>225</cp:revision>
  <dcterms:created xsi:type="dcterms:W3CDTF">2017-08-31T14:55:01Z</dcterms:created>
  <dcterms:modified xsi:type="dcterms:W3CDTF">2019-09-23T17:29:49Z</dcterms:modified>
</cp:coreProperties>
</file>