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0"/>
  </p:notesMasterIdLst>
  <p:handoutMasterIdLst>
    <p:handoutMasterId r:id="rId31"/>
  </p:handoutMasterIdLst>
  <p:sldIdLst>
    <p:sldId id="269" r:id="rId2"/>
    <p:sldId id="275" r:id="rId3"/>
    <p:sldId id="419" r:id="rId4"/>
    <p:sldId id="436" r:id="rId5"/>
    <p:sldId id="407" r:id="rId6"/>
    <p:sldId id="421" r:id="rId7"/>
    <p:sldId id="410" r:id="rId8"/>
    <p:sldId id="427" r:id="rId9"/>
    <p:sldId id="428" r:id="rId10"/>
    <p:sldId id="413" r:id="rId11"/>
    <p:sldId id="442" r:id="rId12"/>
    <p:sldId id="444" r:id="rId13"/>
    <p:sldId id="296" r:id="rId14"/>
    <p:sldId id="297" r:id="rId15"/>
    <p:sldId id="299" r:id="rId16"/>
    <p:sldId id="302" r:id="rId17"/>
    <p:sldId id="303" r:id="rId18"/>
    <p:sldId id="304" r:id="rId19"/>
    <p:sldId id="305" r:id="rId20"/>
    <p:sldId id="298" r:id="rId21"/>
    <p:sldId id="308" r:id="rId22"/>
    <p:sldId id="306" r:id="rId23"/>
    <p:sldId id="424" r:id="rId24"/>
    <p:sldId id="445" r:id="rId25"/>
    <p:sldId id="446" r:id="rId26"/>
    <p:sldId id="447" r:id="rId27"/>
    <p:sldId id="412" r:id="rId28"/>
    <p:sldId id="440" r:id="rId2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E1"/>
    <a:srgbClr val="009F91"/>
    <a:srgbClr val="F47920"/>
    <a:srgbClr val="5698D2"/>
    <a:srgbClr val="E5702A"/>
    <a:srgbClr val="558DBE"/>
    <a:srgbClr val="E77B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07" autoAdjust="0"/>
    <p:restoredTop sz="92504" autoAdjust="0"/>
  </p:normalViewPr>
  <p:slideViewPr>
    <p:cSldViewPr snapToGrid="0" snapToObjects="1">
      <p:cViewPr varScale="1">
        <p:scale>
          <a:sx n="149" d="100"/>
          <a:sy n="149" d="100"/>
        </p:scale>
        <p:origin x="126" y="312"/>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p:cViewPr varScale="1">
        <p:scale>
          <a:sx n="100" d="100"/>
          <a:sy n="100" d="100"/>
        </p:scale>
        <p:origin x="3552"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2267BD7-CBBD-49DA-B8EF-1EDACEDA16BE}" type="datetimeFigureOut">
              <a:rPr lang="en-GB" smtClean="0"/>
              <a:t>02/10/2019</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5C6E136-6B5F-450A-B97F-C5B00D4DFDC5}" type="slidenum">
              <a:rPr lang="en-GB" smtClean="0"/>
              <a:t>‹#›</a:t>
            </a:fld>
            <a:endParaRPr lang="en-GB"/>
          </a:p>
        </p:txBody>
      </p:sp>
    </p:spTree>
    <p:extLst>
      <p:ext uri="{BB962C8B-B14F-4D97-AF65-F5344CB8AC3E}">
        <p14:creationId xmlns:p14="http://schemas.microsoft.com/office/powerpoint/2010/main" val="25430412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ADE07D-C62A-BB4E-9160-0E1924ABD489}" type="datetimeFigureOut">
              <a:rPr lang="en-US" smtClean="0"/>
              <a:t>10/2/2019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E34209-60E4-AC44-A765-00D177EBF5B1}" type="slidenum">
              <a:rPr lang="en-US" smtClean="0"/>
              <a:t>‹#›</a:t>
            </a:fld>
            <a:endParaRPr lang="en-US"/>
          </a:p>
        </p:txBody>
      </p:sp>
    </p:spTree>
    <p:extLst>
      <p:ext uri="{BB962C8B-B14F-4D97-AF65-F5344CB8AC3E}">
        <p14:creationId xmlns:p14="http://schemas.microsoft.com/office/powerpoint/2010/main" val="1923706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arwick.ac.uk/services/studentsupport/wellbeing/whatiswellbeing/"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warwick.ac.uk/services/supportservices"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E34209-60E4-AC44-A765-00D177EBF5B1}" type="slidenum">
              <a:rPr lang="en-US" smtClean="0"/>
              <a:t>1</a:t>
            </a:fld>
            <a:endParaRPr lang="en-US"/>
          </a:p>
        </p:txBody>
      </p:sp>
    </p:spTree>
    <p:extLst>
      <p:ext uri="{BB962C8B-B14F-4D97-AF65-F5344CB8AC3E}">
        <p14:creationId xmlns:p14="http://schemas.microsoft.com/office/powerpoint/2010/main" val="4829976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a:t>
            </a:r>
          </a:p>
        </p:txBody>
      </p:sp>
      <p:sp>
        <p:nvSpPr>
          <p:cNvPr id="4" name="Slide Number Placeholder 3"/>
          <p:cNvSpPr>
            <a:spLocks noGrp="1"/>
          </p:cNvSpPr>
          <p:nvPr>
            <p:ph type="sldNum" sz="quarter" idx="10"/>
          </p:nvPr>
        </p:nvSpPr>
        <p:spPr/>
        <p:txBody>
          <a:bodyPr/>
          <a:lstStyle/>
          <a:p>
            <a:fld id="{61E34209-60E4-AC44-A765-00D177EBF5B1}" type="slidenum">
              <a:rPr lang="en-US" smtClean="0"/>
              <a:t>10</a:t>
            </a:fld>
            <a:endParaRPr lang="en-US"/>
          </a:p>
        </p:txBody>
      </p:sp>
    </p:spTree>
    <p:extLst>
      <p:ext uri="{BB962C8B-B14F-4D97-AF65-F5344CB8AC3E}">
        <p14:creationId xmlns:p14="http://schemas.microsoft.com/office/powerpoint/2010/main" val="8548036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a:t>
            </a:r>
          </a:p>
        </p:txBody>
      </p:sp>
      <p:sp>
        <p:nvSpPr>
          <p:cNvPr id="4" name="Slide Number Placeholder 3"/>
          <p:cNvSpPr>
            <a:spLocks noGrp="1"/>
          </p:cNvSpPr>
          <p:nvPr>
            <p:ph type="sldNum" sz="quarter" idx="10"/>
          </p:nvPr>
        </p:nvSpPr>
        <p:spPr/>
        <p:txBody>
          <a:bodyPr/>
          <a:lstStyle/>
          <a:p>
            <a:fld id="{61E34209-60E4-AC44-A765-00D177EBF5B1}" type="slidenum">
              <a:rPr lang="en-US" smtClean="0"/>
              <a:t>11</a:t>
            </a:fld>
            <a:endParaRPr lang="en-US"/>
          </a:p>
        </p:txBody>
      </p:sp>
    </p:spTree>
    <p:extLst>
      <p:ext uri="{BB962C8B-B14F-4D97-AF65-F5344CB8AC3E}">
        <p14:creationId xmlns:p14="http://schemas.microsoft.com/office/powerpoint/2010/main" val="835479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a:t>
            </a:r>
          </a:p>
        </p:txBody>
      </p:sp>
      <p:sp>
        <p:nvSpPr>
          <p:cNvPr id="4" name="Slide Number Placeholder 3"/>
          <p:cNvSpPr>
            <a:spLocks noGrp="1"/>
          </p:cNvSpPr>
          <p:nvPr>
            <p:ph type="sldNum" sz="quarter" idx="10"/>
          </p:nvPr>
        </p:nvSpPr>
        <p:spPr/>
        <p:txBody>
          <a:bodyPr/>
          <a:lstStyle/>
          <a:p>
            <a:fld id="{61E34209-60E4-AC44-A765-00D177EBF5B1}" type="slidenum">
              <a:rPr lang="en-US" smtClean="0"/>
              <a:t>12</a:t>
            </a:fld>
            <a:endParaRPr lang="en-US"/>
          </a:p>
        </p:txBody>
      </p:sp>
    </p:spTree>
    <p:extLst>
      <p:ext uri="{BB962C8B-B14F-4D97-AF65-F5344CB8AC3E}">
        <p14:creationId xmlns:p14="http://schemas.microsoft.com/office/powerpoint/2010/main" val="616014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471BDB6-5DDC-4C2C-9E46-14CC3D486D0A}" type="slidenum">
              <a:rPr lang="en-GB" smtClean="0"/>
              <a:t>13</a:t>
            </a:fld>
            <a:endParaRPr lang="en-GB"/>
          </a:p>
        </p:txBody>
      </p:sp>
    </p:spTree>
    <p:extLst>
      <p:ext uri="{BB962C8B-B14F-4D97-AF65-F5344CB8AC3E}">
        <p14:creationId xmlns:p14="http://schemas.microsoft.com/office/powerpoint/2010/main" val="32929841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471BDB6-5DDC-4C2C-9E46-14CC3D486D0A}" type="slidenum">
              <a:rPr lang="en-GB" smtClean="0"/>
              <a:t>14</a:t>
            </a:fld>
            <a:endParaRPr lang="en-GB"/>
          </a:p>
        </p:txBody>
      </p:sp>
    </p:spTree>
    <p:extLst>
      <p:ext uri="{BB962C8B-B14F-4D97-AF65-F5344CB8AC3E}">
        <p14:creationId xmlns:p14="http://schemas.microsoft.com/office/powerpoint/2010/main" val="29718253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471BDB6-5DDC-4C2C-9E46-14CC3D486D0A}" type="slidenum">
              <a:rPr lang="en-GB" smtClean="0"/>
              <a:t>15</a:t>
            </a:fld>
            <a:endParaRPr lang="en-GB"/>
          </a:p>
        </p:txBody>
      </p:sp>
    </p:spTree>
    <p:extLst>
      <p:ext uri="{BB962C8B-B14F-4D97-AF65-F5344CB8AC3E}">
        <p14:creationId xmlns:p14="http://schemas.microsoft.com/office/powerpoint/2010/main" val="4487271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471BDB6-5DDC-4C2C-9E46-14CC3D486D0A}" type="slidenum">
              <a:rPr lang="en-GB" smtClean="0"/>
              <a:t>16</a:t>
            </a:fld>
            <a:endParaRPr lang="en-GB"/>
          </a:p>
        </p:txBody>
      </p:sp>
    </p:spTree>
    <p:extLst>
      <p:ext uri="{BB962C8B-B14F-4D97-AF65-F5344CB8AC3E}">
        <p14:creationId xmlns:p14="http://schemas.microsoft.com/office/powerpoint/2010/main" val="12903622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471BDB6-5DDC-4C2C-9E46-14CC3D486D0A}" type="slidenum">
              <a:rPr lang="en-GB" smtClean="0"/>
              <a:t>17</a:t>
            </a:fld>
            <a:endParaRPr lang="en-GB"/>
          </a:p>
        </p:txBody>
      </p:sp>
    </p:spTree>
    <p:extLst>
      <p:ext uri="{BB962C8B-B14F-4D97-AF65-F5344CB8AC3E}">
        <p14:creationId xmlns:p14="http://schemas.microsoft.com/office/powerpoint/2010/main" val="4258015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471BDB6-5DDC-4C2C-9E46-14CC3D486D0A}" type="slidenum">
              <a:rPr lang="en-GB" smtClean="0"/>
              <a:t>18</a:t>
            </a:fld>
            <a:endParaRPr lang="en-GB"/>
          </a:p>
        </p:txBody>
      </p:sp>
    </p:spTree>
    <p:extLst>
      <p:ext uri="{BB962C8B-B14F-4D97-AF65-F5344CB8AC3E}">
        <p14:creationId xmlns:p14="http://schemas.microsoft.com/office/powerpoint/2010/main" val="21108528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471BDB6-5DDC-4C2C-9E46-14CC3D486D0A}" type="slidenum">
              <a:rPr lang="en-GB" smtClean="0"/>
              <a:t>19</a:t>
            </a:fld>
            <a:endParaRPr lang="en-GB"/>
          </a:p>
        </p:txBody>
      </p:sp>
    </p:spTree>
    <p:extLst>
      <p:ext uri="{BB962C8B-B14F-4D97-AF65-F5344CB8AC3E}">
        <p14:creationId xmlns:p14="http://schemas.microsoft.com/office/powerpoint/2010/main" val="377210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a:t>
            </a:r>
          </a:p>
        </p:txBody>
      </p:sp>
      <p:sp>
        <p:nvSpPr>
          <p:cNvPr id="4" name="Slide Number Placeholder 3"/>
          <p:cNvSpPr>
            <a:spLocks noGrp="1"/>
          </p:cNvSpPr>
          <p:nvPr>
            <p:ph type="sldNum" sz="quarter" idx="10"/>
          </p:nvPr>
        </p:nvSpPr>
        <p:spPr/>
        <p:txBody>
          <a:bodyPr/>
          <a:lstStyle/>
          <a:p>
            <a:fld id="{61E34209-60E4-AC44-A765-00D177EBF5B1}" type="slidenum">
              <a:rPr lang="en-US" smtClean="0"/>
              <a:t>2</a:t>
            </a:fld>
            <a:endParaRPr lang="en-US"/>
          </a:p>
        </p:txBody>
      </p:sp>
    </p:spTree>
    <p:extLst>
      <p:ext uri="{BB962C8B-B14F-4D97-AF65-F5344CB8AC3E}">
        <p14:creationId xmlns:p14="http://schemas.microsoft.com/office/powerpoint/2010/main" val="42628439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471BDB6-5DDC-4C2C-9E46-14CC3D486D0A}" type="slidenum">
              <a:rPr lang="en-GB" smtClean="0"/>
              <a:t>20</a:t>
            </a:fld>
            <a:endParaRPr lang="en-GB"/>
          </a:p>
        </p:txBody>
      </p:sp>
    </p:spTree>
    <p:extLst>
      <p:ext uri="{BB962C8B-B14F-4D97-AF65-F5344CB8AC3E}">
        <p14:creationId xmlns:p14="http://schemas.microsoft.com/office/powerpoint/2010/main" val="12569954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471BDB6-5DDC-4C2C-9E46-14CC3D486D0A}" type="slidenum">
              <a:rPr lang="en-GB" smtClean="0"/>
              <a:t>21</a:t>
            </a:fld>
            <a:endParaRPr lang="en-GB"/>
          </a:p>
        </p:txBody>
      </p:sp>
    </p:spTree>
    <p:extLst>
      <p:ext uri="{BB962C8B-B14F-4D97-AF65-F5344CB8AC3E}">
        <p14:creationId xmlns:p14="http://schemas.microsoft.com/office/powerpoint/2010/main" val="14597559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baseline="0" dirty="0"/>
          </a:p>
          <a:p>
            <a:r>
              <a:rPr lang="en-GB" baseline="0" dirty="0"/>
              <a:t>Introduce objectives of the session. Negotiate expectations.</a:t>
            </a:r>
            <a:endParaRPr lang="en-GB" dirty="0"/>
          </a:p>
        </p:txBody>
      </p:sp>
      <p:sp>
        <p:nvSpPr>
          <p:cNvPr id="4" name="Slide Number Placeholder 3"/>
          <p:cNvSpPr>
            <a:spLocks noGrp="1"/>
          </p:cNvSpPr>
          <p:nvPr>
            <p:ph type="sldNum" sz="quarter" idx="10"/>
          </p:nvPr>
        </p:nvSpPr>
        <p:spPr/>
        <p:txBody>
          <a:bodyPr/>
          <a:lstStyle/>
          <a:p>
            <a:fld id="{0471BDB6-5DDC-4C2C-9E46-14CC3D486D0A}" type="slidenum">
              <a:rPr lang="en-GB" smtClean="0"/>
              <a:t>22</a:t>
            </a:fld>
            <a:endParaRPr lang="en-GB"/>
          </a:p>
        </p:txBody>
      </p:sp>
    </p:spTree>
    <p:extLst>
      <p:ext uri="{BB962C8B-B14F-4D97-AF65-F5344CB8AC3E}">
        <p14:creationId xmlns:p14="http://schemas.microsoft.com/office/powerpoint/2010/main" val="10142109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SocSoc</a:t>
            </a:r>
            <a:endParaRPr lang="en-US" dirty="0"/>
          </a:p>
        </p:txBody>
      </p:sp>
      <p:sp>
        <p:nvSpPr>
          <p:cNvPr id="4" name="Slide Number Placeholder 3"/>
          <p:cNvSpPr>
            <a:spLocks noGrp="1"/>
          </p:cNvSpPr>
          <p:nvPr>
            <p:ph type="sldNum" sz="quarter" idx="10"/>
          </p:nvPr>
        </p:nvSpPr>
        <p:spPr/>
        <p:txBody>
          <a:bodyPr/>
          <a:lstStyle/>
          <a:p>
            <a:fld id="{61E34209-60E4-AC44-A765-00D177EBF5B1}" type="slidenum">
              <a:rPr lang="en-US" smtClean="0"/>
              <a:t>23</a:t>
            </a:fld>
            <a:endParaRPr lang="en-US"/>
          </a:p>
        </p:txBody>
      </p:sp>
    </p:spTree>
    <p:extLst>
      <p:ext uri="{BB962C8B-B14F-4D97-AF65-F5344CB8AC3E}">
        <p14:creationId xmlns:p14="http://schemas.microsoft.com/office/powerpoint/2010/main" val="12713046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E767CD-18B9-4FC3-BD11-450F15B45E0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66814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a:t>
            </a:r>
          </a:p>
        </p:txBody>
      </p:sp>
      <p:sp>
        <p:nvSpPr>
          <p:cNvPr id="4" name="Slide Number Placeholder 3"/>
          <p:cNvSpPr>
            <a:spLocks noGrp="1"/>
          </p:cNvSpPr>
          <p:nvPr>
            <p:ph type="sldNum" sz="quarter" idx="10"/>
          </p:nvPr>
        </p:nvSpPr>
        <p:spPr/>
        <p:txBody>
          <a:bodyPr/>
          <a:lstStyle/>
          <a:p>
            <a:fld id="{61E34209-60E4-AC44-A765-00D177EBF5B1}" type="slidenum">
              <a:rPr lang="en-US" smtClean="0"/>
              <a:t>27</a:t>
            </a:fld>
            <a:endParaRPr lang="en-US"/>
          </a:p>
        </p:txBody>
      </p:sp>
    </p:spTree>
    <p:extLst>
      <p:ext uri="{BB962C8B-B14F-4D97-AF65-F5344CB8AC3E}">
        <p14:creationId xmlns:p14="http://schemas.microsoft.com/office/powerpoint/2010/main" val="34303530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E34209-60E4-AC44-A765-00D177EBF5B1}" type="slidenum">
              <a:rPr lang="en-US" smtClean="0"/>
              <a:t>28</a:t>
            </a:fld>
            <a:endParaRPr lang="en-US"/>
          </a:p>
        </p:txBody>
      </p:sp>
    </p:spTree>
    <p:extLst>
      <p:ext uri="{BB962C8B-B14F-4D97-AF65-F5344CB8AC3E}">
        <p14:creationId xmlns:p14="http://schemas.microsoft.com/office/powerpoint/2010/main" val="1939039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CT</a:t>
            </a:r>
          </a:p>
        </p:txBody>
      </p:sp>
      <p:sp>
        <p:nvSpPr>
          <p:cNvPr id="4" name="Slide Number Placeholder 3"/>
          <p:cNvSpPr>
            <a:spLocks noGrp="1"/>
          </p:cNvSpPr>
          <p:nvPr>
            <p:ph type="sldNum" sz="quarter" idx="10"/>
          </p:nvPr>
        </p:nvSpPr>
        <p:spPr/>
        <p:txBody>
          <a:bodyPr/>
          <a:lstStyle/>
          <a:p>
            <a:fld id="{61E34209-60E4-AC44-A765-00D177EBF5B1}" type="slidenum">
              <a:rPr lang="en-US" smtClean="0"/>
              <a:t>3</a:t>
            </a:fld>
            <a:endParaRPr lang="en-US"/>
          </a:p>
        </p:txBody>
      </p:sp>
    </p:spTree>
    <p:extLst>
      <p:ext uri="{BB962C8B-B14F-4D97-AF65-F5344CB8AC3E}">
        <p14:creationId xmlns:p14="http://schemas.microsoft.com/office/powerpoint/2010/main" val="1110418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E34209-60E4-AC44-A765-00D177EBF5B1}" type="slidenum">
              <a:rPr lang="en-US" smtClean="0"/>
              <a:t>4</a:t>
            </a:fld>
            <a:endParaRPr lang="en-US"/>
          </a:p>
        </p:txBody>
      </p:sp>
    </p:spTree>
    <p:extLst>
      <p:ext uri="{BB962C8B-B14F-4D97-AF65-F5344CB8AC3E}">
        <p14:creationId xmlns:p14="http://schemas.microsoft.com/office/powerpoint/2010/main" val="5726722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E34209-60E4-AC44-A765-00D177EBF5B1}" type="slidenum">
              <a:rPr lang="en-US" smtClean="0"/>
              <a:t>5</a:t>
            </a:fld>
            <a:endParaRPr lang="en-US"/>
          </a:p>
        </p:txBody>
      </p:sp>
    </p:spTree>
    <p:extLst>
      <p:ext uri="{BB962C8B-B14F-4D97-AF65-F5344CB8AC3E}">
        <p14:creationId xmlns:p14="http://schemas.microsoft.com/office/powerpoint/2010/main" val="30999692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spcAft>
                <a:spcPts val="600"/>
              </a:spcAft>
              <a:buClr>
                <a:schemeClr val="accent1"/>
              </a:buClr>
              <a:buSzPct val="100000"/>
              <a:buFont typeface="Arial" charset="0"/>
              <a:buChar char="•"/>
            </a:pPr>
            <a:r>
              <a:rPr lang="en-GB" sz="1200" b="1" kern="1200" dirty="0">
                <a:solidFill>
                  <a:schemeClr val="tx1"/>
                </a:solidFill>
                <a:latin typeface="+mn-lt"/>
                <a:ea typeface="+mn-ea"/>
                <a:cs typeface="+mn-cs"/>
              </a:rPr>
              <a:t>Get a healthy work-life balance -</a:t>
            </a:r>
            <a:r>
              <a:rPr lang="en-GB" sz="1200" kern="1200" dirty="0">
                <a:solidFill>
                  <a:schemeClr val="tx1"/>
                </a:solidFill>
                <a:latin typeface="+mn-lt"/>
                <a:ea typeface="+mn-ea"/>
                <a:cs typeface="+mn-cs"/>
              </a:rPr>
              <a:t> </a:t>
            </a:r>
            <a:r>
              <a:rPr lang="en-GB" sz="1200" i="1" kern="1200" dirty="0">
                <a:solidFill>
                  <a:schemeClr val="tx1"/>
                </a:solidFill>
                <a:latin typeface="+mn-lt"/>
                <a:ea typeface="+mn-ea"/>
                <a:cs typeface="+mn-cs"/>
              </a:rPr>
              <a:t>We really hope your time at Warwick is productive and enjoyable, so we promote </a:t>
            </a:r>
            <a:r>
              <a:rPr lang="en-GB" sz="1200" i="1" u="sng" kern="1200" dirty="0">
                <a:solidFill>
                  <a:schemeClr val="tx1"/>
                </a:solidFill>
                <a:latin typeface="+mn-lt"/>
                <a:ea typeface="+mn-ea"/>
                <a:cs typeface="+mn-cs"/>
                <a:hlinkClick r:id="rId3"/>
              </a:rPr>
              <a:t>Wellbeing</a:t>
            </a:r>
            <a:r>
              <a:rPr lang="en-GB" sz="1200" i="1" kern="1200" dirty="0">
                <a:solidFill>
                  <a:schemeClr val="tx1"/>
                </a:solidFill>
                <a:latin typeface="+mn-lt"/>
                <a:ea typeface="+mn-ea"/>
                <a:cs typeface="+mn-cs"/>
              </a:rPr>
              <a:t> and a healthy balance of work, rest and play.</a:t>
            </a:r>
          </a:p>
          <a:p>
            <a:pPr marL="228600" indent="-228600">
              <a:spcAft>
                <a:spcPts val="600"/>
              </a:spcAft>
              <a:buClr>
                <a:schemeClr val="accent1"/>
              </a:buClr>
              <a:buSzPct val="100000"/>
              <a:buFont typeface="Arial" charset="0"/>
              <a:buChar char="•"/>
            </a:pPr>
            <a:r>
              <a:rPr lang="en-GB" sz="1200" b="1" kern="1200" dirty="0">
                <a:solidFill>
                  <a:schemeClr val="tx1"/>
                </a:solidFill>
                <a:latin typeface="+mn-lt"/>
                <a:ea typeface="+mn-ea"/>
                <a:cs typeface="+mn-cs"/>
              </a:rPr>
              <a:t>Respect yourself and others</a:t>
            </a:r>
            <a:r>
              <a:rPr lang="en-GB" sz="1200" kern="1200" dirty="0">
                <a:solidFill>
                  <a:schemeClr val="tx1"/>
                </a:solidFill>
                <a:latin typeface="+mn-lt"/>
                <a:ea typeface="+mn-ea"/>
                <a:cs typeface="+mn-cs"/>
              </a:rPr>
              <a:t> -</a:t>
            </a:r>
            <a:r>
              <a:rPr lang="en-GB" sz="1200" i="1" kern="1200" dirty="0">
                <a:solidFill>
                  <a:schemeClr val="tx1"/>
                </a:solidFill>
                <a:latin typeface="+mn-lt"/>
                <a:ea typeface="+mn-ea"/>
                <a:cs typeface="+mn-cs"/>
              </a:rPr>
              <a:t>Warwick is a vibrant community – we respect ourselves &amp; others; we look out for ourselves &amp; others.</a:t>
            </a:r>
          </a:p>
          <a:p>
            <a:pPr marL="228600" indent="-228600">
              <a:spcAft>
                <a:spcPts val="600"/>
              </a:spcAft>
              <a:buClr>
                <a:schemeClr val="accent1"/>
              </a:buClr>
              <a:buSzPct val="100000"/>
              <a:buFont typeface="Arial" charset="0"/>
              <a:buChar char="•"/>
            </a:pPr>
            <a:r>
              <a:rPr lang="en-GB" sz="1200" b="1" kern="1200" dirty="0">
                <a:solidFill>
                  <a:schemeClr val="tx1"/>
                </a:solidFill>
                <a:latin typeface="+mn-lt"/>
                <a:ea typeface="+mn-ea"/>
                <a:cs typeface="+mn-cs"/>
              </a:rPr>
              <a:t>Be self-aware</a:t>
            </a:r>
            <a:r>
              <a:rPr lang="en-GB" sz="1200" kern="1200" dirty="0">
                <a:solidFill>
                  <a:schemeClr val="tx1"/>
                </a:solidFill>
                <a:latin typeface="+mn-lt"/>
                <a:ea typeface="+mn-ea"/>
                <a:cs typeface="+mn-cs"/>
              </a:rPr>
              <a:t> - </a:t>
            </a:r>
            <a:r>
              <a:rPr lang="en-GB" sz="1200" i="1" kern="1200" dirty="0">
                <a:solidFill>
                  <a:schemeClr val="tx1"/>
                </a:solidFill>
                <a:latin typeface="+mn-lt"/>
                <a:ea typeface="+mn-ea"/>
                <a:cs typeface="+mn-cs"/>
              </a:rPr>
              <a:t>It might get tough sometimes; things don’t always go to plan, and life is a learning curve. Be  aware of what you think you’ll manage well and also what you might find challenging. And plan how you can build your skills and resilience for when times may be tough.</a:t>
            </a:r>
          </a:p>
          <a:p>
            <a:pPr marL="228600" indent="-228600">
              <a:spcAft>
                <a:spcPts val="600"/>
              </a:spcAft>
              <a:buClr>
                <a:schemeClr val="accent1"/>
              </a:buClr>
              <a:buSzPct val="100000"/>
              <a:buFont typeface="Arial" charset="0"/>
              <a:buChar char="•"/>
            </a:pPr>
            <a:r>
              <a:rPr lang="en-GB" sz="1200" b="1" kern="1200" dirty="0">
                <a:solidFill>
                  <a:schemeClr val="tx1"/>
                </a:solidFill>
                <a:latin typeface="+mn-lt"/>
                <a:ea typeface="+mn-ea"/>
                <a:cs typeface="+mn-cs"/>
              </a:rPr>
              <a:t>Seek out support when necessary</a:t>
            </a:r>
            <a:r>
              <a:rPr lang="en-GB" sz="1200" kern="1200" dirty="0">
                <a:solidFill>
                  <a:schemeClr val="tx1"/>
                </a:solidFill>
                <a:latin typeface="+mn-lt"/>
                <a:ea typeface="+mn-ea"/>
                <a:cs typeface="+mn-cs"/>
              </a:rPr>
              <a:t> - </a:t>
            </a:r>
            <a:r>
              <a:rPr lang="en-GB" sz="1200" i="1" kern="1200" dirty="0">
                <a:solidFill>
                  <a:schemeClr val="tx1"/>
                </a:solidFill>
                <a:latin typeface="+mn-lt"/>
                <a:ea typeface="+mn-ea"/>
                <a:cs typeface="+mn-cs"/>
              </a:rPr>
              <a:t>Support is on hand for those difficult times, so remember, </a:t>
            </a:r>
            <a:r>
              <a:rPr lang="en-GB" sz="1200" i="1" u="sng" kern="1200" dirty="0">
                <a:solidFill>
                  <a:schemeClr val="tx1"/>
                </a:solidFill>
                <a:latin typeface="+mn-lt"/>
                <a:ea typeface="+mn-ea"/>
                <a:cs typeface="+mn-cs"/>
                <a:hlinkClick r:id="rId4"/>
              </a:rPr>
              <a:t>Wellbeing Support Services</a:t>
            </a:r>
            <a:r>
              <a:rPr lang="en-GB" sz="1200" i="1" kern="1200" dirty="0">
                <a:solidFill>
                  <a:schemeClr val="tx1"/>
                </a:solidFill>
                <a:latin typeface="+mn-lt"/>
                <a:ea typeface="+mn-ea"/>
                <a:cs typeface="+mn-cs"/>
              </a:rPr>
              <a:t> have a range of services for a wide range of needs (if you’re undergraduate or postgraduate; home or international; part-time or full-time …).  There’s lots of other support available too.</a:t>
            </a:r>
            <a:r>
              <a:rPr lang="en-GB" sz="1200" kern="1200" dirty="0">
                <a:solidFill>
                  <a:schemeClr val="tx1"/>
                </a:solidFill>
                <a:latin typeface="+mn-lt"/>
                <a:ea typeface="+mn-ea"/>
                <a:cs typeface="+mn-cs"/>
              </a:rPr>
              <a:t> </a:t>
            </a:r>
            <a:r>
              <a:rPr lang="en-GB" sz="1200" i="1" kern="1200" dirty="0">
                <a:solidFill>
                  <a:schemeClr val="tx1"/>
                </a:solidFill>
                <a:latin typeface="+mn-lt"/>
                <a:ea typeface="+mn-ea"/>
                <a:cs typeface="+mn-cs"/>
              </a:rPr>
              <a:t>Seeking out the right help early on can ensure issues are manageable.</a:t>
            </a:r>
            <a:endParaRPr lang="en-US" sz="800" b="1" dirty="0">
              <a:solidFill>
                <a:srgbClr val="E77B40"/>
              </a:solidFill>
            </a:endParaRPr>
          </a:p>
          <a:p>
            <a:endParaRPr lang="en-US" dirty="0"/>
          </a:p>
        </p:txBody>
      </p:sp>
      <p:sp>
        <p:nvSpPr>
          <p:cNvPr id="4" name="Slide Number Placeholder 3"/>
          <p:cNvSpPr>
            <a:spLocks noGrp="1"/>
          </p:cNvSpPr>
          <p:nvPr>
            <p:ph type="sldNum" sz="quarter" idx="10"/>
          </p:nvPr>
        </p:nvSpPr>
        <p:spPr/>
        <p:txBody>
          <a:bodyPr/>
          <a:lstStyle/>
          <a:p>
            <a:fld id="{61E34209-60E4-AC44-A765-00D177EBF5B1}" type="slidenum">
              <a:rPr lang="en-US" smtClean="0"/>
              <a:t>6</a:t>
            </a:fld>
            <a:endParaRPr lang="en-US"/>
          </a:p>
        </p:txBody>
      </p:sp>
    </p:spTree>
    <p:extLst>
      <p:ext uri="{BB962C8B-B14F-4D97-AF65-F5344CB8AC3E}">
        <p14:creationId xmlns:p14="http://schemas.microsoft.com/office/powerpoint/2010/main" val="1974259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KH</a:t>
            </a:r>
          </a:p>
        </p:txBody>
      </p:sp>
      <p:sp>
        <p:nvSpPr>
          <p:cNvPr id="4" name="Slide Number Placeholder 3"/>
          <p:cNvSpPr>
            <a:spLocks noGrp="1"/>
          </p:cNvSpPr>
          <p:nvPr>
            <p:ph type="sldNum" sz="quarter" idx="10"/>
          </p:nvPr>
        </p:nvSpPr>
        <p:spPr/>
        <p:txBody>
          <a:bodyPr/>
          <a:lstStyle/>
          <a:p>
            <a:fld id="{61E34209-60E4-AC44-A765-00D177EBF5B1}" type="slidenum">
              <a:rPr lang="en-US" smtClean="0"/>
              <a:t>7</a:t>
            </a:fld>
            <a:endParaRPr lang="en-US"/>
          </a:p>
        </p:txBody>
      </p:sp>
    </p:spTree>
    <p:extLst>
      <p:ext uri="{BB962C8B-B14F-4D97-AF65-F5344CB8AC3E}">
        <p14:creationId xmlns:p14="http://schemas.microsoft.com/office/powerpoint/2010/main" val="35517251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p:txBody>
      </p:sp>
      <p:sp>
        <p:nvSpPr>
          <p:cNvPr id="4" name="Slide Number Placeholder 3"/>
          <p:cNvSpPr>
            <a:spLocks noGrp="1"/>
          </p:cNvSpPr>
          <p:nvPr>
            <p:ph type="sldNum" sz="quarter" idx="10"/>
          </p:nvPr>
        </p:nvSpPr>
        <p:spPr/>
        <p:txBody>
          <a:bodyPr/>
          <a:lstStyle/>
          <a:p>
            <a:fld id="{61E34209-60E4-AC44-A765-00D177EBF5B1}" type="slidenum">
              <a:rPr lang="en-US" smtClean="0"/>
              <a:t>8</a:t>
            </a:fld>
            <a:endParaRPr lang="en-US"/>
          </a:p>
        </p:txBody>
      </p:sp>
    </p:spTree>
    <p:extLst>
      <p:ext uri="{BB962C8B-B14F-4D97-AF65-F5344CB8AC3E}">
        <p14:creationId xmlns:p14="http://schemas.microsoft.com/office/powerpoint/2010/main" val="1062813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p:txBody>
      </p:sp>
      <p:sp>
        <p:nvSpPr>
          <p:cNvPr id="4" name="Slide Number Placeholder 3"/>
          <p:cNvSpPr>
            <a:spLocks noGrp="1"/>
          </p:cNvSpPr>
          <p:nvPr>
            <p:ph type="sldNum" sz="quarter" idx="10"/>
          </p:nvPr>
        </p:nvSpPr>
        <p:spPr/>
        <p:txBody>
          <a:bodyPr/>
          <a:lstStyle/>
          <a:p>
            <a:fld id="{61E34209-60E4-AC44-A765-00D177EBF5B1}" type="slidenum">
              <a:rPr lang="en-US" smtClean="0"/>
              <a:t>9</a:t>
            </a:fld>
            <a:endParaRPr lang="en-US"/>
          </a:p>
        </p:txBody>
      </p:sp>
    </p:spTree>
    <p:extLst>
      <p:ext uri="{BB962C8B-B14F-4D97-AF65-F5344CB8AC3E}">
        <p14:creationId xmlns:p14="http://schemas.microsoft.com/office/powerpoint/2010/main" val="1714969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4E7A391-3491-4D46-9FA1-5D156731CFF5}" type="datetimeFigureOut">
              <a:rPr lang="en-US" smtClean="0"/>
              <a:t>10/2/2019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204826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E7A391-3491-4D46-9FA1-5D156731CFF5}" type="datetimeFigureOut">
              <a:rPr lang="en-US" smtClean="0"/>
              <a:t>10/2/2019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1175721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E7A391-3491-4D46-9FA1-5D156731CFF5}" type="datetimeFigureOut">
              <a:rPr lang="en-US" smtClean="0"/>
              <a:t>10/2/2019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13619456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12 departmental lockup">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536" y="1761661"/>
            <a:ext cx="8424936" cy="3132347"/>
          </a:xfrm>
          <a:prstGeom prst="rect">
            <a:avLst/>
          </a:prstGeom>
        </p:spPr>
        <p:txBody>
          <a:bodyPr vert="horz"/>
          <a:lstStyle>
            <a:lvl1pPr marL="0" indent="0">
              <a:buNone/>
              <a:defRPr sz="1500"/>
            </a:lvl1pPr>
          </a:lstStyle>
          <a:p>
            <a:pPr lvl="0"/>
            <a:r>
              <a:rPr lang="en-US" dirty="0" smtClean="0"/>
              <a:t>Text here….</a:t>
            </a:r>
            <a:endParaRPr lang="en-US" dirty="0"/>
          </a:p>
        </p:txBody>
      </p:sp>
      <p:sp>
        <p:nvSpPr>
          <p:cNvPr id="3" name="Text Placeholder 2"/>
          <p:cNvSpPr>
            <a:spLocks noGrp="1"/>
          </p:cNvSpPr>
          <p:nvPr>
            <p:ph type="body" sz="quarter" idx="10" hasCustomPrompt="1"/>
          </p:nvPr>
        </p:nvSpPr>
        <p:spPr>
          <a:xfrm>
            <a:off x="395463" y="1113588"/>
            <a:ext cx="8425016" cy="486612"/>
          </a:xfrm>
          <a:prstGeom prst="rect">
            <a:avLst/>
          </a:prstGeom>
        </p:spPr>
        <p:txBody>
          <a:bodyPr vert="horz"/>
          <a:lstStyle>
            <a:lvl1pPr marL="0" indent="0">
              <a:buNone/>
              <a:defRPr sz="2700" b="0" i="0">
                <a:solidFill>
                  <a:srgbClr val="600058"/>
                </a:solidFill>
                <a:latin typeface="Calibri"/>
                <a:cs typeface="Calibri"/>
              </a:defRPr>
            </a:lvl1pPr>
          </a:lstStyle>
          <a:p>
            <a:pPr lvl="0"/>
            <a:r>
              <a:rPr lang="en-GB" dirty="0" smtClean="0"/>
              <a:t>Add Title Text Here…</a:t>
            </a:r>
          </a:p>
        </p:txBody>
      </p:sp>
    </p:spTree>
    <p:extLst>
      <p:ext uri="{BB962C8B-B14F-4D97-AF65-F5344CB8AC3E}">
        <p14:creationId xmlns:p14="http://schemas.microsoft.com/office/powerpoint/2010/main" val="12061135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12 Warwick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6" y="1707356"/>
            <a:ext cx="5976664" cy="3186652"/>
          </a:xfrm>
          <a:prstGeom prst="rect">
            <a:avLst/>
          </a:prstGeom>
        </p:spPr>
        <p:txBody>
          <a:bodyPr vert="horz"/>
          <a:lstStyle>
            <a:lvl1pPr marL="0" indent="0">
              <a:buNone/>
              <a:defRPr sz="1500"/>
            </a:lvl1pPr>
          </a:lstStyle>
          <a:p>
            <a:pPr lvl="0"/>
            <a:r>
              <a:rPr lang="en-US" dirty="0" smtClean="0"/>
              <a:t>Text here….</a:t>
            </a:r>
            <a:endParaRPr lang="en-US" dirty="0"/>
          </a:p>
        </p:txBody>
      </p:sp>
      <p:sp>
        <p:nvSpPr>
          <p:cNvPr id="4" name="Text Placeholder 2"/>
          <p:cNvSpPr>
            <a:spLocks noGrp="1"/>
          </p:cNvSpPr>
          <p:nvPr>
            <p:ph type="body" sz="quarter" idx="10" hasCustomPrompt="1"/>
          </p:nvPr>
        </p:nvSpPr>
        <p:spPr>
          <a:xfrm>
            <a:off x="395537" y="1059582"/>
            <a:ext cx="8424935" cy="486612"/>
          </a:xfrm>
          <a:prstGeom prst="rect">
            <a:avLst/>
          </a:prstGeom>
        </p:spPr>
        <p:txBody>
          <a:bodyPr vert="horz"/>
          <a:lstStyle>
            <a:lvl1pPr marL="0" indent="0">
              <a:buNone/>
              <a:defRPr sz="2700" b="0" i="0">
                <a:solidFill>
                  <a:srgbClr val="600058"/>
                </a:solidFill>
                <a:latin typeface="Calibri"/>
                <a:cs typeface="Calibri"/>
              </a:defRPr>
            </a:lvl1pPr>
          </a:lstStyle>
          <a:p>
            <a:pPr lvl="0"/>
            <a:r>
              <a:rPr lang="en-GB" dirty="0" smtClean="0"/>
              <a:t>Add Title Text Here…</a:t>
            </a:r>
          </a:p>
        </p:txBody>
      </p:sp>
      <p:sp>
        <p:nvSpPr>
          <p:cNvPr id="5" name="Picture Placeholder 5"/>
          <p:cNvSpPr>
            <a:spLocks noGrp="1"/>
          </p:cNvSpPr>
          <p:nvPr>
            <p:ph type="pic" sz="quarter" idx="15" hasCustomPrompt="1"/>
          </p:nvPr>
        </p:nvSpPr>
        <p:spPr>
          <a:xfrm>
            <a:off x="6614769" y="3219822"/>
            <a:ext cx="2205480" cy="1674019"/>
          </a:xfrm>
          <a:prstGeom prst="rect">
            <a:avLst/>
          </a:prstGeom>
          <a:solidFill>
            <a:schemeClr val="bg1">
              <a:lumMod val="85000"/>
            </a:schemeClr>
          </a:solidFill>
        </p:spPr>
        <p:txBody>
          <a:bodyPr vert="horz"/>
          <a:lstStyle>
            <a:lvl1pPr marL="0" indent="0">
              <a:buNone/>
              <a:defRPr sz="1500"/>
            </a:lvl1pPr>
          </a:lstStyle>
          <a:p>
            <a:r>
              <a:rPr lang="en-US" dirty="0" smtClean="0"/>
              <a:t>Insert picture</a:t>
            </a:r>
            <a:endParaRPr lang="en-US" dirty="0"/>
          </a:p>
        </p:txBody>
      </p:sp>
    </p:spTree>
    <p:extLst>
      <p:ext uri="{BB962C8B-B14F-4D97-AF65-F5344CB8AC3E}">
        <p14:creationId xmlns:p14="http://schemas.microsoft.com/office/powerpoint/2010/main" val="2459828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E7A391-3491-4D46-9FA1-5D156731CFF5}" type="datetimeFigureOut">
              <a:rPr lang="en-US" smtClean="0"/>
              <a:t>10/2/2019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100850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E7A391-3491-4D46-9FA1-5D156731CFF5}" type="datetimeFigureOut">
              <a:rPr lang="en-US" smtClean="0"/>
              <a:t>10/2/2019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631251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4E7A391-3491-4D46-9FA1-5D156731CFF5}" type="datetimeFigureOut">
              <a:rPr lang="en-US" smtClean="0"/>
              <a:t>10/2/2019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880458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E7A391-3491-4D46-9FA1-5D156731CFF5}" type="datetimeFigureOut">
              <a:rPr lang="en-US" smtClean="0"/>
              <a:t>10/2/2019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1707043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4E7A391-3491-4D46-9FA1-5D156731CFF5}" type="datetimeFigureOut">
              <a:rPr lang="en-US" smtClean="0"/>
              <a:t>10/2/2019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2038837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E7A391-3491-4D46-9FA1-5D156731CFF5}" type="datetimeFigureOut">
              <a:rPr lang="en-US" smtClean="0"/>
              <a:t>10/2/2019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14880345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4E7A391-3491-4D46-9FA1-5D156731CFF5}" type="datetimeFigureOut">
              <a:rPr lang="en-US" smtClean="0"/>
              <a:t>10/2/2019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1950234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4E7A391-3491-4D46-9FA1-5D156731CFF5}" type="datetimeFigureOut">
              <a:rPr lang="en-US" smtClean="0"/>
              <a:t>10/2/2019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546555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4E7A391-3491-4D46-9FA1-5D156731CFF5}" type="datetimeFigureOut">
              <a:rPr lang="en-US" smtClean="0"/>
              <a:t>10/2/2019</a:t>
            </a:fld>
            <a:endParaRPr 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C8B5354-67E6-F145-ABA3-CAE731D201B0}" type="slidenum">
              <a:rPr lang="en-US" smtClean="0"/>
              <a:t>‹#›</a:t>
            </a:fld>
            <a:endParaRPr lang="en-US"/>
          </a:p>
        </p:txBody>
      </p:sp>
    </p:spTree>
    <p:extLst>
      <p:ext uri="{BB962C8B-B14F-4D97-AF65-F5344CB8AC3E}">
        <p14:creationId xmlns:p14="http://schemas.microsoft.com/office/powerpoint/2010/main" val="17075728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8" Type="http://schemas.openxmlformats.org/officeDocument/2006/relationships/hyperlink" Target="http://www2.warwick.ac.uk/services/skills/events/critical-thinking" TargetMode="External"/><Relationship Id="rId3" Type="http://schemas.openxmlformats.org/officeDocument/2006/relationships/image" Target="../media/image1.emf"/><Relationship Id="rId7" Type="http://schemas.openxmlformats.org/officeDocument/2006/relationships/hyperlink" Target="http://www2.warwick.ac.uk/services/skills/advice/"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http://www2.warwick.ac.uk/services/skills/academicwriting/writingadvice/assignmentday/" TargetMode="External"/><Relationship Id="rId11" Type="http://schemas.openxmlformats.org/officeDocument/2006/relationships/hyperlink" Target="https://warwick.ac.uk/services/skills/events/ugworkshops/" TargetMode="External"/><Relationship Id="rId5" Type="http://schemas.openxmlformats.org/officeDocument/2006/relationships/hyperlink" Target="http://www2.warwick.ac.uk/services/skills/academicwriting/writingadvice/eline/" TargetMode="External"/><Relationship Id="rId10" Type="http://schemas.openxmlformats.org/officeDocument/2006/relationships/hyperlink" Target="http://www2.warwick.ac.uk/services/skills/events/revision/" TargetMode="External"/><Relationship Id="rId4" Type="http://schemas.openxmlformats.org/officeDocument/2006/relationships/hyperlink" Target="http://www2.warwick.ac.uk/services/skills/academicwriting/writingadvice/writing_mentors/" TargetMode="External"/><Relationship Id="rId9" Type="http://schemas.openxmlformats.org/officeDocument/2006/relationships/hyperlink" Target="http://www2.warwick.ac.uk/fac/soc/al/study/learn-english/in-sessional/"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hyperlink" Target="mailto:insessional@warwick.ac.uk" TargetMode="External"/><Relationship Id="rId4" Type="http://schemas.openxmlformats.org/officeDocument/2006/relationships/hyperlink" Target="https://warwick.ac.uk/fac/soc/al/study/learn-english/in-sessional/"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www.bcur.org/" TargetMode="External"/><Relationship Id="rId13" Type="http://schemas.openxmlformats.org/officeDocument/2006/relationships/hyperlink" Target="https://warwick.ac.uk/students/opportunities/student-research/" TargetMode="External"/><Relationship Id="rId3" Type="http://schemas.openxmlformats.org/officeDocument/2006/relationships/image" Target="../media/image1.emf"/><Relationship Id="rId7" Type="http://schemas.openxmlformats.org/officeDocument/2006/relationships/hyperlink" Target="https://www.icurportal.com/" TargetMode="External"/><Relationship Id="rId12" Type="http://schemas.openxmlformats.org/officeDocument/2006/relationships/hyperlink" Target="https://warwick.ac.uk/fac/soc/sociology/current/undergraduate/research"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hyperlink" Target="https://warwick.ac.uk/insite/topic/teachinglearning/rootes/" TargetMode="External"/><Relationship Id="rId11" Type="http://schemas.openxmlformats.org/officeDocument/2006/relationships/hyperlink" Target="http://www.bcur.org/research/undergraduate-journals/" TargetMode="External"/><Relationship Id="rId5" Type="http://schemas.openxmlformats.org/officeDocument/2006/relationships/hyperlink" Target="https://warwick.ac.uk/fac/cross_fac/iatl/funding/students/" TargetMode="External"/><Relationship Id="rId10" Type="http://schemas.openxmlformats.org/officeDocument/2006/relationships/hyperlink" Target="https://warwick.ac.uk/fac/cross_fac/iatl/reinvention/" TargetMode="External"/><Relationship Id="rId4" Type="http://schemas.openxmlformats.org/officeDocument/2006/relationships/hyperlink" Target="https://warwick.ac.uk/services/skills/urss/" TargetMode="External"/><Relationship Id="rId9" Type="http://schemas.openxmlformats.org/officeDocument/2006/relationships/hyperlink" Target="https://warwick.ac.uk/fac/soc/sociology/prospective/ugstudy/beyond/warwicksociologyjourna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warwick.ac.uk/urss"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2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tiff"/><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26.jpeg"/><Relationship Id="rId4" Type="http://schemas.openxmlformats.org/officeDocument/2006/relationships/hyperlink" Target="https://warwick.ac.uk/fac/soc/sociology/current/undergraduate/careersandopportunities/careers_programme_2019-20.pdf"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hyperlink" Target="mailto:socugresource@warwick.ac.uk"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hyperlink" Target="https://warwick.ac.uk/fac/soc/sociology/current/undergraduate/undergraduatehandbook/" TargetMode="External"/><Relationship Id="rId4" Type="http://schemas.openxmlformats.org/officeDocument/2006/relationships/hyperlink" Target="https://warwick.ac.uk/fac/soc/sociology/current/undergraduate/"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3.tiff"/></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4.tif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hyperlink" Target="https://warwick.ac.uk/fac/soc/sociology/current/undergraduate/yousaidwedid/" TargetMode="External"/><Relationship Id="rId5" Type="http://schemas.openxmlformats.org/officeDocument/2006/relationships/hyperlink" Target="https://warwick.ac.uk/fac/soc/sociology/current/undergraduate/studentfeedback/studentvoice/" TargetMode="External"/><Relationship Id="rId4" Type="http://schemas.openxmlformats.org/officeDocument/2006/relationships/hyperlink" Target="https://warwick.ac.uk/fac/soc/sociology/current/undergraduate/studentfeedback/"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7.tiff"/><Relationship Id="rId5" Type="http://schemas.openxmlformats.org/officeDocument/2006/relationships/image" Target="../media/image6.jpe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4000" cy="5143500"/>
          </a:xfrm>
          <a:prstGeom prst="rect">
            <a:avLst/>
          </a:prstGeom>
          <a:noFill/>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44982" y="-125730"/>
            <a:ext cx="4869476" cy="2697480"/>
          </a:xfrm>
          <a:prstGeom prst="rect">
            <a:avLst/>
          </a:prstGeom>
        </p:spPr>
      </p:pic>
      <p:sp>
        <p:nvSpPr>
          <p:cNvPr id="4" name="TextBox 3"/>
          <p:cNvSpPr txBox="1"/>
          <p:nvPr/>
        </p:nvSpPr>
        <p:spPr>
          <a:xfrm>
            <a:off x="586740" y="2482889"/>
            <a:ext cx="5814060" cy="1417568"/>
          </a:xfrm>
          <a:prstGeom prst="rect">
            <a:avLst/>
          </a:prstGeom>
          <a:noFill/>
        </p:spPr>
        <p:txBody>
          <a:bodyPr wrap="square" rtlCol="0">
            <a:spAutoFit/>
          </a:bodyPr>
          <a:lstStyle/>
          <a:p>
            <a:pPr>
              <a:lnSpc>
                <a:spcPts val="5000"/>
              </a:lnSpc>
            </a:pPr>
            <a:r>
              <a:rPr lang="en-US" sz="6000" b="1" dirty="0">
                <a:solidFill>
                  <a:schemeClr val="bg1"/>
                </a:solidFill>
              </a:rPr>
              <a:t>DEPARTMENT OF SOCIOLOGY</a:t>
            </a:r>
          </a:p>
        </p:txBody>
      </p:sp>
      <p:sp>
        <p:nvSpPr>
          <p:cNvPr id="5" name="TextBox 4"/>
          <p:cNvSpPr txBox="1"/>
          <p:nvPr/>
        </p:nvSpPr>
        <p:spPr>
          <a:xfrm>
            <a:off x="586740" y="4491306"/>
            <a:ext cx="5623560" cy="338554"/>
          </a:xfrm>
          <a:prstGeom prst="rect">
            <a:avLst/>
          </a:prstGeom>
          <a:noFill/>
        </p:spPr>
        <p:txBody>
          <a:bodyPr wrap="square" rtlCol="0">
            <a:spAutoFit/>
          </a:bodyPr>
          <a:lstStyle/>
          <a:p>
            <a:r>
              <a:rPr lang="en-US" sz="1600" dirty="0">
                <a:solidFill>
                  <a:schemeClr val="bg1"/>
                </a:solidFill>
              </a:rPr>
              <a:t>WELCOME BACK 2019</a:t>
            </a:r>
          </a:p>
        </p:txBody>
      </p:sp>
    </p:spTree>
    <p:extLst>
      <p:ext uri="{BB962C8B-B14F-4D97-AF65-F5344CB8AC3E}">
        <p14:creationId xmlns:p14="http://schemas.microsoft.com/office/powerpoint/2010/main" val="16819069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5" name="TextBox 4"/>
          <p:cNvSpPr txBox="1"/>
          <p:nvPr/>
        </p:nvSpPr>
        <p:spPr>
          <a:xfrm>
            <a:off x="418141" y="1802301"/>
            <a:ext cx="3712464" cy="338554"/>
          </a:xfrm>
          <a:prstGeom prst="rect">
            <a:avLst/>
          </a:prstGeom>
          <a:noFill/>
        </p:spPr>
        <p:txBody>
          <a:bodyPr wrap="square" numCol="1" rtlCol="0">
            <a:spAutoFit/>
          </a:bodyPr>
          <a:lstStyle/>
          <a:p>
            <a:pPr>
              <a:buClr>
                <a:schemeClr val="accent1"/>
              </a:buClr>
            </a:pPr>
            <a:endParaRPr lang="en-GB" altLang="en-US" sz="1600" b="1" dirty="0">
              <a:solidFill>
                <a:srgbClr val="E77B40"/>
              </a:solidFill>
              <a:latin typeface="+mj-lt"/>
            </a:endParaRPr>
          </a:p>
        </p:txBody>
      </p:sp>
      <p:sp>
        <p:nvSpPr>
          <p:cNvPr id="4" name="TextBox 3"/>
          <p:cNvSpPr txBox="1"/>
          <p:nvPr/>
        </p:nvSpPr>
        <p:spPr>
          <a:xfrm>
            <a:off x="655320" y="819352"/>
            <a:ext cx="3916680" cy="365934"/>
          </a:xfrm>
          <a:prstGeom prst="rect">
            <a:avLst/>
          </a:prstGeom>
          <a:noFill/>
        </p:spPr>
        <p:txBody>
          <a:bodyPr wrap="square" rtlCol="0">
            <a:spAutoFit/>
          </a:bodyPr>
          <a:lstStyle/>
          <a:p>
            <a:pPr>
              <a:lnSpc>
                <a:spcPts val="2000"/>
              </a:lnSpc>
            </a:pPr>
            <a:r>
              <a:rPr lang="en-US" sz="2400" b="1" dirty="0">
                <a:solidFill>
                  <a:schemeClr val="bg1"/>
                </a:solidFill>
              </a:rPr>
              <a:t>ACADEMIC SKILLS</a:t>
            </a:r>
            <a:endParaRPr lang="en-US" sz="2400" dirty="0">
              <a:solidFill>
                <a:schemeClr val="bg1"/>
              </a:solidFill>
            </a:endParaRPr>
          </a:p>
        </p:txBody>
      </p:sp>
      <p:sp>
        <p:nvSpPr>
          <p:cNvPr id="11" name="Rectangle 10"/>
          <p:cNvSpPr/>
          <p:nvPr/>
        </p:nvSpPr>
        <p:spPr>
          <a:xfrm>
            <a:off x="5109203" y="1921938"/>
            <a:ext cx="2632717" cy="334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
        <p:nvSpPr>
          <p:cNvPr id="13" name="TextBox 12">
            <a:extLst>
              <a:ext uri="{FF2B5EF4-FFF2-40B4-BE49-F238E27FC236}">
                <a16:creationId xmlns:a16="http://schemas.microsoft.com/office/drawing/2014/main" id="{DAA74C6D-095A-4382-9F69-6B5A69A0B429}"/>
              </a:ext>
            </a:extLst>
          </p:cNvPr>
          <p:cNvSpPr txBox="1"/>
          <p:nvPr/>
        </p:nvSpPr>
        <p:spPr>
          <a:xfrm>
            <a:off x="157896" y="1843829"/>
            <a:ext cx="4232953" cy="3062377"/>
          </a:xfrm>
          <a:prstGeom prst="rect">
            <a:avLst/>
          </a:prstGeom>
          <a:noFill/>
        </p:spPr>
        <p:txBody>
          <a:bodyPr wrap="square" numCol="1" rtlCol="0">
            <a:spAutoFit/>
          </a:bodyPr>
          <a:lstStyle/>
          <a:p>
            <a:pPr>
              <a:lnSpc>
                <a:spcPts val="1480"/>
              </a:lnSpc>
            </a:pPr>
            <a:r>
              <a:rPr lang="en-US" sz="1600" b="1" dirty="0">
                <a:solidFill>
                  <a:srgbClr val="00B0E1"/>
                </a:solidFill>
              </a:rPr>
              <a:t>ADVICE AND FEEDBACK HOURS</a:t>
            </a:r>
          </a:p>
          <a:p>
            <a:pPr marL="285750" indent="-285750">
              <a:spcBef>
                <a:spcPts val="600"/>
              </a:spcBef>
              <a:spcAft>
                <a:spcPts val="300"/>
              </a:spcAft>
              <a:buClr>
                <a:srgbClr val="00B0E1"/>
              </a:buClr>
              <a:buSzPct val="100000"/>
              <a:buFont typeface="Arial" panose="020B0604020202020204" pitchFamily="34" charset="0"/>
              <a:buChar char="•"/>
            </a:pPr>
            <a:r>
              <a:rPr lang="en-US" altLang="en-US" sz="1500" dirty="0">
                <a:latin typeface="+mj-lt"/>
              </a:rPr>
              <a:t>All module </a:t>
            </a:r>
            <a:r>
              <a:rPr lang="en-US" altLang="en-US" sz="1500" dirty="0" err="1">
                <a:latin typeface="+mj-lt"/>
              </a:rPr>
              <a:t>convenors</a:t>
            </a:r>
            <a:r>
              <a:rPr lang="en-US" altLang="en-US" sz="1500" dirty="0">
                <a:latin typeface="+mj-lt"/>
              </a:rPr>
              <a:t>, lectures and tutors have Advice and Feedback hours (posted outside offices and on </a:t>
            </a:r>
            <a:r>
              <a:rPr lang="en-US" altLang="en-US" sz="1500" dirty="0" err="1">
                <a:latin typeface="+mj-lt"/>
              </a:rPr>
              <a:t>moodle</a:t>
            </a:r>
            <a:r>
              <a:rPr lang="en-US" altLang="en-US" sz="1500" dirty="0">
                <a:latin typeface="+mj-lt"/>
              </a:rPr>
              <a:t> pages)</a:t>
            </a:r>
          </a:p>
          <a:p>
            <a:pPr marL="742950" lvl="1" indent="-285750">
              <a:spcAft>
                <a:spcPts val="300"/>
              </a:spcAft>
              <a:buClr>
                <a:srgbClr val="00B0E1"/>
              </a:buClr>
              <a:buSzPct val="100000"/>
              <a:buFont typeface="Arial" panose="020B0604020202020204" pitchFamily="34" charset="0"/>
              <a:buChar char="•"/>
            </a:pPr>
            <a:r>
              <a:rPr lang="en-US" altLang="en-US" sz="1500" dirty="0">
                <a:latin typeface="+mj-lt"/>
              </a:rPr>
              <a:t>Discuss points raised in lectures</a:t>
            </a:r>
          </a:p>
          <a:p>
            <a:pPr marL="742950" lvl="1" indent="-285750">
              <a:spcAft>
                <a:spcPts val="300"/>
              </a:spcAft>
              <a:buClr>
                <a:srgbClr val="00B0E1"/>
              </a:buClr>
              <a:buSzPct val="100000"/>
              <a:buFont typeface="Arial" panose="020B0604020202020204" pitchFamily="34" charset="0"/>
              <a:buChar char="•"/>
            </a:pPr>
            <a:r>
              <a:rPr lang="en-US" altLang="en-US" sz="1500" dirty="0">
                <a:latin typeface="+mj-lt"/>
              </a:rPr>
              <a:t>Advice on essay writing; further feedback</a:t>
            </a:r>
          </a:p>
          <a:p>
            <a:pPr marL="285750" indent="-285750">
              <a:spcAft>
                <a:spcPts val="300"/>
              </a:spcAft>
              <a:buClr>
                <a:srgbClr val="00B0E1"/>
              </a:buClr>
              <a:buSzPct val="100000"/>
              <a:buFont typeface="Arial" panose="020B0604020202020204" pitchFamily="34" charset="0"/>
              <a:buChar char="•"/>
            </a:pPr>
            <a:r>
              <a:rPr lang="en-US" altLang="en-US" sz="1500" dirty="0">
                <a:latin typeface="+mj-lt"/>
              </a:rPr>
              <a:t>Make use of these!</a:t>
            </a:r>
          </a:p>
          <a:p>
            <a:pPr>
              <a:lnSpc>
                <a:spcPts val="1480"/>
              </a:lnSpc>
              <a:spcBef>
                <a:spcPts val="1200"/>
              </a:spcBef>
            </a:pPr>
            <a:r>
              <a:rPr lang="en-US" sz="1600" b="1" dirty="0">
                <a:solidFill>
                  <a:srgbClr val="00B0E1"/>
                </a:solidFill>
              </a:rPr>
              <a:t>ESSAY CLINIC</a:t>
            </a:r>
          </a:p>
          <a:p>
            <a:pPr marL="285750" indent="-285750">
              <a:spcBef>
                <a:spcPts val="600"/>
              </a:spcBef>
              <a:spcAft>
                <a:spcPts val="300"/>
              </a:spcAft>
              <a:buClr>
                <a:srgbClr val="00B0E1"/>
              </a:buClr>
              <a:buSzPct val="100000"/>
              <a:buFont typeface="Arial" panose="020B0604020202020204" pitchFamily="34" charset="0"/>
              <a:buChar char="•"/>
            </a:pPr>
            <a:r>
              <a:rPr lang="en-GB" sz="1500" dirty="0">
                <a:latin typeface="+mj-lt"/>
              </a:rPr>
              <a:t>Opportunity to bring along three or four essays to a meeting with the DSEP to discuss potential areas of general improvement</a:t>
            </a:r>
            <a:endParaRPr lang="en-US" sz="1500" dirty="0">
              <a:latin typeface="+mj-lt"/>
            </a:endParaRPr>
          </a:p>
        </p:txBody>
      </p:sp>
      <p:sp>
        <p:nvSpPr>
          <p:cNvPr id="15" name="TextBox 14">
            <a:extLst>
              <a:ext uri="{FF2B5EF4-FFF2-40B4-BE49-F238E27FC236}">
                <a16:creationId xmlns:a16="http://schemas.microsoft.com/office/drawing/2014/main" id="{9727285B-3920-4FF3-888B-3E93AADC5F59}"/>
              </a:ext>
            </a:extLst>
          </p:cNvPr>
          <p:cNvSpPr txBox="1"/>
          <p:nvPr/>
        </p:nvSpPr>
        <p:spPr>
          <a:xfrm>
            <a:off x="4445216" y="1948859"/>
            <a:ext cx="4232953" cy="3077766"/>
          </a:xfrm>
          <a:prstGeom prst="rect">
            <a:avLst/>
          </a:prstGeom>
          <a:noFill/>
        </p:spPr>
        <p:txBody>
          <a:bodyPr wrap="square" numCol="1" rtlCol="0">
            <a:spAutoFit/>
          </a:bodyPr>
          <a:lstStyle/>
          <a:p>
            <a:pPr marL="285750" indent="-285750">
              <a:spcBef>
                <a:spcPts val="600"/>
              </a:spcBef>
              <a:buClr>
                <a:srgbClr val="00B0E1"/>
              </a:buClr>
              <a:buSzPct val="100000"/>
              <a:buFont typeface="Arial" panose="020B0604020202020204" pitchFamily="34" charset="0"/>
              <a:buChar char="•"/>
            </a:pPr>
            <a:r>
              <a:rPr lang="en-US" sz="1400" b="1" dirty="0">
                <a:hlinkClick r:id="rId4"/>
              </a:rPr>
              <a:t>Writing mentors (drop-in or appointment)</a:t>
            </a:r>
            <a:endParaRPr lang="en-US" sz="1400" b="1" dirty="0"/>
          </a:p>
          <a:p>
            <a:pPr marL="285750" indent="-285750">
              <a:spcBef>
                <a:spcPts val="600"/>
              </a:spcBef>
              <a:buClr>
                <a:srgbClr val="00B0E1"/>
              </a:buClr>
              <a:buSzPct val="100000"/>
              <a:buFont typeface="Arial" panose="020B0604020202020204" pitchFamily="34" charset="0"/>
              <a:buChar char="•"/>
            </a:pPr>
            <a:r>
              <a:rPr lang="en-US" sz="1400" b="1" dirty="0">
                <a:hlinkClick r:id="rId5"/>
              </a:rPr>
              <a:t>Email support (writing e-line)</a:t>
            </a:r>
            <a:endParaRPr lang="en-GB" sz="1400" dirty="0"/>
          </a:p>
          <a:p>
            <a:pPr marL="285750" indent="-285750">
              <a:spcBef>
                <a:spcPts val="600"/>
              </a:spcBef>
              <a:buClr>
                <a:srgbClr val="00B0E1"/>
              </a:buClr>
              <a:buSzPct val="100000"/>
              <a:buFont typeface="Arial" panose="020B0604020202020204" pitchFamily="34" charset="0"/>
              <a:buChar char="•"/>
            </a:pPr>
            <a:r>
              <a:rPr lang="en-US" sz="1400" b="1" dirty="0">
                <a:hlinkClick r:id="rId6"/>
              </a:rPr>
              <a:t>Assignment mentoring day</a:t>
            </a:r>
            <a:endParaRPr lang="en-US" sz="1400" b="1" dirty="0"/>
          </a:p>
          <a:p>
            <a:pPr marL="285750" indent="-285750">
              <a:spcBef>
                <a:spcPts val="600"/>
              </a:spcBef>
              <a:buClr>
                <a:srgbClr val="00B0E1"/>
              </a:buClr>
              <a:buSzPct val="100000"/>
              <a:buFont typeface="Arial" panose="020B0604020202020204" pitchFamily="34" charset="0"/>
              <a:buChar char="•"/>
            </a:pPr>
            <a:r>
              <a:rPr lang="en-US" sz="1400" b="1" dirty="0">
                <a:hlinkClick r:id="rId7"/>
              </a:rPr>
              <a:t>Academic skills appointments (exam revision, time management, note-making etc.)</a:t>
            </a:r>
            <a:endParaRPr lang="en-US" sz="1400" b="1" dirty="0"/>
          </a:p>
          <a:p>
            <a:pPr marL="285750" indent="-285750">
              <a:spcBef>
                <a:spcPts val="600"/>
              </a:spcBef>
              <a:buClr>
                <a:srgbClr val="00B0E1"/>
              </a:buClr>
              <a:buSzPct val="100000"/>
              <a:buFont typeface="Arial" panose="020B0604020202020204" pitchFamily="34" charset="0"/>
              <a:buChar char="•"/>
            </a:pPr>
            <a:r>
              <a:rPr lang="en-US" sz="1400" b="1" dirty="0">
                <a:hlinkClick r:id="rId6"/>
              </a:rPr>
              <a:t>Write Right (Moodle course on academic writing)</a:t>
            </a:r>
            <a:endParaRPr lang="en-GB" sz="1400" dirty="0"/>
          </a:p>
          <a:p>
            <a:pPr marL="285750" indent="-285750">
              <a:spcBef>
                <a:spcPts val="600"/>
              </a:spcBef>
              <a:buClr>
                <a:srgbClr val="00B0E1"/>
              </a:buClr>
              <a:buSzPct val="100000"/>
              <a:buFont typeface="Arial" panose="020B0604020202020204" pitchFamily="34" charset="0"/>
              <a:buChar char="•"/>
            </a:pPr>
            <a:r>
              <a:rPr lang="en-US" sz="1400" b="1" dirty="0">
                <a:hlinkClick r:id="rId8"/>
              </a:rPr>
              <a:t>Critical thinking courses</a:t>
            </a:r>
            <a:endParaRPr lang="en-US" sz="1400" b="1" dirty="0"/>
          </a:p>
          <a:p>
            <a:pPr marL="285750" indent="-285750">
              <a:spcBef>
                <a:spcPts val="600"/>
              </a:spcBef>
              <a:buClr>
                <a:srgbClr val="00B0E1"/>
              </a:buClr>
              <a:buSzPct val="100000"/>
              <a:buFont typeface="Arial" panose="020B0604020202020204" pitchFamily="34" charset="0"/>
              <a:buChar char="•"/>
            </a:pPr>
            <a:r>
              <a:rPr lang="en-US" sz="1400" b="1" dirty="0">
                <a:hlinkClick r:id="rId9"/>
              </a:rPr>
              <a:t>Language support for international students</a:t>
            </a:r>
            <a:endParaRPr lang="en-US" sz="1400" b="1" dirty="0"/>
          </a:p>
          <a:p>
            <a:pPr marL="285750" indent="-285750">
              <a:spcBef>
                <a:spcPts val="600"/>
              </a:spcBef>
              <a:buClr>
                <a:srgbClr val="00B0E1"/>
              </a:buClr>
              <a:buSzPct val="100000"/>
              <a:buFont typeface="Arial" panose="020B0604020202020204" pitchFamily="34" charset="0"/>
              <a:buChar char="•"/>
            </a:pPr>
            <a:r>
              <a:rPr lang="en-US" sz="1400" b="1" dirty="0">
                <a:hlinkClick r:id="rId10"/>
              </a:rPr>
              <a:t>Exam revision workshop</a:t>
            </a:r>
            <a:endParaRPr lang="en-US" sz="1400" b="1" dirty="0"/>
          </a:p>
          <a:p>
            <a:pPr marL="285750" indent="-285750">
              <a:spcBef>
                <a:spcPts val="600"/>
              </a:spcBef>
              <a:buClr>
                <a:srgbClr val="00B0E1"/>
              </a:buClr>
              <a:buSzPct val="100000"/>
              <a:buFont typeface="Arial" panose="020B0604020202020204" pitchFamily="34" charset="0"/>
              <a:buChar char="•"/>
            </a:pPr>
            <a:r>
              <a:rPr lang="en-US" sz="1400" b="1" dirty="0">
                <a:hlinkClick r:id="rId11"/>
              </a:rPr>
              <a:t>Student Opportunity: Skills</a:t>
            </a:r>
            <a:endParaRPr lang="en-GB" sz="1400" dirty="0"/>
          </a:p>
          <a:p>
            <a:pPr marL="285750" indent="-285750">
              <a:buClr>
                <a:srgbClr val="00B0E1"/>
              </a:buClr>
              <a:buSzPct val="100000"/>
              <a:buFont typeface="Arial" panose="020B0604020202020204" pitchFamily="34" charset="0"/>
              <a:buChar char="•"/>
            </a:pPr>
            <a:endParaRPr lang="en-US" altLang="en-US" sz="1400" dirty="0"/>
          </a:p>
        </p:txBody>
      </p:sp>
    </p:spTree>
    <p:extLst>
      <p:ext uri="{BB962C8B-B14F-4D97-AF65-F5344CB8AC3E}">
        <p14:creationId xmlns:p14="http://schemas.microsoft.com/office/powerpoint/2010/main" val="8091314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5" name="TextBox 4"/>
          <p:cNvSpPr txBox="1"/>
          <p:nvPr/>
        </p:nvSpPr>
        <p:spPr>
          <a:xfrm>
            <a:off x="544685" y="1795862"/>
            <a:ext cx="7943994" cy="3450175"/>
          </a:xfrm>
          <a:prstGeom prst="rect">
            <a:avLst/>
          </a:prstGeom>
          <a:noFill/>
        </p:spPr>
        <p:txBody>
          <a:bodyPr wrap="square" numCol="1" rtlCol="0">
            <a:spAutoFit/>
          </a:bodyPr>
          <a:lstStyle/>
          <a:p>
            <a:pPr marL="171450" indent="-171450">
              <a:spcBef>
                <a:spcPts val="600"/>
              </a:spcBef>
              <a:buClr>
                <a:schemeClr val="accent1"/>
              </a:buClr>
              <a:buFont typeface="Arial" panose="020B0604020202020204" pitchFamily="34" charset="0"/>
              <a:buChar char="•"/>
            </a:pPr>
            <a:r>
              <a:rPr lang="en-GB" sz="1600" b="1" i="1" dirty="0"/>
              <a:t>In-sessional English classes</a:t>
            </a:r>
            <a:r>
              <a:rPr lang="en-GB" sz="1600" i="1" dirty="0"/>
              <a:t> </a:t>
            </a:r>
            <a:r>
              <a:rPr lang="en-GB" sz="1600" dirty="0"/>
              <a:t>are additional academic English language classes for international students </a:t>
            </a:r>
          </a:p>
          <a:p>
            <a:pPr marL="628650" lvl="1" indent="-171450">
              <a:spcBef>
                <a:spcPts val="600"/>
              </a:spcBef>
              <a:buClr>
                <a:schemeClr val="accent1"/>
              </a:buClr>
              <a:buFont typeface="Arial" panose="020B0604020202020204" pitchFamily="34" charset="0"/>
              <a:buChar char="•"/>
            </a:pPr>
            <a:r>
              <a:rPr lang="en-GB" sz="1600" b="1" dirty="0"/>
              <a:t>How to write an assignment or how to participate in a seminar </a:t>
            </a:r>
            <a:r>
              <a:rPr lang="en-GB" sz="1600" dirty="0"/>
              <a:t>– ‘stand-alone’ workshops (no need to register) available in weeks 2 &amp; 3 (Term 1).</a:t>
            </a:r>
          </a:p>
          <a:p>
            <a:pPr marL="628650" lvl="1" indent="-171450">
              <a:spcBef>
                <a:spcPts val="600"/>
              </a:spcBef>
              <a:buClr>
                <a:schemeClr val="accent1"/>
              </a:buClr>
              <a:buFont typeface="Arial" panose="020B0604020202020204" pitchFamily="34" charset="0"/>
              <a:buChar char="•"/>
            </a:pPr>
            <a:r>
              <a:rPr lang="en-GB" altLang="en-US" sz="1600" b="1" dirty="0"/>
              <a:t>Weekly academic English language classes </a:t>
            </a:r>
            <a:r>
              <a:rPr lang="en-GB" altLang="en-US" sz="1600" dirty="0"/>
              <a:t>(from </a:t>
            </a:r>
            <a:r>
              <a:rPr lang="en-GB" altLang="en-US" sz="1600" dirty="0" err="1"/>
              <a:t>wk</a:t>
            </a:r>
            <a:r>
              <a:rPr lang="en-GB" altLang="en-US" sz="1600" dirty="0"/>
              <a:t> 4, 21 Oct) </a:t>
            </a:r>
            <a:r>
              <a:rPr lang="en-GB" sz="1600" dirty="0"/>
              <a:t>– register online between 30 Sept and 25 Oct).</a:t>
            </a:r>
          </a:p>
          <a:p>
            <a:pPr marL="628650" lvl="1" indent="-171450">
              <a:spcBef>
                <a:spcPts val="600"/>
              </a:spcBef>
              <a:buClr>
                <a:schemeClr val="accent1"/>
              </a:buClr>
              <a:buFont typeface="Arial" panose="020B0604020202020204" pitchFamily="34" charset="0"/>
              <a:buChar char="•"/>
            </a:pPr>
            <a:r>
              <a:rPr lang="en-GB" sz="1600" b="1" dirty="0"/>
              <a:t>English conversation practice in a friendly and safe setting </a:t>
            </a:r>
            <a:r>
              <a:rPr lang="en-GB" sz="1600" dirty="0"/>
              <a:t>– join the university’s ‘English conversation club’.</a:t>
            </a:r>
          </a:p>
          <a:p>
            <a:pPr>
              <a:spcBef>
                <a:spcPts val="600"/>
              </a:spcBef>
            </a:pPr>
            <a:r>
              <a:rPr lang="en-US" altLang="en-US" sz="1600" dirty="0"/>
              <a:t>Further information on all these is available at: </a:t>
            </a:r>
            <a:r>
              <a:rPr lang="en-US" altLang="en-US" sz="1600" dirty="0">
                <a:hlinkClick r:id="rId4"/>
              </a:rPr>
              <a:t>https://warwick.ac.uk/fac/soc/al/study/learn-english/in-sessional/</a:t>
            </a:r>
            <a:r>
              <a:rPr lang="en-US" altLang="en-US" sz="1600" dirty="0"/>
              <a:t>      </a:t>
            </a:r>
          </a:p>
          <a:p>
            <a:pPr>
              <a:spcBef>
                <a:spcPts val="600"/>
              </a:spcBef>
            </a:pPr>
            <a:r>
              <a:rPr lang="en-US" altLang="en-US" sz="1600" dirty="0"/>
              <a:t>or email: </a:t>
            </a:r>
            <a:r>
              <a:rPr lang="en-GB" sz="1600" dirty="0">
                <a:hlinkClick r:id="rId5"/>
              </a:rPr>
              <a:t>insessional@warwick.ac.uk</a:t>
            </a:r>
            <a:r>
              <a:rPr lang="en-GB" sz="1600" b="1" dirty="0"/>
              <a:t> </a:t>
            </a:r>
            <a:endParaRPr lang="en-GB" altLang="en-US" sz="1600" dirty="0"/>
          </a:p>
          <a:p>
            <a:pPr>
              <a:lnSpc>
                <a:spcPts val="1640"/>
              </a:lnSpc>
              <a:spcBef>
                <a:spcPts val="600"/>
              </a:spcBef>
            </a:pPr>
            <a:endParaRPr lang="en-US" sz="1000" b="1" dirty="0">
              <a:solidFill>
                <a:srgbClr val="E77B40"/>
              </a:solidFill>
            </a:endParaRPr>
          </a:p>
        </p:txBody>
      </p:sp>
      <p:sp>
        <p:nvSpPr>
          <p:cNvPr id="4" name="TextBox 3"/>
          <p:cNvSpPr txBox="1"/>
          <p:nvPr/>
        </p:nvSpPr>
        <p:spPr>
          <a:xfrm>
            <a:off x="655320" y="819352"/>
            <a:ext cx="6013704" cy="622414"/>
          </a:xfrm>
          <a:prstGeom prst="rect">
            <a:avLst/>
          </a:prstGeom>
          <a:noFill/>
        </p:spPr>
        <p:txBody>
          <a:bodyPr wrap="square" rtlCol="0">
            <a:spAutoFit/>
          </a:bodyPr>
          <a:lstStyle/>
          <a:p>
            <a:pPr>
              <a:lnSpc>
                <a:spcPts val="2000"/>
              </a:lnSpc>
            </a:pPr>
            <a:r>
              <a:rPr lang="en-US" sz="2400" b="1" dirty="0">
                <a:solidFill>
                  <a:schemeClr val="bg1"/>
                </a:solidFill>
              </a:rPr>
              <a:t>IN-SESSIONAL ENGLISH LANGUAGE SERVICES (FOR INTERNATIONAL STUDENTS)</a:t>
            </a:r>
            <a:endParaRPr lang="en-US" sz="2400" dirty="0">
              <a:solidFill>
                <a:schemeClr val="bg1"/>
              </a:solidFill>
            </a:endParaRP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Tree>
    <p:extLst>
      <p:ext uri="{BB962C8B-B14F-4D97-AF65-F5344CB8AC3E}">
        <p14:creationId xmlns:p14="http://schemas.microsoft.com/office/powerpoint/2010/main" val="19858610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5" name="TextBox 4"/>
          <p:cNvSpPr txBox="1"/>
          <p:nvPr/>
        </p:nvSpPr>
        <p:spPr>
          <a:xfrm>
            <a:off x="544685" y="1795862"/>
            <a:ext cx="3406829" cy="2385268"/>
          </a:xfrm>
          <a:prstGeom prst="rect">
            <a:avLst/>
          </a:prstGeom>
          <a:noFill/>
        </p:spPr>
        <p:txBody>
          <a:bodyPr wrap="square" numCol="1" rtlCol="0">
            <a:spAutoFit/>
          </a:bodyPr>
          <a:lstStyle/>
          <a:p>
            <a:r>
              <a:rPr lang="en-GB" sz="1600" i="1" dirty="0"/>
              <a:t>“All undergraduate students in all higher education institutions should experience learning through … research and inquiry. In undergraduate research, students learn … in ways that come as close as possible to the experience of academic staff carrying out their disciplinary research.”</a:t>
            </a:r>
          </a:p>
          <a:p>
            <a:pPr>
              <a:spcBef>
                <a:spcPts val="600"/>
              </a:spcBef>
            </a:pPr>
            <a:r>
              <a:rPr lang="en-GB" sz="1600" dirty="0"/>
              <a:t>(Healey and Jenkins, 2009). </a:t>
            </a:r>
          </a:p>
        </p:txBody>
      </p:sp>
      <p:sp>
        <p:nvSpPr>
          <p:cNvPr id="4" name="TextBox 3"/>
          <p:cNvSpPr txBox="1"/>
          <p:nvPr/>
        </p:nvSpPr>
        <p:spPr>
          <a:xfrm>
            <a:off x="655320" y="819352"/>
            <a:ext cx="6013704" cy="365934"/>
          </a:xfrm>
          <a:prstGeom prst="rect">
            <a:avLst/>
          </a:prstGeom>
          <a:noFill/>
        </p:spPr>
        <p:txBody>
          <a:bodyPr wrap="square" rtlCol="0">
            <a:spAutoFit/>
          </a:bodyPr>
          <a:lstStyle/>
          <a:p>
            <a:pPr>
              <a:lnSpc>
                <a:spcPts val="2000"/>
              </a:lnSpc>
            </a:pPr>
            <a:r>
              <a:rPr lang="en-US" sz="2400" b="1" dirty="0">
                <a:solidFill>
                  <a:schemeClr val="bg1"/>
                </a:solidFill>
              </a:rPr>
              <a:t>‘STUDENT AS PRODUCER’</a:t>
            </a:r>
            <a:endParaRPr lang="en-US" sz="2400" dirty="0">
              <a:solidFill>
                <a:schemeClr val="bg1"/>
              </a:solidFill>
            </a:endParaRP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
        <p:nvSpPr>
          <p:cNvPr id="7" name="TextBox 6">
            <a:extLst>
              <a:ext uri="{FF2B5EF4-FFF2-40B4-BE49-F238E27FC236}">
                <a16:creationId xmlns:a16="http://schemas.microsoft.com/office/drawing/2014/main" id="{2CE097FF-0E0E-4081-907B-6EB4233E3BB6}"/>
              </a:ext>
            </a:extLst>
          </p:cNvPr>
          <p:cNvSpPr txBox="1"/>
          <p:nvPr/>
        </p:nvSpPr>
        <p:spPr>
          <a:xfrm>
            <a:off x="4364736" y="1730574"/>
            <a:ext cx="4547616" cy="3223575"/>
          </a:xfrm>
          <a:prstGeom prst="rect">
            <a:avLst/>
          </a:prstGeom>
          <a:noFill/>
        </p:spPr>
        <p:txBody>
          <a:bodyPr wrap="square" numCol="1" rtlCol="0">
            <a:spAutoFit/>
          </a:bodyPr>
          <a:lstStyle/>
          <a:p>
            <a:pPr>
              <a:lnSpc>
                <a:spcPts val="1640"/>
              </a:lnSpc>
              <a:spcBef>
                <a:spcPts val="600"/>
              </a:spcBef>
            </a:pPr>
            <a:r>
              <a:rPr lang="en-US" sz="1200" b="1" dirty="0">
                <a:solidFill>
                  <a:srgbClr val="00B0E1"/>
                </a:solidFill>
                <a:latin typeface="+mj-lt"/>
              </a:rPr>
              <a:t>Undergraduate Research Funding</a:t>
            </a:r>
          </a:p>
          <a:p>
            <a:pPr marL="171450" indent="-171450">
              <a:lnSpc>
                <a:spcPts val="1640"/>
              </a:lnSpc>
              <a:buClr>
                <a:schemeClr val="accent1"/>
              </a:buClr>
              <a:buFont typeface="Arial" panose="020B0604020202020204" pitchFamily="34" charset="0"/>
              <a:buChar char="•"/>
            </a:pPr>
            <a:r>
              <a:rPr lang="en-US" sz="1200" dirty="0">
                <a:latin typeface="+mj-lt"/>
                <a:hlinkClick r:id="rId4"/>
              </a:rPr>
              <a:t>Undergraduate Research Support Scheme (URSS)</a:t>
            </a:r>
            <a:endParaRPr lang="en-US" sz="1200" dirty="0">
              <a:latin typeface="+mj-lt"/>
            </a:endParaRPr>
          </a:p>
          <a:p>
            <a:pPr marL="171450" indent="-171450">
              <a:lnSpc>
                <a:spcPts val="1640"/>
              </a:lnSpc>
              <a:buClr>
                <a:schemeClr val="accent1"/>
              </a:buClr>
              <a:buFont typeface="Arial" panose="020B0604020202020204" pitchFamily="34" charset="0"/>
              <a:buChar char="•"/>
            </a:pPr>
            <a:r>
              <a:rPr lang="en-US" sz="1200" dirty="0">
                <a:latin typeface="+mj-lt"/>
                <a:hlinkClick r:id="rId5"/>
              </a:rPr>
              <a:t>Institute of Advanced Teaching and Learning (ITAL) ‘Student as Producer’ funding</a:t>
            </a:r>
            <a:endParaRPr lang="en-US" sz="1200" dirty="0">
              <a:latin typeface="+mj-lt"/>
            </a:endParaRPr>
          </a:p>
          <a:p>
            <a:pPr marL="171450" indent="-171450">
              <a:lnSpc>
                <a:spcPts val="1640"/>
              </a:lnSpc>
              <a:buClr>
                <a:schemeClr val="accent1"/>
              </a:buClr>
              <a:buFont typeface="Arial" panose="020B0604020202020204" pitchFamily="34" charset="0"/>
              <a:buChar char="•"/>
            </a:pPr>
            <a:r>
              <a:rPr lang="en-US" sz="1200" dirty="0">
                <a:latin typeface="+mj-lt"/>
                <a:hlinkClick r:id="rId6"/>
              </a:rPr>
              <a:t>Lord </a:t>
            </a:r>
            <a:r>
              <a:rPr lang="en-US" sz="1200" dirty="0" err="1">
                <a:latin typeface="+mj-lt"/>
                <a:hlinkClick r:id="rId6"/>
              </a:rPr>
              <a:t>Rootes</a:t>
            </a:r>
            <a:r>
              <a:rPr lang="en-US" sz="1200" dirty="0">
                <a:latin typeface="+mj-lt"/>
                <a:hlinkClick r:id="rId6"/>
              </a:rPr>
              <a:t> Memorial Fund</a:t>
            </a:r>
            <a:endParaRPr lang="en-US" sz="1200" dirty="0">
              <a:latin typeface="+mj-lt"/>
            </a:endParaRPr>
          </a:p>
          <a:p>
            <a:pPr>
              <a:lnSpc>
                <a:spcPts val="1640"/>
              </a:lnSpc>
              <a:spcBef>
                <a:spcPts val="600"/>
              </a:spcBef>
            </a:pPr>
            <a:r>
              <a:rPr lang="en-US" sz="1200" b="1" dirty="0">
                <a:solidFill>
                  <a:srgbClr val="00B0E1"/>
                </a:solidFill>
                <a:latin typeface="+mj-lt"/>
              </a:rPr>
              <a:t>Undergraduate Conferences</a:t>
            </a:r>
          </a:p>
          <a:p>
            <a:pPr marL="171450" indent="-171450">
              <a:lnSpc>
                <a:spcPts val="1640"/>
              </a:lnSpc>
              <a:buClr>
                <a:schemeClr val="accent1"/>
              </a:buClr>
              <a:buFont typeface="Arial" panose="020B0604020202020204" pitchFamily="34" charset="0"/>
              <a:buChar char="•"/>
            </a:pPr>
            <a:r>
              <a:rPr lang="en-US" sz="1200" dirty="0">
                <a:latin typeface="+mj-lt"/>
                <a:hlinkClick r:id="rId7"/>
              </a:rPr>
              <a:t>International Conference of Undergraduate Research (ICUR)</a:t>
            </a:r>
            <a:endParaRPr lang="en-US" sz="1200" dirty="0">
              <a:latin typeface="+mj-lt"/>
            </a:endParaRPr>
          </a:p>
          <a:p>
            <a:pPr marL="171450" indent="-171450">
              <a:lnSpc>
                <a:spcPts val="1640"/>
              </a:lnSpc>
              <a:buClr>
                <a:schemeClr val="accent1"/>
              </a:buClr>
              <a:buFont typeface="Arial" panose="020B0604020202020204" pitchFamily="34" charset="0"/>
              <a:buChar char="•"/>
            </a:pPr>
            <a:r>
              <a:rPr lang="en-US" sz="1200" dirty="0">
                <a:latin typeface="+mj-lt"/>
                <a:hlinkClick r:id="rId8"/>
              </a:rPr>
              <a:t>British Conference of Undergraduate Research (BCUR)</a:t>
            </a:r>
            <a:endParaRPr lang="en-US" sz="1200" dirty="0">
              <a:latin typeface="+mj-lt"/>
            </a:endParaRPr>
          </a:p>
          <a:p>
            <a:pPr>
              <a:lnSpc>
                <a:spcPts val="1640"/>
              </a:lnSpc>
              <a:spcBef>
                <a:spcPts val="600"/>
              </a:spcBef>
            </a:pPr>
            <a:r>
              <a:rPr lang="en-US" sz="1200" b="1" dirty="0">
                <a:solidFill>
                  <a:srgbClr val="00B0E1"/>
                </a:solidFill>
                <a:latin typeface="+mj-lt"/>
              </a:rPr>
              <a:t>Undergraduate Journals</a:t>
            </a:r>
          </a:p>
          <a:p>
            <a:pPr marL="171450" indent="-171450">
              <a:lnSpc>
                <a:spcPts val="1640"/>
              </a:lnSpc>
              <a:buClr>
                <a:schemeClr val="accent1"/>
              </a:buClr>
              <a:buFont typeface="Arial" panose="020B0604020202020204" pitchFamily="34" charset="0"/>
              <a:buChar char="•"/>
            </a:pPr>
            <a:r>
              <a:rPr lang="en-US" sz="1200" dirty="0">
                <a:latin typeface="+mj-lt"/>
                <a:hlinkClick r:id="rId9"/>
              </a:rPr>
              <a:t>Warwick Sociology Journal</a:t>
            </a:r>
            <a:endParaRPr lang="en-US" sz="1200" dirty="0">
              <a:latin typeface="+mj-lt"/>
            </a:endParaRPr>
          </a:p>
          <a:p>
            <a:pPr marL="171450" indent="-171450">
              <a:lnSpc>
                <a:spcPts val="1640"/>
              </a:lnSpc>
              <a:buClr>
                <a:schemeClr val="accent1"/>
              </a:buClr>
              <a:buFont typeface="Arial" panose="020B0604020202020204" pitchFamily="34" charset="0"/>
              <a:buChar char="•"/>
            </a:pPr>
            <a:r>
              <a:rPr lang="en-US" sz="1200" dirty="0">
                <a:latin typeface="+mj-lt"/>
                <a:hlinkClick r:id="rId10"/>
              </a:rPr>
              <a:t>Reinvention: </a:t>
            </a:r>
            <a:r>
              <a:rPr lang="en-GB" sz="1200" dirty="0">
                <a:latin typeface="+mj-lt"/>
                <a:hlinkClick r:id="rId10"/>
              </a:rPr>
              <a:t>an International Journal of Undergraduate Research</a:t>
            </a:r>
            <a:endParaRPr lang="en-GB" sz="1200" dirty="0">
              <a:latin typeface="+mj-lt"/>
            </a:endParaRPr>
          </a:p>
          <a:p>
            <a:pPr marL="171450" indent="-171450">
              <a:lnSpc>
                <a:spcPts val="1640"/>
              </a:lnSpc>
              <a:buClr>
                <a:schemeClr val="accent1"/>
              </a:buClr>
              <a:buFont typeface="Arial" panose="020B0604020202020204" pitchFamily="34" charset="0"/>
              <a:buChar char="•"/>
            </a:pPr>
            <a:r>
              <a:rPr lang="en-GB" sz="1200" dirty="0">
                <a:latin typeface="+mj-lt"/>
                <a:hlinkClick r:id="rId11"/>
              </a:rPr>
              <a:t>Other undergraduate journals</a:t>
            </a:r>
            <a:endParaRPr lang="en-GB" sz="1200" dirty="0">
              <a:latin typeface="+mj-lt"/>
            </a:endParaRPr>
          </a:p>
          <a:p>
            <a:pPr marL="171450" indent="-171450">
              <a:lnSpc>
                <a:spcPts val="1640"/>
              </a:lnSpc>
              <a:buClr>
                <a:schemeClr val="accent1"/>
              </a:buClr>
              <a:buFont typeface="Arial" panose="020B0604020202020204" pitchFamily="34" charset="0"/>
              <a:buChar char="•"/>
            </a:pPr>
            <a:endParaRPr lang="en-GB" sz="1200" b="1" dirty="0">
              <a:solidFill>
                <a:srgbClr val="E77B40"/>
              </a:solidFill>
              <a:latin typeface="+mj-lt"/>
            </a:endParaRPr>
          </a:p>
          <a:p>
            <a:pPr marL="171450" indent="-171450">
              <a:lnSpc>
                <a:spcPts val="1640"/>
              </a:lnSpc>
              <a:buClr>
                <a:schemeClr val="accent1"/>
              </a:buClr>
              <a:buFont typeface="Arial" panose="020B0604020202020204" pitchFamily="34" charset="0"/>
              <a:buChar char="•"/>
            </a:pPr>
            <a:endParaRPr lang="en-US" sz="1200" b="1" dirty="0">
              <a:solidFill>
                <a:srgbClr val="E77B40"/>
              </a:solidFill>
              <a:latin typeface="+mj-lt"/>
            </a:endParaRPr>
          </a:p>
        </p:txBody>
      </p:sp>
      <p:sp>
        <p:nvSpPr>
          <p:cNvPr id="11" name="TextBox 10">
            <a:extLst>
              <a:ext uri="{FF2B5EF4-FFF2-40B4-BE49-F238E27FC236}">
                <a16:creationId xmlns:a16="http://schemas.microsoft.com/office/drawing/2014/main" id="{8344E2A8-C95B-46C3-9999-D26CF8305DB1}"/>
              </a:ext>
            </a:extLst>
          </p:cNvPr>
          <p:cNvSpPr txBox="1"/>
          <p:nvPr/>
        </p:nvSpPr>
        <p:spPr>
          <a:xfrm>
            <a:off x="655320" y="4571771"/>
            <a:ext cx="8351520" cy="338554"/>
          </a:xfrm>
          <a:prstGeom prst="rect">
            <a:avLst/>
          </a:prstGeom>
          <a:noFill/>
        </p:spPr>
        <p:txBody>
          <a:bodyPr wrap="square" numCol="1" rtlCol="0">
            <a:spAutoFit/>
          </a:bodyPr>
          <a:lstStyle/>
          <a:p>
            <a:r>
              <a:rPr lang="en-GB" sz="1600" dirty="0">
                <a:latin typeface="+mj-lt"/>
              </a:rPr>
              <a:t>Find further info on undergraduate research at Warwick </a:t>
            </a:r>
            <a:r>
              <a:rPr lang="en-GB" sz="1600" dirty="0">
                <a:latin typeface="+mj-lt"/>
                <a:hlinkClick r:id="rId12"/>
              </a:rPr>
              <a:t>here</a:t>
            </a:r>
            <a:r>
              <a:rPr lang="en-GB" sz="1600" dirty="0">
                <a:latin typeface="+mj-lt"/>
              </a:rPr>
              <a:t> and </a:t>
            </a:r>
            <a:r>
              <a:rPr lang="en-GB" sz="1600" dirty="0">
                <a:latin typeface="+mj-lt"/>
                <a:hlinkClick r:id="rId13"/>
              </a:rPr>
              <a:t>here</a:t>
            </a:r>
            <a:r>
              <a:rPr lang="en-GB" sz="1600" dirty="0">
                <a:latin typeface="+mj-lt"/>
              </a:rPr>
              <a:t>.</a:t>
            </a:r>
            <a:endParaRPr lang="en-US" sz="1000" b="1" dirty="0">
              <a:solidFill>
                <a:srgbClr val="E77B40"/>
              </a:solidFill>
            </a:endParaRPr>
          </a:p>
        </p:txBody>
      </p:sp>
    </p:spTree>
    <p:extLst>
      <p:ext uri="{BB962C8B-B14F-4D97-AF65-F5344CB8AC3E}">
        <p14:creationId xmlns:p14="http://schemas.microsoft.com/office/powerpoint/2010/main" val="9278143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0269" y="2699139"/>
            <a:ext cx="5915025" cy="994172"/>
          </a:xfrm>
        </p:spPr>
        <p:txBody>
          <a:bodyPr/>
          <a:lstStyle/>
          <a:p>
            <a:r>
              <a:rPr lang="en-GB" dirty="0"/>
              <a:t>UG Research Support Scheme</a:t>
            </a:r>
          </a:p>
        </p:txBody>
      </p:sp>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147287" y="0"/>
            <a:ext cx="6853714" cy="4569143"/>
          </a:xfr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3003" y="3310119"/>
            <a:ext cx="6857999" cy="1833383"/>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4838" y="3295942"/>
            <a:ext cx="6857999" cy="1833383"/>
          </a:xfrm>
          <a:prstGeom prst="rect">
            <a:avLst/>
          </a:prstGeom>
        </p:spPr>
      </p:pic>
      <p:pic>
        <p:nvPicPr>
          <p:cNvPr id="7" name="Picture 6" descr="Skills to take you places logo" title="Skills to take you places"/>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28725" y="103125"/>
            <a:ext cx="2233998" cy="1246445"/>
          </a:xfrm>
          <a:prstGeom prst="rect">
            <a:avLst/>
          </a:prstGeom>
        </p:spPr>
      </p:pic>
      <p:sp>
        <p:nvSpPr>
          <p:cNvPr id="3" name="TextBox 2"/>
          <p:cNvSpPr txBox="1"/>
          <p:nvPr/>
        </p:nvSpPr>
        <p:spPr>
          <a:xfrm>
            <a:off x="1143001" y="-14177"/>
            <a:ext cx="3000374" cy="300082"/>
          </a:xfrm>
          <a:prstGeom prst="rect">
            <a:avLst/>
          </a:prstGeom>
          <a:solidFill>
            <a:schemeClr val="tx1"/>
          </a:solidFill>
        </p:spPr>
        <p:txBody>
          <a:bodyPr wrap="square" rtlCol="0">
            <a:spAutoFit/>
          </a:bodyPr>
          <a:lstStyle/>
          <a:p>
            <a:endParaRPr lang="en-GB" sz="1350" dirty="0"/>
          </a:p>
        </p:txBody>
      </p:sp>
      <p:pic>
        <p:nvPicPr>
          <p:cNvPr id="9" name="Picture 8" descr="Skills to take you places logo" title="Skills to take you places"/>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28724" y="106064"/>
            <a:ext cx="2188764" cy="1204092"/>
          </a:xfrm>
          <a:prstGeom prst="rect">
            <a:avLst/>
          </a:prstGeom>
        </p:spPr>
      </p:pic>
      <p:sp>
        <p:nvSpPr>
          <p:cNvPr id="11" name="TextBox 10"/>
          <p:cNvSpPr txBox="1"/>
          <p:nvPr/>
        </p:nvSpPr>
        <p:spPr>
          <a:xfrm>
            <a:off x="1228724" y="1268271"/>
            <a:ext cx="2653127" cy="3323987"/>
          </a:xfrm>
          <a:prstGeom prst="rect">
            <a:avLst/>
          </a:prstGeom>
          <a:noFill/>
        </p:spPr>
        <p:txBody>
          <a:bodyPr wrap="square" rtlCol="0">
            <a:spAutoFit/>
          </a:bodyPr>
          <a:lstStyle/>
          <a:p>
            <a:r>
              <a:rPr lang="en-GB" sz="2700" b="1" dirty="0">
                <a:solidFill>
                  <a:schemeClr val="bg1"/>
                </a:solidFill>
              </a:rPr>
              <a:t>Undergraduate Research Support Scheme (URSS)</a:t>
            </a:r>
          </a:p>
          <a:p>
            <a:endParaRPr lang="en-GB" sz="2100" b="1" dirty="0">
              <a:solidFill>
                <a:schemeClr val="bg1"/>
              </a:solidFill>
            </a:endParaRPr>
          </a:p>
          <a:p>
            <a:r>
              <a:rPr lang="en-GB" sz="1500" b="1" dirty="0">
                <a:solidFill>
                  <a:schemeClr val="bg1"/>
                </a:solidFill>
              </a:rPr>
              <a:t>Wendy Hunt</a:t>
            </a:r>
          </a:p>
          <a:p>
            <a:r>
              <a:rPr lang="en-GB" sz="1500" b="1" dirty="0">
                <a:solidFill>
                  <a:schemeClr val="bg1"/>
                </a:solidFill>
              </a:rPr>
              <a:t>URSS Coordinator </a:t>
            </a:r>
          </a:p>
          <a:p>
            <a:endParaRPr lang="en-GB" sz="1500" b="1" dirty="0">
              <a:solidFill>
                <a:schemeClr val="bg1"/>
              </a:solidFill>
            </a:endParaRPr>
          </a:p>
          <a:p>
            <a:r>
              <a:rPr lang="en-US" sz="1050" b="1" dirty="0">
                <a:solidFill>
                  <a:schemeClr val="bg1"/>
                </a:solidFill>
                <a:latin typeface="Calibri" panose="020F0502020204030204" pitchFamily="34" charset="0"/>
                <a:cs typeface="Calibri" panose="020F0502020204030204" pitchFamily="34" charset="0"/>
              </a:rPr>
              <a:t>urss@warwick.ac.uk </a:t>
            </a:r>
            <a:r>
              <a:rPr lang="en-US" sz="1050" dirty="0">
                <a:solidFill>
                  <a:schemeClr val="bg1"/>
                </a:solidFill>
                <a:latin typeface="Calibri" panose="020F0502020204030204" pitchFamily="34" charset="0"/>
                <a:cs typeface="Calibri" panose="020F0502020204030204" pitchFamily="34" charset="0"/>
              </a:rPr>
              <a:t>     </a:t>
            </a:r>
            <a:br>
              <a:rPr lang="en-US" sz="1050" dirty="0">
                <a:solidFill>
                  <a:schemeClr val="bg1"/>
                </a:solidFill>
                <a:latin typeface="Calibri" panose="020F0502020204030204" pitchFamily="34" charset="0"/>
                <a:cs typeface="Calibri" panose="020F0502020204030204" pitchFamily="34" charset="0"/>
              </a:rPr>
            </a:br>
            <a:r>
              <a:rPr lang="en-US" sz="1050" b="1" dirty="0">
                <a:solidFill>
                  <a:schemeClr val="bg1"/>
                </a:solidFill>
                <a:latin typeface="Calibri" panose="020F0502020204030204" pitchFamily="34" charset="0"/>
                <a:cs typeface="Calibri" panose="020F0502020204030204" pitchFamily="34" charset="0"/>
              </a:rPr>
              <a:t>www.warwick.ac.uk/urss</a:t>
            </a:r>
          </a:p>
          <a:p>
            <a:endParaRPr lang="en-GB" sz="1500" b="1" dirty="0">
              <a:solidFill>
                <a:schemeClr val="bg1"/>
              </a:solidFill>
            </a:endParaRPr>
          </a:p>
        </p:txBody>
      </p:sp>
    </p:spTree>
    <p:extLst>
      <p:ext uri="{BB962C8B-B14F-4D97-AF65-F5344CB8AC3E}">
        <p14:creationId xmlns:p14="http://schemas.microsoft.com/office/powerpoint/2010/main" val="38561767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9891" y="301096"/>
            <a:ext cx="3976482" cy="3263504"/>
          </a:xfrm>
        </p:spPr>
        <p:txBody>
          <a:bodyPr>
            <a:normAutofit fontScale="85000" lnSpcReduction="20000"/>
          </a:bodyPr>
          <a:lstStyle/>
          <a:p>
            <a:pPr marL="0" indent="0">
              <a:buNone/>
            </a:pPr>
            <a:r>
              <a:rPr lang="en-GB" b="1" dirty="0"/>
              <a:t>Why do a URSS project? </a:t>
            </a:r>
          </a:p>
          <a:p>
            <a:pPr marL="0" indent="0">
              <a:buNone/>
            </a:pPr>
            <a:endParaRPr lang="en-GB" b="1" dirty="0"/>
          </a:p>
          <a:p>
            <a:r>
              <a:rPr lang="en-GB" dirty="0"/>
              <a:t>Apply for a bursary to carry out a </a:t>
            </a:r>
            <a:r>
              <a:rPr lang="en-GB" b="1" dirty="0"/>
              <a:t>6-10 week non-assessed research project</a:t>
            </a:r>
            <a:r>
              <a:rPr lang="en-GB" dirty="0"/>
              <a:t> of your choice over the summer</a:t>
            </a:r>
          </a:p>
          <a:p>
            <a:endParaRPr lang="en-GB" dirty="0"/>
          </a:p>
          <a:p>
            <a:r>
              <a:rPr lang="en-GB" dirty="0"/>
              <a:t>Get a </a:t>
            </a:r>
            <a:r>
              <a:rPr lang="en-GB" b="1" dirty="0"/>
              <a:t>real insight into working in research </a:t>
            </a:r>
            <a:r>
              <a:rPr lang="en-GB" dirty="0"/>
              <a:t>at a world-leading, research-led university</a:t>
            </a:r>
          </a:p>
          <a:p>
            <a:endParaRPr lang="en-GB" dirty="0"/>
          </a:p>
          <a:p>
            <a:r>
              <a:rPr lang="en-GB" b="1" dirty="0"/>
              <a:t>Identify your own research project </a:t>
            </a:r>
            <a:r>
              <a:rPr lang="en-GB" dirty="0"/>
              <a:t>and find an academic or post-doctoral student who can supervise you</a:t>
            </a:r>
          </a:p>
          <a:p>
            <a:endParaRPr lang="en-GB" dirty="0"/>
          </a:p>
          <a:p>
            <a:endParaRPr lang="en-GB"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63553" y="301097"/>
            <a:ext cx="2205990" cy="3308985"/>
          </a:xfrm>
          <a:prstGeom prst="rect">
            <a:avLst/>
          </a:prstGeom>
        </p:spPr>
      </p:pic>
    </p:spTree>
    <p:extLst>
      <p:ext uri="{BB962C8B-B14F-4D97-AF65-F5344CB8AC3E}">
        <p14:creationId xmlns:p14="http://schemas.microsoft.com/office/powerpoint/2010/main" val="8593357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0175" y="540068"/>
            <a:ext cx="5983605" cy="3407318"/>
          </a:xfrm>
        </p:spPr>
        <p:txBody>
          <a:bodyPr>
            <a:normAutofit fontScale="77500" lnSpcReduction="20000"/>
          </a:bodyPr>
          <a:lstStyle/>
          <a:p>
            <a:pPr marL="0" indent="0">
              <a:buNone/>
            </a:pPr>
            <a:r>
              <a:rPr lang="en-GB" b="1" dirty="0"/>
              <a:t>Why get involved?</a:t>
            </a:r>
          </a:p>
          <a:p>
            <a:pPr marL="0" indent="0">
              <a:buNone/>
            </a:pPr>
            <a:endParaRPr lang="en-GB" b="1" dirty="0"/>
          </a:p>
          <a:p>
            <a:r>
              <a:rPr lang="en-GB" dirty="0"/>
              <a:t>Get a </a:t>
            </a:r>
            <a:r>
              <a:rPr lang="en-GB" b="1" dirty="0"/>
              <a:t>real taste of research</a:t>
            </a:r>
          </a:p>
          <a:p>
            <a:r>
              <a:rPr lang="en-GB" b="1" dirty="0"/>
              <a:t>Develop transferable skills</a:t>
            </a:r>
            <a:r>
              <a:rPr lang="en-GB" dirty="0"/>
              <a:t> for further study or a career</a:t>
            </a:r>
          </a:p>
          <a:p>
            <a:r>
              <a:rPr lang="en-GB" dirty="0"/>
              <a:t>Opportunity for an </a:t>
            </a:r>
            <a:r>
              <a:rPr lang="en-GB" b="1" dirty="0"/>
              <a:t>international experience </a:t>
            </a:r>
          </a:p>
          <a:p>
            <a:r>
              <a:rPr lang="en-GB" dirty="0"/>
              <a:t>Build your CV &amp; confidence </a:t>
            </a:r>
          </a:p>
          <a:p>
            <a:r>
              <a:rPr lang="en-GB" dirty="0"/>
              <a:t>Receive a </a:t>
            </a:r>
            <a:r>
              <a:rPr lang="en-GB" b="1" dirty="0"/>
              <a:t>Certificate of Completion </a:t>
            </a:r>
            <a:r>
              <a:rPr lang="en-GB" dirty="0"/>
              <a:t>&amp; get the URSS recorded on your Higher Education Achievement Record (HEAR) </a:t>
            </a:r>
          </a:p>
          <a:p>
            <a:r>
              <a:rPr lang="en-GB" b="1" dirty="0"/>
              <a:t>Receive a bursary</a:t>
            </a:r>
            <a:r>
              <a:rPr lang="en-GB" dirty="0"/>
              <a:t> to assist with living and travel costs</a:t>
            </a:r>
          </a:p>
          <a:p>
            <a:r>
              <a:rPr lang="en-US" dirty="0"/>
              <a:t>Complete an </a:t>
            </a:r>
            <a:r>
              <a:rPr lang="en-US" b="1" dirty="0"/>
              <a:t>online portfolio; attend workshops; develop research skills</a:t>
            </a:r>
          </a:p>
          <a:p>
            <a:r>
              <a:rPr lang="en-US" dirty="0"/>
              <a:t>Opportunity to </a:t>
            </a:r>
            <a:r>
              <a:rPr lang="en-US" b="1" dirty="0"/>
              <a:t>present &amp; publish your research </a:t>
            </a:r>
          </a:p>
          <a:p>
            <a:endParaRPr lang="en-GB" sz="1500" dirty="0"/>
          </a:p>
        </p:txBody>
      </p:sp>
      <p:pic>
        <p:nvPicPr>
          <p:cNvPr id="4" name="Picture 3" descr="Skills to take you places logo" title="Skills to take you place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0794" y="128619"/>
            <a:ext cx="2188764" cy="1221206"/>
          </a:xfrm>
          <a:prstGeom prst="rect">
            <a:avLst/>
          </a:prstGeom>
          <a:solidFill>
            <a:schemeClr val="tx1">
              <a:lumMod val="60000"/>
              <a:lumOff val="40000"/>
            </a:schemeClr>
          </a:solidFill>
        </p:spPr>
      </p:pic>
    </p:spTree>
    <p:extLst>
      <p:ext uri="{BB962C8B-B14F-4D97-AF65-F5344CB8AC3E}">
        <p14:creationId xmlns:p14="http://schemas.microsoft.com/office/powerpoint/2010/main" val="8438658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0" indent="0">
              <a:buNone/>
            </a:pPr>
            <a:r>
              <a:rPr lang="en-GB" b="1" dirty="0"/>
              <a:t>How do I get involved ?</a:t>
            </a:r>
          </a:p>
          <a:p>
            <a:pPr marL="0" indent="0">
              <a:buNone/>
            </a:pPr>
            <a:endParaRPr lang="en-GB" b="1" dirty="0"/>
          </a:p>
          <a:p>
            <a:r>
              <a:rPr lang="en-US" dirty="0"/>
              <a:t>Let staff in department know </a:t>
            </a:r>
            <a:r>
              <a:rPr lang="en-US" b="1" dirty="0"/>
              <a:t>you are interested in doing a URSS project</a:t>
            </a:r>
          </a:p>
          <a:p>
            <a:r>
              <a:rPr lang="en-US" b="1" dirty="0"/>
              <a:t>Approach an academic/post doctoral student </a:t>
            </a:r>
            <a:r>
              <a:rPr lang="en-US" dirty="0"/>
              <a:t>in your chosen subject to discuss your ideas for a possible project </a:t>
            </a:r>
          </a:p>
          <a:p>
            <a:r>
              <a:rPr lang="en-US" dirty="0"/>
              <a:t>Ask if there are any </a:t>
            </a:r>
            <a:r>
              <a:rPr lang="en-US" b="1" dirty="0"/>
              <a:t>on-going research projects </a:t>
            </a:r>
            <a:r>
              <a:rPr lang="en-US" dirty="0"/>
              <a:t>in your department </a:t>
            </a:r>
          </a:p>
          <a:p>
            <a:r>
              <a:rPr lang="en-US" b="1" dirty="0"/>
              <a:t>Talk to former URSS participants </a:t>
            </a:r>
            <a:r>
              <a:rPr lang="en-US" dirty="0"/>
              <a:t>about their experience </a:t>
            </a:r>
          </a:p>
          <a:p>
            <a:r>
              <a:rPr lang="en-GB" b="1" dirty="0"/>
              <a:t>Identify a government organisation, research centre, lab or NGO </a:t>
            </a:r>
            <a:r>
              <a:rPr lang="en-GB" dirty="0"/>
              <a:t>and see if they would be willing to host you to carry out your research project</a:t>
            </a:r>
            <a:endParaRPr lang="en-US" dirty="0"/>
          </a:p>
          <a:p>
            <a:endParaRPr lang="en-US" dirty="0"/>
          </a:p>
          <a:p>
            <a:pPr marL="0" indent="0">
              <a:buClr>
                <a:srgbClr val="00B2DD"/>
              </a:buClr>
              <a:buNone/>
            </a:pPr>
            <a:endParaRPr lang="en-US" sz="3000" dirty="0"/>
          </a:p>
          <a:p>
            <a:pPr marL="0" indent="0">
              <a:buNone/>
            </a:pPr>
            <a:endParaRPr lang="en-GB" sz="3000" dirty="0"/>
          </a:p>
        </p:txBody>
      </p:sp>
    </p:spTree>
    <p:extLst>
      <p:ext uri="{BB962C8B-B14F-4D97-AF65-F5344CB8AC3E}">
        <p14:creationId xmlns:p14="http://schemas.microsoft.com/office/powerpoint/2010/main" val="2810360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52768" y="358127"/>
            <a:ext cx="5915025" cy="3263504"/>
          </a:xfrm>
        </p:spPr>
        <p:txBody>
          <a:bodyPr>
            <a:normAutofit fontScale="77500" lnSpcReduction="20000"/>
          </a:bodyPr>
          <a:lstStyle/>
          <a:p>
            <a:pPr marL="0" indent="0">
              <a:buNone/>
            </a:pPr>
            <a:r>
              <a:rPr lang="en-GB" b="1" dirty="0"/>
              <a:t>How do I apply? </a:t>
            </a:r>
          </a:p>
          <a:p>
            <a:pPr marL="0" indent="0">
              <a:buNone/>
            </a:pPr>
            <a:endParaRPr lang="en-GB" sz="2475" b="1" dirty="0"/>
          </a:p>
          <a:p>
            <a:r>
              <a:rPr lang="en-US" dirty="0"/>
              <a:t>Application opens </a:t>
            </a:r>
            <a:r>
              <a:rPr lang="en-US" b="1" dirty="0"/>
              <a:t>30 September 2019 </a:t>
            </a:r>
            <a:r>
              <a:rPr lang="en-US" dirty="0"/>
              <a:t>- </a:t>
            </a:r>
            <a:r>
              <a:rPr lang="en-US" dirty="0">
                <a:hlinkClick r:id="rId3"/>
              </a:rPr>
              <a:t>www.warwick.ac.uk/urss</a:t>
            </a:r>
            <a:endParaRPr lang="en-US" dirty="0"/>
          </a:p>
          <a:p>
            <a:r>
              <a:rPr lang="en-US" dirty="0"/>
              <a:t>Applications closes on 3 January 2020</a:t>
            </a:r>
          </a:p>
          <a:p>
            <a:r>
              <a:rPr lang="en-US" dirty="0"/>
              <a:t>Application should be completed in conjunction with your supervisor </a:t>
            </a:r>
          </a:p>
          <a:p>
            <a:r>
              <a:rPr lang="en-US" dirty="0"/>
              <a:t>Application has 2 sections: section 1 (completed by student), section 2 (completed by supervisor)</a:t>
            </a:r>
          </a:p>
          <a:p>
            <a:r>
              <a:rPr lang="en-US" dirty="0"/>
              <a:t>Attend one of the drop-in session in the Student Opportunity Hub on the Piazza (</a:t>
            </a:r>
            <a:r>
              <a:rPr lang="en-US" b="1" dirty="0"/>
              <a:t>every Wednesday between 2-4pm</a:t>
            </a:r>
            <a:r>
              <a:rPr lang="en-US" dirty="0"/>
              <a:t>)</a:t>
            </a:r>
          </a:p>
          <a:p>
            <a:r>
              <a:rPr lang="en-US" dirty="0"/>
              <a:t>Come along to the URSS Showcase -</a:t>
            </a:r>
            <a:r>
              <a:rPr lang="en-US" b="1" dirty="0"/>
              <a:t>Wed 13 November 2019, 1-4pm</a:t>
            </a:r>
            <a:r>
              <a:rPr lang="en-US" dirty="0"/>
              <a:t>, Panorama room, </a:t>
            </a:r>
            <a:r>
              <a:rPr lang="en-US" dirty="0" err="1"/>
              <a:t>Rootes</a:t>
            </a:r>
            <a:r>
              <a:rPr lang="en-US" dirty="0"/>
              <a:t> Building </a:t>
            </a:r>
          </a:p>
          <a:p>
            <a:pPr marL="0" indent="0">
              <a:buNone/>
            </a:pPr>
            <a:endParaRPr lang="en-GB" sz="3000" dirty="0"/>
          </a:p>
        </p:txBody>
      </p:sp>
    </p:spTree>
    <p:extLst>
      <p:ext uri="{BB962C8B-B14F-4D97-AF65-F5344CB8AC3E}">
        <p14:creationId xmlns:p14="http://schemas.microsoft.com/office/powerpoint/2010/main" val="42472495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84188" y="435280"/>
            <a:ext cx="5099480" cy="3263504"/>
          </a:xfrm>
        </p:spPr>
        <p:txBody>
          <a:bodyPr>
            <a:normAutofit fontScale="77500" lnSpcReduction="20000"/>
          </a:bodyPr>
          <a:lstStyle/>
          <a:p>
            <a:pPr marL="0" indent="0">
              <a:buNone/>
            </a:pPr>
            <a:r>
              <a:rPr lang="en-US" b="1" dirty="0"/>
              <a:t>What do I include in my application?</a:t>
            </a:r>
          </a:p>
          <a:p>
            <a:endParaRPr lang="en-US" dirty="0"/>
          </a:p>
          <a:p>
            <a:r>
              <a:rPr lang="en-US" dirty="0"/>
              <a:t>Each is assessed and scored against criteria focused on </a:t>
            </a:r>
            <a:r>
              <a:rPr lang="en-US" b="1" dirty="0"/>
              <a:t>impact</a:t>
            </a:r>
            <a:r>
              <a:rPr lang="en-US" dirty="0"/>
              <a:t>, </a:t>
            </a:r>
            <a:r>
              <a:rPr lang="en-US" b="1" dirty="0"/>
              <a:t>quality</a:t>
            </a:r>
            <a:r>
              <a:rPr lang="en-US" dirty="0"/>
              <a:t> and </a:t>
            </a:r>
            <a:r>
              <a:rPr lang="en-US" b="1" dirty="0"/>
              <a:t>value for money</a:t>
            </a:r>
          </a:p>
          <a:p>
            <a:r>
              <a:rPr lang="en-US" dirty="0"/>
              <a:t>Consider how the project </a:t>
            </a:r>
            <a:r>
              <a:rPr lang="en-US" b="1" dirty="0"/>
              <a:t>contributes to a knowledge base, the  community, or internationally</a:t>
            </a:r>
          </a:p>
          <a:p>
            <a:r>
              <a:rPr lang="en-US" dirty="0"/>
              <a:t>Include what you hope to gain from doing the URSS </a:t>
            </a:r>
          </a:p>
          <a:p>
            <a:r>
              <a:rPr lang="en-US" dirty="0"/>
              <a:t>Make sure the project is </a:t>
            </a:r>
            <a:r>
              <a:rPr lang="en-US" b="1" dirty="0"/>
              <a:t>realistic, feasible </a:t>
            </a:r>
            <a:r>
              <a:rPr lang="en-US" dirty="0"/>
              <a:t>and can be </a:t>
            </a:r>
            <a:r>
              <a:rPr lang="en-US" b="1" dirty="0"/>
              <a:t>carried out in the time frame </a:t>
            </a:r>
            <a:r>
              <a:rPr lang="en-US" dirty="0"/>
              <a:t>specified</a:t>
            </a:r>
          </a:p>
          <a:p>
            <a:r>
              <a:rPr lang="en-US" dirty="0"/>
              <a:t>Include a </a:t>
            </a:r>
            <a:r>
              <a:rPr lang="en-US" b="1" dirty="0"/>
              <a:t>breakdown of your budget</a:t>
            </a:r>
          </a:p>
          <a:p>
            <a:r>
              <a:rPr lang="en-US" dirty="0"/>
              <a:t>Each application is </a:t>
            </a:r>
            <a:r>
              <a:rPr lang="en-US" b="1" dirty="0"/>
              <a:t>reviewed on an individual basis </a:t>
            </a:r>
            <a:r>
              <a:rPr lang="en-US" dirty="0"/>
              <a:t>by a review pair</a:t>
            </a:r>
          </a:p>
          <a:p>
            <a:endParaRPr lang="en-US" dirty="0"/>
          </a:p>
          <a:p>
            <a:endParaRPr lang="en-US" dirty="0"/>
          </a:p>
          <a:p>
            <a:endParaRPr lang="en-US" b="1" dirty="0"/>
          </a:p>
          <a:p>
            <a:endParaRPr lang="en-US" sz="3000" b="1" dirty="0"/>
          </a:p>
          <a:p>
            <a:endParaRPr lang="en-GB" sz="3000" dirty="0"/>
          </a:p>
        </p:txBody>
      </p:sp>
      <p:sp>
        <p:nvSpPr>
          <p:cNvPr id="4" name="Rectangle 3"/>
          <p:cNvSpPr/>
          <p:nvPr/>
        </p:nvSpPr>
        <p:spPr>
          <a:xfrm>
            <a:off x="2857500" y="2329376"/>
            <a:ext cx="3429000" cy="300082"/>
          </a:xfrm>
          <a:prstGeom prst="rect">
            <a:avLst/>
          </a:prstGeom>
        </p:spPr>
        <p:txBody>
          <a:bodyPr>
            <a:spAutoFit/>
          </a:bodyPr>
          <a:lstStyle/>
          <a:p>
            <a:endParaRPr lang="en-US" sz="1350" b="1" dirty="0">
              <a:latin typeface="Calibri" panose="020F0502020204030204" pitchFamily="34" charset="0"/>
              <a:cs typeface="Calibri" panose="020F0502020204030204" pitchFamily="34" charset="0"/>
            </a:endParaRPr>
          </a:p>
        </p:txBody>
      </p:sp>
      <p:pic>
        <p:nvPicPr>
          <p:cNvPr id="5" name="Picture 4" descr="Skills to take you places logo" title="Skills to take you place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68792" y="128619"/>
            <a:ext cx="1720765" cy="960089"/>
          </a:xfrm>
          <a:prstGeom prst="rect">
            <a:avLst/>
          </a:prstGeom>
          <a:solidFill>
            <a:schemeClr val="tx1">
              <a:lumMod val="60000"/>
              <a:lumOff val="40000"/>
            </a:schemeClr>
          </a:solidFill>
        </p:spPr>
      </p:pic>
    </p:spTree>
    <p:extLst>
      <p:ext uri="{BB962C8B-B14F-4D97-AF65-F5344CB8AC3E}">
        <p14:creationId xmlns:p14="http://schemas.microsoft.com/office/powerpoint/2010/main" val="38459791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07035" y="98990"/>
            <a:ext cx="4105070" cy="2770835"/>
          </a:xfrm>
        </p:spPr>
        <p:txBody>
          <a:bodyPr>
            <a:noAutofit/>
          </a:bodyPr>
          <a:lstStyle/>
          <a:p>
            <a:pPr marL="0" indent="0">
              <a:buNone/>
            </a:pPr>
            <a:r>
              <a:rPr lang="en-US" sz="1350" b="1" dirty="0"/>
              <a:t>Nicola Blasetti, URSS participant 2019</a:t>
            </a:r>
            <a:br>
              <a:rPr lang="en-US" sz="1350" b="1" dirty="0"/>
            </a:br>
            <a:r>
              <a:rPr lang="en-US" sz="1350" b="1" dirty="0"/>
              <a:t>Global Sustainable Development </a:t>
            </a:r>
          </a:p>
          <a:p>
            <a:pPr marL="0" indent="0">
              <a:buNone/>
            </a:pPr>
            <a:r>
              <a:rPr lang="en-GB" sz="1050" dirty="0"/>
              <a:t>I graduated in Politics and International Studies &amp; Global Sustainable Development in July 2019. Over this summer I carried out my second URSS-financed research project. I spent ten weeks in Rome while being hosted at the Italian Ministry for the Environment, Land and Sea. My research looked at showcasing the impacts of climate change in Italy and the policies that have been implemented to fight the climate crisis. The poster, which resulted from the project, will be exhibited at the Italian pavilion of Cop25 in Chile, in December 2019. Thanks to the URSS bursary I managed to cover my expenses and to attend the UN Climate Conference in Bonn in June 2019, where I was part of the Italian delegation of climate negotiators. At the Conference I supported my colleagues and experienced the functioning of the United Nations.</a:t>
            </a:r>
            <a:endParaRPr lang="en-US" sz="1050" b="1" dirty="0"/>
          </a:p>
          <a:p>
            <a:endParaRPr lang="en-US" sz="1200" b="1" dirty="0"/>
          </a:p>
          <a:p>
            <a:endParaRPr lang="en-GB" sz="1200" dirty="0"/>
          </a:p>
        </p:txBody>
      </p:sp>
      <p:sp>
        <p:nvSpPr>
          <p:cNvPr id="4" name="Rectangle 3"/>
          <p:cNvSpPr/>
          <p:nvPr/>
        </p:nvSpPr>
        <p:spPr>
          <a:xfrm>
            <a:off x="2857500" y="2329376"/>
            <a:ext cx="3429000" cy="300082"/>
          </a:xfrm>
          <a:prstGeom prst="rect">
            <a:avLst/>
          </a:prstGeom>
        </p:spPr>
        <p:txBody>
          <a:bodyPr>
            <a:spAutoFit/>
          </a:bodyPr>
          <a:lstStyle/>
          <a:p>
            <a:endParaRPr lang="en-US" sz="1350" b="1" dirty="0">
              <a:latin typeface="Calibri" panose="020F0502020204030204" pitchFamily="34" charset="0"/>
              <a:cs typeface="Calibri" panose="020F0502020204030204" pitchFamily="34"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9258" y="117222"/>
            <a:ext cx="2071320" cy="2760034"/>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83030" y="2494598"/>
            <a:ext cx="2501459" cy="1375802"/>
          </a:xfrm>
          <a:prstGeom prst="rect">
            <a:avLst/>
          </a:prstGeom>
        </p:spPr>
      </p:pic>
      <p:sp>
        <p:nvSpPr>
          <p:cNvPr id="7" name="TextBox 6"/>
          <p:cNvSpPr txBox="1"/>
          <p:nvPr/>
        </p:nvSpPr>
        <p:spPr>
          <a:xfrm>
            <a:off x="3954780" y="2995177"/>
            <a:ext cx="3943350" cy="900246"/>
          </a:xfrm>
          <a:prstGeom prst="rect">
            <a:avLst/>
          </a:prstGeom>
          <a:noFill/>
        </p:spPr>
        <p:txBody>
          <a:bodyPr wrap="square" rtlCol="0">
            <a:spAutoFit/>
          </a:bodyPr>
          <a:lstStyle/>
          <a:p>
            <a:r>
              <a:rPr lang="en-GB" sz="1050" dirty="0"/>
              <a:t>If you are interested in learning more about a specific area of research while exploring the world, don’t miss out on this opportunity! I would do it all over again if I had the chance</a:t>
            </a:r>
            <a:r>
              <a:rPr lang="en-GB" sz="1050" b="1" dirty="0"/>
              <a:t>. </a:t>
            </a:r>
            <a:r>
              <a:rPr lang="en-GB" sz="1050" dirty="0"/>
              <a:t>My URSS projects have definitely been the highlight of my university experience.</a:t>
            </a:r>
          </a:p>
        </p:txBody>
      </p:sp>
      <p:sp>
        <p:nvSpPr>
          <p:cNvPr id="8" name="TextBox 7"/>
          <p:cNvSpPr txBox="1"/>
          <p:nvPr/>
        </p:nvSpPr>
        <p:spPr>
          <a:xfrm>
            <a:off x="4014787" y="2494597"/>
            <a:ext cx="1397318" cy="300082"/>
          </a:xfrm>
          <a:prstGeom prst="rect">
            <a:avLst/>
          </a:prstGeom>
          <a:noFill/>
        </p:spPr>
        <p:txBody>
          <a:bodyPr wrap="square" rtlCol="0">
            <a:spAutoFit/>
          </a:bodyPr>
          <a:lstStyle/>
          <a:p>
            <a:endParaRPr lang="en-GB" sz="1350" dirty="0"/>
          </a:p>
        </p:txBody>
      </p:sp>
    </p:spTree>
    <p:extLst>
      <p:ext uri="{BB962C8B-B14F-4D97-AF65-F5344CB8AC3E}">
        <p14:creationId xmlns:p14="http://schemas.microsoft.com/office/powerpoint/2010/main" val="12154863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5" name="TextBox 4"/>
          <p:cNvSpPr txBox="1"/>
          <p:nvPr/>
        </p:nvSpPr>
        <p:spPr>
          <a:xfrm>
            <a:off x="640080" y="1803596"/>
            <a:ext cx="4274820" cy="569643"/>
          </a:xfrm>
          <a:prstGeom prst="rect">
            <a:avLst/>
          </a:prstGeom>
          <a:noFill/>
        </p:spPr>
        <p:txBody>
          <a:bodyPr wrap="square" numCol="1" rtlCol="0">
            <a:spAutoFit/>
          </a:bodyPr>
          <a:lstStyle/>
          <a:p>
            <a:pPr>
              <a:lnSpc>
                <a:spcPts val="1480"/>
              </a:lnSpc>
            </a:pPr>
            <a:r>
              <a:rPr lang="en-US" sz="1600" b="1" dirty="0">
                <a:solidFill>
                  <a:srgbClr val="00B0E1"/>
                </a:solidFill>
              </a:rPr>
              <a:t>HEAD OF DEPARTMENT</a:t>
            </a:r>
            <a:endParaRPr lang="en-US" sz="600" b="1" dirty="0">
              <a:solidFill>
                <a:srgbClr val="E77B40"/>
              </a:solidFill>
            </a:endParaRPr>
          </a:p>
          <a:p>
            <a:pPr>
              <a:lnSpc>
                <a:spcPts val="1640"/>
              </a:lnSpc>
              <a:spcBef>
                <a:spcPts val="600"/>
              </a:spcBef>
            </a:pPr>
            <a:r>
              <a:rPr lang="en-US" sz="1600" dirty="0" err="1"/>
              <a:t>Virinder</a:t>
            </a:r>
            <a:r>
              <a:rPr lang="en-US" sz="1600" dirty="0"/>
              <a:t> </a:t>
            </a:r>
            <a:r>
              <a:rPr lang="en-US" sz="1600" dirty="0" err="1"/>
              <a:t>Kalra</a:t>
            </a:r>
            <a:r>
              <a:rPr lang="en-US" sz="1600" dirty="0"/>
              <a:t> </a:t>
            </a:r>
          </a:p>
        </p:txBody>
      </p:sp>
      <p:sp>
        <p:nvSpPr>
          <p:cNvPr id="4" name="TextBox 3"/>
          <p:cNvSpPr txBox="1"/>
          <p:nvPr/>
        </p:nvSpPr>
        <p:spPr>
          <a:xfrm>
            <a:off x="655320" y="819352"/>
            <a:ext cx="3916680" cy="365934"/>
          </a:xfrm>
          <a:prstGeom prst="rect">
            <a:avLst/>
          </a:prstGeom>
          <a:noFill/>
        </p:spPr>
        <p:txBody>
          <a:bodyPr wrap="square" rtlCol="0">
            <a:spAutoFit/>
          </a:bodyPr>
          <a:lstStyle/>
          <a:p>
            <a:pPr>
              <a:lnSpc>
                <a:spcPts val="2000"/>
              </a:lnSpc>
            </a:pPr>
            <a:r>
              <a:rPr lang="en-US" sz="2400" b="1" dirty="0">
                <a:solidFill>
                  <a:schemeClr val="bg1"/>
                </a:solidFill>
              </a:rPr>
              <a:t>INTRODUCING …</a:t>
            </a:r>
            <a:endParaRPr lang="en-US" sz="2400" dirty="0">
              <a:solidFill>
                <a:schemeClr val="bg1"/>
              </a:solidFill>
            </a:endParaRPr>
          </a:p>
        </p:txBody>
      </p:sp>
      <p:sp>
        <p:nvSpPr>
          <p:cNvPr id="11" name="Rectangle 10"/>
          <p:cNvSpPr/>
          <p:nvPr/>
        </p:nvSpPr>
        <p:spPr>
          <a:xfrm>
            <a:off x="5109203" y="1921938"/>
            <a:ext cx="2632717" cy="334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
        <p:nvSpPr>
          <p:cNvPr id="13" name="TextBox 12">
            <a:extLst>
              <a:ext uri="{FF2B5EF4-FFF2-40B4-BE49-F238E27FC236}">
                <a16:creationId xmlns:a16="http://schemas.microsoft.com/office/drawing/2014/main" id="{DAA74C6D-095A-4382-9F69-6B5A69A0B429}"/>
              </a:ext>
            </a:extLst>
          </p:cNvPr>
          <p:cNvSpPr txBox="1"/>
          <p:nvPr/>
        </p:nvSpPr>
        <p:spPr>
          <a:xfrm>
            <a:off x="655320" y="2485261"/>
            <a:ext cx="7539645" cy="2985946"/>
          </a:xfrm>
          <a:prstGeom prst="rect">
            <a:avLst/>
          </a:prstGeom>
          <a:noFill/>
        </p:spPr>
        <p:txBody>
          <a:bodyPr wrap="square" numCol="1" rtlCol="0">
            <a:spAutoFit/>
          </a:bodyPr>
          <a:lstStyle/>
          <a:p>
            <a:pPr>
              <a:lnSpc>
                <a:spcPts val="1480"/>
              </a:lnSpc>
            </a:pPr>
            <a:r>
              <a:rPr lang="en-US" sz="1600" b="1" dirty="0">
                <a:solidFill>
                  <a:srgbClr val="00B0E1"/>
                </a:solidFill>
              </a:rPr>
              <a:t>UNDERGRADUATE TEAM</a:t>
            </a:r>
          </a:p>
          <a:p>
            <a:pPr>
              <a:lnSpc>
                <a:spcPts val="1640"/>
              </a:lnSpc>
              <a:spcBef>
                <a:spcPts val="500"/>
              </a:spcBef>
            </a:pPr>
            <a:r>
              <a:rPr lang="en-US" sz="1600" dirty="0"/>
              <a:t>Nisha Kapoor (Director of Undergraduate Studies)</a:t>
            </a:r>
          </a:p>
          <a:p>
            <a:pPr>
              <a:lnSpc>
                <a:spcPts val="1640"/>
              </a:lnSpc>
              <a:spcBef>
                <a:spcPts val="500"/>
              </a:spcBef>
            </a:pPr>
            <a:r>
              <a:rPr lang="en-US" sz="1600" dirty="0"/>
              <a:t>Katy </a:t>
            </a:r>
            <a:r>
              <a:rPr lang="en-US" sz="1600" dirty="0" err="1"/>
              <a:t>Harsant</a:t>
            </a:r>
            <a:r>
              <a:rPr lang="en-US" sz="1600" dirty="0"/>
              <a:t> (Deputy Director of Undergraduate Studies)</a:t>
            </a:r>
          </a:p>
          <a:p>
            <a:pPr>
              <a:lnSpc>
                <a:spcPts val="1640"/>
              </a:lnSpc>
              <a:spcBef>
                <a:spcPts val="500"/>
              </a:spcBef>
            </a:pPr>
            <a:r>
              <a:rPr lang="en-US" sz="1600" dirty="0"/>
              <a:t>André Celtel (Director of Student Experience and Progression)</a:t>
            </a:r>
          </a:p>
          <a:p>
            <a:pPr>
              <a:lnSpc>
                <a:spcPts val="1640"/>
              </a:lnSpc>
              <a:spcBef>
                <a:spcPts val="500"/>
              </a:spcBef>
            </a:pPr>
            <a:r>
              <a:rPr lang="en-US" sz="1600" dirty="0"/>
              <a:t>Charles Turner (Senior Tutor)</a:t>
            </a:r>
          </a:p>
          <a:p>
            <a:pPr>
              <a:lnSpc>
                <a:spcPts val="1640"/>
              </a:lnSpc>
              <a:spcBef>
                <a:spcPts val="500"/>
              </a:spcBef>
            </a:pPr>
            <a:r>
              <a:rPr lang="en-GB" sz="1600" dirty="0" err="1"/>
              <a:t>Azrini</a:t>
            </a:r>
            <a:r>
              <a:rPr lang="en-GB" sz="1600" dirty="0"/>
              <a:t> Wahidin (Director of International Programmes) </a:t>
            </a:r>
            <a:endParaRPr lang="en-US" sz="1600" dirty="0"/>
          </a:p>
          <a:p>
            <a:pPr>
              <a:lnSpc>
                <a:spcPts val="1640"/>
              </a:lnSpc>
              <a:spcBef>
                <a:spcPts val="500"/>
              </a:spcBef>
            </a:pPr>
            <a:r>
              <a:rPr lang="en-US" sz="1600" dirty="0" err="1"/>
              <a:t>Darani</a:t>
            </a:r>
            <a:r>
              <a:rPr lang="en-US" sz="1600" dirty="0"/>
              <a:t> Anand (</a:t>
            </a:r>
            <a:r>
              <a:rPr lang="en-GB" sz="1600" dirty="0"/>
              <a:t>Departmental Administrator, Teaching and Learning)</a:t>
            </a:r>
          </a:p>
          <a:p>
            <a:pPr>
              <a:lnSpc>
                <a:spcPts val="1640"/>
              </a:lnSpc>
              <a:spcBef>
                <a:spcPts val="500"/>
              </a:spcBef>
            </a:pPr>
            <a:r>
              <a:rPr lang="en-GB" sz="1600" dirty="0"/>
              <a:t>Faye Brown (Taught Programmes Officer)</a:t>
            </a:r>
          </a:p>
          <a:p>
            <a:pPr>
              <a:lnSpc>
                <a:spcPts val="1640"/>
              </a:lnSpc>
              <a:spcBef>
                <a:spcPts val="500"/>
              </a:spcBef>
            </a:pPr>
            <a:r>
              <a:rPr lang="en-GB" sz="1600" dirty="0"/>
              <a:t>Chau Ho (Taught Programmes Officer)</a:t>
            </a:r>
            <a:endParaRPr lang="en-US" sz="1600" b="1" dirty="0">
              <a:solidFill>
                <a:srgbClr val="E77B40"/>
              </a:solidFill>
            </a:endParaRPr>
          </a:p>
          <a:p>
            <a:pPr>
              <a:lnSpc>
                <a:spcPts val="1640"/>
              </a:lnSpc>
              <a:spcBef>
                <a:spcPts val="600"/>
              </a:spcBef>
            </a:pPr>
            <a:endParaRPr lang="en-US" sz="1200" dirty="0">
              <a:latin typeface="+mj-lt"/>
            </a:endParaRPr>
          </a:p>
          <a:p>
            <a:pPr>
              <a:lnSpc>
                <a:spcPts val="1640"/>
              </a:lnSpc>
              <a:spcBef>
                <a:spcPts val="600"/>
              </a:spcBef>
            </a:pPr>
            <a:endParaRPr lang="en-US" sz="1000" b="1" dirty="0">
              <a:solidFill>
                <a:srgbClr val="E77B40"/>
              </a:solidFill>
            </a:endParaRPr>
          </a:p>
        </p:txBody>
      </p:sp>
    </p:spTree>
    <p:extLst>
      <p:ext uri="{BB962C8B-B14F-4D97-AF65-F5344CB8AC3E}">
        <p14:creationId xmlns:p14="http://schemas.microsoft.com/office/powerpoint/2010/main" val="12034964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1634" y="3916247"/>
            <a:ext cx="3015724" cy="994172"/>
          </a:xfrm>
        </p:spPr>
        <p:txBody>
          <a:bodyPr>
            <a:normAutofit/>
          </a:bodyPr>
          <a:lstStyle/>
          <a:p>
            <a:r>
              <a:rPr lang="en-GB" sz="1800" dirty="0">
                <a:latin typeface="+mn-lt"/>
              </a:rPr>
              <a:t>What the students say…….</a:t>
            </a:r>
          </a:p>
        </p:txBody>
      </p:sp>
      <p:sp>
        <p:nvSpPr>
          <p:cNvPr id="5" name="Oval Callout 4"/>
          <p:cNvSpPr/>
          <p:nvPr/>
        </p:nvSpPr>
        <p:spPr>
          <a:xfrm>
            <a:off x="5409234" y="42037"/>
            <a:ext cx="2264530" cy="1336112"/>
          </a:xfrm>
          <a:prstGeom prst="wedgeEllipseCallou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350" i="1" dirty="0"/>
              <a:t> </a:t>
            </a:r>
            <a:r>
              <a:rPr lang="en-GB" sz="825" i="1" dirty="0">
                <a:solidFill>
                  <a:schemeClr val="tx1"/>
                </a:solidFill>
              </a:rPr>
              <a:t>The best part of the URSS experience for me was meeting everyone in the team that I worked with. They were all super friendly and went out of their way to make me feel comfortable and a part of their team. </a:t>
            </a:r>
            <a:endParaRPr lang="en-GB" sz="825" dirty="0">
              <a:solidFill>
                <a:schemeClr val="tx1"/>
              </a:solidFill>
            </a:endParaRPr>
          </a:p>
        </p:txBody>
      </p:sp>
      <p:sp>
        <p:nvSpPr>
          <p:cNvPr id="9" name="Oval Callout 8"/>
          <p:cNvSpPr/>
          <p:nvPr/>
        </p:nvSpPr>
        <p:spPr>
          <a:xfrm>
            <a:off x="3525776" y="290934"/>
            <a:ext cx="2177415" cy="1445560"/>
          </a:xfrm>
          <a:prstGeom prst="wedgeEllipseCallou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1"/>
                </a:solidFill>
              </a:rPr>
              <a:t>URSS project is an amazing experience for me. I never imagined working in a biochemistry lab &amp; doing official practical experiment with PhDs or Postdocs before</a:t>
            </a:r>
          </a:p>
        </p:txBody>
      </p:sp>
      <p:sp>
        <p:nvSpPr>
          <p:cNvPr id="10" name="Oval Callout 9"/>
          <p:cNvSpPr/>
          <p:nvPr/>
        </p:nvSpPr>
        <p:spPr>
          <a:xfrm>
            <a:off x="1149778" y="1225115"/>
            <a:ext cx="3015724" cy="2558501"/>
          </a:xfrm>
          <a:prstGeom prst="wedgeEllipseCallou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1"/>
                </a:solidFill>
              </a:rPr>
              <a:t>The best part of the URSS Experience was the knowledge that my research could hopefully benefit others one day. My URSS project was inspired by my own real-life experience of being bullied and embarking on this project was a great way to de-stress and channel the negativity into a positive experience. I hope that with my research, I could raise awareness on such behaviours and hopefully inspire lawmakers to enact legislation that can combat social exclusion bullying, in the hopes of increasing justice for victims of mental bullying in the future. </a:t>
            </a:r>
          </a:p>
        </p:txBody>
      </p:sp>
      <p:sp>
        <p:nvSpPr>
          <p:cNvPr id="11" name="Oval Callout 10"/>
          <p:cNvSpPr/>
          <p:nvPr/>
        </p:nvSpPr>
        <p:spPr>
          <a:xfrm>
            <a:off x="1679096" y="218248"/>
            <a:ext cx="1824553" cy="1108251"/>
          </a:xfrm>
          <a:prstGeom prst="wedgeEllipseCallou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i="1" dirty="0">
                <a:solidFill>
                  <a:schemeClr val="tx1"/>
                </a:solidFill>
              </a:rPr>
              <a:t>The URSS experience has given me a good insight into life as a research scientist…. and would now consider studying further!</a:t>
            </a:r>
            <a:endParaRPr lang="en-GB" sz="900" dirty="0">
              <a:solidFill>
                <a:schemeClr val="tx1"/>
              </a:solidFill>
            </a:endParaRPr>
          </a:p>
        </p:txBody>
      </p:sp>
      <p:sp>
        <p:nvSpPr>
          <p:cNvPr id="12" name="Oval Callout 11"/>
          <p:cNvSpPr/>
          <p:nvPr/>
        </p:nvSpPr>
        <p:spPr>
          <a:xfrm>
            <a:off x="5980477" y="2600909"/>
            <a:ext cx="1991553" cy="1315338"/>
          </a:xfrm>
          <a:prstGeom prst="wedgeEllipseCallo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25" dirty="0">
                <a:solidFill>
                  <a:schemeClr val="tx1"/>
                </a:solidFill>
              </a:rPr>
              <a:t>The best part of the URSS was getting the opportunity to make a real and significant difference to society whilst gaining valuable experience in my chosen field, all whilst focusing my career path</a:t>
            </a:r>
          </a:p>
        </p:txBody>
      </p:sp>
      <p:sp>
        <p:nvSpPr>
          <p:cNvPr id="13" name="Oval Callout 12"/>
          <p:cNvSpPr/>
          <p:nvPr/>
        </p:nvSpPr>
        <p:spPr>
          <a:xfrm>
            <a:off x="3809048" y="1830882"/>
            <a:ext cx="2348865" cy="2111179"/>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825" dirty="0">
                <a:solidFill>
                  <a:schemeClr val="tx1"/>
                </a:solidFill>
              </a:rPr>
              <a:t>The best thing about my URSS Experience was getting to research in another country. I experienced the challenges of using foreign language sources and working in a completely new setting. I was hugely rewarded, gaining wonderful cultural experiences and having the opportunity to uncover fascinating new archival sources that contribute to the existing literature on my topic. </a:t>
            </a:r>
          </a:p>
        </p:txBody>
      </p:sp>
      <p:sp>
        <p:nvSpPr>
          <p:cNvPr id="15" name="Oval Callout 14"/>
          <p:cNvSpPr/>
          <p:nvPr/>
        </p:nvSpPr>
        <p:spPr>
          <a:xfrm>
            <a:off x="5788428" y="1472537"/>
            <a:ext cx="2109037" cy="1128373"/>
          </a:xfrm>
          <a:prstGeom prst="wedgeEllipseCallou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825" dirty="0">
                <a:solidFill>
                  <a:schemeClr val="tx1"/>
                </a:solidFill>
              </a:rPr>
              <a:t>The best part of my URSS experience was working alongside PhD students and having a leading academic in the field available for guidance at any time.</a:t>
            </a:r>
          </a:p>
        </p:txBody>
      </p:sp>
    </p:spTree>
    <p:extLst>
      <p:ext uri="{BB962C8B-B14F-4D97-AF65-F5344CB8AC3E}">
        <p14:creationId xmlns:p14="http://schemas.microsoft.com/office/powerpoint/2010/main" val="29971919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84188" y="435280"/>
            <a:ext cx="5099480" cy="3263504"/>
          </a:xfrm>
        </p:spPr>
        <p:txBody>
          <a:bodyPr>
            <a:normAutofit/>
          </a:bodyPr>
          <a:lstStyle/>
          <a:p>
            <a:endParaRPr lang="en-US" dirty="0"/>
          </a:p>
          <a:p>
            <a:endParaRPr lang="en-US" dirty="0"/>
          </a:p>
          <a:p>
            <a:endParaRPr lang="en-US" dirty="0"/>
          </a:p>
          <a:p>
            <a:endParaRPr lang="en-US" b="1" dirty="0"/>
          </a:p>
          <a:p>
            <a:endParaRPr lang="en-US" sz="3000" b="1" dirty="0"/>
          </a:p>
          <a:p>
            <a:endParaRPr lang="en-GB" sz="3000" dirty="0"/>
          </a:p>
        </p:txBody>
      </p:sp>
      <p:sp>
        <p:nvSpPr>
          <p:cNvPr id="4" name="Rectangle 3"/>
          <p:cNvSpPr/>
          <p:nvPr/>
        </p:nvSpPr>
        <p:spPr>
          <a:xfrm>
            <a:off x="2857500" y="2329376"/>
            <a:ext cx="3429000" cy="300082"/>
          </a:xfrm>
          <a:prstGeom prst="rect">
            <a:avLst/>
          </a:prstGeom>
        </p:spPr>
        <p:txBody>
          <a:bodyPr>
            <a:spAutoFit/>
          </a:bodyPr>
          <a:lstStyle/>
          <a:p>
            <a:endParaRPr lang="en-US" sz="1350" b="1" dirty="0">
              <a:latin typeface="Calibri" panose="020F0502020204030204" pitchFamily="34" charset="0"/>
              <a:cs typeface="Calibri" panose="020F0502020204030204" pitchFamily="34" charset="0"/>
            </a:endParaRPr>
          </a:p>
        </p:txBody>
      </p:sp>
      <p:pic>
        <p:nvPicPr>
          <p:cNvPr id="54" name="Picture 5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9118" y="254170"/>
            <a:ext cx="6119508" cy="3439163"/>
          </a:xfrm>
          <a:prstGeom prst="rect">
            <a:avLst/>
          </a:prstGeom>
        </p:spPr>
      </p:pic>
      <p:sp>
        <p:nvSpPr>
          <p:cNvPr id="55" name="TextBox 54"/>
          <p:cNvSpPr txBox="1"/>
          <p:nvPr/>
        </p:nvSpPr>
        <p:spPr>
          <a:xfrm>
            <a:off x="1685050" y="698401"/>
            <a:ext cx="1306808" cy="2123658"/>
          </a:xfrm>
          <a:prstGeom prst="rect">
            <a:avLst/>
          </a:prstGeom>
          <a:noFill/>
        </p:spPr>
        <p:txBody>
          <a:bodyPr wrap="square" rtlCol="0">
            <a:spAutoFit/>
          </a:bodyPr>
          <a:lstStyle/>
          <a:p>
            <a:pPr marL="128588" indent="-128588">
              <a:buFont typeface="Arial" panose="020B0604020202020204" pitchFamily="34" charset="0"/>
              <a:buChar char="•"/>
            </a:pPr>
            <a:r>
              <a:rPr lang="en-GB" sz="825" b="1" dirty="0">
                <a:solidFill>
                  <a:schemeClr val="bg2"/>
                </a:solidFill>
              </a:rPr>
              <a:t>Austria</a:t>
            </a:r>
          </a:p>
          <a:p>
            <a:pPr marL="128588" indent="-128588">
              <a:buFont typeface="Arial" panose="020B0604020202020204" pitchFamily="34" charset="0"/>
              <a:buChar char="•"/>
            </a:pPr>
            <a:r>
              <a:rPr lang="en-GB" sz="825" b="1" dirty="0">
                <a:solidFill>
                  <a:schemeClr val="bg2"/>
                </a:solidFill>
              </a:rPr>
              <a:t>Bulgaria</a:t>
            </a:r>
          </a:p>
          <a:p>
            <a:pPr marL="128588" indent="-128588">
              <a:buFont typeface="Arial" panose="020B0604020202020204" pitchFamily="34" charset="0"/>
              <a:buChar char="•"/>
            </a:pPr>
            <a:r>
              <a:rPr lang="en-GB" sz="825" b="1" dirty="0">
                <a:solidFill>
                  <a:schemeClr val="bg2"/>
                </a:solidFill>
              </a:rPr>
              <a:t>Croatia </a:t>
            </a:r>
          </a:p>
          <a:p>
            <a:pPr marL="128588" indent="-128588">
              <a:buFont typeface="Arial" panose="020B0604020202020204" pitchFamily="34" charset="0"/>
              <a:buChar char="•"/>
            </a:pPr>
            <a:r>
              <a:rPr lang="en-GB" sz="825" b="1" dirty="0">
                <a:solidFill>
                  <a:schemeClr val="bg2"/>
                </a:solidFill>
              </a:rPr>
              <a:t>Denmark</a:t>
            </a:r>
          </a:p>
          <a:p>
            <a:pPr marL="128588" indent="-128588">
              <a:buFont typeface="Arial" panose="020B0604020202020204" pitchFamily="34" charset="0"/>
              <a:buChar char="•"/>
            </a:pPr>
            <a:r>
              <a:rPr lang="en-GB" sz="825" b="1" dirty="0">
                <a:solidFill>
                  <a:schemeClr val="bg2"/>
                </a:solidFill>
              </a:rPr>
              <a:t>France</a:t>
            </a:r>
          </a:p>
          <a:p>
            <a:pPr marL="128588" indent="-128588">
              <a:buFont typeface="Arial" panose="020B0604020202020204" pitchFamily="34" charset="0"/>
              <a:buChar char="•"/>
            </a:pPr>
            <a:r>
              <a:rPr lang="en-GB" sz="825" b="1" dirty="0">
                <a:solidFill>
                  <a:schemeClr val="bg2"/>
                </a:solidFill>
              </a:rPr>
              <a:t>Germany</a:t>
            </a:r>
          </a:p>
          <a:p>
            <a:pPr marL="128588" indent="-128588">
              <a:buFont typeface="Arial" panose="020B0604020202020204" pitchFamily="34" charset="0"/>
              <a:buChar char="•"/>
            </a:pPr>
            <a:r>
              <a:rPr lang="en-GB" sz="825" b="1" dirty="0">
                <a:solidFill>
                  <a:schemeClr val="bg2"/>
                </a:solidFill>
              </a:rPr>
              <a:t>Hungary</a:t>
            </a:r>
          </a:p>
          <a:p>
            <a:pPr marL="128588" indent="-128588">
              <a:buFont typeface="Arial" panose="020B0604020202020204" pitchFamily="34" charset="0"/>
              <a:buChar char="•"/>
            </a:pPr>
            <a:r>
              <a:rPr lang="en-GB" sz="825" b="1" dirty="0">
                <a:solidFill>
                  <a:schemeClr val="bg2"/>
                </a:solidFill>
              </a:rPr>
              <a:t>Malta</a:t>
            </a:r>
          </a:p>
          <a:p>
            <a:pPr marL="128588" indent="-128588">
              <a:buFont typeface="Arial" panose="020B0604020202020204" pitchFamily="34" charset="0"/>
              <a:buChar char="•"/>
            </a:pPr>
            <a:r>
              <a:rPr lang="en-GB" sz="825" b="1" dirty="0">
                <a:solidFill>
                  <a:schemeClr val="bg2"/>
                </a:solidFill>
              </a:rPr>
              <a:t>Poland</a:t>
            </a:r>
          </a:p>
          <a:p>
            <a:pPr marL="128588" indent="-128588">
              <a:buFont typeface="Arial" panose="020B0604020202020204" pitchFamily="34" charset="0"/>
              <a:buChar char="•"/>
            </a:pPr>
            <a:r>
              <a:rPr lang="en-GB" sz="825" b="1" dirty="0">
                <a:solidFill>
                  <a:schemeClr val="bg2"/>
                </a:solidFill>
              </a:rPr>
              <a:t>Serbia</a:t>
            </a:r>
          </a:p>
          <a:p>
            <a:pPr marL="128588" indent="-128588">
              <a:buFont typeface="Arial" panose="020B0604020202020204" pitchFamily="34" charset="0"/>
              <a:buChar char="•"/>
            </a:pPr>
            <a:r>
              <a:rPr lang="en-GB" sz="825" b="1" dirty="0">
                <a:solidFill>
                  <a:schemeClr val="bg2"/>
                </a:solidFill>
              </a:rPr>
              <a:t>Slovenia</a:t>
            </a:r>
          </a:p>
          <a:p>
            <a:pPr marL="128588" indent="-128588">
              <a:buFont typeface="Arial" panose="020B0604020202020204" pitchFamily="34" charset="0"/>
              <a:buChar char="•"/>
            </a:pPr>
            <a:r>
              <a:rPr lang="en-GB" sz="825" b="1" dirty="0">
                <a:solidFill>
                  <a:schemeClr val="bg2"/>
                </a:solidFill>
              </a:rPr>
              <a:t>Sweden</a:t>
            </a:r>
          </a:p>
          <a:p>
            <a:pPr marL="128588" indent="-128588">
              <a:buFont typeface="Arial" panose="020B0604020202020204" pitchFamily="34" charset="0"/>
              <a:buChar char="•"/>
            </a:pPr>
            <a:r>
              <a:rPr lang="en-GB" sz="825" b="1" dirty="0">
                <a:solidFill>
                  <a:schemeClr val="bg2"/>
                </a:solidFill>
              </a:rPr>
              <a:t>Switzerland</a:t>
            </a:r>
          </a:p>
          <a:p>
            <a:pPr marL="128588" indent="-128588">
              <a:buFont typeface="Arial" panose="020B0604020202020204" pitchFamily="34" charset="0"/>
              <a:buChar char="•"/>
            </a:pPr>
            <a:r>
              <a:rPr lang="en-GB" sz="825" b="1" dirty="0">
                <a:solidFill>
                  <a:schemeClr val="bg2"/>
                </a:solidFill>
              </a:rPr>
              <a:t>Romania</a:t>
            </a:r>
          </a:p>
          <a:p>
            <a:pPr marL="128588" indent="-128588">
              <a:buFont typeface="Arial" panose="020B0604020202020204" pitchFamily="34" charset="0"/>
              <a:buChar char="•"/>
            </a:pPr>
            <a:r>
              <a:rPr lang="en-GB" sz="825" b="1" dirty="0">
                <a:solidFill>
                  <a:schemeClr val="bg2"/>
                </a:solidFill>
              </a:rPr>
              <a:t>Ukraine </a:t>
            </a:r>
            <a:r>
              <a:rPr lang="en-GB" sz="825" dirty="0">
                <a:solidFill>
                  <a:schemeClr val="bg2"/>
                </a:solidFill>
              </a:rPr>
              <a:t> </a:t>
            </a:r>
          </a:p>
          <a:p>
            <a:pPr marL="128588" indent="-128588">
              <a:buFont typeface="Arial" panose="020B0604020202020204" pitchFamily="34" charset="0"/>
              <a:buChar char="•"/>
            </a:pPr>
            <a:endParaRPr lang="en-GB" sz="825" dirty="0">
              <a:solidFill>
                <a:schemeClr val="bg2"/>
              </a:solidFill>
            </a:endParaRPr>
          </a:p>
        </p:txBody>
      </p:sp>
      <p:sp>
        <p:nvSpPr>
          <p:cNvPr id="56" name="TextBox 55"/>
          <p:cNvSpPr txBox="1"/>
          <p:nvPr/>
        </p:nvSpPr>
        <p:spPr>
          <a:xfrm>
            <a:off x="6845340" y="609675"/>
            <a:ext cx="1155661" cy="1742785"/>
          </a:xfrm>
          <a:prstGeom prst="rect">
            <a:avLst/>
          </a:prstGeom>
          <a:noFill/>
        </p:spPr>
        <p:txBody>
          <a:bodyPr wrap="square" rtlCol="0">
            <a:spAutoFit/>
          </a:bodyPr>
          <a:lstStyle/>
          <a:p>
            <a:pPr marL="128588" indent="-128588">
              <a:buFont typeface="Arial" panose="020B0604020202020204" pitchFamily="34" charset="0"/>
              <a:buChar char="•"/>
            </a:pPr>
            <a:r>
              <a:rPr lang="en-GB" sz="825" b="1" dirty="0">
                <a:solidFill>
                  <a:schemeClr val="bg2"/>
                </a:solidFill>
              </a:rPr>
              <a:t>Egypt</a:t>
            </a:r>
          </a:p>
          <a:p>
            <a:pPr marL="128588" indent="-128588">
              <a:buFont typeface="Arial" panose="020B0604020202020204" pitchFamily="34" charset="0"/>
              <a:buChar char="•"/>
            </a:pPr>
            <a:endParaRPr lang="en-GB" sz="825" b="1" dirty="0">
              <a:solidFill>
                <a:schemeClr val="bg2"/>
              </a:solidFill>
            </a:endParaRPr>
          </a:p>
          <a:p>
            <a:pPr marL="128588" indent="-128588">
              <a:buFont typeface="Arial" panose="020B0604020202020204" pitchFamily="34" charset="0"/>
              <a:buChar char="•"/>
            </a:pPr>
            <a:r>
              <a:rPr lang="en-GB" sz="825" b="1" dirty="0">
                <a:solidFill>
                  <a:schemeClr val="bg2"/>
                </a:solidFill>
              </a:rPr>
              <a:t>Cambodia</a:t>
            </a:r>
          </a:p>
          <a:p>
            <a:pPr marL="128588" indent="-128588">
              <a:buFont typeface="Arial" panose="020B0604020202020204" pitchFamily="34" charset="0"/>
              <a:buChar char="•"/>
            </a:pPr>
            <a:r>
              <a:rPr lang="en-GB" sz="825" b="1" dirty="0">
                <a:solidFill>
                  <a:schemeClr val="bg2"/>
                </a:solidFill>
              </a:rPr>
              <a:t>China</a:t>
            </a:r>
          </a:p>
          <a:p>
            <a:pPr marL="128588" indent="-128588">
              <a:buFont typeface="Arial" panose="020B0604020202020204" pitchFamily="34" charset="0"/>
              <a:buChar char="•"/>
            </a:pPr>
            <a:r>
              <a:rPr lang="en-GB" sz="825" b="1" dirty="0">
                <a:solidFill>
                  <a:schemeClr val="bg2"/>
                </a:solidFill>
              </a:rPr>
              <a:t>Hong Kong </a:t>
            </a:r>
          </a:p>
          <a:p>
            <a:pPr marL="128588" indent="-128588">
              <a:buFont typeface="Arial" panose="020B0604020202020204" pitchFamily="34" charset="0"/>
              <a:buChar char="•"/>
            </a:pPr>
            <a:r>
              <a:rPr lang="en-GB" sz="825" b="1" dirty="0">
                <a:solidFill>
                  <a:schemeClr val="bg2"/>
                </a:solidFill>
              </a:rPr>
              <a:t>Indonesia</a:t>
            </a:r>
          </a:p>
          <a:p>
            <a:pPr marL="128588" indent="-128588">
              <a:buFont typeface="Arial" panose="020B0604020202020204" pitchFamily="34" charset="0"/>
              <a:buChar char="•"/>
            </a:pPr>
            <a:r>
              <a:rPr lang="en-GB" sz="825" b="1" dirty="0">
                <a:solidFill>
                  <a:schemeClr val="bg2"/>
                </a:solidFill>
              </a:rPr>
              <a:t>Singapore</a:t>
            </a:r>
          </a:p>
          <a:p>
            <a:pPr marL="128588" indent="-128588">
              <a:buFont typeface="Arial" panose="020B0604020202020204" pitchFamily="34" charset="0"/>
              <a:buChar char="•"/>
            </a:pPr>
            <a:r>
              <a:rPr lang="en-GB" sz="825" b="1" dirty="0">
                <a:solidFill>
                  <a:schemeClr val="bg2"/>
                </a:solidFill>
              </a:rPr>
              <a:t>Sri Lanka</a:t>
            </a:r>
          </a:p>
          <a:p>
            <a:pPr marL="128588" indent="-128588">
              <a:buFont typeface="Arial" panose="020B0604020202020204" pitchFamily="34" charset="0"/>
              <a:buChar char="•"/>
            </a:pPr>
            <a:r>
              <a:rPr lang="en-GB" sz="825" b="1" dirty="0">
                <a:solidFill>
                  <a:schemeClr val="bg2"/>
                </a:solidFill>
              </a:rPr>
              <a:t>Taiwan </a:t>
            </a:r>
          </a:p>
          <a:p>
            <a:pPr marL="128588" indent="-128588">
              <a:buFont typeface="Arial" panose="020B0604020202020204" pitchFamily="34" charset="0"/>
              <a:buChar char="•"/>
            </a:pPr>
            <a:r>
              <a:rPr lang="en-GB" sz="825" b="1" dirty="0">
                <a:solidFill>
                  <a:schemeClr val="bg2"/>
                </a:solidFill>
              </a:rPr>
              <a:t>Thailand</a:t>
            </a:r>
          </a:p>
          <a:p>
            <a:pPr marL="128588" indent="-128588">
              <a:buFont typeface="Arial" panose="020B0604020202020204" pitchFamily="34" charset="0"/>
              <a:buChar char="•"/>
            </a:pPr>
            <a:endParaRPr lang="en-GB" sz="825" b="1" dirty="0">
              <a:solidFill>
                <a:schemeClr val="bg2"/>
              </a:solidFill>
            </a:endParaRPr>
          </a:p>
          <a:p>
            <a:pPr marL="128588" indent="-128588">
              <a:buFont typeface="Arial" panose="020B0604020202020204" pitchFamily="34" charset="0"/>
              <a:buChar char="•"/>
            </a:pPr>
            <a:endParaRPr lang="en-GB" sz="825" b="1" dirty="0">
              <a:solidFill>
                <a:schemeClr val="bg2"/>
              </a:solidFill>
            </a:endParaRPr>
          </a:p>
          <a:p>
            <a:endParaRPr lang="en-GB" sz="825" b="1" dirty="0">
              <a:solidFill>
                <a:schemeClr val="bg2"/>
              </a:solidFill>
            </a:endParaRPr>
          </a:p>
        </p:txBody>
      </p:sp>
      <p:sp>
        <p:nvSpPr>
          <p:cNvPr id="57" name="TextBox 56"/>
          <p:cNvSpPr txBox="1"/>
          <p:nvPr/>
        </p:nvSpPr>
        <p:spPr>
          <a:xfrm>
            <a:off x="1685050" y="2773378"/>
            <a:ext cx="769159" cy="727122"/>
          </a:xfrm>
          <a:prstGeom prst="rect">
            <a:avLst/>
          </a:prstGeom>
          <a:noFill/>
        </p:spPr>
        <p:txBody>
          <a:bodyPr wrap="square" rtlCol="0">
            <a:spAutoFit/>
          </a:bodyPr>
          <a:lstStyle/>
          <a:p>
            <a:pPr marL="128588" indent="-128588">
              <a:buFont typeface="Arial" panose="020B0604020202020204" pitchFamily="34" charset="0"/>
              <a:buChar char="•"/>
            </a:pPr>
            <a:r>
              <a:rPr lang="en-GB" sz="825" b="1" dirty="0">
                <a:solidFill>
                  <a:schemeClr val="bg2"/>
                </a:solidFill>
              </a:rPr>
              <a:t>Argentina </a:t>
            </a:r>
          </a:p>
          <a:p>
            <a:pPr marL="128588" indent="-128588">
              <a:buFont typeface="Arial" panose="020B0604020202020204" pitchFamily="34" charset="0"/>
              <a:buChar char="•"/>
            </a:pPr>
            <a:r>
              <a:rPr lang="en-GB" sz="825" b="1" dirty="0">
                <a:solidFill>
                  <a:schemeClr val="bg2"/>
                </a:solidFill>
              </a:rPr>
              <a:t>Canada</a:t>
            </a:r>
          </a:p>
          <a:p>
            <a:pPr marL="128588" indent="-128588">
              <a:buFont typeface="Arial" panose="020B0604020202020204" pitchFamily="34" charset="0"/>
              <a:buChar char="•"/>
            </a:pPr>
            <a:r>
              <a:rPr lang="en-GB" sz="825" b="1" dirty="0">
                <a:solidFill>
                  <a:schemeClr val="bg2"/>
                </a:solidFill>
              </a:rPr>
              <a:t>Mexico</a:t>
            </a:r>
          </a:p>
          <a:p>
            <a:pPr marL="128588" indent="-128588">
              <a:buFont typeface="Arial" panose="020B0604020202020204" pitchFamily="34" charset="0"/>
              <a:buChar char="•"/>
            </a:pPr>
            <a:r>
              <a:rPr lang="en-GB" sz="825" b="1" dirty="0">
                <a:solidFill>
                  <a:schemeClr val="bg2"/>
                </a:solidFill>
              </a:rPr>
              <a:t>Peru</a:t>
            </a:r>
          </a:p>
          <a:p>
            <a:pPr marL="128588" indent="-128588">
              <a:buFont typeface="Arial" panose="020B0604020202020204" pitchFamily="34" charset="0"/>
              <a:buChar char="•"/>
            </a:pPr>
            <a:r>
              <a:rPr lang="en-GB" sz="825" b="1" dirty="0">
                <a:solidFill>
                  <a:schemeClr val="bg2"/>
                </a:solidFill>
              </a:rPr>
              <a:t>USA</a:t>
            </a:r>
          </a:p>
        </p:txBody>
      </p:sp>
      <p:sp>
        <p:nvSpPr>
          <p:cNvPr id="62" name="Rectangle 61"/>
          <p:cNvSpPr/>
          <p:nvPr/>
        </p:nvSpPr>
        <p:spPr>
          <a:xfrm>
            <a:off x="1413952" y="4361972"/>
            <a:ext cx="3919086" cy="369332"/>
          </a:xfrm>
          <a:prstGeom prst="rect">
            <a:avLst/>
          </a:prstGeom>
        </p:spPr>
        <p:txBody>
          <a:bodyPr wrap="none">
            <a:spAutoFit/>
          </a:bodyPr>
          <a:lstStyle/>
          <a:p>
            <a:r>
              <a:rPr lang="en-GB" b="1" dirty="0"/>
              <a:t>Where the URSS students went in 2019</a:t>
            </a:r>
          </a:p>
        </p:txBody>
      </p:sp>
    </p:spTree>
    <p:extLst>
      <p:ext uri="{BB962C8B-B14F-4D97-AF65-F5344CB8AC3E}">
        <p14:creationId xmlns:p14="http://schemas.microsoft.com/office/powerpoint/2010/main" val="12515641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6195" y="365138"/>
            <a:ext cx="2443163" cy="555554"/>
          </a:xfrm>
        </p:spPr>
        <p:txBody>
          <a:bodyPr>
            <a:normAutofit/>
          </a:bodyPr>
          <a:lstStyle/>
          <a:p>
            <a:pPr marL="0" indent="0" algn="ctr">
              <a:buNone/>
            </a:pPr>
            <a:r>
              <a:rPr lang="en-GB" sz="2400" b="1" dirty="0"/>
              <a:t>Any questions?</a:t>
            </a:r>
          </a:p>
          <a:p>
            <a:pPr marL="0" indent="0" algn="ctr">
              <a:buNone/>
            </a:pPr>
            <a:endParaRPr lang="en-GB" sz="2400" b="1" dirty="0"/>
          </a:p>
        </p:txBody>
      </p:sp>
      <p:pic>
        <p:nvPicPr>
          <p:cNvPr id="7" name="Picture 6" descr="M:\CY\Skills\URSS\URSS 2018\SHOWCASE\Images\Ife.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08553" y="223692"/>
            <a:ext cx="2835236" cy="2108028"/>
          </a:xfrm>
          <a:prstGeom prst="rect">
            <a:avLst/>
          </a:prstGeom>
          <a:noFill/>
          <a:ln>
            <a:noFill/>
          </a:ln>
        </p:spPr>
      </p:pic>
      <p:sp>
        <p:nvSpPr>
          <p:cNvPr id="8" name="Rectangle 7"/>
          <p:cNvSpPr/>
          <p:nvPr/>
        </p:nvSpPr>
        <p:spPr>
          <a:xfrm>
            <a:off x="4104800" y="2489887"/>
            <a:ext cx="3842742" cy="1900007"/>
          </a:xfrm>
          <a:prstGeom prst="rect">
            <a:avLst/>
          </a:prstGeom>
        </p:spPr>
        <p:txBody>
          <a:bodyPr wrap="square">
            <a:spAutoFit/>
          </a:bodyPr>
          <a:lstStyle/>
          <a:p>
            <a:pPr>
              <a:lnSpc>
                <a:spcPct val="107000"/>
              </a:lnSpc>
              <a:spcAft>
                <a:spcPts val="600"/>
              </a:spcAft>
            </a:pPr>
            <a:r>
              <a:rPr lang="en-GB" sz="1050" b="1" dirty="0">
                <a:latin typeface="Calibri" panose="020F0502020204030204" pitchFamily="34" charset="0"/>
                <a:ea typeface="Calibri" panose="020F0502020204030204" pitchFamily="34" charset="0"/>
                <a:cs typeface="Calibri" panose="020F0502020204030204" pitchFamily="34" charset="0"/>
              </a:rPr>
              <a:t>“</a:t>
            </a:r>
            <a:r>
              <a:rPr lang="en-GB" sz="1050" b="1" i="1" dirty="0">
                <a:latin typeface="Calibri" panose="020F0502020204030204" pitchFamily="34" charset="0"/>
                <a:ea typeface="Calibri" panose="020F0502020204030204" pitchFamily="34" charset="0"/>
                <a:cs typeface="Calibri" panose="020F0502020204030204" pitchFamily="34" charset="0"/>
              </a:rPr>
              <a:t>I thoroughly enjoyed the URSS experience and gained so much from the programme. I have increased my skills in everything from research methods, to creating and presenting research, to communicating research to different audiences to organisation and time-management</a:t>
            </a:r>
            <a:r>
              <a:rPr lang="en-GB" sz="1050" b="1" dirty="0">
                <a:latin typeface="Calibri" panose="020F0502020204030204" pitchFamily="34" charset="0"/>
                <a:ea typeface="Calibri" panose="020F0502020204030204" pitchFamily="34" charset="0"/>
                <a:cs typeface="Calibri" panose="020F0502020204030204" pitchFamily="34" charset="0"/>
              </a:rPr>
              <a:t>”</a:t>
            </a:r>
          </a:p>
          <a:p>
            <a:pPr>
              <a:lnSpc>
                <a:spcPct val="107000"/>
              </a:lnSpc>
              <a:spcAft>
                <a:spcPts val="600"/>
              </a:spcAft>
            </a:pPr>
            <a:endParaRPr lang="en-GB" sz="1050" b="1" dirty="0">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600"/>
              </a:spcAft>
            </a:pPr>
            <a:r>
              <a:rPr lang="en-GB" sz="1050" b="1" dirty="0">
                <a:latin typeface="Calibri" panose="020F0502020204030204" pitchFamily="34" charset="0"/>
                <a:ea typeface="Calibri" panose="020F0502020204030204" pitchFamily="34" charset="0"/>
                <a:cs typeface="Calibri" panose="020F0502020204030204" pitchFamily="34" charset="0"/>
              </a:rPr>
              <a:t>Ife Akinroyeje, URSS participant, History &amp; Sociology</a:t>
            </a:r>
          </a:p>
          <a:p>
            <a:pPr>
              <a:lnSpc>
                <a:spcPct val="107000"/>
              </a:lnSpc>
              <a:spcAft>
                <a:spcPts val="600"/>
              </a:spcAft>
            </a:pPr>
            <a:endParaRPr lang="en-GB" sz="900" dirty="0">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600"/>
              </a:spcAft>
            </a:pPr>
            <a:r>
              <a:rPr lang="en-GB" sz="900" dirty="0">
                <a:latin typeface="Calibri" panose="020F0502020204030204" pitchFamily="34" charset="0"/>
                <a:ea typeface="Calibri" panose="020F0502020204030204" pitchFamily="34" charset="0"/>
                <a:cs typeface="Calibri" panose="020F0502020204030204" pitchFamily="34" charset="0"/>
              </a:rPr>
              <a:t> </a:t>
            </a:r>
            <a:endParaRPr lang="en-GB" sz="9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28836" y="875457"/>
            <a:ext cx="1334442" cy="1614430"/>
          </a:xfrm>
          <a:prstGeom prst="rect">
            <a:avLst/>
          </a:prstGeom>
        </p:spPr>
      </p:pic>
      <p:sp>
        <p:nvSpPr>
          <p:cNvPr id="3" name="Rectangle 2"/>
          <p:cNvSpPr/>
          <p:nvPr/>
        </p:nvSpPr>
        <p:spPr>
          <a:xfrm>
            <a:off x="1516196" y="2772780"/>
            <a:ext cx="3429000" cy="1061829"/>
          </a:xfrm>
          <a:prstGeom prst="rect">
            <a:avLst/>
          </a:prstGeom>
        </p:spPr>
        <p:txBody>
          <a:bodyPr>
            <a:spAutoFit/>
          </a:bodyPr>
          <a:lstStyle/>
          <a:p>
            <a:r>
              <a:rPr lang="en-GB" sz="1350" b="1" dirty="0"/>
              <a:t>Wendy Hunt</a:t>
            </a:r>
          </a:p>
          <a:p>
            <a:r>
              <a:rPr lang="en-GB" sz="1350" b="1" dirty="0"/>
              <a:t>URSS Coordinator </a:t>
            </a:r>
          </a:p>
          <a:p>
            <a:endParaRPr lang="en-GB" sz="1200" b="1" dirty="0"/>
          </a:p>
          <a:p>
            <a:r>
              <a:rPr lang="en-US" sz="1200" b="1" dirty="0">
                <a:latin typeface="Calibri" panose="020F0502020204030204" pitchFamily="34" charset="0"/>
                <a:cs typeface="Calibri" panose="020F0502020204030204" pitchFamily="34" charset="0"/>
              </a:rPr>
              <a:t>urss@warwick.ac.uk </a:t>
            </a:r>
            <a:r>
              <a:rPr lang="en-US" sz="1200" dirty="0">
                <a:latin typeface="Calibri" panose="020F0502020204030204" pitchFamily="34" charset="0"/>
                <a:cs typeface="Calibri" panose="020F0502020204030204" pitchFamily="34" charset="0"/>
              </a:rPr>
              <a:t>     </a:t>
            </a:r>
            <a:br>
              <a:rPr lang="en-US" sz="1200" dirty="0">
                <a:latin typeface="Calibri" panose="020F0502020204030204" pitchFamily="34" charset="0"/>
                <a:cs typeface="Calibri" panose="020F0502020204030204" pitchFamily="34" charset="0"/>
              </a:rPr>
            </a:br>
            <a:r>
              <a:rPr lang="en-US" sz="1200" b="1" dirty="0">
                <a:latin typeface="Calibri" panose="020F0502020204030204" pitchFamily="34" charset="0"/>
                <a:cs typeface="Calibri" panose="020F0502020204030204" pitchFamily="34" charset="0"/>
              </a:rPr>
              <a:t>www.warwick.ac.uk/urss</a:t>
            </a:r>
          </a:p>
        </p:txBody>
      </p:sp>
    </p:spTree>
    <p:extLst>
      <p:ext uri="{BB962C8B-B14F-4D97-AF65-F5344CB8AC3E}">
        <p14:creationId xmlns:p14="http://schemas.microsoft.com/office/powerpoint/2010/main" val="22596006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62" y="-3713665"/>
            <a:ext cx="9144000" cy="5143500"/>
          </a:xfrm>
          <a:prstGeom prst="rect">
            <a:avLst/>
          </a:prstGeom>
        </p:spPr>
      </p:pic>
      <p:sp>
        <p:nvSpPr>
          <p:cNvPr id="8" name="TextBox 7">
            <a:extLst>
              <a:ext uri="{FF2B5EF4-FFF2-40B4-BE49-F238E27FC236}">
                <a16:creationId xmlns:a16="http://schemas.microsoft.com/office/drawing/2014/main" id="{3F324468-9E99-4624-B345-007B1A40B3CD}"/>
              </a:ext>
            </a:extLst>
          </p:cNvPr>
          <p:cNvSpPr txBox="1"/>
          <p:nvPr/>
        </p:nvSpPr>
        <p:spPr>
          <a:xfrm>
            <a:off x="1826824" y="480373"/>
            <a:ext cx="3764265" cy="4832092"/>
          </a:xfrm>
          <a:prstGeom prst="rect">
            <a:avLst/>
          </a:prstGeom>
          <a:noFill/>
        </p:spPr>
        <p:txBody>
          <a:bodyPr wrap="square" numCol="1" rtlCol="0">
            <a:spAutoFit/>
          </a:bodyPr>
          <a:lstStyle/>
          <a:p>
            <a:pPr marL="285750" indent="-285750">
              <a:spcBef>
                <a:spcPct val="0"/>
              </a:spcBef>
              <a:buFont typeface="Arial" panose="020B0604020202020204" pitchFamily="34" charset="0"/>
              <a:buChar char="•"/>
            </a:pPr>
            <a:r>
              <a:rPr lang="en-US" altLang="en-US" sz="1600" b="1" dirty="0">
                <a:solidFill>
                  <a:schemeClr val="bg1"/>
                </a:solidFill>
                <a:latin typeface="+mj-lt"/>
              </a:rPr>
              <a:t>We are a welcoming and inclusive society with a diverse range of members that share an interest in Sociology</a:t>
            </a:r>
          </a:p>
          <a:p>
            <a:pPr marL="285750" indent="-285750">
              <a:spcBef>
                <a:spcPct val="0"/>
              </a:spcBef>
              <a:buFont typeface="Arial" panose="020B0604020202020204" pitchFamily="34" charset="0"/>
              <a:buChar char="•"/>
            </a:pPr>
            <a:r>
              <a:rPr lang="en-US" altLang="en-US" sz="1600" b="1" dirty="0">
                <a:solidFill>
                  <a:schemeClr val="bg1"/>
                </a:solidFill>
                <a:latin typeface="+mj-lt"/>
              </a:rPr>
              <a:t>We offer a wide range of events:</a:t>
            </a:r>
          </a:p>
          <a:p>
            <a:pPr>
              <a:spcBef>
                <a:spcPct val="0"/>
              </a:spcBef>
            </a:pPr>
            <a:endParaRPr lang="en-US" altLang="en-US" sz="1600" b="1" dirty="0">
              <a:solidFill>
                <a:schemeClr val="bg1"/>
              </a:solidFill>
              <a:latin typeface="+mj-lt"/>
            </a:endParaRPr>
          </a:p>
          <a:p>
            <a:pPr marL="285750" indent="-285750">
              <a:spcBef>
                <a:spcPct val="0"/>
              </a:spcBef>
              <a:buFont typeface="Wingdings" panose="05000000000000000000" pitchFamily="2" charset="2"/>
              <a:buChar char="à"/>
            </a:pPr>
            <a:r>
              <a:rPr lang="en-US" altLang="en-US" sz="1400" b="1" dirty="0">
                <a:solidFill>
                  <a:schemeClr val="bg1"/>
                </a:solidFill>
                <a:latin typeface="+mj-lt"/>
              </a:rPr>
              <a:t>Academic Events </a:t>
            </a:r>
            <a:r>
              <a:rPr lang="en-US" altLang="en-US" sz="1400" b="1" dirty="0">
                <a:solidFill>
                  <a:schemeClr val="bg1"/>
                </a:solidFill>
              </a:rPr>
              <a:t>–</a:t>
            </a:r>
            <a:r>
              <a:rPr lang="en-US" altLang="en-US" sz="1400" b="1" dirty="0">
                <a:solidFill>
                  <a:schemeClr val="bg1"/>
                </a:solidFill>
                <a:latin typeface="+mj-lt"/>
              </a:rPr>
              <a:t> from documentary screenings to careers fairs </a:t>
            </a:r>
          </a:p>
          <a:p>
            <a:pPr marL="285750" indent="-285750">
              <a:spcBef>
                <a:spcPct val="0"/>
              </a:spcBef>
              <a:buFont typeface="Wingdings" panose="05000000000000000000" pitchFamily="2" charset="2"/>
              <a:buChar char="à"/>
            </a:pPr>
            <a:endParaRPr lang="en-US" altLang="en-US" sz="1400" b="1" dirty="0">
              <a:solidFill>
                <a:schemeClr val="bg1"/>
              </a:solidFill>
              <a:latin typeface="+mj-lt"/>
            </a:endParaRPr>
          </a:p>
          <a:p>
            <a:pPr marL="285750" indent="-285750">
              <a:spcBef>
                <a:spcPct val="0"/>
              </a:spcBef>
              <a:buFont typeface="Wingdings" panose="05000000000000000000" pitchFamily="2" charset="2"/>
              <a:buChar char="à"/>
            </a:pPr>
            <a:r>
              <a:rPr lang="en-US" altLang="en-US" sz="1400" b="1" dirty="0">
                <a:solidFill>
                  <a:schemeClr val="bg1"/>
                </a:solidFill>
                <a:latin typeface="+mj-lt"/>
              </a:rPr>
              <a:t>Social Events – from bowling to bar crawls</a:t>
            </a:r>
          </a:p>
          <a:p>
            <a:pPr marL="285750" indent="-285750">
              <a:spcBef>
                <a:spcPct val="0"/>
              </a:spcBef>
              <a:buFont typeface="Wingdings" panose="05000000000000000000" pitchFamily="2" charset="2"/>
              <a:buChar char="à"/>
            </a:pPr>
            <a:endParaRPr lang="en-US" altLang="en-US" sz="1400" b="1" dirty="0">
              <a:solidFill>
                <a:schemeClr val="bg1"/>
              </a:solidFill>
              <a:latin typeface="+mj-lt"/>
            </a:endParaRPr>
          </a:p>
          <a:p>
            <a:pPr marL="285750" indent="-285750">
              <a:spcBef>
                <a:spcPct val="0"/>
              </a:spcBef>
              <a:buFont typeface="Wingdings" panose="05000000000000000000" pitchFamily="2" charset="2"/>
              <a:buChar char="à"/>
            </a:pPr>
            <a:r>
              <a:rPr lang="en-US" altLang="en-US" sz="1400" b="1" dirty="0">
                <a:solidFill>
                  <a:schemeClr val="bg1"/>
                </a:solidFill>
                <a:latin typeface="+mj-lt"/>
              </a:rPr>
              <a:t>Welfare Events – our mentoring scheme and advice drop-in sessions</a:t>
            </a:r>
          </a:p>
          <a:p>
            <a:pPr marL="285750" indent="-285750">
              <a:spcBef>
                <a:spcPct val="0"/>
              </a:spcBef>
              <a:buFont typeface="Wingdings" panose="05000000000000000000" pitchFamily="2" charset="2"/>
              <a:buChar char="à"/>
            </a:pPr>
            <a:endParaRPr lang="en-US" altLang="en-US" sz="1400" b="1" dirty="0">
              <a:solidFill>
                <a:schemeClr val="bg1"/>
              </a:solidFill>
              <a:latin typeface="+mj-lt"/>
            </a:endParaRPr>
          </a:p>
          <a:p>
            <a:pPr marL="285750" indent="-285750">
              <a:spcBef>
                <a:spcPct val="0"/>
              </a:spcBef>
              <a:buFont typeface="Wingdings" panose="05000000000000000000" pitchFamily="2" charset="2"/>
              <a:buChar char="à"/>
            </a:pPr>
            <a:r>
              <a:rPr lang="en-US" altLang="en-US" sz="1400" b="1" dirty="0">
                <a:solidFill>
                  <a:schemeClr val="bg1"/>
                </a:solidFill>
                <a:latin typeface="+mj-lt"/>
              </a:rPr>
              <a:t>Charity Events – </a:t>
            </a:r>
            <a:r>
              <a:rPr lang="en-US" altLang="en-US" sz="1400" b="1" dirty="0" err="1">
                <a:solidFill>
                  <a:schemeClr val="bg1"/>
                </a:solidFill>
                <a:latin typeface="+mj-lt"/>
              </a:rPr>
              <a:t>SocSoc</a:t>
            </a:r>
            <a:r>
              <a:rPr lang="en-US" altLang="en-US" sz="1400" b="1" dirty="0">
                <a:solidFill>
                  <a:schemeClr val="bg1"/>
                </a:solidFill>
                <a:latin typeface="+mj-lt"/>
              </a:rPr>
              <a:t> Socks, quiz nights and an annual raffle. All proceeds go to local charities</a:t>
            </a:r>
          </a:p>
          <a:p>
            <a:pPr>
              <a:spcBef>
                <a:spcPct val="0"/>
              </a:spcBef>
            </a:pPr>
            <a:endParaRPr lang="en-US" altLang="en-US" sz="1400" b="1" dirty="0">
              <a:solidFill>
                <a:schemeClr val="bg1"/>
              </a:solidFill>
              <a:latin typeface="+mj-lt"/>
            </a:endParaRPr>
          </a:p>
          <a:p>
            <a:pPr>
              <a:spcBef>
                <a:spcPct val="0"/>
              </a:spcBef>
            </a:pPr>
            <a:r>
              <a:rPr lang="en-US" altLang="en-US" sz="1600" b="1" dirty="0">
                <a:solidFill>
                  <a:schemeClr val="bg1"/>
                </a:solidFill>
                <a:latin typeface="+mj-lt"/>
              </a:rPr>
              <a:t>Whatever your interests may be, we’re sure </a:t>
            </a:r>
            <a:r>
              <a:rPr lang="en-US" altLang="en-US" sz="1600" b="1" dirty="0" err="1">
                <a:solidFill>
                  <a:schemeClr val="bg1"/>
                </a:solidFill>
                <a:latin typeface="+mj-lt"/>
              </a:rPr>
              <a:t>SocSoc</a:t>
            </a:r>
            <a:r>
              <a:rPr lang="en-US" altLang="en-US" sz="1600" b="1" dirty="0">
                <a:solidFill>
                  <a:schemeClr val="bg1"/>
                </a:solidFill>
                <a:latin typeface="+mj-lt"/>
              </a:rPr>
              <a:t> will have something to offer you!</a:t>
            </a:r>
          </a:p>
          <a:p>
            <a:pPr>
              <a:spcBef>
                <a:spcPct val="0"/>
              </a:spcBef>
            </a:pPr>
            <a:endParaRPr lang="en-US" altLang="en-US" sz="1400" b="1" dirty="0">
              <a:solidFill>
                <a:schemeClr val="bg1"/>
              </a:solidFill>
              <a:latin typeface="+mj-lt"/>
            </a:endParaRPr>
          </a:p>
          <a:p>
            <a:pPr>
              <a:spcBef>
                <a:spcPct val="0"/>
              </a:spcBef>
            </a:pPr>
            <a:endParaRPr lang="en-US" altLang="en-US" sz="1400" b="1" dirty="0">
              <a:solidFill>
                <a:schemeClr val="bg1"/>
              </a:solidFill>
              <a:latin typeface="+mj-lt"/>
            </a:endParaRPr>
          </a:p>
        </p:txBody>
      </p:sp>
      <p:pic>
        <p:nvPicPr>
          <p:cNvPr id="12" name="Picture 11">
            <a:extLst>
              <a:ext uri="{FF2B5EF4-FFF2-40B4-BE49-F238E27FC236}">
                <a16:creationId xmlns:a16="http://schemas.microsoft.com/office/drawing/2014/main" id="{53CA0488-818A-43A7-8A85-A4BFDA07CCAE}"/>
              </a:ext>
            </a:extLst>
          </p:cNvPr>
          <p:cNvPicPr>
            <a:picLocks noChangeAspect="1"/>
          </p:cNvPicPr>
          <p:nvPr/>
        </p:nvPicPr>
        <p:blipFill>
          <a:blip r:embed="rId4"/>
          <a:stretch>
            <a:fillRect/>
          </a:stretch>
        </p:blipFill>
        <p:spPr>
          <a:xfrm>
            <a:off x="-9365" y="0"/>
            <a:ext cx="1783830" cy="1783830"/>
          </a:xfrm>
          <a:prstGeom prst="rect">
            <a:avLst/>
          </a:prstGeom>
        </p:spPr>
      </p:pic>
      <p:pic>
        <p:nvPicPr>
          <p:cNvPr id="13" name="Picture 12">
            <a:extLst>
              <a:ext uri="{FF2B5EF4-FFF2-40B4-BE49-F238E27FC236}">
                <a16:creationId xmlns:a16="http://schemas.microsoft.com/office/drawing/2014/main" id="{C0D70A90-7D5F-4EC2-8AF3-1F03F4AA797D}"/>
              </a:ext>
            </a:extLst>
          </p:cNvPr>
          <p:cNvPicPr>
            <a:picLocks noChangeAspect="1"/>
          </p:cNvPicPr>
          <p:nvPr/>
        </p:nvPicPr>
        <p:blipFill>
          <a:blip r:embed="rId5"/>
          <a:stretch>
            <a:fillRect/>
          </a:stretch>
        </p:blipFill>
        <p:spPr>
          <a:xfrm>
            <a:off x="5913819" y="1429835"/>
            <a:ext cx="2270649" cy="1513766"/>
          </a:xfrm>
          <a:prstGeom prst="rect">
            <a:avLst/>
          </a:prstGeom>
          <a:ln>
            <a:noFill/>
          </a:ln>
          <a:effectLst>
            <a:outerShdw blurRad="190500" algn="tl" rotWithShape="0">
              <a:srgbClr val="000000">
                <a:alpha val="70000"/>
              </a:srgbClr>
            </a:outerShdw>
          </a:effectLst>
        </p:spPr>
      </p:pic>
      <p:pic>
        <p:nvPicPr>
          <p:cNvPr id="14" name="Picture 13">
            <a:extLst>
              <a:ext uri="{FF2B5EF4-FFF2-40B4-BE49-F238E27FC236}">
                <a16:creationId xmlns:a16="http://schemas.microsoft.com/office/drawing/2014/main" id="{60A59EDC-6B63-4C29-A010-33AC127A9524}"/>
              </a:ext>
            </a:extLst>
          </p:cNvPr>
          <p:cNvPicPr>
            <a:picLocks noChangeAspect="1"/>
          </p:cNvPicPr>
          <p:nvPr/>
        </p:nvPicPr>
        <p:blipFill>
          <a:blip r:embed="rId6"/>
          <a:stretch>
            <a:fillRect/>
          </a:stretch>
        </p:blipFill>
        <p:spPr>
          <a:xfrm>
            <a:off x="7304689" y="3159179"/>
            <a:ext cx="1591391" cy="159139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71325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57873" y="-71079"/>
            <a:ext cx="9155573" cy="5802355"/>
          </a:xfrm>
          <a:prstGeom prst="rect">
            <a:avLst/>
          </a:prstGeom>
        </p:spPr>
      </p:pic>
      <p:sp>
        <p:nvSpPr>
          <p:cNvPr id="5" name="Freeform 4"/>
          <p:cNvSpPr/>
          <p:nvPr/>
        </p:nvSpPr>
        <p:spPr>
          <a:xfrm>
            <a:off x="0" y="4473418"/>
            <a:ext cx="9745884" cy="793062"/>
          </a:xfrm>
          <a:custGeom>
            <a:avLst/>
            <a:gdLst>
              <a:gd name="connsiteX0" fmla="*/ 7620 w 9075420"/>
              <a:gd name="connsiteY0" fmla="*/ 0 h 906780"/>
              <a:gd name="connsiteX1" fmla="*/ 7490460 w 9075420"/>
              <a:gd name="connsiteY1" fmla="*/ 0 h 906780"/>
              <a:gd name="connsiteX2" fmla="*/ 7764780 w 9075420"/>
              <a:gd name="connsiteY2" fmla="*/ 464820 h 906780"/>
              <a:gd name="connsiteX3" fmla="*/ 7962900 w 9075420"/>
              <a:gd name="connsiteY3" fmla="*/ 114300 h 906780"/>
              <a:gd name="connsiteX4" fmla="*/ 8176260 w 9075420"/>
              <a:gd name="connsiteY4" fmla="*/ 472440 h 906780"/>
              <a:gd name="connsiteX5" fmla="*/ 8427720 w 9075420"/>
              <a:gd name="connsiteY5" fmla="*/ 7620 h 906780"/>
              <a:gd name="connsiteX6" fmla="*/ 9075420 w 9075420"/>
              <a:gd name="connsiteY6" fmla="*/ 7620 h 906780"/>
              <a:gd name="connsiteX7" fmla="*/ 9075420 w 9075420"/>
              <a:gd name="connsiteY7" fmla="*/ 899160 h 906780"/>
              <a:gd name="connsiteX8" fmla="*/ 0 w 9075420"/>
              <a:gd name="connsiteY8" fmla="*/ 906780 h 906780"/>
              <a:gd name="connsiteX9" fmla="*/ 7620 w 9075420"/>
              <a:gd name="connsiteY9" fmla="*/ 0 h 906780"/>
              <a:gd name="connsiteX0" fmla="*/ 18011 w 9075420"/>
              <a:gd name="connsiteY0" fmla="*/ 0 h 917171"/>
              <a:gd name="connsiteX1" fmla="*/ 7490460 w 9075420"/>
              <a:gd name="connsiteY1" fmla="*/ 10391 h 917171"/>
              <a:gd name="connsiteX2" fmla="*/ 7764780 w 9075420"/>
              <a:gd name="connsiteY2" fmla="*/ 475211 h 917171"/>
              <a:gd name="connsiteX3" fmla="*/ 7962900 w 9075420"/>
              <a:gd name="connsiteY3" fmla="*/ 124691 h 917171"/>
              <a:gd name="connsiteX4" fmla="*/ 8176260 w 9075420"/>
              <a:gd name="connsiteY4" fmla="*/ 482831 h 917171"/>
              <a:gd name="connsiteX5" fmla="*/ 8427720 w 9075420"/>
              <a:gd name="connsiteY5" fmla="*/ 18011 h 917171"/>
              <a:gd name="connsiteX6" fmla="*/ 9075420 w 9075420"/>
              <a:gd name="connsiteY6" fmla="*/ 18011 h 917171"/>
              <a:gd name="connsiteX7" fmla="*/ 9075420 w 9075420"/>
              <a:gd name="connsiteY7" fmla="*/ 909551 h 917171"/>
              <a:gd name="connsiteX8" fmla="*/ 0 w 9075420"/>
              <a:gd name="connsiteY8" fmla="*/ 917171 h 917171"/>
              <a:gd name="connsiteX9" fmla="*/ 18011 w 9075420"/>
              <a:gd name="connsiteY9" fmla="*/ 0 h 917171"/>
              <a:gd name="connsiteX0" fmla="*/ 0 w 9057409"/>
              <a:gd name="connsiteY0" fmla="*/ 0 h 927562"/>
              <a:gd name="connsiteX1" fmla="*/ 7472449 w 9057409"/>
              <a:gd name="connsiteY1" fmla="*/ 10391 h 927562"/>
              <a:gd name="connsiteX2" fmla="*/ 7746769 w 9057409"/>
              <a:gd name="connsiteY2" fmla="*/ 475211 h 927562"/>
              <a:gd name="connsiteX3" fmla="*/ 7944889 w 9057409"/>
              <a:gd name="connsiteY3" fmla="*/ 124691 h 927562"/>
              <a:gd name="connsiteX4" fmla="*/ 8158249 w 9057409"/>
              <a:gd name="connsiteY4" fmla="*/ 482831 h 927562"/>
              <a:gd name="connsiteX5" fmla="*/ 8409709 w 9057409"/>
              <a:gd name="connsiteY5" fmla="*/ 18011 h 927562"/>
              <a:gd name="connsiteX6" fmla="*/ 9057409 w 9057409"/>
              <a:gd name="connsiteY6" fmla="*/ 18011 h 927562"/>
              <a:gd name="connsiteX7" fmla="*/ 9057409 w 9057409"/>
              <a:gd name="connsiteY7" fmla="*/ 909551 h 927562"/>
              <a:gd name="connsiteX8" fmla="*/ 2771 w 9057409"/>
              <a:gd name="connsiteY8" fmla="*/ 927562 h 927562"/>
              <a:gd name="connsiteX9" fmla="*/ 0 w 9057409"/>
              <a:gd name="connsiteY9" fmla="*/ 0 h 927562"/>
              <a:gd name="connsiteX0" fmla="*/ 0 w 9057409"/>
              <a:gd name="connsiteY0" fmla="*/ 0 h 927562"/>
              <a:gd name="connsiteX1" fmla="*/ 7472449 w 9057409"/>
              <a:gd name="connsiteY1" fmla="*/ 10391 h 927562"/>
              <a:gd name="connsiteX2" fmla="*/ 7746769 w 9057409"/>
              <a:gd name="connsiteY2" fmla="*/ 475211 h 927562"/>
              <a:gd name="connsiteX3" fmla="*/ 7944889 w 9057409"/>
              <a:gd name="connsiteY3" fmla="*/ 124691 h 927562"/>
              <a:gd name="connsiteX4" fmla="*/ 8158249 w 9057409"/>
              <a:gd name="connsiteY4" fmla="*/ 482831 h 927562"/>
              <a:gd name="connsiteX5" fmla="*/ 8409709 w 9057409"/>
              <a:gd name="connsiteY5" fmla="*/ 18011 h 927562"/>
              <a:gd name="connsiteX6" fmla="*/ 9057409 w 9057409"/>
              <a:gd name="connsiteY6" fmla="*/ 18011 h 927562"/>
              <a:gd name="connsiteX7" fmla="*/ 9057409 w 9057409"/>
              <a:gd name="connsiteY7" fmla="*/ 919942 h 927562"/>
              <a:gd name="connsiteX8" fmla="*/ 2771 w 9057409"/>
              <a:gd name="connsiteY8" fmla="*/ 927562 h 927562"/>
              <a:gd name="connsiteX9" fmla="*/ 0 w 9057409"/>
              <a:gd name="connsiteY9" fmla="*/ 0 h 927562"/>
              <a:gd name="connsiteX0" fmla="*/ 0 w 9057409"/>
              <a:gd name="connsiteY0" fmla="*/ 0 h 930333"/>
              <a:gd name="connsiteX1" fmla="*/ 7472449 w 9057409"/>
              <a:gd name="connsiteY1" fmla="*/ 10391 h 930333"/>
              <a:gd name="connsiteX2" fmla="*/ 7746769 w 9057409"/>
              <a:gd name="connsiteY2" fmla="*/ 475211 h 930333"/>
              <a:gd name="connsiteX3" fmla="*/ 7944889 w 9057409"/>
              <a:gd name="connsiteY3" fmla="*/ 124691 h 930333"/>
              <a:gd name="connsiteX4" fmla="*/ 8158249 w 9057409"/>
              <a:gd name="connsiteY4" fmla="*/ 482831 h 930333"/>
              <a:gd name="connsiteX5" fmla="*/ 8409709 w 9057409"/>
              <a:gd name="connsiteY5" fmla="*/ 18011 h 930333"/>
              <a:gd name="connsiteX6" fmla="*/ 9057409 w 9057409"/>
              <a:gd name="connsiteY6" fmla="*/ 18011 h 930333"/>
              <a:gd name="connsiteX7" fmla="*/ 9057409 w 9057409"/>
              <a:gd name="connsiteY7" fmla="*/ 930333 h 930333"/>
              <a:gd name="connsiteX8" fmla="*/ 2771 w 9057409"/>
              <a:gd name="connsiteY8" fmla="*/ 927562 h 930333"/>
              <a:gd name="connsiteX9" fmla="*/ 0 w 9057409"/>
              <a:gd name="connsiteY9" fmla="*/ 0 h 930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57409" h="930333">
                <a:moveTo>
                  <a:pt x="0" y="0"/>
                </a:moveTo>
                <a:lnTo>
                  <a:pt x="7472449" y="10391"/>
                </a:lnTo>
                <a:lnTo>
                  <a:pt x="7746769" y="475211"/>
                </a:lnTo>
                <a:lnTo>
                  <a:pt x="7944889" y="124691"/>
                </a:lnTo>
                <a:lnTo>
                  <a:pt x="8158249" y="482831"/>
                </a:lnTo>
                <a:lnTo>
                  <a:pt x="8409709" y="18011"/>
                </a:lnTo>
                <a:lnTo>
                  <a:pt x="9057409" y="18011"/>
                </a:lnTo>
                <a:lnTo>
                  <a:pt x="9057409" y="930333"/>
                </a:lnTo>
                <a:lnTo>
                  <a:pt x="2771" y="927562"/>
                </a:lnTo>
                <a:cubicBezTo>
                  <a:pt x="1847" y="618375"/>
                  <a:pt x="924" y="309187"/>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1350" dirty="0">
                <a:solidFill>
                  <a:prstClr val="white"/>
                </a:solidFill>
                <a:latin typeface="Calibri"/>
              </a:rPr>
              <a:t>C</a:t>
            </a:r>
          </a:p>
        </p:txBody>
      </p:sp>
      <p:sp>
        <p:nvSpPr>
          <p:cNvPr id="7" name="TextBox 6"/>
          <p:cNvSpPr txBox="1"/>
          <p:nvPr/>
        </p:nvSpPr>
        <p:spPr>
          <a:xfrm>
            <a:off x="1493658" y="4571813"/>
            <a:ext cx="3834426" cy="553998"/>
          </a:xfrm>
          <a:prstGeom prst="rect">
            <a:avLst/>
          </a:prstGeom>
          <a:noFill/>
        </p:spPr>
        <p:txBody>
          <a:bodyPr wrap="square" rtlCol="0">
            <a:spAutoFit/>
          </a:bodyPr>
          <a:lstStyle/>
          <a:p>
            <a:pPr defTabSz="685800">
              <a:defRPr/>
            </a:pPr>
            <a:r>
              <a:rPr lang="en-GB" sz="1500" b="1" dirty="0">
                <a:solidFill>
                  <a:prstClr val="black"/>
                </a:solidFill>
                <a:latin typeface="Candara" panose="020E0502030303020204" pitchFamily="34" charset="0"/>
              </a:rPr>
              <a:t>Clare Halldron- Careers Consultant</a:t>
            </a:r>
          </a:p>
          <a:p>
            <a:pPr defTabSz="685800">
              <a:defRPr/>
            </a:pPr>
            <a:r>
              <a:rPr lang="en-GB" sz="1500" b="1" dirty="0" smtClean="0">
                <a:solidFill>
                  <a:prstClr val="black"/>
                </a:solidFill>
                <a:latin typeface="Candara" panose="020E0502030303020204" pitchFamily="34" charset="0"/>
              </a:rPr>
              <a:t>Sociology- c.m.halldron@warwick.ac.uk</a:t>
            </a:r>
            <a:endParaRPr lang="en-GB" sz="1500" b="1" dirty="0">
              <a:solidFill>
                <a:prstClr val="black"/>
              </a:solidFill>
              <a:latin typeface="Calibri"/>
            </a:endParaRPr>
          </a:p>
        </p:txBody>
      </p:sp>
    </p:spTree>
    <p:extLst>
      <p:ext uri="{BB962C8B-B14F-4D97-AF65-F5344CB8AC3E}">
        <p14:creationId xmlns:p14="http://schemas.microsoft.com/office/powerpoint/2010/main" val="24719807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7373"/>
            <a:ext cx="9144000" cy="1204175"/>
          </a:xfrm>
          <a:prstGeom prst="rect">
            <a:avLst/>
          </a:prstGeom>
        </p:spPr>
      </p:pic>
      <p:sp>
        <p:nvSpPr>
          <p:cNvPr id="3" name="Text Placeholder 2"/>
          <p:cNvSpPr>
            <a:spLocks noGrp="1"/>
          </p:cNvSpPr>
          <p:nvPr>
            <p:ph type="body" sz="quarter" idx="10"/>
          </p:nvPr>
        </p:nvSpPr>
        <p:spPr>
          <a:xfrm>
            <a:off x="1143000" y="869724"/>
            <a:ext cx="6318762" cy="486612"/>
          </a:xfrm>
        </p:spPr>
        <p:txBody>
          <a:bodyPr>
            <a:normAutofit lnSpcReduction="10000"/>
          </a:bodyPr>
          <a:lstStyle/>
          <a:p>
            <a:r>
              <a:rPr lang="en-US" sz="3000" b="1" dirty="0">
                <a:solidFill>
                  <a:srgbClr val="993366"/>
                </a:solidFill>
              </a:rPr>
              <a:t>Events &amp; Workshops Autumn 2019</a:t>
            </a:r>
          </a:p>
        </p:txBody>
      </p:sp>
      <p:pic>
        <p:nvPicPr>
          <p:cNvPr id="5124" name="Picture 4" descr="Image result for arrow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566" y="1365674"/>
            <a:ext cx="4709421" cy="506934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911539" y="1705170"/>
            <a:ext cx="5569838" cy="4016484"/>
          </a:xfrm>
          <a:prstGeom prst="rect">
            <a:avLst/>
          </a:prstGeom>
          <a:noFill/>
        </p:spPr>
        <p:txBody>
          <a:bodyPr wrap="square" rtlCol="0">
            <a:spAutoFit/>
          </a:bodyPr>
          <a:lstStyle/>
          <a:p>
            <a:pPr marL="214313" indent="-214313" defTabSz="685800">
              <a:buFont typeface="Courier New" panose="02070309020205020404" pitchFamily="49" charset="0"/>
              <a:buChar char="o"/>
              <a:defRPr/>
            </a:pPr>
            <a:r>
              <a:rPr lang="en-GB" sz="1500" dirty="0">
                <a:solidFill>
                  <a:prstClr val="black"/>
                </a:solidFill>
                <a:latin typeface="Calibri" panose="020F0502020204030204"/>
              </a:rPr>
              <a:t>10am – 3.30pm  Fri 4</a:t>
            </a:r>
            <a:r>
              <a:rPr lang="en-GB" sz="1500" baseline="30000" dirty="0">
                <a:solidFill>
                  <a:prstClr val="black"/>
                </a:solidFill>
                <a:latin typeface="Calibri" panose="020F0502020204030204"/>
              </a:rPr>
              <a:t>th</a:t>
            </a:r>
            <a:r>
              <a:rPr lang="en-GB" sz="1500" dirty="0">
                <a:solidFill>
                  <a:prstClr val="black"/>
                </a:solidFill>
                <a:latin typeface="Calibri" panose="020F0502020204030204"/>
              </a:rPr>
              <a:t> Oct </a:t>
            </a:r>
            <a:r>
              <a:rPr lang="en-GB" sz="1500" b="1" dirty="0">
                <a:solidFill>
                  <a:prstClr val="black"/>
                </a:solidFill>
                <a:latin typeface="Calibri" panose="020F0502020204030204"/>
              </a:rPr>
              <a:t>: Volunteering Fair</a:t>
            </a:r>
            <a:endParaRPr lang="en-GB" sz="1500" dirty="0">
              <a:solidFill>
                <a:prstClr val="black"/>
              </a:solidFill>
              <a:latin typeface="Calibri" panose="020F0502020204030204"/>
            </a:endParaRPr>
          </a:p>
          <a:p>
            <a:pPr marL="214313" indent="-214313" defTabSz="685800">
              <a:buFont typeface="Courier New" panose="02070309020205020404" pitchFamily="49" charset="0"/>
              <a:buChar char="o"/>
              <a:defRPr/>
            </a:pPr>
            <a:r>
              <a:rPr lang="en-GB" sz="1500" dirty="0">
                <a:solidFill>
                  <a:prstClr val="black"/>
                </a:solidFill>
                <a:latin typeface="Calibri" panose="020F0502020204030204"/>
              </a:rPr>
              <a:t>11am – 4pm Thurs 10</a:t>
            </a:r>
            <a:r>
              <a:rPr lang="en-GB" sz="1500" baseline="30000" dirty="0">
                <a:solidFill>
                  <a:prstClr val="black"/>
                </a:solidFill>
                <a:latin typeface="Calibri" panose="020F0502020204030204"/>
              </a:rPr>
              <a:t>th</a:t>
            </a:r>
            <a:r>
              <a:rPr lang="en-GB" sz="1500" dirty="0">
                <a:solidFill>
                  <a:prstClr val="black"/>
                </a:solidFill>
                <a:latin typeface="Calibri" panose="020F0502020204030204"/>
              </a:rPr>
              <a:t> Oct: </a:t>
            </a:r>
            <a:r>
              <a:rPr lang="en-GB" sz="1500" b="1" dirty="0">
                <a:solidFill>
                  <a:prstClr val="black"/>
                </a:solidFill>
                <a:latin typeface="Calibri" panose="020F0502020204030204"/>
              </a:rPr>
              <a:t>Autumn Careers Fair</a:t>
            </a:r>
          </a:p>
          <a:p>
            <a:pPr marL="214313" indent="-214313" defTabSz="685800">
              <a:buFont typeface="Courier New" panose="02070309020205020404" pitchFamily="49" charset="0"/>
              <a:buChar char="o"/>
              <a:defRPr/>
            </a:pPr>
            <a:r>
              <a:rPr lang="en-GB" sz="1500" dirty="0">
                <a:solidFill>
                  <a:prstClr val="black"/>
                </a:solidFill>
                <a:latin typeface="Calibri" panose="020F0502020204030204"/>
              </a:rPr>
              <a:t>6.30pm – 8.30pm Wed 23</a:t>
            </a:r>
            <a:r>
              <a:rPr lang="en-GB" sz="1500" baseline="30000" dirty="0">
                <a:solidFill>
                  <a:prstClr val="black"/>
                </a:solidFill>
                <a:latin typeface="Calibri" panose="020F0502020204030204"/>
              </a:rPr>
              <a:t>rd</a:t>
            </a:r>
            <a:r>
              <a:rPr lang="en-GB" sz="1500" dirty="0">
                <a:solidFill>
                  <a:prstClr val="black"/>
                </a:solidFill>
                <a:latin typeface="Calibri" panose="020F0502020204030204"/>
              </a:rPr>
              <a:t> Oct: </a:t>
            </a:r>
            <a:r>
              <a:rPr lang="en-GB" sz="1500" b="1" dirty="0">
                <a:solidFill>
                  <a:prstClr val="black"/>
                </a:solidFill>
                <a:latin typeface="Calibri" panose="020F0502020204030204"/>
              </a:rPr>
              <a:t>Careers in the Creative Industries</a:t>
            </a:r>
          </a:p>
          <a:p>
            <a:pPr marL="214313" indent="-214313" defTabSz="685800">
              <a:buFont typeface="Courier New" panose="02070309020205020404" pitchFamily="49" charset="0"/>
              <a:buChar char="o"/>
              <a:defRPr/>
            </a:pPr>
            <a:r>
              <a:rPr lang="en-GB" sz="1500" dirty="0">
                <a:solidFill>
                  <a:prstClr val="black"/>
                </a:solidFill>
                <a:latin typeface="Calibri" panose="020F0502020204030204"/>
              </a:rPr>
              <a:t>6.30pm – 8.30pm  Tues 29</a:t>
            </a:r>
            <a:r>
              <a:rPr lang="en-GB" sz="1500" baseline="30000" dirty="0">
                <a:solidFill>
                  <a:prstClr val="black"/>
                </a:solidFill>
                <a:latin typeface="Calibri" panose="020F0502020204030204"/>
              </a:rPr>
              <a:t>th</a:t>
            </a:r>
            <a:r>
              <a:rPr lang="en-GB" sz="1500" dirty="0">
                <a:solidFill>
                  <a:prstClr val="black"/>
                </a:solidFill>
                <a:latin typeface="Calibri" panose="020F0502020204030204"/>
              </a:rPr>
              <a:t> Oct</a:t>
            </a:r>
            <a:r>
              <a:rPr lang="en-GB" sz="1500" b="1" dirty="0">
                <a:solidFill>
                  <a:prstClr val="black"/>
                </a:solidFill>
                <a:latin typeface="Calibri" panose="020F0502020204030204"/>
              </a:rPr>
              <a:t>: Careers in the Public Sector </a:t>
            </a:r>
          </a:p>
          <a:p>
            <a:pPr marL="214313" indent="-214313" defTabSz="685800">
              <a:buFont typeface="Courier New" panose="02070309020205020404" pitchFamily="49" charset="0"/>
              <a:buChar char="o"/>
              <a:defRPr/>
            </a:pPr>
            <a:r>
              <a:rPr lang="en-GB" sz="1500" dirty="0">
                <a:solidFill>
                  <a:prstClr val="black"/>
                </a:solidFill>
                <a:latin typeface="Calibri" panose="020F0502020204030204"/>
              </a:rPr>
              <a:t>11am- 4.00pm Thurs 17</a:t>
            </a:r>
            <a:r>
              <a:rPr lang="en-GB" sz="1500" baseline="30000" dirty="0">
                <a:solidFill>
                  <a:prstClr val="black"/>
                </a:solidFill>
                <a:latin typeface="Calibri" panose="020F0502020204030204"/>
              </a:rPr>
              <a:t>th</a:t>
            </a:r>
            <a:r>
              <a:rPr lang="en-GB" sz="1500" dirty="0">
                <a:solidFill>
                  <a:prstClr val="black"/>
                </a:solidFill>
                <a:latin typeface="Calibri" panose="020F0502020204030204"/>
              </a:rPr>
              <a:t> Oct:</a:t>
            </a:r>
            <a:r>
              <a:rPr lang="en-GB" sz="1500" b="1" dirty="0">
                <a:solidFill>
                  <a:prstClr val="black"/>
                </a:solidFill>
                <a:latin typeface="Calibri" panose="020F0502020204030204"/>
              </a:rPr>
              <a:t> Business, Finance &amp; Consulting</a:t>
            </a:r>
          </a:p>
          <a:p>
            <a:pPr marL="214313" indent="-214313" defTabSz="685800">
              <a:buFont typeface="Courier New" panose="02070309020205020404" pitchFamily="49" charset="0"/>
              <a:buChar char="o"/>
              <a:defRPr/>
            </a:pPr>
            <a:r>
              <a:rPr lang="en-GB" sz="1500" dirty="0">
                <a:solidFill>
                  <a:prstClr val="black"/>
                </a:solidFill>
                <a:latin typeface="Calibri" panose="020F0502020204030204"/>
              </a:rPr>
              <a:t>1.00pm- 4.00pm Tues 22</a:t>
            </a:r>
            <a:r>
              <a:rPr lang="en-GB" sz="1500" baseline="30000" dirty="0">
                <a:solidFill>
                  <a:prstClr val="black"/>
                </a:solidFill>
                <a:latin typeface="Calibri" panose="020F0502020204030204"/>
              </a:rPr>
              <a:t>nd</a:t>
            </a:r>
            <a:r>
              <a:rPr lang="en-GB" sz="1500" dirty="0">
                <a:solidFill>
                  <a:prstClr val="black"/>
                </a:solidFill>
                <a:latin typeface="Calibri" panose="020F0502020204030204"/>
              </a:rPr>
              <a:t> Oct:  </a:t>
            </a:r>
            <a:r>
              <a:rPr lang="en-GB" sz="1500" b="1" dirty="0">
                <a:solidFill>
                  <a:prstClr val="black"/>
                </a:solidFill>
                <a:latin typeface="Calibri" panose="020F0502020204030204"/>
              </a:rPr>
              <a:t>Law Fair</a:t>
            </a:r>
          </a:p>
          <a:p>
            <a:pPr marL="214313" indent="-214313" defTabSz="685800">
              <a:buFont typeface="Courier New" panose="02070309020205020404" pitchFamily="49" charset="0"/>
              <a:buChar char="o"/>
              <a:defRPr/>
            </a:pPr>
            <a:endParaRPr lang="en-GB" sz="1500" b="1" dirty="0">
              <a:solidFill>
                <a:prstClr val="black"/>
              </a:solidFill>
              <a:latin typeface="Calibri" panose="020F0502020204030204"/>
            </a:endParaRPr>
          </a:p>
          <a:p>
            <a:pPr defTabSz="685800">
              <a:lnSpc>
                <a:spcPct val="150000"/>
              </a:lnSpc>
              <a:defRPr/>
            </a:pPr>
            <a:endParaRPr lang="en-GB" sz="1500" dirty="0">
              <a:solidFill>
                <a:prstClr val="black"/>
              </a:solidFill>
              <a:latin typeface="Calibri" panose="020F0502020204030204"/>
            </a:endParaRPr>
          </a:p>
          <a:p>
            <a:pPr marL="257175" indent="-257175" defTabSz="685800">
              <a:lnSpc>
                <a:spcPct val="150000"/>
              </a:lnSpc>
              <a:buFont typeface="Courier New" panose="02070309020205020404" pitchFamily="49" charset="0"/>
              <a:buChar char="o"/>
              <a:defRPr/>
            </a:pPr>
            <a:endParaRPr lang="en-GB" sz="1500" b="1" dirty="0">
              <a:solidFill>
                <a:prstClr val="black"/>
              </a:solidFill>
              <a:latin typeface="Calibri" panose="020F0502020204030204"/>
            </a:endParaRPr>
          </a:p>
          <a:p>
            <a:pPr marL="257175" indent="-257175" defTabSz="685800">
              <a:lnSpc>
                <a:spcPct val="150000"/>
              </a:lnSpc>
              <a:buFont typeface="Courier New" panose="02070309020205020404" pitchFamily="49" charset="0"/>
              <a:buChar char="o"/>
              <a:defRPr/>
            </a:pPr>
            <a:endParaRPr lang="en-GB" sz="1500" b="1" dirty="0">
              <a:solidFill>
                <a:prstClr val="black"/>
              </a:solidFill>
              <a:latin typeface="Calibri" panose="020F0502020204030204"/>
            </a:endParaRPr>
          </a:p>
          <a:p>
            <a:pPr marL="214313" indent="-214313" defTabSz="685800">
              <a:lnSpc>
                <a:spcPct val="150000"/>
              </a:lnSpc>
              <a:buFont typeface="Courier New" panose="02070309020205020404" pitchFamily="49" charset="0"/>
              <a:buChar char="o"/>
              <a:defRPr/>
            </a:pPr>
            <a:endParaRPr lang="en-GB" sz="1500" b="1" dirty="0">
              <a:solidFill>
                <a:prstClr val="black"/>
              </a:solidFill>
              <a:latin typeface="Calibri" panose="020F0502020204030204"/>
            </a:endParaRPr>
          </a:p>
          <a:p>
            <a:pPr marL="214313" indent="-214313" defTabSz="685800">
              <a:buFont typeface="Courier New" panose="02070309020205020404" pitchFamily="49" charset="0"/>
              <a:buChar char="o"/>
              <a:defRPr/>
            </a:pPr>
            <a:endParaRPr lang="en-GB" sz="1500" dirty="0">
              <a:solidFill>
                <a:prstClr val="black"/>
              </a:solidFill>
              <a:latin typeface="Calibri" panose="020F0502020204030204"/>
            </a:endParaRPr>
          </a:p>
          <a:p>
            <a:pPr defTabSz="685800">
              <a:defRPr/>
            </a:pPr>
            <a:endParaRPr lang="en-GB" sz="1350" dirty="0">
              <a:solidFill>
                <a:prstClr val="black"/>
              </a:solidFill>
              <a:latin typeface="Calibri" panose="020F0502020204030204"/>
            </a:endParaRPr>
          </a:p>
          <a:p>
            <a:pPr defTabSz="685800">
              <a:defRPr/>
            </a:pPr>
            <a:endParaRPr lang="en-GB" sz="1350" dirty="0">
              <a:solidFill>
                <a:prstClr val="black"/>
              </a:solidFill>
              <a:latin typeface="Calibri" panose="020F0502020204030204"/>
            </a:endParaRPr>
          </a:p>
          <a:p>
            <a:pPr marL="257175" indent="-257175" defTabSz="685800">
              <a:spcAft>
                <a:spcPts val="450"/>
              </a:spcAft>
              <a:buFont typeface="Courier New" panose="02070309020205020404" pitchFamily="49" charset="0"/>
              <a:buChar char="o"/>
              <a:defRPr/>
            </a:pPr>
            <a:endParaRPr lang="en-GB" b="1" dirty="0">
              <a:solidFill>
                <a:prstClr val="black"/>
              </a:solidFill>
              <a:latin typeface="Calibri" panose="020F0502020204030204"/>
            </a:endParaRPr>
          </a:p>
        </p:txBody>
      </p:sp>
      <p:sp>
        <p:nvSpPr>
          <p:cNvPr id="4" name="TextBox 3"/>
          <p:cNvSpPr txBox="1"/>
          <p:nvPr/>
        </p:nvSpPr>
        <p:spPr>
          <a:xfrm>
            <a:off x="2503561" y="3298143"/>
            <a:ext cx="6385795" cy="1027204"/>
          </a:xfrm>
          <a:prstGeom prst="rect">
            <a:avLst/>
          </a:prstGeom>
          <a:noFill/>
        </p:spPr>
        <p:txBody>
          <a:bodyPr wrap="square" rtlCol="0">
            <a:spAutoFit/>
          </a:bodyPr>
          <a:lstStyle/>
          <a:p>
            <a:pPr algn="ctr" defTabSz="685800">
              <a:lnSpc>
                <a:spcPct val="150000"/>
              </a:lnSpc>
              <a:defRPr/>
            </a:pPr>
            <a:r>
              <a:rPr lang="en-GB" sz="1350" b="1" dirty="0">
                <a:solidFill>
                  <a:srgbClr val="0070C0"/>
                </a:solidFill>
                <a:latin typeface="Calibri" panose="020F0502020204030204"/>
              </a:rPr>
              <a:t>Making applications in the creative industries I </a:t>
            </a:r>
            <a:r>
              <a:rPr lang="en-GB" sz="1350" b="1" dirty="0" smtClean="0">
                <a:solidFill>
                  <a:srgbClr val="0070C0"/>
                </a:solidFill>
                <a:latin typeface="Calibri" panose="020F0502020204030204"/>
              </a:rPr>
              <a:t>An </a:t>
            </a:r>
            <a:r>
              <a:rPr lang="en-GB" sz="1350" b="1" dirty="0">
                <a:solidFill>
                  <a:srgbClr val="0070C0"/>
                </a:solidFill>
                <a:latin typeface="Calibri" panose="020F0502020204030204"/>
              </a:rPr>
              <a:t>introduction to Freelancing I Marketing insights I Civil Service I </a:t>
            </a:r>
            <a:r>
              <a:rPr lang="en-GB" sz="1350" b="1" dirty="0" smtClean="0">
                <a:solidFill>
                  <a:srgbClr val="0070C0"/>
                </a:solidFill>
                <a:latin typeface="Calibri" panose="020F0502020204030204"/>
              </a:rPr>
              <a:t>Intercultural </a:t>
            </a:r>
            <a:r>
              <a:rPr lang="en-GB" sz="1350" b="1" dirty="0">
                <a:solidFill>
                  <a:srgbClr val="0070C0"/>
                </a:solidFill>
                <a:latin typeface="Calibri" panose="020F0502020204030204"/>
              </a:rPr>
              <a:t>Communication I </a:t>
            </a:r>
          </a:p>
          <a:p>
            <a:pPr algn="ctr" defTabSz="685800">
              <a:lnSpc>
                <a:spcPct val="150000"/>
              </a:lnSpc>
              <a:defRPr/>
            </a:pPr>
            <a:r>
              <a:rPr lang="en-GB" sz="1350" b="1" dirty="0" smtClean="0">
                <a:solidFill>
                  <a:srgbClr val="993366"/>
                </a:solidFill>
                <a:latin typeface="Calibri" panose="020F0502020204030204"/>
              </a:rPr>
              <a:t>Making Career Choices </a:t>
            </a:r>
            <a:r>
              <a:rPr lang="en-GB" sz="1350" b="1" dirty="0">
                <a:solidFill>
                  <a:srgbClr val="993366"/>
                </a:solidFill>
                <a:latin typeface="Calibri" panose="020F0502020204030204"/>
              </a:rPr>
              <a:t>I </a:t>
            </a:r>
            <a:r>
              <a:rPr lang="en-GB" sz="1350" b="1" dirty="0" smtClean="0">
                <a:solidFill>
                  <a:srgbClr val="993366"/>
                </a:solidFill>
                <a:latin typeface="Calibri" panose="020F0502020204030204"/>
              </a:rPr>
              <a:t>Effective Applications </a:t>
            </a:r>
            <a:r>
              <a:rPr lang="en-GB" sz="1350" b="1" dirty="0">
                <a:solidFill>
                  <a:srgbClr val="993366"/>
                </a:solidFill>
                <a:latin typeface="Calibri" panose="020F0502020204030204"/>
              </a:rPr>
              <a:t>I </a:t>
            </a:r>
            <a:r>
              <a:rPr lang="en-GB" sz="1350" b="1" dirty="0" smtClean="0">
                <a:solidFill>
                  <a:srgbClr val="993366"/>
                </a:solidFill>
                <a:latin typeface="Calibri" panose="020F0502020204030204"/>
              </a:rPr>
              <a:t>Considering a Masters</a:t>
            </a:r>
            <a:endParaRPr lang="en-GB" sz="1350" b="1" dirty="0">
              <a:solidFill>
                <a:srgbClr val="993366"/>
              </a:solidFill>
              <a:latin typeface="Calibri" panose="020F0502020204030204"/>
            </a:endParaRPr>
          </a:p>
        </p:txBody>
      </p:sp>
    </p:spTree>
    <p:extLst>
      <p:ext uri="{BB962C8B-B14F-4D97-AF65-F5344CB8AC3E}">
        <p14:creationId xmlns:p14="http://schemas.microsoft.com/office/powerpoint/2010/main" val="22426797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124"/>
                                        </p:tgtEl>
                                        <p:attrNameLst>
                                          <p:attrName>style.visibility</p:attrName>
                                        </p:attrNameLst>
                                      </p:cBhvr>
                                      <p:to>
                                        <p:strVal val="visible"/>
                                      </p:to>
                                    </p:set>
                                    <p:anim calcmode="lin" valueType="num">
                                      <p:cBhvr additive="base">
                                        <p:cTn id="11" dur="500" fill="hold"/>
                                        <p:tgtEl>
                                          <p:spTgt spid="5124"/>
                                        </p:tgtEl>
                                        <p:attrNameLst>
                                          <p:attrName>ppt_x</p:attrName>
                                        </p:attrNameLst>
                                      </p:cBhvr>
                                      <p:tavLst>
                                        <p:tav tm="0">
                                          <p:val>
                                            <p:strVal val="0-#ppt_w/2"/>
                                          </p:val>
                                        </p:tav>
                                        <p:tav tm="100000">
                                          <p:val>
                                            <p:strVal val="#ppt_x"/>
                                          </p:val>
                                        </p:tav>
                                      </p:tavLst>
                                    </p:anim>
                                    <p:anim calcmode="lin" valueType="num">
                                      <p:cBhvr additive="base">
                                        <p:cTn id="12" dur="500" fill="hold"/>
                                        <p:tgtEl>
                                          <p:spTgt spid="512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fade">
                                      <p:cBhvr>
                                        <p:cTn id="20"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0" y="-53176"/>
            <a:ext cx="9144000" cy="1528947"/>
          </a:xfrm>
          <a:prstGeom prst="rect">
            <a:avLst/>
          </a:prstGeom>
        </p:spPr>
      </p:pic>
      <p:sp>
        <p:nvSpPr>
          <p:cNvPr id="3" name="Text Placeholder 2"/>
          <p:cNvSpPr>
            <a:spLocks noGrp="1"/>
          </p:cNvSpPr>
          <p:nvPr>
            <p:ph type="body" sz="quarter" idx="10"/>
          </p:nvPr>
        </p:nvSpPr>
        <p:spPr>
          <a:xfrm>
            <a:off x="161734" y="3815535"/>
            <a:ext cx="6426714" cy="1026114"/>
          </a:xfrm>
        </p:spPr>
        <p:txBody>
          <a:bodyPr>
            <a:normAutofit fontScale="25000" lnSpcReduction="20000"/>
          </a:bodyPr>
          <a:lstStyle/>
          <a:p>
            <a:r>
              <a:rPr lang="en-GB" sz="9600" dirty="0">
                <a:solidFill>
                  <a:srgbClr val="0070C0"/>
                </a:solidFill>
                <a:latin typeface="Candara" panose="020E0502030303020204" pitchFamily="34" charset="0"/>
              </a:rPr>
              <a:t>Job Search Advice- Student Opportunity Hub</a:t>
            </a:r>
          </a:p>
          <a:p>
            <a:r>
              <a:rPr lang="en-GB" sz="9600" dirty="0">
                <a:solidFill>
                  <a:srgbClr val="0070C0"/>
                </a:solidFill>
                <a:latin typeface="Candara" panose="020E0502030303020204" pitchFamily="34" charset="0"/>
              </a:rPr>
              <a:t>Drop In Monday - Friday</a:t>
            </a:r>
            <a:r>
              <a:rPr lang="en-US" sz="9600" b="1" i="1" dirty="0">
                <a:solidFill>
                  <a:srgbClr val="0070C0"/>
                </a:solidFill>
                <a:latin typeface="Candara" panose="020E0502030303020204" pitchFamily="34" charset="0"/>
              </a:rPr>
              <a:t> </a:t>
            </a:r>
            <a:r>
              <a:rPr lang="en-GB" sz="9600" dirty="0">
                <a:solidFill>
                  <a:srgbClr val="0070C0"/>
                </a:solidFill>
                <a:latin typeface="Candara" panose="020E0502030303020204" pitchFamily="34" charset="0"/>
              </a:rPr>
              <a:t>8.30am- 2pm</a:t>
            </a:r>
          </a:p>
          <a:p>
            <a:endParaRPr lang="en-GB" sz="9600" b="1" i="1" dirty="0">
              <a:solidFill>
                <a:schemeClr val="tx1"/>
              </a:solidFill>
              <a:latin typeface="Candara" panose="020E0502030303020204" pitchFamily="34" charset="0"/>
            </a:endParaRPr>
          </a:p>
          <a:p>
            <a:endParaRPr lang="en-US" sz="9600" b="1" i="1" dirty="0">
              <a:solidFill>
                <a:schemeClr val="tx1"/>
              </a:solidFill>
              <a:latin typeface="Candara" panose="020E0502030303020204" pitchFamily="34" charset="0"/>
            </a:endParaRPr>
          </a:p>
          <a:p>
            <a:endParaRPr lang="en-GB" dirty="0" smtClean="0"/>
          </a:p>
          <a:p>
            <a:r>
              <a:rPr lang="en-GB" dirty="0" smtClean="0"/>
              <a:t> </a:t>
            </a:r>
            <a:endParaRPr lang="en-GB" dirty="0"/>
          </a:p>
        </p:txBody>
      </p:sp>
      <p:sp>
        <p:nvSpPr>
          <p:cNvPr id="7" name="Text Placeholder 2"/>
          <p:cNvSpPr txBox="1">
            <a:spLocks/>
          </p:cNvSpPr>
          <p:nvPr/>
        </p:nvSpPr>
        <p:spPr>
          <a:xfrm>
            <a:off x="1331641" y="3313897"/>
            <a:ext cx="6318701" cy="72574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00058"/>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685800"/>
            <a:endParaRPr lang="en-US" sz="2700" b="1" i="1" dirty="0"/>
          </a:p>
          <a:p>
            <a:pPr defTabSz="685800"/>
            <a:endParaRPr lang="en-GB" sz="2700" dirty="0"/>
          </a:p>
          <a:p>
            <a:pPr defTabSz="685800"/>
            <a:r>
              <a:rPr lang="en-GB" sz="2700" dirty="0"/>
              <a:t> </a:t>
            </a:r>
          </a:p>
        </p:txBody>
      </p:sp>
      <p:sp>
        <p:nvSpPr>
          <p:cNvPr id="8" name="Text Placeholder 3"/>
          <p:cNvSpPr txBox="1">
            <a:spLocks/>
          </p:cNvSpPr>
          <p:nvPr/>
        </p:nvSpPr>
        <p:spPr>
          <a:xfrm>
            <a:off x="1331641" y="4083918"/>
            <a:ext cx="6318701" cy="875275"/>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685800"/>
            <a:endParaRPr lang="en-GB" sz="1500" dirty="0">
              <a:solidFill>
                <a:prstClr val="black"/>
              </a:solidFill>
              <a:latin typeface="Tw Cen MT" panose="020B0602020104020603"/>
            </a:endParaRPr>
          </a:p>
        </p:txBody>
      </p:sp>
      <p:sp>
        <p:nvSpPr>
          <p:cNvPr id="2" name="TextBox 1"/>
          <p:cNvSpPr txBox="1"/>
          <p:nvPr/>
        </p:nvSpPr>
        <p:spPr>
          <a:xfrm>
            <a:off x="134157" y="1153294"/>
            <a:ext cx="6156684" cy="1938992"/>
          </a:xfrm>
          <a:prstGeom prst="rect">
            <a:avLst/>
          </a:prstGeom>
          <a:noFill/>
        </p:spPr>
        <p:txBody>
          <a:bodyPr wrap="square" rtlCol="0">
            <a:spAutoFit/>
          </a:bodyPr>
          <a:lstStyle/>
          <a:p>
            <a:pPr defTabSz="685800"/>
            <a:r>
              <a:rPr lang="en-GB" sz="2400" dirty="0">
                <a:solidFill>
                  <a:srgbClr val="0070C0"/>
                </a:solidFill>
                <a:latin typeface="Candara" panose="020E0502030303020204" pitchFamily="34" charset="0"/>
              </a:rPr>
              <a:t>Drop In: Thursday AM- Sociology Students</a:t>
            </a:r>
          </a:p>
          <a:p>
            <a:pPr defTabSz="685800"/>
            <a:r>
              <a:rPr lang="en-GB" sz="2400" dirty="0">
                <a:solidFill>
                  <a:srgbClr val="0070C0"/>
                </a:solidFill>
                <a:latin typeface="Candara" panose="020E0502030303020204" pitchFamily="34" charset="0"/>
              </a:rPr>
              <a:t>Bookable Appointments: Thursday PM</a:t>
            </a:r>
          </a:p>
          <a:p>
            <a:pPr defTabSz="685800"/>
            <a:r>
              <a:rPr lang="en-GB" sz="2400" b="1" dirty="0">
                <a:solidFill>
                  <a:srgbClr val="0070C0"/>
                </a:solidFill>
                <a:latin typeface="Candara" panose="020E0502030303020204" pitchFamily="34" charset="0"/>
              </a:rPr>
              <a:t>Social Sciences Careers </a:t>
            </a:r>
            <a:r>
              <a:rPr lang="en-GB" sz="2400" b="1" dirty="0" smtClean="0">
                <a:solidFill>
                  <a:srgbClr val="0070C0"/>
                </a:solidFill>
                <a:latin typeface="Candara" panose="020E0502030303020204" pitchFamily="34" charset="0"/>
              </a:rPr>
              <a:t>Office </a:t>
            </a:r>
          </a:p>
          <a:p>
            <a:pPr defTabSz="685800"/>
            <a:r>
              <a:rPr lang="en-GB" sz="2400" dirty="0" smtClean="0">
                <a:solidFill>
                  <a:srgbClr val="0070C0"/>
                </a:solidFill>
                <a:latin typeface="Candara" panose="020E0502030303020204" pitchFamily="34" charset="0"/>
              </a:rPr>
              <a:t>(University House appointments Mon-Fri)</a:t>
            </a:r>
            <a:endParaRPr lang="en-GB" sz="2400" dirty="0">
              <a:solidFill>
                <a:srgbClr val="0070C0"/>
              </a:solidFill>
              <a:latin typeface="Candara" panose="020E0502030303020204" pitchFamily="34" charset="0"/>
            </a:endParaRPr>
          </a:p>
          <a:p>
            <a:pPr defTabSz="685800"/>
            <a:endParaRPr lang="en-GB" sz="2400" dirty="0">
              <a:solidFill>
                <a:srgbClr val="660066"/>
              </a:solidFill>
              <a:latin typeface="Candara" panose="020E0502030303020204" pitchFamily="34" charset="0"/>
            </a:endParaRPr>
          </a:p>
        </p:txBody>
      </p:sp>
      <p:sp>
        <p:nvSpPr>
          <p:cNvPr id="11" name="Picture Placeholder 10"/>
          <p:cNvSpPr>
            <a:spLocks noGrp="1"/>
          </p:cNvSpPr>
          <p:nvPr>
            <p:ph type="pic" sz="quarter" idx="15"/>
          </p:nvPr>
        </p:nvSpPr>
        <p:spPr/>
      </p:sp>
      <p:pic>
        <p:nvPicPr>
          <p:cNvPr id="12" name="Picture 11"/>
          <p:cNvPicPr>
            <a:picLocks noChangeAspect="1"/>
          </p:cNvPicPr>
          <p:nvPr/>
        </p:nvPicPr>
        <p:blipFill>
          <a:blip r:embed="rId4"/>
          <a:stretch>
            <a:fillRect/>
          </a:stretch>
        </p:blipFill>
        <p:spPr>
          <a:xfrm>
            <a:off x="6290841" y="2199020"/>
            <a:ext cx="3050768" cy="2955501"/>
          </a:xfrm>
          <a:prstGeom prst="rect">
            <a:avLst/>
          </a:prstGeom>
          <a:effectLst>
            <a:softEdge rad="88900"/>
          </a:effectLst>
        </p:spPr>
      </p:pic>
      <p:sp>
        <p:nvSpPr>
          <p:cNvPr id="13" name="TextBox 12"/>
          <p:cNvSpPr txBox="1"/>
          <p:nvPr/>
        </p:nvSpPr>
        <p:spPr>
          <a:xfrm>
            <a:off x="134157" y="570174"/>
            <a:ext cx="5480613" cy="523220"/>
          </a:xfrm>
          <a:prstGeom prst="rect">
            <a:avLst/>
          </a:prstGeom>
          <a:noFill/>
        </p:spPr>
        <p:txBody>
          <a:bodyPr wrap="square" rtlCol="0">
            <a:spAutoFit/>
          </a:bodyPr>
          <a:lstStyle/>
          <a:p>
            <a:r>
              <a:rPr lang="en-GB" sz="2800" dirty="0" smtClean="0">
                <a:solidFill>
                  <a:srgbClr val="C00000"/>
                </a:solidFill>
                <a:latin typeface="Candara" panose="020E0502030303020204" pitchFamily="34" charset="0"/>
              </a:rPr>
              <a:t>One to one support</a:t>
            </a:r>
            <a:endParaRPr lang="en-GB" sz="2800" dirty="0">
              <a:solidFill>
                <a:srgbClr val="C00000"/>
              </a:solidFill>
              <a:latin typeface="Candara" panose="020E0502030303020204" pitchFamily="34" charset="0"/>
            </a:endParaRPr>
          </a:p>
        </p:txBody>
      </p:sp>
    </p:spTree>
    <p:extLst>
      <p:ext uri="{BB962C8B-B14F-4D97-AF65-F5344CB8AC3E}">
        <p14:creationId xmlns:p14="http://schemas.microsoft.com/office/powerpoint/2010/main" val="3560064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5" name="TextBox 4"/>
          <p:cNvSpPr txBox="1"/>
          <p:nvPr/>
        </p:nvSpPr>
        <p:spPr>
          <a:xfrm>
            <a:off x="3123965" y="1597213"/>
            <a:ext cx="5876544" cy="3924151"/>
          </a:xfrm>
          <a:prstGeom prst="rect">
            <a:avLst/>
          </a:prstGeom>
          <a:noFill/>
        </p:spPr>
        <p:txBody>
          <a:bodyPr wrap="square" numCol="1" rtlCol="0">
            <a:spAutoFit/>
          </a:bodyPr>
          <a:lstStyle/>
          <a:p>
            <a:pPr>
              <a:spcBef>
                <a:spcPts val="600"/>
              </a:spcBef>
              <a:spcAft>
                <a:spcPts val="600"/>
              </a:spcAft>
              <a:buClr>
                <a:schemeClr val="accent1"/>
              </a:buClr>
              <a:buSzPct val="100000"/>
            </a:pPr>
            <a:r>
              <a:rPr lang="en-US" sz="1600" b="1" dirty="0">
                <a:solidFill>
                  <a:srgbClr val="00B0E1"/>
                </a:solidFill>
              </a:rPr>
              <a:t>FULL CAREERS PROGRAMME</a:t>
            </a:r>
          </a:p>
          <a:p>
            <a:pPr marL="285750" indent="-285750">
              <a:spcBef>
                <a:spcPts val="600"/>
              </a:spcBef>
              <a:spcAft>
                <a:spcPts val="600"/>
              </a:spcAft>
              <a:buClr>
                <a:schemeClr val="accent1"/>
              </a:buClr>
              <a:buSzPct val="100000"/>
              <a:buFont typeface="Arial" panose="020B0604020202020204" pitchFamily="34" charset="0"/>
              <a:buChar char="•"/>
            </a:pPr>
            <a:r>
              <a:rPr lang="en-US" sz="1500" dirty="0">
                <a:latin typeface="+mj-lt"/>
                <a:hlinkClick r:id="rId4"/>
              </a:rPr>
              <a:t>Workshops/events/activities for all years</a:t>
            </a:r>
            <a:endParaRPr lang="en-US" sz="1500" dirty="0">
              <a:latin typeface="+mj-lt"/>
            </a:endParaRPr>
          </a:p>
          <a:p>
            <a:pPr>
              <a:spcBef>
                <a:spcPts val="600"/>
              </a:spcBef>
              <a:spcAft>
                <a:spcPts val="600"/>
              </a:spcAft>
              <a:buClr>
                <a:schemeClr val="accent1"/>
              </a:buClr>
              <a:buSzPct val="100000"/>
            </a:pPr>
            <a:r>
              <a:rPr lang="en-US" sz="1600" b="1" dirty="0">
                <a:solidFill>
                  <a:srgbClr val="00B0E1"/>
                </a:solidFill>
              </a:rPr>
              <a:t>OPPORTUNITIES</a:t>
            </a:r>
          </a:p>
          <a:p>
            <a:pPr marL="285750" indent="-285750">
              <a:spcBef>
                <a:spcPts val="600"/>
              </a:spcBef>
              <a:spcAft>
                <a:spcPts val="600"/>
              </a:spcAft>
              <a:buClr>
                <a:schemeClr val="accent1"/>
              </a:buClr>
              <a:buSzPct val="100000"/>
              <a:buFont typeface="Arial" panose="020B0604020202020204" pitchFamily="34" charset="0"/>
              <a:buChar char="•"/>
            </a:pPr>
            <a:r>
              <a:rPr lang="en-US" sz="1500" dirty="0">
                <a:latin typeface="+mj-lt"/>
                <a:hlinkClick r:id="rId4"/>
              </a:rPr>
              <a:t>Wide range of opportunities </a:t>
            </a:r>
            <a:r>
              <a:rPr lang="en-US" sz="1500" dirty="0">
                <a:latin typeface="+mj-lt"/>
              </a:rPr>
              <a:t>to explore.</a:t>
            </a:r>
          </a:p>
          <a:p>
            <a:pPr>
              <a:spcBef>
                <a:spcPts val="600"/>
              </a:spcBef>
              <a:spcAft>
                <a:spcPts val="600"/>
              </a:spcAft>
              <a:buClr>
                <a:schemeClr val="accent1"/>
              </a:buClr>
              <a:buSzPct val="100000"/>
            </a:pPr>
            <a:r>
              <a:rPr lang="en-US" sz="1600" b="1" dirty="0">
                <a:solidFill>
                  <a:srgbClr val="00B0E1"/>
                </a:solidFill>
              </a:rPr>
              <a:t>DSEP EMAILS</a:t>
            </a:r>
          </a:p>
          <a:p>
            <a:pPr marL="285750" indent="-285750">
              <a:spcBef>
                <a:spcPts val="600"/>
              </a:spcBef>
              <a:spcAft>
                <a:spcPts val="600"/>
              </a:spcAft>
              <a:buClr>
                <a:schemeClr val="accent1"/>
              </a:buClr>
              <a:buSzPct val="100000"/>
              <a:buFont typeface="Arial" panose="020B0604020202020204" pitchFamily="34" charset="0"/>
              <a:buChar char="•"/>
            </a:pPr>
            <a:r>
              <a:rPr lang="en-US" sz="1500" dirty="0">
                <a:latin typeface="+mj-lt"/>
              </a:rPr>
              <a:t>Watch out for regular ‘DSEP’ emails.</a:t>
            </a:r>
          </a:p>
          <a:p>
            <a:pPr>
              <a:spcBef>
                <a:spcPts val="1800"/>
              </a:spcBef>
              <a:spcAft>
                <a:spcPts val="600"/>
              </a:spcAft>
              <a:buClr>
                <a:schemeClr val="accent1"/>
              </a:buClr>
              <a:buSzPct val="100000"/>
            </a:pPr>
            <a:r>
              <a:rPr lang="en-US" b="1" dirty="0"/>
              <a:t>Discuss with Personal Tutor or make one-to-one DSEP appointment.</a:t>
            </a:r>
          </a:p>
          <a:p>
            <a:pPr marL="285750" indent="-285750">
              <a:spcBef>
                <a:spcPts val="600"/>
              </a:spcBef>
              <a:spcAft>
                <a:spcPts val="600"/>
              </a:spcAft>
              <a:buClr>
                <a:schemeClr val="accent1"/>
              </a:buClr>
              <a:buSzPct val="100000"/>
              <a:buFont typeface="Arial" panose="020B0604020202020204" pitchFamily="34" charset="0"/>
              <a:buChar char="•"/>
            </a:pPr>
            <a:endParaRPr lang="en-US" sz="1500" dirty="0">
              <a:latin typeface="+mj-lt"/>
            </a:endParaRPr>
          </a:p>
          <a:p>
            <a:pPr marL="285750" indent="-285750">
              <a:spcBef>
                <a:spcPts val="600"/>
              </a:spcBef>
              <a:spcAft>
                <a:spcPts val="600"/>
              </a:spcAft>
              <a:buClr>
                <a:schemeClr val="accent1"/>
              </a:buClr>
              <a:buSzPct val="100000"/>
              <a:buFont typeface="Arial" panose="020B0604020202020204" pitchFamily="34" charset="0"/>
              <a:buChar char="•"/>
            </a:pPr>
            <a:endParaRPr lang="en-US" sz="1500" dirty="0">
              <a:latin typeface="+mj-lt"/>
            </a:endParaRPr>
          </a:p>
        </p:txBody>
      </p:sp>
      <p:sp>
        <p:nvSpPr>
          <p:cNvPr id="4" name="TextBox 3"/>
          <p:cNvSpPr txBox="1"/>
          <p:nvPr/>
        </p:nvSpPr>
        <p:spPr>
          <a:xfrm>
            <a:off x="655320" y="819352"/>
            <a:ext cx="4294632" cy="622414"/>
          </a:xfrm>
          <a:prstGeom prst="rect">
            <a:avLst/>
          </a:prstGeom>
          <a:noFill/>
        </p:spPr>
        <p:txBody>
          <a:bodyPr wrap="square" rtlCol="0">
            <a:spAutoFit/>
          </a:bodyPr>
          <a:lstStyle/>
          <a:p>
            <a:pPr>
              <a:lnSpc>
                <a:spcPts val="2000"/>
              </a:lnSpc>
            </a:pPr>
            <a:r>
              <a:rPr lang="en-US" sz="2400" b="1" dirty="0">
                <a:solidFill>
                  <a:schemeClr val="bg1"/>
                </a:solidFill>
              </a:rPr>
              <a:t>PERSONAL DEVELOPMENT, CAREERS, OPPORTUNITIES</a:t>
            </a:r>
            <a:endParaRPr lang="en-US" sz="2400" dirty="0">
              <a:solidFill>
                <a:schemeClr val="bg1"/>
              </a:solidFill>
            </a:endParaRP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pic>
        <p:nvPicPr>
          <p:cNvPr id="7" name="Picture 6">
            <a:extLst>
              <a:ext uri="{FF2B5EF4-FFF2-40B4-BE49-F238E27FC236}">
                <a16:creationId xmlns:a16="http://schemas.microsoft.com/office/drawing/2014/main" id="{1DCB28F9-8D7C-40EB-ADF2-F54CB6EA4BC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1882562"/>
            <a:ext cx="2376333" cy="2275332"/>
          </a:xfrm>
          <a:prstGeom prst="rect">
            <a:avLst/>
          </a:prstGeom>
        </p:spPr>
      </p:pic>
    </p:spTree>
    <p:extLst>
      <p:ext uri="{BB962C8B-B14F-4D97-AF65-F5344CB8AC3E}">
        <p14:creationId xmlns:p14="http://schemas.microsoft.com/office/powerpoint/2010/main" val="26803308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4" name="TextBox 3"/>
          <p:cNvSpPr txBox="1"/>
          <p:nvPr/>
        </p:nvSpPr>
        <p:spPr>
          <a:xfrm>
            <a:off x="655320" y="819352"/>
            <a:ext cx="3916680" cy="622414"/>
          </a:xfrm>
          <a:prstGeom prst="rect">
            <a:avLst/>
          </a:prstGeom>
          <a:noFill/>
        </p:spPr>
        <p:txBody>
          <a:bodyPr wrap="square" rtlCol="0">
            <a:spAutoFit/>
          </a:bodyPr>
          <a:lstStyle/>
          <a:p>
            <a:pPr>
              <a:lnSpc>
                <a:spcPts val="2000"/>
              </a:lnSpc>
            </a:pPr>
            <a:r>
              <a:rPr lang="en-US" sz="2400" b="1" dirty="0">
                <a:solidFill>
                  <a:schemeClr val="bg1"/>
                </a:solidFill>
              </a:rPr>
              <a:t>MODULE AND SEMINAR REGISTRATION</a:t>
            </a:r>
            <a:endParaRPr lang="en-US" sz="2400" dirty="0">
              <a:solidFill>
                <a:schemeClr val="bg1"/>
              </a:solidFill>
            </a:endParaRPr>
          </a:p>
        </p:txBody>
      </p:sp>
      <p:sp>
        <p:nvSpPr>
          <p:cNvPr id="11" name="Rectangle 10"/>
          <p:cNvSpPr/>
          <p:nvPr/>
        </p:nvSpPr>
        <p:spPr>
          <a:xfrm>
            <a:off x="5109203" y="1921938"/>
            <a:ext cx="2632717" cy="334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
        <p:nvSpPr>
          <p:cNvPr id="13" name="TextBox 12">
            <a:extLst>
              <a:ext uri="{FF2B5EF4-FFF2-40B4-BE49-F238E27FC236}">
                <a16:creationId xmlns:a16="http://schemas.microsoft.com/office/drawing/2014/main" id="{DAA74C6D-095A-4382-9F69-6B5A69A0B429}"/>
              </a:ext>
            </a:extLst>
          </p:cNvPr>
          <p:cNvSpPr txBox="1"/>
          <p:nvPr/>
        </p:nvSpPr>
        <p:spPr>
          <a:xfrm>
            <a:off x="418141" y="1733242"/>
            <a:ext cx="8631935" cy="2542234"/>
          </a:xfrm>
          <a:prstGeom prst="rect">
            <a:avLst/>
          </a:prstGeom>
          <a:noFill/>
        </p:spPr>
        <p:txBody>
          <a:bodyPr wrap="square" numCol="1" rtlCol="0">
            <a:spAutoFit/>
          </a:bodyPr>
          <a:lstStyle/>
          <a:p>
            <a:pPr>
              <a:spcBef>
                <a:spcPts val="600"/>
              </a:spcBef>
              <a:buClr>
                <a:srgbClr val="00B0F0"/>
              </a:buClr>
            </a:pPr>
            <a:r>
              <a:rPr lang="en-GB" altLang="ja-JP" sz="1600" dirty="0">
                <a:latin typeface="+mj-lt"/>
              </a:rPr>
              <a:t> </a:t>
            </a:r>
            <a:r>
              <a:rPr lang="en-GB" altLang="en-US" sz="1600" b="1" dirty="0"/>
              <a:t>Need Help?</a:t>
            </a:r>
          </a:p>
          <a:p>
            <a:pPr marL="285750" indent="-285750">
              <a:spcBef>
                <a:spcPts val="600"/>
              </a:spcBef>
              <a:buClr>
                <a:srgbClr val="00B0F0"/>
              </a:buClr>
              <a:buFont typeface="Arial" panose="020B0604020202020204" pitchFamily="34" charset="0"/>
              <a:buChar char="•"/>
            </a:pPr>
            <a:r>
              <a:rPr lang="en-GB" altLang="en-US" sz="1600" dirty="0"/>
              <a:t>Contact Faye Brown or Chau Ho, Taught Programmes Officers, with any queries:</a:t>
            </a:r>
          </a:p>
          <a:p>
            <a:pPr>
              <a:spcBef>
                <a:spcPts val="600"/>
              </a:spcBef>
              <a:buClr>
                <a:srgbClr val="00B0F0"/>
              </a:buClr>
            </a:pPr>
            <a:r>
              <a:rPr lang="en-GB" altLang="en-US" sz="1600" dirty="0"/>
              <a:t>       Email: </a:t>
            </a:r>
            <a:r>
              <a:rPr lang="en-GB" altLang="en-US" sz="1600" dirty="0">
                <a:hlinkClick r:id="rId4"/>
              </a:rPr>
              <a:t>socugresource@warwick.ac.uk</a:t>
            </a:r>
            <a:endParaRPr lang="en-GB" altLang="en-US" sz="1600" dirty="0"/>
          </a:p>
          <a:p>
            <a:pPr>
              <a:spcBef>
                <a:spcPts val="600"/>
              </a:spcBef>
              <a:buClr>
                <a:srgbClr val="00B0F0"/>
              </a:buClr>
            </a:pPr>
            <a:r>
              <a:rPr lang="en-GB" altLang="en-US" sz="1600" dirty="0"/>
              <a:t>       Telephone: 02476 523600 or 02476 524771 </a:t>
            </a:r>
          </a:p>
          <a:p>
            <a:pPr>
              <a:spcBef>
                <a:spcPts val="600"/>
              </a:spcBef>
              <a:buClr>
                <a:srgbClr val="00B0F0"/>
              </a:buClr>
            </a:pPr>
            <a:r>
              <a:rPr lang="en-GB" altLang="en-US" sz="1600" dirty="0"/>
              <a:t>       In person: Sociology Reception (E0.06), Ground Floor, E Corridor, Social Sciences Building</a:t>
            </a:r>
            <a:endParaRPr lang="en-US" altLang="en-US" sz="1600" dirty="0"/>
          </a:p>
          <a:p>
            <a:pPr marL="285750" indent="-285750">
              <a:spcBef>
                <a:spcPts val="600"/>
              </a:spcBef>
              <a:buClr>
                <a:srgbClr val="00B0F0"/>
              </a:buClr>
              <a:buFont typeface="Arial" panose="020B0604020202020204" pitchFamily="34" charset="0"/>
              <a:buChar char="•"/>
            </a:pPr>
            <a:endParaRPr lang="en-US" altLang="en-US" sz="1600" dirty="0"/>
          </a:p>
          <a:p>
            <a:pPr>
              <a:spcBef>
                <a:spcPts val="600"/>
              </a:spcBef>
              <a:buClr>
                <a:schemeClr val="accent1"/>
              </a:buClr>
            </a:pPr>
            <a:endParaRPr lang="en-US" altLang="en-US" sz="1600" dirty="0">
              <a:latin typeface="+mj-lt"/>
            </a:endParaRPr>
          </a:p>
          <a:p>
            <a:pPr>
              <a:lnSpc>
                <a:spcPts val="1640"/>
              </a:lnSpc>
              <a:spcBef>
                <a:spcPts val="600"/>
              </a:spcBef>
            </a:pPr>
            <a:endParaRPr lang="en-US" sz="1000" b="1" dirty="0">
              <a:solidFill>
                <a:srgbClr val="E77B40"/>
              </a:solidFill>
            </a:endParaRPr>
          </a:p>
        </p:txBody>
      </p:sp>
    </p:spTree>
    <p:extLst>
      <p:ext uri="{BB962C8B-B14F-4D97-AF65-F5344CB8AC3E}">
        <p14:creationId xmlns:p14="http://schemas.microsoft.com/office/powerpoint/2010/main" val="10191673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4" name="TextBox 3"/>
          <p:cNvSpPr txBox="1"/>
          <p:nvPr/>
        </p:nvSpPr>
        <p:spPr>
          <a:xfrm>
            <a:off x="655320" y="819352"/>
            <a:ext cx="3916680" cy="622414"/>
          </a:xfrm>
          <a:prstGeom prst="rect">
            <a:avLst/>
          </a:prstGeom>
          <a:noFill/>
        </p:spPr>
        <p:txBody>
          <a:bodyPr wrap="square" rtlCol="0">
            <a:spAutoFit/>
          </a:bodyPr>
          <a:lstStyle/>
          <a:p>
            <a:pPr>
              <a:lnSpc>
                <a:spcPts val="2000"/>
              </a:lnSpc>
            </a:pPr>
            <a:r>
              <a:rPr lang="en-US" sz="2400" b="1" dirty="0">
                <a:solidFill>
                  <a:schemeClr val="bg1"/>
                </a:solidFill>
              </a:rPr>
              <a:t>PERSONAL TUTORS AND SENIOR TUTOR</a:t>
            </a:r>
            <a:endParaRPr lang="en-US" sz="2400" dirty="0">
              <a:solidFill>
                <a:schemeClr val="bg1"/>
              </a:solidFill>
            </a:endParaRPr>
          </a:p>
        </p:txBody>
      </p:sp>
      <p:sp>
        <p:nvSpPr>
          <p:cNvPr id="11" name="Rectangle 10"/>
          <p:cNvSpPr/>
          <p:nvPr/>
        </p:nvSpPr>
        <p:spPr>
          <a:xfrm>
            <a:off x="5109203" y="1921938"/>
            <a:ext cx="2632717" cy="334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
        <p:nvSpPr>
          <p:cNvPr id="13" name="TextBox 12">
            <a:extLst>
              <a:ext uri="{FF2B5EF4-FFF2-40B4-BE49-F238E27FC236}">
                <a16:creationId xmlns:a16="http://schemas.microsoft.com/office/drawing/2014/main" id="{DAA74C6D-095A-4382-9F69-6B5A69A0B429}"/>
              </a:ext>
            </a:extLst>
          </p:cNvPr>
          <p:cNvSpPr txBox="1"/>
          <p:nvPr/>
        </p:nvSpPr>
        <p:spPr>
          <a:xfrm>
            <a:off x="418141" y="1733242"/>
            <a:ext cx="8631935" cy="3881062"/>
          </a:xfrm>
          <a:prstGeom prst="rect">
            <a:avLst/>
          </a:prstGeom>
          <a:noFill/>
        </p:spPr>
        <p:txBody>
          <a:bodyPr wrap="square" numCol="1" rtlCol="0">
            <a:spAutoFit/>
          </a:bodyPr>
          <a:lstStyle/>
          <a:p>
            <a:pPr marL="285750" indent="-285750">
              <a:buClr>
                <a:schemeClr val="accent1"/>
              </a:buClr>
              <a:buFont typeface="Arial" panose="020B0604020202020204" pitchFamily="34" charset="0"/>
              <a:buChar char="•"/>
            </a:pPr>
            <a:r>
              <a:rPr lang="en-US" altLang="en-US" sz="2000" dirty="0">
                <a:latin typeface="+mj-lt"/>
              </a:rPr>
              <a:t>Each student allocated a Personal Tutor (via Tabula)</a:t>
            </a:r>
          </a:p>
          <a:p>
            <a:pPr marL="742950" lvl="1" indent="-285750">
              <a:spcBef>
                <a:spcPts val="600"/>
              </a:spcBef>
              <a:buClr>
                <a:schemeClr val="accent1"/>
              </a:buClr>
              <a:buFont typeface="Arial" panose="020B0604020202020204" pitchFamily="34" charset="0"/>
              <a:buChar char="•"/>
            </a:pPr>
            <a:r>
              <a:rPr lang="en-US" altLang="en-US" dirty="0">
                <a:latin typeface="+mj-lt"/>
              </a:rPr>
              <a:t>Academic mentor, references, module choices, personal development, problems or difficulties</a:t>
            </a:r>
          </a:p>
          <a:p>
            <a:pPr marL="742950" lvl="1" indent="-285750">
              <a:spcBef>
                <a:spcPts val="600"/>
              </a:spcBef>
              <a:buClr>
                <a:schemeClr val="accent1"/>
              </a:buClr>
              <a:buFont typeface="Arial" panose="020B0604020202020204" pitchFamily="34" charset="0"/>
              <a:buChar char="•"/>
            </a:pPr>
            <a:r>
              <a:rPr lang="en-US" altLang="en-US" dirty="0">
                <a:latin typeface="+mj-lt"/>
              </a:rPr>
              <a:t>Draw on a wide range of university services: Student Support, Mental Health and Wellbeing, Disability Services, Counselling Services, Residential Life</a:t>
            </a:r>
          </a:p>
          <a:p>
            <a:pPr marL="742950" lvl="1" indent="-285750">
              <a:spcBef>
                <a:spcPts val="600"/>
              </a:spcBef>
              <a:buClr>
                <a:schemeClr val="accent1"/>
              </a:buClr>
              <a:buFont typeface="Arial" panose="020B0604020202020204" pitchFamily="34" charset="0"/>
              <a:buChar char="•"/>
            </a:pPr>
            <a:r>
              <a:rPr lang="en-US" altLang="en-US" dirty="0">
                <a:latin typeface="+mj-lt"/>
              </a:rPr>
              <a:t>University monitoring points: need to meet with your Personal Tutor at least once a Term. First monitoring point is by the end of Week 3 this term</a:t>
            </a:r>
            <a:endParaRPr lang="en-GB" altLang="ja-JP" dirty="0">
              <a:highlight>
                <a:srgbClr val="FFFF00"/>
              </a:highlight>
              <a:latin typeface="+mj-lt"/>
            </a:endParaRPr>
          </a:p>
          <a:p>
            <a:pPr marL="285750" indent="-285750">
              <a:spcBef>
                <a:spcPts val="600"/>
              </a:spcBef>
              <a:buClr>
                <a:schemeClr val="accent1"/>
              </a:buClr>
              <a:buFont typeface="Arial" panose="020B0604020202020204" pitchFamily="34" charset="0"/>
              <a:buChar char="•"/>
            </a:pPr>
            <a:r>
              <a:rPr lang="en-GB" altLang="en-US" sz="2000" dirty="0">
                <a:latin typeface="+mj-lt"/>
              </a:rPr>
              <a:t>The Senior Tutor – Dr Charles Turner– can also be contacted if for any reason your Personal Tutor is un</a:t>
            </a:r>
            <a:r>
              <a:rPr lang="en-GB" altLang="ja-JP" sz="2000" dirty="0">
                <a:latin typeface="+mj-lt"/>
              </a:rPr>
              <a:t>available or you would like to discuss any issues regrading the Personal Tutor system.</a:t>
            </a:r>
          </a:p>
          <a:p>
            <a:pPr>
              <a:spcBef>
                <a:spcPts val="600"/>
              </a:spcBef>
              <a:buClr>
                <a:schemeClr val="accent1"/>
              </a:buClr>
            </a:pPr>
            <a:r>
              <a:rPr lang="en-GB" altLang="ja-JP" sz="1600" dirty="0">
                <a:latin typeface="+mj-lt"/>
              </a:rPr>
              <a:t> </a:t>
            </a:r>
            <a:endParaRPr lang="en-US" altLang="en-US" sz="1600" dirty="0">
              <a:latin typeface="+mj-lt"/>
            </a:endParaRPr>
          </a:p>
          <a:p>
            <a:pPr>
              <a:lnSpc>
                <a:spcPts val="1640"/>
              </a:lnSpc>
              <a:spcBef>
                <a:spcPts val="600"/>
              </a:spcBef>
            </a:pPr>
            <a:endParaRPr lang="en-US" sz="1000" b="1" dirty="0">
              <a:solidFill>
                <a:srgbClr val="E77B40"/>
              </a:solidFill>
            </a:endParaRPr>
          </a:p>
        </p:txBody>
      </p:sp>
    </p:spTree>
    <p:extLst>
      <p:ext uri="{BB962C8B-B14F-4D97-AF65-F5344CB8AC3E}">
        <p14:creationId xmlns:p14="http://schemas.microsoft.com/office/powerpoint/2010/main" val="3503158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5" name="TextBox 4"/>
          <p:cNvSpPr txBox="1"/>
          <p:nvPr/>
        </p:nvSpPr>
        <p:spPr>
          <a:xfrm>
            <a:off x="418141" y="1802301"/>
            <a:ext cx="4153860" cy="3170099"/>
          </a:xfrm>
          <a:prstGeom prst="rect">
            <a:avLst/>
          </a:prstGeom>
          <a:noFill/>
        </p:spPr>
        <p:txBody>
          <a:bodyPr wrap="square" numCol="1" rtlCol="0">
            <a:spAutoFit/>
          </a:bodyPr>
          <a:lstStyle/>
          <a:p>
            <a:pPr>
              <a:lnSpc>
                <a:spcPts val="1480"/>
              </a:lnSpc>
            </a:pPr>
            <a:r>
              <a:rPr lang="en-US" sz="1600" b="1" dirty="0">
                <a:solidFill>
                  <a:srgbClr val="00B0E1"/>
                </a:solidFill>
              </a:rPr>
              <a:t>DIRECTOR OF UNDERGRADUATE STUDIES</a:t>
            </a:r>
            <a:endParaRPr lang="en-US" sz="1600" b="1" dirty="0">
              <a:solidFill>
                <a:srgbClr val="E77B40"/>
              </a:solidFill>
            </a:endParaRPr>
          </a:p>
          <a:p>
            <a:pPr>
              <a:lnSpc>
                <a:spcPts val="1480"/>
              </a:lnSpc>
            </a:pPr>
            <a:r>
              <a:rPr lang="en-US" sz="1600" dirty="0"/>
              <a:t>Dr </a:t>
            </a:r>
            <a:r>
              <a:rPr lang="en-US" sz="1600" dirty="0" err="1"/>
              <a:t>Nisha</a:t>
            </a:r>
            <a:r>
              <a:rPr lang="en-US" sz="1600" dirty="0"/>
              <a:t> </a:t>
            </a:r>
            <a:r>
              <a:rPr lang="en-US" sz="1600" dirty="0" err="1"/>
              <a:t>Kapoor</a:t>
            </a:r>
            <a:endParaRPr lang="en-US" sz="1600" dirty="0"/>
          </a:p>
          <a:p>
            <a:pPr>
              <a:lnSpc>
                <a:spcPts val="1480"/>
              </a:lnSpc>
            </a:pPr>
            <a:endParaRPr lang="en-US" sz="1600" dirty="0">
              <a:latin typeface="+mj-lt"/>
            </a:endParaRPr>
          </a:p>
          <a:p>
            <a:pPr>
              <a:lnSpc>
                <a:spcPts val="1480"/>
              </a:lnSpc>
            </a:pPr>
            <a:r>
              <a:rPr lang="en-US" sz="1600" b="1" dirty="0">
                <a:solidFill>
                  <a:srgbClr val="00B0E1"/>
                </a:solidFill>
              </a:rPr>
              <a:t>DEPUTY DIRECTOR OF UNDERGRADUATE STUDIES</a:t>
            </a:r>
          </a:p>
          <a:p>
            <a:pPr>
              <a:lnSpc>
                <a:spcPts val="1480"/>
              </a:lnSpc>
            </a:pPr>
            <a:r>
              <a:rPr lang="en-US" sz="1600" dirty="0" err="1"/>
              <a:t>Dr</a:t>
            </a:r>
            <a:r>
              <a:rPr lang="en-US" sz="1600" dirty="0"/>
              <a:t> Katy Harsant</a:t>
            </a:r>
          </a:p>
          <a:p>
            <a:pPr>
              <a:lnSpc>
                <a:spcPts val="1480"/>
              </a:lnSpc>
            </a:pPr>
            <a:endParaRPr lang="en-US" sz="1600" dirty="0">
              <a:latin typeface="+mj-lt"/>
            </a:endParaRPr>
          </a:p>
          <a:p>
            <a:pPr>
              <a:lnSpc>
                <a:spcPts val="1480"/>
              </a:lnSpc>
            </a:pPr>
            <a:r>
              <a:rPr lang="en-US" sz="1600" b="1" dirty="0">
                <a:solidFill>
                  <a:srgbClr val="00B0E1"/>
                </a:solidFill>
              </a:rPr>
              <a:t>SENIOR TUTOR</a:t>
            </a:r>
          </a:p>
          <a:p>
            <a:pPr>
              <a:lnSpc>
                <a:spcPts val="1480"/>
              </a:lnSpc>
            </a:pPr>
            <a:r>
              <a:rPr lang="en-US" sz="1600" dirty="0" err="1">
                <a:solidFill>
                  <a:srgbClr val="000000"/>
                </a:solidFill>
              </a:rPr>
              <a:t>Dr</a:t>
            </a:r>
            <a:r>
              <a:rPr lang="en-US" sz="1600" dirty="0">
                <a:solidFill>
                  <a:srgbClr val="000000"/>
                </a:solidFill>
              </a:rPr>
              <a:t> Charles Turner </a:t>
            </a:r>
          </a:p>
          <a:p>
            <a:pPr>
              <a:lnSpc>
                <a:spcPts val="1480"/>
              </a:lnSpc>
            </a:pPr>
            <a:endParaRPr lang="en-US" sz="1400" dirty="0">
              <a:latin typeface="+mj-lt"/>
            </a:endParaRPr>
          </a:p>
          <a:p>
            <a:pPr>
              <a:lnSpc>
                <a:spcPts val="1480"/>
              </a:lnSpc>
            </a:pPr>
            <a:endParaRPr lang="en-US" sz="1400" dirty="0">
              <a:solidFill>
                <a:srgbClr val="000000"/>
              </a:solidFill>
            </a:endParaRPr>
          </a:p>
          <a:p>
            <a:pPr>
              <a:lnSpc>
                <a:spcPts val="1480"/>
              </a:lnSpc>
            </a:pPr>
            <a:endParaRPr lang="en-US" sz="1400" dirty="0">
              <a:solidFill>
                <a:srgbClr val="000000"/>
              </a:solidFill>
            </a:endParaRPr>
          </a:p>
          <a:p>
            <a:pPr>
              <a:lnSpc>
                <a:spcPts val="1480"/>
              </a:lnSpc>
            </a:pPr>
            <a:endParaRPr lang="en-US" sz="1400" dirty="0">
              <a:latin typeface="+mj-lt"/>
            </a:endParaRPr>
          </a:p>
          <a:p>
            <a:pPr>
              <a:lnSpc>
                <a:spcPts val="1480"/>
              </a:lnSpc>
            </a:pPr>
            <a:endParaRPr lang="en-US" dirty="0">
              <a:latin typeface="+mj-lt"/>
            </a:endParaRPr>
          </a:p>
          <a:p>
            <a:pPr>
              <a:lnSpc>
                <a:spcPts val="1480"/>
              </a:lnSpc>
            </a:pPr>
            <a:endParaRPr lang="en-US" sz="600" b="1" dirty="0">
              <a:solidFill>
                <a:srgbClr val="E77B40"/>
              </a:solidFill>
            </a:endParaRPr>
          </a:p>
          <a:p>
            <a:pPr marL="171450" indent="-171450">
              <a:spcBef>
                <a:spcPts val="600"/>
              </a:spcBef>
              <a:buClr>
                <a:schemeClr val="accent1"/>
              </a:buClr>
              <a:buFont typeface="Arial" panose="020B0604020202020204" pitchFamily="34" charset="0"/>
              <a:buChar char="•"/>
            </a:pPr>
            <a:endParaRPr lang="en-US" altLang="en-US" sz="1000" b="1" dirty="0">
              <a:solidFill>
                <a:srgbClr val="E77B40"/>
              </a:solidFill>
              <a:latin typeface="+mj-lt"/>
            </a:endParaRPr>
          </a:p>
        </p:txBody>
      </p:sp>
      <p:sp>
        <p:nvSpPr>
          <p:cNvPr id="4" name="TextBox 3"/>
          <p:cNvSpPr txBox="1"/>
          <p:nvPr/>
        </p:nvSpPr>
        <p:spPr>
          <a:xfrm>
            <a:off x="655320" y="819352"/>
            <a:ext cx="5919100" cy="367622"/>
          </a:xfrm>
          <a:prstGeom prst="rect">
            <a:avLst/>
          </a:prstGeom>
          <a:noFill/>
        </p:spPr>
        <p:txBody>
          <a:bodyPr wrap="square" rtlCol="0">
            <a:spAutoFit/>
          </a:bodyPr>
          <a:lstStyle/>
          <a:p>
            <a:pPr>
              <a:lnSpc>
                <a:spcPts val="2000"/>
              </a:lnSpc>
            </a:pPr>
            <a:r>
              <a:rPr lang="en-US" sz="2400" b="1" dirty="0">
                <a:solidFill>
                  <a:schemeClr val="bg1"/>
                </a:solidFill>
              </a:rPr>
              <a:t>UNDERGRADUATE PASTORAL CARE TEAM</a:t>
            </a:r>
            <a:endParaRPr lang="en-US" sz="2400" dirty="0">
              <a:solidFill>
                <a:schemeClr val="bg1"/>
              </a:solidFill>
            </a:endParaRP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
        <p:nvSpPr>
          <p:cNvPr id="2" name="TextBox 1"/>
          <p:cNvSpPr txBox="1"/>
          <p:nvPr/>
        </p:nvSpPr>
        <p:spPr>
          <a:xfrm>
            <a:off x="418141" y="3654091"/>
            <a:ext cx="3950475" cy="1318309"/>
          </a:xfrm>
          <a:prstGeom prst="rect">
            <a:avLst/>
          </a:prstGeom>
          <a:noFill/>
        </p:spPr>
        <p:txBody>
          <a:bodyPr wrap="square" rtlCol="0">
            <a:spAutoFit/>
          </a:bodyPr>
          <a:lstStyle/>
          <a:p>
            <a:pPr>
              <a:lnSpc>
                <a:spcPts val="1480"/>
              </a:lnSpc>
            </a:pPr>
            <a:r>
              <a:rPr lang="en-US" sz="1600" b="1" dirty="0">
                <a:solidFill>
                  <a:srgbClr val="00B0E1"/>
                </a:solidFill>
              </a:rPr>
              <a:t>TAUGHT PROGRAMMES OFFICERS</a:t>
            </a:r>
          </a:p>
          <a:p>
            <a:pPr>
              <a:lnSpc>
                <a:spcPts val="1480"/>
              </a:lnSpc>
            </a:pPr>
            <a:r>
              <a:rPr lang="en-US" sz="1600" dirty="0">
                <a:solidFill>
                  <a:srgbClr val="000000"/>
                </a:solidFill>
              </a:rPr>
              <a:t>Faye Brown &amp; </a:t>
            </a:r>
            <a:r>
              <a:rPr lang="en-US" sz="1600" dirty="0" err="1">
                <a:solidFill>
                  <a:srgbClr val="000000"/>
                </a:solidFill>
              </a:rPr>
              <a:t>Chau</a:t>
            </a:r>
            <a:r>
              <a:rPr lang="en-US" sz="1600" dirty="0">
                <a:solidFill>
                  <a:srgbClr val="000000"/>
                </a:solidFill>
              </a:rPr>
              <a:t> Ho</a:t>
            </a:r>
          </a:p>
          <a:p>
            <a:pPr>
              <a:lnSpc>
                <a:spcPts val="1480"/>
              </a:lnSpc>
            </a:pPr>
            <a:endParaRPr lang="en-US" sz="1600" dirty="0">
              <a:solidFill>
                <a:srgbClr val="000000"/>
              </a:solidFill>
            </a:endParaRPr>
          </a:p>
          <a:p>
            <a:pPr>
              <a:lnSpc>
                <a:spcPts val="1480"/>
              </a:lnSpc>
            </a:pPr>
            <a:r>
              <a:rPr lang="en-US" sz="1600" b="1" dirty="0">
                <a:solidFill>
                  <a:srgbClr val="00B0E1"/>
                </a:solidFill>
              </a:rPr>
              <a:t>DEPARTMENT ADMINISTRATOR (TEACHING)</a:t>
            </a:r>
          </a:p>
          <a:p>
            <a:pPr>
              <a:lnSpc>
                <a:spcPts val="1480"/>
              </a:lnSpc>
            </a:pPr>
            <a:r>
              <a:rPr lang="en-US" sz="1600" dirty="0" err="1">
                <a:solidFill>
                  <a:srgbClr val="000000"/>
                </a:solidFill>
              </a:rPr>
              <a:t>Darani</a:t>
            </a:r>
            <a:r>
              <a:rPr lang="en-US" sz="1600" dirty="0">
                <a:solidFill>
                  <a:srgbClr val="000000"/>
                </a:solidFill>
              </a:rPr>
              <a:t> Anand</a:t>
            </a:r>
          </a:p>
          <a:p>
            <a:endParaRPr lang="en-US" dirty="0"/>
          </a:p>
        </p:txBody>
      </p:sp>
      <p:sp>
        <p:nvSpPr>
          <p:cNvPr id="3" name="TextBox 2"/>
          <p:cNvSpPr txBox="1"/>
          <p:nvPr/>
        </p:nvSpPr>
        <p:spPr>
          <a:xfrm>
            <a:off x="4193342" y="1793202"/>
            <a:ext cx="4815069" cy="1323439"/>
          </a:xfrm>
          <a:prstGeom prst="rect">
            <a:avLst/>
          </a:prstGeom>
          <a:noFill/>
        </p:spPr>
        <p:txBody>
          <a:bodyPr wrap="square" rtlCol="0">
            <a:spAutoFit/>
          </a:bodyPr>
          <a:lstStyle/>
          <a:p>
            <a:pPr marL="285750" indent="-285750">
              <a:buFont typeface="Arial"/>
              <a:buChar char="•"/>
            </a:pPr>
            <a:r>
              <a:rPr lang="en-US" sz="1600" dirty="0"/>
              <a:t>If you’re having problems or need advice, your first point of contact should be your personal tutor.</a:t>
            </a:r>
          </a:p>
          <a:p>
            <a:endParaRPr lang="en-US" sz="1600" dirty="0"/>
          </a:p>
          <a:p>
            <a:pPr marL="285750" indent="-285750">
              <a:buFont typeface="Arial"/>
              <a:buChar char="•"/>
            </a:pPr>
            <a:r>
              <a:rPr lang="en-US" sz="1600" dirty="0"/>
              <a:t>However, you’re also welcome to contact any member of the pastoral care team. </a:t>
            </a:r>
          </a:p>
        </p:txBody>
      </p:sp>
      <p:sp>
        <p:nvSpPr>
          <p:cNvPr id="6" name="TextBox 5"/>
          <p:cNvSpPr txBox="1"/>
          <p:nvPr/>
        </p:nvSpPr>
        <p:spPr>
          <a:xfrm>
            <a:off x="4572001" y="3532642"/>
            <a:ext cx="4436410" cy="1169551"/>
          </a:xfrm>
          <a:prstGeom prst="rect">
            <a:avLst/>
          </a:prstGeom>
          <a:noFill/>
        </p:spPr>
        <p:txBody>
          <a:bodyPr wrap="square" rtlCol="0">
            <a:spAutoFit/>
          </a:bodyPr>
          <a:lstStyle/>
          <a:p>
            <a:r>
              <a:rPr lang="en-US" sz="1400" b="1" dirty="0">
                <a:solidFill>
                  <a:srgbClr val="00B0E1"/>
                </a:solidFill>
              </a:rPr>
              <a:t>OTHER CONTACTS</a:t>
            </a:r>
          </a:p>
          <a:p>
            <a:pPr marL="285750" indent="-285750">
              <a:buFont typeface="Arial"/>
              <a:buChar char="•"/>
            </a:pPr>
            <a:r>
              <a:rPr lang="en-US" sz="1400" b="1" dirty="0"/>
              <a:t>Sexual Harassment Advisor </a:t>
            </a:r>
            <a:r>
              <a:rPr lang="mr-IN" sz="1400" b="1" dirty="0"/>
              <a:t>–</a:t>
            </a:r>
            <a:r>
              <a:rPr lang="en-US" sz="1400" b="1" dirty="0"/>
              <a:t> </a:t>
            </a:r>
            <a:r>
              <a:rPr lang="en-US" sz="1400" dirty="0" err="1"/>
              <a:t>Dr</a:t>
            </a:r>
            <a:r>
              <a:rPr lang="en-US" sz="1400" dirty="0"/>
              <a:t> </a:t>
            </a:r>
            <a:r>
              <a:rPr lang="en-US" sz="1400" dirty="0" err="1"/>
              <a:t>Cath</a:t>
            </a:r>
            <a:r>
              <a:rPr lang="en-US" sz="1400" dirty="0"/>
              <a:t> Lambert</a:t>
            </a:r>
            <a:endParaRPr lang="en-US" sz="1400" b="1" dirty="0"/>
          </a:p>
          <a:p>
            <a:pPr marL="285750" indent="-285750">
              <a:buFont typeface="Arial"/>
              <a:buChar char="•"/>
            </a:pPr>
            <a:r>
              <a:rPr lang="en-US" sz="1400" b="1" dirty="0"/>
              <a:t>Racial Equality Advisor </a:t>
            </a:r>
            <a:r>
              <a:rPr lang="mr-IN" sz="1400" b="1" dirty="0"/>
              <a:t>–</a:t>
            </a:r>
            <a:r>
              <a:rPr lang="en-US" sz="1400" b="1" dirty="0"/>
              <a:t> </a:t>
            </a:r>
            <a:r>
              <a:rPr lang="en-US" sz="1400" dirty="0"/>
              <a:t>Prof </a:t>
            </a:r>
            <a:r>
              <a:rPr lang="en-US" sz="1400" dirty="0" err="1"/>
              <a:t>Akwugo</a:t>
            </a:r>
            <a:r>
              <a:rPr lang="en-US" sz="1400" dirty="0"/>
              <a:t> </a:t>
            </a:r>
            <a:r>
              <a:rPr lang="en-US" sz="1400" dirty="0" err="1"/>
              <a:t>Emejulu</a:t>
            </a:r>
            <a:endParaRPr lang="en-US" sz="1400" b="1" dirty="0"/>
          </a:p>
          <a:p>
            <a:pPr marL="285750" indent="-285750">
              <a:buFont typeface="Arial"/>
              <a:buChar char="•"/>
            </a:pPr>
            <a:r>
              <a:rPr lang="en-US" sz="1400" b="1" dirty="0"/>
              <a:t>Disability Champions </a:t>
            </a:r>
            <a:r>
              <a:rPr lang="mr-IN" sz="1400" b="1" dirty="0"/>
              <a:t>–</a:t>
            </a:r>
            <a:r>
              <a:rPr lang="en-US" sz="1400" b="1" dirty="0"/>
              <a:t> </a:t>
            </a:r>
            <a:r>
              <a:rPr lang="en-US" sz="1400" dirty="0" err="1"/>
              <a:t>Dr</a:t>
            </a:r>
            <a:r>
              <a:rPr lang="en-US" sz="1400" dirty="0"/>
              <a:t> Ravi </a:t>
            </a:r>
            <a:r>
              <a:rPr lang="en-US" sz="1400" dirty="0" err="1"/>
              <a:t>Thiara</a:t>
            </a:r>
            <a:r>
              <a:rPr lang="en-US" sz="1400" dirty="0"/>
              <a:t> &amp; Amy Clarke</a:t>
            </a:r>
            <a:endParaRPr lang="en-US" sz="1400" b="1" dirty="0"/>
          </a:p>
          <a:p>
            <a:endParaRPr lang="en-US" sz="1400" dirty="0">
              <a:solidFill>
                <a:srgbClr val="00B0E1"/>
              </a:solidFill>
            </a:endParaRPr>
          </a:p>
        </p:txBody>
      </p:sp>
    </p:spTree>
    <p:extLst>
      <p:ext uri="{BB962C8B-B14F-4D97-AF65-F5344CB8AC3E}">
        <p14:creationId xmlns:p14="http://schemas.microsoft.com/office/powerpoint/2010/main" val="11758474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4" name="TextBox 3"/>
          <p:cNvSpPr txBox="1"/>
          <p:nvPr/>
        </p:nvSpPr>
        <p:spPr>
          <a:xfrm>
            <a:off x="655319" y="819352"/>
            <a:ext cx="4453883" cy="365934"/>
          </a:xfrm>
          <a:prstGeom prst="rect">
            <a:avLst/>
          </a:prstGeom>
          <a:noFill/>
        </p:spPr>
        <p:txBody>
          <a:bodyPr wrap="square" rtlCol="0">
            <a:spAutoFit/>
          </a:bodyPr>
          <a:lstStyle/>
          <a:p>
            <a:pPr>
              <a:lnSpc>
                <a:spcPts val="2000"/>
              </a:lnSpc>
            </a:pPr>
            <a:r>
              <a:rPr lang="en-US" sz="2400" b="1" dirty="0">
                <a:solidFill>
                  <a:schemeClr val="bg1"/>
                </a:solidFill>
              </a:rPr>
              <a:t>UNDERGRADUATE STUDIES </a:t>
            </a:r>
            <a:endParaRPr lang="en-US" sz="2400" dirty="0">
              <a:solidFill>
                <a:schemeClr val="bg1"/>
              </a:solidFill>
            </a:endParaRPr>
          </a:p>
        </p:txBody>
      </p:sp>
      <p:sp>
        <p:nvSpPr>
          <p:cNvPr id="11" name="Rectangle 10"/>
          <p:cNvSpPr/>
          <p:nvPr/>
        </p:nvSpPr>
        <p:spPr>
          <a:xfrm>
            <a:off x="5109203" y="1921938"/>
            <a:ext cx="2632717" cy="334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
        <p:nvSpPr>
          <p:cNvPr id="13" name="TextBox 12">
            <a:extLst>
              <a:ext uri="{FF2B5EF4-FFF2-40B4-BE49-F238E27FC236}">
                <a16:creationId xmlns:a16="http://schemas.microsoft.com/office/drawing/2014/main" id="{DAA74C6D-095A-4382-9F69-6B5A69A0B429}"/>
              </a:ext>
            </a:extLst>
          </p:cNvPr>
          <p:cNvSpPr txBox="1"/>
          <p:nvPr/>
        </p:nvSpPr>
        <p:spPr>
          <a:xfrm>
            <a:off x="512065" y="1749040"/>
            <a:ext cx="8213794" cy="338554"/>
          </a:xfrm>
          <a:prstGeom prst="rect">
            <a:avLst/>
          </a:prstGeom>
          <a:noFill/>
        </p:spPr>
        <p:txBody>
          <a:bodyPr wrap="square" numCol="1" rtlCol="0">
            <a:spAutoFit/>
          </a:bodyPr>
          <a:lstStyle/>
          <a:p>
            <a:pPr marL="742950" lvl="1" indent="-285750">
              <a:spcBef>
                <a:spcPts val="500"/>
              </a:spcBef>
              <a:buClr>
                <a:schemeClr val="accent1"/>
              </a:buClr>
              <a:buFont typeface="Arial" panose="020B0604020202020204" pitchFamily="34" charset="0"/>
              <a:buChar char="•"/>
            </a:pPr>
            <a:endParaRPr lang="en-US" sz="1600" b="1" dirty="0">
              <a:solidFill>
                <a:srgbClr val="E77B40"/>
              </a:solidFill>
              <a:latin typeface="+mj-lt"/>
            </a:endParaRPr>
          </a:p>
        </p:txBody>
      </p:sp>
      <p:sp>
        <p:nvSpPr>
          <p:cNvPr id="2" name="TextBox 1"/>
          <p:cNvSpPr txBox="1"/>
          <p:nvPr/>
        </p:nvSpPr>
        <p:spPr>
          <a:xfrm>
            <a:off x="512065" y="1921938"/>
            <a:ext cx="8213794" cy="2308324"/>
          </a:xfrm>
          <a:prstGeom prst="rect">
            <a:avLst/>
          </a:prstGeom>
          <a:noFill/>
        </p:spPr>
        <p:txBody>
          <a:bodyPr wrap="square" rtlCol="0">
            <a:spAutoFit/>
          </a:bodyPr>
          <a:lstStyle/>
          <a:p>
            <a:pPr marL="285750" indent="-285750">
              <a:buClr>
                <a:schemeClr val="accent1"/>
              </a:buClr>
              <a:buFont typeface="Arial" panose="020B0604020202020204" pitchFamily="34" charset="0"/>
              <a:buChar char="•"/>
            </a:pPr>
            <a:r>
              <a:rPr lang="en-GB" altLang="en-US" dirty="0"/>
              <a:t>The </a:t>
            </a:r>
            <a:r>
              <a:rPr lang="en-GB" altLang="en-US" dirty="0">
                <a:hlinkClick r:id="rId4"/>
              </a:rPr>
              <a:t>undergraduate portal</a:t>
            </a:r>
            <a:r>
              <a:rPr lang="en-GB" altLang="en-US" dirty="0"/>
              <a:t> on the Sociology webpage is where you will find key information related to your studies</a:t>
            </a:r>
          </a:p>
          <a:p>
            <a:pPr marL="285750" indent="-285750">
              <a:buClr>
                <a:schemeClr val="accent1"/>
              </a:buClr>
              <a:buFont typeface="Arial" panose="020B0604020202020204" pitchFamily="34" charset="0"/>
              <a:buChar char="•"/>
            </a:pPr>
            <a:endParaRPr lang="en-GB" altLang="en-US" dirty="0"/>
          </a:p>
          <a:p>
            <a:pPr marL="285750" indent="-285750">
              <a:buClr>
                <a:schemeClr val="accent1"/>
              </a:buClr>
              <a:buFont typeface="Arial" panose="020B0604020202020204" pitchFamily="34" charset="0"/>
              <a:buChar char="•"/>
            </a:pPr>
            <a:r>
              <a:rPr lang="en-GB" altLang="en-US" dirty="0"/>
              <a:t>It’s also where you’ll find the </a:t>
            </a:r>
            <a:r>
              <a:rPr lang="en-GB" altLang="en-US" dirty="0">
                <a:hlinkClick r:id="rId5"/>
              </a:rPr>
              <a:t>Undergraduate Handbook</a:t>
            </a:r>
            <a:r>
              <a:rPr lang="en-GB" altLang="en-US" dirty="0"/>
              <a:t> </a:t>
            </a:r>
            <a:r>
              <a:rPr lang="mr-IN" altLang="en-US" dirty="0"/>
              <a:t>–</a:t>
            </a:r>
            <a:r>
              <a:rPr lang="en-GB" altLang="en-US" dirty="0"/>
              <a:t> please read this carefully as it contains everything that you need to know about the department, assessment, policies, procedures </a:t>
            </a:r>
            <a:r>
              <a:rPr lang="en-GB" altLang="en-US" dirty="0" err="1"/>
              <a:t>etc</a:t>
            </a:r>
            <a:r>
              <a:rPr lang="en-GB" altLang="en-US" dirty="0"/>
              <a:t> </a:t>
            </a:r>
          </a:p>
          <a:p>
            <a:pPr marL="285750" indent="-285750">
              <a:buClr>
                <a:schemeClr val="accent1"/>
              </a:buClr>
              <a:buFont typeface="Arial" panose="020B0604020202020204" pitchFamily="34" charset="0"/>
              <a:buChar char="•"/>
            </a:pPr>
            <a:endParaRPr lang="en-GB" altLang="en-US" dirty="0"/>
          </a:p>
          <a:p>
            <a:pPr marL="285750" indent="-285750">
              <a:buClr>
                <a:schemeClr val="accent1"/>
              </a:buClr>
              <a:buFont typeface="Arial" panose="020B0604020202020204" pitchFamily="34" charset="0"/>
              <a:buChar char="•"/>
            </a:pPr>
            <a:r>
              <a:rPr lang="en-GB" altLang="en-US" dirty="0"/>
              <a:t>Extensions and mitigating circumstances</a:t>
            </a:r>
            <a:endParaRPr lang="en-US" dirty="0"/>
          </a:p>
        </p:txBody>
      </p:sp>
    </p:spTree>
    <p:extLst>
      <p:ext uri="{BB962C8B-B14F-4D97-AF65-F5344CB8AC3E}">
        <p14:creationId xmlns:p14="http://schemas.microsoft.com/office/powerpoint/2010/main" val="7386426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4" name="TextBox 3"/>
          <p:cNvSpPr txBox="1"/>
          <p:nvPr/>
        </p:nvSpPr>
        <p:spPr>
          <a:xfrm>
            <a:off x="655319" y="819352"/>
            <a:ext cx="4453883" cy="365934"/>
          </a:xfrm>
          <a:prstGeom prst="rect">
            <a:avLst/>
          </a:prstGeom>
          <a:noFill/>
        </p:spPr>
        <p:txBody>
          <a:bodyPr wrap="square" rtlCol="0">
            <a:spAutoFit/>
          </a:bodyPr>
          <a:lstStyle/>
          <a:p>
            <a:pPr>
              <a:lnSpc>
                <a:spcPts val="2000"/>
              </a:lnSpc>
            </a:pPr>
            <a:r>
              <a:rPr lang="en-US" sz="2400" b="1" dirty="0">
                <a:solidFill>
                  <a:schemeClr val="bg1"/>
                </a:solidFill>
              </a:rPr>
              <a:t>WELLBEING SUPPORT SERVICES</a:t>
            </a:r>
            <a:endParaRPr lang="en-US" sz="2400" dirty="0">
              <a:solidFill>
                <a:schemeClr val="bg1"/>
              </a:solidFill>
            </a:endParaRPr>
          </a:p>
        </p:txBody>
      </p:sp>
      <p:sp>
        <p:nvSpPr>
          <p:cNvPr id="11" name="Rectangle 10"/>
          <p:cNvSpPr/>
          <p:nvPr/>
        </p:nvSpPr>
        <p:spPr>
          <a:xfrm>
            <a:off x="5109203" y="1921938"/>
            <a:ext cx="2632717" cy="334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
        <p:nvSpPr>
          <p:cNvPr id="13" name="TextBox 12">
            <a:extLst>
              <a:ext uri="{FF2B5EF4-FFF2-40B4-BE49-F238E27FC236}">
                <a16:creationId xmlns:a16="http://schemas.microsoft.com/office/drawing/2014/main" id="{DAA74C6D-095A-4382-9F69-6B5A69A0B429}"/>
              </a:ext>
            </a:extLst>
          </p:cNvPr>
          <p:cNvSpPr txBox="1"/>
          <p:nvPr/>
        </p:nvSpPr>
        <p:spPr>
          <a:xfrm>
            <a:off x="530351" y="1921938"/>
            <a:ext cx="8272685" cy="2600712"/>
          </a:xfrm>
          <a:prstGeom prst="rect">
            <a:avLst/>
          </a:prstGeom>
          <a:noFill/>
        </p:spPr>
        <p:txBody>
          <a:bodyPr wrap="square" numCol="1" rtlCol="0">
            <a:spAutoFit/>
          </a:bodyPr>
          <a:lstStyle/>
          <a:p>
            <a:pPr>
              <a:spcAft>
                <a:spcPts val="600"/>
              </a:spcAft>
              <a:buClr>
                <a:schemeClr val="accent1"/>
              </a:buClr>
              <a:buSzPct val="100000"/>
            </a:pPr>
            <a:r>
              <a:rPr lang="en-GB" sz="1600" b="1" dirty="0">
                <a:solidFill>
                  <a:srgbClr val="00B0E1"/>
                </a:solidFill>
              </a:rPr>
              <a:t>KEY MESSAGES FROM WELLBEING SUPPORT</a:t>
            </a:r>
          </a:p>
          <a:p>
            <a:pPr marL="228600" indent="-228600">
              <a:spcAft>
                <a:spcPts val="600"/>
              </a:spcAft>
              <a:buClr>
                <a:schemeClr val="accent1"/>
              </a:buClr>
              <a:buSzPct val="100000"/>
              <a:buFont typeface="Arial" charset="0"/>
              <a:buChar char="•"/>
            </a:pPr>
            <a:r>
              <a:rPr lang="en-GB" sz="1600" b="1" dirty="0">
                <a:latin typeface="+mj-lt"/>
              </a:rPr>
              <a:t>Get a healthy work-life balance </a:t>
            </a:r>
          </a:p>
          <a:p>
            <a:pPr marL="228600" indent="-228600">
              <a:spcAft>
                <a:spcPts val="600"/>
              </a:spcAft>
              <a:buClr>
                <a:schemeClr val="accent1"/>
              </a:buClr>
              <a:buSzPct val="100000"/>
              <a:buFont typeface="Arial" charset="0"/>
              <a:buChar char="•"/>
            </a:pPr>
            <a:endParaRPr lang="en-GB" sz="1600" b="1" dirty="0">
              <a:latin typeface="+mj-lt"/>
            </a:endParaRPr>
          </a:p>
          <a:p>
            <a:pPr marL="228600" indent="-228600">
              <a:spcAft>
                <a:spcPts val="600"/>
              </a:spcAft>
              <a:buClr>
                <a:schemeClr val="accent1"/>
              </a:buClr>
              <a:buSzPct val="100000"/>
              <a:buFont typeface="Arial" charset="0"/>
              <a:buChar char="•"/>
            </a:pPr>
            <a:r>
              <a:rPr lang="en-GB" sz="1600" b="1" dirty="0">
                <a:latin typeface="+mj-lt"/>
              </a:rPr>
              <a:t>Respect yourself and others</a:t>
            </a:r>
            <a:r>
              <a:rPr lang="en-GB" sz="1600" dirty="0">
                <a:latin typeface="+mj-lt"/>
              </a:rPr>
              <a:t> </a:t>
            </a:r>
          </a:p>
          <a:p>
            <a:pPr marL="228600" indent="-228600">
              <a:spcAft>
                <a:spcPts val="600"/>
              </a:spcAft>
              <a:buClr>
                <a:schemeClr val="accent1"/>
              </a:buClr>
              <a:buSzPct val="100000"/>
              <a:buFont typeface="Arial" charset="0"/>
              <a:buChar char="•"/>
            </a:pPr>
            <a:endParaRPr lang="en-GB" sz="1600" dirty="0">
              <a:latin typeface="+mj-lt"/>
            </a:endParaRPr>
          </a:p>
          <a:p>
            <a:pPr marL="228600" indent="-228600">
              <a:spcAft>
                <a:spcPts val="600"/>
              </a:spcAft>
              <a:buClr>
                <a:schemeClr val="accent1"/>
              </a:buClr>
              <a:buSzPct val="100000"/>
              <a:buFont typeface="Arial" charset="0"/>
              <a:buChar char="•"/>
            </a:pPr>
            <a:r>
              <a:rPr lang="en-GB" sz="1600" b="1" dirty="0">
                <a:latin typeface="+mj-lt"/>
              </a:rPr>
              <a:t>Be self-aware</a:t>
            </a:r>
            <a:r>
              <a:rPr lang="en-GB" sz="1600" dirty="0">
                <a:latin typeface="+mj-lt"/>
              </a:rPr>
              <a:t> </a:t>
            </a:r>
          </a:p>
          <a:p>
            <a:pPr marL="228600" indent="-228600">
              <a:spcAft>
                <a:spcPts val="600"/>
              </a:spcAft>
              <a:buClr>
                <a:schemeClr val="accent1"/>
              </a:buClr>
              <a:buSzPct val="100000"/>
              <a:buFont typeface="Arial" charset="0"/>
              <a:buChar char="•"/>
            </a:pPr>
            <a:endParaRPr lang="en-GB" sz="1600" dirty="0">
              <a:latin typeface="+mj-lt"/>
            </a:endParaRPr>
          </a:p>
          <a:p>
            <a:pPr marL="228600" indent="-228600">
              <a:spcAft>
                <a:spcPts val="600"/>
              </a:spcAft>
              <a:buClr>
                <a:schemeClr val="accent1"/>
              </a:buClr>
              <a:buSzPct val="100000"/>
              <a:buFont typeface="Arial" charset="0"/>
              <a:buChar char="•"/>
            </a:pPr>
            <a:r>
              <a:rPr lang="en-GB" sz="1600" b="1" dirty="0">
                <a:latin typeface="+mj-lt"/>
              </a:rPr>
              <a:t>Seek out support when necessary</a:t>
            </a:r>
            <a:endParaRPr lang="en-US" sz="1000" b="1" dirty="0">
              <a:solidFill>
                <a:srgbClr val="E77B40"/>
              </a:solidFill>
            </a:endParaRPr>
          </a:p>
        </p:txBody>
      </p:sp>
      <p:pic>
        <p:nvPicPr>
          <p:cNvPr id="12" name="Picture 11">
            <a:extLst>
              <a:ext uri="{FF2B5EF4-FFF2-40B4-BE49-F238E27FC236}">
                <a16:creationId xmlns:a16="http://schemas.microsoft.com/office/drawing/2014/main" id="{2CA0361C-4E3C-4B17-A836-48D23B455BA5}"/>
              </a:ext>
            </a:extLst>
          </p:cNvPr>
          <p:cNvPicPr>
            <a:picLocks noChangeAspect="1"/>
          </p:cNvPicPr>
          <p:nvPr/>
        </p:nvPicPr>
        <p:blipFill>
          <a:blip r:embed="rId4"/>
          <a:stretch>
            <a:fillRect/>
          </a:stretch>
        </p:blipFill>
        <p:spPr>
          <a:xfrm>
            <a:off x="4849395" y="2104694"/>
            <a:ext cx="3632200" cy="2235200"/>
          </a:xfrm>
          <a:prstGeom prst="rect">
            <a:avLst/>
          </a:prstGeom>
        </p:spPr>
      </p:pic>
    </p:spTree>
    <p:extLst>
      <p:ext uri="{BB962C8B-B14F-4D97-AF65-F5344CB8AC3E}">
        <p14:creationId xmlns:p14="http://schemas.microsoft.com/office/powerpoint/2010/main" val="483260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84159"/>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A</a:t>
            </a:r>
          </a:p>
        </p:txBody>
      </p:sp>
      <p:sp>
        <p:nvSpPr>
          <p:cNvPr id="5" name="TextBox 4"/>
          <p:cNvSpPr txBox="1"/>
          <p:nvPr/>
        </p:nvSpPr>
        <p:spPr>
          <a:xfrm>
            <a:off x="418141" y="1773804"/>
            <a:ext cx="4750113" cy="3447098"/>
          </a:xfrm>
          <a:prstGeom prst="rect">
            <a:avLst/>
          </a:prstGeom>
          <a:noFill/>
        </p:spPr>
        <p:txBody>
          <a:bodyPr wrap="square" numCol="1" rtlCol="0">
            <a:spAutoFit/>
          </a:bodyPr>
          <a:lstStyle/>
          <a:p>
            <a:pPr marL="285750" indent="-285750">
              <a:buClr>
                <a:schemeClr val="accent1"/>
              </a:buClr>
              <a:buFont typeface="Arial" panose="020B0604020202020204" pitchFamily="34" charset="0"/>
              <a:buChar char="•"/>
            </a:pPr>
            <a:r>
              <a:rPr lang="en-GB" altLang="en-US" sz="1200" dirty="0">
                <a:hlinkClick r:id="rId4"/>
              </a:rPr>
              <a:t>SSLCs</a:t>
            </a:r>
            <a:r>
              <a:rPr lang="en-GB" altLang="en-US" sz="1200" dirty="0"/>
              <a:t> are committees made up of student representatives and members of staff.</a:t>
            </a:r>
          </a:p>
          <a:p>
            <a:pPr marL="285750" indent="-285750">
              <a:spcBef>
                <a:spcPts val="600"/>
              </a:spcBef>
              <a:buClr>
                <a:schemeClr val="accent1"/>
              </a:buClr>
              <a:buFont typeface="Arial" panose="020B0604020202020204" pitchFamily="34" charset="0"/>
              <a:buChar char="•"/>
            </a:pPr>
            <a:r>
              <a:rPr lang="en-GB" altLang="en-US" sz="1200" dirty="0"/>
              <a:t>Provide accessible arena for students to discuss with staff issues connected to teaching, learning and student support (e.g. curriculum development; feedback and assessment; library resources; careers and employability).</a:t>
            </a:r>
          </a:p>
          <a:p>
            <a:pPr marL="285750" indent="-285750">
              <a:spcBef>
                <a:spcPts val="600"/>
              </a:spcBef>
              <a:buClr>
                <a:schemeClr val="accent1"/>
              </a:buClr>
              <a:buFont typeface="Arial" panose="020B0604020202020204" pitchFamily="34" charset="0"/>
              <a:buChar char="•"/>
            </a:pPr>
            <a:r>
              <a:rPr lang="en-GB" altLang="en-US" sz="1200" dirty="0"/>
              <a:t>Strongest mechanism for students to get involved in the shaping of academic life in the department.</a:t>
            </a:r>
          </a:p>
          <a:p>
            <a:pPr marL="285750" indent="-285750">
              <a:spcBef>
                <a:spcPts val="600"/>
              </a:spcBef>
              <a:buClr>
                <a:schemeClr val="accent1"/>
              </a:buClr>
              <a:buFont typeface="Arial" panose="020B0604020202020204" pitchFamily="34" charset="0"/>
              <a:buChar char="•"/>
            </a:pPr>
            <a:r>
              <a:rPr lang="en-GB" altLang="en-US" sz="1200" dirty="0"/>
              <a:t>They also provide an opportunity for the department to consult with students and receive feedback on new proposals.</a:t>
            </a:r>
          </a:p>
          <a:p>
            <a:pPr>
              <a:spcBef>
                <a:spcPts val="600"/>
              </a:spcBef>
              <a:buClr>
                <a:schemeClr val="accent1"/>
              </a:buClr>
            </a:pPr>
            <a:endParaRPr lang="en-GB" altLang="en-US" sz="1200" dirty="0"/>
          </a:p>
          <a:p>
            <a:pPr marL="285750" indent="-285750">
              <a:spcBef>
                <a:spcPts val="600"/>
              </a:spcBef>
              <a:buClr>
                <a:schemeClr val="accent1"/>
              </a:buClr>
              <a:buFont typeface="Arial" panose="020B0604020202020204" pitchFamily="34" charset="0"/>
              <a:buChar char="•"/>
            </a:pPr>
            <a:r>
              <a:rPr lang="en-GB" altLang="en-US" sz="1200" dirty="0"/>
              <a:t>You can also use our </a:t>
            </a:r>
            <a:r>
              <a:rPr lang="en-GB" sz="1200" dirty="0">
                <a:hlinkClick r:id="rId5"/>
              </a:rPr>
              <a:t>'Student Voice' feedback web form</a:t>
            </a:r>
            <a:endParaRPr lang="en-GB" altLang="en-US" sz="1200" dirty="0"/>
          </a:p>
          <a:p>
            <a:pPr marL="285750" indent="-285750">
              <a:spcBef>
                <a:spcPts val="600"/>
              </a:spcBef>
              <a:buClr>
                <a:schemeClr val="accent1"/>
              </a:buClr>
              <a:buFont typeface="Arial" panose="020B0604020202020204" pitchFamily="34" charset="0"/>
              <a:buChar char="•"/>
            </a:pPr>
            <a:r>
              <a:rPr lang="en-GB" altLang="en-US" sz="1200" dirty="0"/>
              <a:t>Look out for our responses to feedback on the </a:t>
            </a:r>
            <a:r>
              <a:rPr lang="en-GB" altLang="en-US" sz="1200" dirty="0">
                <a:hlinkClick r:id="rId6"/>
              </a:rPr>
              <a:t>‘You Said, We Did’ </a:t>
            </a:r>
            <a:r>
              <a:rPr lang="en-GB" altLang="en-US" sz="1200" dirty="0"/>
              <a:t>page</a:t>
            </a:r>
            <a:endParaRPr lang="en-US" sz="1000" dirty="0">
              <a:solidFill>
                <a:srgbClr val="E77B40"/>
              </a:solidFill>
            </a:endParaRPr>
          </a:p>
          <a:p>
            <a:endParaRPr lang="en-US" sz="1000" b="1" dirty="0">
              <a:solidFill>
                <a:srgbClr val="E77B40"/>
              </a:solidFill>
            </a:endParaRPr>
          </a:p>
          <a:p>
            <a:endParaRPr lang="en-US" sz="1000" b="1" dirty="0">
              <a:solidFill>
                <a:srgbClr val="E77B40"/>
              </a:solidFill>
            </a:endParaRPr>
          </a:p>
        </p:txBody>
      </p:sp>
      <p:sp>
        <p:nvSpPr>
          <p:cNvPr id="14" name="Rectangle 13"/>
          <p:cNvSpPr/>
          <p:nvPr/>
        </p:nvSpPr>
        <p:spPr>
          <a:xfrm>
            <a:off x="5253994" y="1268449"/>
            <a:ext cx="3918586" cy="3881870"/>
          </a:xfrm>
          <a:prstGeom prst="rect">
            <a:avLst/>
          </a:prstGeom>
          <a:solidFill>
            <a:srgbClr val="00B0E1">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655320" y="819352"/>
            <a:ext cx="3916680" cy="622414"/>
          </a:xfrm>
          <a:prstGeom prst="rect">
            <a:avLst/>
          </a:prstGeom>
          <a:noFill/>
        </p:spPr>
        <p:txBody>
          <a:bodyPr wrap="square" rtlCol="0">
            <a:spAutoFit/>
          </a:bodyPr>
          <a:lstStyle/>
          <a:p>
            <a:pPr>
              <a:lnSpc>
                <a:spcPts val="2000"/>
              </a:lnSpc>
            </a:pPr>
            <a:r>
              <a:rPr lang="en-US" sz="2400" b="1" dirty="0">
                <a:solidFill>
                  <a:schemeClr val="bg1"/>
                </a:solidFill>
              </a:rPr>
              <a:t>STUDENT</a:t>
            </a:r>
            <a:r>
              <a:rPr lang="en-GB" sz="2400" b="1" dirty="0">
                <a:solidFill>
                  <a:schemeClr val="bg1"/>
                </a:solidFill>
              </a:rPr>
              <a:t>–</a:t>
            </a:r>
            <a:r>
              <a:rPr lang="en-US" sz="2400" b="1" dirty="0">
                <a:solidFill>
                  <a:schemeClr val="bg1"/>
                </a:solidFill>
              </a:rPr>
              <a:t>STAFF LIAISON COMMITTEE (SSLC)</a:t>
            </a:r>
            <a:endParaRPr lang="en-US" sz="2400" dirty="0">
              <a:solidFill>
                <a:schemeClr val="bg1"/>
              </a:solidFill>
            </a:endParaRPr>
          </a:p>
        </p:txBody>
      </p:sp>
      <p:sp>
        <p:nvSpPr>
          <p:cNvPr id="6" name="TextBox 5"/>
          <p:cNvSpPr txBox="1"/>
          <p:nvPr/>
        </p:nvSpPr>
        <p:spPr>
          <a:xfrm>
            <a:off x="5700719" y="2316059"/>
            <a:ext cx="3025140" cy="1508105"/>
          </a:xfrm>
          <a:prstGeom prst="rect">
            <a:avLst/>
          </a:prstGeom>
          <a:noFill/>
        </p:spPr>
        <p:txBody>
          <a:bodyPr wrap="square" numCol="1" rtlCol="0">
            <a:spAutoFit/>
          </a:bodyPr>
          <a:lstStyle/>
          <a:p>
            <a:pPr marL="228600" indent="-228600">
              <a:spcAft>
                <a:spcPts val="600"/>
              </a:spcAft>
              <a:buClr>
                <a:srgbClr val="00B0E1"/>
              </a:buClr>
              <a:buSzPct val="150000"/>
              <a:buFont typeface="Arial" charset="0"/>
              <a:buChar char="•"/>
            </a:pPr>
            <a:r>
              <a:rPr lang="en-US" sz="1200" dirty="0"/>
              <a:t>Sociology – Katy </a:t>
            </a:r>
            <a:r>
              <a:rPr lang="en-US" sz="1200" dirty="0" err="1"/>
              <a:t>Harsant</a:t>
            </a:r>
            <a:endParaRPr lang="en-US" sz="1200" dirty="0"/>
          </a:p>
          <a:p>
            <a:pPr marL="228600" indent="-228600">
              <a:spcAft>
                <a:spcPts val="600"/>
              </a:spcAft>
              <a:buClr>
                <a:srgbClr val="00B0E1"/>
              </a:buClr>
              <a:buSzPct val="150000"/>
              <a:buFont typeface="Arial" charset="0"/>
              <a:buChar char="•"/>
            </a:pPr>
            <a:r>
              <a:rPr lang="en-GB" altLang="en-US" sz="1200" dirty="0"/>
              <a:t>History and Sociology – Steve Fuller</a:t>
            </a:r>
          </a:p>
          <a:p>
            <a:pPr marL="228600" indent="-228600">
              <a:spcAft>
                <a:spcPts val="600"/>
              </a:spcAft>
              <a:buClr>
                <a:srgbClr val="00B0E1"/>
              </a:buClr>
              <a:buSzPct val="150000"/>
              <a:buFont typeface="Arial" charset="0"/>
              <a:buChar char="•"/>
            </a:pPr>
            <a:r>
              <a:rPr lang="en-GB" altLang="en-US" sz="1200" dirty="0"/>
              <a:t>Law and Sociology – Steve Fuller</a:t>
            </a:r>
          </a:p>
          <a:p>
            <a:pPr marL="228600" indent="-228600">
              <a:spcAft>
                <a:spcPts val="600"/>
              </a:spcAft>
              <a:buClr>
                <a:srgbClr val="00B0E1"/>
              </a:buClr>
              <a:buSzPct val="150000"/>
              <a:buFont typeface="Arial" charset="0"/>
              <a:buChar char="•"/>
            </a:pPr>
            <a:r>
              <a:rPr lang="en-GB" altLang="en-US" sz="1200" dirty="0"/>
              <a:t>Politics and Sociology –  Steve Fuller</a:t>
            </a:r>
          </a:p>
          <a:p>
            <a:pPr marL="228600" indent="-228600">
              <a:spcAft>
                <a:spcPts val="600"/>
              </a:spcAft>
              <a:buClr>
                <a:srgbClr val="00B0E1"/>
              </a:buClr>
              <a:buSzPct val="150000"/>
              <a:buFont typeface="Arial" charset="0"/>
              <a:buChar char="•"/>
            </a:pPr>
            <a:r>
              <a:rPr lang="en-GB" altLang="en-US" sz="1200" dirty="0"/>
              <a:t>Sociology &amp; Quant Methods – Roxana </a:t>
            </a:r>
            <a:r>
              <a:rPr lang="en-GB" altLang="en-US" sz="1200" dirty="0" err="1"/>
              <a:t>Baltaru</a:t>
            </a:r>
            <a:endParaRPr lang="en-GB" altLang="en-US" sz="1200" dirty="0"/>
          </a:p>
        </p:txBody>
      </p:sp>
      <p:sp>
        <p:nvSpPr>
          <p:cNvPr id="11" name="Rectangle 10"/>
          <p:cNvSpPr/>
          <p:nvPr/>
        </p:nvSpPr>
        <p:spPr>
          <a:xfrm>
            <a:off x="5109203" y="1921938"/>
            <a:ext cx="2632717" cy="334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A</a:t>
            </a:r>
          </a:p>
        </p:txBody>
      </p:sp>
      <p:sp>
        <p:nvSpPr>
          <p:cNvPr id="9" name="Rectangle 8"/>
          <p:cNvSpPr/>
          <p:nvPr/>
        </p:nvSpPr>
        <p:spPr>
          <a:xfrm>
            <a:off x="5643557" y="1949919"/>
            <a:ext cx="3082302" cy="276999"/>
          </a:xfrm>
          <a:prstGeom prst="rect">
            <a:avLst/>
          </a:prstGeom>
        </p:spPr>
        <p:txBody>
          <a:bodyPr wrap="square">
            <a:spAutoFit/>
          </a:bodyPr>
          <a:lstStyle/>
          <a:p>
            <a:r>
              <a:rPr lang="en-US" sz="1200" b="1" dirty="0">
                <a:solidFill>
                  <a:srgbClr val="00B0E1"/>
                </a:solidFill>
              </a:rPr>
              <a:t>SSLC CONVENORS</a:t>
            </a:r>
          </a:p>
        </p:txBody>
      </p:sp>
      <p:pic>
        <p:nvPicPr>
          <p:cNvPr id="12" name="Picture 11">
            <a:extLst>
              <a:ext uri="{FF2B5EF4-FFF2-40B4-BE49-F238E27FC236}">
                <a16:creationId xmlns:a16="http://schemas.microsoft.com/office/drawing/2014/main" id="{DC659641-428A-4FAF-9B07-7BC7372EB8B3}"/>
              </a:ext>
            </a:extLst>
          </p:cNvPr>
          <p:cNvPicPr>
            <a:picLocks noChangeAspect="1"/>
          </p:cNvPicPr>
          <p:nvPr/>
        </p:nvPicPr>
        <p:blipFill>
          <a:blip r:embed="rId7"/>
          <a:stretch>
            <a:fillRect/>
          </a:stretch>
        </p:blipFill>
        <p:spPr>
          <a:xfrm>
            <a:off x="5253995" y="3911964"/>
            <a:ext cx="3890006" cy="1008952"/>
          </a:xfrm>
          <a:prstGeom prst="rect">
            <a:avLst/>
          </a:prstGeom>
        </p:spPr>
      </p:pic>
    </p:spTree>
    <p:extLst>
      <p:ext uri="{BB962C8B-B14F-4D97-AF65-F5344CB8AC3E}">
        <p14:creationId xmlns:p14="http://schemas.microsoft.com/office/powerpoint/2010/main" val="5079535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DBB96EE-D1F7-0346-97FF-487B233F9F4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36102"/>
            <a:ext cx="9144000" cy="5143500"/>
          </a:xfrm>
          <a:prstGeom prst="rect">
            <a:avLst/>
          </a:prstGeom>
        </p:spPr>
      </p:pic>
      <p:sp>
        <p:nvSpPr>
          <p:cNvPr id="8" name="Rectangle 7"/>
          <p:cNvSpPr/>
          <p:nvPr/>
        </p:nvSpPr>
        <p:spPr>
          <a:xfrm>
            <a:off x="0" y="0"/>
            <a:ext cx="9144000" cy="422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A</a:t>
            </a:r>
            <a:endParaRPr lang="en-US" dirty="0"/>
          </a:p>
        </p:txBody>
      </p:sp>
      <p:sp>
        <p:nvSpPr>
          <p:cNvPr id="11" name="TextBox 10">
            <a:extLst>
              <a:ext uri="{FF2B5EF4-FFF2-40B4-BE49-F238E27FC236}">
                <a16:creationId xmlns:a16="http://schemas.microsoft.com/office/drawing/2014/main" id="{AAA3A835-5B9F-8E4D-A563-8F6A44E13908}"/>
              </a:ext>
            </a:extLst>
          </p:cNvPr>
          <p:cNvSpPr txBox="1"/>
          <p:nvPr/>
        </p:nvSpPr>
        <p:spPr>
          <a:xfrm>
            <a:off x="655320" y="370090"/>
            <a:ext cx="3414109" cy="438582"/>
          </a:xfrm>
          <a:prstGeom prst="rect">
            <a:avLst/>
          </a:prstGeom>
          <a:noFill/>
        </p:spPr>
        <p:txBody>
          <a:bodyPr wrap="square" rtlCol="0">
            <a:spAutoFit/>
          </a:bodyPr>
          <a:lstStyle/>
          <a:p>
            <a:pPr>
              <a:lnSpc>
                <a:spcPts val="2667"/>
              </a:lnSpc>
            </a:pPr>
            <a:r>
              <a:rPr lang="en-US" sz="2400" b="1" dirty="0">
                <a:solidFill>
                  <a:srgbClr val="00B0E1"/>
                </a:solidFill>
              </a:rPr>
              <a:t>SOCIOLOGY STUDY TRIP</a:t>
            </a:r>
            <a:endParaRPr lang="en-US" sz="2400" dirty="0">
              <a:solidFill>
                <a:srgbClr val="00B0E1"/>
              </a:solidFill>
            </a:endParaRPr>
          </a:p>
        </p:txBody>
      </p:sp>
      <p:sp>
        <p:nvSpPr>
          <p:cNvPr id="10" name="TextBox 9">
            <a:extLst>
              <a:ext uri="{FF2B5EF4-FFF2-40B4-BE49-F238E27FC236}">
                <a16:creationId xmlns:a16="http://schemas.microsoft.com/office/drawing/2014/main" id="{09562FEB-675E-4BDC-A432-C0D22E4DAA45}"/>
              </a:ext>
            </a:extLst>
          </p:cNvPr>
          <p:cNvSpPr txBox="1"/>
          <p:nvPr/>
        </p:nvSpPr>
        <p:spPr>
          <a:xfrm>
            <a:off x="655320" y="793299"/>
            <a:ext cx="4419253" cy="3129062"/>
          </a:xfrm>
          <a:prstGeom prst="rect">
            <a:avLst/>
          </a:prstGeom>
          <a:noFill/>
        </p:spPr>
        <p:txBody>
          <a:bodyPr wrap="square" numCol="1" spcCol="360000" rtlCol="0">
            <a:spAutoFit/>
          </a:bodyPr>
          <a:lstStyle/>
          <a:p>
            <a:pPr marL="380990" indent="-380990">
              <a:spcBef>
                <a:spcPts val="1600"/>
              </a:spcBef>
              <a:buClr>
                <a:srgbClr val="5B9BD5"/>
              </a:buClr>
              <a:buFont typeface="Arial" panose="020B0604020202020204" pitchFamily="34" charset="0"/>
              <a:buChar char="•"/>
            </a:pPr>
            <a:r>
              <a:rPr lang="pt-PT" altLang="en-US" sz="1600" dirty="0">
                <a:solidFill>
                  <a:prstClr val="black"/>
                </a:solidFill>
              </a:rPr>
              <a:t>Each </a:t>
            </a:r>
            <a:r>
              <a:rPr lang="pt-PT" altLang="en-US" sz="1600" dirty="0" err="1">
                <a:solidFill>
                  <a:prstClr val="black"/>
                </a:solidFill>
              </a:rPr>
              <a:t>year</a:t>
            </a:r>
            <a:r>
              <a:rPr lang="pt-PT" altLang="en-US" sz="1600" dirty="0">
                <a:solidFill>
                  <a:prstClr val="black"/>
                </a:solidFill>
              </a:rPr>
              <a:t>, </a:t>
            </a:r>
            <a:r>
              <a:rPr lang="pt-PT" altLang="en-US" sz="1600" dirty="0" err="1">
                <a:solidFill>
                  <a:prstClr val="black"/>
                </a:solidFill>
              </a:rPr>
              <a:t>the</a:t>
            </a:r>
            <a:r>
              <a:rPr lang="pt-PT" altLang="en-US" sz="1600" dirty="0">
                <a:solidFill>
                  <a:prstClr val="black"/>
                </a:solidFill>
              </a:rPr>
              <a:t> </a:t>
            </a:r>
            <a:r>
              <a:rPr lang="pt-PT" altLang="en-US" sz="1600" dirty="0" err="1">
                <a:solidFill>
                  <a:prstClr val="black"/>
                </a:solidFill>
              </a:rPr>
              <a:t>department</a:t>
            </a:r>
            <a:r>
              <a:rPr lang="pt-PT" altLang="en-US" sz="1600" dirty="0">
                <a:solidFill>
                  <a:prstClr val="black"/>
                </a:solidFill>
              </a:rPr>
              <a:t> </a:t>
            </a:r>
            <a:r>
              <a:rPr lang="pt-PT" altLang="en-US" sz="1600" dirty="0" err="1">
                <a:solidFill>
                  <a:prstClr val="black"/>
                </a:solidFill>
              </a:rPr>
              <a:t>organises</a:t>
            </a:r>
            <a:r>
              <a:rPr lang="pt-PT" altLang="en-US" sz="1600" dirty="0">
                <a:solidFill>
                  <a:prstClr val="black"/>
                </a:solidFill>
              </a:rPr>
              <a:t> a </a:t>
            </a:r>
            <a:r>
              <a:rPr lang="pt-PT" altLang="en-US" sz="1600" dirty="0" err="1">
                <a:solidFill>
                  <a:prstClr val="black"/>
                </a:solidFill>
              </a:rPr>
              <a:t>Study</a:t>
            </a:r>
            <a:r>
              <a:rPr lang="pt-PT" altLang="en-US" sz="1600" dirty="0">
                <a:solidFill>
                  <a:prstClr val="black"/>
                </a:solidFill>
              </a:rPr>
              <a:t> Trip in </a:t>
            </a:r>
            <a:r>
              <a:rPr lang="pt-PT" altLang="en-US" sz="1600" dirty="0" err="1">
                <a:solidFill>
                  <a:prstClr val="black"/>
                </a:solidFill>
              </a:rPr>
              <a:t>the</a:t>
            </a:r>
            <a:r>
              <a:rPr lang="pt-PT" altLang="en-US" sz="1600" dirty="0">
                <a:solidFill>
                  <a:prstClr val="black"/>
                </a:solidFill>
              </a:rPr>
              <a:t> </a:t>
            </a:r>
            <a:r>
              <a:rPr lang="pt-PT" altLang="en-US" sz="1600" dirty="0" err="1">
                <a:solidFill>
                  <a:prstClr val="black"/>
                </a:solidFill>
              </a:rPr>
              <a:t>last</a:t>
            </a:r>
            <a:r>
              <a:rPr lang="pt-PT" altLang="en-US" sz="1600" dirty="0">
                <a:solidFill>
                  <a:prstClr val="black"/>
                </a:solidFill>
              </a:rPr>
              <a:t> </a:t>
            </a:r>
            <a:r>
              <a:rPr lang="pt-PT" altLang="en-US" sz="1600" dirty="0" err="1">
                <a:solidFill>
                  <a:prstClr val="black"/>
                </a:solidFill>
              </a:rPr>
              <a:t>week</a:t>
            </a:r>
            <a:r>
              <a:rPr lang="pt-PT" altLang="en-US" sz="1600" dirty="0">
                <a:solidFill>
                  <a:prstClr val="black"/>
                </a:solidFill>
              </a:rPr>
              <a:t> </a:t>
            </a:r>
            <a:r>
              <a:rPr lang="pt-PT" altLang="en-US" sz="1600" dirty="0" err="1">
                <a:solidFill>
                  <a:prstClr val="black"/>
                </a:solidFill>
              </a:rPr>
              <a:t>of</a:t>
            </a:r>
            <a:r>
              <a:rPr lang="pt-PT" altLang="en-US" sz="1600" dirty="0">
                <a:solidFill>
                  <a:prstClr val="black"/>
                </a:solidFill>
              </a:rPr>
              <a:t> </a:t>
            </a:r>
            <a:r>
              <a:rPr lang="pt-PT" altLang="en-US" sz="1600" dirty="0" err="1">
                <a:solidFill>
                  <a:prstClr val="black"/>
                </a:solidFill>
              </a:rPr>
              <a:t>the</a:t>
            </a:r>
            <a:r>
              <a:rPr lang="pt-PT" altLang="en-US" sz="1600" dirty="0">
                <a:solidFill>
                  <a:prstClr val="black"/>
                </a:solidFill>
              </a:rPr>
              <a:t> Spring </a:t>
            </a:r>
            <a:r>
              <a:rPr lang="pt-PT" altLang="en-US" sz="1600" dirty="0" err="1">
                <a:solidFill>
                  <a:prstClr val="black"/>
                </a:solidFill>
              </a:rPr>
              <a:t>Term</a:t>
            </a:r>
            <a:endParaRPr lang="pt-PT" altLang="en-US" sz="1600" dirty="0">
              <a:solidFill>
                <a:prstClr val="black"/>
              </a:solidFill>
            </a:endParaRPr>
          </a:p>
          <a:p>
            <a:pPr marL="380990" indent="-380990">
              <a:spcBef>
                <a:spcPts val="1600"/>
              </a:spcBef>
              <a:buClr>
                <a:srgbClr val="5B9BD5"/>
              </a:buClr>
              <a:buFont typeface="Arial" panose="020B0604020202020204" pitchFamily="34" charset="0"/>
              <a:buChar char="•"/>
            </a:pPr>
            <a:r>
              <a:rPr lang="pt-PT" altLang="en-US" sz="1600" dirty="0" err="1">
                <a:solidFill>
                  <a:prstClr val="black"/>
                </a:solidFill>
              </a:rPr>
              <a:t>Previous</a:t>
            </a:r>
            <a:r>
              <a:rPr lang="pt-PT" altLang="en-US" sz="1600" dirty="0">
                <a:solidFill>
                  <a:prstClr val="black"/>
                </a:solidFill>
              </a:rPr>
              <a:t> </a:t>
            </a:r>
            <a:r>
              <a:rPr lang="pt-PT" altLang="en-US" sz="1600" dirty="0" err="1">
                <a:solidFill>
                  <a:prstClr val="black"/>
                </a:solidFill>
              </a:rPr>
              <a:t>destinations</a:t>
            </a:r>
            <a:r>
              <a:rPr lang="pt-PT" altLang="en-US" sz="1600" dirty="0">
                <a:solidFill>
                  <a:prstClr val="black"/>
                </a:solidFill>
              </a:rPr>
              <a:t> </a:t>
            </a:r>
            <a:r>
              <a:rPr lang="pt-PT" altLang="en-US" sz="1600" dirty="0" err="1">
                <a:solidFill>
                  <a:prstClr val="black"/>
                </a:solidFill>
              </a:rPr>
              <a:t>have</a:t>
            </a:r>
            <a:r>
              <a:rPr lang="pt-PT" altLang="en-US" sz="1600" dirty="0">
                <a:solidFill>
                  <a:prstClr val="black"/>
                </a:solidFill>
              </a:rPr>
              <a:t> </a:t>
            </a:r>
            <a:r>
              <a:rPr lang="pt-PT" altLang="en-US" sz="1600" dirty="0" err="1">
                <a:solidFill>
                  <a:prstClr val="black"/>
                </a:solidFill>
              </a:rPr>
              <a:t>included</a:t>
            </a:r>
            <a:r>
              <a:rPr lang="pt-PT" altLang="en-US" sz="1600" dirty="0">
                <a:solidFill>
                  <a:prstClr val="black"/>
                </a:solidFill>
              </a:rPr>
              <a:t> </a:t>
            </a:r>
            <a:r>
              <a:rPr lang="pt-PT" altLang="en-US" sz="1600" dirty="0" err="1">
                <a:solidFill>
                  <a:prstClr val="black"/>
                </a:solidFill>
              </a:rPr>
              <a:t>Belgrade</a:t>
            </a:r>
            <a:r>
              <a:rPr lang="pt-PT" altLang="en-US" sz="1600" dirty="0">
                <a:solidFill>
                  <a:prstClr val="black"/>
                </a:solidFill>
              </a:rPr>
              <a:t>, </a:t>
            </a:r>
            <a:r>
              <a:rPr lang="pt-PT" altLang="en-US" sz="1600" dirty="0" err="1">
                <a:solidFill>
                  <a:prstClr val="black"/>
                </a:solidFill>
              </a:rPr>
              <a:t>Copenhagen</a:t>
            </a:r>
            <a:r>
              <a:rPr lang="pt-PT" altLang="en-US" sz="1600" dirty="0">
                <a:solidFill>
                  <a:prstClr val="black"/>
                </a:solidFill>
              </a:rPr>
              <a:t>, </a:t>
            </a:r>
            <a:r>
              <a:rPr lang="pt-PT" altLang="en-US" sz="1600" dirty="0" err="1">
                <a:solidFill>
                  <a:prstClr val="black"/>
                </a:solidFill>
              </a:rPr>
              <a:t>Lisbon</a:t>
            </a:r>
            <a:r>
              <a:rPr lang="pt-PT" altLang="en-US" sz="1600" dirty="0">
                <a:solidFill>
                  <a:prstClr val="black"/>
                </a:solidFill>
              </a:rPr>
              <a:t>, Berlin, </a:t>
            </a:r>
            <a:r>
              <a:rPr lang="pt-PT" altLang="en-US" sz="1600" dirty="0" err="1">
                <a:solidFill>
                  <a:prstClr val="black"/>
                </a:solidFill>
              </a:rPr>
              <a:t>Athens</a:t>
            </a:r>
            <a:r>
              <a:rPr lang="pt-PT" altLang="en-US" sz="1600" dirty="0">
                <a:solidFill>
                  <a:prstClr val="black"/>
                </a:solidFill>
              </a:rPr>
              <a:t> </a:t>
            </a:r>
            <a:r>
              <a:rPr lang="pt-PT" altLang="en-US" sz="1600" dirty="0" err="1">
                <a:solidFill>
                  <a:prstClr val="black"/>
                </a:solidFill>
              </a:rPr>
              <a:t>and</a:t>
            </a:r>
            <a:r>
              <a:rPr lang="pt-PT" altLang="en-US" sz="1600" dirty="0">
                <a:solidFill>
                  <a:prstClr val="black"/>
                </a:solidFill>
              </a:rPr>
              <a:t> </a:t>
            </a:r>
            <a:r>
              <a:rPr lang="pt-PT" altLang="en-US" sz="1600" dirty="0" err="1">
                <a:solidFill>
                  <a:prstClr val="black"/>
                </a:solidFill>
              </a:rPr>
              <a:t>Seville</a:t>
            </a:r>
            <a:endParaRPr lang="pt-PT" altLang="en-US" sz="1600" dirty="0">
              <a:solidFill>
                <a:prstClr val="black"/>
              </a:solidFill>
            </a:endParaRPr>
          </a:p>
          <a:p>
            <a:pPr marL="380990" indent="-380990">
              <a:spcBef>
                <a:spcPts val="1600"/>
              </a:spcBef>
              <a:buClr>
                <a:srgbClr val="5B9BD5"/>
              </a:buClr>
              <a:buFont typeface="Arial" panose="020B0604020202020204" pitchFamily="34" charset="0"/>
              <a:buChar char="•"/>
            </a:pPr>
            <a:r>
              <a:rPr lang="pt-PT" altLang="en-US" sz="1600" dirty="0" err="1">
                <a:solidFill>
                  <a:prstClr val="black"/>
                </a:solidFill>
              </a:rPr>
              <a:t>The</a:t>
            </a:r>
            <a:r>
              <a:rPr lang="pt-PT" altLang="en-US" sz="1600" dirty="0">
                <a:solidFill>
                  <a:prstClr val="black"/>
                </a:solidFill>
              </a:rPr>
              <a:t> trip </a:t>
            </a:r>
            <a:r>
              <a:rPr lang="pt-PT" altLang="en-US" sz="1600" dirty="0" err="1">
                <a:solidFill>
                  <a:prstClr val="black"/>
                </a:solidFill>
              </a:rPr>
              <a:t>is</a:t>
            </a:r>
            <a:r>
              <a:rPr lang="pt-PT" altLang="en-US" sz="1600" dirty="0">
                <a:solidFill>
                  <a:prstClr val="black"/>
                </a:solidFill>
              </a:rPr>
              <a:t> </a:t>
            </a:r>
            <a:r>
              <a:rPr lang="pt-PT" altLang="en-US" sz="1600" dirty="0" err="1">
                <a:solidFill>
                  <a:prstClr val="black"/>
                </a:solidFill>
              </a:rPr>
              <a:t>subsidised</a:t>
            </a:r>
            <a:r>
              <a:rPr lang="pt-PT" altLang="en-US" sz="1600" dirty="0">
                <a:solidFill>
                  <a:prstClr val="black"/>
                </a:solidFill>
              </a:rPr>
              <a:t> </a:t>
            </a:r>
            <a:r>
              <a:rPr lang="pt-PT" altLang="en-US" sz="1600" dirty="0" err="1">
                <a:solidFill>
                  <a:prstClr val="black"/>
                </a:solidFill>
              </a:rPr>
              <a:t>by</a:t>
            </a:r>
            <a:r>
              <a:rPr lang="pt-PT" altLang="en-US" sz="1600" dirty="0">
                <a:solidFill>
                  <a:prstClr val="black"/>
                </a:solidFill>
              </a:rPr>
              <a:t> </a:t>
            </a:r>
            <a:r>
              <a:rPr lang="pt-PT" altLang="en-US" sz="1600" dirty="0" err="1">
                <a:solidFill>
                  <a:prstClr val="black"/>
                </a:solidFill>
              </a:rPr>
              <a:t>the</a:t>
            </a:r>
            <a:r>
              <a:rPr lang="pt-PT" altLang="en-US" sz="1600" dirty="0">
                <a:solidFill>
                  <a:prstClr val="black"/>
                </a:solidFill>
              </a:rPr>
              <a:t> </a:t>
            </a:r>
            <a:r>
              <a:rPr lang="pt-PT" altLang="en-US" sz="1600" dirty="0" err="1">
                <a:solidFill>
                  <a:prstClr val="black"/>
                </a:solidFill>
              </a:rPr>
              <a:t>department</a:t>
            </a:r>
            <a:r>
              <a:rPr lang="pt-PT" altLang="en-US" sz="1600" dirty="0">
                <a:solidFill>
                  <a:prstClr val="black"/>
                </a:solidFill>
              </a:rPr>
              <a:t> </a:t>
            </a:r>
            <a:r>
              <a:rPr lang="pt-PT" altLang="en-US" sz="1600" dirty="0" err="1">
                <a:solidFill>
                  <a:prstClr val="black"/>
                </a:solidFill>
              </a:rPr>
              <a:t>and</a:t>
            </a:r>
            <a:r>
              <a:rPr lang="pt-PT" altLang="en-US" sz="1600" dirty="0">
                <a:solidFill>
                  <a:prstClr val="black"/>
                </a:solidFill>
              </a:rPr>
              <a:t> </a:t>
            </a:r>
            <a:r>
              <a:rPr lang="pt-PT" altLang="en-US" sz="1600" dirty="0" err="1">
                <a:solidFill>
                  <a:prstClr val="black"/>
                </a:solidFill>
              </a:rPr>
              <a:t>the</a:t>
            </a:r>
            <a:r>
              <a:rPr lang="pt-PT" altLang="en-US" sz="1600" dirty="0">
                <a:solidFill>
                  <a:prstClr val="black"/>
                </a:solidFill>
              </a:rPr>
              <a:t> </a:t>
            </a:r>
            <a:r>
              <a:rPr lang="pt-PT" altLang="en-US" sz="1600" dirty="0" err="1">
                <a:solidFill>
                  <a:prstClr val="black"/>
                </a:solidFill>
              </a:rPr>
              <a:t>cost</a:t>
            </a:r>
            <a:r>
              <a:rPr lang="pt-PT" altLang="en-US" sz="1600" dirty="0">
                <a:solidFill>
                  <a:prstClr val="black"/>
                </a:solidFill>
              </a:rPr>
              <a:t> to </a:t>
            </a:r>
            <a:r>
              <a:rPr lang="pt-PT" altLang="en-US" sz="1600" dirty="0" err="1">
                <a:solidFill>
                  <a:prstClr val="black"/>
                </a:solidFill>
              </a:rPr>
              <a:t>students</a:t>
            </a:r>
            <a:r>
              <a:rPr lang="pt-PT" altLang="en-US" sz="1600" dirty="0">
                <a:solidFill>
                  <a:prstClr val="black"/>
                </a:solidFill>
              </a:rPr>
              <a:t> </a:t>
            </a:r>
            <a:r>
              <a:rPr lang="pt-PT" altLang="en-US" sz="1600" dirty="0" err="1">
                <a:solidFill>
                  <a:prstClr val="black"/>
                </a:solidFill>
              </a:rPr>
              <a:t>is</a:t>
            </a:r>
            <a:r>
              <a:rPr lang="pt-PT" altLang="en-US" sz="1600" dirty="0">
                <a:solidFill>
                  <a:prstClr val="black"/>
                </a:solidFill>
              </a:rPr>
              <a:t> </a:t>
            </a:r>
            <a:r>
              <a:rPr lang="pt-PT" altLang="en-US" sz="1600" dirty="0" err="1">
                <a:solidFill>
                  <a:prstClr val="black"/>
                </a:solidFill>
              </a:rPr>
              <a:t>usually</a:t>
            </a:r>
            <a:r>
              <a:rPr lang="pt-PT" altLang="en-US" sz="1600" dirty="0">
                <a:solidFill>
                  <a:prstClr val="black"/>
                </a:solidFill>
              </a:rPr>
              <a:t> £300 </a:t>
            </a:r>
            <a:r>
              <a:rPr lang="pt-PT" altLang="en-US" sz="1600" dirty="0" err="1">
                <a:solidFill>
                  <a:prstClr val="black"/>
                </a:solidFill>
              </a:rPr>
              <a:t>or</a:t>
            </a:r>
            <a:r>
              <a:rPr lang="pt-PT" altLang="en-US" sz="1600" dirty="0">
                <a:solidFill>
                  <a:prstClr val="black"/>
                </a:solidFill>
              </a:rPr>
              <a:t> </a:t>
            </a:r>
            <a:r>
              <a:rPr lang="pt-PT" altLang="en-US" sz="1600" dirty="0" err="1">
                <a:solidFill>
                  <a:prstClr val="black"/>
                </a:solidFill>
              </a:rPr>
              <a:t>less</a:t>
            </a:r>
            <a:endParaRPr lang="pt-PT" altLang="en-US" sz="1600" dirty="0">
              <a:solidFill>
                <a:prstClr val="black"/>
              </a:solidFill>
            </a:endParaRPr>
          </a:p>
          <a:p>
            <a:pPr marL="380990" indent="-380990">
              <a:spcBef>
                <a:spcPts val="1600"/>
              </a:spcBef>
              <a:buClr>
                <a:srgbClr val="5B9BD5"/>
              </a:buClr>
              <a:buFont typeface="Arial" panose="020B0604020202020204" pitchFamily="34" charset="0"/>
              <a:buChar char="•"/>
            </a:pPr>
            <a:r>
              <a:rPr lang="pt-PT" altLang="en-US" sz="1600" dirty="0">
                <a:solidFill>
                  <a:prstClr val="black"/>
                </a:solidFill>
              </a:rPr>
              <a:t>Open to </a:t>
            </a:r>
            <a:r>
              <a:rPr lang="pt-PT" altLang="en-US" sz="1600" dirty="0" err="1">
                <a:solidFill>
                  <a:prstClr val="black"/>
                </a:solidFill>
              </a:rPr>
              <a:t>all</a:t>
            </a:r>
            <a:r>
              <a:rPr lang="pt-PT" altLang="en-US" sz="1600" dirty="0">
                <a:solidFill>
                  <a:prstClr val="black"/>
                </a:solidFill>
              </a:rPr>
              <a:t> </a:t>
            </a:r>
            <a:r>
              <a:rPr lang="pt-PT" altLang="en-US" sz="1600" dirty="0" err="1">
                <a:solidFill>
                  <a:prstClr val="black"/>
                </a:solidFill>
              </a:rPr>
              <a:t>Sociology</a:t>
            </a:r>
            <a:r>
              <a:rPr lang="pt-PT" altLang="en-US" sz="1600" dirty="0">
                <a:solidFill>
                  <a:prstClr val="black"/>
                </a:solidFill>
              </a:rPr>
              <a:t> </a:t>
            </a:r>
            <a:r>
              <a:rPr lang="pt-PT" altLang="en-US" sz="1600" dirty="0" err="1">
                <a:solidFill>
                  <a:prstClr val="black"/>
                </a:solidFill>
              </a:rPr>
              <a:t>students</a:t>
            </a:r>
            <a:r>
              <a:rPr lang="pt-PT" altLang="en-US" sz="1600" dirty="0">
                <a:solidFill>
                  <a:prstClr val="black"/>
                </a:solidFill>
              </a:rPr>
              <a:t> (UG, PGT, PhD)</a:t>
            </a:r>
          </a:p>
          <a:p>
            <a:pPr marL="380990" indent="-380990">
              <a:spcBef>
                <a:spcPts val="1600"/>
              </a:spcBef>
              <a:buClr>
                <a:srgbClr val="5B9BD5"/>
              </a:buClr>
              <a:buFont typeface="Arial" panose="020B0604020202020204" pitchFamily="34" charset="0"/>
              <a:buChar char="•"/>
            </a:pPr>
            <a:r>
              <a:rPr lang="pt-PT" altLang="en-US" sz="1600" dirty="0">
                <a:solidFill>
                  <a:prstClr val="black"/>
                </a:solidFill>
              </a:rPr>
              <a:t>Look out for more </a:t>
            </a:r>
            <a:r>
              <a:rPr lang="pt-PT" altLang="en-US" sz="1600" dirty="0" err="1">
                <a:solidFill>
                  <a:prstClr val="black"/>
                </a:solidFill>
              </a:rPr>
              <a:t>information</a:t>
            </a:r>
            <a:r>
              <a:rPr lang="pt-PT" altLang="en-US" sz="1600" dirty="0">
                <a:solidFill>
                  <a:prstClr val="black"/>
                </a:solidFill>
              </a:rPr>
              <a:t> </a:t>
            </a:r>
            <a:r>
              <a:rPr lang="mr-IN" altLang="en-US" sz="1600" dirty="0">
                <a:solidFill>
                  <a:prstClr val="black"/>
                </a:solidFill>
              </a:rPr>
              <a:t>–</a:t>
            </a:r>
            <a:r>
              <a:rPr lang="pt-PT" altLang="en-US" sz="1600" dirty="0">
                <a:solidFill>
                  <a:prstClr val="black"/>
                </a:solidFill>
              </a:rPr>
              <a:t> </a:t>
            </a:r>
            <a:r>
              <a:rPr lang="pt-PT" altLang="en-US" sz="1600" dirty="0" err="1">
                <a:solidFill>
                  <a:prstClr val="black"/>
                </a:solidFill>
              </a:rPr>
              <a:t>places</a:t>
            </a:r>
            <a:r>
              <a:rPr lang="pt-PT" altLang="en-US" sz="1600" dirty="0">
                <a:solidFill>
                  <a:prstClr val="black"/>
                </a:solidFill>
              </a:rPr>
              <a:t> </a:t>
            </a:r>
            <a:r>
              <a:rPr lang="pt-PT" altLang="en-US" sz="1600" dirty="0" err="1">
                <a:solidFill>
                  <a:prstClr val="black"/>
                </a:solidFill>
              </a:rPr>
              <a:t>go</a:t>
            </a:r>
            <a:r>
              <a:rPr lang="pt-PT" altLang="en-US" sz="1600" dirty="0">
                <a:solidFill>
                  <a:prstClr val="black"/>
                </a:solidFill>
              </a:rPr>
              <a:t> </a:t>
            </a:r>
            <a:r>
              <a:rPr lang="pt-PT" altLang="en-US" sz="1600" dirty="0" err="1">
                <a:solidFill>
                  <a:prstClr val="black"/>
                </a:solidFill>
              </a:rPr>
              <a:t>fast</a:t>
            </a:r>
            <a:r>
              <a:rPr lang="pt-PT" altLang="en-US" sz="1600" dirty="0">
                <a:solidFill>
                  <a:prstClr val="black"/>
                </a:solidFill>
              </a:rPr>
              <a:t>! </a:t>
            </a:r>
            <a:endParaRPr lang="en-US" altLang="en-US" sz="1600" dirty="0">
              <a:solidFill>
                <a:prstClr val="black"/>
              </a:solidFill>
            </a:endParaRPr>
          </a:p>
        </p:txBody>
      </p:sp>
      <p:pic>
        <p:nvPicPr>
          <p:cNvPr id="13" name="Picture 12">
            <a:extLst>
              <a:ext uri="{FF2B5EF4-FFF2-40B4-BE49-F238E27FC236}">
                <a16:creationId xmlns:a16="http://schemas.microsoft.com/office/drawing/2014/main" id="{CC53A653-9535-414E-B23E-8062EB502DD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01175" y="808672"/>
            <a:ext cx="1294633" cy="1283867"/>
          </a:xfrm>
          <a:prstGeom prst="rect">
            <a:avLst/>
          </a:prstGeom>
        </p:spPr>
      </p:pic>
      <p:pic>
        <p:nvPicPr>
          <p:cNvPr id="14" name="Picture 13">
            <a:extLst>
              <a:ext uri="{FF2B5EF4-FFF2-40B4-BE49-F238E27FC236}">
                <a16:creationId xmlns:a16="http://schemas.microsoft.com/office/drawing/2014/main" id="{EE70F169-A1CB-4C14-9585-F471432A60C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401174" y="2228236"/>
            <a:ext cx="1294634" cy="1726179"/>
          </a:xfrm>
          <a:prstGeom prst="rect">
            <a:avLst/>
          </a:prstGeom>
        </p:spPr>
      </p:pic>
      <p:pic>
        <p:nvPicPr>
          <p:cNvPr id="15" name="Picture 14">
            <a:extLst>
              <a:ext uri="{FF2B5EF4-FFF2-40B4-BE49-F238E27FC236}">
                <a16:creationId xmlns:a16="http://schemas.microsoft.com/office/drawing/2014/main" id="{28C13FEA-81CF-4B8F-BC9B-72275A812A13}"/>
              </a:ext>
            </a:extLst>
          </p:cNvPr>
          <p:cNvPicPr>
            <a:picLocks noChangeAspect="1"/>
          </p:cNvPicPr>
          <p:nvPr/>
        </p:nvPicPr>
        <p:blipFill>
          <a:blip r:embed="rId6"/>
          <a:stretch>
            <a:fillRect/>
          </a:stretch>
        </p:blipFill>
        <p:spPr>
          <a:xfrm>
            <a:off x="6885598" y="808672"/>
            <a:ext cx="1492062" cy="1283867"/>
          </a:xfrm>
          <a:prstGeom prst="rect">
            <a:avLst/>
          </a:prstGeom>
        </p:spPr>
      </p:pic>
      <p:pic>
        <p:nvPicPr>
          <p:cNvPr id="16" name="Picture 15">
            <a:extLst>
              <a:ext uri="{FF2B5EF4-FFF2-40B4-BE49-F238E27FC236}">
                <a16:creationId xmlns:a16="http://schemas.microsoft.com/office/drawing/2014/main" id="{A17E7668-C9D7-470C-8DF8-E9C24B3FB1A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85598" y="2228236"/>
            <a:ext cx="1289774" cy="1719698"/>
          </a:xfrm>
          <a:prstGeom prst="rect">
            <a:avLst/>
          </a:prstGeom>
        </p:spPr>
      </p:pic>
      <p:sp>
        <p:nvSpPr>
          <p:cNvPr id="17" name="TextBox 16">
            <a:extLst>
              <a:ext uri="{FF2B5EF4-FFF2-40B4-BE49-F238E27FC236}">
                <a16:creationId xmlns:a16="http://schemas.microsoft.com/office/drawing/2014/main" id="{EB78B02A-3BDE-4A23-968F-5D713868844B}"/>
              </a:ext>
            </a:extLst>
          </p:cNvPr>
          <p:cNvSpPr txBox="1"/>
          <p:nvPr/>
        </p:nvSpPr>
        <p:spPr>
          <a:xfrm>
            <a:off x="5181601" y="210777"/>
            <a:ext cx="3536028" cy="523220"/>
          </a:xfrm>
          <a:prstGeom prst="rect">
            <a:avLst/>
          </a:prstGeom>
          <a:noFill/>
        </p:spPr>
        <p:txBody>
          <a:bodyPr wrap="square" rtlCol="0">
            <a:spAutoFit/>
          </a:bodyPr>
          <a:lstStyle/>
          <a:p>
            <a:pPr algn="ctr"/>
            <a:r>
              <a:rPr lang="en-US" sz="1400" dirty="0">
                <a:solidFill>
                  <a:srgbClr val="00B0F0"/>
                </a:solidFill>
              </a:rPr>
              <a:t>2018 - Postcolonial Amsterdam: </a:t>
            </a:r>
            <a:r>
              <a:rPr lang="en-US" sz="1400" dirty="0" err="1">
                <a:solidFill>
                  <a:srgbClr val="00B0F0"/>
                </a:solidFill>
              </a:rPr>
              <a:t>Multiculture</a:t>
            </a:r>
            <a:r>
              <a:rPr lang="en-US" sz="1400" dirty="0">
                <a:solidFill>
                  <a:srgbClr val="00B0F0"/>
                </a:solidFill>
              </a:rPr>
              <a:t>, Gentrification and Urban Space</a:t>
            </a:r>
          </a:p>
        </p:txBody>
      </p:sp>
    </p:spTree>
    <p:extLst>
      <p:ext uri="{BB962C8B-B14F-4D97-AF65-F5344CB8AC3E}">
        <p14:creationId xmlns:p14="http://schemas.microsoft.com/office/powerpoint/2010/main" val="22217549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DBB96EE-D1F7-0346-97FF-487B233F9F4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36102"/>
            <a:ext cx="9144000" cy="5143500"/>
          </a:xfrm>
          <a:prstGeom prst="rect">
            <a:avLst/>
          </a:prstGeom>
        </p:spPr>
      </p:pic>
      <p:sp>
        <p:nvSpPr>
          <p:cNvPr id="8" name="Rectangle 7"/>
          <p:cNvSpPr/>
          <p:nvPr/>
        </p:nvSpPr>
        <p:spPr>
          <a:xfrm>
            <a:off x="0" y="-10484"/>
            <a:ext cx="9144000" cy="422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A</a:t>
            </a:r>
          </a:p>
        </p:txBody>
      </p:sp>
      <p:sp>
        <p:nvSpPr>
          <p:cNvPr id="12" name="TextBox 11"/>
          <p:cNvSpPr txBox="1"/>
          <p:nvPr/>
        </p:nvSpPr>
        <p:spPr>
          <a:xfrm>
            <a:off x="655320" y="860772"/>
            <a:ext cx="8317992" cy="3108543"/>
          </a:xfrm>
          <a:prstGeom prst="rect">
            <a:avLst/>
          </a:prstGeom>
          <a:noFill/>
        </p:spPr>
        <p:txBody>
          <a:bodyPr wrap="square" numCol="1" spcCol="360000" rtlCol="0">
            <a:spAutoFit/>
          </a:bodyPr>
          <a:lstStyle/>
          <a:p>
            <a:pPr marL="285750" indent="-285750">
              <a:spcBef>
                <a:spcPts val="1200"/>
              </a:spcBef>
              <a:buClr>
                <a:schemeClr val="accent1"/>
              </a:buClr>
              <a:buFont typeface="Arial" panose="020B0604020202020204" pitchFamily="34" charset="0"/>
              <a:buChar char="•"/>
            </a:pPr>
            <a:r>
              <a:rPr lang="pt-PT" altLang="en-US" sz="1600" dirty="0"/>
              <a:t>In your 2</a:t>
            </a:r>
            <a:r>
              <a:rPr lang="pt-PT" altLang="en-US" sz="1600" baseline="30000" dirty="0"/>
              <a:t>nd</a:t>
            </a:r>
            <a:r>
              <a:rPr lang="pt-PT" altLang="en-US" sz="1600" dirty="0"/>
              <a:t> year, you can apply to study abroad during the following year.</a:t>
            </a:r>
          </a:p>
          <a:p>
            <a:pPr marL="285750" indent="-285750">
              <a:spcBef>
                <a:spcPts val="600"/>
              </a:spcBef>
              <a:buClr>
                <a:schemeClr val="accent1"/>
              </a:buClr>
              <a:buFont typeface="Arial" panose="020B0604020202020204" pitchFamily="34" charset="0"/>
              <a:buChar char="•"/>
            </a:pPr>
            <a:r>
              <a:rPr lang="pt-PT" altLang="en-US" sz="1600" dirty="0"/>
              <a:t>Your degree will be extended to 4 years (5 for BA Law and Sociology).</a:t>
            </a:r>
          </a:p>
          <a:p>
            <a:pPr marL="285750" indent="-285750">
              <a:spcBef>
                <a:spcPts val="600"/>
              </a:spcBef>
              <a:buClr>
                <a:schemeClr val="accent1"/>
              </a:buClr>
              <a:buFont typeface="Arial" panose="020B0604020202020204" pitchFamily="34" charset="0"/>
              <a:buChar char="•"/>
            </a:pPr>
            <a:r>
              <a:rPr lang="pt-PT" altLang="en-US" sz="1600" dirty="0"/>
              <a:t>Some partner universities teach in the local language, but several partner universities in                non-English-speaking countries offer teaching in English.</a:t>
            </a:r>
          </a:p>
          <a:p>
            <a:pPr marL="285750" indent="-285750">
              <a:spcBef>
                <a:spcPts val="600"/>
              </a:spcBef>
              <a:buClr>
                <a:schemeClr val="accent1"/>
              </a:buClr>
              <a:buFont typeface="Arial" panose="020B0604020202020204" pitchFamily="34" charset="0"/>
              <a:buChar char="•"/>
            </a:pPr>
            <a:r>
              <a:rPr lang="pt-PT" altLang="en-US" sz="1600" dirty="0"/>
              <a:t>Funding is available for students going to partner universities                                                            in Europe.</a:t>
            </a:r>
          </a:p>
          <a:p>
            <a:pPr marL="285750" indent="-285750">
              <a:spcBef>
                <a:spcPts val="600"/>
              </a:spcBef>
              <a:buClr>
                <a:schemeClr val="accent1"/>
              </a:buClr>
              <a:buFont typeface="Arial" panose="020B0604020202020204" pitchFamily="34" charset="0"/>
              <a:buChar char="•"/>
            </a:pPr>
            <a:r>
              <a:rPr lang="pt-PT" altLang="en-US" sz="1600" dirty="0"/>
              <a:t>Our network of partner universities is always changing, but currently                                    students can apply for study abroad places in the </a:t>
            </a:r>
            <a:r>
              <a:rPr lang="pt-PT" altLang="en-US" sz="1600" b="1" dirty="0"/>
              <a:t>Czech Republic,                                           Denmark, Finland, France, Germany, </a:t>
            </a:r>
            <a:r>
              <a:rPr lang="pt-PT" altLang="en-US" sz="1600" b="1" dirty="0" err="1"/>
              <a:t>the</a:t>
            </a:r>
            <a:r>
              <a:rPr lang="pt-PT" altLang="en-US" sz="1600" b="1" dirty="0"/>
              <a:t> </a:t>
            </a:r>
            <a:r>
              <a:rPr lang="pt-PT" altLang="en-US" sz="1600" b="1" dirty="0" err="1"/>
              <a:t>Netherlands</a:t>
            </a:r>
            <a:r>
              <a:rPr lang="pt-PT" altLang="en-US" sz="1600" b="1" dirty="0"/>
              <a:t>, Portugal, </a:t>
            </a:r>
            <a:br>
              <a:rPr lang="pt-PT" altLang="en-US" sz="1600" b="1" dirty="0"/>
            </a:br>
            <a:r>
              <a:rPr lang="pt-PT" altLang="en-US" sz="1600" b="1" dirty="0" err="1"/>
              <a:t>Spain</a:t>
            </a:r>
            <a:r>
              <a:rPr lang="pt-PT" altLang="en-US" sz="1600" b="1" dirty="0"/>
              <a:t>, Sweden, </a:t>
            </a:r>
            <a:r>
              <a:rPr lang="pt-PT" altLang="en-US" sz="1600" dirty="0"/>
              <a:t>as </a:t>
            </a:r>
            <a:r>
              <a:rPr lang="pt-PT" altLang="en-US" sz="1600" dirty="0" err="1"/>
              <a:t>well</a:t>
            </a:r>
            <a:r>
              <a:rPr lang="pt-PT" altLang="en-US" sz="1600" dirty="0"/>
              <a:t> as </a:t>
            </a:r>
            <a:r>
              <a:rPr lang="pt-PT" altLang="en-US" sz="1600" b="1" dirty="0" err="1"/>
              <a:t>Australia</a:t>
            </a:r>
            <a:r>
              <a:rPr lang="pt-PT" altLang="en-US" sz="1600" b="1" dirty="0"/>
              <a:t>, Canada, China, Hong Kong, </a:t>
            </a:r>
            <a:br>
              <a:rPr lang="pt-PT" altLang="en-US" sz="1600" b="1" dirty="0"/>
            </a:br>
            <a:r>
              <a:rPr lang="pt-PT" altLang="en-US" sz="1600" b="1" dirty="0" err="1"/>
              <a:t>Japan</a:t>
            </a:r>
            <a:r>
              <a:rPr lang="pt-PT" altLang="en-US" sz="1600" b="1" dirty="0"/>
              <a:t>, </a:t>
            </a:r>
            <a:r>
              <a:rPr lang="pt-PT" altLang="en-US" sz="1600" b="1" dirty="0" err="1"/>
              <a:t>Malaysia</a:t>
            </a:r>
            <a:r>
              <a:rPr lang="pt-PT" altLang="en-US" sz="1600" b="1" dirty="0"/>
              <a:t> </a:t>
            </a:r>
            <a:r>
              <a:rPr lang="pt-PT" altLang="en-US" sz="1600" dirty="0"/>
              <a:t>and</a:t>
            </a:r>
            <a:r>
              <a:rPr lang="pt-PT" altLang="en-US" sz="1600" b="1" dirty="0"/>
              <a:t> South Korea. </a:t>
            </a:r>
            <a:endParaRPr lang="en-US" altLang="en-US" sz="1600" b="1" dirty="0"/>
          </a:p>
        </p:txBody>
      </p:sp>
      <p:sp>
        <p:nvSpPr>
          <p:cNvPr id="11" name="TextBox 10">
            <a:extLst>
              <a:ext uri="{FF2B5EF4-FFF2-40B4-BE49-F238E27FC236}">
                <a16:creationId xmlns:a16="http://schemas.microsoft.com/office/drawing/2014/main" id="{AAA3A835-5B9F-8E4D-A563-8F6A44E13908}"/>
              </a:ext>
            </a:extLst>
          </p:cNvPr>
          <p:cNvSpPr txBox="1"/>
          <p:nvPr/>
        </p:nvSpPr>
        <p:spPr>
          <a:xfrm>
            <a:off x="655320" y="370090"/>
            <a:ext cx="3414109" cy="365934"/>
          </a:xfrm>
          <a:prstGeom prst="rect">
            <a:avLst/>
          </a:prstGeom>
          <a:noFill/>
        </p:spPr>
        <p:txBody>
          <a:bodyPr wrap="square" rtlCol="0">
            <a:spAutoFit/>
          </a:bodyPr>
          <a:lstStyle/>
          <a:p>
            <a:pPr>
              <a:lnSpc>
                <a:spcPts val="2000"/>
              </a:lnSpc>
            </a:pPr>
            <a:r>
              <a:rPr lang="en-US" sz="2400" b="1" dirty="0">
                <a:solidFill>
                  <a:srgbClr val="00B0E1"/>
                </a:solidFill>
              </a:rPr>
              <a:t>STUDYING ABROAD</a:t>
            </a:r>
            <a:endParaRPr lang="en-US" sz="2400" dirty="0">
              <a:solidFill>
                <a:srgbClr val="00B0E1"/>
              </a:solidFill>
            </a:endParaRPr>
          </a:p>
        </p:txBody>
      </p:sp>
      <p:pic>
        <p:nvPicPr>
          <p:cNvPr id="7" name="Picture 4">
            <a:extLst>
              <a:ext uri="{FF2B5EF4-FFF2-40B4-BE49-F238E27FC236}">
                <a16:creationId xmlns:a16="http://schemas.microsoft.com/office/drawing/2014/main" id="{5CD4D0A6-59D8-4C95-B569-13789452392E}"/>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649855" y="2145792"/>
            <a:ext cx="2494145" cy="20307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937247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3130</TotalTime>
  <Words>2386</Words>
  <Application>Microsoft Office PowerPoint</Application>
  <PresentationFormat>On-screen Show (16:9)</PresentationFormat>
  <Paragraphs>358</Paragraphs>
  <Slides>28</Slides>
  <Notes>26</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28</vt:i4>
      </vt:variant>
    </vt:vector>
  </HeadingPairs>
  <TitlesOfParts>
    <vt:vector size="39" baseType="lpstr">
      <vt:lpstr>ＭＳ Ｐゴシック</vt:lpstr>
      <vt:lpstr>Arial</vt:lpstr>
      <vt:lpstr>Calibri</vt:lpstr>
      <vt:lpstr>Calibri Light</vt:lpstr>
      <vt:lpstr>Candara</vt:lpstr>
      <vt:lpstr>Courier New</vt:lpstr>
      <vt:lpstr>Mangal</vt:lpstr>
      <vt:lpstr>Times New Roman</vt:lpstr>
      <vt:lpstr>Tw Cen MT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UG Research Support Scheme</vt:lpstr>
      <vt:lpstr>PowerPoint Presentation</vt:lpstr>
      <vt:lpstr>PowerPoint Presentation</vt:lpstr>
      <vt:lpstr>PowerPoint Presentation</vt:lpstr>
      <vt:lpstr>PowerPoint Presentation</vt:lpstr>
      <vt:lpstr>PowerPoint Presentation</vt:lpstr>
      <vt:lpstr>PowerPoint Presentation</vt:lpstr>
      <vt:lpstr>What the students say…….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Kerry Mawby</dc:creator>
  <cp:lastModifiedBy>Celtel, Andre</cp:lastModifiedBy>
  <cp:revision>237</cp:revision>
  <dcterms:created xsi:type="dcterms:W3CDTF">2017-08-31T14:55:01Z</dcterms:created>
  <dcterms:modified xsi:type="dcterms:W3CDTF">2019-10-02T13:21:43Z</dcterms:modified>
</cp:coreProperties>
</file>