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7" r:id="rId1"/>
  </p:sldMasterIdLst>
  <p:handoutMasterIdLst>
    <p:handoutMasterId r:id="rId27"/>
  </p:handoutMasterIdLst>
  <p:sldIdLst>
    <p:sldId id="256" r:id="rId2"/>
    <p:sldId id="257" r:id="rId3"/>
    <p:sldId id="258" r:id="rId4"/>
    <p:sldId id="260" r:id="rId5"/>
    <p:sldId id="276" r:id="rId6"/>
    <p:sldId id="261" r:id="rId7"/>
    <p:sldId id="262" r:id="rId8"/>
    <p:sldId id="284" r:id="rId9"/>
    <p:sldId id="263" r:id="rId10"/>
    <p:sldId id="277" r:id="rId11"/>
    <p:sldId id="272" r:id="rId12"/>
    <p:sldId id="288" r:id="rId13"/>
    <p:sldId id="279" r:id="rId14"/>
    <p:sldId id="265" r:id="rId15"/>
    <p:sldId id="289" r:id="rId16"/>
    <p:sldId id="290" r:id="rId17"/>
    <p:sldId id="291" r:id="rId18"/>
    <p:sldId id="266" r:id="rId19"/>
    <p:sldId id="267" r:id="rId20"/>
    <p:sldId id="268" r:id="rId21"/>
    <p:sldId id="281" r:id="rId22"/>
    <p:sldId id="282" r:id="rId23"/>
    <p:sldId id="280" r:id="rId24"/>
    <p:sldId id="283" r:id="rId25"/>
    <p:sldId id="274" r:id="rId26"/>
  </p:sldIdLst>
  <p:sldSz cx="9144000" cy="6858000" type="screen4x3"/>
  <p:notesSz cx="6864350" cy="9996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4975" cy="500063"/>
          </a:xfrm>
          <a:prstGeom prst="rect">
            <a:avLst/>
          </a:prstGeom>
          <a:noFill/>
          <a:ln w="9525">
            <a:noFill/>
            <a:miter lim="800000"/>
            <a:headEnd/>
            <a:tailEnd/>
          </a:ln>
          <a:effectLst/>
        </p:spPr>
        <p:txBody>
          <a:bodyPr vert="horz" wrap="square" lIns="96341" tIns="48171" rIns="96341" bIns="48171" numCol="1" anchor="t" anchorCtr="0" compatLnSpc="1">
            <a:prstTxWarp prst="textNoShape">
              <a:avLst/>
            </a:prstTxWarp>
          </a:bodyPr>
          <a:lstStyle>
            <a:lvl1pPr>
              <a:defRPr sz="1300"/>
            </a:lvl1pPr>
          </a:lstStyle>
          <a:p>
            <a:pPr>
              <a:defRPr/>
            </a:pPr>
            <a:endParaRPr lang="en-GB"/>
          </a:p>
        </p:txBody>
      </p:sp>
      <p:sp>
        <p:nvSpPr>
          <p:cNvPr id="34819" name="Rectangle 3"/>
          <p:cNvSpPr>
            <a:spLocks noGrp="1" noChangeArrowheads="1"/>
          </p:cNvSpPr>
          <p:nvPr>
            <p:ph type="dt" sz="quarter" idx="1"/>
          </p:nvPr>
        </p:nvSpPr>
        <p:spPr bwMode="auto">
          <a:xfrm>
            <a:off x="3889375" y="0"/>
            <a:ext cx="2974975" cy="500063"/>
          </a:xfrm>
          <a:prstGeom prst="rect">
            <a:avLst/>
          </a:prstGeom>
          <a:noFill/>
          <a:ln w="9525">
            <a:noFill/>
            <a:miter lim="800000"/>
            <a:headEnd/>
            <a:tailEnd/>
          </a:ln>
          <a:effectLst/>
        </p:spPr>
        <p:txBody>
          <a:bodyPr vert="horz" wrap="square" lIns="96341" tIns="48171" rIns="96341" bIns="48171" numCol="1" anchor="t" anchorCtr="0" compatLnSpc="1">
            <a:prstTxWarp prst="textNoShape">
              <a:avLst/>
            </a:prstTxWarp>
          </a:bodyPr>
          <a:lstStyle>
            <a:lvl1pPr algn="r">
              <a:defRPr sz="1300"/>
            </a:lvl1pPr>
          </a:lstStyle>
          <a:p>
            <a:pPr>
              <a:defRPr/>
            </a:pPr>
            <a:fld id="{EAC7630E-A2D1-4EF4-B643-A76755EC6A3A}" type="datetimeFigureOut">
              <a:rPr lang="en-GB"/>
              <a:pPr>
                <a:defRPr/>
              </a:pPr>
              <a:t>03/11/2014</a:t>
            </a:fld>
            <a:endParaRPr lang="en-GB"/>
          </a:p>
        </p:txBody>
      </p:sp>
      <p:sp>
        <p:nvSpPr>
          <p:cNvPr id="34820" name="Rectangle 4"/>
          <p:cNvSpPr>
            <a:spLocks noGrp="1" noChangeArrowheads="1"/>
          </p:cNvSpPr>
          <p:nvPr>
            <p:ph type="ftr" sz="quarter" idx="2"/>
          </p:nvPr>
        </p:nvSpPr>
        <p:spPr bwMode="auto">
          <a:xfrm>
            <a:off x="0" y="9496425"/>
            <a:ext cx="2974975" cy="500063"/>
          </a:xfrm>
          <a:prstGeom prst="rect">
            <a:avLst/>
          </a:prstGeom>
          <a:noFill/>
          <a:ln w="9525">
            <a:noFill/>
            <a:miter lim="800000"/>
            <a:headEnd/>
            <a:tailEnd/>
          </a:ln>
          <a:effectLst/>
        </p:spPr>
        <p:txBody>
          <a:bodyPr vert="horz" wrap="square" lIns="96341" tIns="48171" rIns="96341" bIns="48171" numCol="1" anchor="b" anchorCtr="0" compatLnSpc="1">
            <a:prstTxWarp prst="textNoShape">
              <a:avLst/>
            </a:prstTxWarp>
          </a:bodyPr>
          <a:lstStyle>
            <a:lvl1pPr>
              <a:defRPr sz="1300"/>
            </a:lvl1pPr>
          </a:lstStyle>
          <a:p>
            <a:pPr>
              <a:defRPr/>
            </a:pPr>
            <a:endParaRPr lang="en-GB"/>
          </a:p>
        </p:txBody>
      </p:sp>
      <p:sp>
        <p:nvSpPr>
          <p:cNvPr id="34821" name="Rectangle 5"/>
          <p:cNvSpPr>
            <a:spLocks noGrp="1" noChangeArrowheads="1"/>
          </p:cNvSpPr>
          <p:nvPr>
            <p:ph type="sldNum" sz="quarter" idx="3"/>
          </p:nvPr>
        </p:nvSpPr>
        <p:spPr bwMode="auto">
          <a:xfrm>
            <a:off x="3889375" y="9496425"/>
            <a:ext cx="2974975" cy="500063"/>
          </a:xfrm>
          <a:prstGeom prst="rect">
            <a:avLst/>
          </a:prstGeom>
          <a:noFill/>
          <a:ln w="9525">
            <a:noFill/>
            <a:miter lim="800000"/>
            <a:headEnd/>
            <a:tailEnd/>
          </a:ln>
          <a:effectLst/>
        </p:spPr>
        <p:txBody>
          <a:bodyPr vert="horz" wrap="square" lIns="96341" tIns="48171" rIns="96341" bIns="48171" numCol="1" anchor="b" anchorCtr="0" compatLnSpc="1">
            <a:prstTxWarp prst="textNoShape">
              <a:avLst/>
            </a:prstTxWarp>
          </a:bodyPr>
          <a:lstStyle>
            <a:lvl1pPr algn="r">
              <a:defRPr sz="1300"/>
            </a:lvl1pPr>
          </a:lstStyle>
          <a:p>
            <a:pPr>
              <a:defRPr/>
            </a:pPr>
            <a:fld id="{7D147160-74DA-4B72-A8C2-FF6C02B9F6BF}" type="slidenum">
              <a:rPr lang="en-GB"/>
              <a:pPr>
                <a:defRPr/>
              </a:pPr>
              <a:t>‹#›</a:t>
            </a:fld>
            <a:endParaRPr lang="en-GB"/>
          </a:p>
        </p:txBody>
      </p:sp>
    </p:spTree>
    <p:extLst>
      <p:ext uri="{BB962C8B-B14F-4D97-AF65-F5344CB8AC3E}">
        <p14:creationId xmlns:p14="http://schemas.microsoft.com/office/powerpoint/2010/main" val="34199987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fld id="{F60C4C19-968B-4A8C-A7ED-465225904A71}" type="datetimeFigureOut">
              <a:rPr lang="en-GB" smtClean="0"/>
              <a:pPr>
                <a:defRPr/>
              </a:pPr>
              <a:t>03/11/2014</a:t>
            </a:fld>
            <a:endParaRPr lang="en-GB"/>
          </a:p>
        </p:txBody>
      </p:sp>
      <p:sp>
        <p:nvSpPr>
          <p:cNvPr id="17" name="Footer Placeholder 16"/>
          <p:cNvSpPr>
            <a:spLocks noGrp="1"/>
          </p:cNvSpPr>
          <p:nvPr>
            <p:ph type="ftr" sz="quarter" idx="11"/>
          </p:nvPr>
        </p:nvSpPr>
        <p:spPr/>
        <p:txBody>
          <a:bodyPr/>
          <a:lstStyle/>
          <a:p>
            <a:pPr>
              <a:defRPr/>
            </a:pPr>
            <a:endParaRPr lang="en-GB"/>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3A15D1F8-B667-4F08-9007-14DF6D6607AD}" type="slidenum">
              <a:rPr lang="en-GB" smtClean="0"/>
              <a:pPr>
                <a:defRPr/>
              </a:pPr>
              <a:t>‹#›</a:t>
            </a:fld>
            <a:endParaRPr lang="en-GB"/>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8840BA6D-57E5-40D0-8CC6-623C19837AFB}" type="datetimeFigureOut">
              <a:rPr lang="en-GB" smtClean="0"/>
              <a:pPr>
                <a:defRPr/>
              </a:pPr>
              <a:t>03/11/2014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666558FC-A89E-4F53-9099-FDA87731E0A0}" type="slidenum">
              <a:rPr lang="en-GB" smtClean="0"/>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5439D61C-7E54-450D-86DE-465E22B21F99}" type="datetimeFigureOut">
              <a:rPr lang="en-GB" smtClean="0"/>
              <a:pPr>
                <a:defRPr/>
              </a:pPr>
              <a:t>03/11/2014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505B0A61-29EE-4A16-8515-2AD9BD0C19B6}" type="slidenum">
              <a:rPr lang="en-GB" smtClean="0"/>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93007AE9-DCE7-4584-BF7A-1E60FFD3450E}" type="datetimeFigureOut">
              <a:rPr lang="en-GB" smtClean="0"/>
              <a:pPr>
                <a:defRPr/>
              </a:pPr>
              <a:t>03/11/2014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4409897B-8363-40C8-B782-AEE412EFEAFA}" type="slidenum">
              <a:rPr lang="en-GB" smtClean="0"/>
              <a:pPr>
                <a:defRPr/>
              </a:pPr>
              <a:t>‹#›</a:t>
            </a:fld>
            <a:endParaRPr lang="en-GB"/>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EAA782BC-8348-45C9-B0B6-CF36FFE72890}" type="datetimeFigureOut">
              <a:rPr lang="en-GB" smtClean="0"/>
              <a:pPr>
                <a:defRPr/>
              </a:pPr>
              <a:t>03/11/2014</a:t>
            </a:fld>
            <a:endParaRPr lang="en-GB"/>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GB"/>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6F7434E9-8A51-466E-8C27-C98C9685698E}"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63E07D61-1D31-42E9-8394-EA418FCB2258}" type="datetimeFigureOut">
              <a:rPr lang="en-GB" smtClean="0"/>
              <a:pPr>
                <a:defRPr/>
              </a:pPr>
              <a:t>03/11/2014</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03AAD6A1-A361-401C-897C-88D8F7755393}" type="slidenum">
              <a:rPr lang="en-GB" smtClean="0"/>
              <a:pPr>
                <a:defRPr/>
              </a:pPr>
              <a:t>‹#›</a:t>
            </a:fld>
            <a:endParaRPr lang="en-GB"/>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A26B04CD-4D36-46DA-AF52-4AA1EE1C6D94}" type="datetimeFigureOut">
              <a:rPr lang="en-GB" smtClean="0"/>
              <a:pPr>
                <a:defRPr/>
              </a:pPr>
              <a:t>03/11/2014</a:t>
            </a:fld>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942CA09C-A735-4C65-A88F-2692AC2FAE01}" type="slidenum">
              <a:rPr lang="en-GB" smtClean="0"/>
              <a:pPr>
                <a:defRPr/>
              </a:pPr>
              <a:t>‹#›</a:t>
            </a:fld>
            <a:endParaRPr lang="en-GB"/>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567A2B76-C337-478E-B5A6-732E7B241224}" type="datetimeFigureOut">
              <a:rPr lang="en-GB" smtClean="0"/>
              <a:pPr>
                <a:defRPr/>
              </a:pPr>
              <a:t>03/11/2014</a:t>
            </a:fld>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DE38DF4A-1EA1-40AD-9C2C-4D459CFEC017}" type="slidenum">
              <a:rPr lang="en-GB" smtClean="0"/>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5C48F9B-C532-482A-B4B9-1A7889B92F14}" type="datetimeFigureOut">
              <a:rPr lang="en-GB" smtClean="0"/>
              <a:pPr>
                <a:defRPr/>
              </a:pPr>
              <a:t>03/11/2014</a:t>
            </a:fld>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pPr>
              <a:defRPr/>
            </a:pPr>
            <a:fld id="{78416A96-DA18-493D-9F59-F08F11CFD432}" type="slidenum">
              <a:rPr lang="en-GB" smtClean="0"/>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61BB078B-4882-48B0-B98A-F255D2A82471}" type="datetimeFigureOut">
              <a:rPr lang="en-GB" smtClean="0"/>
              <a:pPr>
                <a:defRPr/>
              </a:pPr>
              <a:t>03/11/2014</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E6B2B1DF-3013-460D-B74C-3C1F5C24C74B}" type="slidenum">
              <a:rPr lang="en-GB" smtClean="0"/>
              <a:pPr>
                <a:defRPr/>
              </a:pPr>
              <a:t>‹#›</a:t>
            </a:fld>
            <a:endParaRPr lang="en-GB"/>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AF361380-A7FD-40C8-8271-81D96F02DFA3}" type="datetimeFigureOut">
              <a:rPr lang="en-GB" smtClean="0"/>
              <a:pPr>
                <a:defRPr/>
              </a:pPr>
              <a:t>03/11/2014</a:t>
            </a:fld>
            <a:endParaRPr lang="en-GB"/>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GB"/>
          </a:p>
        </p:txBody>
      </p:sp>
      <p:sp>
        <p:nvSpPr>
          <p:cNvPr id="7" name="Slide Number Placeholder 6"/>
          <p:cNvSpPr>
            <a:spLocks noGrp="1"/>
          </p:cNvSpPr>
          <p:nvPr>
            <p:ph type="sldNum" sz="quarter" idx="12"/>
          </p:nvPr>
        </p:nvSpPr>
        <p:spPr>
          <a:xfrm>
            <a:off x="146304" y="6208776"/>
            <a:ext cx="457200" cy="457200"/>
          </a:xfrm>
        </p:spPr>
        <p:txBody>
          <a:bodyPr/>
          <a:lstStyle/>
          <a:p>
            <a:pPr>
              <a:defRPr/>
            </a:pPr>
            <a:fld id="{EE90BEDA-9B74-4A61-81DD-0E4BB0AA6945}" type="slidenum">
              <a:rPr lang="en-GB" smtClean="0"/>
              <a:pPr>
                <a:defRPr/>
              </a:pPr>
              <a:t>‹#›</a:t>
            </a:fld>
            <a:endParaRPr lang="en-GB"/>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769A13AB-74CB-4749-8C9D-CB0EF6BB81EC}" type="datetimeFigureOut">
              <a:rPr lang="en-GB" smtClean="0"/>
              <a:pPr>
                <a:defRPr/>
              </a:pPr>
              <a:t>03/11/2014</a:t>
            </a:fld>
            <a:endParaRPr lang="en-GB"/>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GB"/>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C63591F4-AAEF-41C7-A02F-A89E159DB356}"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solidFill>
            <a:schemeClr val="bg2"/>
          </a:solidFill>
        </p:spPr>
        <p:style>
          <a:lnRef idx="2">
            <a:schemeClr val="accent2">
              <a:shade val="50000"/>
            </a:schemeClr>
          </a:lnRef>
          <a:fillRef idx="1">
            <a:schemeClr val="accent2"/>
          </a:fillRef>
          <a:effectRef idx="0">
            <a:schemeClr val="accent2"/>
          </a:effectRef>
          <a:fontRef idx="minor">
            <a:schemeClr val="lt1"/>
          </a:fontRef>
        </p:style>
        <p:txBody>
          <a:bodyPr rtlCol="0">
            <a:normAutofit/>
          </a:bodyPr>
          <a:lstStyle/>
          <a:p>
            <a:pPr eaLnBrk="1" fontAlgn="auto" hangingPunct="1">
              <a:spcBef>
                <a:spcPts val="580"/>
              </a:spcBef>
              <a:spcAft>
                <a:spcPts val="0"/>
              </a:spcAft>
              <a:buFont typeface="Arial" pitchFamily="34" charset="0"/>
              <a:buNone/>
              <a:defRPr/>
            </a:pPr>
            <a:r>
              <a:rPr lang="en-GB" dirty="0" smtClean="0"/>
              <a:t>Jonathan </a:t>
            </a:r>
            <a:r>
              <a:rPr lang="en-GB" dirty="0"/>
              <a:t>G</a:t>
            </a:r>
            <a:r>
              <a:rPr lang="en-GB" dirty="0" smtClean="0"/>
              <a:t>abe, Katie </a:t>
            </a:r>
            <a:r>
              <a:rPr lang="en-GB" dirty="0" err="1" smtClean="0"/>
              <a:t>Coveney</a:t>
            </a:r>
            <a:r>
              <a:rPr lang="en-GB" dirty="0" smtClean="0"/>
              <a:t> and Simon Williams</a:t>
            </a:r>
            <a:endParaRPr lang="en-GB" dirty="0"/>
          </a:p>
        </p:txBody>
      </p:sp>
      <p:sp>
        <p:nvSpPr>
          <p:cNvPr id="2" name="Title 1"/>
          <p:cNvSpPr>
            <a:spLocks noGrp="1"/>
          </p:cNvSpPr>
          <p:nvPr>
            <p:ph type="ctrTitle"/>
          </p:nvPr>
        </p:nvSpPr>
        <p:spPr>
          <a:solidFill>
            <a:schemeClr val="accent2">
              <a:lumMod val="60000"/>
              <a:lumOff val="40000"/>
            </a:schemeClr>
          </a:solidFill>
        </p:spPr>
        <p:txBody>
          <a:bodyPr rtlCol="0">
            <a:normAutofit/>
          </a:bodyPr>
          <a:lstStyle/>
          <a:p>
            <a:pPr eaLnBrk="1" fontAlgn="auto" hangingPunct="1">
              <a:spcAft>
                <a:spcPts val="0"/>
              </a:spcAft>
              <a:defRPr/>
            </a:pPr>
            <a:r>
              <a:rPr lang="en-GB" smtClean="0"/>
              <a:t>Prescriptions and Proscriptions: Moralising Sleeping Pills</a:t>
            </a:r>
            <a:endParaRPr lang="en-GB"/>
          </a:p>
        </p:txBody>
      </p:sp>
      <p:pic>
        <p:nvPicPr>
          <p:cNvPr id="6148" name="Picture 4" descr="C:\Users\Jonathan Gabe\Pictures\esrc logo.jpg"/>
          <p:cNvPicPr>
            <a:picLocks noChangeAspect="1" noChangeArrowheads="1"/>
          </p:cNvPicPr>
          <p:nvPr/>
        </p:nvPicPr>
        <p:blipFill>
          <a:blip r:embed="rId2" cstate="print"/>
          <a:srcRect/>
          <a:stretch>
            <a:fillRect/>
          </a:stretch>
        </p:blipFill>
        <p:spPr bwMode="auto">
          <a:xfrm>
            <a:off x="179388" y="5876925"/>
            <a:ext cx="1219200" cy="685800"/>
          </a:xfrm>
          <a:prstGeom prst="rect">
            <a:avLst/>
          </a:prstGeom>
          <a:noFill/>
          <a:ln w="9525">
            <a:noFill/>
            <a:miter lim="800000"/>
            <a:headEnd/>
            <a:tailEnd/>
          </a:ln>
        </p:spPr>
      </p:pic>
      <p:pic>
        <p:nvPicPr>
          <p:cNvPr id="6149" name="Picture 5" descr="C:\Users\Jonathan Gabe\Pictures\rhul logo.png"/>
          <p:cNvPicPr>
            <a:picLocks noChangeAspect="1" noChangeArrowheads="1"/>
          </p:cNvPicPr>
          <p:nvPr/>
        </p:nvPicPr>
        <p:blipFill>
          <a:blip r:embed="rId3" cstate="print"/>
          <a:srcRect/>
          <a:stretch>
            <a:fillRect/>
          </a:stretch>
        </p:blipFill>
        <p:spPr bwMode="auto">
          <a:xfrm>
            <a:off x="6875463" y="5949950"/>
            <a:ext cx="1724025" cy="485775"/>
          </a:xfrm>
          <a:prstGeom prst="rect">
            <a:avLst/>
          </a:prstGeom>
          <a:noFill/>
          <a:ln w="9525">
            <a:noFill/>
            <a:miter lim="800000"/>
            <a:headEnd/>
            <a:tailEnd/>
          </a:ln>
        </p:spPr>
      </p:pic>
      <p:pic>
        <p:nvPicPr>
          <p:cNvPr id="6150" name="Picture 6" descr="C:\Users\Jonathan Gabe\Pictures\warwick-logo.gif"/>
          <p:cNvPicPr>
            <a:picLocks noChangeAspect="1" noChangeArrowheads="1"/>
          </p:cNvPicPr>
          <p:nvPr/>
        </p:nvPicPr>
        <p:blipFill>
          <a:blip r:embed="rId4" cstate="print"/>
          <a:srcRect/>
          <a:stretch>
            <a:fillRect/>
          </a:stretch>
        </p:blipFill>
        <p:spPr bwMode="auto">
          <a:xfrm>
            <a:off x="3276600" y="5876925"/>
            <a:ext cx="19050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solidFill>
            <a:schemeClr val="accent2">
              <a:lumMod val="60000"/>
              <a:lumOff val="40000"/>
            </a:schemeClr>
          </a:solidFill>
        </p:spPr>
        <p:txBody>
          <a:bodyPr>
            <a:normAutofit/>
          </a:bodyPr>
          <a:lstStyle/>
          <a:p>
            <a:pPr eaLnBrk="1" fontAlgn="auto" hangingPunct="1">
              <a:spcAft>
                <a:spcPts val="0"/>
              </a:spcAft>
              <a:defRPr/>
            </a:pPr>
            <a:r>
              <a:rPr lang="en-GB" dirty="0" smtClean="0"/>
              <a:t>The Responsible User </a:t>
            </a:r>
            <a:r>
              <a:rPr lang="en-GB" sz="2400" dirty="0" smtClean="0"/>
              <a:t>(</a:t>
            </a:r>
            <a:r>
              <a:rPr lang="en-GB" sz="2400" dirty="0" smtClean="0"/>
              <a:t>1/2)</a:t>
            </a:r>
            <a:endParaRPr lang="en-GB" sz="2400" dirty="0" smtClean="0"/>
          </a:p>
        </p:txBody>
      </p:sp>
      <p:sp>
        <p:nvSpPr>
          <p:cNvPr id="15363" name="Rectangle 3"/>
          <p:cNvSpPr>
            <a:spLocks noGrp="1"/>
          </p:cNvSpPr>
          <p:nvPr>
            <p:ph sz="quarter" idx="1"/>
          </p:nvPr>
        </p:nvSpPr>
        <p:spPr/>
        <p:txBody>
          <a:bodyPr>
            <a:normAutofit fontScale="92500" lnSpcReduction="10000"/>
          </a:bodyPr>
          <a:lstStyle/>
          <a:p>
            <a:pPr eaLnBrk="1" hangingPunct="1"/>
            <a:r>
              <a:rPr lang="en-GB" sz="2000" dirty="0" smtClean="0"/>
              <a:t>Respondents also often presented themselves as </a:t>
            </a:r>
            <a:r>
              <a:rPr lang="en-GB" sz="2000" i="1" dirty="0" smtClean="0"/>
              <a:t>vigilant </a:t>
            </a:r>
            <a:r>
              <a:rPr lang="en-GB" sz="2000" dirty="0" smtClean="0"/>
              <a:t>in </a:t>
            </a:r>
            <a:r>
              <a:rPr lang="en-GB" sz="2000" i="1" dirty="0" smtClean="0"/>
              <a:t>self monitoring </a:t>
            </a:r>
            <a:r>
              <a:rPr lang="en-GB" sz="2000" dirty="0" smtClean="0"/>
              <a:t>use of pills.</a:t>
            </a:r>
          </a:p>
          <a:p>
            <a:pPr eaLnBrk="1" hangingPunct="1"/>
            <a:r>
              <a:rPr lang="en-GB" sz="2000" dirty="0" smtClean="0"/>
              <a:t>Image of themselves as </a:t>
            </a:r>
            <a:r>
              <a:rPr lang="en-GB" sz="2000" i="1" dirty="0" smtClean="0"/>
              <a:t>responsible users </a:t>
            </a:r>
            <a:r>
              <a:rPr lang="en-GB" sz="2000" dirty="0" smtClean="0"/>
              <a:t>– used meds appropriately / were knowledgeable about use and effects.</a:t>
            </a:r>
          </a:p>
          <a:p>
            <a:pPr eaLnBrk="1" hangingPunct="1"/>
            <a:r>
              <a:rPr lang="en-GB" sz="2000" dirty="0" smtClean="0"/>
              <a:t>Concerned about becoming dependent – took steps to avoid / reduce dose – in discussion with doctor or outside of medical authority.</a:t>
            </a:r>
          </a:p>
          <a:p>
            <a:pPr eaLnBrk="1" hangingPunct="1">
              <a:buFont typeface="Wingdings 2" pitchFamily="18" charset="2"/>
              <a:buNone/>
            </a:pPr>
            <a:r>
              <a:rPr lang="en-GB" sz="2000" dirty="0" smtClean="0"/>
              <a:t>RFG3 F3</a:t>
            </a:r>
          </a:p>
          <a:p>
            <a:pPr eaLnBrk="1" hangingPunct="1">
              <a:buFont typeface="Wingdings 2" pitchFamily="18" charset="2"/>
              <a:buNone/>
            </a:pPr>
            <a:r>
              <a:rPr lang="en-GB" sz="2000" dirty="0" smtClean="0"/>
              <a:t>   `What frightens me.. I had a hip operation and I have to take some medication to get me to sleep at night because of the pain. The trouble is, after a few nights you’re beginning to rely on it. And that’s frightening. And so you have to be self controlling, and try and control the drug and gradually lessen it.</a:t>
            </a:r>
          </a:p>
          <a:p>
            <a:pPr eaLnBrk="1" hangingPunct="1">
              <a:buFont typeface="Wingdings 2" pitchFamily="18" charset="2"/>
              <a:buNone/>
            </a:pPr>
            <a:r>
              <a:rPr lang="en-GB" sz="2000" dirty="0" smtClean="0"/>
              <a:t>RFG2 F2</a:t>
            </a:r>
          </a:p>
          <a:p>
            <a:pPr eaLnBrk="1" hangingPunct="1">
              <a:buFont typeface="Wingdings 2" pitchFamily="18" charset="2"/>
              <a:buNone/>
            </a:pPr>
            <a:r>
              <a:rPr lang="en-GB" sz="2000" dirty="0" smtClean="0"/>
              <a:t>  `That’s why you cut it down if you can’.</a:t>
            </a:r>
          </a:p>
          <a:p>
            <a:pPr eaLnBrk="1" hangingPunct="1"/>
            <a:endParaRPr lang="en-GB" sz="2000" dirty="0" smtClean="0"/>
          </a:p>
          <a:p>
            <a:pPr eaLnBrk="1" hangingPunct="1">
              <a:buFont typeface="Wingdings 2" pitchFamily="18" charset="2"/>
              <a:buNone/>
            </a:pPr>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dirty="0" smtClean="0"/>
              <a:t>The Responsible User </a:t>
            </a:r>
            <a:r>
              <a:rPr lang="en-GB" sz="2400" dirty="0" smtClean="0"/>
              <a:t>(</a:t>
            </a:r>
            <a:r>
              <a:rPr lang="en-GB" sz="2400" dirty="0" smtClean="0"/>
              <a:t>2/2)</a:t>
            </a:r>
            <a:endParaRPr lang="en-GB" sz="2400" dirty="0"/>
          </a:p>
        </p:txBody>
      </p:sp>
      <p:sp>
        <p:nvSpPr>
          <p:cNvPr id="16387" name="Content Placeholder 2"/>
          <p:cNvSpPr>
            <a:spLocks noGrp="1"/>
          </p:cNvSpPr>
          <p:nvPr>
            <p:ph sz="quarter" idx="1"/>
          </p:nvPr>
        </p:nvSpPr>
        <p:spPr/>
        <p:txBody>
          <a:bodyPr>
            <a:normAutofit fontScale="92500"/>
          </a:bodyPr>
          <a:lstStyle/>
          <a:p>
            <a:pPr eaLnBrk="1" hangingPunct="1">
              <a:buFont typeface="Arial" charset="0"/>
              <a:buChar char="•"/>
            </a:pPr>
            <a:endParaRPr lang="en-GB" sz="2800" dirty="0" smtClean="0"/>
          </a:p>
          <a:p>
            <a:pPr eaLnBrk="1" hangingPunct="1">
              <a:buFont typeface="Arial" charset="0"/>
              <a:buChar char="•"/>
            </a:pPr>
            <a:r>
              <a:rPr lang="en-GB" sz="2400" dirty="0" smtClean="0"/>
              <a:t>Where only one person in the group had used sleeping pills - could find self challenged</a:t>
            </a:r>
          </a:p>
          <a:p>
            <a:pPr eaLnBrk="1" hangingPunct="1">
              <a:buFont typeface="Arial" charset="0"/>
              <a:buChar char="•"/>
            </a:pPr>
            <a:endParaRPr lang="en-GB" sz="2400" dirty="0" smtClean="0"/>
          </a:p>
          <a:p>
            <a:pPr eaLnBrk="1" hangingPunct="1">
              <a:buFont typeface="Arial" charset="0"/>
              <a:buChar char="•"/>
            </a:pPr>
            <a:r>
              <a:rPr lang="en-GB" sz="2400" dirty="0" smtClean="0"/>
              <a:t>Forced to justify/ explain – demonstrate deserving / responsible</a:t>
            </a:r>
          </a:p>
          <a:p>
            <a:pPr marL="0" indent="0" eaLnBrk="1" hangingPunct="1">
              <a:buNone/>
            </a:pPr>
            <a:endParaRPr lang="en-GB" sz="2400" dirty="0" smtClean="0"/>
          </a:p>
          <a:p>
            <a:pPr eaLnBrk="1" hangingPunct="1">
              <a:buFont typeface="Arial" charset="0"/>
              <a:buChar char="•"/>
            </a:pPr>
            <a:r>
              <a:rPr lang="en-GB" sz="2400" dirty="0" smtClean="0"/>
              <a:t>Overall ‘responsible user’ ambivalent about use of sleeping tablets, tried to minimise use, </a:t>
            </a:r>
          </a:p>
          <a:p>
            <a:pPr marL="0" indent="0" eaLnBrk="1" hangingPunct="1">
              <a:buNone/>
            </a:pPr>
            <a:r>
              <a:rPr lang="en-GB" sz="2400" dirty="0"/>
              <a:t> </a:t>
            </a:r>
            <a:r>
              <a:rPr lang="en-GB" sz="2400" dirty="0" smtClean="0"/>
              <a:t>     	</a:t>
            </a:r>
            <a:r>
              <a:rPr lang="en-GB" sz="2200" dirty="0" smtClean="0"/>
              <a:t>modified drug use outside medical authority,</a:t>
            </a:r>
            <a:endParaRPr lang="en-GB" sz="2200" dirty="0"/>
          </a:p>
          <a:p>
            <a:pPr marL="0" indent="0">
              <a:buNone/>
            </a:pPr>
            <a:r>
              <a:rPr lang="en-GB" sz="2800" dirty="0"/>
              <a:t> </a:t>
            </a:r>
            <a:r>
              <a:rPr lang="en-GB" sz="2800" dirty="0" smtClean="0"/>
              <a:t>	</a:t>
            </a:r>
            <a:r>
              <a:rPr lang="en-GB" sz="2200" dirty="0" smtClean="0"/>
              <a:t>substituted </a:t>
            </a:r>
            <a:r>
              <a:rPr lang="en-GB" sz="2200" dirty="0"/>
              <a:t>meds with non pharma </a:t>
            </a:r>
            <a:r>
              <a:rPr lang="en-GB" sz="2200" dirty="0" smtClean="0"/>
              <a:t>alternatives </a:t>
            </a:r>
            <a:r>
              <a:rPr lang="en-GB" sz="2200" dirty="0"/>
              <a:t>at times</a:t>
            </a:r>
            <a:endParaRPr lang="en-GB" sz="2200" dirty="0" smtClean="0"/>
          </a:p>
          <a:p>
            <a:pPr eaLnBrk="1" hangingPunct="1">
              <a:buFont typeface="Arial" charset="0"/>
              <a:buChar char="•"/>
            </a:pPr>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60350"/>
            <a:ext cx="82296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The Addict </a:t>
            </a:r>
            <a:r>
              <a:rPr lang="en-GB" sz="2400" dirty="0" smtClean="0"/>
              <a:t>(</a:t>
            </a:r>
            <a:r>
              <a:rPr lang="en-GB" sz="2400" dirty="0" smtClean="0"/>
              <a:t>1/3)</a:t>
            </a:r>
            <a:endParaRPr lang="en-GB" sz="2400" dirty="0"/>
          </a:p>
        </p:txBody>
      </p:sp>
      <p:sp>
        <p:nvSpPr>
          <p:cNvPr id="17411" name="Content Placeholder 2"/>
          <p:cNvSpPr>
            <a:spLocks noGrp="1"/>
          </p:cNvSpPr>
          <p:nvPr>
            <p:ph sz="quarter" idx="1"/>
          </p:nvPr>
        </p:nvSpPr>
        <p:spPr/>
        <p:txBody>
          <a:bodyPr>
            <a:normAutofit lnSpcReduction="10000"/>
          </a:bodyPr>
          <a:lstStyle/>
          <a:p>
            <a:pPr eaLnBrk="1" hangingPunct="1"/>
            <a:r>
              <a:rPr lang="en-GB" smtClean="0"/>
              <a:t>The type of user participants did NOT want to become.</a:t>
            </a:r>
          </a:p>
          <a:p>
            <a:pPr eaLnBrk="1" hangingPunct="1"/>
            <a:r>
              <a:rPr lang="en-GB" smtClean="0"/>
              <a:t>Addiction associated with escalating use / loss of control over use of meds/self.</a:t>
            </a:r>
          </a:p>
          <a:p>
            <a:pPr eaLnBrk="1" hangingPunct="1"/>
            <a:r>
              <a:rPr lang="en-GB" smtClean="0"/>
              <a:t>Long term users in particular tried to </a:t>
            </a:r>
            <a:r>
              <a:rPr lang="en-GB" i="1" smtClean="0"/>
              <a:t>distance identity </a:t>
            </a:r>
            <a:r>
              <a:rPr lang="en-GB" smtClean="0"/>
              <a:t>from that of an addict – because deserving / responsible</a:t>
            </a:r>
          </a:p>
          <a:p>
            <a:pPr eaLnBrk="1" hangingPunct="1"/>
            <a:r>
              <a:rPr lang="en-GB" smtClean="0"/>
              <a:t>Seemed reluctant to say anything that might suggest `addicted’</a:t>
            </a:r>
          </a:p>
          <a:p>
            <a:pPr eaLnBrk="1" hangingPunct="1"/>
            <a:r>
              <a:rPr lang="en-GB" smtClean="0"/>
              <a:t>Acknowledging long term use &amp; need meant felt </a:t>
            </a:r>
            <a:r>
              <a:rPr lang="en-GB" i="1" smtClean="0"/>
              <a:t>ambivalent</a:t>
            </a:r>
            <a:r>
              <a:rPr lang="en-GB" smtClean="0"/>
              <a:t> about user identity: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fontScale="90000"/>
          </a:bodyPr>
          <a:lstStyle/>
          <a:p>
            <a:pPr eaLnBrk="1" fontAlgn="auto" hangingPunct="1">
              <a:spcAft>
                <a:spcPts val="0"/>
              </a:spcAft>
              <a:defRPr/>
            </a:pPr>
            <a:r>
              <a:rPr lang="en-GB" dirty="0" smtClean="0"/>
              <a:t/>
            </a:r>
            <a:br>
              <a:rPr lang="en-GB" dirty="0" smtClean="0"/>
            </a:br>
            <a:r>
              <a:rPr lang="en-GB" dirty="0" smtClean="0"/>
              <a:t>The Addict </a:t>
            </a:r>
            <a:r>
              <a:rPr lang="en-GB" sz="2700" dirty="0" smtClean="0"/>
              <a:t>(</a:t>
            </a:r>
            <a:r>
              <a:rPr lang="en-GB" sz="2700" dirty="0" smtClean="0"/>
              <a:t>2/3)</a:t>
            </a:r>
            <a:r>
              <a:rPr lang="en-GB" sz="2700" dirty="0" smtClean="0"/>
              <a:t/>
            </a:r>
            <a:br>
              <a:rPr lang="en-GB" sz="2700" dirty="0" smtClean="0"/>
            </a:br>
            <a:endParaRPr lang="en-GB" sz="2700" dirty="0"/>
          </a:p>
        </p:txBody>
      </p:sp>
      <p:sp>
        <p:nvSpPr>
          <p:cNvPr id="18435" name="Content Placeholder 2"/>
          <p:cNvSpPr>
            <a:spLocks noGrp="1"/>
          </p:cNvSpPr>
          <p:nvPr>
            <p:ph sz="quarter" idx="1"/>
          </p:nvPr>
        </p:nvSpPr>
        <p:spPr/>
        <p:txBody>
          <a:bodyPr>
            <a:normAutofit fontScale="92500" lnSpcReduction="10000"/>
          </a:bodyPr>
          <a:lstStyle/>
          <a:p>
            <a:pPr eaLnBrk="1" hangingPunct="1">
              <a:buFont typeface="Wingdings 2" pitchFamily="18" charset="2"/>
              <a:buNone/>
            </a:pPr>
            <a:r>
              <a:rPr lang="en-GB" sz="2400" dirty="0" smtClean="0"/>
              <a:t>PCFG M1</a:t>
            </a:r>
          </a:p>
          <a:p>
            <a:pPr eaLnBrk="1" hangingPunct="1">
              <a:buFont typeface="Wingdings 2" pitchFamily="18" charset="2"/>
              <a:buNone/>
            </a:pPr>
            <a:r>
              <a:rPr lang="en-GB" sz="2400" dirty="0" smtClean="0"/>
              <a:t>	`I remember vaguely talking about sort of getting addicted and I think he (GP) said “you know, you want to make sure you’re not taking them too often..” But I am almost of the philosophy that if he doesn’t say anything that is OK. And I find it very comforting that I’ve got them there for when I need them, you know. But I do very much try and watch it myself.’</a:t>
            </a:r>
          </a:p>
          <a:p>
            <a:pPr eaLnBrk="1" hangingPunct="1">
              <a:buFont typeface="Wingdings 2" pitchFamily="18" charset="2"/>
              <a:buNone/>
            </a:pPr>
            <a:r>
              <a:rPr lang="en-GB" sz="2400" dirty="0" smtClean="0"/>
              <a:t>Moderator: Is addiction an issue in your mind?</a:t>
            </a:r>
          </a:p>
          <a:p>
            <a:pPr eaLnBrk="1" hangingPunct="1">
              <a:buFont typeface="Wingdings 2" pitchFamily="18" charset="2"/>
              <a:buNone/>
            </a:pPr>
            <a:r>
              <a:rPr lang="en-GB" sz="2400" dirty="0" smtClean="0"/>
              <a:t>M1: No, I mean it is an issue in the fact that I don’t want to become addicted, but I honestly don’t think I am addicted.. There’s the occasion I’ve forgotten about them and absolutely got worried.. But it hasn’t been a disaster.. If I was addicted it really would cause problems.’</a:t>
            </a:r>
          </a:p>
          <a:p>
            <a:pPr eaLnBrk="1" hangingPunct="1">
              <a:buFont typeface="Wingdings 2" pitchFamily="18" charset="2"/>
              <a:buNone/>
            </a:pPr>
            <a:endParaRPr lang="en-GB" sz="2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dirty="0" smtClean="0"/>
              <a:t>The Addict </a:t>
            </a:r>
            <a:r>
              <a:rPr lang="en-GB" sz="2400" dirty="0" smtClean="0"/>
              <a:t>(</a:t>
            </a:r>
            <a:r>
              <a:rPr lang="en-GB" sz="2400" dirty="0" smtClean="0"/>
              <a:t>3/3)</a:t>
            </a:r>
            <a:endParaRPr lang="en-GB" sz="2400" dirty="0"/>
          </a:p>
        </p:txBody>
      </p:sp>
      <p:sp>
        <p:nvSpPr>
          <p:cNvPr id="19459" name="Content Placeholder 2"/>
          <p:cNvSpPr>
            <a:spLocks noGrp="1"/>
          </p:cNvSpPr>
          <p:nvPr>
            <p:ph sz="quarter" idx="1"/>
          </p:nvPr>
        </p:nvSpPr>
        <p:spPr/>
        <p:txBody>
          <a:bodyPr>
            <a:normAutofit fontScale="92500"/>
          </a:bodyPr>
          <a:lstStyle/>
          <a:p>
            <a:pPr marL="514350" indent="-514350" eaLnBrk="1" hangingPunct="1"/>
            <a:endParaRPr lang="en-GB" dirty="0" smtClean="0"/>
          </a:p>
          <a:p>
            <a:pPr marL="514350" indent="-514350" eaLnBrk="1" hangingPunct="1"/>
            <a:r>
              <a:rPr lang="en-GB" dirty="0" smtClean="0"/>
              <a:t>As this quote shows, some said been told by GP to reduce/withdraw meds while still prescribing.</a:t>
            </a:r>
          </a:p>
          <a:p>
            <a:pPr marL="514350" indent="-514350" eaLnBrk="1" hangingPunct="1"/>
            <a:r>
              <a:rPr lang="en-GB" dirty="0" smtClean="0"/>
              <a:t>Conveys impression long term use `wrong’ and users could be addicts</a:t>
            </a:r>
          </a:p>
          <a:p>
            <a:pPr marL="514350" indent="-514350" eaLnBrk="1" hangingPunct="1"/>
            <a:r>
              <a:rPr lang="en-GB" dirty="0" smtClean="0"/>
              <a:t>BUT prescription continues to legitimate need </a:t>
            </a:r>
          </a:p>
          <a:p>
            <a:pPr marL="514350" indent="-514350" eaLnBrk="1" hangingPunct="1"/>
            <a:r>
              <a:rPr lang="en-GB" dirty="0" smtClean="0"/>
              <a:t>Result - </a:t>
            </a:r>
            <a:r>
              <a:rPr lang="en-GB" i="1" dirty="0" smtClean="0"/>
              <a:t>divided emotions </a:t>
            </a:r>
            <a:r>
              <a:rPr lang="en-GB" dirty="0" smtClean="0"/>
              <a:t>– guilt / embarrassment at use, alongside having legitimate need.</a:t>
            </a:r>
          </a:p>
          <a:p>
            <a:pPr marL="514350" indent="-514350" eaLnBrk="1" hangingPunct="1"/>
            <a:r>
              <a:rPr lang="en-GB" dirty="0" smtClean="0"/>
              <a:t>Risk of addiction managed by saying reduced use if worried</a:t>
            </a:r>
          </a:p>
          <a:p>
            <a:pPr marL="514350" indent="-514350" eaLnBrk="1" hangingPunct="1">
              <a:buFont typeface="Wingdings 2" pitchFamily="18" charset="2"/>
              <a:buNone/>
            </a:pPr>
            <a:endParaRPr lang="en-GB"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60350"/>
            <a:ext cx="82296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The Sinful </a:t>
            </a:r>
            <a:r>
              <a:rPr lang="en-GB" dirty="0" smtClean="0"/>
              <a:t>User </a:t>
            </a:r>
            <a:r>
              <a:rPr lang="en-GB" sz="2400" dirty="0" smtClean="0"/>
              <a:t>(1/3)</a:t>
            </a:r>
            <a:endParaRPr lang="en-GB" sz="2400" dirty="0"/>
          </a:p>
        </p:txBody>
      </p:sp>
      <p:sp>
        <p:nvSpPr>
          <p:cNvPr id="17411" name="Content Placeholder 2"/>
          <p:cNvSpPr>
            <a:spLocks noGrp="1"/>
          </p:cNvSpPr>
          <p:nvPr>
            <p:ph sz="quarter" idx="1"/>
          </p:nvPr>
        </p:nvSpPr>
        <p:spPr/>
        <p:txBody>
          <a:bodyPr>
            <a:normAutofit fontScale="85000" lnSpcReduction="20000"/>
          </a:bodyPr>
          <a:lstStyle/>
          <a:p>
            <a:pPr eaLnBrk="1" hangingPunct="1"/>
            <a:r>
              <a:rPr lang="en-GB" dirty="0" smtClean="0"/>
              <a:t>Admitted to ‘morally dubious practices</a:t>
            </a:r>
          </a:p>
          <a:p>
            <a:pPr eaLnBrk="1" hangingPunct="1">
              <a:buNone/>
            </a:pPr>
            <a:r>
              <a:rPr lang="en-GB" dirty="0" smtClean="0"/>
              <a:t>		- being ‘naughty’, ‘sinful’</a:t>
            </a:r>
          </a:p>
          <a:p>
            <a:r>
              <a:rPr lang="en-GB" dirty="0" smtClean="0"/>
              <a:t>Sharing tablets, stock pilling, getting round medical authority</a:t>
            </a:r>
          </a:p>
          <a:p>
            <a:r>
              <a:rPr lang="en-GB" dirty="0" smtClean="0"/>
              <a:t>Often when doctor wouldn’t prescribe.</a:t>
            </a:r>
          </a:p>
          <a:p>
            <a:r>
              <a:rPr lang="en-GB" dirty="0" smtClean="0"/>
              <a:t>Able to forgive selves as ‘in need’</a:t>
            </a:r>
          </a:p>
          <a:p>
            <a:r>
              <a:rPr lang="en-GB" dirty="0" smtClean="0"/>
              <a:t>Still deserving and responsible</a:t>
            </a:r>
          </a:p>
          <a:p>
            <a:pPr>
              <a:buNone/>
            </a:pPr>
            <a:r>
              <a:rPr lang="en-GB" dirty="0" smtClean="0"/>
              <a:t>PCFG</a:t>
            </a:r>
          </a:p>
          <a:p>
            <a:pPr>
              <a:buNone/>
            </a:pPr>
            <a:r>
              <a:rPr lang="en-GB" dirty="0" smtClean="0"/>
              <a:t>	M3: I have sinned occasionally, when there has been a big day, a long travelling day..</a:t>
            </a:r>
          </a:p>
          <a:p>
            <a:pPr>
              <a:buNone/>
            </a:pPr>
            <a:r>
              <a:rPr lang="en-GB" dirty="0" smtClean="0"/>
              <a:t>	F1: I think we all know the dangers of being over sedated.. But occasionally if you have to take an extra one.. You have just got to forgive yourself and get on with your life.</a:t>
            </a:r>
          </a:p>
          <a:p>
            <a:pPr eaLnBrk="1" hangingPunct="1"/>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60350"/>
            <a:ext cx="82296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The Sinful User </a:t>
            </a:r>
            <a:r>
              <a:rPr lang="en-GB" sz="2400" dirty="0" smtClean="0"/>
              <a:t>(</a:t>
            </a:r>
            <a:r>
              <a:rPr lang="en-GB" sz="2400" dirty="0" smtClean="0"/>
              <a:t>2/3)</a:t>
            </a:r>
            <a:endParaRPr lang="en-GB" sz="2400" dirty="0"/>
          </a:p>
        </p:txBody>
      </p:sp>
      <p:sp>
        <p:nvSpPr>
          <p:cNvPr id="17411" name="Content Placeholder 2"/>
          <p:cNvSpPr>
            <a:spLocks noGrp="1"/>
          </p:cNvSpPr>
          <p:nvPr>
            <p:ph sz="quarter" idx="1"/>
          </p:nvPr>
        </p:nvSpPr>
        <p:spPr/>
        <p:txBody>
          <a:bodyPr>
            <a:normAutofit fontScale="85000" lnSpcReduction="20000"/>
          </a:bodyPr>
          <a:lstStyle/>
          <a:p>
            <a:pPr eaLnBrk="1" hangingPunct="1"/>
            <a:r>
              <a:rPr lang="en-GB" dirty="0" smtClean="0"/>
              <a:t>Sharing in retirement home</a:t>
            </a:r>
          </a:p>
          <a:p>
            <a:pPr eaLnBrk="1" hangingPunct="1"/>
            <a:r>
              <a:rPr lang="en-GB" dirty="0" smtClean="0"/>
              <a:t>Not able to get from doctor any more</a:t>
            </a:r>
          </a:p>
          <a:p>
            <a:pPr eaLnBrk="1" hangingPunct="1"/>
            <a:r>
              <a:rPr lang="en-GB" dirty="0" smtClean="0"/>
              <a:t>Clearly secretive about it</a:t>
            </a:r>
          </a:p>
          <a:p>
            <a:pPr eaLnBrk="1" hangingPunct="1"/>
            <a:r>
              <a:rPr lang="en-GB" dirty="0" smtClean="0"/>
              <a:t>Knew not appropriate but running out</a:t>
            </a:r>
          </a:p>
          <a:p>
            <a:pPr eaLnBrk="1" hangingPunct="1">
              <a:buNone/>
            </a:pPr>
            <a:r>
              <a:rPr lang="en-GB" dirty="0" smtClean="0"/>
              <a:t>RFG1</a:t>
            </a:r>
          </a:p>
          <a:p>
            <a:pPr eaLnBrk="1" hangingPunct="1">
              <a:buNone/>
            </a:pPr>
            <a:r>
              <a:rPr lang="en-GB" dirty="0" smtClean="0"/>
              <a:t>Moderator: Have you ever shared them with each other?</a:t>
            </a:r>
          </a:p>
          <a:p>
            <a:pPr eaLnBrk="1" hangingPunct="1">
              <a:buNone/>
            </a:pPr>
            <a:r>
              <a:rPr lang="en-GB" dirty="0" smtClean="0"/>
              <a:t>F4: When we run out</a:t>
            </a:r>
          </a:p>
          <a:p>
            <a:pPr eaLnBrk="1" hangingPunct="1">
              <a:buNone/>
            </a:pPr>
            <a:r>
              <a:rPr lang="en-GB" dirty="0" smtClean="0"/>
              <a:t>F2: Be careful what you say (F4). She is inclined to slide me a few </a:t>
            </a:r>
            <a:r>
              <a:rPr lang="en-GB" dirty="0" err="1" smtClean="0"/>
              <a:t>Temazepam</a:t>
            </a:r>
            <a:r>
              <a:rPr lang="en-GB" dirty="0" smtClean="0"/>
              <a:t>.</a:t>
            </a:r>
          </a:p>
          <a:p>
            <a:pPr eaLnBrk="1" hangingPunct="1">
              <a:buNone/>
            </a:pPr>
            <a:r>
              <a:rPr lang="en-GB" dirty="0" smtClean="0"/>
              <a:t>F4: If she was running out, I’d say “have some of mine”.</a:t>
            </a:r>
          </a:p>
          <a:p>
            <a:pPr eaLnBrk="1" hangingPunct="1">
              <a:buNone/>
            </a:pPr>
            <a:r>
              <a:rPr lang="en-GB" dirty="0" smtClean="0"/>
              <a:t>F7: See you shouldn’t say that</a:t>
            </a:r>
          </a:p>
          <a:p>
            <a:pPr eaLnBrk="1" hangingPunct="1">
              <a:buNone/>
            </a:pPr>
            <a:r>
              <a:rPr lang="en-GB" dirty="0" smtClean="0"/>
              <a:t>F4: But we are running out of our prescription.</a:t>
            </a:r>
          </a:p>
          <a:p>
            <a:pPr eaLnBrk="1" hangingPunct="1">
              <a:buNone/>
            </a:pPr>
            <a:r>
              <a:rPr lang="en-GB"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60350"/>
            <a:ext cx="82296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The Sinful User </a:t>
            </a:r>
            <a:r>
              <a:rPr lang="en-GB" sz="2400" dirty="0" smtClean="0"/>
              <a:t>(</a:t>
            </a:r>
            <a:r>
              <a:rPr lang="en-GB" sz="2400" dirty="0" smtClean="0"/>
              <a:t>3/3)</a:t>
            </a:r>
            <a:endParaRPr lang="en-GB" sz="2400" dirty="0"/>
          </a:p>
        </p:txBody>
      </p:sp>
      <p:sp>
        <p:nvSpPr>
          <p:cNvPr id="17411" name="Content Placeholder 2"/>
          <p:cNvSpPr>
            <a:spLocks noGrp="1"/>
          </p:cNvSpPr>
          <p:nvPr>
            <p:ph sz="quarter" idx="1"/>
          </p:nvPr>
        </p:nvSpPr>
        <p:spPr/>
        <p:txBody>
          <a:bodyPr/>
          <a:lstStyle/>
          <a:p>
            <a:pPr eaLnBrk="1" hangingPunct="1"/>
            <a:endParaRPr lang="en-GB" dirty="0" smtClean="0"/>
          </a:p>
          <a:p>
            <a:pPr eaLnBrk="1" hangingPunct="1"/>
            <a:r>
              <a:rPr lang="en-GB" dirty="0" smtClean="0"/>
              <a:t>In sum </a:t>
            </a:r>
          </a:p>
          <a:p>
            <a:pPr eaLnBrk="1" hangingPunct="1"/>
            <a:r>
              <a:rPr lang="en-GB" dirty="0" smtClean="0"/>
              <a:t>Some mentioned more ‘morally dubious practices </a:t>
            </a:r>
          </a:p>
          <a:p>
            <a:pPr eaLnBrk="1" hangingPunct="1">
              <a:buNone/>
            </a:pPr>
            <a:r>
              <a:rPr lang="en-GB" dirty="0" smtClean="0"/>
              <a:t>		unsanctioned by doctors.</a:t>
            </a:r>
          </a:p>
          <a:p>
            <a:pPr eaLnBrk="1" hangingPunct="1">
              <a:buNone/>
            </a:pPr>
            <a:endParaRPr lang="en-GB" dirty="0" smtClean="0"/>
          </a:p>
          <a:p>
            <a:r>
              <a:rPr lang="en-GB" dirty="0" smtClean="0"/>
              <a:t>Sinful but forgivable because of need.</a:t>
            </a:r>
          </a:p>
          <a:p>
            <a:pPr>
              <a:buNone/>
            </a:pPr>
            <a:endParaRPr lang="en-GB" dirty="0" smtClean="0"/>
          </a:p>
          <a:p>
            <a:r>
              <a:rPr lang="en-GB" dirty="0" smtClean="0"/>
              <a:t>Yet tried to maintain image of responsible/ reflexive user</a:t>
            </a:r>
          </a:p>
          <a:p>
            <a:endParaRPr lang="en-GB"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dirty="0" smtClean="0"/>
              <a:t>The Noble Non User  </a:t>
            </a:r>
            <a:r>
              <a:rPr lang="en-GB" sz="2400" dirty="0" smtClean="0"/>
              <a:t>(</a:t>
            </a:r>
            <a:r>
              <a:rPr lang="en-GB" sz="2400" dirty="0" smtClean="0"/>
              <a:t>1/3)</a:t>
            </a:r>
            <a:endParaRPr lang="en-GB" sz="2400" dirty="0"/>
          </a:p>
        </p:txBody>
      </p:sp>
      <p:sp>
        <p:nvSpPr>
          <p:cNvPr id="20483" name="Content Placeholder 2"/>
          <p:cNvSpPr>
            <a:spLocks noGrp="1"/>
          </p:cNvSpPr>
          <p:nvPr>
            <p:ph sz="quarter" idx="1"/>
          </p:nvPr>
        </p:nvSpPr>
        <p:spPr/>
        <p:txBody>
          <a:bodyPr>
            <a:normAutofit fontScale="92500" lnSpcReduction="20000"/>
          </a:bodyPr>
          <a:lstStyle/>
          <a:p>
            <a:pPr eaLnBrk="1" hangingPunct="1"/>
            <a:r>
              <a:rPr lang="en-GB" sz="2400" dirty="0" smtClean="0"/>
              <a:t>Prevalent theme among non users/ ex users</a:t>
            </a:r>
          </a:p>
          <a:p>
            <a:pPr eaLnBrk="1" hangingPunct="1"/>
            <a:r>
              <a:rPr lang="en-GB" sz="2400" dirty="0" smtClean="0"/>
              <a:t>Rejection of </a:t>
            </a:r>
            <a:r>
              <a:rPr lang="en-GB" sz="2400" dirty="0" err="1" smtClean="0"/>
              <a:t>pharmaceuticalisation</a:t>
            </a:r>
            <a:r>
              <a:rPr lang="en-GB" sz="2400" dirty="0" smtClean="0"/>
              <a:t> of sleep – something should be able to deal with oneself</a:t>
            </a:r>
          </a:p>
          <a:p>
            <a:pPr eaLnBrk="1" hangingPunct="1"/>
            <a:r>
              <a:rPr lang="en-GB" sz="2400" dirty="0" smtClean="0"/>
              <a:t>Using hypnotics is ‘giving in’ / `taking the easy route’/ against world view.</a:t>
            </a:r>
          </a:p>
          <a:p>
            <a:pPr eaLnBrk="1" hangingPunct="1">
              <a:buFont typeface="Wingdings 2" pitchFamily="18" charset="2"/>
              <a:buNone/>
            </a:pPr>
            <a:endParaRPr lang="en-GB" sz="2400" dirty="0" smtClean="0"/>
          </a:p>
          <a:p>
            <a:pPr eaLnBrk="1" hangingPunct="1">
              <a:buFont typeface="Wingdings 2" pitchFamily="18" charset="2"/>
              <a:buNone/>
            </a:pPr>
            <a:r>
              <a:rPr lang="en-GB" sz="2400" dirty="0" smtClean="0"/>
              <a:t>AmbFG2 </a:t>
            </a:r>
            <a:r>
              <a:rPr lang="en-GB" sz="2400" dirty="0" smtClean="0"/>
              <a:t>F2</a:t>
            </a:r>
          </a:p>
          <a:p>
            <a:pPr eaLnBrk="1" hangingPunct="1">
              <a:buFont typeface="Wingdings 2" pitchFamily="18" charset="2"/>
              <a:buNone/>
            </a:pPr>
            <a:r>
              <a:rPr lang="en-GB" sz="2400" dirty="0" smtClean="0"/>
              <a:t>Moderator – What have you used to sleep?</a:t>
            </a:r>
          </a:p>
          <a:p>
            <a:pPr eaLnBrk="1" hangingPunct="1">
              <a:buFont typeface="Wingdings 2" pitchFamily="18" charset="2"/>
              <a:buNone/>
            </a:pPr>
            <a:r>
              <a:rPr lang="en-GB" sz="2400" dirty="0" smtClean="0"/>
              <a:t>F2 – Nothing. I’m quite a natural.. I like the natural complementary side of .. I don’t particularly like the allopathic way of treating your body. So I definitely would never go to the doctor and say “Can I have some </a:t>
            </a:r>
            <a:r>
              <a:rPr lang="en-GB" sz="2400" dirty="0" err="1" smtClean="0"/>
              <a:t>Zoplicone</a:t>
            </a:r>
            <a:r>
              <a:rPr lang="en-GB" sz="2400" dirty="0" smtClean="0"/>
              <a:t> please” and I would never think about taking anything orally to make me either stay awake or go to sleep.</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a:ln>
            <a:solidFill>
              <a:schemeClr val="accent2">
                <a:lumMod val="60000"/>
                <a:lumOff val="40000"/>
              </a:schemeClr>
            </a:solidFill>
          </a:ln>
        </p:spPr>
        <p:txBody>
          <a:bodyPr rtlCol="0">
            <a:normAutofit/>
          </a:bodyPr>
          <a:lstStyle/>
          <a:p>
            <a:pPr eaLnBrk="1" fontAlgn="auto" hangingPunct="1">
              <a:spcAft>
                <a:spcPts val="0"/>
              </a:spcAft>
              <a:defRPr/>
            </a:pPr>
            <a:r>
              <a:rPr lang="en-GB" dirty="0" smtClean="0"/>
              <a:t>The Noble Non user </a:t>
            </a:r>
            <a:r>
              <a:rPr lang="en-GB" sz="2400" dirty="0" smtClean="0"/>
              <a:t>(</a:t>
            </a:r>
            <a:r>
              <a:rPr lang="en-GB" sz="2400" dirty="0" smtClean="0"/>
              <a:t>2/3)</a:t>
            </a:r>
            <a:endParaRPr lang="en-GB" sz="2400" dirty="0"/>
          </a:p>
        </p:txBody>
      </p:sp>
      <p:sp>
        <p:nvSpPr>
          <p:cNvPr id="21507" name="Content Placeholder 2"/>
          <p:cNvSpPr>
            <a:spLocks noGrp="1"/>
          </p:cNvSpPr>
          <p:nvPr>
            <p:ph sz="quarter" idx="1"/>
          </p:nvPr>
        </p:nvSpPr>
        <p:spPr/>
        <p:txBody>
          <a:bodyPr>
            <a:normAutofit fontScale="92500"/>
          </a:bodyPr>
          <a:lstStyle/>
          <a:p>
            <a:pPr eaLnBrk="1" hangingPunct="1">
              <a:buFont typeface="Arial" charset="0"/>
              <a:buChar char="•"/>
            </a:pPr>
            <a:endParaRPr lang="en-GB" dirty="0" smtClean="0"/>
          </a:p>
          <a:p>
            <a:pPr eaLnBrk="1" hangingPunct="1">
              <a:buFont typeface="Arial" charset="0"/>
              <a:buChar char="•"/>
            </a:pPr>
            <a:r>
              <a:rPr lang="en-GB" sz="2400" dirty="0" smtClean="0"/>
              <a:t>Some had used pills </a:t>
            </a:r>
            <a:r>
              <a:rPr lang="en-GB" sz="2400" i="1" dirty="0" smtClean="0"/>
              <a:t>in the past </a:t>
            </a:r>
            <a:r>
              <a:rPr lang="en-GB" sz="2400" dirty="0" smtClean="0"/>
              <a:t>but disliked side effects / not used since.</a:t>
            </a:r>
          </a:p>
          <a:p>
            <a:pPr eaLnBrk="1" hangingPunct="1">
              <a:buFont typeface="Wingdings 2" pitchFamily="18" charset="2"/>
              <a:buNone/>
            </a:pPr>
            <a:r>
              <a:rPr lang="en-GB" sz="2400" dirty="0" smtClean="0"/>
              <a:t>RF G3 M1</a:t>
            </a:r>
          </a:p>
          <a:p>
            <a:pPr eaLnBrk="1" hangingPunct="1">
              <a:buFont typeface="Wingdings 2" pitchFamily="18" charset="2"/>
              <a:buNone/>
            </a:pPr>
            <a:r>
              <a:rPr lang="en-GB" sz="2400" dirty="0" smtClean="0"/>
              <a:t>	`50 years ago I was admitted to hospital and was in a lot of pain. So I was given prescribed sleeping pills which I took for two nights and woke up with a hangover. I was asked by the consultant why I wasn’t taking my medication, because I refused to take it. He agreed because I was adamant I didn’t want the hangover in the morning. And I’ve never had any aid to sleep in the form of a sleeping tablet since that one occasion.</a:t>
            </a:r>
          </a:p>
          <a:p>
            <a:pPr eaLnBrk="1" hangingPunct="1">
              <a:buFont typeface="Arial" charset="0"/>
              <a:buNone/>
            </a:pPr>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dirty="0" smtClean="0"/>
              <a:t>Introduction</a:t>
            </a:r>
            <a:endParaRPr lang="en-GB" dirty="0"/>
          </a:p>
        </p:txBody>
      </p:sp>
      <p:sp>
        <p:nvSpPr>
          <p:cNvPr id="7171" name="Content Placeholder 2"/>
          <p:cNvSpPr>
            <a:spLocks noGrp="1"/>
          </p:cNvSpPr>
          <p:nvPr>
            <p:ph sz="quarter" idx="1"/>
          </p:nvPr>
        </p:nvSpPr>
        <p:spPr/>
        <p:txBody>
          <a:bodyPr>
            <a:normAutofit/>
          </a:bodyPr>
          <a:lstStyle/>
          <a:p>
            <a:pPr eaLnBrk="1" hangingPunct="1">
              <a:buFont typeface="Arial" charset="0"/>
              <a:buChar char="•"/>
            </a:pPr>
            <a:r>
              <a:rPr lang="en-GB" dirty="0" err="1" smtClean="0"/>
              <a:t>Pharmaceuticalisation</a:t>
            </a:r>
            <a:r>
              <a:rPr lang="en-GB" dirty="0" smtClean="0"/>
              <a:t> of insomnia contentious</a:t>
            </a:r>
          </a:p>
          <a:p>
            <a:pPr eaLnBrk="1" hangingPunct="1">
              <a:buFont typeface="Arial" charset="0"/>
              <a:buChar char="•"/>
            </a:pPr>
            <a:r>
              <a:rPr lang="en-GB" dirty="0" smtClean="0"/>
              <a:t>Involves </a:t>
            </a:r>
            <a:r>
              <a:rPr lang="en-GB" i="1" dirty="0" smtClean="0"/>
              <a:t>sleep</a:t>
            </a:r>
            <a:r>
              <a:rPr lang="en-GB" dirty="0" smtClean="0"/>
              <a:t> being </a:t>
            </a:r>
            <a:r>
              <a:rPr lang="en-GB" i="1" dirty="0" smtClean="0"/>
              <a:t>redefined</a:t>
            </a:r>
            <a:r>
              <a:rPr lang="en-GB" dirty="0" smtClean="0"/>
              <a:t> as </a:t>
            </a:r>
            <a:r>
              <a:rPr lang="en-GB" i="1" dirty="0" smtClean="0"/>
              <a:t>medical </a:t>
            </a:r>
            <a:r>
              <a:rPr lang="en-GB" dirty="0" smtClean="0"/>
              <a:t>problem requiring medical solution – sleeping pills</a:t>
            </a:r>
          </a:p>
          <a:p>
            <a:pPr eaLnBrk="1" hangingPunct="1">
              <a:buFont typeface="Arial" charset="0"/>
              <a:buChar char="•"/>
            </a:pPr>
            <a:r>
              <a:rPr lang="en-GB" dirty="0" smtClean="0"/>
              <a:t>Sleeping pills – bad press – side effects – addiction – mortality risks</a:t>
            </a:r>
          </a:p>
          <a:p>
            <a:pPr eaLnBrk="1" hangingPunct="1">
              <a:buFont typeface="Arial" charset="0"/>
              <a:buChar char="•"/>
            </a:pPr>
            <a:r>
              <a:rPr lang="en-GB" dirty="0" smtClean="0"/>
              <a:t>UK NICE recommendations </a:t>
            </a:r>
          </a:p>
          <a:p>
            <a:pPr eaLnBrk="1" hangingPunct="1">
              <a:buFont typeface="Wingdings 2" pitchFamily="18" charset="2"/>
              <a:buNone/>
            </a:pPr>
            <a:r>
              <a:rPr lang="en-GB" dirty="0" smtClean="0"/>
              <a:t>		– hypnotics only for severe insomnia 	(disabling/ extreme distress)</a:t>
            </a:r>
          </a:p>
          <a:p>
            <a:pPr eaLnBrk="1" hangingPunct="1">
              <a:buFont typeface="Wingdings 2" pitchFamily="18" charset="2"/>
              <a:buNone/>
            </a:pPr>
            <a:r>
              <a:rPr lang="en-GB" dirty="0" smtClean="0"/>
              <a:t>		- Lowest dose, short periods</a:t>
            </a:r>
          </a:p>
          <a:p>
            <a:pPr eaLnBrk="1" hangingPunct="1">
              <a:buFont typeface="Arial" charset="0"/>
              <a:buChar char="•"/>
            </a:pPr>
            <a:r>
              <a:rPr lang="en-GB" dirty="0" smtClean="0"/>
              <a:t>Yet long term prescribing still common in the UK</a:t>
            </a:r>
          </a:p>
          <a:p>
            <a:pPr eaLnBrk="1" hangingPunct="1">
              <a:buFont typeface="Arial" charset="0"/>
              <a:buChar char="•"/>
            </a:pPr>
            <a:endParaRPr lang="en-GB" dirty="0" smtClean="0"/>
          </a:p>
          <a:p>
            <a:pPr eaLnBrk="1" hangingPunct="1">
              <a:buFont typeface="Arial" charset="0"/>
              <a:buChar char="•"/>
            </a:pPr>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dirty="0" smtClean="0"/>
              <a:t>The Noble Non User </a:t>
            </a:r>
            <a:r>
              <a:rPr lang="en-GB" sz="2400" dirty="0" smtClean="0"/>
              <a:t>(</a:t>
            </a:r>
            <a:r>
              <a:rPr lang="en-GB" sz="2400" dirty="0" smtClean="0"/>
              <a:t>3/3)</a:t>
            </a:r>
            <a:endParaRPr lang="en-GB" sz="2400" dirty="0"/>
          </a:p>
        </p:txBody>
      </p:sp>
      <p:sp>
        <p:nvSpPr>
          <p:cNvPr id="22531" name="Content Placeholder 3"/>
          <p:cNvSpPr>
            <a:spLocks noGrp="1"/>
          </p:cNvSpPr>
          <p:nvPr>
            <p:ph sz="quarter" idx="1"/>
          </p:nvPr>
        </p:nvSpPr>
        <p:spPr/>
        <p:txBody>
          <a:bodyPr/>
          <a:lstStyle/>
          <a:p>
            <a:pPr>
              <a:buFont typeface="Wingdings 2" pitchFamily="18" charset="2"/>
              <a:buNone/>
            </a:pPr>
            <a:endParaRPr lang="en-GB" smtClean="0"/>
          </a:p>
          <a:p>
            <a:r>
              <a:rPr lang="en-GB" smtClean="0"/>
              <a:t>In sum noble non users gave different reasons for rejecting / resting pharmaceuticalisation of sleep</a:t>
            </a:r>
          </a:p>
          <a:p>
            <a:pPr>
              <a:buFont typeface="Wingdings 2" pitchFamily="18" charset="2"/>
              <a:buNone/>
            </a:pPr>
            <a:r>
              <a:rPr lang="en-GB" smtClean="0"/>
              <a:t> - against world view</a:t>
            </a:r>
          </a:p>
          <a:p>
            <a:pPr>
              <a:buFont typeface="Wingdings 2" pitchFamily="18" charset="2"/>
              <a:buNone/>
            </a:pPr>
            <a:r>
              <a:rPr lang="en-GB" smtClean="0"/>
              <a:t>-  something should be able to deal with oneself</a:t>
            </a:r>
          </a:p>
          <a:p>
            <a:pPr>
              <a:buFontTx/>
              <a:buChar char="-"/>
            </a:pPr>
            <a:r>
              <a:rPr lang="en-GB" smtClean="0"/>
              <a:t>past experiencing of taking.</a:t>
            </a:r>
          </a:p>
          <a:p>
            <a:r>
              <a:rPr lang="en-GB" smtClean="0"/>
              <a:t>Not shown here but some could still see the need for use in certain circumstances.</a:t>
            </a:r>
          </a:p>
          <a:p>
            <a:pPr>
              <a:buFontTx/>
              <a:buChar char="-"/>
            </a:pPr>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333375"/>
            <a:ext cx="77724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Conclusion </a:t>
            </a:r>
            <a:r>
              <a:rPr lang="en-GB" sz="2400" dirty="0" smtClean="0"/>
              <a:t>(1/5)</a:t>
            </a:r>
            <a:endParaRPr lang="en-GB" sz="2400" dirty="0"/>
          </a:p>
        </p:txBody>
      </p:sp>
      <p:sp>
        <p:nvSpPr>
          <p:cNvPr id="23555" name="Content Placeholder 2"/>
          <p:cNvSpPr>
            <a:spLocks noGrp="1"/>
          </p:cNvSpPr>
          <p:nvPr>
            <p:ph sz="quarter" idx="1"/>
          </p:nvPr>
        </p:nvSpPr>
        <p:spPr/>
        <p:txBody>
          <a:bodyPr>
            <a:normAutofit fontScale="92500" lnSpcReduction="20000"/>
          </a:bodyPr>
          <a:lstStyle/>
          <a:p>
            <a:pPr eaLnBrk="1" hangingPunct="1"/>
            <a:endParaRPr lang="en-GB" sz="2400" dirty="0" smtClean="0"/>
          </a:p>
          <a:p>
            <a:pPr eaLnBrk="1" hangingPunct="1"/>
            <a:r>
              <a:rPr lang="en-GB" sz="2400" dirty="0" smtClean="0"/>
              <a:t>Identity </a:t>
            </a:r>
            <a:r>
              <a:rPr lang="en-GB" sz="2400" dirty="0" smtClean="0"/>
              <a:t>central to medication use – emerges from uncertainties faced when ill</a:t>
            </a:r>
          </a:p>
          <a:p>
            <a:pPr eaLnBrk="1" hangingPunct="1"/>
            <a:r>
              <a:rPr lang="en-GB" sz="2400" dirty="0" smtClean="0"/>
              <a:t>Identified a variety of pill user identities –</a:t>
            </a:r>
          </a:p>
          <a:p>
            <a:pPr eaLnBrk="1" hangingPunct="1"/>
            <a:r>
              <a:rPr lang="en-GB" sz="2400" dirty="0" smtClean="0"/>
              <a:t>Focused on 5 </a:t>
            </a:r>
          </a:p>
          <a:p>
            <a:pPr eaLnBrk="1" hangingPunct="1">
              <a:buFont typeface="Wingdings 2" pitchFamily="18" charset="2"/>
              <a:buNone/>
            </a:pPr>
            <a:r>
              <a:rPr lang="en-GB" sz="2400" dirty="0" smtClean="0"/>
              <a:t> - Deserving Patient</a:t>
            </a:r>
          </a:p>
          <a:p>
            <a:pPr eaLnBrk="1" hangingPunct="1">
              <a:buFont typeface="Wingdings 2" pitchFamily="18" charset="2"/>
              <a:buNone/>
            </a:pPr>
            <a:r>
              <a:rPr lang="en-GB" sz="2400" dirty="0" smtClean="0"/>
              <a:t> - The Responsible User</a:t>
            </a:r>
          </a:p>
          <a:p>
            <a:pPr eaLnBrk="1" hangingPunct="1">
              <a:buFont typeface="Wingdings 2" pitchFamily="18" charset="2"/>
              <a:buNone/>
            </a:pPr>
            <a:r>
              <a:rPr lang="en-GB" sz="2400" dirty="0" smtClean="0"/>
              <a:t> - The Addict</a:t>
            </a:r>
          </a:p>
          <a:p>
            <a:pPr eaLnBrk="1" hangingPunct="1">
              <a:buFont typeface="Wingdings 2" pitchFamily="18" charset="2"/>
              <a:buNone/>
            </a:pPr>
            <a:r>
              <a:rPr lang="en-GB" sz="2400" dirty="0" smtClean="0"/>
              <a:t>- The Sinful User</a:t>
            </a:r>
          </a:p>
          <a:p>
            <a:pPr eaLnBrk="1" hangingPunct="1">
              <a:buNone/>
            </a:pPr>
            <a:r>
              <a:rPr lang="en-GB" sz="2400" dirty="0" smtClean="0"/>
              <a:t>- The Noble Non User</a:t>
            </a:r>
          </a:p>
          <a:p>
            <a:pPr eaLnBrk="1" hangingPunct="1"/>
            <a:r>
              <a:rPr lang="en-GB" sz="2400" dirty="0" smtClean="0"/>
              <a:t>Each  identity constructed through intersection of various discourses -  Ambivalence, Reflexivity, Addiction &amp; Loss of Control.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a:bodyPr>
          <a:lstStyle/>
          <a:p>
            <a:pPr eaLnBrk="1" fontAlgn="auto" hangingPunct="1">
              <a:spcAft>
                <a:spcPts val="0"/>
              </a:spcAft>
              <a:defRPr/>
            </a:pPr>
            <a:r>
              <a:rPr lang="en-GB" dirty="0" smtClean="0"/>
              <a:t>Ambivalence </a:t>
            </a:r>
            <a:r>
              <a:rPr lang="en-GB" sz="2400" dirty="0" smtClean="0"/>
              <a:t>(2/5)</a:t>
            </a:r>
            <a:endParaRPr lang="en-GB" sz="2400" dirty="0"/>
          </a:p>
        </p:txBody>
      </p:sp>
      <p:sp>
        <p:nvSpPr>
          <p:cNvPr id="24579" name="Content Placeholder 2"/>
          <p:cNvSpPr>
            <a:spLocks noGrp="1"/>
          </p:cNvSpPr>
          <p:nvPr>
            <p:ph sz="quarter" idx="1"/>
          </p:nvPr>
        </p:nvSpPr>
        <p:spPr/>
        <p:txBody>
          <a:bodyPr>
            <a:normAutofit fontScale="92500" lnSpcReduction="10000"/>
          </a:bodyPr>
          <a:lstStyle/>
          <a:p>
            <a:pPr eaLnBrk="1" hangingPunct="1"/>
            <a:endParaRPr lang="en-GB" sz="2800" smtClean="0"/>
          </a:p>
          <a:p>
            <a:pPr eaLnBrk="1" hangingPunct="1"/>
            <a:r>
              <a:rPr lang="en-GB" sz="2800" smtClean="0"/>
              <a:t>Across all focus groups – even those most anti- meds</a:t>
            </a:r>
          </a:p>
          <a:p>
            <a:pPr eaLnBrk="1" hangingPunct="1"/>
            <a:r>
              <a:rPr lang="en-GB" sz="2800" smtClean="0"/>
              <a:t>Anti med group could still see the need in certain circumstances. </a:t>
            </a:r>
          </a:p>
          <a:p>
            <a:pPr eaLnBrk="1" hangingPunct="1"/>
            <a:r>
              <a:rPr lang="en-GB" sz="2800" smtClean="0"/>
              <a:t>Deserving patients aware of unpleasant side effects/ doubts about efficacy. Needed but didn’t want.</a:t>
            </a:r>
          </a:p>
          <a:p>
            <a:pPr eaLnBrk="1" hangingPunct="1"/>
            <a:r>
              <a:rPr lang="en-GB" sz="2800" smtClean="0"/>
              <a:t>Reflects late modern culture – previous certainties undermined / moral absolutism challenged.</a:t>
            </a:r>
          </a:p>
          <a:p>
            <a:pPr eaLnBrk="1" hangingPunct="1"/>
            <a:endParaRPr lang="en-GB" sz="2800" smtClean="0"/>
          </a:p>
          <a:p>
            <a:pPr eaLnBrk="1" hangingPunct="1"/>
            <a:endParaRPr lang="en-GB"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Autofit/>
          </a:bodyPr>
          <a:lstStyle/>
          <a:p>
            <a:pPr eaLnBrk="1" fontAlgn="auto" hangingPunct="1">
              <a:spcAft>
                <a:spcPts val="0"/>
              </a:spcAft>
              <a:defRPr/>
            </a:pPr>
            <a:r>
              <a:rPr lang="en-GB" dirty="0" smtClean="0"/>
              <a:t/>
            </a:r>
            <a:br>
              <a:rPr lang="en-GB" dirty="0" smtClean="0"/>
            </a:br>
            <a:r>
              <a:rPr lang="en-GB" dirty="0" smtClean="0">
                <a:latin typeface="+mn-lt"/>
              </a:rPr>
              <a:t>Reflexivity </a:t>
            </a:r>
            <a:r>
              <a:rPr lang="en-GB" sz="2400" dirty="0" smtClean="0">
                <a:latin typeface="+mn-lt"/>
              </a:rPr>
              <a:t>(3/5)</a:t>
            </a:r>
            <a:endParaRPr lang="en-GB" sz="2400" dirty="0">
              <a:latin typeface="+mn-lt"/>
            </a:endParaRPr>
          </a:p>
        </p:txBody>
      </p:sp>
      <p:sp>
        <p:nvSpPr>
          <p:cNvPr id="25603" name="Content Placeholder 2"/>
          <p:cNvSpPr>
            <a:spLocks noGrp="1"/>
          </p:cNvSpPr>
          <p:nvPr>
            <p:ph sz="quarter" idx="1"/>
          </p:nvPr>
        </p:nvSpPr>
        <p:spPr/>
        <p:txBody>
          <a:bodyPr/>
          <a:lstStyle/>
          <a:p>
            <a:pPr eaLnBrk="1" hangingPunct="1"/>
            <a:endParaRPr lang="en-GB" sz="2400" dirty="0" smtClean="0"/>
          </a:p>
          <a:p>
            <a:pPr eaLnBrk="1" hangingPunct="1"/>
            <a:r>
              <a:rPr lang="en-GB" sz="2400" dirty="0" smtClean="0"/>
              <a:t>Older participants more experienced users – more experiential knowledge.</a:t>
            </a:r>
          </a:p>
          <a:p>
            <a:pPr eaLnBrk="1" hangingPunct="1"/>
            <a:r>
              <a:rPr lang="en-GB" sz="2400" dirty="0" smtClean="0"/>
              <a:t>But little difference between age groups about asserting responsibility for health / meds use</a:t>
            </a:r>
          </a:p>
          <a:p>
            <a:pPr eaLnBrk="1" hangingPunct="1"/>
            <a:r>
              <a:rPr lang="en-GB" sz="2400" dirty="0" smtClean="0"/>
              <a:t>All presented selves as reflexive consumers of meds</a:t>
            </a:r>
          </a:p>
          <a:p>
            <a:pPr eaLnBrk="1" hangingPunct="1">
              <a:buFont typeface="Wingdings 2" pitchFamily="18" charset="2"/>
              <a:buNone/>
            </a:pPr>
            <a:r>
              <a:rPr lang="en-GB" sz="2400" dirty="0" smtClean="0"/>
              <a:t> - questioning medical authority / altering treatment / resisting use</a:t>
            </a:r>
          </a:p>
          <a:p>
            <a:pPr eaLnBrk="1" hangingPunct="1"/>
            <a:r>
              <a:rPr lang="en-GB" sz="2400" dirty="0" smtClean="0"/>
              <a:t>Medical knowledge not privileged but can be re-worked  - based on relations with meds in daily life – hybridising practices</a:t>
            </a:r>
          </a:p>
          <a:p>
            <a:pPr eaLnBrk="1" hangingPunct="1">
              <a:buFont typeface="Wingdings 2" pitchFamily="18" charset="2"/>
              <a:buNone/>
            </a:pPr>
            <a:endParaRPr lang="en-GB"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a:bodyPr>
          <a:lstStyle/>
          <a:p>
            <a:pPr eaLnBrk="1" fontAlgn="auto" hangingPunct="1">
              <a:spcAft>
                <a:spcPts val="0"/>
              </a:spcAft>
              <a:defRPr/>
            </a:pPr>
            <a:r>
              <a:rPr lang="en-GB" sz="3600" dirty="0" smtClean="0"/>
              <a:t>Addiction and Loss of </a:t>
            </a:r>
            <a:r>
              <a:rPr lang="en-GB" sz="3600" dirty="0" smtClean="0"/>
              <a:t>Control </a:t>
            </a:r>
            <a:r>
              <a:rPr lang="en-GB" sz="2400" dirty="0" smtClean="0"/>
              <a:t>(4/5)</a:t>
            </a:r>
            <a:endParaRPr lang="en-GB" sz="2400" dirty="0"/>
          </a:p>
        </p:txBody>
      </p:sp>
      <p:sp>
        <p:nvSpPr>
          <p:cNvPr id="26627" name="Content Placeholder 2"/>
          <p:cNvSpPr>
            <a:spLocks noGrp="1"/>
          </p:cNvSpPr>
          <p:nvPr>
            <p:ph sz="quarter" idx="1"/>
          </p:nvPr>
        </p:nvSpPr>
        <p:spPr/>
        <p:txBody>
          <a:bodyPr>
            <a:normAutofit fontScale="92500"/>
          </a:bodyPr>
          <a:lstStyle/>
          <a:p>
            <a:pPr eaLnBrk="1" hangingPunct="1"/>
            <a:r>
              <a:rPr lang="en-GB" smtClean="0"/>
              <a:t>Taking sleeping pills highly moralised – in part because of association with addiction/stigma.</a:t>
            </a:r>
          </a:p>
          <a:p>
            <a:pPr eaLnBrk="1" hangingPunct="1"/>
            <a:r>
              <a:rPr lang="en-GB" smtClean="0"/>
              <a:t>Reinforced by nature of sleep – as something to manage without meds</a:t>
            </a:r>
          </a:p>
          <a:p>
            <a:pPr eaLnBrk="1" hangingPunct="1"/>
            <a:r>
              <a:rPr lang="en-GB" smtClean="0"/>
              <a:t>General avoidance of being seen as an addict – users resisted those who constructed them as one.</a:t>
            </a:r>
          </a:p>
          <a:p>
            <a:pPr eaLnBrk="1" hangingPunct="1"/>
            <a:r>
              <a:rPr lang="en-GB" smtClean="0"/>
              <a:t>Described strategies of self surveillance / self governance to protect selves from becoming an addict.</a:t>
            </a:r>
          </a:p>
          <a:p>
            <a:pPr eaLnBrk="1" hangingPunct="1"/>
            <a:r>
              <a:rPr lang="en-GB" smtClean="0"/>
              <a:t>Part of attempt to present self as `in control’ </a:t>
            </a:r>
          </a:p>
          <a:p>
            <a:pPr eaLnBrk="1" hangingPunct="1">
              <a:buFont typeface="Wingdings 2" pitchFamily="18" charset="2"/>
              <a:buNone/>
            </a:pPr>
            <a:r>
              <a:rPr lang="en-GB" smtClean="0"/>
              <a:t>		– whether took, how many, how often, can stop</a:t>
            </a:r>
          </a:p>
          <a:p>
            <a:pPr eaLnBrk="1" hangingPunct="1"/>
            <a:endParaRPr lang="en-GB"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a:bodyPr>
          <a:lstStyle/>
          <a:p>
            <a:pPr eaLnBrk="1" fontAlgn="auto" hangingPunct="1">
              <a:spcAft>
                <a:spcPts val="0"/>
              </a:spcAft>
              <a:defRPr/>
            </a:pPr>
            <a:r>
              <a:rPr lang="en-GB" sz="3200" dirty="0" smtClean="0"/>
              <a:t>Implications for </a:t>
            </a:r>
            <a:r>
              <a:rPr lang="en-GB" sz="3200" dirty="0" err="1" smtClean="0"/>
              <a:t>Pharmaceuticalisation</a:t>
            </a:r>
            <a:r>
              <a:rPr lang="en-GB" sz="3200" dirty="0" smtClean="0"/>
              <a:t> </a:t>
            </a:r>
            <a:r>
              <a:rPr lang="en-GB" sz="2000" dirty="0" smtClean="0"/>
              <a:t>(5/5)</a:t>
            </a:r>
            <a:endParaRPr lang="en-GB" sz="2000" dirty="0"/>
          </a:p>
        </p:txBody>
      </p:sp>
      <p:sp>
        <p:nvSpPr>
          <p:cNvPr id="27651" name="Content Placeholder 2"/>
          <p:cNvSpPr>
            <a:spLocks noGrp="1"/>
          </p:cNvSpPr>
          <p:nvPr>
            <p:ph sz="quarter" idx="1"/>
          </p:nvPr>
        </p:nvSpPr>
        <p:spPr/>
        <p:txBody>
          <a:bodyPr>
            <a:normAutofit fontScale="92500" lnSpcReduction="10000"/>
          </a:bodyPr>
          <a:lstStyle/>
          <a:p>
            <a:pPr eaLnBrk="1" hangingPunct="1"/>
            <a:r>
              <a:rPr lang="en-GB" dirty="0" smtClean="0"/>
              <a:t>Evidence of how </a:t>
            </a:r>
            <a:r>
              <a:rPr lang="en-GB" dirty="0" err="1" smtClean="0"/>
              <a:t>pharmaceuticalisation</a:t>
            </a:r>
            <a:r>
              <a:rPr lang="en-GB" dirty="0" smtClean="0"/>
              <a:t> / </a:t>
            </a:r>
            <a:r>
              <a:rPr lang="en-GB" dirty="0" err="1" smtClean="0"/>
              <a:t>depharma</a:t>
            </a:r>
            <a:r>
              <a:rPr lang="en-GB" dirty="0" smtClean="0"/>
              <a:t> shape cognitive / cultural framing of sleep problems.</a:t>
            </a:r>
          </a:p>
          <a:p>
            <a:pPr eaLnBrk="1" hangingPunct="1"/>
            <a:r>
              <a:rPr lang="en-GB" dirty="0" smtClean="0"/>
              <a:t>Pharma treatments seen as far from perfect</a:t>
            </a:r>
          </a:p>
          <a:p>
            <a:pPr eaLnBrk="1" hangingPunct="1"/>
            <a:r>
              <a:rPr lang="en-GB" dirty="0" smtClean="0"/>
              <a:t>Medical community generally critical of use – feeds moralisation of issue.</a:t>
            </a:r>
          </a:p>
          <a:p>
            <a:pPr eaLnBrk="1" hangingPunct="1"/>
            <a:r>
              <a:rPr lang="en-GB" dirty="0" smtClean="0"/>
              <a:t>Evidence suggests </a:t>
            </a:r>
            <a:r>
              <a:rPr lang="en-GB" i="1" dirty="0" smtClean="0"/>
              <a:t>pragmatic decision making </a:t>
            </a:r>
            <a:r>
              <a:rPr lang="en-GB" dirty="0" smtClean="0"/>
              <a:t>about use of pills – what works – what’s appropriate/acceptable.</a:t>
            </a:r>
          </a:p>
          <a:p>
            <a:pPr eaLnBrk="1" hangingPunct="1"/>
            <a:r>
              <a:rPr lang="en-GB" dirty="0" smtClean="0"/>
              <a:t>Illustrative of resistance and need.</a:t>
            </a:r>
          </a:p>
          <a:p>
            <a:pPr eaLnBrk="1" hangingPunct="1"/>
            <a:r>
              <a:rPr lang="en-GB" dirty="0" smtClean="0"/>
              <a:t>Even long term users reflexive</a:t>
            </a:r>
          </a:p>
          <a:p>
            <a:pPr eaLnBrk="1" hangingPunct="1"/>
            <a:r>
              <a:rPr lang="en-GB" dirty="0" err="1" smtClean="0"/>
              <a:t>Pharmaceuticalisation</a:t>
            </a:r>
            <a:r>
              <a:rPr lang="en-GB" dirty="0" smtClean="0"/>
              <a:t> of sleep not linear – but in state of flux/ uncertain future</a:t>
            </a:r>
          </a:p>
          <a:p>
            <a:pPr eaLnBrk="1" hangingPunct="1">
              <a:buFont typeface="Wingdings 2" pitchFamily="18" charset="2"/>
              <a:buNone/>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fontScale="90000"/>
          </a:bodyPr>
          <a:lstStyle/>
          <a:p>
            <a:pPr eaLnBrk="1" fontAlgn="auto" hangingPunct="1">
              <a:spcAft>
                <a:spcPts val="0"/>
              </a:spcAft>
              <a:defRPr/>
            </a:pPr>
            <a:r>
              <a:rPr lang="en-GB" dirty="0" smtClean="0"/>
              <a:t>The Sociology of Hypnotics/Prescribed Medicines </a:t>
            </a:r>
            <a:r>
              <a:rPr lang="en-GB" sz="3100" dirty="0" smtClean="0"/>
              <a:t>(</a:t>
            </a:r>
            <a:r>
              <a:rPr lang="en-GB" sz="3100" dirty="0" smtClean="0"/>
              <a:t>1/3)</a:t>
            </a:r>
            <a:endParaRPr lang="en-GB" sz="3100" dirty="0"/>
          </a:p>
        </p:txBody>
      </p:sp>
      <p:sp>
        <p:nvSpPr>
          <p:cNvPr id="8195" name="Content Placeholder 2"/>
          <p:cNvSpPr>
            <a:spLocks noGrp="1"/>
          </p:cNvSpPr>
          <p:nvPr>
            <p:ph sz="quarter" idx="1"/>
          </p:nvPr>
        </p:nvSpPr>
        <p:spPr>
          <a:xfrm>
            <a:off x="1042988" y="1268413"/>
            <a:ext cx="7772400" cy="4572000"/>
          </a:xfrm>
        </p:spPr>
        <p:txBody>
          <a:bodyPr/>
          <a:lstStyle/>
          <a:p>
            <a:pPr eaLnBrk="1" hangingPunct="1">
              <a:lnSpc>
                <a:spcPct val="80000"/>
              </a:lnSpc>
              <a:buFont typeface="Arial" charset="0"/>
              <a:buNone/>
            </a:pPr>
            <a:endParaRPr lang="en-GB" sz="2800" dirty="0" smtClean="0"/>
          </a:p>
          <a:p>
            <a:pPr eaLnBrk="1" hangingPunct="1">
              <a:lnSpc>
                <a:spcPct val="80000"/>
              </a:lnSpc>
            </a:pPr>
            <a:r>
              <a:rPr lang="en-GB" sz="2400" dirty="0" smtClean="0"/>
              <a:t>Sociological research on patient experience generally quite old – Gabe et al 1982,1984 1986</a:t>
            </a:r>
          </a:p>
          <a:p>
            <a:pPr eaLnBrk="1" hangingPunct="1">
              <a:lnSpc>
                <a:spcPct val="80000"/>
              </a:lnSpc>
            </a:pPr>
            <a:r>
              <a:rPr lang="en-GB" sz="2400" dirty="0" smtClean="0"/>
              <a:t>Focus older benzodiazepines (</a:t>
            </a:r>
            <a:r>
              <a:rPr lang="en-GB" sz="2400" dirty="0" err="1" smtClean="0"/>
              <a:t>Mogadon</a:t>
            </a:r>
            <a:r>
              <a:rPr lang="en-GB" sz="2400" dirty="0" smtClean="0"/>
              <a:t>) rather then newer Z drugs</a:t>
            </a:r>
          </a:p>
          <a:p>
            <a:pPr eaLnBrk="1" hangingPunct="1">
              <a:lnSpc>
                <a:spcPct val="80000"/>
              </a:lnSpc>
            </a:pPr>
            <a:r>
              <a:rPr lang="en-GB" sz="2400" dirty="0" smtClean="0"/>
              <a:t>Found prescribing and use moralised</a:t>
            </a:r>
          </a:p>
          <a:p>
            <a:pPr eaLnBrk="1" hangingPunct="1">
              <a:lnSpc>
                <a:spcPct val="80000"/>
              </a:lnSpc>
              <a:buFont typeface="Wingdings 2" pitchFamily="18" charset="2"/>
              <a:buNone/>
            </a:pPr>
            <a:r>
              <a:rPr lang="en-GB" sz="2400" dirty="0" smtClean="0"/>
              <a:t>		- Patients feel need to convince doctor sleep 	difficulties serious</a:t>
            </a:r>
          </a:p>
          <a:p>
            <a:pPr eaLnBrk="1" hangingPunct="1">
              <a:lnSpc>
                <a:spcPct val="80000"/>
              </a:lnSpc>
              <a:buFont typeface="Wingdings 2" pitchFamily="18" charset="2"/>
              <a:buNone/>
            </a:pPr>
            <a:r>
              <a:rPr lang="en-GB" sz="2400" dirty="0" smtClean="0"/>
              <a:t>		- Consultation a </a:t>
            </a:r>
            <a:r>
              <a:rPr lang="en-GB" sz="2400" i="1" dirty="0" smtClean="0"/>
              <a:t>last resort </a:t>
            </a:r>
            <a:r>
              <a:rPr lang="en-GB" sz="2400" dirty="0" smtClean="0"/>
              <a:t>after trying to manage 	themselves /use an `</a:t>
            </a:r>
            <a:r>
              <a:rPr lang="en-GB" sz="2400" i="1" dirty="0" smtClean="0"/>
              <a:t>evil necessity</a:t>
            </a:r>
            <a:r>
              <a:rPr lang="en-GB" sz="2400" dirty="0" smtClean="0"/>
              <a:t>’</a:t>
            </a:r>
          </a:p>
          <a:p>
            <a:pPr eaLnBrk="1" hangingPunct="1">
              <a:lnSpc>
                <a:spcPct val="80000"/>
              </a:lnSpc>
            </a:pPr>
            <a:r>
              <a:rPr lang="en-GB" sz="2400" dirty="0" smtClean="0"/>
              <a:t> Recent ‘applied’ research  in UK suggests </a:t>
            </a:r>
          </a:p>
          <a:p>
            <a:pPr eaLnBrk="1" hangingPunct="1">
              <a:lnSpc>
                <a:spcPct val="80000"/>
              </a:lnSpc>
              <a:buFont typeface="Wingdings 2" pitchFamily="18" charset="2"/>
              <a:buNone/>
            </a:pPr>
            <a:r>
              <a:rPr lang="en-GB" sz="2400" dirty="0" smtClean="0"/>
              <a:t>		- 20% users want to stop.</a:t>
            </a:r>
          </a:p>
          <a:p>
            <a:pPr eaLnBrk="1" hangingPunct="1">
              <a:lnSpc>
                <a:spcPct val="80000"/>
              </a:lnSpc>
              <a:buFont typeface="Wingdings 2" pitchFamily="18" charset="2"/>
              <a:buNone/>
            </a:pPr>
            <a:r>
              <a:rPr lang="en-GB" sz="2400" dirty="0" smtClean="0"/>
              <a:t>		- 50% tried to stop</a:t>
            </a:r>
          </a:p>
          <a:p>
            <a:pPr eaLnBrk="1" hangingPunct="1">
              <a:lnSpc>
                <a:spcPct val="80000"/>
              </a:lnSpc>
              <a:buFontTx/>
              <a:buChar char="-"/>
            </a:pPr>
            <a:endParaRPr lang="en-GB"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rtlCol="0">
            <a:normAutofit fontScale="90000"/>
          </a:bodyPr>
          <a:lstStyle/>
          <a:p>
            <a:pPr eaLnBrk="1" fontAlgn="auto" hangingPunct="1">
              <a:spcAft>
                <a:spcPts val="0"/>
              </a:spcAft>
              <a:defRPr/>
            </a:pPr>
            <a:r>
              <a:rPr lang="en-GB" dirty="0" smtClean="0"/>
              <a:t>Sociology of Hypnotics/Prescribed Medicines </a:t>
            </a:r>
            <a:r>
              <a:rPr lang="en-GB" sz="2700" dirty="0" smtClean="0"/>
              <a:t>(</a:t>
            </a:r>
            <a:r>
              <a:rPr lang="en-GB" sz="2700" dirty="0" smtClean="0"/>
              <a:t>2/3)</a:t>
            </a:r>
            <a:endParaRPr lang="en-GB" sz="2700" dirty="0"/>
          </a:p>
        </p:txBody>
      </p:sp>
      <p:sp>
        <p:nvSpPr>
          <p:cNvPr id="9219" name="Content Placeholder 2"/>
          <p:cNvSpPr>
            <a:spLocks noGrp="1"/>
          </p:cNvSpPr>
          <p:nvPr>
            <p:ph sz="quarter" idx="1"/>
          </p:nvPr>
        </p:nvSpPr>
        <p:spPr/>
        <p:txBody>
          <a:bodyPr>
            <a:normAutofit fontScale="25000" lnSpcReduction="20000"/>
          </a:bodyPr>
          <a:lstStyle/>
          <a:p>
            <a:pPr eaLnBrk="1" hangingPunct="1"/>
            <a:endParaRPr lang="en-GB" sz="2400" dirty="0" smtClean="0"/>
          </a:p>
          <a:p>
            <a:pPr eaLnBrk="1" hangingPunct="1"/>
            <a:endParaRPr lang="en-GB" sz="2400" dirty="0" smtClean="0"/>
          </a:p>
          <a:p>
            <a:pPr eaLnBrk="1" hangingPunct="1"/>
            <a:r>
              <a:rPr lang="en-GB" sz="9600" dirty="0" smtClean="0"/>
              <a:t>More recent studies of medicines use in general found: </a:t>
            </a:r>
          </a:p>
          <a:p>
            <a:pPr eaLnBrk="1" hangingPunct="1">
              <a:buFont typeface="Wingdings 2" pitchFamily="18" charset="2"/>
              <a:buNone/>
            </a:pPr>
            <a:r>
              <a:rPr lang="en-GB" sz="9600" dirty="0" smtClean="0"/>
              <a:t>		- users increasingly knowledgeable/reflexive</a:t>
            </a:r>
          </a:p>
          <a:p>
            <a:pPr eaLnBrk="1" hangingPunct="1">
              <a:buFont typeface="Wingdings 2" pitchFamily="18" charset="2"/>
              <a:buNone/>
            </a:pPr>
            <a:r>
              <a:rPr lang="en-GB" sz="9600" dirty="0" smtClean="0"/>
              <a:t>		- assess the risks /benefits</a:t>
            </a:r>
          </a:p>
          <a:p>
            <a:pPr eaLnBrk="1" hangingPunct="1">
              <a:buFont typeface="Wingdings 2" pitchFamily="18" charset="2"/>
              <a:buNone/>
            </a:pPr>
            <a:r>
              <a:rPr lang="en-GB" sz="9600" dirty="0" smtClean="0"/>
              <a:t>		- make informed choices with doctor</a:t>
            </a:r>
          </a:p>
          <a:p>
            <a:pPr eaLnBrk="1" hangingPunct="1">
              <a:buFont typeface="Wingdings 2" pitchFamily="18" charset="2"/>
              <a:buNone/>
            </a:pPr>
            <a:r>
              <a:rPr lang="en-GB" sz="9600" dirty="0" smtClean="0"/>
              <a:t>		- alter frequency/size of dose (Pound et al 2005)</a:t>
            </a:r>
          </a:p>
          <a:p>
            <a:pPr eaLnBrk="1" hangingPunct="1">
              <a:buFont typeface="Wingdings 2" pitchFamily="18" charset="2"/>
              <a:buNone/>
            </a:pPr>
            <a:r>
              <a:rPr lang="en-GB" sz="9600" dirty="0" smtClean="0"/>
              <a:t>		- draw on a range of therapies (including CAM)  	 </a:t>
            </a:r>
          </a:p>
          <a:p>
            <a:r>
              <a:rPr lang="en-GB" sz="9600" dirty="0" smtClean="0"/>
              <a:t>Personal medication practices influenced by </a:t>
            </a:r>
          </a:p>
          <a:p>
            <a:pPr eaLnBrk="1" hangingPunct="1">
              <a:buFont typeface="Wingdings 2" pitchFamily="18" charset="2"/>
              <a:buNone/>
            </a:pPr>
            <a:r>
              <a:rPr lang="en-GB" sz="9600" dirty="0" smtClean="0"/>
              <a:t>		- practical concerns over meds use </a:t>
            </a:r>
          </a:p>
          <a:p>
            <a:pPr eaLnBrk="1" hangingPunct="1">
              <a:buFont typeface="Wingdings 2" pitchFamily="18" charset="2"/>
              <a:buNone/>
            </a:pPr>
            <a:r>
              <a:rPr lang="en-GB" sz="9600" dirty="0" smtClean="0"/>
              <a:t>		- congruence with world view 	</a:t>
            </a:r>
          </a:p>
          <a:p>
            <a:pPr eaLnBrk="1" hangingPunct="1">
              <a:buFont typeface="Wingdings 2" pitchFamily="18" charset="2"/>
              <a:buNone/>
            </a:pPr>
            <a:r>
              <a:rPr lang="en-GB" sz="9600" dirty="0" smtClean="0"/>
              <a:t>		- observation and experimentation.</a:t>
            </a:r>
          </a:p>
          <a:p>
            <a:pPr eaLnBrk="1" hangingPunct="1"/>
            <a:endParaRPr lang="en-GB" sz="2800" dirty="0" smtClean="0"/>
          </a:p>
          <a:p>
            <a:pPr eaLnBrk="1" hangingPunct="1"/>
            <a:endParaRPr lang="en-GB" sz="2800" dirty="0" smtClean="0"/>
          </a:p>
          <a:p>
            <a:pPr eaLnBrk="1" hangingPunct="1">
              <a:buFont typeface="Arial" charset="0"/>
              <a:buNone/>
            </a:pPr>
            <a:r>
              <a:rPr lang="en-GB" sz="2800" b="1" dirty="0" smtClean="0"/>
              <a:t>	</a:t>
            </a:r>
            <a:r>
              <a:rPr lang="en-GB" sz="2800" dirty="0" smtClean="0"/>
              <a:t>	</a:t>
            </a:r>
          </a:p>
          <a:p>
            <a:pPr eaLnBrk="1" hangingPunct="1">
              <a:buFont typeface="Arial" charset="0"/>
              <a:buNone/>
            </a:pPr>
            <a:endParaRPr lang="en-GB"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solidFill>
            <a:schemeClr val="accent2">
              <a:lumMod val="60000"/>
              <a:lumOff val="40000"/>
            </a:schemeClr>
          </a:solidFill>
        </p:spPr>
        <p:txBody>
          <a:bodyPr>
            <a:normAutofit fontScale="90000"/>
          </a:bodyPr>
          <a:lstStyle/>
          <a:p>
            <a:pPr eaLnBrk="1" fontAlgn="auto" hangingPunct="1">
              <a:spcAft>
                <a:spcPts val="0"/>
              </a:spcAft>
              <a:defRPr/>
            </a:pPr>
            <a:r>
              <a:rPr lang="en-GB" dirty="0" smtClean="0"/>
              <a:t>Sociology of Hypnotics/Prescribed Medicines </a:t>
            </a:r>
            <a:r>
              <a:rPr lang="en-GB" sz="2700" dirty="0" smtClean="0"/>
              <a:t>(</a:t>
            </a:r>
            <a:r>
              <a:rPr lang="en-GB" sz="2700" dirty="0" smtClean="0"/>
              <a:t>3/3)</a:t>
            </a:r>
            <a:endParaRPr lang="en-GB" sz="2700" dirty="0" smtClean="0"/>
          </a:p>
        </p:txBody>
      </p:sp>
      <p:sp>
        <p:nvSpPr>
          <p:cNvPr id="10243" name="Rectangle 3"/>
          <p:cNvSpPr>
            <a:spLocks noGrp="1"/>
          </p:cNvSpPr>
          <p:nvPr>
            <p:ph sz="quarter" idx="1"/>
          </p:nvPr>
        </p:nvSpPr>
        <p:spPr/>
        <p:txBody>
          <a:bodyPr>
            <a:normAutofit lnSpcReduction="10000"/>
          </a:bodyPr>
          <a:lstStyle/>
          <a:p>
            <a:pPr eaLnBrk="1" hangingPunct="1">
              <a:lnSpc>
                <a:spcPct val="90000"/>
              </a:lnSpc>
            </a:pPr>
            <a:endParaRPr lang="en-GB" sz="2400" dirty="0" smtClean="0"/>
          </a:p>
          <a:p>
            <a:pPr eaLnBrk="1" hangingPunct="1">
              <a:lnSpc>
                <a:spcPct val="90000"/>
              </a:lnSpc>
            </a:pPr>
            <a:r>
              <a:rPr lang="en-GB" sz="2400" dirty="0" smtClean="0"/>
              <a:t>Recent study of </a:t>
            </a:r>
            <a:r>
              <a:rPr lang="en-GB" sz="2400" i="1" dirty="0" smtClean="0"/>
              <a:t>older people’s </a:t>
            </a:r>
            <a:r>
              <a:rPr lang="en-GB" sz="2400" dirty="0" smtClean="0"/>
              <a:t>decision about sleep meds (Venn &amp; Arber 2012)</a:t>
            </a:r>
          </a:p>
          <a:p>
            <a:pPr eaLnBrk="1" hangingPunct="1">
              <a:lnSpc>
                <a:spcPct val="90000"/>
              </a:lnSpc>
              <a:buFont typeface="Wingdings 2" pitchFamily="18" charset="2"/>
              <a:buNone/>
            </a:pPr>
            <a:r>
              <a:rPr lang="en-GB" sz="2400" dirty="0" smtClean="0"/>
              <a:t> 	- poor sleep often </a:t>
            </a:r>
            <a:r>
              <a:rPr lang="en-GB" sz="2400" i="1" dirty="0" smtClean="0"/>
              <a:t>not</a:t>
            </a:r>
            <a:r>
              <a:rPr lang="en-GB" sz="2400" dirty="0" smtClean="0"/>
              <a:t> seen as health problem</a:t>
            </a:r>
          </a:p>
          <a:p>
            <a:pPr eaLnBrk="1" hangingPunct="1">
              <a:lnSpc>
                <a:spcPct val="90000"/>
              </a:lnSpc>
              <a:buFont typeface="Wingdings 2" pitchFamily="18" charset="2"/>
              <a:buNone/>
            </a:pPr>
            <a:r>
              <a:rPr lang="en-GB" sz="2400" dirty="0" smtClean="0"/>
              <a:t>	- sleep meds seen as </a:t>
            </a:r>
            <a:r>
              <a:rPr lang="en-GB" sz="2400" i="1" dirty="0" smtClean="0"/>
              <a:t>morally inappropriate </a:t>
            </a:r>
            <a:r>
              <a:rPr lang="en-GB" sz="2400" dirty="0" smtClean="0"/>
              <a:t>– 	`unnatural interference with natural state’</a:t>
            </a:r>
          </a:p>
          <a:p>
            <a:pPr eaLnBrk="1" hangingPunct="1">
              <a:lnSpc>
                <a:spcPct val="90000"/>
              </a:lnSpc>
              <a:buFont typeface="Wingdings 2" pitchFamily="18" charset="2"/>
              <a:buNone/>
            </a:pPr>
            <a:r>
              <a:rPr lang="en-GB" sz="2400" dirty="0" smtClean="0"/>
              <a:t>	- sleeping pills associated with </a:t>
            </a:r>
            <a:r>
              <a:rPr lang="en-GB" sz="2400" i="1" dirty="0" smtClean="0"/>
              <a:t>addiction</a:t>
            </a:r>
            <a:r>
              <a:rPr lang="en-GB" sz="2400" dirty="0" smtClean="0"/>
              <a:t> + loss of         control</a:t>
            </a:r>
          </a:p>
          <a:p>
            <a:pPr eaLnBrk="1" hangingPunct="1">
              <a:lnSpc>
                <a:spcPct val="90000"/>
              </a:lnSpc>
              <a:buFont typeface="Wingdings 2" pitchFamily="18" charset="2"/>
              <a:buNone/>
            </a:pPr>
            <a:r>
              <a:rPr lang="en-GB" sz="2400" dirty="0" smtClean="0"/>
              <a:t> - BUT only </a:t>
            </a:r>
            <a:r>
              <a:rPr lang="en-GB" sz="2400" i="1" dirty="0" smtClean="0"/>
              <a:t>few</a:t>
            </a:r>
            <a:r>
              <a:rPr lang="en-GB" sz="2400" dirty="0" smtClean="0"/>
              <a:t> had </a:t>
            </a:r>
            <a:r>
              <a:rPr lang="en-GB" sz="2400" i="1" dirty="0" smtClean="0"/>
              <a:t>taken</a:t>
            </a:r>
            <a:r>
              <a:rPr lang="en-GB" sz="2400" dirty="0" smtClean="0"/>
              <a:t> sleeping pills</a:t>
            </a:r>
          </a:p>
          <a:p>
            <a:pPr eaLnBrk="1" hangingPunct="1">
              <a:lnSpc>
                <a:spcPct val="90000"/>
              </a:lnSpc>
              <a:buFont typeface="Wingdings 2" pitchFamily="18" charset="2"/>
              <a:buNone/>
            </a:pPr>
            <a:r>
              <a:rPr lang="en-GB" sz="2400" dirty="0" smtClean="0"/>
              <a:t> 	- these felt ambivalent about taking / tried to control use (timing/frequency/ dosage</a:t>
            </a:r>
          </a:p>
          <a:p>
            <a:pPr eaLnBrk="1" hangingPunct="1">
              <a:lnSpc>
                <a:spcPct val="90000"/>
              </a:lnSpc>
            </a:pPr>
            <a:r>
              <a:rPr lang="en-GB" sz="2400" dirty="0" smtClean="0"/>
              <a:t>In sum act of taking meds in daily life highly moralised</a:t>
            </a:r>
          </a:p>
          <a:p>
            <a:pPr eaLnBrk="1" hangingPunct="1">
              <a:lnSpc>
                <a:spcPct val="90000"/>
              </a:lnSpc>
              <a:buFont typeface="Wingdings 2" pitchFamily="18" charset="2"/>
              <a:buNone/>
            </a:pPr>
            <a:endParaRPr lang="en-GB"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a:bodyPr>
          <a:lstStyle/>
          <a:p>
            <a:pPr eaLnBrk="1" fontAlgn="auto" hangingPunct="1">
              <a:spcAft>
                <a:spcPts val="0"/>
              </a:spcAft>
              <a:defRPr/>
            </a:pPr>
            <a:r>
              <a:rPr lang="en-GB" dirty="0" smtClean="0"/>
              <a:t>Methods</a:t>
            </a:r>
          </a:p>
        </p:txBody>
      </p:sp>
      <p:sp>
        <p:nvSpPr>
          <p:cNvPr id="11267" name="Content Placeholder 2"/>
          <p:cNvSpPr>
            <a:spLocks noGrp="1"/>
          </p:cNvSpPr>
          <p:nvPr>
            <p:ph sz="quarter" idx="1"/>
          </p:nvPr>
        </p:nvSpPr>
        <p:spPr/>
        <p:txBody>
          <a:bodyPr>
            <a:normAutofit fontScale="92500" lnSpcReduction="20000"/>
          </a:bodyPr>
          <a:lstStyle/>
          <a:p>
            <a:pPr eaLnBrk="1" hangingPunct="1"/>
            <a:r>
              <a:rPr lang="en-GB" i="1" smtClean="0"/>
              <a:t>Aim</a:t>
            </a:r>
            <a:r>
              <a:rPr lang="en-GB" smtClean="0"/>
              <a:t> – explore ways in which use/ non use of prescribed hypnotics understood / negotiated in daily life</a:t>
            </a:r>
          </a:p>
          <a:p>
            <a:pPr eaLnBrk="1" hangingPunct="1">
              <a:buFont typeface="Arial" charset="0"/>
              <a:buChar char="•"/>
            </a:pPr>
            <a:r>
              <a:rPr lang="en-GB" smtClean="0"/>
              <a:t>ESRC study of sleep &amp; wakefulness medicines</a:t>
            </a:r>
          </a:p>
          <a:p>
            <a:pPr eaLnBrk="1" hangingPunct="1">
              <a:buFont typeface="Arial" charset="0"/>
              <a:buChar char="•"/>
            </a:pPr>
            <a:r>
              <a:rPr lang="en-GB" smtClean="0"/>
              <a:t>19 Focus groups  - 84 participants – likely to have range of views / experience of sleep management </a:t>
            </a:r>
          </a:p>
          <a:p>
            <a:pPr eaLnBrk="1" hangingPunct="1">
              <a:buFont typeface="Arial" charset="0"/>
              <a:buChar char="•"/>
            </a:pPr>
            <a:r>
              <a:rPr lang="en-GB" smtClean="0"/>
              <a:t>Primary care patients/ patients with `sleep disorder’ / shift workers/ students/ parents of young children/ retired</a:t>
            </a:r>
          </a:p>
          <a:p>
            <a:pPr eaLnBrk="1" hangingPunct="1">
              <a:buFont typeface="Arial" charset="0"/>
              <a:buChar char="•"/>
            </a:pPr>
            <a:r>
              <a:rPr lang="en-GB" smtClean="0"/>
              <a:t>Asked how managed sleep problems + what thought appropriate role for medications.</a:t>
            </a:r>
          </a:p>
          <a:p>
            <a:pPr eaLnBrk="1" hangingPunct="1">
              <a:buFont typeface="Arial" charset="0"/>
              <a:buChar char="•"/>
            </a:pPr>
            <a:r>
              <a:rPr lang="en-GB" smtClean="0"/>
              <a:t>Focus – 49 participants who said had/were using sleeping pills.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333375"/>
            <a:ext cx="8229600" cy="1143000"/>
          </a:xfrm>
          <a:solidFill>
            <a:schemeClr val="accent2">
              <a:lumMod val="60000"/>
              <a:lumOff val="40000"/>
            </a:schemeClr>
          </a:solidFill>
        </p:spPr>
        <p:txBody>
          <a:bodyPr rtlCol="0">
            <a:normAutofit/>
          </a:bodyPr>
          <a:lstStyle/>
          <a:p>
            <a:pPr eaLnBrk="1" fontAlgn="auto" hangingPunct="1">
              <a:spcAft>
                <a:spcPts val="0"/>
              </a:spcAft>
              <a:defRPr/>
            </a:pPr>
            <a:r>
              <a:rPr lang="en-GB" dirty="0" smtClean="0"/>
              <a:t>Findings</a:t>
            </a:r>
            <a:endParaRPr lang="en-GB" dirty="0"/>
          </a:p>
        </p:txBody>
      </p:sp>
      <p:sp>
        <p:nvSpPr>
          <p:cNvPr id="3" name="Content Placeholder 2"/>
          <p:cNvSpPr>
            <a:spLocks noGrp="1"/>
          </p:cNvSpPr>
          <p:nvPr>
            <p:ph sz="quarter" idx="1"/>
          </p:nvPr>
        </p:nvSpPr>
        <p:spPr>
          <a:xfrm>
            <a:off x="539750" y="1557338"/>
            <a:ext cx="7772400" cy="4572000"/>
          </a:xfrm>
        </p:spPr>
        <p:txBody>
          <a:bodyPr>
            <a:normAutofit fontScale="92500" lnSpcReduction="10000"/>
          </a:bodyPr>
          <a:lstStyle/>
          <a:p>
            <a:pPr marL="274320" indent="-274320" eaLnBrk="1" fontAlgn="auto" hangingPunct="1">
              <a:lnSpc>
                <a:spcPct val="80000"/>
              </a:lnSpc>
              <a:spcBef>
                <a:spcPts val="580"/>
              </a:spcBef>
              <a:spcAft>
                <a:spcPts val="0"/>
              </a:spcAft>
              <a:defRPr/>
            </a:pPr>
            <a:endParaRPr lang="en-GB" sz="2700" dirty="0" smtClean="0"/>
          </a:p>
          <a:p>
            <a:pPr marL="274320" indent="-274320" eaLnBrk="1" fontAlgn="auto" hangingPunct="1">
              <a:lnSpc>
                <a:spcPct val="80000"/>
              </a:lnSpc>
              <a:spcBef>
                <a:spcPts val="580"/>
              </a:spcBef>
              <a:spcAft>
                <a:spcPts val="0"/>
              </a:spcAft>
              <a:defRPr/>
            </a:pPr>
            <a:r>
              <a:rPr lang="en-GB" sz="2700" dirty="0" smtClean="0"/>
              <a:t>Participants depicted selves / relationships with hypnotics in range of ways</a:t>
            </a:r>
          </a:p>
          <a:p>
            <a:pPr marL="274320" indent="-274320" eaLnBrk="1" fontAlgn="auto" hangingPunct="1">
              <a:lnSpc>
                <a:spcPct val="80000"/>
              </a:lnSpc>
              <a:spcBef>
                <a:spcPts val="580"/>
              </a:spcBef>
              <a:spcAft>
                <a:spcPts val="0"/>
              </a:spcAft>
              <a:defRPr/>
            </a:pPr>
            <a:r>
              <a:rPr lang="en-GB" sz="2700" dirty="0" smtClean="0"/>
              <a:t>6 user identities:</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b="1" i="1" dirty="0" smtClean="0"/>
              <a:t>The Deserving Patient</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b="1" i="1" dirty="0" smtClean="0"/>
              <a:t>The Responsible Patient</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i="1" dirty="0" smtClean="0"/>
              <a:t>The Compliant Patient</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b="1" i="1" dirty="0" smtClean="0"/>
              <a:t>The Addict</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b="1" i="1" dirty="0" smtClean="0"/>
              <a:t>The Sinful User</a:t>
            </a:r>
          </a:p>
          <a:p>
            <a:pPr marL="514350" indent="-514350" eaLnBrk="1" fontAlgn="auto" hangingPunct="1">
              <a:lnSpc>
                <a:spcPct val="80000"/>
              </a:lnSpc>
              <a:spcBef>
                <a:spcPts val="580"/>
              </a:spcBef>
              <a:spcAft>
                <a:spcPts val="0"/>
              </a:spcAft>
              <a:buFont typeface="Wingdings 2" pitchFamily="18" charset="2"/>
              <a:buAutoNum type="arabicPeriod"/>
              <a:defRPr/>
            </a:pPr>
            <a:r>
              <a:rPr lang="en-GB" sz="2700" b="1" i="1" dirty="0" smtClean="0"/>
              <a:t>The Noble Non User</a:t>
            </a:r>
          </a:p>
          <a:p>
            <a:pPr marL="514350" indent="-514350" eaLnBrk="1" fontAlgn="auto" hangingPunct="1">
              <a:lnSpc>
                <a:spcPct val="80000"/>
              </a:lnSpc>
              <a:spcBef>
                <a:spcPts val="580"/>
              </a:spcBef>
              <a:spcAft>
                <a:spcPts val="0"/>
              </a:spcAft>
              <a:defRPr/>
            </a:pPr>
            <a:r>
              <a:rPr lang="en-GB" sz="2700" i="1" dirty="0" smtClean="0"/>
              <a:t> </a:t>
            </a:r>
            <a:r>
              <a:rPr lang="en-GB" sz="2700" dirty="0" smtClean="0"/>
              <a:t>Each identity constructed through intersecting discourses – Ambivalence/Reflexivity/Addiction &amp; Loss of Control</a:t>
            </a:r>
            <a:endParaRPr lang="en-GB" sz="2700" i="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0"/>
            <a:ext cx="7772400" cy="1143000"/>
          </a:xfrm>
          <a:solidFill>
            <a:schemeClr val="accent2">
              <a:lumMod val="60000"/>
              <a:lumOff val="40000"/>
            </a:schemeClr>
          </a:solidFill>
        </p:spPr>
        <p:txBody>
          <a:bodyPr rtlCol="0">
            <a:normAutofit/>
          </a:bodyPr>
          <a:lstStyle/>
          <a:p>
            <a:pPr eaLnBrk="1" fontAlgn="auto" hangingPunct="1">
              <a:spcAft>
                <a:spcPts val="0"/>
              </a:spcAft>
              <a:defRPr/>
            </a:pPr>
            <a:r>
              <a:rPr lang="en-GB" dirty="0" smtClean="0"/>
              <a:t>The Deserving Patient </a:t>
            </a:r>
            <a:r>
              <a:rPr lang="en-GB" sz="2800" dirty="0" smtClean="0"/>
              <a:t>(</a:t>
            </a:r>
            <a:r>
              <a:rPr lang="en-GB" sz="2800" dirty="0" smtClean="0"/>
              <a:t>1/2)</a:t>
            </a:r>
            <a:endParaRPr lang="en-GB" sz="2800" dirty="0"/>
          </a:p>
        </p:txBody>
      </p:sp>
      <p:sp>
        <p:nvSpPr>
          <p:cNvPr id="13315" name="Content Placeholder 2"/>
          <p:cNvSpPr>
            <a:spLocks noGrp="1"/>
          </p:cNvSpPr>
          <p:nvPr>
            <p:ph sz="quarter" idx="1"/>
          </p:nvPr>
        </p:nvSpPr>
        <p:spPr/>
        <p:txBody>
          <a:bodyPr>
            <a:normAutofit fontScale="85000" lnSpcReduction="20000"/>
          </a:bodyPr>
          <a:lstStyle/>
          <a:p>
            <a:pPr eaLnBrk="1" hangingPunct="1">
              <a:lnSpc>
                <a:spcPct val="80000"/>
              </a:lnSpc>
            </a:pPr>
            <a:r>
              <a:rPr lang="en-GB" sz="2400" dirty="0" smtClean="0"/>
              <a:t>Participants who had used sleeping pills took turns to tell story- explain / justify use.</a:t>
            </a:r>
          </a:p>
          <a:p>
            <a:pPr eaLnBrk="1" hangingPunct="1">
              <a:lnSpc>
                <a:spcPct val="80000"/>
              </a:lnSpc>
            </a:pPr>
            <a:r>
              <a:rPr lang="en-GB" sz="2400" dirty="0" smtClean="0"/>
              <a:t>Other members of group listened/ occasionally expressing empathy / rarely  challenged.</a:t>
            </a:r>
          </a:p>
          <a:p>
            <a:pPr eaLnBrk="1" hangingPunct="1">
              <a:lnSpc>
                <a:spcPct val="80000"/>
              </a:lnSpc>
            </a:pPr>
            <a:endParaRPr lang="en-GB" sz="2400" dirty="0" smtClean="0"/>
          </a:p>
          <a:p>
            <a:pPr eaLnBrk="1" hangingPunct="1">
              <a:lnSpc>
                <a:spcPct val="80000"/>
              </a:lnSpc>
              <a:buFont typeface="Wingdings 2" pitchFamily="18" charset="2"/>
              <a:buNone/>
            </a:pPr>
            <a:r>
              <a:rPr lang="en-GB" sz="2400" dirty="0" smtClean="0"/>
              <a:t> PC FG M 2</a:t>
            </a:r>
          </a:p>
          <a:p>
            <a:pPr eaLnBrk="1" hangingPunct="1">
              <a:lnSpc>
                <a:spcPct val="80000"/>
              </a:lnSpc>
              <a:buFont typeface="Wingdings 2" pitchFamily="18" charset="2"/>
              <a:buNone/>
            </a:pPr>
            <a:r>
              <a:rPr lang="en-GB" sz="2400" dirty="0" smtClean="0"/>
              <a:t>	`The reason I had [sleeping pills] was because I had a bad accident several years ago and the particular hospital I was in said “something to help you sleep and when you come out just go and see your doctor for a prescription and continue”.  Simple as that..</a:t>
            </a:r>
          </a:p>
          <a:p>
            <a:pPr eaLnBrk="1" hangingPunct="1">
              <a:lnSpc>
                <a:spcPct val="80000"/>
              </a:lnSpc>
              <a:buFont typeface="Wingdings 2" pitchFamily="18" charset="2"/>
              <a:buNone/>
            </a:pPr>
            <a:endParaRPr lang="en-GB" sz="2400" dirty="0" smtClean="0"/>
          </a:p>
          <a:p>
            <a:pPr eaLnBrk="1" hangingPunct="1">
              <a:lnSpc>
                <a:spcPct val="80000"/>
              </a:lnSpc>
              <a:buFont typeface="Wingdings 2" pitchFamily="18" charset="2"/>
              <a:buNone/>
            </a:pPr>
            <a:r>
              <a:rPr lang="en-GB" sz="2400" dirty="0" smtClean="0"/>
              <a:t>PC FG F1</a:t>
            </a:r>
          </a:p>
          <a:p>
            <a:pPr eaLnBrk="1" hangingPunct="1">
              <a:lnSpc>
                <a:spcPct val="80000"/>
              </a:lnSpc>
              <a:buFont typeface="Wingdings 2" pitchFamily="18" charset="2"/>
              <a:buNone/>
            </a:pPr>
            <a:r>
              <a:rPr lang="en-GB" sz="2400" dirty="0" smtClean="0"/>
              <a:t>	`With me it was I didn’t sleep at the time my husband died... I  struggled along for a number of years.. But various problems that I had, not really coping all that well. Doctor gave me a prescription. He said “ take one of these every second day and see how you go. Well it was lovely, but I was back within three days – “can I have some more”. So it has gone on from then really.</a:t>
            </a:r>
          </a:p>
          <a:p>
            <a:pPr eaLnBrk="1" hangingPunct="1">
              <a:lnSpc>
                <a:spcPct val="80000"/>
              </a:lnSpc>
            </a:pPr>
            <a:endParaRPr lang="en-GB"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333375"/>
            <a:ext cx="8229600" cy="1143000"/>
          </a:xfrm>
          <a:solidFill>
            <a:schemeClr val="accent2">
              <a:lumMod val="60000"/>
              <a:lumOff val="40000"/>
            </a:schemeClr>
          </a:solidFill>
        </p:spPr>
        <p:txBody>
          <a:bodyPr>
            <a:normAutofit/>
          </a:bodyPr>
          <a:lstStyle/>
          <a:p>
            <a:pPr eaLnBrk="1" fontAlgn="auto" hangingPunct="1">
              <a:spcAft>
                <a:spcPts val="0"/>
              </a:spcAft>
              <a:defRPr/>
            </a:pPr>
            <a:r>
              <a:rPr lang="en-GB" dirty="0" smtClean="0"/>
              <a:t>Deserving patient  </a:t>
            </a:r>
            <a:r>
              <a:rPr lang="en-GB" sz="2400" dirty="0" smtClean="0"/>
              <a:t>(</a:t>
            </a:r>
            <a:r>
              <a:rPr lang="en-GB" sz="2400" dirty="0" smtClean="0"/>
              <a:t>2/2)</a:t>
            </a:r>
            <a:endParaRPr lang="en-GB" sz="2400" dirty="0" smtClean="0"/>
          </a:p>
        </p:txBody>
      </p:sp>
      <p:sp>
        <p:nvSpPr>
          <p:cNvPr id="14339" name="Content Placeholder 2"/>
          <p:cNvSpPr>
            <a:spLocks noGrp="1"/>
          </p:cNvSpPr>
          <p:nvPr>
            <p:ph sz="quarter" idx="1"/>
          </p:nvPr>
        </p:nvSpPr>
        <p:spPr>
          <a:xfrm>
            <a:off x="684213" y="1628775"/>
            <a:ext cx="8002587" cy="4391025"/>
          </a:xfrm>
        </p:spPr>
        <p:txBody>
          <a:bodyPr>
            <a:normAutofit fontScale="92500" lnSpcReduction="20000"/>
          </a:bodyPr>
          <a:lstStyle/>
          <a:p>
            <a:pPr eaLnBrk="1" hangingPunct="1"/>
            <a:r>
              <a:rPr lang="en-GB" sz="2400" dirty="0" smtClean="0"/>
              <a:t>All presented themselves as </a:t>
            </a:r>
            <a:r>
              <a:rPr lang="en-GB" sz="2400" i="1" dirty="0" smtClean="0"/>
              <a:t>deserving</a:t>
            </a:r>
            <a:r>
              <a:rPr lang="en-GB" sz="2400" dirty="0" smtClean="0"/>
              <a:t> a </a:t>
            </a:r>
            <a:r>
              <a:rPr lang="en-GB" sz="2400" dirty="0" err="1" smtClean="0"/>
              <a:t>pharma</a:t>
            </a:r>
            <a:r>
              <a:rPr lang="en-GB" sz="2400" dirty="0" smtClean="0"/>
              <a:t> solution</a:t>
            </a:r>
          </a:p>
          <a:p>
            <a:pPr eaLnBrk="1" hangingPunct="1"/>
            <a:r>
              <a:rPr lang="en-GB" sz="2400" dirty="0" smtClean="0"/>
              <a:t>Were </a:t>
            </a:r>
            <a:r>
              <a:rPr lang="en-GB" sz="2400" i="1" dirty="0" smtClean="0"/>
              <a:t>in need </a:t>
            </a:r>
            <a:r>
              <a:rPr lang="en-GB" sz="2400" dirty="0" smtClean="0"/>
              <a:t>of sleeping pills – so morally justified.</a:t>
            </a:r>
          </a:p>
          <a:p>
            <a:pPr eaLnBrk="1" hangingPunct="1"/>
            <a:r>
              <a:rPr lang="en-GB" sz="2400" dirty="0" smtClean="0"/>
              <a:t>Had enduring health / social problems contributed to poor sleep</a:t>
            </a:r>
          </a:p>
          <a:p>
            <a:pPr eaLnBrk="1" hangingPunct="1">
              <a:buFont typeface="Wingdings 2" pitchFamily="18" charset="2"/>
              <a:buNone/>
            </a:pPr>
            <a:r>
              <a:rPr lang="en-GB" sz="2400" dirty="0" smtClean="0"/>
              <a:t>	SA FG F1</a:t>
            </a:r>
          </a:p>
          <a:p>
            <a:pPr eaLnBrk="1" hangingPunct="1">
              <a:buFont typeface="Wingdings 2" pitchFamily="18" charset="2"/>
              <a:buNone/>
            </a:pPr>
            <a:r>
              <a:rPr lang="en-GB" sz="2400" dirty="0" smtClean="0"/>
              <a:t>	`Not sleeping? Well ..all  the doctors said it was because of the stressful life I had, and I had as I say a very sick child and my husband was away a lot, and a very, very stressful job, and so I went to a doctor and I just said, you know “</a:t>
            </a:r>
            <a:r>
              <a:rPr lang="en-GB" sz="2400" i="1" dirty="0" smtClean="0"/>
              <a:t>I need something</a:t>
            </a:r>
            <a:r>
              <a:rPr lang="en-GB" sz="2400" dirty="0" smtClean="0"/>
              <a:t>  to get me to sleep” so they gave me some tablets’.</a:t>
            </a:r>
          </a:p>
          <a:p>
            <a:pPr eaLnBrk="1" hangingPunct="1"/>
            <a:r>
              <a:rPr lang="en-GB" sz="2400" dirty="0" smtClean="0"/>
              <a:t>Narrative functioned to legitimate pill use – a deserving patient in need, recognised by doctors</a:t>
            </a:r>
            <a:endParaRPr lang="en-GB" sz="28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1450</TotalTime>
  <Words>1362</Words>
  <Application>Microsoft Office PowerPoint</Application>
  <PresentationFormat>On-screen Show (4:3)</PresentationFormat>
  <Paragraphs>205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Equity</vt:lpstr>
      <vt:lpstr>Prescriptions and Proscriptions: Moralising Sleeping Pills</vt:lpstr>
      <vt:lpstr>Introduction</vt:lpstr>
      <vt:lpstr>The Sociology of Hypnotics/Prescribed Medicines (1/3)</vt:lpstr>
      <vt:lpstr>Sociology of Hypnotics/Prescribed Medicines (2/3)</vt:lpstr>
      <vt:lpstr>Sociology of Hypnotics/Prescribed Medicines (3/3)</vt:lpstr>
      <vt:lpstr>Methods</vt:lpstr>
      <vt:lpstr>Findings</vt:lpstr>
      <vt:lpstr>The Deserving Patient (1/2)</vt:lpstr>
      <vt:lpstr>Deserving patient  (2/2)</vt:lpstr>
      <vt:lpstr>The Responsible User (1/2)</vt:lpstr>
      <vt:lpstr>The Responsible User (2/2)</vt:lpstr>
      <vt:lpstr>The Addict (1/3)</vt:lpstr>
      <vt:lpstr> The Addict (2/3) </vt:lpstr>
      <vt:lpstr>The Addict (3/3)</vt:lpstr>
      <vt:lpstr>The Sinful User (1/3)</vt:lpstr>
      <vt:lpstr>The Sinful User (2/3)</vt:lpstr>
      <vt:lpstr>The Sinful User (3/3)</vt:lpstr>
      <vt:lpstr>The Noble Non User  (1/3)</vt:lpstr>
      <vt:lpstr>The Noble Non user (2/3)</vt:lpstr>
      <vt:lpstr>The Noble Non User (3/3)</vt:lpstr>
      <vt:lpstr>Conclusion (1/5)</vt:lpstr>
      <vt:lpstr>Ambivalence (2/5)</vt:lpstr>
      <vt:lpstr> Reflexivity (3/5)</vt:lpstr>
      <vt:lpstr>Addiction and Loss of Control (4/5)</vt:lpstr>
      <vt:lpstr>Implications for Pharmaceuticalisation (5/5)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Hypnotics in the News</dc:title>
  <dc:creator>Jonathan Gabe</dc:creator>
  <cp:lastModifiedBy>Jon</cp:lastModifiedBy>
  <cp:revision>163</cp:revision>
  <cp:lastPrinted>2013-07-29T14:06:50Z</cp:lastPrinted>
  <dcterms:created xsi:type="dcterms:W3CDTF">2012-07-24T11:23:29Z</dcterms:created>
  <dcterms:modified xsi:type="dcterms:W3CDTF">2014-11-03T15:34:06Z</dcterms:modified>
</cp:coreProperties>
</file>