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60" r:id="rId4"/>
    <p:sldId id="259" r:id="rId5"/>
    <p:sldId id="277" r:id="rId6"/>
    <p:sldId id="280" r:id="rId7"/>
    <p:sldId id="261" r:id="rId8"/>
    <p:sldId id="279" r:id="rId9"/>
    <p:sldId id="262" r:id="rId10"/>
    <p:sldId id="269" r:id="rId11"/>
    <p:sldId id="270" r:id="rId12"/>
    <p:sldId id="275" r:id="rId13"/>
    <p:sldId id="281" r:id="rId14"/>
    <p:sldId id="263" r:id="rId15"/>
    <p:sldId id="264" r:id="rId16"/>
    <p:sldId id="278" r:id="rId17"/>
    <p:sldId id="265" r:id="rId18"/>
    <p:sldId id="271" r:id="rId19"/>
    <p:sldId id="272" r:id="rId20"/>
    <p:sldId id="266" r:id="rId21"/>
    <p:sldId id="267" r:id="rId22"/>
    <p:sldId id="268" r:id="rId23"/>
    <p:sldId id="273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11/4/2014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ye.ox.ac.uk/news/great-british-sleep-survey-launched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The Sleep of the Nation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Problems, Politics, Prospects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171977" y="1506828"/>
            <a:ext cx="333562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Simon Williams</a:t>
            </a:r>
          </a:p>
          <a:p>
            <a:r>
              <a:rPr lang="en-GB" sz="2400" dirty="0" smtClean="0"/>
              <a:t>Department of Sociology, University of Warwick</a:t>
            </a:r>
            <a:endParaRPr lang="en-GB" sz="2400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714" y="1506828"/>
            <a:ext cx="1643266" cy="1346290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977" y="3215228"/>
            <a:ext cx="1536700" cy="47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0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Problems…Counting Sleep (7)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Costs and Consequences</a:t>
            </a:r>
            <a:r>
              <a:rPr lang="en-GB" dirty="0" smtClean="0"/>
              <a:t> – </a:t>
            </a:r>
            <a:r>
              <a:rPr lang="en-GB" b="1" dirty="0" smtClean="0"/>
              <a:t>Public</a:t>
            </a:r>
            <a:r>
              <a:rPr lang="en-GB" dirty="0" smtClean="0"/>
              <a:t> as well as Personal, including:</a:t>
            </a:r>
          </a:p>
          <a:p>
            <a:r>
              <a:rPr lang="en-GB" dirty="0" smtClean="0"/>
              <a:t>Health </a:t>
            </a:r>
          </a:p>
          <a:p>
            <a:pPr marL="457200" lvl="1" indent="0">
              <a:buNone/>
            </a:pPr>
            <a:r>
              <a:rPr lang="en-GB" dirty="0" smtClean="0"/>
              <a:t>-- </a:t>
            </a:r>
            <a:r>
              <a:rPr lang="en-GB" dirty="0"/>
              <a:t>M</a:t>
            </a:r>
            <a:r>
              <a:rPr lang="en-GB" dirty="0" smtClean="0"/>
              <a:t>ental and physical</a:t>
            </a:r>
          </a:p>
          <a:p>
            <a:pPr marL="457200" lvl="1" indent="0">
              <a:buNone/>
            </a:pPr>
            <a:r>
              <a:rPr lang="en-GB" dirty="0" smtClean="0"/>
              <a:t>-- Approximately </a:t>
            </a:r>
            <a:r>
              <a:rPr lang="en-GB" dirty="0"/>
              <a:t>1o million prescriptions for sleeping pills (prescription hypnotics) issued each year in England and Wales alone, costing the NHS approx. £88 million in 2013</a:t>
            </a:r>
          </a:p>
          <a:p>
            <a:r>
              <a:rPr lang="en-GB" dirty="0" smtClean="0"/>
              <a:t>Safety </a:t>
            </a:r>
          </a:p>
          <a:p>
            <a:pPr marL="457200" lvl="1" indent="0">
              <a:buNone/>
            </a:pPr>
            <a:r>
              <a:rPr lang="en-GB" dirty="0" smtClean="0"/>
              <a:t>– Accidents; drowsiness every bit as dangerous as drunkenness</a:t>
            </a:r>
          </a:p>
          <a:p>
            <a:pPr marL="457200" lvl="1" indent="0">
              <a:buNone/>
            </a:pPr>
            <a:endParaRPr lang="en-GB" dirty="0" smtClean="0"/>
          </a:p>
          <a:p>
            <a:r>
              <a:rPr lang="en-GB" dirty="0" smtClean="0"/>
              <a:t>Productivity and Performance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096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Problems…Counting Sleep (8)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390918"/>
            <a:ext cx="10233800" cy="47860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Causes:</a:t>
            </a:r>
          </a:p>
          <a:p>
            <a:pPr marL="0" indent="0">
              <a:buNone/>
            </a:pPr>
            <a:r>
              <a:rPr lang="en-GB" dirty="0" smtClean="0"/>
              <a:t>Wide range of factors cited such as: </a:t>
            </a:r>
          </a:p>
          <a:p>
            <a:pPr marL="0" indent="0">
              <a:buNone/>
            </a:pPr>
            <a:endParaRPr lang="en-GB" dirty="0" smtClean="0"/>
          </a:p>
          <a:p>
            <a:pPr lvl="1"/>
            <a:r>
              <a:rPr lang="en-GB" dirty="0" smtClean="0"/>
              <a:t>Long-standing negative attitudes toward sleep and punishing work schedules</a:t>
            </a:r>
          </a:p>
          <a:p>
            <a:pPr lvl="1"/>
            <a:r>
              <a:rPr lang="en-GB" dirty="0" smtClean="0"/>
              <a:t>Artificial light; (digital) technology; non-stop culture; 24/7 society</a:t>
            </a:r>
          </a:p>
          <a:p>
            <a:pPr lvl="1"/>
            <a:r>
              <a:rPr lang="en-GB" dirty="0" smtClean="0"/>
              <a:t>Underlying </a:t>
            </a:r>
            <a:r>
              <a:rPr lang="en-GB" dirty="0"/>
              <a:t>medical conditions and  (un)diagnosed/(un)treated sleep </a:t>
            </a:r>
            <a:r>
              <a:rPr lang="en-GB" dirty="0" smtClean="0"/>
              <a:t>disorders</a:t>
            </a:r>
          </a:p>
          <a:p>
            <a:pPr lvl="1"/>
            <a:r>
              <a:rPr lang="en-GB" dirty="0" smtClean="0"/>
              <a:t>A fundamental clash or drift between our biological and social clocks resulting in widespread ‘social jet lag’…</a:t>
            </a:r>
          </a:p>
          <a:p>
            <a:pPr lvl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27581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Problems…Counting Sleep (9)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These claims, facts, figures echoed and amplified through Reports from the likes of:</a:t>
            </a:r>
          </a:p>
          <a:p>
            <a:pPr marL="457200" lvl="1" indent="0">
              <a:buNone/>
            </a:pPr>
            <a:endParaRPr lang="en-GB" dirty="0" smtClean="0"/>
          </a:p>
          <a:p>
            <a:pPr lvl="1"/>
            <a:r>
              <a:rPr lang="en-GB" b="1" dirty="0" smtClean="0"/>
              <a:t>Demos</a:t>
            </a:r>
            <a:r>
              <a:rPr lang="en-GB" dirty="0" smtClean="0"/>
              <a:t> (2004) – “</a:t>
            </a:r>
            <a:r>
              <a:rPr lang="en-GB" i="1" dirty="0" smtClean="0"/>
              <a:t>Dream on: Sleep in the 24/7 Society”</a:t>
            </a:r>
          </a:p>
          <a:p>
            <a:pPr marL="457200" lvl="1" indent="0">
              <a:buNone/>
            </a:pPr>
            <a:endParaRPr lang="en-GB" dirty="0" smtClean="0"/>
          </a:p>
          <a:p>
            <a:pPr lvl="1"/>
            <a:r>
              <a:rPr lang="en-GB" b="1" dirty="0" smtClean="0"/>
              <a:t>BACP</a:t>
            </a:r>
            <a:r>
              <a:rPr lang="en-GB" dirty="0" smtClean="0"/>
              <a:t> (2005) – “</a:t>
            </a:r>
            <a:r>
              <a:rPr lang="en-GB" i="1" dirty="0" smtClean="0"/>
              <a:t>Insomniac Briton”</a:t>
            </a:r>
          </a:p>
          <a:p>
            <a:pPr marL="457200" lvl="1" indent="0">
              <a:buNone/>
            </a:pPr>
            <a:endParaRPr lang="en-GB" dirty="0" smtClean="0"/>
          </a:p>
          <a:p>
            <a:pPr lvl="1"/>
            <a:r>
              <a:rPr lang="en-GB" b="1" dirty="0" smtClean="0"/>
              <a:t>MHF</a:t>
            </a:r>
            <a:r>
              <a:rPr lang="en-GB" dirty="0" smtClean="0"/>
              <a:t> (2011) – “</a:t>
            </a:r>
            <a:r>
              <a:rPr lang="en-GB" i="1" dirty="0" smtClean="0"/>
              <a:t>Sleep Matters: the Impact of Sleep on Health and Wellbeing”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777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0"/>
            <a:ext cx="122936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5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Politics…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So…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What, if anything, should be done about this?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61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Politics: Championing Sleep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30230"/>
            <a:ext cx="10233800" cy="480239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 smtClean="0"/>
              <a:t>Pro-Sleep Agendas</a:t>
            </a:r>
            <a:r>
              <a:rPr lang="en-GB" dirty="0" smtClean="0"/>
              <a:t> – spanning medical, corporate and third sector advocates. Range of measures called for, including: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Medicine, Health Care and Public Health:</a:t>
            </a:r>
          </a:p>
          <a:p>
            <a:r>
              <a:rPr lang="en-GB" dirty="0" smtClean="0"/>
              <a:t>Better medical training and treatment regarding sleep matters</a:t>
            </a:r>
          </a:p>
          <a:p>
            <a:r>
              <a:rPr lang="en-GB" dirty="0" smtClean="0"/>
              <a:t>Development of NICE guidelines for insomnia management – greater training in and use of non-pharmacological therapies to complement existing guidance using pharmacological therapies </a:t>
            </a:r>
          </a:p>
          <a:p>
            <a:r>
              <a:rPr lang="en-GB" dirty="0"/>
              <a:t>Promotion of  new  (digital) technologies to </a:t>
            </a:r>
            <a:r>
              <a:rPr lang="en-GB" dirty="0" smtClean="0"/>
              <a:t>track and treat sleep </a:t>
            </a:r>
            <a:r>
              <a:rPr lang="en-GB" dirty="0"/>
              <a:t>problems (e.g. </a:t>
            </a:r>
            <a:r>
              <a:rPr lang="en-GB" dirty="0" err="1"/>
              <a:t>CBTi</a:t>
            </a:r>
            <a:r>
              <a:rPr lang="en-GB" dirty="0"/>
              <a:t>, smartphone apps etc.)</a:t>
            </a:r>
          </a:p>
          <a:p>
            <a:r>
              <a:rPr lang="en-GB" dirty="0" smtClean="0"/>
              <a:t>Reduction in sleep problems as part of new public health outcomes framework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91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Politics: Championing Sleep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 smtClean="0"/>
              <a:t>Pro-Sleep Agendas</a:t>
            </a:r>
            <a:r>
              <a:rPr lang="en-GB" dirty="0" smtClean="0"/>
              <a:t> – </a:t>
            </a:r>
            <a:r>
              <a:rPr lang="en-GB" dirty="0" err="1" smtClean="0"/>
              <a:t>cont</a:t>
            </a:r>
            <a:r>
              <a:rPr lang="en-GB" dirty="0" smtClean="0"/>
              <a:t>…</a:t>
            </a:r>
          </a:p>
          <a:p>
            <a:r>
              <a:rPr lang="en-GB" b="1" dirty="0" smtClean="0"/>
              <a:t>Work</a:t>
            </a:r>
            <a:r>
              <a:rPr lang="en-GB" dirty="0" smtClean="0"/>
              <a:t>: End to long hours cultures, breakfast meetings etc.; design of more “sleep-friendly” or “sleep-wise” shift work schedules, promotion of workplace napping etc.</a:t>
            </a:r>
          </a:p>
          <a:p>
            <a:r>
              <a:rPr lang="en-GB" b="1" dirty="0" smtClean="0"/>
              <a:t>Home &amp; School:</a:t>
            </a:r>
            <a:r>
              <a:rPr lang="en-GB" dirty="0" smtClean="0"/>
              <a:t> Better education on sleep matters/sleep hygiene (parents &amp; children), later school start times for sleepy teenagers (already underway in some US states)</a:t>
            </a:r>
          </a:p>
          <a:p>
            <a:r>
              <a:rPr lang="en-GB" b="1" dirty="0" smtClean="0"/>
              <a:t>Other Public and Political Measures</a:t>
            </a:r>
            <a:r>
              <a:rPr lang="en-GB" dirty="0" smtClean="0"/>
              <a:t>: Provision of better public napping facilities; further measures to reduce environmental noise and light pollution; politicians and other public figures to lead by example, challenging long-standing negative sleep (‘is for wimps’) attitudes and values…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870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Politics: Contesting Sleep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BUT … an ‘uphill struggle’ or ‘distant dream’ perhaps given: </a:t>
            </a:r>
          </a:p>
          <a:p>
            <a:pPr marL="457200" lvl="1" indent="0">
              <a:buNone/>
            </a:pPr>
            <a:endParaRPr lang="en-GB" dirty="0" smtClean="0"/>
          </a:p>
          <a:p>
            <a:pPr marL="457200" lvl="1" indent="0">
              <a:buNone/>
            </a:pP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Prevailing negative attitudes and agendas which continue to dismiss or devalue sleep in the 24/7 society</a:t>
            </a:r>
          </a:p>
          <a:p>
            <a:pPr marL="457200" lvl="1" indent="0">
              <a:buNone/>
            </a:pPr>
            <a:endParaRPr lang="en-GB" dirty="0" smtClean="0"/>
          </a:p>
          <a:p>
            <a:pPr lvl="1"/>
            <a:r>
              <a:rPr lang="en-GB" dirty="0" smtClean="0"/>
              <a:t>Disputes, past and present, regarding the extent of the problem and the efficacy or wisdom of these pro-sleep agendas …</a:t>
            </a:r>
          </a:p>
          <a:p>
            <a:pPr marL="457200" lvl="1" indent="0">
              <a:buNone/>
            </a:pPr>
            <a:endParaRPr lang="en-GB" dirty="0" smtClean="0"/>
          </a:p>
          <a:p>
            <a:pPr lvl="1"/>
            <a:r>
              <a:rPr lang="en-GB" dirty="0" smtClean="0"/>
              <a:t>Recourse to other ‘more important matters’ or ‘pressing priorities’…</a:t>
            </a:r>
          </a:p>
        </p:txBody>
      </p:sp>
    </p:spTree>
    <p:extLst>
      <p:ext uri="{BB962C8B-B14F-4D97-AF65-F5344CB8AC3E}">
        <p14:creationId xmlns:p14="http://schemas.microsoft.com/office/powerpoint/2010/main" val="143423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Politics: Contesting Sleep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At most: </a:t>
            </a:r>
          </a:p>
          <a:p>
            <a:pPr marL="457200" lvl="1" indent="0">
              <a:buNone/>
            </a:pPr>
            <a:endParaRPr lang="en-GB" dirty="0" smtClean="0"/>
          </a:p>
          <a:p>
            <a:pPr lvl="1"/>
            <a:r>
              <a:rPr lang="en-GB" dirty="0" smtClean="0"/>
              <a:t>A matter for doctors and other sleep experts to address, in the case of bona fide sleep disorders?</a:t>
            </a:r>
          </a:p>
          <a:p>
            <a:endParaRPr lang="en-GB" dirty="0" smtClean="0"/>
          </a:p>
          <a:p>
            <a:r>
              <a:rPr lang="en-GB" dirty="0" smtClean="0"/>
              <a:t>BUT BEYOND that: </a:t>
            </a:r>
          </a:p>
          <a:p>
            <a:endParaRPr lang="en-GB" dirty="0" smtClean="0"/>
          </a:p>
          <a:p>
            <a:pPr lvl="1"/>
            <a:r>
              <a:rPr lang="en-GB" dirty="0"/>
              <a:t> </a:t>
            </a:r>
            <a:r>
              <a:rPr lang="en-GB" dirty="0" smtClean="0"/>
              <a:t>The ‘Nanny State’ gone mad!</a:t>
            </a:r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pPr lvl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00911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Politics: Paradoxes (3)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 These problems evident in our own ESRC study. </a:t>
            </a:r>
            <a:r>
              <a:rPr lang="en-GB" dirty="0"/>
              <a:t> </a:t>
            </a:r>
            <a:r>
              <a:rPr lang="en-GB" dirty="0" smtClean="0"/>
              <a:t>A paradox evident (in our stakeholder/public focus groups) whereby sleep:</a:t>
            </a:r>
          </a:p>
          <a:p>
            <a:r>
              <a:rPr lang="en-GB" dirty="0" smtClean="0"/>
              <a:t>Both valued and dismissed: acknowledged as a vital part of  everyday/night life, but often not at the forefront of people’s minds</a:t>
            </a:r>
          </a:p>
          <a:p>
            <a:r>
              <a:rPr lang="en-GB" dirty="0" smtClean="0"/>
              <a:t>Sleep need individualised, cut back on and put last in list of priorities, if placed in list at all </a:t>
            </a:r>
          </a:p>
          <a:p>
            <a:r>
              <a:rPr lang="en-GB" dirty="0" smtClean="0"/>
              <a:t>Work, study, childcare, housework, leisure and other precious ‘me time’ in ‘busy lives’ often prioritised over time afforded to sleep, sometimes wilfully, but mostly not…</a:t>
            </a:r>
          </a:p>
          <a:p>
            <a:pPr marL="457200" lvl="1" indent="0">
              <a:buNone/>
            </a:pPr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marL="457200" lvl="1" indent="0">
              <a:buNone/>
            </a:pPr>
            <a:endParaRPr lang="en-GB" dirty="0" smtClean="0"/>
          </a:p>
          <a:p>
            <a:pPr lvl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16331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Some Questions to Ponder…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2203221"/>
            <a:ext cx="10233800" cy="3596147"/>
          </a:xfrm>
        </p:spPr>
        <p:txBody>
          <a:bodyPr/>
          <a:lstStyle/>
          <a:p>
            <a:r>
              <a:rPr lang="en-GB" dirty="0" smtClean="0"/>
              <a:t>Are we a sleep ‘poor’ nation of bleary-eyed Britons?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Is sleep another (hidden) ‘national debt’ we are trading on?</a:t>
            </a:r>
          </a:p>
          <a:p>
            <a:endParaRPr lang="en-GB" dirty="0"/>
          </a:p>
          <a:p>
            <a:r>
              <a:rPr lang="en-GB" dirty="0" smtClean="0"/>
              <a:t>What are the costs and consequence of poor sleep for society?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What, if anything, should be done about it?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3328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Prospects: A Better or Well-Slept Nation …(1)?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690688"/>
            <a:ext cx="10233800" cy="4486275"/>
          </a:xfrm>
        </p:spPr>
        <p:txBody>
          <a:bodyPr>
            <a:normAutofit fontScale="85000" lnSpcReduction="20000"/>
          </a:bodyPr>
          <a:lstStyle/>
          <a:p>
            <a:endParaRPr lang="en-GB" dirty="0" smtClean="0"/>
          </a:p>
          <a:p>
            <a:r>
              <a:rPr lang="en-GB" sz="3300" dirty="0" smtClean="0"/>
              <a:t>Two future scenarios regarding the sleep of the nation:</a:t>
            </a:r>
          </a:p>
          <a:p>
            <a:pPr marL="0" indent="0">
              <a:buNone/>
            </a:pPr>
            <a:endParaRPr lang="en-GB" sz="3300" dirty="0"/>
          </a:p>
          <a:p>
            <a:pPr lvl="1"/>
            <a:r>
              <a:rPr lang="en-GB" sz="2900" i="1" dirty="0" smtClean="0"/>
              <a:t>Pessimistic Scenario (1):</a:t>
            </a:r>
            <a:r>
              <a:rPr lang="en-GB" sz="2900" dirty="0" smtClean="0"/>
              <a:t> Continuation or </a:t>
            </a:r>
            <a:r>
              <a:rPr lang="en-GB" sz="2900" dirty="0"/>
              <a:t>e</a:t>
            </a:r>
            <a:r>
              <a:rPr lang="en-GB" sz="2900" dirty="0" smtClean="0"/>
              <a:t>xacerbation of existing sleep problems…A ‘Sleep-Poor’ or ‘Sleep-less’ Nation?</a:t>
            </a:r>
          </a:p>
          <a:p>
            <a:pPr marL="0" indent="0">
              <a:buNone/>
            </a:pPr>
            <a:endParaRPr lang="en-GB" sz="3300" dirty="0" smtClean="0"/>
          </a:p>
          <a:p>
            <a:pPr lvl="1"/>
            <a:r>
              <a:rPr lang="en-GB" sz="2900" i="1" dirty="0" smtClean="0"/>
              <a:t>Optimistic Scenario (2)</a:t>
            </a:r>
            <a:r>
              <a:rPr lang="en-GB" sz="2900" dirty="0" smtClean="0"/>
              <a:t>:  Further progress/traction of “Pro-Sleep” </a:t>
            </a:r>
            <a:r>
              <a:rPr lang="en-GB" sz="2900" dirty="0"/>
              <a:t>A</a:t>
            </a:r>
            <a:r>
              <a:rPr lang="en-GB" sz="2900" dirty="0" smtClean="0"/>
              <a:t>gendas …A ‘Better’ or ‘Well-Slept’ Nation? </a:t>
            </a:r>
          </a:p>
          <a:p>
            <a:pPr marL="457200" lvl="1" indent="0">
              <a:buNone/>
            </a:pPr>
            <a:endParaRPr lang="en-GB" sz="3000" dirty="0" smtClean="0"/>
          </a:p>
          <a:p>
            <a:pPr lvl="1"/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332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Prospects: A Bettor Well-Slept Nation …(2)?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Scenario 1 the most likely or realistic, in the immediate/near future, given: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Other priorities will, in all probability, continue to trump sleep matters</a:t>
            </a:r>
          </a:p>
          <a:p>
            <a:endParaRPr lang="en-GB" dirty="0"/>
          </a:p>
          <a:p>
            <a:r>
              <a:rPr lang="en-GB" dirty="0" smtClean="0"/>
              <a:t> The lure or temptation of  ‘enhancements’ to reduce or ‘customise’ our sleep still further in the 24/7 society…?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26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Prospects: A Better or Well Slept Nation…(3)?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/>
              <a:t>To the extent nevertheless that:</a:t>
            </a:r>
          </a:p>
          <a:p>
            <a:r>
              <a:rPr lang="en-GB" dirty="0" smtClean="0"/>
              <a:t>Sleep is a problem for some if not many of us </a:t>
            </a:r>
            <a:r>
              <a:rPr lang="en-GB" dirty="0" smtClean="0"/>
              <a:t>today</a:t>
            </a:r>
            <a:endParaRPr lang="en-GB" dirty="0" smtClean="0"/>
          </a:p>
          <a:p>
            <a:r>
              <a:rPr lang="en-GB" dirty="0" smtClean="0"/>
              <a:t>These problems </a:t>
            </a:r>
            <a:r>
              <a:rPr lang="en-GB" dirty="0" smtClean="0"/>
              <a:t>and struggles are </a:t>
            </a:r>
            <a:r>
              <a:rPr lang="en-GB" dirty="0" smtClean="0"/>
              <a:t>social as well as medical, public as well as personal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Then:</a:t>
            </a:r>
          </a:p>
          <a:p>
            <a:r>
              <a:rPr lang="en-GB" dirty="0" smtClean="0"/>
              <a:t>Concerted and coordinated policies to protect and promote the sleep of nation may well be called for on precisely these counts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Getting sufficient sleep, moreover, is:</a:t>
            </a:r>
          </a:p>
          <a:p>
            <a:r>
              <a:rPr lang="en-GB" dirty="0" smtClean="0"/>
              <a:t>A human right </a:t>
            </a:r>
          </a:p>
          <a:p>
            <a:r>
              <a:rPr lang="en-GB" dirty="0" smtClean="0"/>
              <a:t>Another (hidden) dimension of inequality -- if not inequity or injustice?</a:t>
            </a:r>
          </a:p>
          <a:p>
            <a:r>
              <a:rPr lang="en-GB" dirty="0" smtClean="0"/>
              <a:t>Vital to current and future GWB not just GDP Political Agendas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50264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Prospects: A Better or Well-Slept Nation …(4)?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690688"/>
            <a:ext cx="10233800" cy="4916174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A crucial role for the social sciences here too in documenting, discussing and debating the problems and prospects of sleep:</a:t>
            </a:r>
          </a:p>
          <a:p>
            <a:pPr marL="457200" lvl="1" indent="0">
              <a:buNone/>
            </a:pPr>
            <a:endParaRPr lang="en-GB" dirty="0" smtClean="0"/>
          </a:p>
          <a:p>
            <a:pPr lvl="1">
              <a:buFontTx/>
              <a:buChar char="-"/>
            </a:pPr>
            <a:r>
              <a:rPr lang="en-GB" smtClean="0"/>
              <a:t>Today’s event, </a:t>
            </a:r>
            <a:r>
              <a:rPr lang="en-GB" dirty="0" smtClean="0"/>
              <a:t>for example…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 smtClean="0"/>
              <a:t>Part and parcel of the politics of sleep …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END</a:t>
            </a:r>
          </a:p>
          <a:p>
            <a:pPr>
              <a:buFontTx/>
              <a:buChar char="-"/>
            </a:pPr>
            <a:endParaRPr lang="en-GB" dirty="0" smtClean="0"/>
          </a:p>
          <a:p>
            <a:pPr>
              <a:buFontTx/>
              <a:buChar char="-"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03999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Problems, Politics, Prospects…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Provocative or Rhetorical questions?</a:t>
            </a:r>
          </a:p>
          <a:p>
            <a:endParaRPr lang="en-GB" dirty="0"/>
          </a:p>
          <a:p>
            <a:r>
              <a:rPr lang="en-GB" dirty="0" smtClean="0"/>
              <a:t>Maybe, BUT…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Sleep problematized and politicised in countless ways today in the ‘24/7 society’ </a:t>
            </a:r>
          </a:p>
          <a:p>
            <a:endParaRPr lang="en-GB" dirty="0"/>
          </a:p>
          <a:p>
            <a:r>
              <a:rPr lang="en-GB" dirty="0" smtClean="0"/>
              <a:t>Many claims, discourses, debates on the problems, politics, prospects of sleep today…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0364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Problems: Counting Sleep…(1)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506828"/>
            <a:ext cx="10233800" cy="48810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 smtClean="0"/>
              <a:t>Great British Sleep Survey</a:t>
            </a:r>
            <a:r>
              <a:rPr lang="en-GB" dirty="0" smtClean="0"/>
              <a:t> (2012) -- completed by 21,300 adults– which reports:</a:t>
            </a:r>
          </a:p>
          <a:p>
            <a:endParaRPr lang="en-GB" dirty="0" smtClean="0"/>
          </a:p>
          <a:p>
            <a:r>
              <a:rPr lang="en-GB" dirty="0" smtClean="0"/>
              <a:t>An average sleep score in the UK of 5.1 out of 10, which ‘just scrapes into the average category’</a:t>
            </a:r>
          </a:p>
          <a:p>
            <a:r>
              <a:rPr lang="en-GB" dirty="0" smtClean="0"/>
              <a:t>Sleep problems affect 1 in 3 of us at any time, it is claimed, and about 10% of us on a chronic basis</a:t>
            </a:r>
          </a:p>
          <a:p>
            <a:r>
              <a:rPr lang="en-GB" dirty="0" smtClean="0"/>
              <a:t>42% of those on sleeping pills had sleep problems for over a decade</a:t>
            </a:r>
          </a:p>
          <a:p>
            <a:r>
              <a:rPr lang="en-GB" dirty="0" smtClean="0"/>
              <a:t>New GBSS survey just launched with the aim of helping to ‘better understand the </a:t>
            </a:r>
            <a:r>
              <a:rPr lang="en-GB" dirty="0"/>
              <a:t>nation’s </a:t>
            </a:r>
            <a:r>
              <a:rPr lang="en-GB" dirty="0" smtClean="0"/>
              <a:t>sleep’  </a:t>
            </a:r>
            <a:r>
              <a:rPr lang="en-GB" dirty="0" smtClean="0">
                <a:hlinkClick r:id="rId2"/>
              </a:rPr>
              <a:t>http</a:t>
            </a:r>
            <a:r>
              <a:rPr lang="en-GB" dirty="0">
                <a:hlinkClick r:id="rId2"/>
              </a:rPr>
              <a:t>://</a:t>
            </a:r>
            <a:r>
              <a:rPr lang="en-GB" dirty="0" smtClean="0">
                <a:hlinkClick r:id="rId2"/>
              </a:rPr>
              <a:t>www.eye.ox.ac.uk/news/great-british-sleep-survey-launched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398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489397" y="5795493"/>
            <a:ext cx="3786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Great British Sleep Survey (2011)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846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extBox 1"/>
          <p:cNvSpPr txBox="1"/>
          <p:nvPr/>
        </p:nvSpPr>
        <p:spPr>
          <a:xfrm>
            <a:off x="399245" y="6065949"/>
            <a:ext cx="3863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Great British Sleep Survey (2011)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96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Problems…Counting sleep (4)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Preliminary Findings from (First wave) </a:t>
            </a:r>
            <a:r>
              <a:rPr lang="en-GB" b="1" dirty="0" smtClean="0"/>
              <a:t>ESRC Understanding Society Survey</a:t>
            </a:r>
            <a:r>
              <a:rPr lang="en-GB" dirty="0"/>
              <a:t> </a:t>
            </a:r>
            <a:r>
              <a:rPr lang="en-GB" dirty="0" smtClean="0"/>
              <a:t>(Arber and Meadows 2011) -- completed by a representative sample of over 17,000 people living in the UK:</a:t>
            </a:r>
          </a:p>
          <a:p>
            <a:r>
              <a:rPr lang="en-GB" i="1" dirty="0" smtClean="0"/>
              <a:t>Sleep duration:</a:t>
            </a:r>
            <a:r>
              <a:rPr lang="en-GB" dirty="0" smtClean="0"/>
              <a:t> overall 1/3</a:t>
            </a:r>
            <a:r>
              <a:rPr lang="en-GB" baseline="30000" dirty="0" smtClean="0"/>
              <a:t>rd</a:t>
            </a:r>
            <a:r>
              <a:rPr lang="en-GB" dirty="0" smtClean="0"/>
              <a:t> of people reported sleeping less than 6.5 hours per night, with 12% reporting very short sleep (less than 6 hours per night)</a:t>
            </a:r>
          </a:p>
          <a:p>
            <a:r>
              <a:rPr lang="en-GB" dirty="0" smtClean="0"/>
              <a:t>Long work hours (more than 48hrs per week) associated with an increase in short sleep duration</a:t>
            </a:r>
          </a:p>
          <a:p>
            <a:r>
              <a:rPr lang="en-GB" dirty="0" smtClean="0"/>
              <a:t> Strong linkages evident between disadvantaged SES and short sleep duration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4648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Problems…Counting sleep (5)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i="1" dirty="0" smtClean="0"/>
              <a:t>Sleep medications:</a:t>
            </a:r>
            <a:r>
              <a:rPr lang="en-GB" dirty="0" smtClean="0"/>
              <a:t> 1/10</a:t>
            </a:r>
            <a:r>
              <a:rPr lang="en-GB" baseline="30000" dirty="0" smtClean="0"/>
              <a:t>th</a:t>
            </a:r>
            <a:r>
              <a:rPr lang="en-GB" dirty="0" smtClean="0"/>
              <a:t> report taking sleep medications (including prescription and OTC) on more than 3 nights a week, with strong and linear age gradient, especially for women</a:t>
            </a:r>
          </a:p>
          <a:p>
            <a:r>
              <a:rPr lang="en-GB" i="1" dirty="0" smtClean="0"/>
              <a:t>Sleep quality:</a:t>
            </a:r>
            <a:r>
              <a:rPr lang="en-GB" dirty="0" smtClean="0"/>
              <a:t> overall women more likely to have sleep problems than men, several sleep problems found to increase with age, such as taking sleeping medications and waking up in the night.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0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Problems…Counting Sleep (6)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Claims of widespread ‘</a:t>
            </a:r>
            <a:r>
              <a:rPr lang="en-GB" i="1" dirty="0"/>
              <a:t>s</a:t>
            </a:r>
            <a:r>
              <a:rPr lang="en-GB" i="1" dirty="0" smtClean="0"/>
              <a:t>ocial jet lag</a:t>
            </a:r>
            <a:r>
              <a:rPr lang="en-GB" dirty="0" smtClean="0"/>
              <a:t>’ due to clash, drift or mismatch between our biological and social clocks…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088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TC104033923[[fn=Depth]]</Template>
  <TotalTime>453</TotalTime>
  <Words>1374</Words>
  <Application>Microsoft Office PowerPoint</Application>
  <PresentationFormat>Widescreen</PresentationFormat>
  <Paragraphs>158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Corbel</vt:lpstr>
      <vt:lpstr>Depth</vt:lpstr>
      <vt:lpstr>The Sleep of the Nation</vt:lpstr>
      <vt:lpstr>Some Questions to Ponder…</vt:lpstr>
      <vt:lpstr>Problems, Politics, Prospects…</vt:lpstr>
      <vt:lpstr>Problems: Counting Sleep…(1)</vt:lpstr>
      <vt:lpstr>PowerPoint Presentation</vt:lpstr>
      <vt:lpstr>PowerPoint Presentation</vt:lpstr>
      <vt:lpstr>Problems…Counting sleep (4)</vt:lpstr>
      <vt:lpstr>Problems…Counting sleep (5)</vt:lpstr>
      <vt:lpstr>Problems…Counting Sleep (6)</vt:lpstr>
      <vt:lpstr>Problems…Counting Sleep (7)</vt:lpstr>
      <vt:lpstr>Problems…Counting Sleep (8)</vt:lpstr>
      <vt:lpstr>Problems…Counting Sleep (9)</vt:lpstr>
      <vt:lpstr>PowerPoint Presentation</vt:lpstr>
      <vt:lpstr>Politics…</vt:lpstr>
      <vt:lpstr>Politics: Championing Sleep (1)</vt:lpstr>
      <vt:lpstr>Politics: Championing Sleep (2)</vt:lpstr>
      <vt:lpstr>Politics: Contesting Sleep (1)</vt:lpstr>
      <vt:lpstr>Politics: Contesting Sleep (2)</vt:lpstr>
      <vt:lpstr>Politics: Paradoxes (3)</vt:lpstr>
      <vt:lpstr>Prospects: A Better or Well-Slept Nation …(1)?</vt:lpstr>
      <vt:lpstr>Prospects: A Bettor Well-Slept Nation …(2)?</vt:lpstr>
      <vt:lpstr>Prospects: A Better or Well Slept Nation…(3)?</vt:lpstr>
      <vt:lpstr>Prospects: A Better or Well-Slept Nation …(4)?</vt:lpstr>
    </vt:vector>
  </TitlesOfParts>
  <Company>University of Warwick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Sleep of the Nation</dc:title>
  <dc:creator>Williams, Simon</dc:creator>
  <cp:lastModifiedBy>Williams, Simon</cp:lastModifiedBy>
  <cp:revision>67</cp:revision>
  <dcterms:created xsi:type="dcterms:W3CDTF">2014-10-17T17:03:40Z</dcterms:created>
  <dcterms:modified xsi:type="dcterms:W3CDTF">2014-11-04T14:49:12Z</dcterms:modified>
</cp:coreProperties>
</file>