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3.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640" r:id="rId3"/>
    <p:sldId id="652" r:id="rId4"/>
    <p:sldId id="673" r:id="rId5"/>
    <p:sldId id="679" r:id="rId6"/>
    <p:sldId id="658" r:id="rId7"/>
    <p:sldId id="688" r:id="rId8"/>
    <p:sldId id="665" r:id="rId9"/>
    <p:sldId id="682" r:id="rId10"/>
    <p:sldId id="681" r:id="rId11"/>
    <p:sldId id="683" r:id="rId12"/>
    <p:sldId id="689" r:id="rId13"/>
    <p:sldId id="690" r:id="rId14"/>
    <p:sldId id="645" r:id="rId15"/>
    <p:sldId id="455" r:id="rId16"/>
    <p:sldId id="657" r:id="rId17"/>
    <p:sldId id="661" r:id="rId18"/>
    <p:sldId id="655" r:id="rId19"/>
    <p:sldId id="639" r:id="rId20"/>
    <p:sldId id="674" r:id="rId21"/>
    <p:sldId id="680" r:id="rId22"/>
    <p:sldId id="663" r:id="rId23"/>
    <p:sldId id="684" r:id="rId24"/>
    <p:sldId id="659" r:id="rId2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715336734534432E-2"/>
          <c:y val="1.6672850560525809E-2"/>
          <c:w val="0.89434773039140936"/>
          <c:h val="0.76362181193443024"/>
        </c:manualLayout>
      </c:layout>
      <c:lineChart>
        <c:grouping val="standard"/>
        <c:varyColors val="0"/>
        <c:ser>
          <c:idx val="0"/>
          <c:order val="0"/>
          <c:tx>
            <c:strRef>
              <c:f>Sheet2!$A$2</c:f>
              <c:strCache>
                <c:ptCount val="1"/>
                <c:pt idx="0">
                  <c:v>ALL VIOLENCE</c:v>
                </c:pt>
              </c:strCache>
            </c:strRef>
          </c:tx>
          <c:spPr>
            <a:ln w="28575" cap="rnd" cmpd="sng" algn="ctr">
              <a:solidFill>
                <a:srgbClr val="00B0F0"/>
              </a:solidFill>
              <a:round/>
            </a:ln>
            <a:effectLst/>
          </c:spPr>
          <c:marker>
            <c:symbol val="none"/>
          </c:marker>
          <c:cat>
            <c:numRef>
              <c:f>Sheet2!$B$1:$AB$1</c:f>
              <c:numCache>
                <c:formatCode>General</c:formatCode>
                <c:ptCount val="27"/>
                <c:pt idx="0">
                  <c:v>1981</c:v>
                </c:pt>
                <c:pt idx="1">
                  <c:v>1983</c:v>
                </c:pt>
                <c:pt idx="2">
                  <c:v>1987</c:v>
                </c:pt>
                <c:pt idx="3">
                  <c:v>1991</c:v>
                </c:pt>
                <c:pt idx="4">
                  <c:v>1993</c:v>
                </c:pt>
                <c:pt idx="5">
                  <c:v>1995</c:v>
                </c:pt>
                <c:pt idx="6">
                  <c:v>1997</c:v>
                </c:pt>
                <c:pt idx="7">
                  <c:v>1999</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c:v>
                </c:pt>
              </c:numCache>
            </c:numRef>
          </c:cat>
          <c:val>
            <c:numRef>
              <c:f>Sheet2!$B$2:$AB$2</c:f>
              <c:numCache>
                <c:formatCode>#,##0</c:formatCode>
                <c:ptCount val="27"/>
                <c:pt idx="0">
                  <c:v>53.284100914193054</c:v>
                </c:pt>
                <c:pt idx="1">
                  <c:v>51.467580167133001</c:v>
                </c:pt>
                <c:pt idx="2">
                  <c:v>56.576788642798924</c:v>
                </c:pt>
                <c:pt idx="3">
                  <c:v>71.612030605590661</c:v>
                </c:pt>
                <c:pt idx="4">
                  <c:v>92.954717825956507</c:v>
                </c:pt>
                <c:pt idx="5">
                  <c:v>109.7255426</c:v>
                </c:pt>
                <c:pt idx="6">
                  <c:v>91.449257790000004</c:v>
                </c:pt>
                <c:pt idx="7">
                  <c:v>81.659680350000002</c:v>
                </c:pt>
                <c:pt idx="8">
                  <c:v>62.361762429999999</c:v>
                </c:pt>
                <c:pt idx="9">
                  <c:v>62.61754775</c:v>
                </c:pt>
                <c:pt idx="10">
                  <c:v>56.791411269999998</c:v>
                </c:pt>
                <c:pt idx="11">
                  <c:v>52.457207089999997</c:v>
                </c:pt>
                <c:pt idx="12">
                  <c:v>52.679569600000001</c:v>
                </c:pt>
                <c:pt idx="13">
                  <c:v>53.727578340000001</c:v>
                </c:pt>
                <c:pt idx="14">
                  <c:v>45.954672940000002</c:v>
                </c:pt>
                <c:pt idx="15">
                  <c:v>43.528146280000001</c:v>
                </c:pt>
                <c:pt idx="16">
                  <c:v>42.068129550000002</c:v>
                </c:pt>
                <c:pt idx="17">
                  <c:v>48.185910200000002</c:v>
                </c:pt>
                <c:pt idx="18">
                  <c:v>43.938440810000003</c:v>
                </c:pt>
                <c:pt idx="19">
                  <c:v>43.125735480000003</c:v>
                </c:pt>
                <c:pt idx="20">
                  <c:v>34.499648780000001</c:v>
                </c:pt>
                <c:pt idx="21">
                  <c:v>37.934703640000002</c:v>
                </c:pt>
                <c:pt idx="22">
                  <c:v>32.006745909999999</c:v>
                </c:pt>
                <c:pt idx="23">
                  <c:v>30.98559616</c:v>
                </c:pt>
                <c:pt idx="24">
                  <c:v>30.64935384</c:v>
                </c:pt>
                <c:pt idx="25">
                  <c:v>28.71141364</c:v>
                </c:pt>
                <c:pt idx="26">
                  <c:v>26.291583379999999</c:v>
                </c:pt>
              </c:numCache>
            </c:numRef>
          </c:val>
          <c:smooth val="0"/>
          <c:extLst>
            <c:ext xmlns:c16="http://schemas.microsoft.com/office/drawing/2014/chart" uri="{C3380CC4-5D6E-409C-BE32-E72D297353CC}">
              <c16:uniqueId val="{00000000-E07B-462C-B261-B7187FD6A99C}"/>
            </c:ext>
          </c:extLst>
        </c:ser>
        <c:ser>
          <c:idx val="1"/>
          <c:order val="1"/>
          <c:tx>
            <c:strRef>
              <c:f>Sheet2!$A$3</c:f>
              <c:strCache>
                <c:ptCount val="1"/>
                <c:pt idx="0">
                  <c:v>Violence with injury</c:v>
                </c:pt>
              </c:strCache>
            </c:strRef>
          </c:tx>
          <c:spPr>
            <a:ln w="28575" cap="rnd" cmpd="sng" algn="ctr">
              <a:solidFill>
                <a:srgbClr val="7030A0"/>
              </a:solidFill>
              <a:round/>
            </a:ln>
            <a:effectLst/>
          </c:spPr>
          <c:marker>
            <c:symbol val="none"/>
          </c:marker>
          <c:cat>
            <c:numRef>
              <c:f>Sheet2!$B$1:$AB$1</c:f>
              <c:numCache>
                <c:formatCode>General</c:formatCode>
                <c:ptCount val="27"/>
                <c:pt idx="0">
                  <c:v>1981</c:v>
                </c:pt>
                <c:pt idx="1">
                  <c:v>1983</c:v>
                </c:pt>
                <c:pt idx="2">
                  <c:v>1987</c:v>
                </c:pt>
                <c:pt idx="3">
                  <c:v>1991</c:v>
                </c:pt>
                <c:pt idx="4">
                  <c:v>1993</c:v>
                </c:pt>
                <c:pt idx="5">
                  <c:v>1995</c:v>
                </c:pt>
                <c:pt idx="6">
                  <c:v>1997</c:v>
                </c:pt>
                <c:pt idx="7">
                  <c:v>1999</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c:v>
                </c:pt>
              </c:numCache>
            </c:numRef>
          </c:cat>
          <c:val>
            <c:numRef>
              <c:f>Sheet2!$B$3:$AB$3</c:f>
              <c:numCache>
                <c:formatCode>#,##0</c:formatCode>
                <c:ptCount val="27"/>
                <c:pt idx="0">
                  <c:v>31.649245873841625</c:v>
                </c:pt>
                <c:pt idx="1">
                  <c:v>30.876565638262978</c:v>
                </c:pt>
                <c:pt idx="2">
                  <c:v>39.747584996205319</c:v>
                </c:pt>
                <c:pt idx="3">
                  <c:v>43.899592049099589</c:v>
                </c:pt>
                <c:pt idx="4">
                  <c:v>59.394614547399293</c:v>
                </c:pt>
                <c:pt idx="5">
                  <c:v>64.438893620000002</c:v>
                </c:pt>
                <c:pt idx="6">
                  <c:v>57.731293450000003</c:v>
                </c:pt>
                <c:pt idx="7">
                  <c:v>47.765795390000001</c:v>
                </c:pt>
                <c:pt idx="8">
                  <c:v>36.850694650000001</c:v>
                </c:pt>
                <c:pt idx="9">
                  <c:v>34.456217649999999</c:v>
                </c:pt>
                <c:pt idx="10">
                  <c:v>30.569745180000002</c:v>
                </c:pt>
                <c:pt idx="11">
                  <c:v>30.0370904</c:v>
                </c:pt>
                <c:pt idx="12">
                  <c:v>28.529577530000001</c:v>
                </c:pt>
                <c:pt idx="13">
                  <c:v>27.77554241</c:v>
                </c:pt>
                <c:pt idx="14">
                  <c:v>23.791229609999998</c:v>
                </c:pt>
                <c:pt idx="15">
                  <c:v>23.32681809</c:v>
                </c:pt>
                <c:pt idx="16">
                  <c:v>22.207621700000001</c:v>
                </c:pt>
                <c:pt idx="17">
                  <c:v>27.920101410000001</c:v>
                </c:pt>
                <c:pt idx="18">
                  <c:v>22.967225320000001</c:v>
                </c:pt>
                <c:pt idx="19">
                  <c:v>25.485375090000002</c:v>
                </c:pt>
                <c:pt idx="20">
                  <c:v>14.663036590000001</c:v>
                </c:pt>
                <c:pt idx="21">
                  <c:v>18.416899690000001</c:v>
                </c:pt>
                <c:pt idx="22">
                  <c:v>13.747478409999999</c:v>
                </c:pt>
                <c:pt idx="23">
                  <c:v>15.185932449999999</c:v>
                </c:pt>
                <c:pt idx="24">
                  <c:v>14.309707100000001</c:v>
                </c:pt>
                <c:pt idx="25">
                  <c:v>15.255203399999999</c:v>
                </c:pt>
                <c:pt idx="26">
                  <c:v>12.538535530000001</c:v>
                </c:pt>
              </c:numCache>
            </c:numRef>
          </c:val>
          <c:smooth val="0"/>
          <c:extLst>
            <c:ext xmlns:c16="http://schemas.microsoft.com/office/drawing/2014/chart" uri="{C3380CC4-5D6E-409C-BE32-E72D297353CC}">
              <c16:uniqueId val="{00000001-E07B-462C-B261-B7187FD6A99C}"/>
            </c:ext>
          </c:extLst>
        </c:ser>
        <c:ser>
          <c:idx val="2"/>
          <c:order val="2"/>
          <c:tx>
            <c:strRef>
              <c:f>Sheet2!$A$4</c:f>
              <c:strCache>
                <c:ptCount val="1"/>
                <c:pt idx="0">
                  <c:v>Violence without injury</c:v>
                </c:pt>
              </c:strCache>
            </c:strRef>
          </c:tx>
          <c:spPr>
            <a:ln w="28575" cap="rnd" cmpd="sng" algn="ctr">
              <a:solidFill>
                <a:srgbClr val="FF0000"/>
              </a:solidFill>
              <a:round/>
            </a:ln>
            <a:effectLst/>
          </c:spPr>
          <c:marker>
            <c:symbol val="none"/>
          </c:marker>
          <c:cat>
            <c:numRef>
              <c:f>Sheet2!$B$1:$AB$1</c:f>
              <c:numCache>
                <c:formatCode>General</c:formatCode>
                <c:ptCount val="27"/>
                <c:pt idx="0">
                  <c:v>1981</c:v>
                </c:pt>
                <c:pt idx="1">
                  <c:v>1983</c:v>
                </c:pt>
                <c:pt idx="2">
                  <c:v>1987</c:v>
                </c:pt>
                <c:pt idx="3">
                  <c:v>1991</c:v>
                </c:pt>
                <c:pt idx="4">
                  <c:v>1993</c:v>
                </c:pt>
                <c:pt idx="5">
                  <c:v>1995</c:v>
                </c:pt>
                <c:pt idx="6">
                  <c:v>1997</c:v>
                </c:pt>
                <c:pt idx="7">
                  <c:v>1999</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c:v>
                </c:pt>
              </c:numCache>
            </c:numRef>
          </c:cat>
          <c:val>
            <c:numRef>
              <c:f>Sheet2!$B$4:$AB$4</c:f>
              <c:numCache>
                <c:formatCode>#,##0</c:formatCode>
                <c:ptCount val="27"/>
                <c:pt idx="0">
                  <c:v>21.634855040351372</c:v>
                </c:pt>
                <c:pt idx="1">
                  <c:v>20.59101452887008</c:v>
                </c:pt>
                <c:pt idx="2">
                  <c:v>16.829203646593545</c:v>
                </c:pt>
                <c:pt idx="3">
                  <c:v>27.712438556491183</c:v>
                </c:pt>
                <c:pt idx="4">
                  <c:v>33.560103278556923</c:v>
                </c:pt>
                <c:pt idx="5">
                  <c:v>45.286648960000001</c:v>
                </c:pt>
                <c:pt idx="6">
                  <c:v>33.717964330000001</c:v>
                </c:pt>
                <c:pt idx="7">
                  <c:v>33.893884960000001</c:v>
                </c:pt>
                <c:pt idx="8">
                  <c:v>25.511067780000001</c:v>
                </c:pt>
                <c:pt idx="9">
                  <c:v>28.16133009</c:v>
                </c:pt>
                <c:pt idx="10">
                  <c:v>26.221666089999999</c:v>
                </c:pt>
                <c:pt idx="11">
                  <c:v>22.42011669</c:v>
                </c:pt>
                <c:pt idx="12">
                  <c:v>24.14999207</c:v>
                </c:pt>
                <c:pt idx="13">
                  <c:v>25.95203592</c:v>
                </c:pt>
                <c:pt idx="14">
                  <c:v>22.16344333</c:v>
                </c:pt>
                <c:pt idx="15">
                  <c:v>20.201328190000002</c:v>
                </c:pt>
                <c:pt idx="16">
                  <c:v>19.860507850000001</c:v>
                </c:pt>
                <c:pt idx="17">
                  <c:v>20.265808790000001</c:v>
                </c:pt>
                <c:pt idx="18">
                  <c:v>20.9712155</c:v>
                </c:pt>
                <c:pt idx="19">
                  <c:v>17.640360380000001</c:v>
                </c:pt>
                <c:pt idx="20">
                  <c:v>19.83661219</c:v>
                </c:pt>
                <c:pt idx="21">
                  <c:v>19.517803950000001</c:v>
                </c:pt>
                <c:pt idx="22">
                  <c:v>18.2592675</c:v>
                </c:pt>
                <c:pt idx="23">
                  <c:v>15.799663710000001</c:v>
                </c:pt>
                <c:pt idx="24">
                  <c:v>16.339646739999999</c:v>
                </c:pt>
                <c:pt idx="25">
                  <c:v>13.456210240000001</c:v>
                </c:pt>
                <c:pt idx="26">
                  <c:v>13.75304785</c:v>
                </c:pt>
              </c:numCache>
            </c:numRef>
          </c:val>
          <c:smooth val="0"/>
          <c:extLst>
            <c:ext xmlns:c16="http://schemas.microsoft.com/office/drawing/2014/chart" uri="{C3380CC4-5D6E-409C-BE32-E72D297353CC}">
              <c16:uniqueId val="{00000002-E07B-462C-B261-B7187FD6A99C}"/>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209857968"/>
        <c:axId val="209854608"/>
      </c:lineChart>
      <c:catAx>
        <c:axId val="20985796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209854608"/>
        <c:crosses val="autoZero"/>
        <c:auto val="1"/>
        <c:lblAlgn val="ctr"/>
        <c:lblOffset val="100"/>
        <c:noMultiLvlLbl val="0"/>
      </c:catAx>
      <c:valAx>
        <c:axId val="20985460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209857968"/>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7.1666812576934524E-2"/>
          <c:y val="2.0991749524350373E-2"/>
          <c:w val="0.89308448564432319"/>
          <c:h val="0.84835621577645037"/>
        </c:manualLayout>
      </c:layout>
      <c:lineChart>
        <c:grouping val="standard"/>
        <c:varyColors val="0"/>
        <c:ser>
          <c:idx val="0"/>
          <c:order val="0"/>
          <c:tx>
            <c:strRef>
              <c:f>'Sex of victim'!$O$2</c:f>
              <c:strCache>
                <c:ptCount val="1"/>
                <c:pt idx="0">
                  <c:v>per 100,000 total pop</c:v>
                </c:pt>
              </c:strCache>
            </c:strRef>
          </c:tx>
          <c:spPr>
            <a:ln w="28575" cap="rnd" cmpd="sng" algn="ctr">
              <a:solidFill>
                <a:srgbClr val="00B050"/>
              </a:solidFill>
              <a:round/>
            </a:ln>
            <a:effectLst/>
          </c:spPr>
          <c:marker>
            <c:symbol val="none"/>
          </c:marker>
          <c:cat>
            <c:strRef>
              <c:f>'Sex of victim'!$N$3:$N$46</c:f>
              <c:strCach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strCache>
            </c:strRef>
          </c:cat>
          <c:val>
            <c:numRef>
              <c:f>'Sex of victim'!$O$3:$O$46</c:f>
              <c:numCache>
                <c:formatCode>0.000</c:formatCode>
                <c:ptCount val="44"/>
                <c:pt idx="0">
                  <c:v>0.82928131649420311</c:v>
                </c:pt>
                <c:pt idx="1">
                  <c:v>0.93644132072609598</c:v>
                </c:pt>
                <c:pt idx="2">
                  <c:v>1.1008277416670371</c:v>
                </c:pt>
                <c:pt idx="3">
                  <c:v>0.99792351269076462</c:v>
                </c:pt>
                <c:pt idx="4">
                  <c:v>1.0033384171832787</c:v>
                </c:pt>
                <c:pt idx="5">
                  <c:v>1.087096256181675</c:v>
                </c:pt>
                <c:pt idx="6">
                  <c:v>0.96136410673947081</c:v>
                </c:pt>
                <c:pt idx="7">
                  <c:v>1.0641051971581752</c:v>
                </c:pt>
                <c:pt idx="8">
                  <c:v>1.0729890685678722</c:v>
                </c:pt>
                <c:pt idx="9">
                  <c:v>1.12203200035265</c:v>
                </c:pt>
                <c:pt idx="10">
                  <c:v>1.1511684938789757</c:v>
                </c:pt>
                <c:pt idx="11">
                  <c:v>1.0845001095245617</c:v>
                </c:pt>
                <c:pt idx="12">
                  <c:v>1.011747659976449</c:v>
                </c:pt>
                <c:pt idx="13">
                  <c:v>1.0897807677547044</c:v>
                </c:pt>
                <c:pt idx="14">
                  <c:v>1.2236927488401372</c:v>
                </c:pt>
                <c:pt idx="15">
                  <c:v>1.1302067568791803</c:v>
                </c:pt>
                <c:pt idx="16">
                  <c:v>1.1061886804457635</c:v>
                </c:pt>
                <c:pt idx="17">
                  <c:v>1.1894461383183439</c:v>
                </c:pt>
                <c:pt idx="18">
                  <c:v>1.29310400312623</c:v>
                </c:pt>
                <c:pt idx="19">
                  <c:v>1.1320659368887245</c:v>
                </c:pt>
                <c:pt idx="20">
                  <c:v>1.1792167394160642</c:v>
                </c:pt>
                <c:pt idx="21">
                  <c:v>1.225828934914748</c:v>
                </c:pt>
                <c:pt idx="22">
                  <c:v>1.2053883323146262</c:v>
                </c:pt>
                <c:pt idx="23">
                  <c:v>1.3348630301072411</c:v>
                </c:pt>
                <c:pt idx="24">
                  <c:v>1.4839578427630356</c:v>
                </c:pt>
                <c:pt idx="25">
                  <c:v>1.4276984874931806</c:v>
                </c:pt>
                <c:pt idx="26">
                  <c:v>1.458480466141707</c:v>
                </c:pt>
                <c:pt idx="27">
                  <c:v>1.4750144406547694</c:v>
                </c:pt>
                <c:pt idx="28">
                  <c:v>1.2860393632944169</c:v>
                </c:pt>
                <c:pt idx="29">
                  <c:v>1.3345479202238393</c:v>
                </c:pt>
                <c:pt idx="30">
                  <c:v>1.3036109545388754</c:v>
                </c:pt>
                <c:pt idx="31">
                  <c:v>1.1852290555438452</c:v>
                </c:pt>
                <c:pt idx="32">
                  <c:v>1.0790210375247127</c:v>
                </c:pt>
                <c:pt idx="33">
                  <c:v>1.0629812245734038</c:v>
                </c:pt>
                <c:pt idx="34">
                  <c:v>1.0218809456358091</c:v>
                </c:pt>
                <c:pt idx="35">
                  <c:v>0.92455431708882563</c:v>
                </c:pt>
                <c:pt idx="36">
                  <c:v>0.90608612253771748</c:v>
                </c:pt>
                <c:pt idx="37">
                  <c:v>0.87443262473981709</c:v>
                </c:pt>
                <c:pt idx="38">
                  <c:v>0.879323431621711</c:v>
                </c:pt>
                <c:pt idx="39">
                  <c:v>0.93180654319008116</c:v>
                </c:pt>
                <c:pt idx="40">
                  <c:v>1.0452025416125517</c:v>
                </c:pt>
                <c:pt idx="41">
                  <c:v>1.1232190022130968</c:v>
                </c:pt>
                <c:pt idx="42">
                  <c:v>1.022882968729391</c:v>
                </c:pt>
                <c:pt idx="43">
                  <c:v>0.97455239411354277</c:v>
                </c:pt>
              </c:numCache>
            </c:numRef>
          </c:val>
          <c:smooth val="0"/>
          <c:extLst>
            <c:ext xmlns:c16="http://schemas.microsoft.com/office/drawing/2014/chart" uri="{C3380CC4-5D6E-409C-BE32-E72D297353CC}">
              <c16:uniqueId val="{00000000-932B-46CC-A088-A12DD8ED1045}"/>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179031471"/>
        <c:axId val="1179029071"/>
      </c:lineChart>
      <c:catAx>
        <c:axId val="1179031471"/>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1179029071"/>
        <c:crosses val="autoZero"/>
        <c:auto val="1"/>
        <c:lblAlgn val="ctr"/>
        <c:lblOffset val="100"/>
        <c:noMultiLvlLbl val="0"/>
      </c:catAx>
      <c:valAx>
        <c:axId val="1179029071"/>
        <c:scaling>
          <c:orientation val="minMax"/>
        </c:scaling>
        <c:delete val="0"/>
        <c:axPos val="l"/>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1179031471"/>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929716848787042E-2"/>
          <c:y val="3.2158837190132995E-2"/>
          <c:w val="0.90639846514229117"/>
          <c:h val="0.76121033119211579"/>
        </c:manualLayout>
      </c:layout>
      <c:lineChart>
        <c:grouping val="standard"/>
        <c:varyColors val="0"/>
        <c:ser>
          <c:idx val="0"/>
          <c:order val="0"/>
          <c:tx>
            <c:strRef>
              <c:f>'Sex of victim'!$L$2</c:f>
              <c:strCache>
                <c:ptCount val="1"/>
                <c:pt idx="0">
                  <c:v>per 100,000 female pop</c:v>
                </c:pt>
              </c:strCache>
            </c:strRef>
          </c:tx>
          <c:spPr>
            <a:ln w="28575" cap="rnd" cmpd="sng" algn="ctr">
              <a:solidFill>
                <a:schemeClr val="accent1"/>
              </a:solidFill>
              <a:round/>
            </a:ln>
            <a:effectLst/>
          </c:spPr>
          <c:marker>
            <c:symbol val="none"/>
          </c:marker>
          <c:cat>
            <c:strRef>
              <c:f>'Sex of victim'!$K$3:$K$46</c:f>
              <c:strCach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strCache>
            </c:strRef>
          </c:cat>
          <c:val>
            <c:numRef>
              <c:f>'Sex of victim'!$L$3:$L$46</c:f>
              <c:numCache>
                <c:formatCode>0.000</c:formatCode>
                <c:ptCount val="44"/>
                <c:pt idx="0">
                  <c:v>0.81611089646036539</c:v>
                </c:pt>
                <c:pt idx="1">
                  <c:v>0.78817112771524955</c:v>
                </c:pt>
                <c:pt idx="2">
                  <c:v>1.0474461608735544</c:v>
                </c:pt>
                <c:pt idx="3">
                  <c:v>0.95097750270164072</c:v>
                </c:pt>
                <c:pt idx="4">
                  <c:v>0.94212968415102349</c:v>
                </c:pt>
                <c:pt idx="5">
                  <c:v>1.0132696298310035</c:v>
                </c:pt>
                <c:pt idx="6">
                  <c:v>0.88291884021664702</c:v>
                </c:pt>
                <c:pt idx="7">
                  <c:v>0.9244592970756218</c:v>
                </c:pt>
                <c:pt idx="8">
                  <c:v>0.99975135090424971</c:v>
                </c:pt>
                <c:pt idx="9">
                  <c:v>0.98492074658082629</c:v>
                </c:pt>
                <c:pt idx="10">
                  <c:v>0.89700457553879398</c:v>
                </c:pt>
                <c:pt idx="11">
                  <c:v>0.87141605457434745</c:v>
                </c:pt>
                <c:pt idx="12">
                  <c:v>0.84948336352474429</c:v>
                </c:pt>
                <c:pt idx="13">
                  <c:v>0.82037178016593704</c:v>
                </c:pt>
                <c:pt idx="14">
                  <c:v>1.0971854660828515</c:v>
                </c:pt>
                <c:pt idx="15">
                  <c:v>0.88383209394056195</c:v>
                </c:pt>
                <c:pt idx="16">
                  <c:v>0.85518264544261147</c:v>
                </c:pt>
                <c:pt idx="17">
                  <c:v>0.92524954608513788</c:v>
                </c:pt>
                <c:pt idx="18">
                  <c:v>0.83188848105672175</c:v>
                </c:pt>
                <c:pt idx="19">
                  <c:v>0.78466585516296483</c:v>
                </c:pt>
                <c:pt idx="20">
                  <c:v>0.8129634316948503</c:v>
                </c:pt>
                <c:pt idx="21">
                  <c:v>0.81072711890508553</c:v>
                </c:pt>
                <c:pt idx="22">
                  <c:v>0.71401648175518784</c:v>
                </c:pt>
                <c:pt idx="23">
                  <c:v>0.9362547227028849</c:v>
                </c:pt>
                <c:pt idx="24">
                  <c:v>0.84746648587381634</c:v>
                </c:pt>
                <c:pt idx="25">
                  <c:v>0.92213790981454069</c:v>
                </c:pt>
                <c:pt idx="26">
                  <c:v>0.94782767707910909</c:v>
                </c:pt>
                <c:pt idx="27">
                  <c:v>0.80692981003951125</c:v>
                </c:pt>
                <c:pt idx="28">
                  <c:v>0.81928404449809611</c:v>
                </c:pt>
                <c:pt idx="29">
                  <c:v>0.74498035868369461</c:v>
                </c:pt>
                <c:pt idx="30">
                  <c:v>0.74319067776247949</c:v>
                </c:pt>
                <c:pt idx="31">
                  <c:v>0.68391617851701836</c:v>
                </c:pt>
                <c:pt idx="32">
                  <c:v>0.67583014083624304</c:v>
                </c:pt>
                <c:pt idx="33">
                  <c:v>0.6744425061775049</c:v>
                </c:pt>
                <c:pt idx="34">
                  <c:v>0.64135611420905192</c:v>
                </c:pt>
                <c:pt idx="35">
                  <c:v>0.59183108778693194</c:v>
                </c:pt>
                <c:pt idx="36">
                  <c:v>0.58133433046012306</c:v>
                </c:pt>
                <c:pt idx="37">
                  <c:v>0.63543000389879245</c:v>
                </c:pt>
                <c:pt idx="38">
                  <c:v>0.56596248432437346</c:v>
                </c:pt>
                <c:pt idx="39">
                  <c:v>0.56183085648846443</c:v>
                </c:pt>
                <c:pt idx="40">
                  <c:v>0.59212722445544652</c:v>
                </c:pt>
                <c:pt idx="41">
                  <c:v>0.74580547961680177</c:v>
                </c:pt>
                <c:pt idx="42">
                  <c:v>0.5822206901870296</c:v>
                </c:pt>
                <c:pt idx="43">
                  <c:v>0.53358287778280866</c:v>
                </c:pt>
              </c:numCache>
            </c:numRef>
          </c:val>
          <c:smooth val="0"/>
          <c:extLst>
            <c:ext xmlns:c16="http://schemas.microsoft.com/office/drawing/2014/chart" uri="{C3380CC4-5D6E-409C-BE32-E72D297353CC}">
              <c16:uniqueId val="{00000001-14F4-4620-B099-2EC3BC84C22A}"/>
            </c:ext>
          </c:extLst>
        </c:ser>
        <c:ser>
          <c:idx val="1"/>
          <c:order val="1"/>
          <c:tx>
            <c:strRef>
              <c:f>'Sex of victim'!$M$2</c:f>
              <c:strCache>
                <c:ptCount val="1"/>
                <c:pt idx="0">
                  <c:v>per 100,000 male pop</c:v>
                </c:pt>
              </c:strCache>
            </c:strRef>
          </c:tx>
          <c:spPr>
            <a:ln w="28575" cap="rnd" cmpd="sng" algn="ctr">
              <a:solidFill>
                <a:schemeClr val="accent2"/>
              </a:solidFill>
              <a:round/>
            </a:ln>
            <a:effectLst/>
          </c:spPr>
          <c:marker>
            <c:symbol val="none"/>
          </c:marker>
          <c:cat>
            <c:strRef>
              <c:f>'Sex of victim'!$K$3:$K$46</c:f>
              <c:strCach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strCache>
            </c:strRef>
          </c:cat>
          <c:val>
            <c:numRef>
              <c:f>'Sex of victim'!$M$3:$M$46</c:f>
              <c:numCache>
                <c:formatCode>0.000</c:formatCode>
                <c:ptCount val="44"/>
                <c:pt idx="0">
                  <c:v>0.843156312042598</c:v>
                </c:pt>
                <c:pt idx="1">
                  <c:v>1.0927690268538639</c:v>
                </c:pt>
                <c:pt idx="2">
                  <c:v>1.1570474140612363</c:v>
                </c:pt>
                <c:pt idx="3">
                  <c:v>1.0473805137546315</c:v>
                </c:pt>
                <c:pt idx="4">
                  <c:v>1.0678763746838795</c:v>
                </c:pt>
                <c:pt idx="5">
                  <c:v>1.1650324909319218</c:v>
                </c:pt>
                <c:pt idx="6">
                  <c:v>1.0441985633070863</c:v>
                </c:pt>
                <c:pt idx="7">
                  <c:v>1.2115100567325763</c:v>
                </c:pt>
                <c:pt idx="8">
                  <c:v>1.1503093095150865</c:v>
                </c:pt>
                <c:pt idx="9">
                  <c:v>1.266904329143719</c:v>
                </c:pt>
                <c:pt idx="10">
                  <c:v>1.4197430535891042</c:v>
                </c:pt>
                <c:pt idx="11">
                  <c:v>1.309675947289636</c:v>
                </c:pt>
                <c:pt idx="12">
                  <c:v>1.1832034719922684</c:v>
                </c:pt>
                <c:pt idx="13">
                  <c:v>1.3741630513575145</c:v>
                </c:pt>
                <c:pt idx="14">
                  <c:v>1.3573008625910339</c:v>
                </c:pt>
                <c:pt idx="15">
                  <c:v>1.3904910862851863</c:v>
                </c:pt>
                <c:pt idx="16">
                  <c:v>1.3713746199376413</c:v>
                </c:pt>
                <c:pt idx="17">
                  <c:v>1.4686330362040576</c:v>
                </c:pt>
                <c:pt idx="18">
                  <c:v>1.7798206341661265</c:v>
                </c:pt>
                <c:pt idx="19">
                  <c:v>1.4982155054757378</c:v>
                </c:pt>
                <c:pt idx="20">
                  <c:v>1.5649144429816453</c:v>
                </c:pt>
                <c:pt idx="21">
                  <c:v>1.6626522279143039</c:v>
                </c:pt>
                <c:pt idx="22">
                  <c:v>1.7217249425147239</c:v>
                </c:pt>
                <c:pt idx="23">
                  <c:v>1.7532793202748354</c:v>
                </c:pt>
                <c:pt idx="24">
                  <c:v>2.1506000291386753</c:v>
                </c:pt>
                <c:pt idx="25">
                  <c:v>1.9565804077918112</c:v>
                </c:pt>
                <c:pt idx="26">
                  <c:v>1.9919464252278043</c:v>
                </c:pt>
                <c:pt idx="27">
                  <c:v>2.1720648244097029</c:v>
                </c:pt>
                <c:pt idx="28">
                  <c:v>1.7724820672462163</c:v>
                </c:pt>
                <c:pt idx="29">
                  <c:v>1.9482963756012763</c:v>
                </c:pt>
                <c:pt idx="30">
                  <c:v>1.8860801584817286</c:v>
                </c:pt>
                <c:pt idx="31">
                  <c:v>1.7054117768752182</c:v>
                </c:pt>
                <c:pt idx="32">
                  <c:v>1.4969574156173215</c:v>
                </c:pt>
                <c:pt idx="33">
                  <c:v>1.4649612861147208</c:v>
                </c:pt>
                <c:pt idx="34">
                  <c:v>1.4111191922811634</c:v>
                </c:pt>
                <c:pt idx="35">
                  <c:v>1.2678056661503503</c:v>
                </c:pt>
                <c:pt idx="36">
                  <c:v>1.2406772728886775</c:v>
                </c:pt>
                <c:pt idx="37">
                  <c:v>1.1168243904268218</c:v>
                </c:pt>
                <c:pt idx="38">
                  <c:v>1.1976950883329895</c:v>
                </c:pt>
                <c:pt idx="39">
                  <c:v>1.3109087934166577</c:v>
                </c:pt>
                <c:pt idx="40">
                  <c:v>1.5092387637432469</c:v>
                </c:pt>
                <c:pt idx="41">
                  <c:v>1.5026398369810343</c:v>
                </c:pt>
                <c:pt idx="42">
                  <c:v>1.4702624612486292</c:v>
                </c:pt>
                <c:pt idx="43">
                  <c:v>1.4181112504553017</c:v>
                </c:pt>
              </c:numCache>
            </c:numRef>
          </c:val>
          <c:smooth val="0"/>
          <c:extLst>
            <c:ext xmlns:c16="http://schemas.microsoft.com/office/drawing/2014/chart" uri="{C3380CC4-5D6E-409C-BE32-E72D297353CC}">
              <c16:uniqueId val="{00000003-14F4-4620-B099-2EC3BC84C22A}"/>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178377247"/>
        <c:axId val="1178376287"/>
      </c:lineChart>
      <c:catAx>
        <c:axId val="1178377247"/>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1178376287"/>
        <c:crosses val="autoZero"/>
        <c:auto val="1"/>
        <c:lblAlgn val="ctr"/>
        <c:lblOffset val="100"/>
        <c:noMultiLvlLbl val="0"/>
      </c:catAx>
      <c:valAx>
        <c:axId val="1178376287"/>
        <c:scaling>
          <c:orientation val="minMax"/>
        </c:scaling>
        <c:delete val="0"/>
        <c:axPos val="l"/>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1178377247"/>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13479319839396E-2"/>
          <c:y val="5.667360523066356E-2"/>
          <c:w val="0.88767499905813207"/>
          <c:h val="0.68442856602059354"/>
        </c:manualLayout>
      </c:layout>
      <c:lineChart>
        <c:grouping val="standard"/>
        <c:varyColors val="0"/>
        <c:ser>
          <c:idx val="0"/>
          <c:order val="0"/>
          <c:tx>
            <c:strRef>
              <c:f>Sheet2!$H$1</c:f>
              <c:strCache>
                <c:ptCount val="1"/>
                <c:pt idx="0">
                  <c:v>Female Victim/ Female Offender</c:v>
                </c:pt>
              </c:strCache>
            </c:strRef>
          </c:tx>
          <c:spPr>
            <a:ln w="28575" cap="rnd" cmpd="sng" algn="ctr">
              <a:solidFill>
                <a:schemeClr val="accent1">
                  <a:lumMod val="60000"/>
                  <a:lumOff val="40000"/>
                </a:schemeClr>
              </a:solidFill>
              <a:round/>
            </a:ln>
            <a:effectLst/>
          </c:spPr>
          <c:marker>
            <c:symbol val="none"/>
          </c:marker>
          <c:cat>
            <c:numRef>
              <c:f>Sheet2!$G$2:$G$45</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Sheet2!$H$2:$H$45</c:f>
              <c:numCache>
                <c:formatCode>0.000</c:formatCode>
                <c:ptCount val="44"/>
                <c:pt idx="0">
                  <c:v>4.8543296575270428E-2</c:v>
                </c:pt>
                <c:pt idx="1">
                  <c:v>4.449613187035445E-2</c:v>
                </c:pt>
                <c:pt idx="2">
                  <c:v>6.4635757308890249E-2</c:v>
                </c:pt>
                <c:pt idx="3">
                  <c:v>6.4512227083039331E-2</c:v>
                </c:pt>
                <c:pt idx="4">
                  <c:v>5.2383130214388028E-2</c:v>
                </c:pt>
                <c:pt idx="5">
                  <c:v>4.2354399591493834E-2</c:v>
                </c:pt>
                <c:pt idx="6">
                  <c:v>4.0308767578174878E-2</c:v>
                </c:pt>
                <c:pt idx="7">
                  <c:v>5.2300066400968917E-2</c:v>
                </c:pt>
                <c:pt idx="8">
                  <c:v>4.0111740881041955E-2</c:v>
                </c:pt>
                <c:pt idx="9">
                  <c:v>4.0001140832536544E-2</c:v>
                </c:pt>
                <c:pt idx="10">
                  <c:v>2.9926390655432646E-2</c:v>
                </c:pt>
                <c:pt idx="11">
                  <c:v>5.57174368196105E-2</c:v>
                </c:pt>
                <c:pt idx="12">
                  <c:v>2.5789646234693795E-2</c:v>
                </c:pt>
                <c:pt idx="13">
                  <c:v>3.362300009406529E-2</c:v>
                </c:pt>
                <c:pt idx="14">
                  <c:v>5.3204032558266834E-2</c:v>
                </c:pt>
                <c:pt idx="15">
                  <c:v>5.1105001180623805E-2</c:v>
                </c:pt>
                <c:pt idx="16">
                  <c:v>4.5110531294774041E-2</c:v>
                </c:pt>
                <c:pt idx="17">
                  <c:v>2.7388562395488182E-2</c:v>
                </c:pt>
                <c:pt idx="18">
                  <c:v>3.5106896012476838E-2</c:v>
                </c:pt>
                <c:pt idx="19">
                  <c:v>2.7231826660553512E-2</c:v>
                </c:pt>
                <c:pt idx="20">
                  <c:v>2.1334513377593269E-2</c:v>
                </c:pt>
                <c:pt idx="21">
                  <c:v>3.8669682489424227E-2</c:v>
                </c:pt>
                <c:pt idx="22">
                  <c:v>1.9255404669562718E-2</c:v>
                </c:pt>
                <c:pt idx="23">
                  <c:v>3.644022639660572E-2</c:v>
                </c:pt>
                <c:pt idx="24">
                  <c:v>2.2918267841900163E-2</c:v>
                </c:pt>
                <c:pt idx="25">
                  <c:v>2.091169555582555E-2</c:v>
                </c:pt>
                <c:pt idx="26">
                  <c:v>3.0266780101514026E-2</c:v>
                </c:pt>
                <c:pt idx="27">
                  <c:v>2.6339543583120885E-2</c:v>
                </c:pt>
                <c:pt idx="28">
                  <c:v>2.0531833085977627E-2</c:v>
                </c:pt>
                <c:pt idx="29">
                  <c:v>2.2242465337063987E-2</c:v>
                </c:pt>
                <c:pt idx="30">
                  <c:v>4.0450551480754951E-2</c:v>
                </c:pt>
                <c:pt idx="31">
                  <c:v>2.3704581110876904E-2</c:v>
                </c:pt>
                <c:pt idx="32">
                  <c:v>1.629394184181613E-2</c:v>
                </c:pt>
                <c:pt idx="33">
                  <c:v>2.3342493107186234E-2</c:v>
                </c:pt>
                <c:pt idx="34">
                  <c:v>3.2045047075687394E-2</c:v>
                </c:pt>
                <c:pt idx="35">
                  <c:v>1.7674795776572199E-2</c:v>
                </c:pt>
                <c:pt idx="36">
                  <c:v>2.807522700926679E-2</c:v>
                </c:pt>
                <c:pt idx="37">
                  <c:v>2.2630693867344825E-2</c:v>
                </c:pt>
                <c:pt idx="38">
                  <c:v>1.9004372992609115E-2</c:v>
                </c:pt>
                <c:pt idx="39">
                  <c:v>2.5699806149788854E-2</c:v>
                </c:pt>
                <c:pt idx="40">
                  <c:v>1.5331958885682768E-2</c:v>
                </c:pt>
                <c:pt idx="41">
                  <c:v>2.033609877161829E-2</c:v>
                </c:pt>
                <c:pt idx="42">
                  <c:v>1.5172514524648155E-2</c:v>
                </c:pt>
                <c:pt idx="43">
                  <c:v>1.3461114307004E-2</c:v>
                </c:pt>
              </c:numCache>
            </c:numRef>
          </c:val>
          <c:smooth val="0"/>
          <c:extLst>
            <c:ext xmlns:c16="http://schemas.microsoft.com/office/drawing/2014/chart" uri="{C3380CC4-5D6E-409C-BE32-E72D297353CC}">
              <c16:uniqueId val="{00000000-02CA-4DAA-AD5E-0FB438F27A29}"/>
            </c:ext>
          </c:extLst>
        </c:ser>
        <c:ser>
          <c:idx val="1"/>
          <c:order val="1"/>
          <c:tx>
            <c:strRef>
              <c:f>Sheet2!$I$1</c:f>
              <c:strCache>
                <c:ptCount val="1"/>
                <c:pt idx="0">
                  <c:v>Male Victim/ Female Offender</c:v>
                </c:pt>
              </c:strCache>
            </c:strRef>
          </c:tx>
          <c:spPr>
            <a:ln w="28575" cap="rnd" cmpd="sng" algn="ctr">
              <a:solidFill>
                <a:srgbClr val="F014E0"/>
              </a:solidFill>
              <a:round/>
            </a:ln>
            <a:effectLst/>
          </c:spPr>
          <c:marker>
            <c:symbol val="none"/>
          </c:marker>
          <c:cat>
            <c:numRef>
              <c:f>Sheet2!$G$2:$G$45</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Sheet2!$I$2:$I$45</c:f>
              <c:numCache>
                <c:formatCode>0.000</c:formatCode>
                <c:ptCount val="44"/>
                <c:pt idx="0">
                  <c:v>7.6860219577511504E-2</c:v>
                </c:pt>
                <c:pt idx="1">
                  <c:v>0.10315012388127623</c:v>
                </c:pt>
                <c:pt idx="2">
                  <c:v>8.4834431467918456E-2</c:v>
                </c:pt>
                <c:pt idx="3">
                  <c:v>8.8704312239179087E-2</c:v>
                </c:pt>
                <c:pt idx="4">
                  <c:v>8.0589431099058514E-2</c:v>
                </c:pt>
                <c:pt idx="5">
                  <c:v>6.8573789814799543E-2</c:v>
                </c:pt>
                <c:pt idx="6">
                  <c:v>7.4571220019623519E-2</c:v>
                </c:pt>
                <c:pt idx="7">
                  <c:v>7.8450099601453382E-2</c:v>
                </c:pt>
                <c:pt idx="8">
                  <c:v>9.4262591070448598E-2</c:v>
                </c:pt>
                <c:pt idx="9">
                  <c:v>6.0001711248804823E-2</c:v>
                </c:pt>
                <c:pt idx="10">
                  <c:v>6.9828244862676178E-2</c:v>
                </c:pt>
                <c:pt idx="11">
                  <c:v>9.352569751863192E-2</c:v>
                </c:pt>
                <c:pt idx="12">
                  <c:v>8.7288033409732846E-2</c:v>
                </c:pt>
                <c:pt idx="13">
                  <c:v>6.5268176653185558E-2</c:v>
                </c:pt>
                <c:pt idx="14">
                  <c:v>7.4879749526449629E-2</c:v>
                </c:pt>
                <c:pt idx="15">
                  <c:v>8.058865570790677E-2</c:v>
                </c:pt>
                <c:pt idx="16">
                  <c:v>5.0994513637570654E-2</c:v>
                </c:pt>
                <c:pt idx="17">
                  <c:v>5.6733450676368369E-2</c:v>
                </c:pt>
                <c:pt idx="18">
                  <c:v>9.751915559021343E-2</c:v>
                </c:pt>
                <c:pt idx="19">
                  <c:v>8.5585740933168175E-2</c:v>
                </c:pt>
                <c:pt idx="20">
                  <c:v>8.7277554726517922E-2</c:v>
                </c:pt>
                <c:pt idx="21">
                  <c:v>7.1538912605434823E-2</c:v>
                </c:pt>
                <c:pt idx="22">
                  <c:v>6.1617294942600702E-2</c:v>
                </c:pt>
                <c:pt idx="23">
                  <c:v>5.9455106226040909E-2</c:v>
                </c:pt>
                <c:pt idx="24">
                  <c:v>8.7853360060617294E-2</c:v>
                </c:pt>
                <c:pt idx="25">
                  <c:v>6.4636149899824427E-2</c:v>
                </c:pt>
                <c:pt idx="26">
                  <c:v>6.4316907715717297E-2</c:v>
                </c:pt>
                <c:pt idx="27">
                  <c:v>8.0900026719585572E-2</c:v>
                </c:pt>
                <c:pt idx="28">
                  <c:v>5.2262847855215788E-2</c:v>
                </c:pt>
                <c:pt idx="29">
                  <c:v>6.1166779676925964E-2</c:v>
                </c:pt>
                <c:pt idx="30">
                  <c:v>5.6998504359245611E-2</c:v>
                </c:pt>
                <c:pt idx="31">
                  <c:v>6.1996596751524212E-2</c:v>
                </c:pt>
                <c:pt idx="32">
                  <c:v>3.9829635613328321E-2</c:v>
                </c:pt>
                <c:pt idx="33">
                  <c:v>5.027613900009343E-2</c:v>
                </c:pt>
                <c:pt idx="34">
                  <c:v>4.2726729434249856E-2</c:v>
                </c:pt>
                <c:pt idx="35">
                  <c:v>5.30243873297166E-2</c:v>
                </c:pt>
                <c:pt idx="36">
                  <c:v>5.088634895429605E-2</c:v>
                </c:pt>
                <c:pt idx="37">
                  <c:v>4.8743032945050398E-2</c:v>
                </c:pt>
                <c:pt idx="38">
                  <c:v>3.6281075713162851E-2</c:v>
                </c:pt>
                <c:pt idx="39">
                  <c:v>2.7413126559774778E-2</c:v>
                </c:pt>
                <c:pt idx="40">
                  <c:v>3.2367468758663621E-2</c:v>
                </c:pt>
                <c:pt idx="41">
                  <c:v>3.7282847747966863E-2</c:v>
                </c:pt>
                <c:pt idx="42">
                  <c:v>3.5402533890845696E-2</c:v>
                </c:pt>
                <c:pt idx="43">
                  <c:v>2.5239589325632496E-2</c:v>
                </c:pt>
              </c:numCache>
            </c:numRef>
          </c:val>
          <c:smooth val="0"/>
          <c:extLst>
            <c:ext xmlns:c16="http://schemas.microsoft.com/office/drawing/2014/chart" uri="{C3380CC4-5D6E-409C-BE32-E72D297353CC}">
              <c16:uniqueId val="{00000001-02CA-4DAA-AD5E-0FB438F27A29}"/>
            </c:ext>
          </c:extLst>
        </c:ser>
        <c:ser>
          <c:idx val="2"/>
          <c:order val="2"/>
          <c:tx>
            <c:strRef>
              <c:f>Sheet2!$J$1</c:f>
              <c:strCache>
                <c:ptCount val="1"/>
                <c:pt idx="0">
                  <c:v>Female Victim/ Male Offender</c:v>
                </c:pt>
              </c:strCache>
            </c:strRef>
          </c:tx>
          <c:spPr>
            <a:ln w="28575" cap="rnd" cmpd="sng" algn="ctr">
              <a:solidFill>
                <a:srgbClr val="23B818"/>
              </a:solidFill>
              <a:round/>
            </a:ln>
            <a:effectLst/>
          </c:spPr>
          <c:marker>
            <c:symbol val="none"/>
          </c:marker>
          <c:cat>
            <c:numRef>
              <c:f>Sheet2!$G$2:$G$45</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Sheet2!$J$2:$J$45</c:f>
              <c:numCache>
                <c:formatCode>0.000</c:formatCode>
                <c:ptCount val="44"/>
                <c:pt idx="0">
                  <c:v>0.34789362545610475</c:v>
                </c:pt>
                <c:pt idx="1">
                  <c:v>0.34990140061687819</c:v>
                </c:pt>
                <c:pt idx="2">
                  <c:v>0.4403310966668148</c:v>
                </c:pt>
                <c:pt idx="3">
                  <c:v>0.41529746184706573</c:v>
                </c:pt>
                <c:pt idx="4">
                  <c:v>0.40899136282772197</c:v>
                </c:pt>
                <c:pt idx="5">
                  <c:v>0.44774650996722049</c:v>
                </c:pt>
                <c:pt idx="6">
                  <c:v>0.38696416875047879</c:v>
                </c:pt>
                <c:pt idx="7">
                  <c:v>0.40633128511522004</c:v>
                </c:pt>
                <c:pt idx="8">
                  <c:v>0.4552682589998262</c:v>
                </c:pt>
                <c:pt idx="9">
                  <c:v>0.44401266324115563</c:v>
                </c:pt>
                <c:pt idx="10">
                  <c:v>0.40101363478279745</c:v>
                </c:pt>
                <c:pt idx="11">
                  <c:v>0.38206242390590056</c:v>
                </c:pt>
                <c:pt idx="12">
                  <c:v>0.39279615034379778</c:v>
                </c:pt>
                <c:pt idx="13">
                  <c:v>0.36391953042988312</c:v>
                </c:pt>
                <c:pt idx="14">
                  <c:v>0.48474785219754229</c:v>
                </c:pt>
                <c:pt idx="15">
                  <c:v>0.37935635491770747</c:v>
                </c:pt>
                <c:pt idx="16">
                  <c:v>0.36872956014858782</c:v>
                </c:pt>
                <c:pt idx="17">
                  <c:v>0.41474108770310675</c:v>
                </c:pt>
                <c:pt idx="18">
                  <c:v>0.36862240813100677</c:v>
                </c:pt>
                <c:pt idx="19">
                  <c:v>0.35984913801445712</c:v>
                </c:pt>
                <c:pt idx="20">
                  <c:v>0.34329171525763713</c:v>
                </c:pt>
                <c:pt idx="21">
                  <c:v>0.32869230116010595</c:v>
                </c:pt>
                <c:pt idx="22">
                  <c:v>0.29075661051039703</c:v>
                </c:pt>
                <c:pt idx="23">
                  <c:v>0.3471411040939808</c:v>
                </c:pt>
                <c:pt idx="24">
                  <c:v>0.34759372893548585</c:v>
                </c:pt>
                <c:pt idx="25">
                  <c:v>0.36690520384312103</c:v>
                </c:pt>
                <c:pt idx="26">
                  <c:v>0.3840097725379592</c:v>
                </c:pt>
                <c:pt idx="27">
                  <c:v>0.34429546255079441</c:v>
                </c:pt>
                <c:pt idx="28">
                  <c:v>0.33037585965618549</c:v>
                </c:pt>
                <c:pt idx="29">
                  <c:v>0.27432373915712249</c:v>
                </c:pt>
                <c:pt idx="30">
                  <c:v>0.26660590748679402</c:v>
                </c:pt>
                <c:pt idx="31">
                  <c:v>0.26075039221964591</c:v>
                </c:pt>
                <c:pt idx="32">
                  <c:v>0.26251350745148211</c:v>
                </c:pt>
                <c:pt idx="33">
                  <c:v>0.27472318810765339</c:v>
                </c:pt>
                <c:pt idx="34">
                  <c:v>0.26704205896406158</c:v>
                </c:pt>
                <c:pt idx="35">
                  <c:v>0.24391218171669637</c:v>
                </c:pt>
                <c:pt idx="36">
                  <c:v>0.22811121945029267</c:v>
                </c:pt>
                <c:pt idx="37">
                  <c:v>0.23501105169935013</c:v>
                </c:pt>
                <c:pt idx="38">
                  <c:v>0.20386509210253415</c:v>
                </c:pt>
                <c:pt idx="39">
                  <c:v>0.19360520632840933</c:v>
                </c:pt>
                <c:pt idx="40">
                  <c:v>0.19420481255198171</c:v>
                </c:pt>
                <c:pt idx="41">
                  <c:v>0.22200241159016634</c:v>
                </c:pt>
                <c:pt idx="42">
                  <c:v>0.19049934903169349</c:v>
                </c:pt>
                <c:pt idx="43">
                  <c:v>0.1632160109724235</c:v>
                </c:pt>
              </c:numCache>
            </c:numRef>
          </c:val>
          <c:smooth val="0"/>
          <c:extLst>
            <c:ext xmlns:c16="http://schemas.microsoft.com/office/drawing/2014/chart" uri="{C3380CC4-5D6E-409C-BE32-E72D297353CC}">
              <c16:uniqueId val="{00000002-02CA-4DAA-AD5E-0FB438F27A29}"/>
            </c:ext>
          </c:extLst>
        </c:ser>
        <c:ser>
          <c:idx val="3"/>
          <c:order val="3"/>
          <c:tx>
            <c:strRef>
              <c:f>Sheet2!$K$1</c:f>
              <c:strCache>
                <c:ptCount val="1"/>
                <c:pt idx="0">
                  <c:v>Male Victim/ Male Offender</c:v>
                </c:pt>
              </c:strCache>
            </c:strRef>
          </c:tx>
          <c:spPr>
            <a:ln w="28575" cap="rnd" cmpd="sng" algn="ctr">
              <a:solidFill>
                <a:srgbClr val="7030A0"/>
              </a:solidFill>
              <a:round/>
            </a:ln>
            <a:effectLst/>
          </c:spPr>
          <c:marker>
            <c:symbol val="none"/>
          </c:marker>
          <c:cat>
            <c:numRef>
              <c:f>Sheet2!$G$2:$G$45</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Sheet2!$K$2:$K$45</c:f>
              <c:numCache>
                <c:formatCode>0.000</c:formatCode>
                <c:ptCount val="44"/>
                <c:pt idx="0">
                  <c:v>0.3175540650965607</c:v>
                </c:pt>
                <c:pt idx="1">
                  <c:v>0.40451028973049497</c:v>
                </c:pt>
                <c:pt idx="2">
                  <c:v>0.45043043374632891</c:v>
                </c:pt>
                <c:pt idx="3">
                  <c:v>0.39916940507630588</c:v>
                </c:pt>
                <c:pt idx="4">
                  <c:v>0.42107977749258074</c:v>
                </c:pt>
                <c:pt idx="5">
                  <c:v>0.45783089082233808</c:v>
                </c:pt>
                <c:pt idx="6">
                  <c:v>0.41921118281301867</c:v>
                </c:pt>
                <c:pt idx="7">
                  <c:v>0.46265443354703278</c:v>
                </c:pt>
                <c:pt idx="8">
                  <c:v>0.4251844533390447</c:v>
                </c:pt>
                <c:pt idx="9">
                  <c:v>0.52001483082297506</c:v>
                </c:pt>
                <c:pt idx="10">
                  <c:v>0.58855234955684199</c:v>
                </c:pt>
                <c:pt idx="11">
                  <c:v>0.49349729754512156</c:v>
                </c:pt>
                <c:pt idx="12">
                  <c:v>0.44239162387205516</c:v>
                </c:pt>
                <c:pt idx="13">
                  <c:v>0.53796800150504465</c:v>
                </c:pt>
                <c:pt idx="14">
                  <c:v>0.54189292420456969</c:v>
                </c:pt>
                <c:pt idx="15">
                  <c:v>0.55625828208140526</c:v>
                </c:pt>
                <c:pt idx="16">
                  <c:v>0.57466894214646935</c:v>
                </c:pt>
                <c:pt idx="17">
                  <c:v>0.58298511384681984</c:v>
                </c:pt>
                <c:pt idx="18">
                  <c:v>0.70018753713773241</c:v>
                </c:pt>
                <c:pt idx="19">
                  <c:v>0.59715505605642338</c:v>
                </c:pt>
                <c:pt idx="20">
                  <c:v>0.53724183687212135</c:v>
                </c:pt>
                <c:pt idx="21">
                  <c:v>0.58971265796371952</c:v>
                </c:pt>
                <c:pt idx="22">
                  <c:v>0.56803443775210016</c:v>
                </c:pt>
                <c:pt idx="23">
                  <c:v>0.58879734230305036</c:v>
                </c:pt>
                <c:pt idx="24">
                  <c:v>0.68181846829652981</c:v>
                </c:pt>
                <c:pt idx="25">
                  <c:v>0.64636149899824424</c:v>
                </c:pt>
                <c:pt idx="26">
                  <c:v>0.67532753101503173</c:v>
                </c:pt>
                <c:pt idx="27">
                  <c:v>0.73750722032738469</c:v>
                </c:pt>
                <c:pt idx="28">
                  <c:v>0.62342111370150255</c:v>
                </c:pt>
                <c:pt idx="29">
                  <c:v>0.60610718043499368</c:v>
                </c:pt>
                <c:pt idx="30">
                  <c:v>0.59572630362566381</c:v>
                </c:pt>
                <c:pt idx="31">
                  <c:v>0.57802709324215218</c:v>
                </c:pt>
                <c:pt idx="32">
                  <c:v>0.48881825525448397</c:v>
                </c:pt>
                <c:pt idx="33">
                  <c:v>0.47223659132230611</c:v>
                </c:pt>
                <c:pt idx="34">
                  <c:v>0.50025879045934207</c:v>
                </c:pt>
                <c:pt idx="35">
                  <c:v>0.42949753737070445</c:v>
                </c:pt>
                <c:pt idx="36">
                  <c:v>0.39831728319397258</c:v>
                </c:pt>
                <c:pt idx="37">
                  <c:v>0.36035027927233687</c:v>
                </c:pt>
                <c:pt idx="38">
                  <c:v>0.36799376794779465</c:v>
                </c:pt>
                <c:pt idx="39">
                  <c:v>0.38892373306680461</c:v>
                </c:pt>
                <c:pt idx="40">
                  <c:v>0.44292325669750215</c:v>
                </c:pt>
                <c:pt idx="41">
                  <c:v>0.41350067502290527</c:v>
                </c:pt>
                <c:pt idx="42">
                  <c:v>0.41977290184859889</c:v>
                </c:pt>
                <c:pt idx="43">
                  <c:v>0.38868967561474044</c:v>
                </c:pt>
              </c:numCache>
            </c:numRef>
          </c:val>
          <c:smooth val="0"/>
          <c:extLst>
            <c:ext xmlns:c16="http://schemas.microsoft.com/office/drawing/2014/chart" uri="{C3380CC4-5D6E-409C-BE32-E72D297353CC}">
              <c16:uniqueId val="{00000003-02CA-4DAA-AD5E-0FB438F27A29}"/>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278085424"/>
        <c:axId val="1278081584"/>
      </c:lineChart>
      <c:catAx>
        <c:axId val="1278085424"/>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1278081584"/>
        <c:crosses val="autoZero"/>
        <c:auto val="1"/>
        <c:lblAlgn val="ctr"/>
        <c:lblOffset val="100"/>
        <c:noMultiLvlLbl val="0"/>
      </c:catAx>
      <c:valAx>
        <c:axId val="1278081584"/>
        <c:scaling>
          <c:orientation val="minMax"/>
        </c:scaling>
        <c:delete val="0"/>
        <c:axPos val="l"/>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spc="20" baseline="0">
                <a:solidFill>
                  <a:schemeClr val="dk1">
                    <a:lumMod val="65000"/>
                    <a:lumOff val="35000"/>
                  </a:schemeClr>
                </a:solidFill>
                <a:latin typeface="+mn-lt"/>
                <a:ea typeface="+mn-ea"/>
                <a:cs typeface="+mn-cs"/>
              </a:defRPr>
            </a:pPr>
            <a:endParaRPr lang="en-US"/>
          </a:p>
        </c:txPr>
        <c:crossAx val="1278085424"/>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layout>
        <c:manualLayout>
          <c:xMode val="edge"/>
          <c:yMode val="edge"/>
          <c:x val="0.18538757864597069"/>
          <c:y val="0.85016410508782558"/>
          <c:w val="0.62683249821045084"/>
          <c:h val="0.1156639083476242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sz="1050"/>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963310437259168E-2"/>
          <c:y val="2.0066520025077837E-2"/>
          <c:w val="0.93453410406679693"/>
          <c:h val="0.7743729777245778"/>
        </c:manualLayout>
      </c:layout>
      <c:lineChart>
        <c:grouping val="standard"/>
        <c:varyColors val="0"/>
        <c:ser>
          <c:idx val="0"/>
          <c:order val="0"/>
          <c:tx>
            <c:strRef>
              <c:f>'male16-30 nosus'!$B$24</c:f>
              <c:strCache>
                <c:ptCount val="1"/>
                <c:pt idx="0">
                  <c:v>% white no-suspects</c:v>
                </c:pt>
              </c:strCache>
            </c:strRef>
          </c:tx>
          <c:spPr>
            <a:ln w="28575" cap="rnd" cmpd="sng" algn="ctr">
              <a:solidFill>
                <a:schemeClr val="accent1"/>
              </a:solidFill>
              <a:round/>
            </a:ln>
            <a:effectLst/>
          </c:spPr>
          <c:marker>
            <c:symbol val="none"/>
          </c:marker>
          <c:cat>
            <c:strRef>
              <c:f>'male16-30 nosus'!$C$23:$Y$23</c:f>
              <c:strCach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strCache>
            </c:strRef>
          </c:cat>
          <c:val>
            <c:numRef>
              <c:f>'male16-30 nosus'!$C$24:$Y$24</c:f>
              <c:numCache>
                <c:formatCode>0.000</c:formatCode>
                <c:ptCount val="23"/>
                <c:pt idx="0">
                  <c:v>4.4776119402985072E-2</c:v>
                </c:pt>
                <c:pt idx="1">
                  <c:v>9.0090090090090086E-2</c:v>
                </c:pt>
                <c:pt idx="2">
                  <c:v>6.1855670103092786E-2</c:v>
                </c:pt>
                <c:pt idx="3">
                  <c:v>5.7692307692307696E-2</c:v>
                </c:pt>
                <c:pt idx="4">
                  <c:v>0.11811023622047244</c:v>
                </c:pt>
                <c:pt idx="5">
                  <c:v>8.4112149532710276E-2</c:v>
                </c:pt>
                <c:pt idx="6">
                  <c:v>6.4220183486238536E-2</c:v>
                </c:pt>
                <c:pt idx="7">
                  <c:v>9.7560975609756101E-2</c:v>
                </c:pt>
                <c:pt idx="8">
                  <c:v>4.2105263157894736E-2</c:v>
                </c:pt>
                <c:pt idx="9">
                  <c:v>8.4112149532710276E-2</c:v>
                </c:pt>
                <c:pt idx="10">
                  <c:v>4.5045045045045043E-2</c:v>
                </c:pt>
                <c:pt idx="11">
                  <c:v>3.8834951456310676E-2</c:v>
                </c:pt>
                <c:pt idx="12">
                  <c:v>8.5106382978723402E-2</c:v>
                </c:pt>
                <c:pt idx="13">
                  <c:v>8.9743589743589744E-2</c:v>
                </c:pt>
                <c:pt idx="14">
                  <c:v>7.8947368421052627E-2</c:v>
                </c:pt>
                <c:pt idx="15">
                  <c:v>4.4117647058823532E-2</c:v>
                </c:pt>
                <c:pt idx="16">
                  <c:v>0.12903225806451613</c:v>
                </c:pt>
                <c:pt idx="17">
                  <c:v>8.3333333333333329E-2</c:v>
                </c:pt>
                <c:pt idx="18">
                  <c:v>0.12903225806451613</c:v>
                </c:pt>
                <c:pt idx="19">
                  <c:v>0.109375</c:v>
                </c:pt>
                <c:pt idx="20">
                  <c:v>0.1728395061728395</c:v>
                </c:pt>
                <c:pt idx="21">
                  <c:v>0.19480519480519481</c:v>
                </c:pt>
                <c:pt idx="22">
                  <c:v>0.11475409836065574</c:v>
                </c:pt>
              </c:numCache>
            </c:numRef>
          </c:val>
          <c:smooth val="0"/>
          <c:extLst>
            <c:ext xmlns:c16="http://schemas.microsoft.com/office/drawing/2014/chart" uri="{C3380CC4-5D6E-409C-BE32-E72D297353CC}">
              <c16:uniqueId val="{00000000-3113-442A-B5CE-28B442675C51}"/>
            </c:ext>
          </c:extLst>
        </c:ser>
        <c:ser>
          <c:idx val="1"/>
          <c:order val="1"/>
          <c:tx>
            <c:strRef>
              <c:f>'male16-30 nosus'!#REF!</c:f>
              <c:strCache>
                <c:ptCount val="1"/>
                <c:pt idx="0">
                  <c:v>#REF!</c:v>
                </c:pt>
              </c:strCache>
            </c:strRef>
          </c:tx>
          <c:spPr>
            <a:ln w="22225" cap="rnd" cmpd="sng" algn="ctr">
              <a:solidFill>
                <a:schemeClr val="accent2"/>
              </a:solidFill>
              <a:round/>
            </a:ln>
            <a:effectLst/>
          </c:spPr>
          <c:marker>
            <c:symbol val="none"/>
          </c:marker>
          <c:cat>
            <c:strRef>
              <c:f>'male16-30 nosus'!$C$23:$Y$23</c:f>
              <c:strCach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strCache>
            </c:strRef>
          </c:cat>
          <c:val>
            <c:numRef>
              <c:f>'male16-30 nosus'!#REF!</c:f>
              <c:numCache>
                <c:formatCode>General</c:formatCode>
                <c:ptCount val="1"/>
                <c:pt idx="0">
                  <c:v>1</c:v>
                </c:pt>
              </c:numCache>
            </c:numRef>
          </c:val>
          <c:smooth val="0"/>
          <c:extLst>
            <c:ext xmlns:c16="http://schemas.microsoft.com/office/drawing/2014/chart" uri="{C3380CC4-5D6E-409C-BE32-E72D297353CC}">
              <c16:uniqueId val="{00000001-3113-442A-B5CE-28B442675C51}"/>
            </c:ext>
          </c:extLst>
        </c:ser>
        <c:ser>
          <c:idx val="2"/>
          <c:order val="2"/>
          <c:tx>
            <c:strRef>
              <c:f>'male16-30 nosus'!$B$25</c:f>
              <c:strCache>
                <c:ptCount val="1"/>
                <c:pt idx="0">
                  <c:v>% Black no-suspects</c:v>
                </c:pt>
              </c:strCache>
            </c:strRef>
          </c:tx>
          <c:spPr>
            <a:ln w="28575" cap="rnd" cmpd="sng" algn="ctr">
              <a:solidFill>
                <a:schemeClr val="accent3"/>
              </a:solidFill>
              <a:round/>
            </a:ln>
            <a:effectLst/>
          </c:spPr>
          <c:marker>
            <c:symbol val="none"/>
          </c:marker>
          <c:cat>
            <c:strRef>
              <c:f>'male16-30 nosus'!$C$23:$Y$23</c:f>
              <c:strCach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strCache>
            </c:strRef>
          </c:cat>
          <c:val>
            <c:numRef>
              <c:f>'male16-30 nosus'!$C$25:$Y$25</c:f>
              <c:numCache>
                <c:formatCode>0.000</c:formatCode>
                <c:ptCount val="23"/>
                <c:pt idx="0">
                  <c:v>0.27777777777777779</c:v>
                </c:pt>
                <c:pt idx="1">
                  <c:v>0.2</c:v>
                </c:pt>
                <c:pt idx="2">
                  <c:v>0.14634146341463414</c:v>
                </c:pt>
                <c:pt idx="3">
                  <c:v>0.25</c:v>
                </c:pt>
                <c:pt idx="4">
                  <c:v>0.41860465116279072</c:v>
                </c:pt>
                <c:pt idx="5">
                  <c:v>0.27777777777777779</c:v>
                </c:pt>
                <c:pt idx="6">
                  <c:v>0.375</c:v>
                </c:pt>
                <c:pt idx="7">
                  <c:v>9.2592592592592587E-2</c:v>
                </c:pt>
                <c:pt idx="8">
                  <c:v>0.17647058823529413</c:v>
                </c:pt>
                <c:pt idx="9">
                  <c:v>0.18604651162790697</c:v>
                </c:pt>
                <c:pt idx="10">
                  <c:v>0.25531914893617019</c:v>
                </c:pt>
                <c:pt idx="11">
                  <c:v>0.24489795918367346</c:v>
                </c:pt>
                <c:pt idx="12">
                  <c:v>0.13333333333333333</c:v>
                </c:pt>
                <c:pt idx="13">
                  <c:v>0.25925925925925924</c:v>
                </c:pt>
                <c:pt idx="14">
                  <c:v>0.19354838709677419</c:v>
                </c:pt>
                <c:pt idx="15">
                  <c:v>0.12</c:v>
                </c:pt>
                <c:pt idx="16">
                  <c:v>0.17857142857142858</c:v>
                </c:pt>
                <c:pt idx="17">
                  <c:v>0.1</c:v>
                </c:pt>
                <c:pt idx="18">
                  <c:v>3.0303030303030304E-2</c:v>
                </c:pt>
                <c:pt idx="19">
                  <c:v>0.17777777777777778</c:v>
                </c:pt>
                <c:pt idx="20">
                  <c:v>0.17307692307692307</c:v>
                </c:pt>
                <c:pt idx="21">
                  <c:v>0.265625</c:v>
                </c:pt>
                <c:pt idx="22">
                  <c:v>0.16363636363636364</c:v>
                </c:pt>
              </c:numCache>
            </c:numRef>
          </c:val>
          <c:smooth val="0"/>
          <c:extLst>
            <c:ext xmlns:c16="http://schemas.microsoft.com/office/drawing/2014/chart" uri="{C3380CC4-5D6E-409C-BE32-E72D297353CC}">
              <c16:uniqueId val="{00000002-3113-442A-B5CE-28B442675C51}"/>
            </c:ext>
          </c:extLst>
        </c:ser>
        <c:ser>
          <c:idx val="3"/>
          <c:order val="3"/>
          <c:tx>
            <c:strRef>
              <c:f>'male16-30 nosus'!#REF!</c:f>
              <c:strCache>
                <c:ptCount val="1"/>
                <c:pt idx="0">
                  <c:v>#REF!</c:v>
                </c:pt>
              </c:strCache>
            </c:strRef>
          </c:tx>
          <c:spPr>
            <a:ln w="22225" cap="rnd" cmpd="sng" algn="ctr">
              <a:solidFill>
                <a:schemeClr val="accent4"/>
              </a:solidFill>
              <a:round/>
            </a:ln>
            <a:effectLst/>
          </c:spPr>
          <c:marker>
            <c:symbol val="none"/>
          </c:marker>
          <c:cat>
            <c:strRef>
              <c:f>'male16-30 nosus'!$C$23:$Y$23</c:f>
              <c:strCache>
                <c:ptCount val="23"/>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strCache>
            </c:strRef>
          </c:cat>
          <c:val>
            <c:numRef>
              <c:f>'male16-30 nosus'!#REF!</c:f>
              <c:numCache>
                <c:formatCode>General</c:formatCode>
                <c:ptCount val="1"/>
                <c:pt idx="0">
                  <c:v>1</c:v>
                </c:pt>
              </c:numCache>
            </c:numRef>
          </c:val>
          <c:smooth val="0"/>
          <c:extLst>
            <c:ext xmlns:c16="http://schemas.microsoft.com/office/drawing/2014/chart" uri="{C3380CC4-5D6E-409C-BE32-E72D297353CC}">
              <c16:uniqueId val="{00000003-3113-442A-B5CE-28B442675C51}"/>
            </c:ext>
          </c:extLst>
        </c:ser>
        <c:dLbls>
          <c:showLegendKey val="0"/>
          <c:showVal val="0"/>
          <c:showCatName val="0"/>
          <c:showSerName val="0"/>
          <c:showPercent val="0"/>
          <c:showBubbleSize val="0"/>
        </c:dLbls>
        <c:dropLines>
          <c:spPr>
            <a:ln w="28575" cap="flat" cmpd="sng" algn="ctr">
              <a:solidFill>
                <a:schemeClr val="dk1">
                  <a:lumMod val="35000"/>
                  <a:lumOff val="65000"/>
                  <a:alpha val="33000"/>
                </a:schemeClr>
              </a:solidFill>
              <a:round/>
            </a:ln>
            <a:effectLst/>
          </c:spPr>
        </c:dropLines>
        <c:smooth val="0"/>
        <c:axId val="1904664959"/>
        <c:axId val="1904665439"/>
      </c:lineChart>
      <c:catAx>
        <c:axId val="1904664959"/>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1904665439"/>
        <c:crosses val="autoZero"/>
        <c:auto val="1"/>
        <c:lblAlgn val="ctr"/>
        <c:lblOffset val="100"/>
        <c:noMultiLvlLbl val="0"/>
      </c:catAx>
      <c:valAx>
        <c:axId val="1904665439"/>
        <c:scaling>
          <c:orientation val="minMax"/>
          <c:max val="0.70000000000000007"/>
        </c:scaling>
        <c:delete val="0"/>
        <c:axPos val="l"/>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1904664959"/>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legendEntry>
        <c:idx val="1"/>
        <c:delete val="1"/>
      </c:legendEntry>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916387564936733E-2"/>
          <c:y val="8.800229601334858E-2"/>
          <c:w val="0.86173671349157577"/>
          <c:h val="0.65087480369270245"/>
        </c:manualLayout>
      </c:layout>
      <c:lineChart>
        <c:grouping val="standard"/>
        <c:varyColors val="0"/>
        <c:ser>
          <c:idx val="1"/>
          <c:order val="0"/>
          <c:tx>
            <c:strRef>
              <c:f>Sheet2!$N$3</c:f>
              <c:strCache>
                <c:ptCount val="1"/>
                <c:pt idx="0">
                  <c:v>Post-war consensus (yob 1925-1944)</c:v>
                </c:pt>
              </c:strCache>
            </c:strRef>
          </c:tx>
          <c:spPr>
            <a:ln w="28575" cap="rnd">
              <a:solidFill>
                <a:srgbClr val="7030A0"/>
              </a:solidFill>
              <a:round/>
            </a:ln>
            <a:effectLst/>
          </c:spPr>
          <c:marker>
            <c:symbol val="none"/>
          </c:marker>
          <c:cat>
            <c:strRef>
              <c:f>Sheet2!$L$9:$L$52</c:f>
              <c:strCache>
                <c:ptCount val="39"/>
                <c:pt idx="0">
                  <c:v>1982</c:v>
                </c:pt>
                <c:pt idx="1">
                  <c:v>1983</c:v>
                </c:pt>
                <c:pt idx="2">
                  <c:v>1984</c:v>
                </c:pt>
                <c:pt idx="3">
                  <c:v>1985</c:v>
                </c:pt>
                <c:pt idx="4">
                  <c:v>1986</c:v>
                </c:pt>
                <c:pt idx="5">
                  <c:v>1987</c:v>
                </c:pt>
                <c:pt idx="6">
                  <c:v>1988</c:v>
                </c:pt>
                <c:pt idx="7">
                  <c:v>1989</c:v>
                </c:pt>
                <c:pt idx="8">
                  <c:v>1990</c:v>
                </c:pt>
                <c:pt idx="9">
                  <c:v>1991</c:v>
                </c:pt>
                <c:pt idx="10">
                  <c:v>1992</c:v>
                </c:pt>
                <c:pt idx="11">
                  <c:v>1993</c:v>
                </c:pt>
                <c:pt idx="12">
                  <c:v>1994</c:v>
                </c:pt>
                <c:pt idx="13">
                  <c:v>1995</c:v>
                </c:pt>
                <c:pt idx="14">
                  <c:v>1996</c:v>
                </c:pt>
                <c:pt idx="15">
                  <c:v>1997</c:v>
                </c:pt>
                <c:pt idx="16">
                  <c:v>1998</c:v>
                </c:pt>
                <c:pt idx="17">
                  <c:v>1999</c:v>
                </c:pt>
                <c:pt idx="18">
                  <c:v>2000</c:v>
                </c:pt>
                <c:pt idx="19">
                  <c:v>2001</c:v>
                </c:pt>
                <c:pt idx="20">
                  <c:v>2002</c:v>
                </c:pt>
                <c:pt idx="21">
                  <c:v>2003</c:v>
                </c:pt>
                <c:pt idx="22">
                  <c:v>2004</c:v>
                </c:pt>
                <c:pt idx="23">
                  <c:v>2005</c:v>
                </c:pt>
                <c:pt idx="24">
                  <c:v>2006</c:v>
                </c:pt>
                <c:pt idx="25">
                  <c:v>2007</c:v>
                </c:pt>
                <c:pt idx="26">
                  <c:v>2008</c:v>
                </c:pt>
                <c:pt idx="27">
                  <c:v>2009</c:v>
                </c:pt>
                <c:pt idx="28">
                  <c:v>2010</c:v>
                </c:pt>
                <c:pt idx="29">
                  <c:v>2011</c:v>
                </c:pt>
                <c:pt idx="30">
                  <c:v>2012</c:v>
                </c:pt>
                <c:pt idx="31">
                  <c:v>2013</c:v>
                </c:pt>
                <c:pt idx="32">
                  <c:v>2014</c:v>
                </c:pt>
                <c:pt idx="33">
                  <c:v>2015</c:v>
                </c:pt>
                <c:pt idx="34">
                  <c:v>2016</c:v>
                </c:pt>
                <c:pt idx="35">
                  <c:v>2017</c:v>
                </c:pt>
                <c:pt idx="36">
                  <c:v>2018</c:v>
                </c:pt>
                <c:pt idx="37">
                  <c:v>2019</c:v>
                </c:pt>
                <c:pt idx="38">
                  <c:v>2020</c:v>
                </c:pt>
              </c:strCache>
            </c:strRef>
          </c:cat>
          <c:val>
            <c:numRef>
              <c:f>Sheet2!$N$9:$N$52</c:f>
              <c:numCache>
                <c:formatCode>0.000</c:formatCode>
                <c:ptCount val="44"/>
                <c:pt idx="0">
                  <c:v>0.22185637881258677</c:v>
                </c:pt>
                <c:pt idx="1">
                  <c:v>0.19952839951196563</c:v>
                </c:pt>
                <c:pt idx="2">
                  <c:v>0.23535029880436012</c:v>
                </c:pt>
                <c:pt idx="3">
                  <c:v>0.24869279346246009</c:v>
                </c:pt>
                <c:pt idx="4">
                  <c:v>0.21200604641244367</c:v>
                </c:pt>
                <c:pt idx="5">
                  <c:v>0.24340131066418552</c:v>
                </c:pt>
                <c:pt idx="6">
                  <c:v>0.22883947265197171</c:v>
                </c:pt>
                <c:pt idx="7">
                  <c:v>0.19639807517189889</c:v>
                </c:pt>
                <c:pt idx="8">
                  <c:v>0.22942753005362196</c:v>
                </c:pt>
                <c:pt idx="9">
                  <c:v>0.19705197243802533</c:v>
                </c:pt>
                <c:pt idx="10">
                  <c:v>0.19066096594309651</c:v>
                </c:pt>
                <c:pt idx="11">
                  <c:v>0.14709955856991536</c:v>
                </c:pt>
                <c:pt idx="12">
                  <c:v>0.16824402614371312</c:v>
                </c:pt>
                <c:pt idx="13">
                  <c:v>0.21454214229846955</c:v>
                </c:pt>
                <c:pt idx="14">
                  <c:v>0.12643348092399845</c:v>
                </c:pt>
                <c:pt idx="15">
                  <c:v>0.12218857661712507</c:v>
                </c:pt>
                <c:pt idx="16">
                  <c:v>0.17981402357582266</c:v>
                </c:pt>
                <c:pt idx="17">
                  <c:v>0.12130904941824512</c:v>
                </c:pt>
                <c:pt idx="18">
                  <c:v>0.13041765236679942</c:v>
                </c:pt>
                <c:pt idx="19">
                  <c:v>0.12987018443743426</c:v>
                </c:pt>
                <c:pt idx="20">
                  <c:v>0.15018399535547441</c:v>
                </c:pt>
                <c:pt idx="21">
                  <c:v>0.13998385796950236</c:v>
                </c:pt>
                <c:pt idx="22">
                  <c:v>0.14298609373694193</c:v>
                </c:pt>
                <c:pt idx="23">
                  <c:v>0.13812324076021315</c:v>
                </c:pt>
                <c:pt idx="24">
                  <c:v>0.10194463279487662</c:v>
                </c:pt>
                <c:pt idx="25">
                  <c:v>7.9062441530566491E-2</c:v>
                </c:pt>
                <c:pt idx="26">
                  <c:v>0.1039354710246141</c:v>
                </c:pt>
                <c:pt idx="27">
                  <c:v>8.8711461138776718E-2</c:v>
                </c:pt>
                <c:pt idx="28">
                  <c:v>7.9005361285861095E-2</c:v>
                </c:pt>
                <c:pt idx="29">
                  <c:v>7.1211215723749763E-2</c:v>
                </c:pt>
                <c:pt idx="30">
                  <c:v>7.7769101416917688E-2</c:v>
                </c:pt>
                <c:pt idx="31">
                  <c:v>8.7735084403958719E-2</c:v>
                </c:pt>
                <c:pt idx="32">
                  <c:v>8.5300307653838198E-2</c:v>
                </c:pt>
                <c:pt idx="33">
                  <c:v>7.9472832514547204E-2</c:v>
                </c:pt>
                <c:pt idx="34">
                  <c:v>5.1399612299577707E-2</c:v>
                </c:pt>
                <c:pt idx="35">
                  <c:v>6.9845590479221495E-2</c:v>
                </c:pt>
                <c:pt idx="36">
                  <c:v>5.9313621417220019E-2</c:v>
                </c:pt>
                <c:pt idx="37">
                  <c:v>6.7433397887325136E-2</c:v>
                </c:pt>
                <c:pt idx="38">
                  <c:v>4.3748621497762999E-2</c:v>
                </c:pt>
              </c:numCache>
            </c:numRef>
          </c:val>
          <c:smooth val="0"/>
          <c:extLst>
            <c:ext xmlns:c16="http://schemas.microsoft.com/office/drawing/2014/chart" uri="{C3380CC4-5D6E-409C-BE32-E72D297353CC}">
              <c16:uniqueId val="{00000001-8B10-4BED-A21D-C108314707B3}"/>
            </c:ext>
          </c:extLst>
        </c:ser>
        <c:ser>
          <c:idx val="2"/>
          <c:order val="1"/>
          <c:tx>
            <c:strRef>
              <c:f>Sheet2!$O$3</c:f>
              <c:strCache>
                <c:ptCount val="1"/>
                <c:pt idx="0">
                  <c:v>Wilson/ Callaghan (yob 1945-1958)</c:v>
                </c:pt>
              </c:strCache>
            </c:strRef>
          </c:tx>
          <c:spPr>
            <a:ln w="28575" cap="rnd">
              <a:solidFill>
                <a:srgbClr val="00B050"/>
              </a:solidFill>
              <a:round/>
            </a:ln>
            <a:effectLst/>
          </c:spPr>
          <c:marker>
            <c:symbol val="none"/>
          </c:marker>
          <c:cat>
            <c:strRef>
              <c:f>Sheet2!$L$9:$L$52</c:f>
              <c:strCache>
                <c:ptCount val="39"/>
                <c:pt idx="0">
                  <c:v>1982</c:v>
                </c:pt>
                <c:pt idx="1">
                  <c:v>1983</c:v>
                </c:pt>
                <c:pt idx="2">
                  <c:v>1984</c:v>
                </c:pt>
                <c:pt idx="3">
                  <c:v>1985</c:v>
                </c:pt>
                <c:pt idx="4">
                  <c:v>1986</c:v>
                </c:pt>
                <c:pt idx="5">
                  <c:v>1987</c:v>
                </c:pt>
                <c:pt idx="6">
                  <c:v>1988</c:v>
                </c:pt>
                <c:pt idx="7">
                  <c:v>1989</c:v>
                </c:pt>
                <c:pt idx="8">
                  <c:v>1990</c:v>
                </c:pt>
                <c:pt idx="9">
                  <c:v>1991</c:v>
                </c:pt>
                <c:pt idx="10">
                  <c:v>1992</c:v>
                </c:pt>
                <c:pt idx="11">
                  <c:v>1993</c:v>
                </c:pt>
                <c:pt idx="12">
                  <c:v>1994</c:v>
                </c:pt>
                <c:pt idx="13">
                  <c:v>1995</c:v>
                </c:pt>
                <c:pt idx="14">
                  <c:v>1996</c:v>
                </c:pt>
                <c:pt idx="15">
                  <c:v>1997</c:v>
                </c:pt>
                <c:pt idx="16">
                  <c:v>1998</c:v>
                </c:pt>
                <c:pt idx="17">
                  <c:v>1999</c:v>
                </c:pt>
                <c:pt idx="18">
                  <c:v>2000</c:v>
                </c:pt>
                <c:pt idx="19">
                  <c:v>2001</c:v>
                </c:pt>
                <c:pt idx="20">
                  <c:v>2002</c:v>
                </c:pt>
                <c:pt idx="21">
                  <c:v>2003</c:v>
                </c:pt>
                <c:pt idx="22">
                  <c:v>2004</c:v>
                </c:pt>
                <c:pt idx="23">
                  <c:v>2005</c:v>
                </c:pt>
                <c:pt idx="24">
                  <c:v>2006</c:v>
                </c:pt>
                <c:pt idx="25">
                  <c:v>2007</c:v>
                </c:pt>
                <c:pt idx="26">
                  <c:v>2008</c:v>
                </c:pt>
                <c:pt idx="27">
                  <c:v>2009</c:v>
                </c:pt>
                <c:pt idx="28">
                  <c:v>2010</c:v>
                </c:pt>
                <c:pt idx="29">
                  <c:v>2011</c:v>
                </c:pt>
                <c:pt idx="30">
                  <c:v>2012</c:v>
                </c:pt>
                <c:pt idx="31">
                  <c:v>2013</c:v>
                </c:pt>
                <c:pt idx="32">
                  <c:v>2014</c:v>
                </c:pt>
                <c:pt idx="33">
                  <c:v>2015</c:v>
                </c:pt>
                <c:pt idx="34">
                  <c:v>2016</c:v>
                </c:pt>
                <c:pt idx="35">
                  <c:v>2017</c:v>
                </c:pt>
                <c:pt idx="36">
                  <c:v>2018</c:v>
                </c:pt>
                <c:pt idx="37">
                  <c:v>2019</c:v>
                </c:pt>
                <c:pt idx="38">
                  <c:v>2020</c:v>
                </c:pt>
              </c:strCache>
            </c:strRef>
          </c:cat>
          <c:val>
            <c:numRef>
              <c:f>Sheet2!$O$9:$O$52</c:f>
              <c:numCache>
                <c:formatCode>0.000</c:formatCode>
                <c:ptCount val="44"/>
                <c:pt idx="0">
                  <c:v>0.28034578777226871</c:v>
                </c:pt>
                <c:pt idx="1">
                  <c:v>0.23177541357450551</c:v>
                </c:pt>
                <c:pt idx="2">
                  <c:v>0.29368498825159473</c:v>
                </c:pt>
                <c:pt idx="3">
                  <c:v>0.22863692302193914</c:v>
                </c:pt>
                <c:pt idx="4">
                  <c:v>0.31800906961866549</c:v>
                </c:pt>
                <c:pt idx="5">
                  <c:v>0.29128353571287774</c:v>
                </c:pt>
                <c:pt idx="6">
                  <c:v>0.24276883185687431</c:v>
                </c:pt>
                <c:pt idx="7">
                  <c:v>0.24400972975902591</c:v>
                </c:pt>
                <c:pt idx="8">
                  <c:v>0.24920576540307213</c:v>
                </c:pt>
                <c:pt idx="9">
                  <c:v>0.27981380086199598</c:v>
                </c:pt>
                <c:pt idx="10">
                  <c:v>0.30269885314677175</c:v>
                </c:pt>
                <c:pt idx="11">
                  <c:v>0.27654717011144087</c:v>
                </c:pt>
                <c:pt idx="12">
                  <c:v>0.2425844097886096</c:v>
                </c:pt>
                <c:pt idx="13">
                  <c:v>0.29840861610605313</c:v>
                </c:pt>
                <c:pt idx="14">
                  <c:v>0.24897670089648927</c:v>
                </c:pt>
                <c:pt idx="15">
                  <c:v>0.27346967147642276</c:v>
                </c:pt>
                <c:pt idx="16">
                  <c:v>0.26682080917702716</c:v>
                </c:pt>
                <c:pt idx="17">
                  <c:v>0.19062850622867092</c:v>
                </c:pt>
                <c:pt idx="18">
                  <c:v>0.22823089164189897</c:v>
                </c:pt>
                <c:pt idx="19">
                  <c:v>0.21581368884455987</c:v>
                </c:pt>
                <c:pt idx="20">
                  <c:v>0.23002865111408105</c:v>
                </c:pt>
                <c:pt idx="21">
                  <c:v>0.23078419827404442</c:v>
                </c:pt>
                <c:pt idx="22">
                  <c:v>0.24646287209920256</c:v>
                </c:pt>
                <c:pt idx="23">
                  <c:v>0.16798772524890787</c:v>
                </c:pt>
                <c:pt idx="24">
                  <c:v>0.16496495124989125</c:v>
                </c:pt>
                <c:pt idx="25">
                  <c:v>0.18018882023245389</c:v>
                </c:pt>
                <c:pt idx="26">
                  <c:v>0.15499149187881051</c:v>
                </c:pt>
                <c:pt idx="27">
                  <c:v>0.1375932866642251</c:v>
                </c:pt>
                <c:pt idx="28">
                  <c:v>0.13825938225025691</c:v>
                </c:pt>
                <c:pt idx="29">
                  <c:v>0.11571822555109337</c:v>
                </c:pt>
                <c:pt idx="30">
                  <c:v>9.8978856348804323E-2</c:v>
                </c:pt>
                <c:pt idx="31">
                  <c:v>9.2999189468196242E-2</c:v>
                </c:pt>
                <c:pt idx="32">
                  <c:v>0.10619017891600266</c:v>
                </c:pt>
                <c:pt idx="33">
                  <c:v>7.7745162242491825E-2</c:v>
                </c:pt>
                <c:pt idx="34">
                  <c:v>8.2239379679324334E-2</c:v>
                </c:pt>
                <c:pt idx="35">
                  <c:v>9.5398855288692783E-2</c:v>
                </c:pt>
                <c:pt idx="36">
                  <c:v>8.4733744881742873E-2</c:v>
                </c:pt>
                <c:pt idx="37">
                  <c:v>9.9464261883804569E-2</c:v>
                </c:pt>
                <c:pt idx="38">
                  <c:v>8.2449325130399487E-2</c:v>
                </c:pt>
              </c:numCache>
            </c:numRef>
          </c:val>
          <c:smooth val="0"/>
          <c:extLst>
            <c:ext xmlns:c16="http://schemas.microsoft.com/office/drawing/2014/chart" uri="{C3380CC4-5D6E-409C-BE32-E72D297353CC}">
              <c16:uniqueId val="{00000002-8B10-4BED-A21D-C108314707B3}"/>
            </c:ext>
          </c:extLst>
        </c:ser>
        <c:ser>
          <c:idx val="3"/>
          <c:order val="2"/>
          <c:tx>
            <c:strRef>
              <c:f>Sheet2!$P$3</c:f>
              <c:strCache>
                <c:ptCount val="1"/>
                <c:pt idx="0">
                  <c:v>Thatcher/ Major (yob 1959-1976)</c:v>
                </c:pt>
              </c:strCache>
            </c:strRef>
          </c:tx>
          <c:spPr>
            <a:ln w="28575" cap="rnd">
              <a:solidFill>
                <a:srgbClr val="0070C0"/>
              </a:solidFill>
              <a:round/>
            </a:ln>
            <a:effectLst/>
          </c:spPr>
          <c:marker>
            <c:symbol val="none"/>
          </c:marker>
          <c:dPt>
            <c:idx val="15"/>
            <c:marker>
              <c:symbol val="none"/>
            </c:marker>
            <c:bubble3D val="0"/>
            <c:extLst>
              <c:ext xmlns:c16="http://schemas.microsoft.com/office/drawing/2014/chart" uri="{C3380CC4-5D6E-409C-BE32-E72D297353CC}">
                <c16:uniqueId val="{00000000-A270-441A-B07D-15310F615AD4}"/>
              </c:ext>
            </c:extLst>
          </c:dPt>
          <c:cat>
            <c:strRef>
              <c:f>Sheet2!$L$9:$L$52</c:f>
              <c:strCache>
                <c:ptCount val="39"/>
                <c:pt idx="0">
                  <c:v>1982</c:v>
                </c:pt>
                <c:pt idx="1">
                  <c:v>1983</c:v>
                </c:pt>
                <c:pt idx="2">
                  <c:v>1984</c:v>
                </c:pt>
                <c:pt idx="3">
                  <c:v>1985</c:v>
                </c:pt>
                <c:pt idx="4">
                  <c:v>1986</c:v>
                </c:pt>
                <c:pt idx="5">
                  <c:v>1987</c:v>
                </c:pt>
                <c:pt idx="6">
                  <c:v>1988</c:v>
                </c:pt>
                <c:pt idx="7">
                  <c:v>1989</c:v>
                </c:pt>
                <c:pt idx="8">
                  <c:v>1990</c:v>
                </c:pt>
                <c:pt idx="9">
                  <c:v>1991</c:v>
                </c:pt>
                <c:pt idx="10">
                  <c:v>1992</c:v>
                </c:pt>
                <c:pt idx="11">
                  <c:v>1993</c:v>
                </c:pt>
                <c:pt idx="12">
                  <c:v>1994</c:v>
                </c:pt>
                <c:pt idx="13">
                  <c:v>1995</c:v>
                </c:pt>
                <c:pt idx="14">
                  <c:v>1996</c:v>
                </c:pt>
                <c:pt idx="15">
                  <c:v>1997</c:v>
                </c:pt>
                <c:pt idx="16">
                  <c:v>1998</c:v>
                </c:pt>
                <c:pt idx="17">
                  <c:v>1999</c:v>
                </c:pt>
                <c:pt idx="18">
                  <c:v>2000</c:v>
                </c:pt>
                <c:pt idx="19">
                  <c:v>2001</c:v>
                </c:pt>
                <c:pt idx="20">
                  <c:v>2002</c:v>
                </c:pt>
                <c:pt idx="21">
                  <c:v>2003</c:v>
                </c:pt>
                <c:pt idx="22">
                  <c:v>2004</c:v>
                </c:pt>
                <c:pt idx="23">
                  <c:v>2005</c:v>
                </c:pt>
                <c:pt idx="24">
                  <c:v>2006</c:v>
                </c:pt>
                <c:pt idx="25">
                  <c:v>2007</c:v>
                </c:pt>
                <c:pt idx="26">
                  <c:v>2008</c:v>
                </c:pt>
                <c:pt idx="27">
                  <c:v>2009</c:v>
                </c:pt>
                <c:pt idx="28">
                  <c:v>2010</c:v>
                </c:pt>
                <c:pt idx="29">
                  <c:v>2011</c:v>
                </c:pt>
                <c:pt idx="30">
                  <c:v>2012</c:v>
                </c:pt>
                <c:pt idx="31">
                  <c:v>2013</c:v>
                </c:pt>
                <c:pt idx="32">
                  <c:v>2014</c:v>
                </c:pt>
                <c:pt idx="33">
                  <c:v>2015</c:v>
                </c:pt>
                <c:pt idx="34">
                  <c:v>2016</c:v>
                </c:pt>
                <c:pt idx="35">
                  <c:v>2017</c:v>
                </c:pt>
                <c:pt idx="36">
                  <c:v>2018</c:v>
                </c:pt>
                <c:pt idx="37">
                  <c:v>2019</c:v>
                </c:pt>
                <c:pt idx="38">
                  <c:v>2020</c:v>
                </c:pt>
              </c:strCache>
            </c:strRef>
          </c:cat>
          <c:val>
            <c:numRef>
              <c:f>Sheet2!$P$9:$P$52</c:f>
              <c:numCache>
                <c:formatCode>0.000</c:formatCode>
                <c:ptCount val="44"/>
                <c:pt idx="0">
                  <c:v>0.26219390223305705</c:v>
                </c:pt>
                <c:pt idx="1">
                  <c:v>0.21363646816432683</c:v>
                </c:pt>
                <c:pt idx="2">
                  <c:v>0.24339646286604769</c:v>
                </c:pt>
                <c:pt idx="3">
                  <c:v>0.28479336025539786</c:v>
                </c:pt>
                <c:pt idx="4">
                  <c:v>0.34400981115981427</c:v>
                </c:pt>
                <c:pt idx="5">
                  <c:v>0.33318048263048344</c:v>
                </c:pt>
                <c:pt idx="6">
                  <c:v>0.3303248040019765</c:v>
                </c:pt>
                <c:pt idx="7">
                  <c:v>0.34320067681554051</c:v>
                </c:pt>
                <c:pt idx="8">
                  <c:v>0.35798605982504805</c:v>
                </c:pt>
                <c:pt idx="9">
                  <c:v>0.47292473385126083</c:v>
                </c:pt>
                <c:pt idx="10">
                  <c:v>0.42063347125590361</c:v>
                </c:pt>
                <c:pt idx="11">
                  <c:v>0.46091195018573483</c:v>
                </c:pt>
                <c:pt idx="12">
                  <c:v>0.52625166317045147</c:v>
                </c:pt>
                <c:pt idx="13">
                  <c:v>0.51880190773993551</c:v>
                </c:pt>
                <c:pt idx="14">
                  <c:v>0.45127027037488671</c:v>
                </c:pt>
                <c:pt idx="15">
                  <c:v>0.46354079065861742</c:v>
                </c:pt>
                <c:pt idx="16">
                  <c:v>0.45823573749967705</c:v>
                </c:pt>
                <c:pt idx="17">
                  <c:v>0.51411930467732458</c:v>
                </c:pt>
                <c:pt idx="18">
                  <c:v>0.52167060946719768</c:v>
                </c:pt>
                <c:pt idx="19">
                  <c:v>0.64171149957320461</c:v>
                </c:pt>
                <c:pt idx="20">
                  <c:v>0.55130833738085538</c:v>
                </c:pt>
                <c:pt idx="21">
                  <c:v>0.5637187793906987</c:v>
                </c:pt>
                <c:pt idx="22">
                  <c:v>0.472230388525953</c:v>
                </c:pt>
                <c:pt idx="23">
                  <c:v>0.48903093350237625</c:v>
                </c:pt>
                <c:pt idx="24">
                  <c:v>0.48192008230305311</c:v>
                </c:pt>
                <c:pt idx="25">
                  <c:v>0.43760142056453083</c:v>
                </c:pt>
                <c:pt idx="26">
                  <c:v>0.40480130820112864</c:v>
                </c:pt>
                <c:pt idx="27">
                  <c:v>0.38381285227389111</c:v>
                </c:pt>
                <c:pt idx="28">
                  <c:v>0.35372854939351445</c:v>
                </c:pt>
                <c:pt idx="29">
                  <c:v>0.32935187272234262</c:v>
                </c:pt>
                <c:pt idx="30">
                  <c:v>0.28809917115812683</c:v>
                </c:pt>
                <c:pt idx="31">
                  <c:v>0.28250697178074707</c:v>
                </c:pt>
                <c:pt idx="32">
                  <c:v>0.24719680993561272</c:v>
                </c:pt>
                <c:pt idx="33">
                  <c:v>0.2729719029847491</c:v>
                </c:pt>
                <c:pt idx="34">
                  <c:v>0.28098454723769145</c:v>
                </c:pt>
                <c:pt idx="35">
                  <c:v>0.2572361990820109</c:v>
                </c:pt>
                <c:pt idx="36">
                  <c:v>0.28978940749556059</c:v>
                </c:pt>
                <c:pt idx="37">
                  <c:v>0.22590188292253921</c:v>
                </c:pt>
                <c:pt idx="38">
                  <c:v>0.228838943219068</c:v>
                </c:pt>
              </c:numCache>
            </c:numRef>
          </c:val>
          <c:smooth val="0"/>
          <c:extLst>
            <c:ext xmlns:c16="http://schemas.microsoft.com/office/drawing/2014/chart" uri="{C3380CC4-5D6E-409C-BE32-E72D297353CC}">
              <c16:uniqueId val="{00000003-8B10-4BED-A21D-C108314707B3}"/>
            </c:ext>
          </c:extLst>
        </c:ser>
        <c:ser>
          <c:idx val="4"/>
          <c:order val="3"/>
          <c:tx>
            <c:strRef>
              <c:f>Sheet2!$Q$3</c:f>
              <c:strCache>
                <c:ptCount val="1"/>
                <c:pt idx="0">
                  <c:v>New Labour (yob 1977-1990)</c:v>
                </c:pt>
              </c:strCache>
            </c:strRef>
          </c:tx>
          <c:spPr>
            <a:ln w="28575" cap="rnd">
              <a:solidFill>
                <a:srgbClr val="FF0000"/>
              </a:solidFill>
              <a:round/>
            </a:ln>
            <a:effectLst/>
          </c:spPr>
          <c:marker>
            <c:symbol val="none"/>
          </c:marker>
          <c:cat>
            <c:strRef>
              <c:f>Sheet2!$L$9:$L$52</c:f>
              <c:strCache>
                <c:ptCount val="39"/>
                <c:pt idx="0">
                  <c:v>1982</c:v>
                </c:pt>
                <c:pt idx="1">
                  <c:v>1983</c:v>
                </c:pt>
                <c:pt idx="2">
                  <c:v>1984</c:v>
                </c:pt>
                <c:pt idx="3">
                  <c:v>1985</c:v>
                </c:pt>
                <c:pt idx="4">
                  <c:v>1986</c:v>
                </c:pt>
                <c:pt idx="5">
                  <c:v>1987</c:v>
                </c:pt>
                <c:pt idx="6">
                  <c:v>1988</c:v>
                </c:pt>
                <c:pt idx="7">
                  <c:v>1989</c:v>
                </c:pt>
                <c:pt idx="8">
                  <c:v>1990</c:v>
                </c:pt>
                <c:pt idx="9">
                  <c:v>1991</c:v>
                </c:pt>
                <c:pt idx="10">
                  <c:v>1992</c:v>
                </c:pt>
                <c:pt idx="11">
                  <c:v>1993</c:v>
                </c:pt>
                <c:pt idx="12">
                  <c:v>1994</c:v>
                </c:pt>
                <c:pt idx="13">
                  <c:v>1995</c:v>
                </c:pt>
                <c:pt idx="14">
                  <c:v>1996</c:v>
                </c:pt>
                <c:pt idx="15">
                  <c:v>1997</c:v>
                </c:pt>
                <c:pt idx="16">
                  <c:v>1998</c:v>
                </c:pt>
                <c:pt idx="17">
                  <c:v>1999</c:v>
                </c:pt>
                <c:pt idx="18">
                  <c:v>2000</c:v>
                </c:pt>
                <c:pt idx="19">
                  <c:v>2001</c:v>
                </c:pt>
                <c:pt idx="20">
                  <c:v>2002</c:v>
                </c:pt>
                <c:pt idx="21">
                  <c:v>2003</c:v>
                </c:pt>
                <c:pt idx="22">
                  <c:v>2004</c:v>
                </c:pt>
                <c:pt idx="23">
                  <c:v>2005</c:v>
                </c:pt>
                <c:pt idx="24">
                  <c:v>2006</c:v>
                </c:pt>
                <c:pt idx="25">
                  <c:v>2007</c:v>
                </c:pt>
                <c:pt idx="26">
                  <c:v>2008</c:v>
                </c:pt>
                <c:pt idx="27">
                  <c:v>2009</c:v>
                </c:pt>
                <c:pt idx="28">
                  <c:v>2010</c:v>
                </c:pt>
                <c:pt idx="29">
                  <c:v>2011</c:v>
                </c:pt>
                <c:pt idx="30">
                  <c:v>2012</c:v>
                </c:pt>
                <c:pt idx="31">
                  <c:v>2013</c:v>
                </c:pt>
                <c:pt idx="32">
                  <c:v>2014</c:v>
                </c:pt>
                <c:pt idx="33">
                  <c:v>2015</c:v>
                </c:pt>
                <c:pt idx="34">
                  <c:v>2016</c:v>
                </c:pt>
                <c:pt idx="35">
                  <c:v>2017</c:v>
                </c:pt>
                <c:pt idx="36">
                  <c:v>2018</c:v>
                </c:pt>
                <c:pt idx="37">
                  <c:v>2019</c:v>
                </c:pt>
                <c:pt idx="38">
                  <c:v>2020</c:v>
                </c:pt>
              </c:strCache>
            </c:strRef>
          </c:cat>
          <c:val>
            <c:numRef>
              <c:f>Sheet2!$Q$9:$Q$52</c:f>
              <c:numCache>
                <c:formatCode>0.000</c:formatCode>
                <c:ptCount val="44"/>
                <c:pt idx="0">
                  <c:v>0.11294506557731689</c:v>
                </c:pt>
                <c:pt idx="1">
                  <c:v>0.12495717949234211</c:v>
                </c:pt>
                <c:pt idx="2">
                  <c:v>0.12471554295615664</c:v>
                </c:pt>
                <c:pt idx="3">
                  <c:v>0.15643578943606362</c:v>
                </c:pt>
                <c:pt idx="4">
                  <c:v>9.0002566873207221E-2</c:v>
                </c:pt>
                <c:pt idx="5">
                  <c:v>0.13367121159426582</c:v>
                </c:pt>
                <c:pt idx="6">
                  <c:v>0.16914221891667472</c:v>
                </c:pt>
                <c:pt idx="7">
                  <c:v>0.11109386070329635</c:v>
                </c:pt>
                <c:pt idx="8">
                  <c:v>0.13053635330637112</c:v>
                </c:pt>
                <c:pt idx="9">
                  <c:v>0.12217222291157571</c:v>
                </c:pt>
                <c:pt idx="10">
                  <c:v>6.6829616928508057E-2</c:v>
                </c:pt>
                <c:pt idx="11">
                  <c:v>4.5110531294774041E-2</c:v>
                </c:pt>
                <c:pt idx="12">
                  <c:v>8.6078338957248576E-2</c:v>
                </c:pt>
                <c:pt idx="13">
                  <c:v>0.12677490226727747</c:v>
                </c:pt>
                <c:pt idx="14">
                  <c:v>0.14393965520578283</c:v>
                </c:pt>
                <c:pt idx="15">
                  <c:v>0.12412807783326993</c:v>
                </c:pt>
                <c:pt idx="16">
                  <c:v>0.16241266645558175</c:v>
                </c:pt>
                <c:pt idx="17">
                  <c:v>0.20025620856345228</c:v>
                </c:pt>
                <c:pt idx="18">
                  <c:v>0.24165623820906951</c:v>
                </c:pt>
                <c:pt idx="19">
                  <c:v>0.30748676021216054</c:v>
                </c:pt>
                <c:pt idx="20">
                  <c:v>0.29086267454920989</c:v>
                </c:pt>
                <c:pt idx="21">
                  <c:v>0.34806797116741128</c:v>
                </c:pt>
                <c:pt idx="22">
                  <c:v>0.45153503285350083</c:v>
                </c:pt>
                <c:pt idx="23">
                  <c:v>0.37517258638922757</c:v>
                </c:pt>
                <c:pt idx="24">
                  <c:v>0.43558161285083646</c:v>
                </c:pt>
                <c:pt idx="25">
                  <c:v>0.42473079054792701</c:v>
                </c:pt>
                <c:pt idx="26">
                  <c:v>0.37927329777403046</c:v>
                </c:pt>
                <c:pt idx="27">
                  <c:v>0.31682664692420259</c:v>
                </c:pt>
                <c:pt idx="28">
                  <c:v>0.30524798678628151</c:v>
                </c:pt>
                <c:pt idx="29">
                  <c:v>0.30442794721903021</c:v>
                </c:pt>
                <c:pt idx="30">
                  <c:v>0.24744714087201078</c:v>
                </c:pt>
                <c:pt idx="31">
                  <c:v>0.22986592113837181</c:v>
                </c:pt>
                <c:pt idx="32">
                  <c:v>0.20367624480610344</c:v>
                </c:pt>
                <c:pt idx="33">
                  <c:v>0.23669082727158625</c:v>
                </c:pt>
                <c:pt idx="34">
                  <c:v>0.25185810026793076</c:v>
                </c:pt>
                <c:pt idx="35">
                  <c:v>0.27256815796769368</c:v>
                </c:pt>
                <c:pt idx="36">
                  <c:v>0.29148408239319545</c:v>
                </c:pt>
                <c:pt idx="37">
                  <c:v>0.2798486012323993</c:v>
                </c:pt>
                <c:pt idx="38">
                  <c:v>0.25912645040982701</c:v>
                </c:pt>
              </c:numCache>
            </c:numRef>
          </c:val>
          <c:smooth val="0"/>
          <c:extLst>
            <c:ext xmlns:c16="http://schemas.microsoft.com/office/drawing/2014/chart" uri="{C3380CC4-5D6E-409C-BE32-E72D297353CC}">
              <c16:uniqueId val="{00000004-8B10-4BED-A21D-C108314707B3}"/>
            </c:ext>
          </c:extLst>
        </c:ser>
        <c:dLbls>
          <c:showLegendKey val="0"/>
          <c:showVal val="0"/>
          <c:showCatName val="0"/>
          <c:showSerName val="0"/>
          <c:showPercent val="0"/>
          <c:showBubbleSize val="0"/>
        </c:dLbls>
        <c:smooth val="0"/>
        <c:axId val="1400007199"/>
        <c:axId val="1400007679"/>
      </c:lineChart>
      <c:catAx>
        <c:axId val="1400007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00007679"/>
        <c:crosses val="autoZero"/>
        <c:auto val="1"/>
        <c:lblAlgn val="ctr"/>
        <c:lblOffset val="100"/>
        <c:noMultiLvlLbl val="0"/>
      </c:catAx>
      <c:valAx>
        <c:axId val="1400007679"/>
        <c:scaling>
          <c:orientation val="minMax"/>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400007199"/>
        <c:crosses val="autoZero"/>
        <c:crossBetween val="between"/>
      </c:valAx>
      <c:spPr>
        <a:noFill/>
        <a:ln>
          <a:noFill/>
        </a:ln>
        <a:effectLst/>
      </c:spPr>
    </c:plotArea>
    <c:legend>
      <c:legendPos val="b"/>
      <c:layout>
        <c:manualLayout>
          <c:xMode val="edge"/>
          <c:yMode val="edge"/>
          <c:x val="3.6096916806499582E-2"/>
          <c:y val="0.86049374629397246"/>
          <c:w val="0.91390299466575387"/>
          <c:h val="0.1071186756208888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992237826175941E-2"/>
          <c:y val="2.8929996788213883E-2"/>
          <c:w val="0.93016929227314349"/>
          <c:h val="0.76849629977925338"/>
        </c:manualLayout>
      </c:layout>
      <c:lineChart>
        <c:grouping val="standard"/>
        <c:varyColors val="0"/>
        <c:ser>
          <c:idx val="0"/>
          <c:order val="0"/>
          <c:tx>
            <c:strRef>
              <c:f>'Relationship - female'!$B$2</c:f>
              <c:strCache>
                <c:ptCount val="1"/>
                <c:pt idx="0">
                  <c:v>Family</c:v>
                </c:pt>
              </c:strCache>
            </c:strRef>
          </c:tx>
          <c:spPr>
            <a:ln w="28575" cap="rnd">
              <a:solidFill>
                <a:srgbClr val="9F5C37"/>
              </a:solidFill>
              <a:round/>
            </a:ln>
            <a:effectLst/>
          </c:spPr>
          <c:marker>
            <c:symbol val="none"/>
          </c:marker>
          <c:cat>
            <c:numRef>
              <c:f>'Relationship - female'!$A$3:$A$46</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 - female'!$B$3:$B$46</c:f>
              <c:numCache>
                <c:formatCode>###0.0%</c:formatCode>
                <c:ptCount val="44"/>
                <c:pt idx="0">
                  <c:v>0.21256038647342992</c:v>
                </c:pt>
                <c:pt idx="1">
                  <c:v>0.18592964824120603</c:v>
                </c:pt>
                <c:pt idx="2">
                  <c:v>0.19924812030075187</c:v>
                </c:pt>
                <c:pt idx="3">
                  <c:v>0.21900826446280991</c:v>
                </c:pt>
                <c:pt idx="4">
                  <c:v>0.19583333333333333</c:v>
                </c:pt>
                <c:pt idx="5">
                  <c:v>0.19767441860465115</c:v>
                </c:pt>
                <c:pt idx="6">
                  <c:v>0.19111111111111112</c:v>
                </c:pt>
                <c:pt idx="7">
                  <c:v>0.21186440677966101</c:v>
                </c:pt>
                <c:pt idx="8">
                  <c:v>0.171875</c:v>
                </c:pt>
                <c:pt idx="9">
                  <c:v>0.12648221343873517</c:v>
                </c:pt>
                <c:pt idx="10">
                  <c:v>0.19480519480519484</c:v>
                </c:pt>
                <c:pt idx="11">
                  <c:v>0.22666666666666666</c:v>
                </c:pt>
                <c:pt idx="12">
                  <c:v>0.15525114155251141</c:v>
                </c:pt>
                <c:pt idx="13">
                  <c:v>0.17370892018779344</c:v>
                </c:pt>
                <c:pt idx="14">
                  <c:v>0.19580419580419581</c:v>
                </c:pt>
                <c:pt idx="15">
                  <c:v>0.18614718614718614</c:v>
                </c:pt>
                <c:pt idx="16">
                  <c:v>0.21973094170403587</c:v>
                </c:pt>
                <c:pt idx="17">
                  <c:v>0.21900826446280991</c:v>
                </c:pt>
                <c:pt idx="18">
                  <c:v>0.17351598173515981</c:v>
                </c:pt>
                <c:pt idx="19">
                  <c:v>0.18840579710144931</c:v>
                </c:pt>
                <c:pt idx="20">
                  <c:v>0.21860465116279071</c:v>
                </c:pt>
                <c:pt idx="21">
                  <c:v>0.18139534883720931</c:v>
                </c:pt>
                <c:pt idx="22">
                  <c:v>0.15263157894736842</c:v>
                </c:pt>
                <c:pt idx="23">
                  <c:v>0.192</c:v>
                </c:pt>
                <c:pt idx="24">
                  <c:v>0.17180616740088106</c:v>
                </c:pt>
                <c:pt idx="25">
                  <c:v>0.13709677419354838</c:v>
                </c:pt>
                <c:pt idx="26">
                  <c:v>0.171875</c:v>
                </c:pt>
                <c:pt idx="27">
                  <c:v>0.16894977168949774</c:v>
                </c:pt>
                <c:pt idx="28">
                  <c:v>0.14285714285714285</c:v>
                </c:pt>
                <c:pt idx="29">
                  <c:v>0.11707317073170734</c:v>
                </c:pt>
                <c:pt idx="30">
                  <c:v>0.22815533980582525</c:v>
                </c:pt>
                <c:pt idx="31">
                  <c:v>0.16230366492146597</c:v>
                </c:pt>
                <c:pt idx="32">
                  <c:v>0.17894736842105263</c:v>
                </c:pt>
                <c:pt idx="33">
                  <c:v>0.21465968586387438</c:v>
                </c:pt>
                <c:pt idx="34">
                  <c:v>0.19672131147540983</c:v>
                </c:pt>
                <c:pt idx="35">
                  <c:v>0.28235294117647058</c:v>
                </c:pt>
                <c:pt idx="36">
                  <c:v>0.25</c:v>
                </c:pt>
                <c:pt idx="37">
                  <c:v>0.22162162162162166</c:v>
                </c:pt>
                <c:pt idx="38">
                  <c:v>0.19277108433734941</c:v>
                </c:pt>
                <c:pt idx="39">
                  <c:v>0.1746987951807229</c:v>
                </c:pt>
                <c:pt idx="40">
                  <c:v>0.16477272727272727</c:v>
                </c:pt>
                <c:pt idx="41">
                  <c:v>0.17937219730941703</c:v>
                </c:pt>
                <c:pt idx="42">
                  <c:v>0.18857142857142858</c:v>
                </c:pt>
                <c:pt idx="43">
                  <c:v>0.21739130434782608</c:v>
                </c:pt>
              </c:numCache>
            </c:numRef>
          </c:val>
          <c:smooth val="0"/>
          <c:extLst>
            <c:ext xmlns:c16="http://schemas.microsoft.com/office/drawing/2014/chart" uri="{C3380CC4-5D6E-409C-BE32-E72D297353CC}">
              <c16:uniqueId val="{00000000-76F6-4514-9061-5A7348F4B031}"/>
            </c:ext>
          </c:extLst>
        </c:ser>
        <c:ser>
          <c:idx val="1"/>
          <c:order val="1"/>
          <c:tx>
            <c:strRef>
              <c:f>'Relationship - female'!$C$2</c:f>
              <c:strCache>
                <c:ptCount val="1"/>
                <c:pt idx="0">
                  <c:v>Intimate</c:v>
                </c:pt>
              </c:strCache>
            </c:strRef>
          </c:tx>
          <c:spPr>
            <a:ln w="28575" cap="rnd">
              <a:solidFill>
                <a:srgbClr val="0070C0"/>
              </a:solidFill>
              <a:round/>
            </a:ln>
            <a:effectLst/>
          </c:spPr>
          <c:marker>
            <c:symbol val="none"/>
          </c:marker>
          <c:cat>
            <c:numRef>
              <c:f>'Relationship - female'!$A$3:$A$46</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 - female'!$C$3:$C$46</c:f>
              <c:numCache>
                <c:formatCode>###0.0%</c:formatCode>
                <c:ptCount val="44"/>
                <c:pt idx="0">
                  <c:v>0.39613526570048307</c:v>
                </c:pt>
                <c:pt idx="1">
                  <c:v>0.457286432160804</c:v>
                </c:pt>
                <c:pt idx="2">
                  <c:v>0.4586466165413533</c:v>
                </c:pt>
                <c:pt idx="3">
                  <c:v>0.38842975206611569</c:v>
                </c:pt>
                <c:pt idx="4">
                  <c:v>0.47499999999999998</c:v>
                </c:pt>
                <c:pt idx="5">
                  <c:v>0.4689922480620155</c:v>
                </c:pt>
                <c:pt idx="6">
                  <c:v>0.44</c:v>
                </c:pt>
                <c:pt idx="7">
                  <c:v>0.43220338983050849</c:v>
                </c:pt>
                <c:pt idx="8">
                  <c:v>0.4609375</c:v>
                </c:pt>
                <c:pt idx="9">
                  <c:v>0.49802371541501977</c:v>
                </c:pt>
                <c:pt idx="10">
                  <c:v>0.38528138528138528</c:v>
                </c:pt>
                <c:pt idx="11">
                  <c:v>0.47111111111111109</c:v>
                </c:pt>
                <c:pt idx="12">
                  <c:v>0.50684931506849318</c:v>
                </c:pt>
                <c:pt idx="13">
                  <c:v>0.45070422535211274</c:v>
                </c:pt>
                <c:pt idx="14">
                  <c:v>0.42657342657342651</c:v>
                </c:pt>
                <c:pt idx="15">
                  <c:v>0.45887445887445888</c:v>
                </c:pt>
                <c:pt idx="16">
                  <c:v>0.42152466367713004</c:v>
                </c:pt>
                <c:pt idx="17">
                  <c:v>0.41322314049586778</c:v>
                </c:pt>
                <c:pt idx="18">
                  <c:v>0.43835616438356162</c:v>
                </c:pt>
                <c:pt idx="19">
                  <c:v>0.46376811594202899</c:v>
                </c:pt>
                <c:pt idx="20">
                  <c:v>0.46046511627906983</c:v>
                </c:pt>
                <c:pt idx="21">
                  <c:v>0.42325581395348844</c:v>
                </c:pt>
                <c:pt idx="22">
                  <c:v>0.41052631578947368</c:v>
                </c:pt>
                <c:pt idx="23">
                  <c:v>0.44</c:v>
                </c:pt>
                <c:pt idx="24">
                  <c:v>0.43171806167400884</c:v>
                </c:pt>
                <c:pt idx="25">
                  <c:v>0.45564516129032256</c:v>
                </c:pt>
                <c:pt idx="26">
                  <c:v>0.41796875</c:v>
                </c:pt>
                <c:pt idx="27">
                  <c:v>0.48858447488584472</c:v>
                </c:pt>
                <c:pt idx="28">
                  <c:v>0.42410714285714285</c:v>
                </c:pt>
                <c:pt idx="29">
                  <c:v>0.51707317073170733</c:v>
                </c:pt>
                <c:pt idx="30">
                  <c:v>0.43689320388349517</c:v>
                </c:pt>
                <c:pt idx="31">
                  <c:v>0.54450261780104714</c:v>
                </c:pt>
                <c:pt idx="32">
                  <c:v>0.47894736842105262</c:v>
                </c:pt>
                <c:pt idx="33">
                  <c:v>0.53403141361256545</c:v>
                </c:pt>
                <c:pt idx="34">
                  <c:v>0.55191256830601088</c:v>
                </c:pt>
                <c:pt idx="35">
                  <c:v>0.45294117647058824</c:v>
                </c:pt>
                <c:pt idx="36">
                  <c:v>0.49404761904761907</c:v>
                </c:pt>
                <c:pt idx="37">
                  <c:v>0.48108108108108111</c:v>
                </c:pt>
                <c:pt idx="38">
                  <c:v>0.48795180722891568</c:v>
                </c:pt>
                <c:pt idx="39">
                  <c:v>0.51204819277108438</c:v>
                </c:pt>
                <c:pt idx="40">
                  <c:v>0.39204545454545453</c:v>
                </c:pt>
                <c:pt idx="41">
                  <c:v>0.44843049327354267</c:v>
                </c:pt>
                <c:pt idx="42">
                  <c:v>0.38857142857142857</c:v>
                </c:pt>
                <c:pt idx="43">
                  <c:v>0.42236024844720499</c:v>
                </c:pt>
              </c:numCache>
            </c:numRef>
          </c:val>
          <c:smooth val="0"/>
          <c:extLst>
            <c:ext xmlns:c16="http://schemas.microsoft.com/office/drawing/2014/chart" uri="{C3380CC4-5D6E-409C-BE32-E72D297353CC}">
              <c16:uniqueId val="{00000001-76F6-4514-9061-5A7348F4B031}"/>
            </c:ext>
          </c:extLst>
        </c:ser>
        <c:ser>
          <c:idx val="2"/>
          <c:order val="2"/>
          <c:tx>
            <c:strRef>
              <c:f>'Relationship - female'!$D$2</c:f>
              <c:strCache>
                <c:ptCount val="1"/>
                <c:pt idx="0">
                  <c:v>Acquaintance</c:v>
                </c:pt>
              </c:strCache>
            </c:strRef>
          </c:tx>
          <c:spPr>
            <a:ln w="28575" cap="rnd">
              <a:solidFill>
                <a:srgbClr val="00B050"/>
              </a:solidFill>
              <a:round/>
            </a:ln>
            <a:effectLst/>
          </c:spPr>
          <c:marker>
            <c:symbol val="none"/>
          </c:marker>
          <c:cat>
            <c:numRef>
              <c:f>'Relationship - female'!$A$3:$A$46</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 - female'!$D$3:$D$46</c:f>
              <c:numCache>
                <c:formatCode>###0.0%</c:formatCode>
                <c:ptCount val="44"/>
                <c:pt idx="0">
                  <c:v>0.16908212560386474</c:v>
                </c:pt>
                <c:pt idx="1">
                  <c:v>0.16080402010050249</c:v>
                </c:pt>
                <c:pt idx="2">
                  <c:v>0.14285714285714285</c:v>
                </c:pt>
                <c:pt idx="3">
                  <c:v>0.18181818181818182</c:v>
                </c:pt>
                <c:pt idx="4">
                  <c:v>0.13750000000000001</c:v>
                </c:pt>
                <c:pt idx="5">
                  <c:v>0.17441860465116277</c:v>
                </c:pt>
                <c:pt idx="6">
                  <c:v>0.18666666666666668</c:v>
                </c:pt>
                <c:pt idx="7">
                  <c:v>0.21610169491525424</c:v>
                </c:pt>
                <c:pt idx="8">
                  <c:v>0.1875</c:v>
                </c:pt>
                <c:pt idx="9">
                  <c:v>0.13833992094861661</c:v>
                </c:pt>
                <c:pt idx="10">
                  <c:v>0.1774891774891775</c:v>
                </c:pt>
                <c:pt idx="11">
                  <c:v>0.12</c:v>
                </c:pt>
                <c:pt idx="12">
                  <c:v>0.14155251141552511</c:v>
                </c:pt>
                <c:pt idx="13">
                  <c:v>0.15962441314553991</c:v>
                </c:pt>
                <c:pt idx="14">
                  <c:v>0.14685314685314685</c:v>
                </c:pt>
                <c:pt idx="15">
                  <c:v>0.16017316017316016</c:v>
                </c:pt>
                <c:pt idx="16">
                  <c:v>0.17937219730941703</c:v>
                </c:pt>
                <c:pt idx="17">
                  <c:v>0.16528925619834711</c:v>
                </c:pt>
                <c:pt idx="18">
                  <c:v>0.19178082191780821</c:v>
                </c:pt>
                <c:pt idx="19">
                  <c:v>0.14492753623188406</c:v>
                </c:pt>
                <c:pt idx="20">
                  <c:v>0.13953488372093023</c:v>
                </c:pt>
                <c:pt idx="21">
                  <c:v>0.21860465116279071</c:v>
                </c:pt>
                <c:pt idx="22">
                  <c:v>0.16842105263157894</c:v>
                </c:pt>
                <c:pt idx="23">
                  <c:v>0.188</c:v>
                </c:pt>
                <c:pt idx="24">
                  <c:v>0.16740088105726872</c:v>
                </c:pt>
                <c:pt idx="25">
                  <c:v>0.13709677419354838</c:v>
                </c:pt>
                <c:pt idx="26">
                  <c:v>0.109375</c:v>
                </c:pt>
                <c:pt idx="27">
                  <c:v>0.13698630136986301</c:v>
                </c:pt>
                <c:pt idx="28">
                  <c:v>0.16071428571428573</c:v>
                </c:pt>
                <c:pt idx="29">
                  <c:v>8.2926829268292687E-2</c:v>
                </c:pt>
                <c:pt idx="30">
                  <c:v>0.13106796116504854</c:v>
                </c:pt>
                <c:pt idx="31">
                  <c:v>0.1256544502617801</c:v>
                </c:pt>
                <c:pt idx="32">
                  <c:v>9.4736842105263175E-2</c:v>
                </c:pt>
                <c:pt idx="33">
                  <c:v>0.1099476439790576</c:v>
                </c:pt>
                <c:pt idx="34">
                  <c:v>0.12021857923497267</c:v>
                </c:pt>
                <c:pt idx="35">
                  <c:v>9.4117647058823528E-2</c:v>
                </c:pt>
                <c:pt idx="36">
                  <c:v>0.10119047619047619</c:v>
                </c:pt>
                <c:pt idx="37">
                  <c:v>9.1891891891891897E-2</c:v>
                </c:pt>
                <c:pt idx="38">
                  <c:v>9.6385542168674704E-2</c:v>
                </c:pt>
                <c:pt idx="39">
                  <c:v>7.8313253012048195E-2</c:v>
                </c:pt>
                <c:pt idx="40">
                  <c:v>0.13068181818181818</c:v>
                </c:pt>
                <c:pt idx="41">
                  <c:v>9.417040358744394E-2</c:v>
                </c:pt>
                <c:pt idx="42">
                  <c:v>0.13714285714285715</c:v>
                </c:pt>
                <c:pt idx="43">
                  <c:v>8.6956521739130432E-2</c:v>
                </c:pt>
              </c:numCache>
            </c:numRef>
          </c:val>
          <c:smooth val="0"/>
          <c:extLst>
            <c:ext xmlns:c16="http://schemas.microsoft.com/office/drawing/2014/chart" uri="{C3380CC4-5D6E-409C-BE32-E72D297353CC}">
              <c16:uniqueId val="{00000002-76F6-4514-9061-5A7348F4B031}"/>
            </c:ext>
          </c:extLst>
        </c:ser>
        <c:ser>
          <c:idx val="4"/>
          <c:order val="3"/>
          <c:tx>
            <c:strRef>
              <c:f>'Relationship - female'!$F$2</c:f>
              <c:strCache>
                <c:ptCount val="1"/>
                <c:pt idx="0">
                  <c:v>Stranger</c:v>
                </c:pt>
              </c:strCache>
            </c:strRef>
          </c:tx>
          <c:spPr>
            <a:ln w="28575" cap="rnd">
              <a:solidFill>
                <a:srgbClr val="FF0000"/>
              </a:solidFill>
              <a:round/>
            </a:ln>
            <a:effectLst/>
          </c:spPr>
          <c:marker>
            <c:symbol val="none"/>
          </c:marker>
          <c:cat>
            <c:numRef>
              <c:f>'Relationship - female'!$A$3:$A$46</c:f>
              <c:numCache>
                <c:formatCode>General</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 - female'!$F$3:$F$46</c:f>
              <c:numCache>
                <c:formatCode>###0.0%</c:formatCode>
                <c:ptCount val="44"/>
                <c:pt idx="0">
                  <c:v>0.16908212560386474</c:v>
                </c:pt>
                <c:pt idx="1">
                  <c:v>0.1407035175879397</c:v>
                </c:pt>
                <c:pt idx="2">
                  <c:v>0.12781954887218044</c:v>
                </c:pt>
                <c:pt idx="3">
                  <c:v>0.16115702479338842</c:v>
                </c:pt>
                <c:pt idx="4">
                  <c:v>0.125</c:v>
                </c:pt>
                <c:pt idx="5">
                  <c:v>8.1395348837209308E-2</c:v>
                </c:pt>
                <c:pt idx="6">
                  <c:v>9.7777777777777783E-2</c:v>
                </c:pt>
                <c:pt idx="7">
                  <c:v>8.4745762711864389E-2</c:v>
                </c:pt>
                <c:pt idx="8">
                  <c:v>0.12109375</c:v>
                </c:pt>
                <c:pt idx="9">
                  <c:v>0.18181818181818182</c:v>
                </c:pt>
                <c:pt idx="10">
                  <c:v>0.16017316017316016</c:v>
                </c:pt>
                <c:pt idx="11">
                  <c:v>0.12</c:v>
                </c:pt>
                <c:pt idx="12">
                  <c:v>0.11415525114155251</c:v>
                </c:pt>
                <c:pt idx="13">
                  <c:v>0.12676056338028169</c:v>
                </c:pt>
                <c:pt idx="14">
                  <c:v>0.12237762237762238</c:v>
                </c:pt>
                <c:pt idx="15">
                  <c:v>9.5238095238095233E-2</c:v>
                </c:pt>
                <c:pt idx="16">
                  <c:v>9.417040358744394E-2</c:v>
                </c:pt>
                <c:pt idx="17">
                  <c:v>0.10330578512396695</c:v>
                </c:pt>
                <c:pt idx="18">
                  <c:v>6.8493150684931503E-2</c:v>
                </c:pt>
                <c:pt idx="19">
                  <c:v>7.7294685990338161E-2</c:v>
                </c:pt>
                <c:pt idx="20">
                  <c:v>6.9767441860465115E-2</c:v>
                </c:pt>
                <c:pt idx="21">
                  <c:v>7.441860465116279E-2</c:v>
                </c:pt>
                <c:pt idx="22">
                  <c:v>6.3157894736842107E-2</c:v>
                </c:pt>
                <c:pt idx="23">
                  <c:v>5.2000000000000005E-2</c:v>
                </c:pt>
                <c:pt idx="24">
                  <c:v>7.4889867841409691E-2</c:v>
                </c:pt>
                <c:pt idx="25">
                  <c:v>8.4677419354838704E-2</c:v>
                </c:pt>
                <c:pt idx="26">
                  <c:v>0.1171875</c:v>
                </c:pt>
                <c:pt idx="27">
                  <c:v>8.2191780821917804E-2</c:v>
                </c:pt>
                <c:pt idx="28">
                  <c:v>7.5892857142857137E-2</c:v>
                </c:pt>
                <c:pt idx="29">
                  <c:v>5.8536585365853669E-2</c:v>
                </c:pt>
                <c:pt idx="30">
                  <c:v>8.2524271844660199E-2</c:v>
                </c:pt>
                <c:pt idx="31">
                  <c:v>4.1884816753926704E-2</c:v>
                </c:pt>
                <c:pt idx="32">
                  <c:v>0.1</c:v>
                </c:pt>
                <c:pt idx="33">
                  <c:v>5.7591623036649213E-2</c:v>
                </c:pt>
                <c:pt idx="34">
                  <c:v>7.1038251366120214E-2</c:v>
                </c:pt>
                <c:pt idx="35">
                  <c:v>5.2941176470588235E-2</c:v>
                </c:pt>
                <c:pt idx="36">
                  <c:v>7.1428571428571425E-2</c:v>
                </c:pt>
                <c:pt idx="37">
                  <c:v>5.405405405405405E-2</c:v>
                </c:pt>
                <c:pt idx="38">
                  <c:v>5.4216867469879519E-2</c:v>
                </c:pt>
                <c:pt idx="39">
                  <c:v>4.8192771084337352E-2</c:v>
                </c:pt>
                <c:pt idx="40">
                  <c:v>6.8181818181818177E-2</c:v>
                </c:pt>
                <c:pt idx="41">
                  <c:v>4.4843049327354258E-2</c:v>
                </c:pt>
                <c:pt idx="42">
                  <c:v>6.8571428571428575E-2</c:v>
                </c:pt>
                <c:pt idx="43">
                  <c:v>8.0745341614906832E-2</c:v>
                </c:pt>
              </c:numCache>
            </c:numRef>
          </c:val>
          <c:smooth val="0"/>
          <c:extLst>
            <c:ext xmlns:c16="http://schemas.microsoft.com/office/drawing/2014/chart" uri="{C3380CC4-5D6E-409C-BE32-E72D297353CC}">
              <c16:uniqueId val="{00000004-76F6-4514-9061-5A7348F4B031}"/>
            </c:ext>
          </c:extLst>
        </c:ser>
        <c:dLbls>
          <c:showLegendKey val="0"/>
          <c:showVal val="0"/>
          <c:showCatName val="0"/>
          <c:showSerName val="0"/>
          <c:showPercent val="0"/>
          <c:showBubbleSize val="0"/>
        </c:dLbls>
        <c:smooth val="0"/>
        <c:axId val="201066512"/>
        <c:axId val="201068912"/>
      </c:lineChart>
      <c:catAx>
        <c:axId val="201066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01068912"/>
        <c:crosses val="autoZero"/>
        <c:auto val="1"/>
        <c:lblAlgn val="ctr"/>
        <c:lblOffset val="100"/>
        <c:noMultiLvlLbl val="0"/>
      </c:catAx>
      <c:valAx>
        <c:axId val="20106891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201066512"/>
        <c:crosses val="autoZero"/>
        <c:crossBetween val="between"/>
      </c:valAx>
      <c:spPr>
        <a:noFill/>
        <a:ln>
          <a:noFill/>
        </a:ln>
        <a:effectLst/>
      </c:spPr>
    </c:plotArea>
    <c:legend>
      <c:legendPos val="b"/>
      <c:layout>
        <c:manualLayout>
          <c:xMode val="edge"/>
          <c:yMode val="edge"/>
          <c:x val="0.17932704913053599"/>
          <c:y val="0.88886965128787132"/>
          <c:w val="0.66743372771728249"/>
          <c:h val="9.4992005829058479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587231743090943E-2"/>
          <c:y val="3.4504102718745537E-2"/>
          <c:w val="0.90443891204775873"/>
          <c:h val="0.74376920403900948"/>
        </c:manualLayout>
      </c:layout>
      <c:lineChart>
        <c:grouping val="standard"/>
        <c:varyColors val="0"/>
        <c:ser>
          <c:idx val="0"/>
          <c:order val="0"/>
          <c:tx>
            <c:strRef>
              <c:f>Relationship!$M$3</c:f>
              <c:strCache>
                <c:ptCount val="1"/>
                <c:pt idx="0">
                  <c:v>Family</c:v>
                </c:pt>
              </c:strCache>
            </c:strRef>
          </c:tx>
          <c:spPr>
            <a:ln w="28575" cap="rnd">
              <a:solidFill>
                <a:schemeClr val="accent2">
                  <a:lumMod val="50000"/>
                </a:schemeClr>
              </a:solidFill>
              <a:round/>
            </a:ln>
            <a:effectLst/>
          </c:spPr>
          <c:marker>
            <c:symbol val="none"/>
          </c:marker>
          <c:cat>
            <c:numRef>
              <c:f>Relationship!$L$4:$L$47</c:f>
              <c:numCache>
                <c:formatCode>0</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Relationship!$M$4:$M$47</c:f>
              <c:numCache>
                <c:formatCode>###0.0%</c:formatCode>
                <c:ptCount val="44"/>
                <c:pt idx="0">
                  <c:v>0.24137931034482757</c:v>
                </c:pt>
                <c:pt idx="1">
                  <c:v>0.23574144486692014</c:v>
                </c:pt>
                <c:pt idx="2">
                  <c:v>0.18279569892473119</c:v>
                </c:pt>
                <c:pt idx="3">
                  <c:v>0.13043478260869565</c:v>
                </c:pt>
                <c:pt idx="4">
                  <c:v>0.21705426356589147</c:v>
                </c:pt>
                <c:pt idx="5">
                  <c:v>0.18571428571428572</c:v>
                </c:pt>
                <c:pt idx="6">
                  <c:v>0.23015873015873015</c:v>
                </c:pt>
                <c:pt idx="7">
                  <c:v>0.18430034129692832</c:v>
                </c:pt>
                <c:pt idx="8">
                  <c:v>0.23297491039426524</c:v>
                </c:pt>
                <c:pt idx="9">
                  <c:v>0.13680781758957655</c:v>
                </c:pt>
                <c:pt idx="10">
                  <c:v>0.16473988439306356</c:v>
                </c:pt>
                <c:pt idx="11">
                  <c:v>0.2</c:v>
                </c:pt>
                <c:pt idx="12">
                  <c:v>0.15570934256055363</c:v>
                </c:pt>
                <c:pt idx="13">
                  <c:v>0.17455621301775148</c:v>
                </c:pt>
                <c:pt idx="14">
                  <c:v>0.14328358208955225</c:v>
                </c:pt>
                <c:pt idx="15">
                  <c:v>0.1308139534883721</c:v>
                </c:pt>
                <c:pt idx="16">
                  <c:v>0.13235294117647059</c:v>
                </c:pt>
                <c:pt idx="17">
                  <c:v>0.10410958904109589</c:v>
                </c:pt>
                <c:pt idx="18">
                  <c:v>0.14189189189189189</c:v>
                </c:pt>
                <c:pt idx="19">
                  <c:v>0.1653333333333333</c:v>
                </c:pt>
                <c:pt idx="20">
                  <c:v>0.1272264631043257</c:v>
                </c:pt>
                <c:pt idx="21">
                  <c:v>8.83054892601432E-2</c:v>
                </c:pt>
                <c:pt idx="22">
                  <c:v>0.13761467889908258</c:v>
                </c:pt>
                <c:pt idx="23">
                  <c:v>0.14349775784753363</c:v>
                </c:pt>
                <c:pt idx="24">
                  <c:v>0.10727272727272727</c:v>
                </c:pt>
                <c:pt idx="25">
                  <c:v>9.1451292246520877E-2</c:v>
                </c:pt>
                <c:pt idx="26">
                  <c:v>9.5145631067961159E-2</c:v>
                </c:pt>
                <c:pt idx="27">
                  <c:v>0.1008849557522124</c:v>
                </c:pt>
                <c:pt idx="28">
                  <c:v>8.8172043010752682E-2</c:v>
                </c:pt>
                <c:pt idx="29">
                  <c:v>9.1262135922330095E-2</c:v>
                </c:pt>
                <c:pt idx="30">
                  <c:v>0.1172962226640159</c:v>
                </c:pt>
                <c:pt idx="31">
                  <c:v>8.9324618736383463E-2</c:v>
                </c:pt>
                <c:pt idx="32">
                  <c:v>0.10098522167487685</c:v>
                </c:pt>
                <c:pt idx="33">
                  <c:v>9.9750623441396513E-2</c:v>
                </c:pt>
                <c:pt idx="34">
                  <c:v>0.13076923076923078</c:v>
                </c:pt>
                <c:pt idx="35">
                  <c:v>0.10198300283286117</c:v>
                </c:pt>
                <c:pt idx="36">
                  <c:v>0.10057471264367816</c:v>
                </c:pt>
                <c:pt idx="37">
                  <c:v>0.14240506329113925</c:v>
                </c:pt>
                <c:pt idx="38">
                  <c:v>7.0175438596491224E-2</c:v>
                </c:pt>
                <c:pt idx="39">
                  <c:v>0.11375661375661375</c:v>
                </c:pt>
                <c:pt idx="40">
                  <c:v>8.2191780821917804E-2</c:v>
                </c:pt>
                <c:pt idx="41">
                  <c:v>8.2004555808656038E-2</c:v>
                </c:pt>
                <c:pt idx="42">
                  <c:v>9.0277777777777762E-2</c:v>
                </c:pt>
                <c:pt idx="43">
                  <c:v>9.5465393794749401E-2</c:v>
                </c:pt>
              </c:numCache>
            </c:numRef>
          </c:val>
          <c:smooth val="0"/>
          <c:extLst>
            <c:ext xmlns:c16="http://schemas.microsoft.com/office/drawing/2014/chart" uri="{C3380CC4-5D6E-409C-BE32-E72D297353CC}">
              <c16:uniqueId val="{00000000-5A62-486B-801F-8B89417F68B2}"/>
            </c:ext>
          </c:extLst>
        </c:ser>
        <c:ser>
          <c:idx val="1"/>
          <c:order val="1"/>
          <c:tx>
            <c:strRef>
              <c:f>Relationship!$N$3</c:f>
              <c:strCache>
                <c:ptCount val="1"/>
                <c:pt idx="0">
                  <c:v>Intimate</c:v>
                </c:pt>
              </c:strCache>
            </c:strRef>
          </c:tx>
          <c:spPr>
            <a:ln w="28575" cap="rnd">
              <a:solidFill>
                <a:srgbClr val="0099FF"/>
              </a:solidFill>
              <a:round/>
            </a:ln>
            <a:effectLst/>
          </c:spPr>
          <c:marker>
            <c:symbol val="none"/>
          </c:marker>
          <c:cat>
            <c:numRef>
              <c:f>Relationship!$L$4:$L$47</c:f>
              <c:numCache>
                <c:formatCode>0</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Relationship!$N$4:$N$47</c:f>
              <c:numCache>
                <c:formatCode>###0.0%</c:formatCode>
                <c:ptCount val="44"/>
                <c:pt idx="0">
                  <c:v>0.14285714285714285</c:v>
                </c:pt>
                <c:pt idx="1">
                  <c:v>0.17110266159695814</c:v>
                </c:pt>
                <c:pt idx="2">
                  <c:v>0.13978494623655913</c:v>
                </c:pt>
                <c:pt idx="3">
                  <c:v>0.16996047430830039</c:v>
                </c:pt>
                <c:pt idx="4">
                  <c:v>0.1434108527131783</c:v>
                </c:pt>
                <c:pt idx="5">
                  <c:v>8.9285714285714288E-2</c:v>
                </c:pt>
                <c:pt idx="6">
                  <c:v>0.11904761904761903</c:v>
                </c:pt>
                <c:pt idx="7">
                  <c:v>0.10238907849829351</c:v>
                </c:pt>
                <c:pt idx="8">
                  <c:v>8.2437275985663097E-2</c:v>
                </c:pt>
                <c:pt idx="9">
                  <c:v>0.11400651465798045</c:v>
                </c:pt>
                <c:pt idx="10">
                  <c:v>9.8265895953757218E-2</c:v>
                </c:pt>
                <c:pt idx="11">
                  <c:v>8.1250000000000003E-2</c:v>
                </c:pt>
                <c:pt idx="12">
                  <c:v>9.6885813148788913E-2</c:v>
                </c:pt>
                <c:pt idx="13">
                  <c:v>9.7633136094674555E-2</c:v>
                </c:pt>
                <c:pt idx="14">
                  <c:v>8.6567164179104483E-2</c:v>
                </c:pt>
                <c:pt idx="15">
                  <c:v>0.10465116279069768</c:v>
                </c:pt>
                <c:pt idx="16">
                  <c:v>6.7647058823529407E-2</c:v>
                </c:pt>
                <c:pt idx="17">
                  <c:v>0.10136986301369863</c:v>
                </c:pt>
                <c:pt idx="18">
                  <c:v>8.7837837837837843E-2</c:v>
                </c:pt>
                <c:pt idx="19">
                  <c:v>7.1999999999999995E-2</c:v>
                </c:pt>
                <c:pt idx="20">
                  <c:v>7.8880407124681931E-2</c:v>
                </c:pt>
                <c:pt idx="21">
                  <c:v>8.1145584725536998E-2</c:v>
                </c:pt>
                <c:pt idx="22">
                  <c:v>5.2752293577981654E-2</c:v>
                </c:pt>
                <c:pt idx="23">
                  <c:v>6.0538116591928252E-2</c:v>
                </c:pt>
                <c:pt idx="24">
                  <c:v>6.1818181818181814E-2</c:v>
                </c:pt>
                <c:pt idx="25">
                  <c:v>5.5666003976143144E-2</c:v>
                </c:pt>
                <c:pt idx="26">
                  <c:v>5.8252427184466021E-2</c:v>
                </c:pt>
                <c:pt idx="27">
                  <c:v>6.3716814159292035E-2</c:v>
                </c:pt>
                <c:pt idx="28">
                  <c:v>5.3763440860215048E-2</c:v>
                </c:pt>
                <c:pt idx="29">
                  <c:v>5.2427184466019419E-2</c:v>
                </c:pt>
                <c:pt idx="30">
                  <c:v>4.3737574552683893E-2</c:v>
                </c:pt>
                <c:pt idx="31">
                  <c:v>6.9716775599128547E-2</c:v>
                </c:pt>
                <c:pt idx="32">
                  <c:v>5.1724137931034482E-2</c:v>
                </c:pt>
                <c:pt idx="33">
                  <c:v>3.9900249376558602E-2</c:v>
                </c:pt>
                <c:pt idx="34">
                  <c:v>5.6410256410256411E-2</c:v>
                </c:pt>
                <c:pt idx="35">
                  <c:v>5.6657223796034002E-2</c:v>
                </c:pt>
                <c:pt idx="36">
                  <c:v>6.3218390804597707E-2</c:v>
                </c:pt>
                <c:pt idx="37">
                  <c:v>5.0632911392405069E-2</c:v>
                </c:pt>
                <c:pt idx="38">
                  <c:v>5.5555555555555552E-2</c:v>
                </c:pt>
                <c:pt idx="39">
                  <c:v>5.2910052910052914E-2</c:v>
                </c:pt>
                <c:pt idx="40">
                  <c:v>2.0547945205479451E-2</c:v>
                </c:pt>
                <c:pt idx="41">
                  <c:v>4.328018223234624E-2</c:v>
                </c:pt>
                <c:pt idx="42">
                  <c:v>3.2407407407407406E-2</c:v>
                </c:pt>
                <c:pt idx="43">
                  <c:v>2.1479713603818614E-2</c:v>
                </c:pt>
              </c:numCache>
            </c:numRef>
          </c:val>
          <c:smooth val="0"/>
          <c:extLst>
            <c:ext xmlns:c16="http://schemas.microsoft.com/office/drawing/2014/chart" uri="{C3380CC4-5D6E-409C-BE32-E72D297353CC}">
              <c16:uniqueId val="{00000001-5A62-486B-801F-8B89417F68B2}"/>
            </c:ext>
          </c:extLst>
        </c:ser>
        <c:ser>
          <c:idx val="2"/>
          <c:order val="2"/>
          <c:tx>
            <c:strRef>
              <c:f>Relationship!$O$3</c:f>
              <c:strCache>
                <c:ptCount val="1"/>
                <c:pt idx="0">
                  <c:v>Acquaintance</c:v>
                </c:pt>
              </c:strCache>
            </c:strRef>
          </c:tx>
          <c:spPr>
            <a:ln w="28575" cap="rnd">
              <a:solidFill>
                <a:srgbClr val="23B818"/>
              </a:solidFill>
              <a:round/>
            </a:ln>
            <a:effectLst/>
          </c:spPr>
          <c:marker>
            <c:symbol val="none"/>
          </c:marker>
          <c:cat>
            <c:numRef>
              <c:f>Relationship!$L$4:$L$47</c:f>
              <c:numCache>
                <c:formatCode>0</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Relationship!$O$4:$O$47</c:f>
              <c:numCache>
                <c:formatCode>###0.0%</c:formatCode>
                <c:ptCount val="44"/>
                <c:pt idx="0">
                  <c:v>0.31527093596059114</c:v>
                </c:pt>
                <c:pt idx="1">
                  <c:v>0.26615969581749049</c:v>
                </c:pt>
                <c:pt idx="2">
                  <c:v>0.31899641577060933</c:v>
                </c:pt>
                <c:pt idx="3">
                  <c:v>0.2608695652173913</c:v>
                </c:pt>
                <c:pt idx="4">
                  <c:v>0.32170542635658916</c:v>
                </c:pt>
                <c:pt idx="5">
                  <c:v>0.36785714285714294</c:v>
                </c:pt>
                <c:pt idx="6">
                  <c:v>0.31349206349206349</c:v>
                </c:pt>
                <c:pt idx="7">
                  <c:v>0.41296928327645049</c:v>
                </c:pt>
                <c:pt idx="8">
                  <c:v>0.32974910394265239</c:v>
                </c:pt>
                <c:pt idx="9">
                  <c:v>0.34527687296416937</c:v>
                </c:pt>
                <c:pt idx="10">
                  <c:v>0.33815028901734112</c:v>
                </c:pt>
                <c:pt idx="11">
                  <c:v>0.265625</c:v>
                </c:pt>
                <c:pt idx="12">
                  <c:v>0.31487889273356401</c:v>
                </c:pt>
                <c:pt idx="13">
                  <c:v>0.30473372781065089</c:v>
                </c:pt>
                <c:pt idx="14">
                  <c:v>0.32537313432835818</c:v>
                </c:pt>
                <c:pt idx="15">
                  <c:v>0.34302325581395349</c:v>
                </c:pt>
                <c:pt idx="16">
                  <c:v>0.32058823529411767</c:v>
                </c:pt>
                <c:pt idx="17">
                  <c:v>0.29589041095890412</c:v>
                </c:pt>
                <c:pt idx="18">
                  <c:v>0.34009009009009011</c:v>
                </c:pt>
                <c:pt idx="19">
                  <c:v>0.32800000000000007</c:v>
                </c:pt>
                <c:pt idx="20">
                  <c:v>0.35114503816793891</c:v>
                </c:pt>
                <c:pt idx="21">
                  <c:v>0.42004773269689738</c:v>
                </c:pt>
                <c:pt idx="22">
                  <c:v>0.3256880733944954</c:v>
                </c:pt>
                <c:pt idx="23">
                  <c:v>0.33183856502242148</c:v>
                </c:pt>
                <c:pt idx="24">
                  <c:v>0.28000000000000003</c:v>
                </c:pt>
                <c:pt idx="25">
                  <c:v>0.2485089463220676</c:v>
                </c:pt>
                <c:pt idx="26">
                  <c:v>0.30485436893203882</c:v>
                </c:pt>
                <c:pt idx="27">
                  <c:v>0.31150442477876106</c:v>
                </c:pt>
                <c:pt idx="28">
                  <c:v>0.32043010752688178</c:v>
                </c:pt>
                <c:pt idx="29">
                  <c:v>0.35339805825242721</c:v>
                </c:pt>
                <c:pt idx="30">
                  <c:v>0.32405566600397612</c:v>
                </c:pt>
                <c:pt idx="31">
                  <c:v>0.37037037037037041</c:v>
                </c:pt>
                <c:pt idx="32">
                  <c:v>0.37931034482758619</c:v>
                </c:pt>
                <c:pt idx="33">
                  <c:v>0.44638403990024939</c:v>
                </c:pt>
                <c:pt idx="34">
                  <c:v>0.37948717948717947</c:v>
                </c:pt>
                <c:pt idx="35">
                  <c:v>0.39093484419263463</c:v>
                </c:pt>
                <c:pt idx="36">
                  <c:v>0.37356321839080459</c:v>
                </c:pt>
                <c:pt idx="37">
                  <c:v>0.36075949367088606</c:v>
                </c:pt>
                <c:pt idx="38">
                  <c:v>0.36842105263157893</c:v>
                </c:pt>
                <c:pt idx="39">
                  <c:v>0.31481481481481483</c:v>
                </c:pt>
                <c:pt idx="40">
                  <c:v>0.31963470319634701</c:v>
                </c:pt>
                <c:pt idx="41">
                  <c:v>0.32346241457858776</c:v>
                </c:pt>
                <c:pt idx="42">
                  <c:v>0.27777777777777779</c:v>
                </c:pt>
                <c:pt idx="43">
                  <c:v>0.29116945107398567</c:v>
                </c:pt>
              </c:numCache>
            </c:numRef>
          </c:val>
          <c:smooth val="0"/>
          <c:extLst>
            <c:ext xmlns:c16="http://schemas.microsoft.com/office/drawing/2014/chart" uri="{C3380CC4-5D6E-409C-BE32-E72D297353CC}">
              <c16:uniqueId val="{00000002-5A62-486B-801F-8B89417F68B2}"/>
            </c:ext>
          </c:extLst>
        </c:ser>
        <c:ser>
          <c:idx val="4"/>
          <c:order val="3"/>
          <c:tx>
            <c:strRef>
              <c:f>Relationship!$Q$3</c:f>
              <c:strCache>
                <c:ptCount val="1"/>
                <c:pt idx="0">
                  <c:v>Stranger</c:v>
                </c:pt>
              </c:strCache>
            </c:strRef>
          </c:tx>
          <c:spPr>
            <a:ln w="28575" cap="rnd">
              <a:solidFill>
                <a:srgbClr val="FF0000"/>
              </a:solidFill>
              <a:round/>
            </a:ln>
            <a:effectLst/>
          </c:spPr>
          <c:marker>
            <c:symbol val="none"/>
          </c:marker>
          <c:cat>
            <c:numRef>
              <c:f>Relationship!$L$4:$L$47</c:f>
              <c:numCache>
                <c:formatCode>0</c:formatCod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numCache>
            </c:numRef>
          </c:cat>
          <c:val>
            <c:numRef>
              <c:f>Relationship!$Q$4:$Q$47</c:f>
              <c:numCache>
                <c:formatCode>###0.0%</c:formatCode>
                <c:ptCount val="44"/>
                <c:pt idx="0">
                  <c:v>0.24630541871921183</c:v>
                </c:pt>
                <c:pt idx="1">
                  <c:v>0.24714828897338403</c:v>
                </c:pt>
                <c:pt idx="2">
                  <c:v>0.25448028673835127</c:v>
                </c:pt>
                <c:pt idx="3">
                  <c:v>0.33992094861660077</c:v>
                </c:pt>
                <c:pt idx="4">
                  <c:v>0.22480620155038761</c:v>
                </c:pt>
                <c:pt idx="5">
                  <c:v>0.23214285714285715</c:v>
                </c:pt>
                <c:pt idx="6">
                  <c:v>0.22222222222222221</c:v>
                </c:pt>
                <c:pt idx="7">
                  <c:v>0.16040955631399317</c:v>
                </c:pt>
                <c:pt idx="8">
                  <c:v>0.21505376344086019</c:v>
                </c:pt>
                <c:pt idx="9">
                  <c:v>0.28013029315960913</c:v>
                </c:pt>
                <c:pt idx="10">
                  <c:v>0.27167630057803466</c:v>
                </c:pt>
                <c:pt idx="11">
                  <c:v>0.31874999999999998</c:v>
                </c:pt>
                <c:pt idx="12">
                  <c:v>0.26643598615916952</c:v>
                </c:pt>
                <c:pt idx="13">
                  <c:v>0.1982248520710059</c:v>
                </c:pt>
                <c:pt idx="14">
                  <c:v>0.2746268656716418</c:v>
                </c:pt>
                <c:pt idx="15">
                  <c:v>0.23546511627906977</c:v>
                </c:pt>
                <c:pt idx="16">
                  <c:v>0.31470588235294117</c:v>
                </c:pt>
                <c:pt idx="17">
                  <c:v>0.24657534246575341</c:v>
                </c:pt>
                <c:pt idx="18">
                  <c:v>0.2162162162162162</c:v>
                </c:pt>
                <c:pt idx="19">
                  <c:v>0.192</c:v>
                </c:pt>
                <c:pt idx="20">
                  <c:v>0.18320610687022898</c:v>
                </c:pt>
                <c:pt idx="21">
                  <c:v>0.15274463007159905</c:v>
                </c:pt>
                <c:pt idx="22">
                  <c:v>9.1743119266055051E-2</c:v>
                </c:pt>
                <c:pt idx="23">
                  <c:v>9.417040358744394E-2</c:v>
                </c:pt>
                <c:pt idx="24">
                  <c:v>0.18363636363636363</c:v>
                </c:pt>
                <c:pt idx="25">
                  <c:v>0.19880715705765406</c:v>
                </c:pt>
                <c:pt idx="26">
                  <c:v>0.1941747572815534</c:v>
                </c:pt>
                <c:pt idx="27">
                  <c:v>0.22477876106194691</c:v>
                </c:pt>
                <c:pt idx="28">
                  <c:v>0.16559139784946236</c:v>
                </c:pt>
                <c:pt idx="29">
                  <c:v>0.19029126213592232</c:v>
                </c:pt>
                <c:pt idx="30">
                  <c:v>0.21868787276341947</c:v>
                </c:pt>
                <c:pt idx="31">
                  <c:v>0.24183006535947713</c:v>
                </c:pt>
                <c:pt idx="32">
                  <c:v>0.24384236453201971</c:v>
                </c:pt>
                <c:pt idx="33">
                  <c:v>0.16708229426433918</c:v>
                </c:pt>
                <c:pt idx="34">
                  <c:v>0.23333333333333331</c:v>
                </c:pt>
                <c:pt idx="35">
                  <c:v>0.22662889518413601</c:v>
                </c:pt>
                <c:pt idx="36">
                  <c:v>0.1954022988505747</c:v>
                </c:pt>
                <c:pt idx="37">
                  <c:v>0.189873417721519</c:v>
                </c:pt>
                <c:pt idx="38">
                  <c:v>0.22807017543859648</c:v>
                </c:pt>
                <c:pt idx="39">
                  <c:v>0.19047619047619047</c:v>
                </c:pt>
                <c:pt idx="40">
                  <c:v>0.21232876712328769</c:v>
                </c:pt>
                <c:pt idx="41">
                  <c:v>0.18906605922551253</c:v>
                </c:pt>
                <c:pt idx="42">
                  <c:v>0.22222222222222221</c:v>
                </c:pt>
                <c:pt idx="43">
                  <c:v>0.21241050119331742</c:v>
                </c:pt>
              </c:numCache>
            </c:numRef>
          </c:val>
          <c:smooth val="0"/>
          <c:extLst>
            <c:ext xmlns:c16="http://schemas.microsoft.com/office/drawing/2014/chart" uri="{C3380CC4-5D6E-409C-BE32-E72D297353CC}">
              <c16:uniqueId val="{00000004-5A62-486B-801F-8B89417F68B2}"/>
            </c:ext>
          </c:extLst>
        </c:ser>
        <c:dLbls>
          <c:showLegendKey val="0"/>
          <c:showVal val="0"/>
          <c:showCatName val="0"/>
          <c:showSerName val="0"/>
          <c:showPercent val="0"/>
          <c:showBubbleSize val="0"/>
        </c:dLbls>
        <c:smooth val="0"/>
        <c:axId val="1712358527"/>
        <c:axId val="1712365247"/>
      </c:lineChart>
      <c:catAx>
        <c:axId val="1712358527"/>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712365247"/>
        <c:crosses val="autoZero"/>
        <c:auto val="1"/>
        <c:lblAlgn val="ctr"/>
        <c:lblOffset val="100"/>
        <c:noMultiLvlLbl val="0"/>
      </c:catAx>
      <c:valAx>
        <c:axId val="1712365247"/>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712358527"/>
        <c:crosses val="autoZero"/>
        <c:crossBetween val="between"/>
      </c:valAx>
      <c:spPr>
        <a:noFill/>
        <a:ln>
          <a:noFill/>
        </a:ln>
        <a:effectLst/>
      </c:spPr>
    </c:plotArea>
    <c:legend>
      <c:legendPos val="b"/>
      <c:layout>
        <c:manualLayout>
          <c:xMode val="edge"/>
          <c:yMode val="edge"/>
          <c:x val="3.6134141320570225E-2"/>
          <c:y val="0.90013362354994442"/>
          <c:w val="0.96204544284905547"/>
          <c:h val="7.5040549616145757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919020554640894E-2"/>
          <c:y val="0.10890519173289251"/>
          <c:w val="0.93961115043052013"/>
          <c:h val="0.81488640709275584"/>
        </c:manualLayout>
      </c:layout>
      <c:lineChart>
        <c:grouping val="standard"/>
        <c:varyColors val="0"/>
        <c:ser>
          <c:idx val="0"/>
          <c:order val="0"/>
          <c:tx>
            <c:strRef>
              <c:f>Sheet3!$B$13</c:f>
              <c:strCache>
                <c:ptCount val="1"/>
                <c:pt idx="0">
                  <c:v>% no suspects</c:v>
                </c:pt>
              </c:strCache>
            </c:strRef>
          </c:tx>
          <c:spPr>
            <a:ln w="28575" cap="rnd">
              <a:solidFill>
                <a:schemeClr val="accent1"/>
              </a:solidFill>
              <a:round/>
            </a:ln>
            <a:effectLst/>
          </c:spPr>
          <c:marker>
            <c:symbol val="none"/>
          </c:marker>
          <c:cat>
            <c:strRef>
              <c:f>Sheet3!$C$12:$AT$12</c:f>
              <c:strCache>
                <c:ptCount val="44"/>
                <c:pt idx="0">
                  <c:v>1977</c:v>
                </c:pt>
                <c:pt idx="1">
                  <c:v>1978</c:v>
                </c:pt>
                <c:pt idx="2">
                  <c:v>1979</c:v>
                </c:pt>
                <c:pt idx="3">
                  <c:v>1980</c:v>
                </c:pt>
                <c:pt idx="4">
                  <c:v>1981</c:v>
                </c:pt>
                <c:pt idx="5">
                  <c:v>1982</c:v>
                </c:pt>
                <c:pt idx="6">
                  <c:v>1983</c:v>
                </c:pt>
                <c:pt idx="7">
                  <c:v>1984</c:v>
                </c:pt>
                <c:pt idx="8">
                  <c:v>1985</c:v>
                </c:pt>
                <c:pt idx="9">
                  <c:v>1986</c:v>
                </c:pt>
                <c:pt idx="10">
                  <c:v>1987</c:v>
                </c:pt>
                <c:pt idx="11">
                  <c:v>1988</c:v>
                </c:pt>
                <c:pt idx="12">
                  <c:v>1989</c:v>
                </c:pt>
                <c:pt idx="13">
                  <c:v>1990</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pt idx="33">
                  <c:v>2010</c:v>
                </c:pt>
                <c:pt idx="34">
                  <c:v>2011</c:v>
                </c:pt>
                <c:pt idx="35">
                  <c:v>2012</c:v>
                </c:pt>
                <c:pt idx="36">
                  <c:v>2013</c:v>
                </c:pt>
                <c:pt idx="37">
                  <c:v>2014</c:v>
                </c:pt>
                <c:pt idx="38">
                  <c:v>2015</c:v>
                </c:pt>
                <c:pt idx="39">
                  <c:v>2016</c:v>
                </c:pt>
                <c:pt idx="40">
                  <c:v>2017</c:v>
                </c:pt>
                <c:pt idx="41">
                  <c:v>2018</c:v>
                </c:pt>
                <c:pt idx="42">
                  <c:v>2019</c:v>
                </c:pt>
                <c:pt idx="43">
                  <c:v>2020</c:v>
                </c:pt>
              </c:strCache>
            </c:strRef>
          </c:cat>
          <c:val>
            <c:numRef>
              <c:f>Sheet3!$C$13:$AT$13</c:f>
              <c:numCache>
                <c:formatCode>0.00</c:formatCode>
                <c:ptCount val="44"/>
                <c:pt idx="0">
                  <c:v>4.6341463414634146E-2</c:v>
                </c:pt>
                <c:pt idx="1">
                  <c:v>3.4632034632034632E-2</c:v>
                </c:pt>
                <c:pt idx="2">
                  <c:v>5.5045871559633031E-2</c:v>
                </c:pt>
                <c:pt idx="3">
                  <c:v>3.0303030303030304E-2</c:v>
                </c:pt>
                <c:pt idx="4">
                  <c:v>4.0160642570281124E-2</c:v>
                </c:pt>
                <c:pt idx="5">
                  <c:v>6.3197026022304828E-2</c:v>
                </c:pt>
                <c:pt idx="6">
                  <c:v>4.1928721174004195E-2</c:v>
                </c:pt>
                <c:pt idx="7">
                  <c:v>6.0491493383742913E-2</c:v>
                </c:pt>
                <c:pt idx="8">
                  <c:v>5.4205607476635512E-2</c:v>
                </c:pt>
                <c:pt idx="9">
                  <c:v>0.05</c:v>
                </c:pt>
                <c:pt idx="10">
                  <c:v>5.3726169844020795E-2</c:v>
                </c:pt>
                <c:pt idx="11">
                  <c:v>5.5045871559633031E-2</c:v>
                </c:pt>
                <c:pt idx="12">
                  <c:v>5.905511811023622E-2</c:v>
                </c:pt>
                <c:pt idx="13">
                  <c:v>8.1669691470054442E-2</c:v>
                </c:pt>
                <c:pt idx="14">
                  <c:v>5.6360708534621579E-2</c:v>
                </c:pt>
                <c:pt idx="15">
                  <c:v>5.565217391304348E-2</c:v>
                </c:pt>
                <c:pt idx="16">
                  <c:v>5.8614564831261103E-2</c:v>
                </c:pt>
                <c:pt idx="17">
                  <c:v>8.8962108731466233E-2</c:v>
                </c:pt>
                <c:pt idx="18">
                  <c:v>7.0889894419306182E-2</c:v>
                </c:pt>
                <c:pt idx="19">
                  <c:v>5.4982817869415807E-2</c:v>
                </c:pt>
                <c:pt idx="20">
                  <c:v>7.5657894736842105E-2</c:v>
                </c:pt>
                <c:pt idx="21">
                  <c:v>6.6246056782334389E-2</c:v>
                </c:pt>
                <c:pt idx="22">
                  <c:v>7.3482428115015971E-2</c:v>
                </c:pt>
                <c:pt idx="23">
                  <c:v>7.9022988505747127E-2</c:v>
                </c:pt>
                <c:pt idx="24">
                  <c:v>0.12226512226512226</c:v>
                </c:pt>
                <c:pt idx="25">
                  <c:v>0.14780292942743009</c:v>
                </c:pt>
                <c:pt idx="26">
                  <c:v>0.11932555123216602</c:v>
                </c:pt>
                <c:pt idx="27">
                  <c:v>7.2704081632653059E-2</c:v>
                </c:pt>
                <c:pt idx="28">
                  <c:v>9.2888243831640058E-2</c:v>
                </c:pt>
                <c:pt idx="29">
                  <c:v>0.11944444444444445</c:v>
                </c:pt>
                <c:pt idx="30">
                  <c:v>0.10437235543018336</c:v>
                </c:pt>
                <c:pt idx="31">
                  <c:v>8.3076923076923076E-2</c:v>
                </c:pt>
                <c:pt idx="32">
                  <c:v>0.10738255033557047</c:v>
                </c:pt>
                <c:pt idx="33">
                  <c:v>0.10304054054054054</c:v>
                </c:pt>
                <c:pt idx="34">
                  <c:v>5.9233449477351915E-2</c:v>
                </c:pt>
                <c:pt idx="35">
                  <c:v>8.7954110898661564E-2</c:v>
                </c:pt>
                <c:pt idx="36">
                  <c:v>0.1065891472868217</c:v>
                </c:pt>
                <c:pt idx="37">
                  <c:v>0.12549800796812749</c:v>
                </c:pt>
                <c:pt idx="38">
                  <c:v>0.13359528487229863</c:v>
                </c:pt>
                <c:pt idx="39">
                  <c:v>0.15625</c:v>
                </c:pt>
                <c:pt idx="40">
                  <c:v>0.19381107491856678</c:v>
                </c:pt>
                <c:pt idx="41">
                  <c:v>0.2003012048192771</c:v>
                </c:pt>
                <c:pt idx="42">
                  <c:v>0.1875</c:v>
                </c:pt>
                <c:pt idx="43">
                  <c:v>0.20618556701030927</c:v>
                </c:pt>
              </c:numCache>
            </c:numRef>
          </c:val>
          <c:smooth val="0"/>
          <c:extLst>
            <c:ext xmlns:c16="http://schemas.microsoft.com/office/drawing/2014/chart" uri="{C3380CC4-5D6E-409C-BE32-E72D297353CC}">
              <c16:uniqueId val="{00000000-F289-41F0-95BC-05027886C7C3}"/>
            </c:ext>
          </c:extLst>
        </c:ser>
        <c:dLbls>
          <c:showLegendKey val="0"/>
          <c:showVal val="0"/>
          <c:showCatName val="0"/>
          <c:showSerName val="0"/>
          <c:showPercent val="0"/>
          <c:showBubbleSize val="0"/>
        </c:dLbls>
        <c:smooth val="0"/>
        <c:axId val="1904629919"/>
        <c:axId val="1904630399"/>
      </c:lineChart>
      <c:catAx>
        <c:axId val="1904629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04630399"/>
        <c:crosses val="autoZero"/>
        <c:auto val="1"/>
        <c:lblAlgn val="ctr"/>
        <c:lblOffset val="100"/>
        <c:noMultiLvlLbl val="0"/>
      </c:catAx>
      <c:valAx>
        <c:axId val="190463039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0462991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7.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8.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3241BD-60A6-491D-BD87-E514E1BFBAB5}" type="doc">
      <dgm:prSet loTypeId="urn:microsoft.com/office/officeart/2016/7/layout/VerticalDownArrowProcess" loCatId="process" qsTypeId="urn:microsoft.com/office/officeart/2005/8/quickstyle/simple1" qsCatId="simple" csTypeId="urn:microsoft.com/office/officeart/2005/8/colors/accent0_3" csCatId="mainScheme" phldr="1"/>
      <dgm:spPr/>
      <dgm:t>
        <a:bodyPr/>
        <a:lstStyle/>
        <a:p>
          <a:endParaRPr lang="en-US"/>
        </a:p>
      </dgm:t>
    </dgm:pt>
    <dgm:pt modelId="{60BE36CC-0A1A-438B-81D5-98BBE5686EDC}">
      <dgm:prSet/>
      <dgm:spPr/>
      <dgm:t>
        <a:bodyPr/>
        <a:lstStyle/>
        <a:p>
          <a:r>
            <a:rPr lang="en-US" b="1" i="1"/>
            <a:t>AGE</a:t>
          </a:r>
        </a:p>
      </dgm:t>
    </dgm:pt>
    <dgm:pt modelId="{F5959B9D-6193-4A27-9A25-147D4796DC77}" type="parTrans" cxnId="{3CC92334-A197-413D-983A-43A796B65066}">
      <dgm:prSet/>
      <dgm:spPr/>
      <dgm:t>
        <a:bodyPr/>
        <a:lstStyle/>
        <a:p>
          <a:endParaRPr lang="en-US"/>
        </a:p>
      </dgm:t>
    </dgm:pt>
    <dgm:pt modelId="{4BD47C4C-5EC7-408B-B2FB-CCC0280EB807}" type="sibTrans" cxnId="{3CC92334-A197-413D-983A-43A796B65066}">
      <dgm:prSet/>
      <dgm:spPr/>
      <dgm:t>
        <a:bodyPr/>
        <a:lstStyle/>
        <a:p>
          <a:endParaRPr lang="en-US"/>
        </a:p>
      </dgm:t>
    </dgm:pt>
    <dgm:pt modelId="{F78B40FB-F697-4E70-882B-D9F6C32817B8}">
      <dgm:prSet/>
      <dgm:spPr/>
      <dgm:t>
        <a:bodyPr/>
        <a:lstStyle/>
        <a:p>
          <a:r>
            <a:rPr lang="en-GB" b="1" i="1" dirty="0"/>
            <a:t>PERIOD</a:t>
          </a:r>
          <a:endParaRPr lang="en-US" dirty="0"/>
        </a:p>
      </dgm:t>
    </dgm:pt>
    <dgm:pt modelId="{7500BA82-91E6-4BFF-BA0B-13D164C94833}" type="parTrans" cxnId="{48F56EFF-8D79-4A91-BC22-28BF7DA3F35E}">
      <dgm:prSet/>
      <dgm:spPr/>
      <dgm:t>
        <a:bodyPr/>
        <a:lstStyle/>
        <a:p>
          <a:endParaRPr lang="en-US"/>
        </a:p>
      </dgm:t>
    </dgm:pt>
    <dgm:pt modelId="{153BE19B-6C38-46E4-9E41-389F363EAA21}" type="sibTrans" cxnId="{48F56EFF-8D79-4A91-BC22-28BF7DA3F35E}">
      <dgm:prSet/>
      <dgm:spPr/>
      <dgm:t>
        <a:bodyPr/>
        <a:lstStyle/>
        <a:p>
          <a:endParaRPr lang="en-US"/>
        </a:p>
      </dgm:t>
    </dgm:pt>
    <dgm:pt modelId="{C2730849-D64A-41EA-900C-0F06091A08D2}">
      <dgm:prSet/>
      <dgm:spPr/>
      <dgm:t>
        <a:bodyPr/>
        <a:lstStyle/>
        <a:p>
          <a:r>
            <a:rPr lang="en-GB" b="1" i="1" dirty="0"/>
            <a:t>COHORT</a:t>
          </a:r>
          <a:endParaRPr lang="en-US" dirty="0"/>
        </a:p>
      </dgm:t>
    </dgm:pt>
    <dgm:pt modelId="{BEBAB681-E15E-45A6-AB48-DAA057336146}" type="parTrans" cxnId="{74DCC096-67C1-4345-99C8-875905F55278}">
      <dgm:prSet/>
      <dgm:spPr/>
      <dgm:t>
        <a:bodyPr/>
        <a:lstStyle/>
        <a:p>
          <a:endParaRPr lang="en-US"/>
        </a:p>
      </dgm:t>
    </dgm:pt>
    <dgm:pt modelId="{2854AB3B-FB7A-4FAE-91D2-0C1ABA54E74E}" type="sibTrans" cxnId="{74DCC096-67C1-4345-99C8-875905F55278}">
      <dgm:prSet/>
      <dgm:spPr/>
      <dgm:t>
        <a:bodyPr/>
        <a:lstStyle/>
        <a:p>
          <a:endParaRPr lang="en-US"/>
        </a:p>
      </dgm:t>
    </dgm:pt>
    <dgm:pt modelId="{28364128-0AF7-43DD-BC63-3963F73B6483}">
      <dgm:prSet/>
      <dgm:spPr/>
      <dgm:t>
        <a:bodyPr/>
        <a:lstStyle/>
        <a:p>
          <a:r>
            <a:rPr lang="en-US" dirty="0"/>
            <a:t>Temporal shifts that impact a group who are ‘growing up’ and being </a:t>
          </a:r>
          <a:r>
            <a:rPr lang="en-US" dirty="0" err="1"/>
            <a:t>socialised</a:t>
          </a:r>
          <a:r>
            <a:rPr lang="en-US" dirty="0"/>
            <a:t> in a particular manner. Gen X, Boomers. </a:t>
          </a:r>
        </a:p>
      </dgm:t>
    </dgm:pt>
    <dgm:pt modelId="{988B21CC-164B-45A2-A387-6D9ECCE697DD}" type="parTrans" cxnId="{4CCB3D1E-E29B-4853-9F6F-4EC2852E3667}">
      <dgm:prSet/>
      <dgm:spPr/>
      <dgm:t>
        <a:bodyPr/>
        <a:lstStyle/>
        <a:p>
          <a:endParaRPr lang="en-US"/>
        </a:p>
      </dgm:t>
    </dgm:pt>
    <dgm:pt modelId="{3BD59E41-687F-45F3-9B79-C3218CD3F8CB}" type="sibTrans" cxnId="{4CCB3D1E-E29B-4853-9F6F-4EC2852E3667}">
      <dgm:prSet/>
      <dgm:spPr/>
      <dgm:t>
        <a:bodyPr/>
        <a:lstStyle/>
        <a:p>
          <a:endParaRPr lang="en-US"/>
        </a:p>
      </dgm:t>
    </dgm:pt>
    <dgm:pt modelId="{FA965777-EB65-446F-B34B-507655337AB7}">
      <dgm:prSet/>
      <dgm:spPr/>
      <dgm:t>
        <a:bodyPr/>
        <a:lstStyle/>
        <a:p>
          <a:r>
            <a:rPr lang="en-GB" dirty="0"/>
            <a:t>Temporal change as an individual ages (i.e. childhood, adolescence, adulthood, etc)</a:t>
          </a:r>
        </a:p>
      </dgm:t>
    </dgm:pt>
    <dgm:pt modelId="{42EAF32D-81C1-41F1-9A91-51AB565F6F32}" type="parTrans" cxnId="{43764301-57B5-4602-A57C-2EF9D6BFDE17}">
      <dgm:prSet/>
      <dgm:spPr/>
      <dgm:t>
        <a:bodyPr/>
        <a:lstStyle/>
        <a:p>
          <a:endParaRPr lang="en-GB"/>
        </a:p>
      </dgm:t>
    </dgm:pt>
    <dgm:pt modelId="{A2E64D10-5AF7-41D6-AE44-3B711FCCCC74}" type="sibTrans" cxnId="{43764301-57B5-4602-A57C-2EF9D6BFDE17}">
      <dgm:prSet/>
      <dgm:spPr/>
      <dgm:t>
        <a:bodyPr/>
        <a:lstStyle/>
        <a:p>
          <a:endParaRPr lang="en-GB"/>
        </a:p>
      </dgm:t>
    </dgm:pt>
    <dgm:pt modelId="{0BFF0005-4FC4-46DC-A2AC-2C72B9D0E019}">
      <dgm:prSet/>
      <dgm:spPr/>
      <dgm:t>
        <a:bodyPr/>
        <a:lstStyle/>
        <a:p>
          <a:r>
            <a:rPr lang="en-GB" dirty="0"/>
            <a:t>Temporal relevance of the period which impacts the whole population in a similar way (a pandemic, war) </a:t>
          </a:r>
        </a:p>
      </dgm:t>
    </dgm:pt>
    <dgm:pt modelId="{1614246E-B2D3-4311-8C48-B09181A2968E}" type="parTrans" cxnId="{A0C34FE4-B882-4FF3-97F2-86C657860657}">
      <dgm:prSet/>
      <dgm:spPr/>
      <dgm:t>
        <a:bodyPr/>
        <a:lstStyle/>
        <a:p>
          <a:endParaRPr lang="en-GB"/>
        </a:p>
      </dgm:t>
    </dgm:pt>
    <dgm:pt modelId="{028627E6-A1FA-4C0C-9DF8-F8BF75A1ED4B}" type="sibTrans" cxnId="{A0C34FE4-B882-4FF3-97F2-86C657860657}">
      <dgm:prSet/>
      <dgm:spPr/>
      <dgm:t>
        <a:bodyPr/>
        <a:lstStyle/>
        <a:p>
          <a:endParaRPr lang="en-GB"/>
        </a:p>
      </dgm:t>
    </dgm:pt>
    <dgm:pt modelId="{0FF9DBFA-A8FB-4914-8DF4-9B90DA46D32B}" type="pres">
      <dgm:prSet presAssocID="{0A3241BD-60A6-491D-BD87-E514E1BFBAB5}" presName="Name0" presStyleCnt="0">
        <dgm:presLayoutVars>
          <dgm:dir/>
          <dgm:animLvl val="lvl"/>
          <dgm:resizeHandles val="exact"/>
        </dgm:presLayoutVars>
      </dgm:prSet>
      <dgm:spPr/>
    </dgm:pt>
    <dgm:pt modelId="{D41E5819-FDC5-469A-8285-E62FDE599DEC}" type="pres">
      <dgm:prSet presAssocID="{C2730849-D64A-41EA-900C-0F06091A08D2}" presName="boxAndChildren" presStyleCnt="0"/>
      <dgm:spPr/>
    </dgm:pt>
    <dgm:pt modelId="{B4DBB5D4-5099-44BE-BE12-0848479B2653}" type="pres">
      <dgm:prSet presAssocID="{C2730849-D64A-41EA-900C-0F06091A08D2}" presName="parentTextBox" presStyleLbl="alignNode1" presStyleIdx="0" presStyleCnt="3"/>
      <dgm:spPr/>
    </dgm:pt>
    <dgm:pt modelId="{3375C0E1-B2A8-4515-9158-6F923879D084}" type="pres">
      <dgm:prSet presAssocID="{C2730849-D64A-41EA-900C-0F06091A08D2}" presName="descendantBox" presStyleLbl="bgAccFollowNode1" presStyleIdx="0" presStyleCnt="3"/>
      <dgm:spPr/>
    </dgm:pt>
    <dgm:pt modelId="{3FD0DEF6-0506-422C-86AC-8638702DDBFD}" type="pres">
      <dgm:prSet presAssocID="{153BE19B-6C38-46E4-9E41-389F363EAA21}" presName="sp" presStyleCnt="0"/>
      <dgm:spPr/>
    </dgm:pt>
    <dgm:pt modelId="{1553DA91-29D7-4435-BE8F-4344B5F560C5}" type="pres">
      <dgm:prSet presAssocID="{F78B40FB-F697-4E70-882B-D9F6C32817B8}" presName="arrowAndChildren" presStyleCnt="0"/>
      <dgm:spPr/>
    </dgm:pt>
    <dgm:pt modelId="{295C8005-2965-4D63-B5DF-024D5E4F390D}" type="pres">
      <dgm:prSet presAssocID="{F78B40FB-F697-4E70-882B-D9F6C32817B8}" presName="parentTextArrow" presStyleLbl="node1" presStyleIdx="0" presStyleCnt="0"/>
      <dgm:spPr/>
    </dgm:pt>
    <dgm:pt modelId="{E853A14F-B1ED-4A9D-A3A3-EC8842C25E1C}" type="pres">
      <dgm:prSet presAssocID="{F78B40FB-F697-4E70-882B-D9F6C32817B8}" presName="arrow" presStyleLbl="alignNode1" presStyleIdx="1" presStyleCnt="3"/>
      <dgm:spPr/>
    </dgm:pt>
    <dgm:pt modelId="{D15A0C5A-7263-474E-9FC6-305CB1525211}" type="pres">
      <dgm:prSet presAssocID="{F78B40FB-F697-4E70-882B-D9F6C32817B8}" presName="descendantArrow" presStyleLbl="bgAccFollowNode1" presStyleIdx="1" presStyleCnt="3"/>
      <dgm:spPr/>
    </dgm:pt>
    <dgm:pt modelId="{322B408D-4425-4FD4-8497-563EAEF6E5B5}" type="pres">
      <dgm:prSet presAssocID="{4BD47C4C-5EC7-408B-B2FB-CCC0280EB807}" presName="sp" presStyleCnt="0"/>
      <dgm:spPr/>
    </dgm:pt>
    <dgm:pt modelId="{D727C1AB-82F5-4D55-81B1-F27C5EFA1C41}" type="pres">
      <dgm:prSet presAssocID="{60BE36CC-0A1A-438B-81D5-98BBE5686EDC}" presName="arrowAndChildren" presStyleCnt="0"/>
      <dgm:spPr/>
    </dgm:pt>
    <dgm:pt modelId="{3C68DFB4-513D-4E19-B7BC-D12BE9D9D0E6}" type="pres">
      <dgm:prSet presAssocID="{60BE36CC-0A1A-438B-81D5-98BBE5686EDC}" presName="parentTextArrow" presStyleLbl="node1" presStyleIdx="0" presStyleCnt="0"/>
      <dgm:spPr/>
    </dgm:pt>
    <dgm:pt modelId="{B260439F-3FAB-45E9-8657-22B64ECF23F3}" type="pres">
      <dgm:prSet presAssocID="{60BE36CC-0A1A-438B-81D5-98BBE5686EDC}" presName="arrow" presStyleLbl="alignNode1" presStyleIdx="2" presStyleCnt="3"/>
      <dgm:spPr/>
    </dgm:pt>
    <dgm:pt modelId="{D3048A6E-DB57-470D-94CF-174CAC0ACCD8}" type="pres">
      <dgm:prSet presAssocID="{60BE36CC-0A1A-438B-81D5-98BBE5686EDC}" presName="descendantArrow" presStyleLbl="bgAccFollowNode1" presStyleIdx="2" presStyleCnt="3"/>
      <dgm:spPr/>
    </dgm:pt>
  </dgm:ptLst>
  <dgm:cxnLst>
    <dgm:cxn modelId="{43764301-57B5-4602-A57C-2EF9D6BFDE17}" srcId="{60BE36CC-0A1A-438B-81D5-98BBE5686EDC}" destId="{FA965777-EB65-446F-B34B-507655337AB7}" srcOrd="0" destOrd="0" parTransId="{42EAF32D-81C1-41F1-9A91-51AB565F6F32}" sibTransId="{A2E64D10-5AF7-41D6-AE44-3B711FCCCC74}"/>
    <dgm:cxn modelId="{2D34B618-6541-476A-8D8A-6E8221015A86}" type="presOf" srcId="{0BFF0005-4FC4-46DC-A2AC-2C72B9D0E019}" destId="{D15A0C5A-7263-474E-9FC6-305CB1525211}" srcOrd="0" destOrd="0" presId="urn:microsoft.com/office/officeart/2016/7/layout/VerticalDownArrowProcess"/>
    <dgm:cxn modelId="{619E971C-B500-4F38-8DF9-A77E8C249693}" type="presOf" srcId="{FA965777-EB65-446F-B34B-507655337AB7}" destId="{D3048A6E-DB57-470D-94CF-174CAC0ACCD8}" srcOrd="0" destOrd="0" presId="urn:microsoft.com/office/officeart/2016/7/layout/VerticalDownArrowProcess"/>
    <dgm:cxn modelId="{4CCB3D1E-E29B-4853-9F6F-4EC2852E3667}" srcId="{C2730849-D64A-41EA-900C-0F06091A08D2}" destId="{28364128-0AF7-43DD-BC63-3963F73B6483}" srcOrd="0" destOrd="0" parTransId="{988B21CC-164B-45A2-A387-6D9ECCE697DD}" sibTransId="{3BD59E41-687F-45F3-9B79-C3218CD3F8CB}"/>
    <dgm:cxn modelId="{96D7242F-E86F-4438-80B3-BFD2C4FEEE0E}" type="presOf" srcId="{28364128-0AF7-43DD-BC63-3963F73B6483}" destId="{3375C0E1-B2A8-4515-9158-6F923879D084}" srcOrd="0" destOrd="0" presId="urn:microsoft.com/office/officeart/2016/7/layout/VerticalDownArrowProcess"/>
    <dgm:cxn modelId="{3CC92334-A197-413D-983A-43A796B65066}" srcId="{0A3241BD-60A6-491D-BD87-E514E1BFBAB5}" destId="{60BE36CC-0A1A-438B-81D5-98BBE5686EDC}" srcOrd="0" destOrd="0" parTransId="{F5959B9D-6193-4A27-9A25-147D4796DC77}" sibTransId="{4BD47C4C-5EC7-408B-B2FB-CCC0280EB807}"/>
    <dgm:cxn modelId="{3E1D6A45-3AB9-4834-B2F3-2181EB9507B8}" type="presOf" srcId="{F78B40FB-F697-4E70-882B-D9F6C32817B8}" destId="{E853A14F-B1ED-4A9D-A3A3-EC8842C25E1C}" srcOrd="1" destOrd="0" presId="urn:microsoft.com/office/officeart/2016/7/layout/VerticalDownArrowProcess"/>
    <dgm:cxn modelId="{7D64B867-6539-4442-99CC-275741AA34A5}" type="presOf" srcId="{F78B40FB-F697-4E70-882B-D9F6C32817B8}" destId="{295C8005-2965-4D63-B5DF-024D5E4F390D}" srcOrd="0" destOrd="0" presId="urn:microsoft.com/office/officeart/2016/7/layout/VerticalDownArrowProcess"/>
    <dgm:cxn modelId="{74DCC096-67C1-4345-99C8-875905F55278}" srcId="{0A3241BD-60A6-491D-BD87-E514E1BFBAB5}" destId="{C2730849-D64A-41EA-900C-0F06091A08D2}" srcOrd="2" destOrd="0" parTransId="{BEBAB681-E15E-45A6-AB48-DAA057336146}" sibTransId="{2854AB3B-FB7A-4FAE-91D2-0C1ABA54E74E}"/>
    <dgm:cxn modelId="{488B99A9-E9F0-43BF-8A15-3FB431E4946A}" type="presOf" srcId="{0A3241BD-60A6-491D-BD87-E514E1BFBAB5}" destId="{0FF9DBFA-A8FB-4914-8DF4-9B90DA46D32B}" srcOrd="0" destOrd="0" presId="urn:microsoft.com/office/officeart/2016/7/layout/VerticalDownArrowProcess"/>
    <dgm:cxn modelId="{523373B2-DBFA-4CC2-9DC5-8832676B271C}" type="presOf" srcId="{60BE36CC-0A1A-438B-81D5-98BBE5686EDC}" destId="{3C68DFB4-513D-4E19-B7BC-D12BE9D9D0E6}" srcOrd="0" destOrd="0" presId="urn:microsoft.com/office/officeart/2016/7/layout/VerticalDownArrowProcess"/>
    <dgm:cxn modelId="{5A67A1C9-8C97-42C2-B45F-98E430339786}" type="presOf" srcId="{C2730849-D64A-41EA-900C-0F06091A08D2}" destId="{B4DBB5D4-5099-44BE-BE12-0848479B2653}" srcOrd="0" destOrd="0" presId="urn:microsoft.com/office/officeart/2016/7/layout/VerticalDownArrowProcess"/>
    <dgm:cxn modelId="{A0C34FE4-B882-4FF3-97F2-86C657860657}" srcId="{F78B40FB-F697-4E70-882B-D9F6C32817B8}" destId="{0BFF0005-4FC4-46DC-A2AC-2C72B9D0E019}" srcOrd="0" destOrd="0" parTransId="{1614246E-B2D3-4311-8C48-B09181A2968E}" sibTransId="{028627E6-A1FA-4C0C-9DF8-F8BF75A1ED4B}"/>
    <dgm:cxn modelId="{541B91FB-C37A-4BE7-832B-8C78804EA2C3}" type="presOf" srcId="{60BE36CC-0A1A-438B-81D5-98BBE5686EDC}" destId="{B260439F-3FAB-45E9-8657-22B64ECF23F3}" srcOrd="1" destOrd="0" presId="urn:microsoft.com/office/officeart/2016/7/layout/VerticalDownArrowProcess"/>
    <dgm:cxn modelId="{48F56EFF-8D79-4A91-BC22-28BF7DA3F35E}" srcId="{0A3241BD-60A6-491D-BD87-E514E1BFBAB5}" destId="{F78B40FB-F697-4E70-882B-D9F6C32817B8}" srcOrd="1" destOrd="0" parTransId="{7500BA82-91E6-4BFF-BA0B-13D164C94833}" sibTransId="{153BE19B-6C38-46E4-9E41-389F363EAA21}"/>
    <dgm:cxn modelId="{44EB695E-A888-4EC6-A3B9-190471CCCACF}" type="presParOf" srcId="{0FF9DBFA-A8FB-4914-8DF4-9B90DA46D32B}" destId="{D41E5819-FDC5-469A-8285-E62FDE599DEC}" srcOrd="0" destOrd="0" presId="urn:microsoft.com/office/officeart/2016/7/layout/VerticalDownArrowProcess"/>
    <dgm:cxn modelId="{F27C11AC-DEDD-47DF-8580-4804174F79F1}" type="presParOf" srcId="{D41E5819-FDC5-469A-8285-E62FDE599DEC}" destId="{B4DBB5D4-5099-44BE-BE12-0848479B2653}" srcOrd="0" destOrd="0" presId="urn:microsoft.com/office/officeart/2016/7/layout/VerticalDownArrowProcess"/>
    <dgm:cxn modelId="{B718DBF4-1296-40A3-9373-7A1091C1A4BB}" type="presParOf" srcId="{D41E5819-FDC5-469A-8285-E62FDE599DEC}" destId="{3375C0E1-B2A8-4515-9158-6F923879D084}" srcOrd="1" destOrd="0" presId="urn:microsoft.com/office/officeart/2016/7/layout/VerticalDownArrowProcess"/>
    <dgm:cxn modelId="{93BB6638-6E0D-4CA9-A668-0D7B84AB5E78}" type="presParOf" srcId="{0FF9DBFA-A8FB-4914-8DF4-9B90DA46D32B}" destId="{3FD0DEF6-0506-422C-86AC-8638702DDBFD}" srcOrd="1" destOrd="0" presId="urn:microsoft.com/office/officeart/2016/7/layout/VerticalDownArrowProcess"/>
    <dgm:cxn modelId="{C5EAB27F-1C53-4E9D-B035-6A87BA63EC1F}" type="presParOf" srcId="{0FF9DBFA-A8FB-4914-8DF4-9B90DA46D32B}" destId="{1553DA91-29D7-4435-BE8F-4344B5F560C5}" srcOrd="2" destOrd="0" presId="urn:microsoft.com/office/officeart/2016/7/layout/VerticalDownArrowProcess"/>
    <dgm:cxn modelId="{7B9D4901-67C7-4F92-979C-3E0F9D07616D}" type="presParOf" srcId="{1553DA91-29D7-4435-BE8F-4344B5F560C5}" destId="{295C8005-2965-4D63-B5DF-024D5E4F390D}" srcOrd="0" destOrd="0" presId="urn:microsoft.com/office/officeart/2016/7/layout/VerticalDownArrowProcess"/>
    <dgm:cxn modelId="{F60D042C-ADE8-4384-9D9F-4AC79EA689F8}" type="presParOf" srcId="{1553DA91-29D7-4435-BE8F-4344B5F560C5}" destId="{E853A14F-B1ED-4A9D-A3A3-EC8842C25E1C}" srcOrd="1" destOrd="0" presId="urn:microsoft.com/office/officeart/2016/7/layout/VerticalDownArrowProcess"/>
    <dgm:cxn modelId="{B4258CB6-F446-4C76-B5AD-16C7CA3CD5B5}" type="presParOf" srcId="{1553DA91-29D7-4435-BE8F-4344B5F560C5}" destId="{D15A0C5A-7263-474E-9FC6-305CB1525211}" srcOrd="2" destOrd="0" presId="urn:microsoft.com/office/officeart/2016/7/layout/VerticalDownArrowProcess"/>
    <dgm:cxn modelId="{B8CBB325-25A2-4947-84CD-E1D60AD95BFD}" type="presParOf" srcId="{0FF9DBFA-A8FB-4914-8DF4-9B90DA46D32B}" destId="{322B408D-4425-4FD4-8497-563EAEF6E5B5}" srcOrd="3" destOrd="0" presId="urn:microsoft.com/office/officeart/2016/7/layout/VerticalDownArrowProcess"/>
    <dgm:cxn modelId="{226E8627-F154-484E-AD6B-A88F2F54D660}" type="presParOf" srcId="{0FF9DBFA-A8FB-4914-8DF4-9B90DA46D32B}" destId="{D727C1AB-82F5-4D55-81B1-F27C5EFA1C41}" srcOrd="4" destOrd="0" presId="urn:microsoft.com/office/officeart/2016/7/layout/VerticalDownArrowProcess"/>
    <dgm:cxn modelId="{77CE3781-3FC3-4FCF-AB90-C7CD2FC5B7A0}" type="presParOf" srcId="{D727C1AB-82F5-4D55-81B1-F27C5EFA1C41}" destId="{3C68DFB4-513D-4E19-B7BC-D12BE9D9D0E6}" srcOrd="0" destOrd="0" presId="urn:microsoft.com/office/officeart/2016/7/layout/VerticalDownArrowProcess"/>
    <dgm:cxn modelId="{FA4E2E0B-562B-405A-AED8-2DCA1540DDE4}" type="presParOf" srcId="{D727C1AB-82F5-4D55-81B1-F27C5EFA1C41}" destId="{B260439F-3FAB-45E9-8657-22B64ECF23F3}" srcOrd="1" destOrd="0" presId="urn:microsoft.com/office/officeart/2016/7/layout/VerticalDownArrowProcess"/>
    <dgm:cxn modelId="{BD8E0F42-166A-4EED-BFA4-662F77CACBF7}" type="presParOf" srcId="{D727C1AB-82F5-4D55-81B1-F27C5EFA1C41}" destId="{D3048A6E-DB57-470D-94CF-174CAC0ACCD8}"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32EE87-19F7-4E61-885C-1909C8E50BBE}"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F9CB7419-B10B-42EE-965B-F7F6B249CB4C}">
      <dgm:prSet/>
      <dgm:spPr/>
      <dgm:t>
        <a:bodyPr/>
        <a:lstStyle/>
        <a:p>
          <a:r>
            <a:rPr lang="en-GB" b="1" u="sng" dirty="0"/>
            <a:t>Post-War Consensus </a:t>
          </a:r>
          <a:r>
            <a:rPr lang="en-GB" u="sng" dirty="0"/>
            <a:t>(‘45-’64): </a:t>
          </a:r>
          <a:r>
            <a:rPr lang="en-GB" dirty="0"/>
            <a:t>commitment to full employment; </a:t>
          </a:r>
          <a:r>
            <a:rPr lang="en-GB" b="1" dirty="0"/>
            <a:t>generous</a:t>
          </a:r>
          <a:r>
            <a:rPr lang="en-GB" dirty="0"/>
            <a:t> welfare state; low crime rates</a:t>
          </a:r>
          <a:endParaRPr lang="en-US" dirty="0"/>
        </a:p>
      </dgm:t>
    </dgm:pt>
    <dgm:pt modelId="{AAB07DC6-8468-4A0B-A4CB-4344AF4BAC4A}" type="parTrans" cxnId="{128B9BA4-D51D-4462-BBCA-98332EED4005}">
      <dgm:prSet/>
      <dgm:spPr/>
      <dgm:t>
        <a:bodyPr/>
        <a:lstStyle/>
        <a:p>
          <a:endParaRPr lang="en-US"/>
        </a:p>
      </dgm:t>
    </dgm:pt>
    <dgm:pt modelId="{6BC8DCE4-FB58-4F6F-B69C-BA1ECDF0A988}" type="sibTrans" cxnId="{128B9BA4-D51D-4462-BBCA-98332EED4005}">
      <dgm:prSet/>
      <dgm:spPr/>
      <dgm:t>
        <a:bodyPr/>
        <a:lstStyle/>
        <a:p>
          <a:endParaRPr lang="en-US"/>
        </a:p>
      </dgm:t>
    </dgm:pt>
    <dgm:pt modelId="{580CD7FC-2A98-4219-A9FE-14412F9290E5}">
      <dgm:prSet/>
      <dgm:spPr/>
      <dgm:t>
        <a:bodyPr/>
        <a:lstStyle/>
        <a:p>
          <a:r>
            <a:rPr lang="en-GB" b="1" u="sng" dirty="0"/>
            <a:t>Wilson/Callaghan/Heath </a:t>
          </a:r>
          <a:r>
            <a:rPr lang="en-GB" u="sng" dirty="0"/>
            <a:t>(‘65-’79): initial </a:t>
          </a:r>
          <a:r>
            <a:rPr lang="en-GB" u="none" dirty="0"/>
            <a:t>q</a:t>
          </a:r>
          <a:r>
            <a:rPr lang="en-GB" dirty="0"/>
            <a:t>uestioning of PWC; crime starts to rise</a:t>
          </a:r>
          <a:endParaRPr lang="en-US" dirty="0"/>
        </a:p>
      </dgm:t>
    </dgm:pt>
    <dgm:pt modelId="{517652F5-413E-4E65-B0D9-BB8D81E6C785}" type="parTrans" cxnId="{5CF98B6F-A11B-4926-875A-01E2D80EBD24}">
      <dgm:prSet/>
      <dgm:spPr/>
      <dgm:t>
        <a:bodyPr/>
        <a:lstStyle/>
        <a:p>
          <a:endParaRPr lang="en-US"/>
        </a:p>
      </dgm:t>
    </dgm:pt>
    <dgm:pt modelId="{8529EECB-870D-4690-9C82-319E7BEED261}" type="sibTrans" cxnId="{5CF98B6F-A11B-4926-875A-01E2D80EBD24}">
      <dgm:prSet/>
      <dgm:spPr/>
      <dgm:t>
        <a:bodyPr/>
        <a:lstStyle/>
        <a:p>
          <a:endParaRPr lang="en-US"/>
        </a:p>
      </dgm:t>
    </dgm:pt>
    <dgm:pt modelId="{F385D108-7A89-424A-BEBD-E4BAD98A37BB}">
      <dgm:prSet/>
      <dgm:spPr/>
      <dgm:t>
        <a:bodyPr/>
        <a:lstStyle/>
        <a:p>
          <a:r>
            <a:rPr lang="en-GB" b="1" u="sng" dirty="0"/>
            <a:t>Thatcher/Major (‘79-’97): </a:t>
          </a:r>
          <a:r>
            <a:rPr lang="en-GB" b="0" dirty="0"/>
            <a:t>extensive </a:t>
          </a:r>
          <a:r>
            <a:rPr lang="en-GB" dirty="0"/>
            <a:t>welfare retrenchment; dramatic increases in crime</a:t>
          </a:r>
          <a:endParaRPr lang="en-US" dirty="0"/>
        </a:p>
      </dgm:t>
    </dgm:pt>
    <dgm:pt modelId="{0BB93BB9-EA9B-4E9F-91D9-72D51D2150FF}" type="parTrans" cxnId="{66E76566-D3EE-40E4-AD60-7A14930F667E}">
      <dgm:prSet/>
      <dgm:spPr/>
      <dgm:t>
        <a:bodyPr/>
        <a:lstStyle/>
        <a:p>
          <a:endParaRPr lang="en-US"/>
        </a:p>
      </dgm:t>
    </dgm:pt>
    <dgm:pt modelId="{2B88D5C4-C525-4A43-ACC1-205D465E0605}" type="sibTrans" cxnId="{66E76566-D3EE-40E4-AD60-7A14930F667E}">
      <dgm:prSet/>
      <dgm:spPr/>
      <dgm:t>
        <a:bodyPr/>
        <a:lstStyle/>
        <a:p>
          <a:endParaRPr lang="en-US"/>
        </a:p>
      </dgm:t>
    </dgm:pt>
    <dgm:pt modelId="{E66C0776-C55C-4AA6-A812-7F06E569275E}">
      <dgm:prSet/>
      <dgm:spPr/>
      <dgm:t>
        <a:bodyPr/>
        <a:lstStyle/>
        <a:p>
          <a:r>
            <a:rPr lang="en-GB" b="1" u="sng" dirty="0"/>
            <a:t>New Labour (‘97-’10): </a:t>
          </a:r>
          <a:r>
            <a:rPr lang="en-GB" b="0" dirty="0"/>
            <a:t>limited reinvestment </a:t>
          </a:r>
          <a:r>
            <a:rPr lang="en-GB" dirty="0"/>
            <a:t>in welfare state, esp. amongst disadvantaged people  </a:t>
          </a:r>
          <a:endParaRPr lang="en-US" dirty="0"/>
        </a:p>
      </dgm:t>
    </dgm:pt>
    <dgm:pt modelId="{C29BE575-26A7-4475-BD46-A5C715ABA5A7}" type="parTrans" cxnId="{8A2AA8E0-777A-4E6E-A943-D269AC78C677}">
      <dgm:prSet/>
      <dgm:spPr/>
      <dgm:t>
        <a:bodyPr/>
        <a:lstStyle/>
        <a:p>
          <a:endParaRPr lang="en-US"/>
        </a:p>
      </dgm:t>
    </dgm:pt>
    <dgm:pt modelId="{9A41495D-D3FA-4450-BBBD-E45E7BC60BAF}" type="sibTrans" cxnId="{8A2AA8E0-777A-4E6E-A943-D269AC78C677}">
      <dgm:prSet/>
      <dgm:spPr/>
      <dgm:t>
        <a:bodyPr/>
        <a:lstStyle/>
        <a:p>
          <a:endParaRPr lang="en-US"/>
        </a:p>
      </dgm:t>
    </dgm:pt>
    <dgm:pt modelId="{BE6C7979-CEEE-4C8A-8192-CB79E66EA85C}" type="pres">
      <dgm:prSet presAssocID="{2432EE87-19F7-4E61-885C-1909C8E50BBE}" presName="vert0" presStyleCnt="0">
        <dgm:presLayoutVars>
          <dgm:dir/>
          <dgm:animOne val="branch"/>
          <dgm:animLvl val="lvl"/>
        </dgm:presLayoutVars>
      </dgm:prSet>
      <dgm:spPr/>
    </dgm:pt>
    <dgm:pt modelId="{68057CC4-03D8-4C9C-8560-CC8844A9C8FF}" type="pres">
      <dgm:prSet presAssocID="{F9CB7419-B10B-42EE-965B-F7F6B249CB4C}" presName="thickLine" presStyleLbl="alignNode1" presStyleIdx="0" presStyleCnt="4"/>
      <dgm:spPr/>
    </dgm:pt>
    <dgm:pt modelId="{EA1F212F-C6ED-4068-97FE-74CCACFCDA41}" type="pres">
      <dgm:prSet presAssocID="{F9CB7419-B10B-42EE-965B-F7F6B249CB4C}" presName="horz1" presStyleCnt="0"/>
      <dgm:spPr/>
    </dgm:pt>
    <dgm:pt modelId="{035DA9DC-9015-433D-A02B-3024C2FB3D65}" type="pres">
      <dgm:prSet presAssocID="{F9CB7419-B10B-42EE-965B-F7F6B249CB4C}" presName="tx1" presStyleLbl="revTx" presStyleIdx="0" presStyleCnt="4"/>
      <dgm:spPr/>
    </dgm:pt>
    <dgm:pt modelId="{9A202C04-89D2-4E8E-8399-996760CBA7C1}" type="pres">
      <dgm:prSet presAssocID="{F9CB7419-B10B-42EE-965B-F7F6B249CB4C}" presName="vert1" presStyleCnt="0"/>
      <dgm:spPr/>
    </dgm:pt>
    <dgm:pt modelId="{68B61EA8-727B-40C9-B129-CF43FBB82F68}" type="pres">
      <dgm:prSet presAssocID="{580CD7FC-2A98-4219-A9FE-14412F9290E5}" presName="thickLine" presStyleLbl="alignNode1" presStyleIdx="1" presStyleCnt="4"/>
      <dgm:spPr/>
    </dgm:pt>
    <dgm:pt modelId="{26DAEBDC-13F9-42DC-B264-6EECF37C2C42}" type="pres">
      <dgm:prSet presAssocID="{580CD7FC-2A98-4219-A9FE-14412F9290E5}" presName="horz1" presStyleCnt="0"/>
      <dgm:spPr/>
    </dgm:pt>
    <dgm:pt modelId="{6998A65D-9657-4AD5-A5C5-9A19A1C7F2F9}" type="pres">
      <dgm:prSet presAssocID="{580CD7FC-2A98-4219-A9FE-14412F9290E5}" presName="tx1" presStyleLbl="revTx" presStyleIdx="1" presStyleCnt="4"/>
      <dgm:spPr/>
    </dgm:pt>
    <dgm:pt modelId="{71C991FF-5EA2-4417-AC28-1523C1C9B3A7}" type="pres">
      <dgm:prSet presAssocID="{580CD7FC-2A98-4219-A9FE-14412F9290E5}" presName="vert1" presStyleCnt="0"/>
      <dgm:spPr/>
    </dgm:pt>
    <dgm:pt modelId="{0747D6DB-34FC-4710-97B3-077ABBAE9E3C}" type="pres">
      <dgm:prSet presAssocID="{F385D108-7A89-424A-BEBD-E4BAD98A37BB}" presName="thickLine" presStyleLbl="alignNode1" presStyleIdx="2" presStyleCnt="4"/>
      <dgm:spPr/>
    </dgm:pt>
    <dgm:pt modelId="{D736FE0A-8658-445B-BE88-05D29BA5E885}" type="pres">
      <dgm:prSet presAssocID="{F385D108-7A89-424A-BEBD-E4BAD98A37BB}" presName="horz1" presStyleCnt="0"/>
      <dgm:spPr/>
    </dgm:pt>
    <dgm:pt modelId="{993A96F1-92C7-4C28-A0C3-D2A03FAB1A6B}" type="pres">
      <dgm:prSet presAssocID="{F385D108-7A89-424A-BEBD-E4BAD98A37BB}" presName="tx1" presStyleLbl="revTx" presStyleIdx="2" presStyleCnt="4"/>
      <dgm:spPr/>
    </dgm:pt>
    <dgm:pt modelId="{EB1590A0-C50F-44F7-9159-D210B13A8C1A}" type="pres">
      <dgm:prSet presAssocID="{F385D108-7A89-424A-BEBD-E4BAD98A37BB}" presName="vert1" presStyleCnt="0"/>
      <dgm:spPr/>
    </dgm:pt>
    <dgm:pt modelId="{D23B11EF-F7EE-49E6-852D-AA69943B9724}" type="pres">
      <dgm:prSet presAssocID="{E66C0776-C55C-4AA6-A812-7F06E569275E}" presName="thickLine" presStyleLbl="alignNode1" presStyleIdx="3" presStyleCnt="4"/>
      <dgm:spPr/>
    </dgm:pt>
    <dgm:pt modelId="{23C70E5F-C5EE-4864-A3BA-B14BA7E0A2C5}" type="pres">
      <dgm:prSet presAssocID="{E66C0776-C55C-4AA6-A812-7F06E569275E}" presName="horz1" presStyleCnt="0"/>
      <dgm:spPr/>
    </dgm:pt>
    <dgm:pt modelId="{8A05D4FC-4D01-4180-B8F4-3B708B4C21D4}" type="pres">
      <dgm:prSet presAssocID="{E66C0776-C55C-4AA6-A812-7F06E569275E}" presName="tx1" presStyleLbl="revTx" presStyleIdx="3" presStyleCnt="4"/>
      <dgm:spPr/>
    </dgm:pt>
    <dgm:pt modelId="{2EBC0082-C9E8-44CB-BFDD-ACAA6FE2A5CF}" type="pres">
      <dgm:prSet presAssocID="{E66C0776-C55C-4AA6-A812-7F06E569275E}" presName="vert1" presStyleCnt="0"/>
      <dgm:spPr/>
    </dgm:pt>
  </dgm:ptLst>
  <dgm:cxnLst>
    <dgm:cxn modelId="{0539DC0A-E1A2-43D1-896A-6E8DD9C6115F}" type="presOf" srcId="{2432EE87-19F7-4E61-885C-1909C8E50BBE}" destId="{BE6C7979-CEEE-4C8A-8192-CB79E66EA85C}" srcOrd="0" destOrd="0" presId="urn:microsoft.com/office/officeart/2008/layout/LinedList"/>
    <dgm:cxn modelId="{66E76566-D3EE-40E4-AD60-7A14930F667E}" srcId="{2432EE87-19F7-4E61-885C-1909C8E50BBE}" destId="{F385D108-7A89-424A-BEBD-E4BAD98A37BB}" srcOrd="2" destOrd="0" parTransId="{0BB93BB9-EA9B-4E9F-91D9-72D51D2150FF}" sibTransId="{2B88D5C4-C525-4A43-ACC1-205D465E0605}"/>
    <dgm:cxn modelId="{EF1D8B6D-7F00-4A75-B2B8-7F97D60041FD}" type="presOf" srcId="{580CD7FC-2A98-4219-A9FE-14412F9290E5}" destId="{6998A65D-9657-4AD5-A5C5-9A19A1C7F2F9}" srcOrd="0" destOrd="0" presId="urn:microsoft.com/office/officeart/2008/layout/LinedList"/>
    <dgm:cxn modelId="{5CF98B6F-A11B-4926-875A-01E2D80EBD24}" srcId="{2432EE87-19F7-4E61-885C-1909C8E50BBE}" destId="{580CD7FC-2A98-4219-A9FE-14412F9290E5}" srcOrd="1" destOrd="0" parTransId="{517652F5-413E-4E65-B0D9-BB8D81E6C785}" sibTransId="{8529EECB-870D-4690-9C82-319E7BEED261}"/>
    <dgm:cxn modelId="{128B9BA4-D51D-4462-BBCA-98332EED4005}" srcId="{2432EE87-19F7-4E61-885C-1909C8E50BBE}" destId="{F9CB7419-B10B-42EE-965B-F7F6B249CB4C}" srcOrd="0" destOrd="0" parTransId="{AAB07DC6-8468-4A0B-A4CB-4344AF4BAC4A}" sibTransId="{6BC8DCE4-FB58-4F6F-B69C-BA1ECDF0A988}"/>
    <dgm:cxn modelId="{F48B4FBA-6BA6-4409-831D-7FCAA4244B73}" type="presOf" srcId="{E66C0776-C55C-4AA6-A812-7F06E569275E}" destId="{8A05D4FC-4D01-4180-B8F4-3B708B4C21D4}" srcOrd="0" destOrd="0" presId="urn:microsoft.com/office/officeart/2008/layout/LinedList"/>
    <dgm:cxn modelId="{DBFADFCE-6DD4-493C-AFE5-5516CFFA38C6}" type="presOf" srcId="{F385D108-7A89-424A-BEBD-E4BAD98A37BB}" destId="{993A96F1-92C7-4C28-A0C3-D2A03FAB1A6B}" srcOrd="0" destOrd="0" presId="urn:microsoft.com/office/officeart/2008/layout/LinedList"/>
    <dgm:cxn modelId="{8A2AA8E0-777A-4E6E-A943-D269AC78C677}" srcId="{2432EE87-19F7-4E61-885C-1909C8E50BBE}" destId="{E66C0776-C55C-4AA6-A812-7F06E569275E}" srcOrd="3" destOrd="0" parTransId="{C29BE575-26A7-4475-BD46-A5C715ABA5A7}" sibTransId="{9A41495D-D3FA-4450-BBBD-E45E7BC60BAF}"/>
    <dgm:cxn modelId="{6BB902E8-F3EB-4FDF-8B0C-30C5EA640D50}" type="presOf" srcId="{F9CB7419-B10B-42EE-965B-F7F6B249CB4C}" destId="{035DA9DC-9015-433D-A02B-3024C2FB3D65}" srcOrd="0" destOrd="0" presId="urn:microsoft.com/office/officeart/2008/layout/LinedList"/>
    <dgm:cxn modelId="{D7EE6F68-A45D-4E44-969D-E289DB806340}" type="presParOf" srcId="{BE6C7979-CEEE-4C8A-8192-CB79E66EA85C}" destId="{68057CC4-03D8-4C9C-8560-CC8844A9C8FF}" srcOrd="0" destOrd="0" presId="urn:microsoft.com/office/officeart/2008/layout/LinedList"/>
    <dgm:cxn modelId="{1091DD68-D6F4-4A7D-8CEA-C3B5D109C480}" type="presParOf" srcId="{BE6C7979-CEEE-4C8A-8192-CB79E66EA85C}" destId="{EA1F212F-C6ED-4068-97FE-74CCACFCDA41}" srcOrd="1" destOrd="0" presId="urn:microsoft.com/office/officeart/2008/layout/LinedList"/>
    <dgm:cxn modelId="{96D44B4A-B23A-4678-9EFA-9328CA4EB071}" type="presParOf" srcId="{EA1F212F-C6ED-4068-97FE-74CCACFCDA41}" destId="{035DA9DC-9015-433D-A02B-3024C2FB3D65}" srcOrd="0" destOrd="0" presId="urn:microsoft.com/office/officeart/2008/layout/LinedList"/>
    <dgm:cxn modelId="{55AE59DB-601B-4826-903B-11AC0676EFFC}" type="presParOf" srcId="{EA1F212F-C6ED-4068-97FE-74CCACFCDA41}" destId="{9A202C04-89D2-4E8E-8399-996760CBA7C1}" srcOrd="1" destOrd="0" presId="urn:microsoft.com/office/officeart/2008/layout/LinedList"/>
    <dgm:cxn modelId="{F5952E78-E854-4C41-B6FA-B60C26E523D4}" type="presParOf" srcId="{BE6C7979-CEEE-4C8A-8192-CB79E66EA85C}" destId="{68B61EA8-727B-40C9-B129-CF43FBB82F68}" srcOrd="2" destOrd="0" presId="urn:microsoft.com/office/officeart/2008/layout/LinedList"/>
    <dgm:cxn modelId="{F437E8A0-B6FB-4B28-A35B-5977A66B98CC}" type="presParOf" srcId="{BE6C7979-CEEE-4C8A-8192-CB79E66EA85C}" destId="{26DAEBDC-13F9-42DC-B264-6EECF37C2C42}" srcOrd="3" destOrd="0" presId="urn:microsoft.com/office/officeart/2008/layout/LinedList"/>
    <dgm:cxn modelId="{5E35511B-EBF0-47E5-A6E5-164DBB73BDA1}" type="presParOf" srcId="{26DAEBDC-13F9-42DC-B264-6EECF37C2C42}" destId="{6998A65D-9657-4AD5-A5C5-9A19A1C7F2F9}" srcOrd="0" destOrd="0" presId="urn:microsoft.com/office/officeart/2008/layout/LinedList"/>
    <dgm:cxn modelId="{FC259440-88DF-4523-8B6E-0E0CE08671D1}" type="presParOf" srcId="{26DAEBDC-13F9-42DC-B264-6EECF37C2C42}" destId="{71C991FF-5EA2-4417-AC28-1523C1C9B3A7}" srcOrd="1" destOrd="0" presId="urn:microsoft.com/office/officeart/2008/layout/LinedList"/>
    <dgm:cxn modelId="{D90CD68B-A3DA-40EB-B07F-8F7069FF5022}" type="presParOf" srcId="{BE6C7979-CEEE-4C8A-8192-CB79E66EA85C}" destId="{0747D6DB-34FC-4710-97B3-077ABBAE9E3C}" srcOrd="4" destOrd="0" presId="urn:microsoft.com/office/officeart/2008/layout/LinedList"/>
    <dgm:cxn modelId="{FF397C9A-D8C2-4FBD-A53E-AA06D8090ECB}" type="presParOf" srcId="{BE6C7979-CEEE-4C8A-8192-CB79E66EA85C}" destId="{D736FE0A-8658-445B-BE88-05D29BA5E885}" srcOrd="5" destOrd="0" presId="urn:microsoft.com/office/officeart/2008/layout/LinedList"/>
    <dgm:cxn modelId="{739298FE-A57F-49B4-831D-CE4BC3AF78C0}" type="presParOf" srcId="{D736FE0A-8658-445B-BE88-05D29BA5E885}" destId="{993A96F1-92C7-4C28-A0C3-D2A03FAB1A6B}" srcOrd="0" destOrd="0" presId="urn:microsoft.com/office/officeart/2008/layout/LinedList"/>
    <dgm:cxn modelId="{3521187A-01D2-4154-AFA1-C1C7CE6D0565}" type="presParOf" srcId="{D736FE0A-8658-445B-BE88-05D29BA5E885}" destId="{EB1590A0-C50F-44F7-9159-D210B13A8C1A}" srcOrd="1" destOrd="0" presId="urn:microsoft.com/office/officeart/2008/layout/LinedList"/>
    <dgm:cxn modelId="{C8E605E3-E2F8-410F-B440-383162929D61}" type="presParOf" srcId="{BE6C7979-CEEE-4C8A-8192-CB79E66EA85C}" destId="{D23B11EF-F7EE-49E6-852D-AA69943B9724}" srcOrd="6" destOrd="0" presId="urn:microsoft.com/office/officeart/2008/layout/LinedList"/>
    <dgm:cxn modelId="{712AD91F-49C4-47FD-AE1C-C1E98D2475AE}" type="presParOf" srcId="{BE6C7979-CEEE-4C8A-8192-CB79E66EA85C}" destId="{23C70E5F-C5EE-4864-A3BA-B14BA7E0A2C5}" srcOrd="7" destOrd="0" presId="urn:microsoft.com/office/officeart/2008/layout/LinedList"/>
    <dgm:cxn modelId="{D9E769CE-594B-4D19-B775-E4AFE8CFE914}" type="presParOf" srcId="{23C70E5F-C5EE-4864-A3BA-B14BA7E0A2C5}" destId="{8A05D4FC-4D01-4180-B8F4-3B708B4C21D4}" srcOrd="0" destOrd="0" presId="urn:microsoft.com/office/officeart/2008/layout/LinedList"/>
    <dgm:cxn modelId="{20CA5B7B-F84F-4FF1-A37E-B2DC8A77E091}" type="presParOf" srcId="{23C70E5F-C5EE-4864-A3BA-B14BA7E0A2C5}" destId="{2EBC0082-C9E8-44CB-BFDD-ACAA6FE2A5C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E27BFF-65A0-45ED-A375-8BE1A73AE868}"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45DC46D5-C54A-4B5E-9DB1-0FAF32BC5795}">
      <dgm:prSet/>
      <dgm:spPr/>
      <dgm:t>
        <a:bodyPr/>
        <a:lstStyle/>
        <a:p>
          <a:r>
            <a:rPr lang="en-GB" dirty="0"/>
            <a:t>It appears that there is a strong relationship between political generations and homicides (rates; victims).</a:t>
          </a:r>
          <a:endParaRPr lang="en-US" dirty="0"/>
        </a:p>
      </dgm:t>
    </dgm:pt>
    <dgm:pt modelId="{593AEC6D-3048-4722-8013-0E294A9A34D4}" type="parTrans" cxnId="{55FF3200-9CD1-4C7D-BEB2-E7BC3B35AC72}">
      <dgm:prSet/>
      <dgm:spPr/>
      <dgm:t>
        <a:bodyPr/>
        <a:lstStyle/>
        <a:p>
          <a:endParaRPr lang="en-US"/>
        </a:p>
      </dgm:t>
    </dgm:pt>
    <dgm:pt modelId="{C88EBAED-CCC8-40F6-B8D7-82B34AC8DB41}" type="sibTrans" cxnId="{55FF3200-9CD1-4C7D-BEB2-E7BC3B35AC72}">
      <dgm:prSet/>
      <dgm:spPr/>
      <dgm:t>
        <a:bodyPr/>
        <a:lstStyle/>
        <a:p>
          <a:endParaRPr lang="en-US"/>
        </a:p>
      </dgm:t>
    </dgm:pt>
    <dgm:pt modelId="{1B4FEF7A-AE56-4D2E-A147-20D19CEA51E3}">
      <dgm:prSet/>
      <dgm:spPr/>
      <dgm:t>
        <a:bodyPr/>
        <a:lstStyle/>
        <a:p>
          <a:r>
            <a:rPr lang="en-GB" dirty="0"/>
            <a:t>Confirms some of our earlier analyses with regards to crime in general.</a:t>
          </a:r>
          <a:endParaRPr lang="en-US" dirty="0"/>
        </a:p>
      </dgm:t>
    </dgm:pt>
    <dgm:pt modelId="{265CF95F-9B4A-4605-8FC5-27A54557360F}" type="parTrans" cxnId="{E5402C6F-0217-42A6-87B0-A1C864F97E6F}">
      <dgm:prSet/>
      <dgm:spPr/>
      <dgm:t>
        <a:bodyPr/>
        <a:lstStyle/>
        <a:p>
          <a:endParaRPr lang="en-US"/>
        </a:p>
      </dgm:t>
    </dgm:pt>
    <dgm:pt modelId="{82441B06-C5BD-4B40-A2FA-F375F4B2B2AF}" type="sibTrans" cxnId="{E5402C6F-0217-42A6-87B0-A1C864F97E6F}">
      <dgm:prSet/>
      <dgm:spPr/>
      <dgm:t>
        <a:bodyPr/>
        <a:lstStyle/>
        <a:p>
          <a:endParaRPr lang="en-US"/>
        </a:p>
      </dgm:t>
    </dgm:pt>
    <dgm:pt modelId="{0F8F40AD-AAF6-4558-866A-DA231094E5BA}">
      <dgm:prSet/>
      <dgm:spPr/>
      <dgm:t>
        <a:bodyPr/>
        <a:lstStyle/>
        <a:p>
          <a:r>
            <a:rPr lang="en-GB" dirty="0"/>
            <a:t>Explanations? Welfare spend; economy; inequality were part of the explanation for general crime rates from our earlier work.</a:t>
          </a:r>
          <a:endParaRPr lang="en-US" dirty="0"/>
        </a:p>
      </dgm:t>
    </dgm:pt>
    <dgm:pt modelId="{61E5D8B5-2855-4B36-97D9-DE707E04BFB4}" type="parTrans" cxnId="{47A8E1F5-90B5-46BC-BAB2-DD3B91A18C7F}">
      <dgm:prSet/>
      <dgm:spPr/>
      <dgm:t>
        <a:bodyPr/>
        <a:lstStyle/>
        <a:p>
          <a:endParaRPr lang="en-US"/>
        </a:p>
      </dgm:t>
    </dgm:pt>
    <dgm:pt modelId="{F2BEEF68-96A0-4500-938D-8C8AB7538857}" type="sibTrans" cxnId="{47A8E1F5-90B5-46BC-BAB2-DD3B91A18C7F}">
      <dgm:prSet/>
      <dgm:spPr/>
      <dgm:t>
        <a:bodyPr/>
        <a:lstStyle/>
        <a:p>
          <a:endParaRPr lang="en-US"/>
        </a:p>
      </dgm:t>
    </dgm:pt>
    <dgm:pt modelId="{B46A6E5E-0168-4A94-8343-19D5AB41F0AD}">
      <dgm:prSet/>
      <dgm:spPr/>
      <dgm:t>
        <a:bodyPr/>
        <a:lstStyle/>
        <a:p>
          <a:r>
            <a:rPr lang="en-GB" dirty="0"/>
            <a:t>These may vary in significance for cohorts. </a:t>
          </a:r>
          <a:endParaRPr lang="en-US" dirty="0"/>
        </a:p>
      </dgm:t>
    </dgm:pt>
    <dgm:pt modelId="{495CF0A2-1503-40A1-95CD-17B636738635}" type="parTrans" cxnId="{348E090D-07CB-4188-90AD-3E57E2B1EC3E}">
      <dgm:prSet/>
      <dgm:spPr/>
      <dgm:t>
        <a:bodyPr/>
        <a:lstStyle/>
        <a:p>
          <a:endParaRPr lang="en-US"/>
        </a:p>
      </dgm:t>
    </dgm:pt>
    <dgm:pt modelId="{60347100-D97D-4229-9D83-F1F4DCB0E4A4}" type="sibTrans" cxnId="{348E090D-07CB-4188-90AD-3E57E2B1EC3E}">
      <dgm:prSet/>
      <dgm:spPr/>
      <dgm:t>
        <a:bodyPr/>
        <a:lstStyle/>
        <a:p>
          <a:endParaRPr lang="en-US"/>
        </a:p>
      </dgm:t>
    </dgm:pt>
    <dgm:pt modelId="{ABF608BF-83D9-4054-BF83-C0A06833E6F0}" type="pres">
      <dgm:prSet presAssocID="{7DE27BFF-65A0-45ED-A375-8BE1A73AE868}" presName="vert0" presStyleCnt="0">
        <dgm:presLayoutVars>
          <dgm:dir/>
          <dgm:animOne val="branch"/>
          <dgm:animLvl val="lvl"/>
        </dgm:presLayoutVars>
      </dgm:prSet>
      <dgm:spPr/>
    </dgm:pt>
    <dgm:pt modelId="{1E87860B-97ED-42E5-B76A-C3B95BA8C68E}" type="pres">
      <dgm:prSet presAssocID="{45DC46D5-C54A-4B5E-9DB1-0FAF32BC5795}" presName="thickLine" presStyleLbl="alignNode1" presStyleIdx="0" presStyleCnt="4"/>
      <dgm:spPr/>
    </dgm:pt>
    <dgm:pt modelId="{63FF5CDE-064F-4F17-9E68-6617905C2B0A}" type="pres">
      <dgm:prSet presAssocID="{45DC46D5-C54A-4B5E-9DB1-0FAF32BC5795}" presName="horz1" presStyleCnt="0"/>
      <dgm:spPr/>
    </dgm:pt>
    <dgm:pt modelId="{E9F74017-A60C-4F8D-9542-816DDB04CF9E}" type="pres">
      <dgm:prSet presAssocID="{45DC46D5-C54A-4B5E-9DB1-0FAF32BC5795}" presName="tx1" presStyleLbl="revTx" presStyleIdx="0" presStyleCnt="4"/>
      <dgm:spPr/>
    </dgm:pt>
    <dgm:pt modelId="{C9789F8E-19B3-4590-BB7D-8FD9C8CE4E28}" type="pres">
      <dgm:prSet presAssocID="{45DC46D5-C54A-4B5E-9DB1-0FAF32BC5795}" presName="vert1" presStyleCnt="0"/>
      <dgm:spPr/>
    </dgm:pt>
    <dgm:pt modelId="{6C09DE43-F309-4E4E-94DD-7EE20755C54C}" type="pres">
      <dgm:prSet presAssocID="{1B4FEF7A-AE56-4D2E-A147-20D19CEA51E3}" presName="thickLine" presStyleLbl="alignNode1" presStyleIdx="1" presStyleCnt="4"/>
      <dgm:spPr/>
    </dgm:pt>
    <dgm:pt modelId="{5BB275A9-02DF-4462-9D1B-DC4E5C82A493}" type="pres">
      <dgm:prSet presAssocID="{1B4FEF7A-AE56-4D2E-A147-20D19CEA51E3}" presName="horz1" presStyleCnt="0"/>
      <dgm:spPr/>
    </dgm:pt>
    <dgm:pt modelId="{6C9AC7E0-F140-4D7C-A1EC-79AAE754F58F}" type="pres">
      <dgm:prSet presAssocID="{1B4FEF7A-AE56-4D2E-A147-20D19CEA51E3}" presName="tx1" presStyleLbl="revTx" presStyleIdx="1" presStyleCnt="4"/>
      <dgm:spPr/>
    </dgm:pt>
    <dgm:pt modelId="{E5593164-0321-425B-9694-DF7DD72C4016}" type="pres">
      <dgm:prSet presAssocID="{1B4FEF7A-AE56-4D2E-A147-20D19CEA51E3}" presName="vert1" presStyleCnt="0"/>
      <dgm:spPr/>
    </dgm:pt>
    <dgm:pt modelId="{389C9F67-70CC-40A8-82EE-3CA41011CC53}" type="pres">
      <dgm:prSet presAssocID="{0F8F40AD-AAF6-4558-866A-DA231094E5BA}" presName="thickLine" presStyleLbl="alignNode1" presStyleIdx="2" presStyleCnt="4"/>
      <dgm:spPr/>
    </dgm:pt>
    <dgm:pt modelId="{7287D5C4-E58C-42D1-96F9-AB58BFFB963C}" type="pres">
      <dgm:prSet presAssocID="{0F8F40AD-AAF6-4558-866A-DA231094E5BA}" presName="horz1" presStyleCnt="0"/>
      <dgm:spPr/>
    </dgm:pt>
    <dgm:pt modelId="{BA12B824-500C-4635-88F9-CAEC7E0ADF7E}" type="pres">
      <dgm:prSet presAssocID="{0F8F40AD-AAF6-4558-866A-DA231094E5BA}" presName="tx1" presStyleLbl="revTx" presStyleIdx="2" presStyleCnt="4"/>
      <dgm:spPr/>
    </dgm:pt>
    <dgm:pt modelId="{CC45C187-CB6D-4B5C-A4DD-8B9F8957823A}" type="pres">
      <dgm:prSet presAssocID="{0F8F40AD-AAF6-4558-866A-DA231094E5BA}" presName="vert1" presStyleCnt="0"/>
      <dgm:spPr/>
    </dgm:pt>
    <dgm:pt modelId="{6032E4EA-7EB3-400F-9E8D-557072CD06FC}" type="pres">
      <dgm:prSet presAssocID="{B46A6E5E-0168-4A94-8343-19D5AB41F0AD}" presName="thickLine" presStyleLbl="alignNode1" presStyleIdx="3" presStyleCnt="4"/>
      <dgm:spPr/>
    </dgm:pt>
    <dgm:pt modelId="{7D0B2235-F345-469A-B90C-12C9328321D6}" type="pres">
      <dgm:prSet presAssocID="{B46A6E5E-0168-4A94-8343-19D5AB41F0AD}" presName="horz1" presStyleCnt="0"/>
      <dgm:spPr/>
    </dgm:pt>
    <dgm:pt modelId="{445E0588-58D5-4B40-A461-FF232BAAF2D3}" type="pres">
      <dgm:prSet presAssocID="{B46A6E5E-0168-4A94-8343-19D5AB41F0AD}" presName="tx1" presStyleLbl="revTx" presStyleIdx="3" presStyleCnt="4"/>
      <dgm:spPr/>
    </dgm:pt>
    <dgm:pt modelId="{DD341DF0-6D0C-4649-94E1-1A7012ACB623}" type="pres">
      <dgm:prSet presAssocID="{B46A6E5E-0168-4A94-8343-19D5AB41F0AD}" presName="vert1" presStyleCnt="0"/>
      <dgm:spPr/>
    </dgm:pt>
  </dgm:ptLst>
  <dgm:cxnLst>
    <dgm:cxn modelId="{55FF3200-9CD1-4C7D-BEB2-E7BC3B35AC72}" srcId="{7DE27BFF-65A0-45ED-A375-8BE1A73AE868}" destId="{45DC46D5-C54A-4B5E-9DB1-0FAF32BC5795}" srcOrd="0" destOrd="0" parTransId="{593AEC6D-3048-4722-8013-0E294A9A34D4}" sibTransId="{C88EBAED-CCC8-40F6-B8D7-82B34AC8DB41}"/>
    <dgm:cxn modelId="{348E090D-07CB-4188-90AD-3E57E2B1EC3E}" srcId="{7DE27BFF-65A0-45ED-A375-8BE1A73AE868}" destId="{B46A6E5E-0168-4A94-8343-19D5AB41F0AD}" srcOrd="3" destOrd="0" parTransId="{495CF0A2-1503-40A1-95CD-17B636738635}" sibTransId="{60347100-D97D-4229-9D83-F1F4DCB0E4A4}"/>
    <dgm:cxn modelId="{0C492237-51C8-427B-A838-5D05B1095064}" type="presOf" srcId="{1B4FEF7A-AE56-4D2E-A147-20D19CEA51E3}" destId="{6C9AC7E0-F140-4D7C-A1EC-79AAE754F58F}" srcOrd="0" destOrd="0" presId="urn:microsoft.com/office/officeart/2008/layout/LinedList"/>
    <dgm:cxn modelId="{5296006C-D501-4DB9-8D98-A4B165191512}" type="presOf" srcId="{7DE27BFF-65A0-45ED-A375-8BE1A73AE868}" destId="{ABF608BF-83D9-4054-BF83-C0A06833E6F0}" srcOrd="0" destOrd="0" presId="urn:microsoft.com/office/officeart/2008/layout/LinedList"/>
    <dgm:cxn modelId="{E5402C6F-0217-42A6-87B0-A1C864F97E6F}" srcId="{7DE27BFF-65A0-45ED-A375-8BE1A73AE868}" destId="{1B4FEF7A-AE56-4D2E-A147-20D19CEA51E3}" srcOrd="1" destOrd="0" parTransId="{265CF95F-9B4A-4605-8FC5-27A54557360F}" sibTransId="{82441B06-C5BD-4B40-A2FA-F375F4B2B2AF}"/>
    <dgm:cxn modelId="{88A8FBCF-65DA-4DE7-A38D-F3F46AA223D4}" type="presOf" srcId="{45DC46D5-C54A-4B5E-9DB1-0FAF32BC5795}" destId="{E9F74017-A60C-4F8D-9542-816DDB04CF9E}" srcOrd="0" destOrd="0" presId="urn:microsoft.com/office/officeart/2008/layout/LinedList"/>
    <dgm:cxn modelId="{A61952D1-3BB5-460B-9221-7CF95E77D6FB}" type="presOf" srcId="{0F8F40AD-AAF6-4558-866A-DA231094E5BA}" destId="{BA12B824-500C-4635-88F9-CAEC7E0ADF7E}" srcOrd="0" destOrd="0" presId="urn:microsoft.com/office/officeart/2008/layout/LinedList"/>
    <dgm:cxn modelId="{67DE96E4-08DE-4527-AC79-5DD35B1F4F71}" type="presOf" srcId="{B46A6E5E-0168-4A94-8343-19D5AB41F0AD}" destId="{445E0588-58D5-4B40-A461-FF232BAAF2D3}" srcOrd="0" destOrd="0" presId="urn:microsoft.com/office/officeart/2008/layout/LinedList"/>
    <dgm:cxn modelId="{47A8E1F5-90B5-46BC-BAB2-DD3B91A18C7F}" srcId="{7DE27BFF-65A0-45ED-A375-8BE1A73AE868}" destId="{0F8F40AD-AAF6-4558-866A-DA231094E5BA}" srcOrd="2" destOrd="0" parTransId="{61E5D8B5-2855-4B36-97D9-DE707E04BFB4}" sibTransId="{F2BEEF68-96A0-4500-938D-8C8AB7538857}"/>
    <dgm:cxn modelId="{CED93E87-B1E4-42F2-A04D-39576182EFE8}" type="presParOf" srcId="{ABF608BF-83D9-4054-BF83-C0A06833E6F0}" destId="{1E87860B-97ED-42E5-B76A-C3B95BA8C68E}" srcOrd="0" destOrd="0" presId="urn:microsoft.com/office/officeart/2008/layout/LinedList"/>
    <dgm:cxn modelId="{B0E34BD6-93EB-4ADB-9C0D-3C84444AC7D8}" type="presParOf" srcId="{ABF608BF-83D9-4054-BF83-C0A06833E6F0}" destId="{63FF5CDE-064F-4F17-9E68-6617905C2B0A}" srcOrd="1" destOrd="0" presId="urn:microsoft.com/office/officeart/2008/layout/LinedList"/>
    <dgm:cxn modelId="{63160B2F-F357-486C-BB26-B2F0CD925A2C}" type="presParOf" srcId="{63FF5CDE-064F-4F17-9E68-6617905C2B0A}" destId="{E9F74017-A60C-4F8D-9542-816DDB04CF9E}" srcOrd="0" destOrd="0" presId="urn:microsoft.com/office/officeart/2008/layout/LinedList"/>
    <dgm:cxn modelId="{6A91AF89-FE10-4711-A057-68613135A55A}" type="presParOf" srcId="{63FF5CDE-064F-4F17-9E68-6617905C2B0A}" destId="{C9789F8E-19B3-4590-BB7D-8FD9C8CE4E28}" srcOrd="1" destOrd="0" presId="urn:microsoft.com/office/officeart/2008/layout/LinedList"/>
    <dgm:cxn modelId="{81BE6AFB-89C2-4E47-868E-7E3CA0642692}" type="presParOf" srcId="{ABF608BF-83D9-4054-BF83-C0A06833E6F0}" destId="{6C09DE43-F309-4E4E-94DD-7EE20755C54C}" srcOrd="2" destOrd="0" presId="urn:microsoft.com/office/officeart/2008/layout/LinedList"/>
    <dgm:cxn modelId="{C1486D51-F0D8-4EEF-B325-E825D89565F3}" type="presParOf" srcId="{ABF608BF-83D9-4054-BF83-C0A06833E6F0}" destId="{5BB275A9-02DF-4462-9D1B-DC4E5C82A493}" srcOrd="3" destOrd="0" presId="urn:microsoft.com/office/officeart/2008/layout/LinedList"/>
    <dgm:cxn modelId="{A80D7F83-6A54-4437-81B6-1432B38935E8}" type="presParOf" srcId="{5BB275A9-02DF-4462-9D1B-DC4E5C82A493}" destId="{6C9AC7E0-F140-4D7C-A1EC-79AAE754F58F}" srcOrd="0" destOrd="0" presId="urn:microsoft.com/office/officeart/2008/layout/LinedList"/>
    <dgm:cxn modelId="{1186258E-16F1-4566-BAA0-46CFC331FA75}" type="presParOf" srcId="{5BB275A9-02DF-4462-9D1B-DC4E5C82A493}" destId="{E5593164-0321-425B-9694-DF7DD72C4016}" srcOrd="1" destOrd="0" presId="urn:microsoft.com/office/officeart/2008/layout/LinedList"/>
    <dgm:cxn modelId="{76E8A977-7ABF-4640-9876-61E6D04ECCB4}" type="presParOf" srcId="{ABF608BF-83D9-4054-BF83-C0A06833E6F0}" destId="{389C9F67-70CC-40A8-82EE-3CA41011CC53}" srcOrd="4" destOrd="0" presId="urn:microsoft.com/office/officeart/2008/layout/LinedList"/>
    <dgm:cxn modelId="{DCEBB58C-66FD-45CC-9F08-7AAF18D90417}" type="presParOf" srcId="{ABF608BF-83D9-4054-BF83-C0A06833E6F0}" destId="{7287D5C4-E58C-42D1-96F9-AB58BFFB963C}" srcOrd="5" destOrd="0" presId="urn:microsoft.com/office/officeart/2008/layout/LinedList"/>
    <dgm:cxn modelId="{A903CCC0-DB01-4860-B19F-F7AFE61A83CA}" type="presParOf" srcId="{7287D5C4-E58C-42D1-96F9-AB58BFFB963C}" destId="{BA12B824-500C-4635-88F9-CAEC7E0ADF7E}" srcOrd="0" destOrd="0" presId="urn:microsoft.com/office/officeart/2008/layout/LinedList"/>
    <dgm:cxn modelId="{76CD3B72-9450-40E0-8D97-14533AA27BE8}" type="presParOf" srcId="{7287D5C4-E58C-42D1-96F9-AB58BFFB963C}" destId="{CC45C187-CB6D-4B5C-A4DD-8B9F8957823A}" srcOrd="1" destOrd="0" presId="urn:microsoft.com/office/officeart/2008/layout/LinedList"/>
    <dgm:cxn modelId="{B4899497-65E8-4AA5-82F4-D75C6DAF5CBB}" type="presParOf" srcId="{ABF608BF-83D9-4054-BF83-C0A06833E6F0}" destId="{6032E4EA-7EB3-400F-9E8D-557072CD06FC}" srcOrd="6" destOrd="0" presId="urn:microsoft.com/office/officeart/2008/layout/LinedList"/>
    <dgm:cxn modelId="{2D7D9A5F-2E81-464C-BDE6-C15AFE6F2300}" type="presParOf" srcId="{ABF608BF-83D9-4054-BF83-C0A06833E6F0}" destId="{7D0B2235-F345-469A-B90C-12C9328321D6}" srcOrd="7" destOrd="0" presId="urn:microsoft.com/office/officeart/2008/layout/LinedList"/>
    <dgm:cxn modelId="{E8756054-3770-45CB-A4B0-3784120E4ADE}" type="presParOf" srcId="{7D0B2235-F345-469A-B90C-12C9328321D6}" destId="{445E0588-58D5-4B40-A461-FF232BAAF2D3}" srcOrd="0" destOrd="0" presId="urn:microsoft.com/office/officeart/2008/layout/LinedList"/>
    <dgm:cxn modelId="{F9C1C0C5-A5E3-42B6-B75F-7ED1FF463B92}" type="presParOf" srcId="{7D0B2235-F345-469A-B90C-12C9328321D6}" destId="{DD341DF0-6D0C-4649-94E1-1A7012ACB62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DBB5D4-5099-44BE-BE12-0848479B2653}">
      <dsp:nvSpPr>
        <dsp:cNvPr id="0" name=""/>
        <dsp:cNvSpPr/>
      </dsp:nvSpPr>
      <dsp:spPr>
        <a:xfrm>
          <a:off x="0" y="3589738"/>
          <a:ext cx="1884050" cy="1178232"/>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994" tIns="199136" rIns="133994" bIns="199136" numCol="1" spcCol="1270" anchor="ctr" anchorCtr="0">
          <a:noAutofit/>
        </a:bodyPr>
        <a:lstStyle/>
        <a:p>
          <a:pPr marL="0" lvl="0" indent="0" algn="ctr" defTabSz="1244600">
            <a:lnSpc>
              <a:spcPct val="90000"/>
            </a:lnSpc>
            <a:spcBef>
              <a:spcPct val="0"/>
            </a:spcBef>
            <a:spcAft>
              <a:spcPct val="35000"/>
            </a:spcAft>
            <a:buNone/>
          </a:pPr>
          <a:r>
            <a:rPr lang="en-GB" sz="2800" b="1" i="1" kern="1200" dirty="0"/>
            <a:t>COHORT</a:t>
          </a:r>
          <a:endParaRPr lang="en-US" sz="2800" kern="1200" dirty="0"/>
        </a:p>
      </dsp:txBody>
      <dsp:txXfrm>
        <a:off x="0" y="3589738"/>
        <a:ext cx="1884050" cy="1178232"/>
      </dsp:txXfrm>
    </dsp:sp>
    <dsp:sp modelId="{3375C0E1-B2A8-4515-9158-6F923879D084}">
      <dsp:nvSpPr>
        <dsp:cNvPr id="0" name=""/>
        <dsp:cNvSpPr/>
      </dsp:nvSpPr>
      <dsp:spPr>
        <a:xfrm>
          <a:off x="1884050" y="3589738"/>
          <a:ext cx="5652152" cy="1178232"/>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652" tIns="215900" rIns="114652" bIns="215900" numCol="1" spcCol="1270" anchor="ctr" anchorCtr="0">
          <a:noAutofit/>
        </a:bodyPr>
        <a:lstStyle/>
        <a:p>
          <a:pPr marL="0" lvl="0" indent="0" algn="l" defTabSz="755650">
            <a:lnSpc>
              <a:spcPct val="90000"/>
            </a:lnSpc>
            <a:spcBef>
              <a:spcPct val="0"/>
            </a:spcBef>
            <a:spcAft>
              <a:spcPct val="35000"/>
            </a:spcAft>
            <a:buNone/>
          </a:pPr>
          <a:r>
            <a:rPr lang="en-US" sz="1700" kern="1200" dirty="0"/>
            <a:t>Temporal shifts that impact a group who are ‘growing up’ and being </a:t>
          </a:r>
          <a:r>
            <a:rPr lang="en-US" sz="1700" kern="1200" dirty="0" err="1"/>
            <a:t>socialised</a:t>
          </a:r>
          <a:r>
            <a:rPr lang="en-US" sz="1700" kern="1200" dirty="0"/>
            <a:t> in a particular manner. Gen X, Boomers. </a:t>
          </a:r>
        </a:p>
      </dsp:txBody>
      <dsp:txXfrm>
        <a:off x="1884050" y="3589738"/>
        <a:ext cx="5652152" cy="1178232"/>
      </dsp:txXfrm>
    </dsp:sp>
    <dsp:sp modelId="{E853A14F-B1ED-4A9D-A3A3-EC8842C25E1C}">
      <dsp:nvSpPr>
        <dsp:cNvPr id="0" name=""/>
        <dsp:cNvSpPr/>
      </dsp:nvSpPr>
      <dsp:spPr>
        <a:xfrm rot="10800000">
          <a:off x="0" y="1795290"/>
          <a:ext cx="1884050" cy="1812121"/>
        </a:xfrm>
        <a:prstGeom prst="upArrowCallout">
          <a:avLst>
            <a:gd name="adj1" fmla="val 5000"/>
            <a:gd name="adj2" fmla="val 10000"/>
            <a:gd name="adj3" fmla="val 15000"/>
            <a:gd name="adj4" fmla="val 64977"/>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994" tIns="199136" rIns="133994" bIns="199136" numCol="1" spcCol="1270" anchor="ctr" anchorCtr="0">
          <a:noAutofit/>
        </a:bodyPr>
        <a:lstStyle/>
        <a:p>
          <a:pPr marL="0" lvl="0" indent="0" algn="ctr" defTabSz="1244600">
            <a:lnSpc>
              <a:spcPct val="90000"/>
            </a:lnSpc>
            <a:spcBef>
              <a:spcPct val="0"/>
            </a:spcBef>
            <a:spcAft>
              <a:spcPct val="35000"/>
            </a:spcAft>
            <a:buNone/>
          </a:pPr>
          <a:r>
            <a:rPr lang="en-GB" sz="2800" b="1" i="1" kern="1200" dirty="0"/>
            <a:t>PERIOD</a:t>
          </a:r>
          <a:endParaRPr lang="en-US" sz="2800" kern="1200" dirty="0"/>
        </a:p>
      </dsp:txBody>
      <dsp:txXfrm rot="-10800000">
        <a:off x="0" y="1795290"/>
        <a:ext cx="1884050" cy="1177878"/>
      </dsp:txXfrm>
    </dsp:sp>
    <dsp:sp modelId="{D15A0C5A-7263-474E-9FC6-305CB1525211}">
      <dsp:nvSpPr>
        <dsp:cNvPr id="0" name=""/>
        <dsp:cNvSpPr/>
      </dsp:nvSpPr>
      <dsp:spPr>
        <a:xfrm>
          <a:off x="1884050" y="1795290"/>
          <a:ext cx="5652152" cy="117787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652" tIns="215900" rIns="114652" bIns="215900" numCol="1" spcCol="1270" anchor="ctr" anchorCtr="0">
          <a:noAutofit/>
        </a:bodyPr>
        <a:lstStyle/>
        <a:p>
          <a:pPr marL="0" lvl="0" indent="0" algn="l" defTabSz="755650">
            <a:lnSpc>
              <a:spcPct val="90000"/>
            </a:lnSpc>
            <a:spcBef>
              <a:spcPct val="0"/>
            </a:spcBef>
            <a:spcAft>
              <a:spcPct val="35000"/>
            </a:spcAft>
            <a:buNone/>
          </a:pPr>
          <a:r>
            <a:rPr lang="en-GB" sz="1700" kern="1200" dirty="0"/>
            <a:t>Temporal relevance of the period which impacts the whole population in a similar way (a pandemic, war) </a:t>
          </a:r>
        </a:p>
      </dsp:txBody>
      <dsp:txXfrm>
        <a:off x="1884050" y="1795290"/>
        <a:ext cx="5652152" cy="1177878"/>
      </dsp:txXfrm>
    </dsp:sp>
    <dsp:sp modelId="{B260439F-3FAB-45E9-8657-22B64ECF23F3}">
      <dsp:nvSpPr>
        <dsp:cNvPr id="0" name=""/>
        <dsp:cNvSpPr/>
      </dsp:nvSpPr>
      <dsp:spPr>
        <a:xfrm rot="10800000">
          <a:off x="0" y="842"/>
          <a:ext cx="1884050" cy="1812121"/>
        </a:xfrm>
        <a:prstGeom prst="upArrowCallout">
          <a:avLst>
            <a:gd name="adj1" fmla="val 5000"/>
            <a:gd name="adj2" fmla="val 10000"/>
            <a:gd name="adj3" fmla="val 15000"/>
            <a:gd name="adj4" fmla="val 64977"/>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994" tIns="199136" rIns="133994" bIns="199136" numCol="1" spcCol="1270" anchor="ctr" anchorCtr="0">
          <a:noAutofit/>
        </a:bodyPr>
        <a:lstStyle/>
        <a:p>
          <a:pPr marL="0" lvl="0" indent="0" algn="ctr" defTabSz="1244600">
            <a:lnSpc>
              <a:spcPct val="90000"/>
            </a:lnSpc>
            <a:spcBef>
              <a:spcPct val="0"/>
            </a:spcBef>
            <a:spcAft>
              <a:spcPct val="35000"/>
            </a:spcAft>
            <a:buNone/>
          </a:pPr>
          <a:r>
            <a:rPr lang="en-US" sz="2800" b="1" i="1" kern="1200"/>
            <a:t>AGE</a:t>
          </a:r>
        </a:p>
      </dsp:txBody>
      <dsp:txXfrm rot="-10800000">
        <a:off x="0" y="842"/>
        <a:ext cx="1884050" cy="1177878"/>
      </dsp:txXfrm>
    </dsp:sp>
    <dsp:sp modelId="{D3048A6E-DB57-470D-94CF-174CAC0ACCD8}">
      <dsp:nvSpPr>
        <dsp:cNvPr id="0" name=""/>
        <dsp:cNvSpPr/>
      </dsp:nvSpPr>
      <dsp:spPr>
        <a:xfrm>
          <a:off x="1884050" y="842"/>
          <a:ext cx="5652152" cy="117787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652" tIns="215900" rIns="114652" bIns="215900" numCol="1" spcCol="1270" anchor="ctr" anchorCtr="0">
          <a:noAutofit/>
        </a:bodyPr>
        <a:lstStyle/>
        <a:p>
          <a:pPr marL="0" lvl="0" indent="0" algn="l" defTabSz="755650">
            <a:lnSpc>
              <a:spcPct val="90000"/>
            </a:lnSpc>
            <a:spcBef>
              <a:spcPct val="0"/>
            </a:spcBef>
            <a:spcAft>
              <a:spcPct val="35000"/>
            </a:spcAft>
            <a:buNone/>
          </a:pPr>
          <a:r>
            <a:rPr lang="en-GB" sz="1700" kern="1200" dirty="0"/>
            <a:t>Temporal change as an individual ages (i.e. childhood, adolescence, adulthood, etc)</a:t>
          </a:r>
        </a:p>
      </dsp:txBody>
      <dsp:txXfrm>
        <a:off x="1884050" y="842"/>
        <a:ext cx="5652152" cy="11778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057CC4-03D8-4C9C-8560-CC8844A9C8FF}">
      <dsp:nvSpPr>
        <dsp:cNvPr id="0" name=""/>
        <dsp:cNvSpPr/>
      </dsp:nvSpPr>
      <dsp:spPr>
        <a:xfrm>
          <a:off x="0" y="0"/>
          <a:ext cx="69494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5DA9DC-9015-433D-A02B-3024C2FB3D65}">
      <dsp:nvSpPr>
        <dsp:cNvPr id="0" name=""/>
        <dsp:cNvSpPr/>
      </dsp:nvSpPr>
      <dsp:spPr>
        <a:xfrm>
          <a:off x="0" y="0"/>
          <a:ext cx="6949440" cy="1446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u="sng" kern="1200" dirty="0"/>
            <a:t>Post-War Consensus </a:t>
          </a:r>
          <a:r>
            <a:rPr lang="en-GB" sz="2800" u="sng" kern="1200" dirty="0"/>
            <a:t>(‘45-’64): </a:t>
          </a:r>
          <a:r>
            <a:rPr lang="en-GB" sz="2800" kern="1200" dirty="0"/>
            <a:t>commitment to full employment; </a:t>
          </a:r>
          <a:r>
            <a:rPr lang="en-GB" sz="2800" b="1" kern="1200" dirty="0"/>
            <a:t>generous</a:t>
          </a:r>
          <a:r>
            <a:rPr lang="en-GB" sz="2800" kern="1200" dirty="0"/>
            <a:t> welfare state; low crime rates</a:t>
          </a:r>
          <a:endParaRPr lang="en-US" sz="2800" kern="1200" dirty="0"/>
        </a:p>
      </dsp:txBody>
      <dsp:txXfrm>
        <a:off x="0" y="0"/>
        <a:ext cx="6949440" cy="1446659"/>
      </dsp:txXfrm>
    </dsp:sp>
    <dsp:sp modelId="{68B61EA8-727B-40C9-B129-CF43FBB82F68}">
      <dsp:nvSpPr>
        <dsp:cNvPr id="0" name=""/>
        <dsp:cNvSpPr/>
      </dsp:nvSpPr>
      <dsp:spPr>
        <a:xfrm>
          <a:off x="0" y="1446659"/>
          <a:ext cx="6949440" cy="0"/>
        </a:xfrm>
        <a:prstGeom prst="line">
          <a:avLst/>
        </a:prstGeom>
        <a:solidFill>
          <a:schemeClr val="accent2">
            <a:hueOff val="-347110"/>
            <a:satOff val="-7210"/>
            <a:lumOff val="-1961"/>
            <a:alphaOff val="0"/>
          </a:schemeClr>
        </a:solidFill>
        <a:ln w="12700" cap="flat" cmpd="sng" algn="ctr">
          <a:solidFill>
            <a:schemeClr val="accent2">
              <a:hueOff val="-347110"/>
              <a:satOff val="-7210"/>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98A65D-9657-4AD5-A5C5-9A19A1C7F2F9}">
      <dsp:nvSpPr>
        <dsp:cNvPr id="0" name=""/>
        <dsp:cNvSpPr/>
      </dsp:nvSpPr>
      <dsp:spPr>
        <a:xfrm>
          <a:off x="0" y="1446659"/>
          <a:ext cx="6949440" cy="1446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u="sng" kern="1200" dirty="0"/>
            <a:t>Wilson/Callaghan/Heath </a:t>
          </a:r>
          <a:r>
            <a:rPr lang="en-GB" sz="2800" u="sng" kern="1200" dirty="0"/>
            <a:t>(‘65-’79): initial </a:t>
          </a:r>
          <a:r>
            <a:rPr lang="en-GB" sz="2800" u="none" kern="1200" dirty="0"/>
            <a:t>q</a:t>
          </a:r>
          <a:r>
            <a:rPr lang="en-GB" sz="2800" kern="1200" dirty="0"/>
            <a:t>uestioning of PWC; crime starts to rise</a:t>
          </a:r>
          <a:endParaRPr lang="en-US" sz="2800" kern="1200" dirty="0"/>
        </a:p>
      </dsp:txBody>
      <dsp:txXfrm>
        <a:off x="0" y="1446659"/>
        <a:ext cx="6949440" cy="1446659"/>
      </dsp:txXfrm>
    </dsp:sp>
    <dsp:sp modelId="{0747D6DB-34FC-4710-97B3-077ABBAE9E3C}">
      <dsp:nvSpPr>
        <dsp:cNvPr id="0" name=""/>
        <dsp:cNvSpPr/>
      </dsp:nvSpPr>
      <dsp:spPr>
        <a:xfrm>
          <a:off x="0" y="2893318"/>
          <a:ext cx="6949440" cy="0"/>
        </a:xfrm>
        <a:prstGeom prst="line">
          <a:avLst/>
        </a:prstGeom>
        <a:solidFill>
          <a:schemeClr val="accent2">
            <a:hueOff val="-694219"/>
            <a:satOff val="-14421"/>
            <a:lumOff val="-3921"/>
            <a:alphaOff val="0"/>
          </a:schemeClr>
        </a:solidFill>
        <a:ln w="12700" cap="flat" cmpd="sng" algn="ctr">
          <a:solidFill>
            <a:schemeClr val="accent2">
              <a:hueOff val="-694219"/>
              <a:satOff val="-14421"/>
              <a:lumOff val="-39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3A96F1-92C7-4C28-A0C3-D2A03FAB1A6B}">
      <dsp:nvSpPr>
        <dsp:cNvPr id="0" name=""/>
        <dsp:cNvSpPr/>
      </dsp:nvSpPr>
      <dsp:spPr>
        <a:xfrm>
          <a:off x="0" y="2893318"/>
          <a:ext cx="6949440" cy="1446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u="sng" kern="1200" dirty="0"/>
            <a:t>Thatcher/Major (‘79-’97): </a:t>
          </a:r>
          <a:r>
            <a:rPr lang="en-GB" sz="2800" b="0" kern="1200" dirty="0"/>
            <a:t>extensive </a:t>
          </a:r>
          <a:r>
            <a:rPr lang="en-GB" sz="2800" kern="1200" dirty="0"/>
            <a:t>welfare retrenchment; dramatic increases in crime</a:t>
          </a:r>
          <a:endParaRPr lang="en-US" sz="2800" kern="1200" dirty="0"/>
        </a:p>
      </dsp:txBody>
      <dsp:txXfrm>
        <a:off x="0" y="2893318"/>
        <a:ext cx="6949440" cy="1446659"/>
      </dsp:txXfrm>
    </dsp:sp>
    <dsp:sp modelId="{D23B11EF-F7EE-49E6-852D-AA69943B9724}">
      <dsp:nvSpPr>
        <dsp:cNvPr id="0" name=""/>
        <dsp:cNvSpPr/>
      </dsp:nvSpPr>
      <dsp:spPr>
        <a:xfrm>
          <a:off x="0" y="4339978"/>
          <a:ext cx="6949440" cy="0"/>
        </a:xfrm>
        <a:prstGeom prst="line">
          <a:avLst/>
        </a:prstGeom>
        <a:solidFill>
          <a:schemeClr val="accent2">
            <a:hueOff val="-1041329"/>
            <a:satOff val="-21631"/>
            <a:lumOff val="-5882"/>
            <a:alphaOff val="0"/>
          </a:schemeClr>
        </a:solidFill>
        <a:ln w="12700" cap="flat" cmpd="sng" algn="ctr">
          <a:solidFill>
            <a:schemeClr val="accent2">
              <a:hueOff val="-1041329"/>
              <a:satOff val="-21631"/>
              <a:lumOff val="-588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05D4FC-4D01-4180-B8F4-3B708B4C21D4}">
      <dsp:nvSpPr>
        <dsp:cNvPr id="0" name=""/>
        <dsp:cNvSpPr/>
      </dsp:nvSpPr>
      <dsp:spPr>
        <a:xfrm>
          <a:off x="0" y="4339978"/>
          <a:ext cx="6949440" cy="1446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u="sng" kern="1200" dirty="0"/>
            <a:t>New Labour (‘97-’10): </a:t>
          </a:r>
          <a:r>
            <a:rPr lang="en-GB" sz="2800" b="0" kern="1200" dirty="0"/>
            <a:t>limited reinvestment </a:t>
          </a:r>
          <a:r>
            <a:rPr lang="en-GB" sz="2800" kern="1200" dirty="0"/>
            <a:t>in welfare state, esp. amongst disadvantaged people  </a:t>
          </a:r>
          <a:endParaRPr lang="en-US" sz="2800" kern="1200" dirty="0"/>
        </a:p>
      </dsp:txBody>
      <dsp:txXfrm>
        <a:off x="0" y="4339978"/>
        <a:ext cx="6949440" cy="1446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87860B-97ED-42E5-B76A-C3B95BA8C68E}">
      <dsp:nvSpPr>
        <dsp:cNvPr id="0" name=""/>
        <dsp:cNvSpPr/>
      </dsp:nvSpPr>
      <dsp:spPr>
        <a:xfrm>
          <a:off x="0" y="0"/>
          <a:ext cx="1033535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F74017-A60C-4F8D-9542-816DDB04CF9E}">
      <dsp:nvSpPr>
        <dsp:cNvPr id="0" name=""/>
        <dsp:cNvSpPr/>
      </dsp:nvSpPr>
      <dsp:spPr>
        <a:xfrm>
          <a:off x="0" y="0"/>
          <a:ext cx="10335350" cy="10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t>It appears that there is a strong relationship between political generations and homicides (rates; victims).</a:t>
          </a:r>
          <a:endParaRPr lang="en-US" sz="2700" kern="1200" dirty="0"/>
        </a:p>
      </dsp:txBody>
      <dsp:txXfrm>
        <a:off x="0" y="0"/>
        <a:ext cx="10335350" cy="1016607"/>
      </dsp:txXfrm>
    </dsp:sp>
    <dsp:sp modelId="{6C09DE43-F309-4E4E-94DD-7EE20755C54C}">
      <dsp:nvSpPr>
        <dsp:cNvPr id="0" name=""/>
        <dsp:cNvSpPr/>
      </dsp:nvSpPr>
      <dsp:spPr>
        <a:xfrm>
          <a:off x="0" y="1016607"/>
          <a:ext cx="1033535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9AC7E0-F140-4D7C-A1EC-79AAE754F58F}">
      <dsp:nvSpPr>
        <dsp:cNvPr id="0" name=""/>
        <dsp:cNvSpPr/>
      </dsp:nvSpPr>
      <dsp:spPr>
        <a:xfrm>
          <a:off x="0" y="1016607"/>
          <a:ext cx="10335350" cy="10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t>Confirms some of our earlier analyses with regards to crime in general.</a:t>
          </a:r>
          <a:endParaRPr lang="en-US" sz="2700" kern="1200" dirty="0"/>
        </a:p>
      </dsp:txBody>
      <dsp:txXfrm>
        <a:off x="0" y="1016607"/>
        <a:ext cx="10335350" cy="1016607"/>
      </dsp:txXfrm>
    </dsp:sp>
    <dsp:sp modelId="{389C9F67-70CC-40A8-82EE-3CA41011CC53}">
      <dsp:nvSpPr>
        <dsp:cNvPr id="0" name=""/>
        <dsp:cNvSpPr/>
      </dsp:nvSpPr>
      <dsp:spPr>
        <a:xfrm>
          <a:off x="0" y="2033215"/>
          <a:ext cx="1033535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12B824-500C-4635-88F9-CAEC7E0ADF7E}">
      <dsp:nvSpPr>
        <dsp:cNvPr id="0" name=""/>
        <dsp:cNvSpPr/>
      </dsp:nvSpPr>
      <dsp:spPr>
        <a:xfrm>
          <a:off x="0" y="2033215"/>
          <a:ext cx="10335350" cy="10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t>Explanations? Welfare spend; economy; inequality were part of the explanation for general crime rates from our earlier work.</a:t>
          </a:r>
          <a:endParaRPr lang="en-US" sz="2700" kern="1200" dirty="0"/>
        </a:p>
      </dsp:txBody>
      <dsp:txXfrm>
        <a:off x="0" y="2033215"/>
        <a:ext cx="10335350" cy="1016607"/>
      </dsp:txXfrm>
    </dsp:sp>
    <dsp:sp modelId="{6032E4EA-7EB3-400F-9E8D-557072CD06FC}">
      <dsp:nvSpPr>
        <dsp:cNvPr id="0" name=""/>
        <dsp:cNvSpPr/>
      </dsp:nvSpPr>
      <dsp:spPr>
        <a:xfrm>
          <a:off x="0" y="3049823"/>
          <a:ext cx="10335350"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5E0588-58D5-4B40-A461-FF232BAAF2D3}">
      <dsp:nvSpPr>
        <dsp:cNvPr id="0" name=""/>
        <dsp:cNvSpPr/>
      </dsp:nvSpPr>
      <dsp:spPr>
        <a:xfrm>
          <a:off x="0" y="3049823"/>
          <a:ext cx="10335350" cy="10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t>These may vary in significance for cohorts. </a:t>
          </a:r>
          <a:endParaRPr lang="en-US" sz="2700" kern="1200" dirty="0"/>
        </a:p>
      </dsp:txBody>
      <dsp:txXfrm>
        <a:off x="0" y="3049823"/>
        <a:ext cx="10335350" cy="1016607"/>
      </dsp:txXfrm>
    </dsp:sp>
  </dsp:spTree>
</dsp:drawing>
</file>

<file path=ppt/diagrams/layout1.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0.14407</cdr:x>
      <cdr:y>0.04839</cdr:y>
    </cdr:from>
    <cdr:to>
      <cdr:x>0.25168</cdr:x>
      <cdr:y>0.2532</cdr:y>
    </cdr:to>
    <cdr:sp macro="" textlink="">
      <cdr:nvSpPr>
        <cdr:cNvPr id="2" name="TextBox 1">
          <a:extLst xmlns:a="http://schemas.openxmlformats.org/drawingml/2006/main">
            <a:ext uri="{FF2B5EF4-FFF2-40B4-BE49-F238E27FC236}">
              <a16:creationId xmlns:a16="http://schemas.microsoft.com/office/drawing/2014/main" id="{6D3283B5-6B94-BF7E-0254-6615E09AAB9A}"/>
            </a:ext>
          </a:extLst>
        </cdr:cNvPr>
        <cdr:cNvSpPr txBox="1"/>
      </cdr:nvSpPr>
      <cdr:spPr>
        <a:xfrm xmlns:a="http://schemas.openxmlformats.org/drawingml/2006/main">
          <a:off x="1224136" y="21602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400" kern="1200" dirty="0"/>
            <a:t>Divergence emerges mid-80s</a:t>
          </a:r>
        </a:p>
      </cdr:txBody>
    </cdr:sp>
  </cdr:relSizeAnchor>
  <cdr:relSizeAnchor xmlns:cdr="http://schemas.openxmlformats.org/drawingml/2006/chartDrawing">
    <cdr:from>
      <cdr:x>0.16238</cdr:x>
      <cdr:y>0.1245</cdr:y>
    </cdr:from>
    <cdr:to>
      <cdr:x>0.20693</cdr:x>
      <cdr:y>0.39056</cdr:y>
    </cdr:to>
    <cdr:cxnSp macro="">
      <cdr:nvCxnSpPr>
        <cdr:cNvPr id="4" name="Straight Arrow Connector 3">
          <a:extLst xmlns:a="http://schemas.openxmlformats.org/drawingml/2006/main">
            <a:ext uri="{FF2B5EF4-FFF2-40B4-BE49-F238E27FC236}">
              <a16:creationId xmlns:a16="http://schemas.microsoft.com/office/drawing/2014/main" id="{33B49775-4C07-7CAA-5BBF-88B407169F4C}"/>
            </a:ext>
          </a:extLst>
        </cdr:cNvPr>
        <cdr:cNvCxnSpPr/>
      </cdr:nvCxnSpPr>
      <cdr:spPr bwMode="auto">
        <a:xfrm xmlns:a="http://schemas.openxmlformats.org/drawingml/2006/main">
          <a:off x="1666239" y="629920"/>
          <a:ext cx="457200" cy="1346200"/>
        </a:xfrm>
        <a:prstGeom xmlns:a="http://schemas.openxmlformats.org/drawingml/2006/main" prst="straightConnector1">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triangle"/>
        </a:ln>
        <a:effectLst xmlns:a="http://schemas.openxmlformats.org/drawingml/2006/main"/>
        <a:extLst xmlns:a="http://schemas.openxmlformats.org/drawingml/2006/main">
          <a:ext uri="{AF507438-7753-43E0-B8FC-AC1667EBCBE1}">
            <a14:hiddenEffects xmlns:a14="http://schemas.microsoft.com/office/drawing/2010/main">
              <a:effectLst>
                <a:outerShdw dist="35921" dir="2700000" algn="ctr" rotWithShape="0">
                  <a:schemeClr val="bg2"/>
                </a:outerShdw>
              </a:effectLst>
            </a14:hiddenEffects>
          </a:ext>
        </a:extLst>
      </cdr:spPr>
    </cdr:cxnSp>
  </cdr:relSizeAnchor>
</c:userShapes>
</file>

<file path=ppt/drawings/drawing2.xml><?xml version="1.0" encoding="utf-8"?>
<c:userShapes xmlns:c="http://schemas.openxmlformats.org/drawingml/2006/chart">
  <cdr:relSizeAnchor xmlns:cdr="http://schemas.openxmlformats.org/drawingml/2006/chartDrawing">
    <cdr:from>
      <cdr:x>0.14912</cdr:x>
      <cdr:y>0.04468</cdr:y>
    </cdr:from>
    <cdr:to>
      <cdr:x>0.23684</cdr:x>
      <cdr:y>0.31452</cdr:y>
    </cdr:to>
    <cdr:cxnSp macro="">
      <cdr:nvCxnSpPr>
        <cdr:cNvPr id="3" name="Straight Arrow Connector 2">
          <a:extLst xmlns:a="http://schemas.openxmlformats.org/drawingml/2006/main">
            <a:ext uri="{FF2B5EF4-FFF2-40B4-BE49-F238E27FC236}">
              <a16:creationId xmlns:a16="http://schemas.microsoft.com/office/drawing/2014/main" id="{779AB5CF-F9F8-13F8-4C49-82F35776FFDB}"/>
            </a:ext>
          </a:extLst>
        </cdr:cNvPr>
        <cdr:cNvCxnSpPr/>
      </cdr:nvCxnSpPr>
      <cdr:spPr bwMode="auto">
        <a:xfrm xmlns:a="http://schemas.openxmlformats.org/drawingml/2006/main">
          <a:off x="1224136" y="202704"/>
          <a:ext cx="720080" cy="1224136"/>
        </a:xfrm>
        <a:prstGeom xmlns:a="http://schemas.openxmlformats.org/drawingml/2006/main" prst="straightConnector1">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triangle"/>
        </a:ln>
        <a:effectLst xmlns:a="http://schemas.openxmlformats.org/drawingml/2006/main"/>
        <a:extLst xmlns:a="http://schemas.openxmlformats.org/drawingml/2006/main">
          <a:ext uri="{AF507438-7753-43E0-B8FC-AC1667EBCBE1}">
            <a14:hiddenEffects xmlns:a14="http://schemas.microsoft.com/office/drawing/2010/main">
              <a:effectLst>
                <a:outerShdw dist="35921" dir="2700000" algn="ctr" rotWithShape="0">
                  <a:schemeClr val="bg2"/>
                </a:outerShdw>
              </a:effectLst>
            </a14:hiddenEffects>
          </a:ext>
        </a:extLst>
      </cdr:spPr>
    </cdr:cxnSp>
  </cdr:relSizeAnchor>
  <cdr:relSizeAnchor xmlns:cdr="http://schemas.openxmlformats.org/drawingml/2006/chartDrawing">
    <cdr:from>
      <cdr:x>0.15789</cdr:x>
      <cdr:y>0.03359</cdr:y>
    </cdr:from>
    <cdr:to>
      <cdr:x>0.26929</cdr:x>
      <cdr:y>0.23516</cdr:y>
    </cdr:to>
    <cdr:sp macro="" textlink="">
      <cdr:nvSpPr>
        <cdr:cNvPr id="6" name="TextBox 5">
          <a:extLst xmlns:a="http://schemas.openxmlformats.org/drawingml/2006/main">
            <a:ext uri="{FF2B5EF4-FFF2-40B4-BE49-F238E27FC236}">
              <a16:creationId xmlns:a16="http://schemas.microsoft.com/office/drawing/2014/main" id="{6D91FA8A-E2D1-273F-8928-FA7562CBFAEE}"/>
            </a:ext>
          </a:extLst>
        </cdr:cNvPr>
        <cdr:cNvSpPr txBox="1"/>
      </cdr:nvSpPr>
      <cdr:spPr>
        <a:xfrm xmlns:a="http://schemas.openxmlformats.org/drawingml/2006/main">
          <a:off x="1296144" y="152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400" kern="1200" dirty="0"/>
            <a:t>Divergence emerges mid-80s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EC45157-1A12-4A97-8EAD-AD53FCDF7D96}" type="datetimeFigureOut">
              <a:rPr lang="en-GB" smtClean="0"/>
              <a:t>21/09/2025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EF1E9ED-B736-4014-85B9-034CF06ACEB9}" type="slidenum">
              <a:rPr lang="en-GB" smtClean="0"/>
              <a:t>‹#›</a:t>
            </a:fld>
            <a:endParaRPr lang="en-GB"/>
          </a:p>
        </p:txBody>
      </p:sp>
    </p:spTree>
    <p:extLst>
      <p:ext uri="{BB962C8B-B14F-4D97-AF65-F5344CB8AC3E}">
        <p14:creationId xmlns:p14="http://schemas.microsoft.com/office/powerpoint/2010/main" val="2287078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1</a:t>
            </a:fld>
            <a:endParaRPr lang="en-GB"/>
          </a:p>
        </p:txBody>
      </p:sp>
    </p:spTree>
    <p:extLst>
      <p:ext uri="{BB962C8B-B14F-4D97-AF65-F5344CB8AC3E}">
        <p14:creationId xmlns:p14="http://schemas.microsoft.com/office/powerpoint/2010/main" val="688661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10</a:t>
            </a:fld>
            <a:endParaRPr lang="en-GB"/>
          </a:p>
        </p:txBody>
      </p:sp>
    </p:spTree>
    <p:extLst>
      <p:ext uri="{BB962C8B-B14F-4D97-AF65-F5344CB8AC3E}">
        <p14:creationId xmlns:p14="http://schemas.microsoft.com/office/powerpoint/2010/main" val="2074105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11</a:t>
            </a:fld>
            <a:endParaRPr lang="en-GB"/>
          </a:p>
        </p:txBody>
      </p:sp>
    </p:spTree>
    <p:extLst>
      <p:ext uri="{BB962C8B-B14F-4D97-AF65-F5344CB8AC3E}">
        <p14:creationId xmlns:p14="http://schemas.microsoft.com/office/powerpoint/2010/main" val="2414556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12</a:t>
            </a:fld>
            <a:endParaRPr lang="en-GB"/>
          </a:p>
        </p:txBody>
      </p:sp>
    </p:spTree>
    <p:extLst>
      <p:ext uri="{BB962C8B-B14F-4D97-AF65-F5344CB8AC3E}">
        <p14:creationId xmlns:p14="http://schemas.microsoft.com/office/powerpoint/2010/main" val="157888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13</a:t>
            </a:fld>
            <a:endParaRPr lang="en-GB"/>
          </a:p>
        </p:txBody>
      </p:sp>
    </p:spTree>
    <p:extLst>
      <p:ext uri="{BB962C8B-B14F-4D97-AF65-F5344CB8AC3E}">
        <p14:creationId xmlns:p14="http://schemas.microsoft.com/office/powerpoint/2010/main" val="1388258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5A098E0-A495-42FA-BAB2-0782190C97F7}" type="slidenum">
              <a:rPr lang="en-GB" altLang="en-US" smtClean="0"/>
              <a:pPr>
                <a:defRPr/>
              </a:pPr>
              <a:t>14</a:t>
            </a:fld>
            <a:endParaRPr lang="en-GB" altLang="en-US"/>
          </a:p>
        </p:txBody>
      </p:sp>
    </p:spTree>
    <p:extLst>
      <p:ext uri="{BB962C8B-B14F-4D97-AF65-F5344CB8AC3E}">
        <p14:creationId xmlns:p14="http://schemas.microsoft.com/office/powerpoint/2010/main" val="2257352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B78614AE-DC06-411A-8A1B-189825926713}" type="slidenum">
              <a:rPr lang="en-GB" smtClean="0"/>
              <a:pPr/>
              <a:t>15</a:t>
            </a:fld>
            <a:endParaRPr lang="en-GB" dirty="0"/>
          </a:p>
        </p:txBody>
      </p:sp>
    </p:spTree>
    <p:extLst>
      <p:ext uri="{BB962C8B-B14F-4D97-AF65-F5344CB8AC3E}">
        <p14:creationId xmlns:p14="http://schemas.microsoft.com/office/powerpoint/2010/main" val="2247599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16</a:t>
            </a:fld>
            <a:endParaRPr lang="en-GB"/>
          </a:p>
        </p:txBody>
      </p:sp>
    </p:spTree>
    <p:extLst>
      <p:ext uri="{BB962C8B-B14F-4D97-AF65-F5344CB8AC3E}">
        <p14:creationId xmlns:p14="http://schemas.microsoft.com/office/powerpoint/2010/main" val="273990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17</a:t>
            </a:fld>
            <a:endParaRPr lang="en-GB"/>
          </a:p>
        </p:txBody>
      </p:sp>
    </p:spTree>
    <p:extLst>
      <p:ext uri="{BB962C8B-B14F-4D97-AF65-F5344CB8AC3E}">
        <p14:creationId xmlns:p14="http://schemas.microsoft.com/office/powerpoint/2010/main" val="2681748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18</a:t>
            </a:fld>
            <a:endParaRPr lang="en-GB"/>
          </a:p>
        </p:txBody>
      </p:sp>
    </p:spTree>
    <p:extLst>
      <p:ext uri="{BB962C8B-B14F-4D97-AF65-F5344CB8AC3E}">
        <p14:creationId xmlns:p14="http://schemas.microsoft.com/office/powerpoint/2010/main" val="2067656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5A098E0-A495-42FA-BAB2-0782190C97F7}" type="slidenum">
              <a:rPr lang="en-GB" altLang="en-US" smtClean="0"/>
              <a:pPr>
                <a:defRPr/>
              </a:pPr>
              <a:t>19</a:t>
            </a:fld>
            <a:endParaRPr lang="en-GB" altLang="en-US" dirty="0"/>
          </a:p>
        </p:txBody>
      </p:sp>
    </p:spTree>
    <p:extLst>
      <p:ext uri="{BB962C8B-B14F-4D97-AF65-F5344CB8AC3E}">
        <p14:creationId xmlns:p14="http://schemas.microsoft.com/office/powerpoint/2010/main" val="2848740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F5A098E0-A495-42FA-BAB2-0782190C97F7}" type="slidenum">
              <a:rPr lang="en-GB" altLang="en-US" smtClean="0"/>
              <a:pPr>
                <a:defRPr/>
              </a:pPr>
              <a:t>2</a:t>
            </a:fld>
            <a:endParaRPr lang="en-GB" altLang="en-US"/>
          </a:p>
        </p:txBody>
      </p:sp>
    </p:spTree>
    <p:extLst>
      <p:ext uri="{BB962C8B-B14F-4D97-AF65-F5344CB8AC3E}">
        <p14:creationId xmlns:p14="http://schemas.microsoft.com/office/powerpoint/2010/main" val="1467943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20</a:t>
            </a:fld>
            <a:endParaRPr lang="en-GB"/>
          </a:p>
        </p:txBody>
      </p:sp>
    </p:spTree>
    <p:extLst>
      <p:ext uri="{BB962C8B-B14F-4D97-AF65-F5344CB8AC3E}">
        <p14:creationId xmlns:p14="http://schemas.microsoft.com/office/powerpoint/2010/main" val="4102707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78614AE-DC06-411A-8A1B-189825926713}" type="slidenum">
              <a:rPr lang="en-GB" smtClean="0"/>
              <a:pPr/>
              <a:t>21</a:t>
            </a:fld>
            <a:endParaRPr lang="en-GB" dirty="0"/>
          </a:p>
        </p:txBody>
      </p:sp>
    </p:spTree>
    <p:extLst>
      <p:ext uri="{BB962C8B-B14F-4D97-AF65-F5344CB8AC3E}">
        <p14:creationId xmlns:p14="http://schemas.microsoft.com/office/powerpoint/2010/main" val="42104828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78614AE-DC06-411A-8A1B-189825926713}" type="slidenum">
              <a:rPr lang="en-GB" smtClean="0"/>
              <a:pPr/>
              <a:t>22</a:t>
            </a:fld>
            <a:endParaRPr lang="en-GB" dirty="0"/>
          </a:p>
        </p:txBody>
      </p:sp>
    </p:spTree>
    <p:extLst>
      <p:ext uri="{BB962C8B-B14F-4D97-AF65-F5344CB8AC3E}">
        <p14:creationId xmlns:p14="http://schemas.microsoft.com/office/powerpoint/2010/main" val="3802315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23</a:t>
            </a:fld>
            <a:endParaRPr lang="en-GB"/>
          </a:p>
        </p:txBody>
      </p:sp>
    </p:spTree>
    <p:extLst>
      <p:ext uri="{BB962C8B-B14F-4D97-AF65-F5344CB8AC3E}">
        <p14:creationId xmlns:p14="http://schemas.microsoft.com/office/powerpoint/2010/main" val="42365907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24</a:t>
            </a:fld>
            <a:endParaRPr lang="en-GB"/>
          </a:p>
        </p:txBody>
      </p:sp>
    </p:spTree>
    <p:extLst>
      <p:ext uri="{BB962C8B-B14F-4D97-AF65-F5344CB8AC3E}">
        <p14:creationId xmlns:p14="http://schemas.microsoft.com/office/powerpoint/2010/main" val="796615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3</a:t>
            </a:fld>
            <a:endParaRPr lang="en-GB"/>
          </a:p>
        </p:txBody>
      </p:sp>
    </p:spTree>
    <p:extLst>
      <p:ext uri="{BB962C8B-B14F-4D97-AF65-F5344CB8AC3E}">
        <p14:creationId xmlns:p14="http://schemas.microsoft.com/office/powerpoint/2010/main" val="2599800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5A098E0-A495-42FA-BAB2-0782190C97F7}" type="slidenum">
              <a:rPr lang="en-GB" altLang="en-US" smtClean="0"/>
              <a:pPr>
                <a:defRPr/>
              </a:pPr>
              <a:t>4</a:t>
            </a:fld>
            <a:endParaRPr lang="en-GB" altLang="en-US" dirty="0"/>
          </a:p>
        </p:txBody>
      </p:sp>
    </p:spTree>
    <p:extLst>
      <p:ext uri="{BB962C8B-B14F-4D97-AF65-F5344CB8AC3E}">
        <p14:creationId xmlns:p14="http://schemas.microsoft.com/office/powerpoint/2010/main" val="3020714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78614AE-DC06-411A-8A1B-189825926713}" type="slidenum">
              <a:rPr lang="en-GB" smtClean="0"/>
              <a:pPr/>
              <a:t>5</a:t>
            </a:fld>
            <a:endParaRPr lang="en-GB" dirty="0"/>
          </a:p>
        </p:txBody>
      </p:sp>
    </p:spTree>
    <p:extLst>
      <p:ext uri="{BB962C8B-B14F-4D97-AF65-F5344CB8AC3E}">
        <p14:creationId xmlns:p14="http://schemas.microsoft.com/office/powerpoint/2010/main" val="1315002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5A098E0-A495-42FA-BAB2-0782190C97F7}" type="slidenum">
              <a:rPr lang="en-GB" altLang="en-US" smtClean="0"/>
              <a:pPr>
                <a:defRPr/>
              </a:pPr>
              <a:t>6</a:t>
            </a:fld>
            <a:endParaRPr lang="en-GB" altLang="en-US" dirty="0"/>
          </a:p>
        </p:txBody>
      </p:sp>
    </p:spTree>
    <p:extLst>
      <p:ext uri="{BB962C8B-B14F-4D97-AF65-F5344CB8AC3E}">
        <p14:creationId xmlns:p14="http://schemas.microsoft.com/office/powerpoint/2010/main" val="1697045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EF1E9ED-B736-4014-85B9-034CF06ACEB9}" type="slidenum">
              <a:rPr lang="en-GB" smtClean="0"/>
              <a:t>7</a:t>
            </a:fld>
            <a:endParaRPr lang="en-GB"/>
          </a:p>
        </p:txBody>
      </p:sp>
    </p:spTree>
    <p:extLst>
      <p:ext uri="{BB962C8B-B14F-4D97-AF65-F5344CB8AC3E}">
        <p14:creationId xmlns:p14="http://schemas.microsoft.com/office/powerpoint/2010/main" val="817376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78614AE-DC06-411A-8A1B-189825926713}" type="slidenum">
              <a:rPr lang="en-GB" smtClean="0"/>
              <a:pPr/>
              <a:t>8</a:t>
            </a:fld>
            <a:endParaRPr lang="en-GB" dirty="0"/>
          </a:p>
        </p:txBody>
      </p:sp>
    </p:spTree>
    <p:extLst>
      <p:ext uri="{BB962C8B-B14F-4D97-AF65-F5344CB8AC3E}">
        <p14:creationId xmlns:p14="http://schemas.microsoft.com/office/powerpoint/2010/main" val="2151229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EF1E9ED-B736-4014-85B9-034CF06ACEB9}" type="slidenum">
              <a:rPr lang="en-GB" smtClean="0"/>
              <a:t>9</a:t>
            </a:fld>
            <a:endParaRPr lang="en-GB"/>
          </a:p>
        </p:txBody>
      </p:sp>
    </p:spTree>
    <p:extLst>
      <p:ext uri="{BB962C8B-B14F-4D97-AF65-F5344CB8AC3E}">
        <p14:creationId xmlns:p14="http://schemas.microsoft.com/office/powerpoint/2010/main" val="133111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C128FA71-3A18-48C0-980F-4B68F7F63042}" type="datetime1">
              <a:rPr lang="en-US" smtClean="0"/>
              <a:t>9/21/2025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067229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7104EDB3-C0E8-45F8-9E1D-1B6C8D1880C0}" type="datetime1">
              <a:rPr lang="en-US" smtClean="0"/>
              <a:t>9/21/2025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077677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9CF0EC4B-54ED-4041-B552-9BA760FA3DBA}" type="datetime1">
              <a:rPr lang="en-US" smtClean="0"/>
              <a:t>9/21/2025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948357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9/21/2025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55220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B01EA198-6CAB-4B8F-B93F-1F9C8C4B6CE7}" type="datetime1">
              <a:rPr lang="en-US" smtClean="0"/>
              <a:t>9/21/2025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742988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A06041F-4525-44D5-AA4F-332294BF1F56}" type="datetime1">
              <a:rPr lang="en-US" smtClean="0"/>
              <a:t>9/21/2025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338578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F9557091-BBDF-4EB9-BA6B-2BB67AC4FC0F}" type="datetime1">
              <a:rPr lang="en-US" smtClean="0"/>
              <a:t>9/21/2025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73726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D6B226B-77A6-410C-9796-083F278E0125}" type="datetime1">
              <a:rPr lang="en-US" smtClean="0"/>
              <a:t>9/21/2025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995814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A23A578B-D289-4C40-8593-3D356C49DA58}" type="datetime1">
              <a:rPr lang="en-US" smtClean="0"/>
              <a:t>9/21/2025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759312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3DFAE3-14DB-48A7-A80F-80DDB072CE3D}" type="datetime1">
              <a:rPr lang="en-US" smtClean="0"/>
              <a:t>9/21/2025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219948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92C5EAEF-6478-4102-8F5D-A5FE9FC97ACB}" type="datetime1">
              <a:rPr lang="en-US" smtClean="0"/>
              <a:t>9/21/2025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38080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67F45AC6-C491-4585-A584-9CE2AF7D5500}" type="datetime1">
              <a:rPr lang="en-US" smtClean="0"/>
              <a:t>9/21/2025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CC057153-B650-4DEB-B370-79DDCFDCE934}" type="slidenum">
              <a:rPr lang="en-US" smtClean="0"/>
              <a:t>‹#›</a:t>
            </a:fld>
            <a:endParaRPr lang="en-US"/>
          </a:p>
        </p:txBody>
      </p:sp>
    </p:spTree>
    <p:extLst>
      <p:ext uri="{BB962C8B-B14F-4D97-AF65-F5344CB8AC3E}">
        <p14:creationId xmlns:p14="http://schemas.microsoft.com/office/powerpoint/2010/main" val="25246700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3" Type="http://schemas.openxmlformats.org/officeDocument/2006/relationships/hyperlink" Target="mailto:Emily.Gray@warwick.ac.uk"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1093/bjc/azy024"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doi.org/10.1177/10887679251320257" TargetMode="External"/><Relationship Id="rId4" Type="http://schemas.openxmlformats.org/officeDocument/2006/relationships/hyperlink" Target="https://history.blog.gov.uk/2019/03/07/50-years-of-collecting-ethnicity-data/" TargetMode="Externa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01187F7A-920C-B377-65E8-1CF4CBCE3C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303DB9-5D39-C0B7-883E-BF5EF1552EF6}"/>
              </a:ext>
            </a:extLst>
          </p:cNvPr>
          <p:cNvSpPr>
            <a:spLocks noGrp="1"/>
          </p:cNvSpPr>
          <p:nvPr>
            <p:ph type="ctrTitle"/>
          </p:nvPr>
        </p:nvSpPr>
        <p:spPr>
          <a:xfrm>
            <a:off x="498722" y="5293848"/>
            <a:ext cx="7202558" cy="1178688"/>
          </a:xfrm>
        </p:spPr>
        <p:txBody>
          <a:bodyPr anchor="ctr">
            <a:normAutofit fontScale="90000"/>
          </a:bodyPr>
          <a:lstStyle/>
          <a:p>
            <a:pPr algn="l"/>
            <a:r>
              <a:rPr lang="en-GB" dirty="0"/>
              <a:t>40 years of homicide trends in England and Wales</a:t>
            </a:r>
          </a:p>
        </p:txBody>
      </p:sp>
      <p:sp>
        <p:nvSpPr>
          <p:cNvPr id="3" name="Subtitle 2">
            <a:extLst>
              <a:ext uri="{FF2B5EF4-FFF2-40B4-BE49-F238E27FC236}">
                <a16:creationId xmlns:a16="http://schemas.microsoft.com/office/drawing/2014/main" id="{4F29337A-394D-56F7-70EB-EDC0F25BA373}"/>
              </a:ext>
            </a:extLst>
          </p:cNvPr>
          <p:cNvSpPr>
            <a:spLocks noGrp="1"/>
          </p:cNvSpPr>
          <p:nvPr>
            <p:ph type="subTitle" idx="1"/>
          </p:nvPr>
        </p:nvSpPr>
        <p:spPr>
          <a:xfrm>
            <a:off x="7701280" y="5093483"/>
            <a:ext cx="4297680" cy="1579418"/>
          </a:xfrm>
        </p:spPr>
        <p:txBody>
          <a:bodyPr anchor="t">
            <a:normAutofit/>
          </a:bodyPr>
          <a:lstStyle/>
          <a:p>
            <a:pPr algn="r"/>
            <a:r>
              <a:rPr lang="en-GB" b="1" dirty="0"/>
              <a:t>Dr. Emily Gray, </a:t>
            </a:r>
          </a:p>
          <a:p>
            <a:pPr algn="r"/>
            <a:r>
              <a:rPr lang="en-GB" b="1" dirty="0"/>
              <a:t>Professor Stephen Farrall, </a:t>
            </a:r>
          </a:p>
          <a:p>
            <a:pPr algn="r"/>
            <a:r>
              <a:rPr lang="en-GB" b="1" dirty="0"/>
              <a:t>and Professor Andromachi </a:t>
            </a:r>
            <a:r>
              <a:rPr lang="en-GB" b="1" dirty="0" err="1"/>
              <a:t>Tseloni</a:t>
            </a:r>
            <a:r>
              <a:rPr lang="en-GB" b="1" dirty="0"/>
              <a:t> </a:t>
            </a:r>
          </a:p>
        </p:txBody>
      </p:sp>
      <p:pic>
        <p:nvPicPr>
          <p:cNvPr id="9" name="Picture 8" descr="A group of logos on a purple background&#10;&#10;AI-generated content may be incorrect.">
            <a:extLst>
              <a:ext uri="{FF2B5EF4-FFF2-40B4-BE49-F238E27FC236}">
                <a16:creationId xmlns:a16="http://schemas.microsoft.com/office/drawing/2014/main" id="{5CE13334-6713-2E00-3DD0-B5CC8A766BD1}"/>
              </a:ext>
            </a:extLst>
          </p:cNvPr>
          <p:cNvPicPr>
            <a:picLocks noChangeAspect="1"/>
          </p:cNvPicPr>
          <p:nvPr/>
        </p:nvPicPr>
        <p:blipFill>
          <a:blip r:embed="rId3">
            <a:extLst>
              <a:ext uri="{28A0092B-C50C-407E-A947-70E740481C1C}">
                <a14:useLocalDpi xmlns:a14="http://schemas.microsoft.com/office/drawing/2010/main" val="0"/>
              </a:ext>
            </a:extLst>
          </a:blip>
          <a:srcRect t="136" b="14660"/>
          <a:stretch>
            <a:fillRect/>
          </a:stretch>
        </p:blipFill>
        <p:spPr>
          <a:xfrm>
            <a:off x="20" y="10"/>
            <a:ext cx="12191980" cy="4908375"/>
          </a:xfrm>
          <a:prstGeom prst="rect">
            <a:avLst/>
          </a:prstGeom>
        </p:spPr>
      </p:pic>
    </p:spTree>
    <p:extLst>
      <p:ext uri="{BB962C8B-B14F-4D97-AF65-F5344CB8AC3E}">
        <p14:creationId xmlns:p14="http://schemas.microsoft.com/office/powerpoint/2010/main" val="847667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3C2C1-7677-C00F-B849-C98A4EA829F4}"/>
              </a:ext>
            </a:extLst>
          </p:cNvPr>
          <p:cNvSpPr>
            <a:spLocks noGrp="1"/>
          </p:cNvSpPr>
          <p:nvPr>
            <p:ph type="title"/>
          </p:nvPr>
        </p:nvSpPr>
        <p:spPr>
          <a:xfrm>
            <a:off x="495560" y="279296"/>
            <a:ext cx="3595634" cy="1757505"/>
          </a:xfrm>
        </p:spPr>
        <p:txBody>
          <a:bodyPr>
            <a:normAutofit/>
          </a:bodyPr>
          <a:lstStyle/>
          <a:p>
            <a:r>
              <a:rPr lang="en-GB" sz="3200" dirty="0"/>
              <a:t>Homicide victim-to-population ratio by ethnicity</a:t>
            </a:r>
          </a:p>
        </p:txBody>
      </p:sp>
      <p:graphicFrame>
        <p:nvGraphicFramePr>
          <p:cNvPr id="5" name="Content Placeholder 4">
            <a:extLst>
              <a:ext uri="{FF2B5EF4-FFF2-40B4-BE49-F238E27FC236}">
                <a16:creationId xmlns:a16="http://schemas.microsoft.com/office/drawing/2014/main" id="{67322B83-1150-FB0E-6918-05363F1AD0C6}"/>
              </a:ext>
            </a:extLst>
          </p:cNvPr>
          <p:cNvGraphicFramePr>
            <a:graphicFrameLocks noGrp="1"/>
          </p:cNvGraphicFramePr>
          <p:nvPr>
            <p:ph idx="1"/>
            <p:extLst>
              <p:ext uri="{D42A27DB-BD31-4B8C-83A1-F6EECF244321}">
                <p14:modId xmlns:p14="http://schemas.microsoft.com/office/powerpoint/2010/main" val="684451672"/>
              </p:ext>
            </p:extLst>
          </p:nvPr>
        </p:nvGraphicFramePr>
        <p:xfrm>
          <a:off x="5179120" y="660400"/>
          <a:ext cx="6007039" cy="5186338"/>
        </p:xfrm>
        <a:graphic>
          <a:graphicData uri="http://schemas.openxmlformats.org/drawingml/2006/table">
            <a:tbl>
              <a:tblPr firstRow="1" firstCol="1" bandRow="1">
                <a:tableStyleId>{5940675A-B579-460E-94D1-54222C63F5DA}</a:tableStyleId>
              </a:tblPr>
              <a:tblGrid>
                <a:gridCol w="916237">
                  <a:extLst>
                    <a:ext uri="{9D8B030D-6E8A-4147-A177-3AD203B41FA5}">
                      <a16:colId xmlns:a16="http://schemas.microsoft.com/office/drawing/2014/main" val="1347638343"/>
                    </a:ext>
                  </a:extLst>
                </a:gridCol>
                <a:gridCol w="1422879">
                  <a:extLst>
                    <a:ext uri="{9D8B030D-6E8A-4147-A177-3AD203B41FA5}">
                      <a16:colId xmlns:a16="http://schemas.microsoft.com/office/drawing/2014/main" val="2630129585"/>
                    </a:ext>
                  </a:extLst>
                </a:gridCol>
                <a:gridCol w="1144041">
                  <a:extLst>
                    <a:ext uri="{9D8B030D-6E8A-4147-A177-3AD203B41FA5}">
                      <a16:colId xmlns:a16="http://schemas.microsoft.com/office/drawing/2014/main" val="594387085"/>
                    </a:ext>
                  </a:extLst>
                </a:gridCol>
                <a:gridCol w="1270459">
                  <a:extLst>
                    <a:ext uri="{9D8B030D-6E8A-4147-A177-3AD203B41FA5}">
                      <a16:colId xmlns:a16="http://schemas.microsoft.com/office/drawing/2014/main" val="1598355716"/>
                    </a:ext>
                  </a:extLst>
                </a:gridCol>
                <a:gridCol w="1253423">
                  <a:extLst>
                    <a:ext uri="{9D8B030D-6E8A-4147-A177-3AD203B41FA5}">
                      <a16:colId xmlns:a16="http://schemas.microsoft.com/office/drawing/2014/main" val="96072176"/>
                    </a:ext>
                  </a:extLst>
                </a:gridCol>
              </a:tblGrid>
              <a:tr h="797446">
                <a:tc>
                  <a:txBody>
                    <a:bodyPr/>
                    <a:lstStyle/>
                    <a:p>
                      <a:pPr>
                        <a:lnSpc>
                          <a:spcPct val="115000"/>
                        </a:lnSpc>
                        <a:buNone/>
                      </a:pPr>
                      <a:r>
                        <a:rPr lang="en-GB" sz="1400" b="1" kern="100" dirty="0">
                          <a:effectLst/>
                        </a:rPr>
                        <a:t>Census year </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Vert">
                      <a:fgClr>
                        <a:schemeClr val="bg1">
                          <a:lumMod val="85000"/>
                        </a:schemeClr>
                      </a:fgClr>
                      <a:bgClr>
                        <a:schemeClr val="bg1"/>
                      </a:bgClr>
                    </a:pattFill>
                  </a:tcPr>
                </a:tc>
                <a:tc>
                  <a:txBody>
                    <a:bodyPr/>
                    <a:lstStyle/>
                    <a:p>
                      <a:pPr>
                        <a:lnSpc>
                          <a:spcPct val="115000"/>
                        </a:lnSpc>
                        <a:buNone/>
                      </a:pPr>
                      <a:r>
                        <a:rPr lang="en-GB" sz="1400" b="1" kern="100" dirty="0">
                          <a:effectLst/>
                        </a:rPr>
                        <a:t>N, white† 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Vert">
                      <a:fgClr>
                        <a:schemeClr val="bg1">
                          <a:lumMod val="85000"/>
                        </a:schemeClr>
                      </a:fgClr>
                      <a:bgClr>
                        <a:schemeClr val="bg1"/>
                      </a:bgClr>
                    </a:pattFill>
                  </a:tcPr>
                </a:tc>
                <a:tc>
                  <a:txBody>
                    <a:bodyPr/>
                    <a:lstStyle/>
                    <a:p>
                      <a:pPr>
                        <a:lnSpc>
                          <a:spcPct val="115000"/>
                        </a:lnSpc>
                        <a:buNone/>
                      </a:pPr>
                      <a:r>
                        <a:rPr lang="en-GB" sz="1400" b="1" kern="100" dirty="0">
                          <a:effectLst/>
                        </a:rPr>
                        <a:t>% of 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Vert">
                      <a:fgClr>
                        <a:schemeClr val="bg1">
                          <a:lumMod val="85000"/>
                        </a:schemeClr>
                      </a:fgClr>
                      <a:bgClr>
                        <a:schemeClr val="bg1"/>
                      </a:bgClr>
                    </a:pattFill>
                  </a:tcPr>
                </a:tc>
                <a:tc>
                  <a:txBody>
                    <a:bodyPr/>
                    <a:lstStyle/>
                    <a:p>
                      <a:pPr>
                        <a:lnSpc>
                          <a:spcPct val="115000"/>
                        </a:lnSpc>
                        <a:buNone/>
                      </a:pPr>
                      <a:r>
                        <a:rPr lang="en-GB" sz="1400" b="1" kern="100" dirty="0">
                          <a:effectLst/>
                        </a:rPr>
                        <a:t>% in Pop estimate</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Vert">
                      <a:fgClr>
                        <a:schemeClr val="bg1">
                          <a:lumMod val="85000"/>
                        </a:schemeClr>
                      </a:fgClr>
                      <a:bgClr>
                        <a:schemeClr val="bg1"/>
                      </a:bgClr>
                    </a:pattFill>
                  </a:tcPr>
                </a:tc>
                <a:tc>
                  <a:txBody>
                    <a:bodyPr/>
                    <a:lstStyle/>
                    <a:p>
                      <a:pPr>
                        <a:lnSpc>
                          <a:spcPct val="115000"/>
                        </a:lnSpc>
                        <a:buNone/>
                      </a:pPr>
                      <a:r>
                        <a:rPr lang="en-GB" sz="1400" b="1" kern="100" dirty="0">
                          <a:effectLst/>
                        </a:rPr>
                        <a:t>White </a:t>
                      </a:r>
                      <a:r>
                        <a:rPr lang="en-GB" sz="1400" b="1" kern="100" dirty="0" err="1">
                          <a:effectLst/>
                        </a:rPr>
                        <a:t>vic'sation</a:t>
                      </a:r>
                      <a:r>
                        <a:rPr lang="en-GB" sz="1400" b="1" kern="100" dirty="0">
                          <a:effectLst/>
                        </a:rPr>
                        <a:t> ratio</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Vert">
                      <a:fgClr>
                        <a:schemeClr val="bg1">
                          <a:lumMod val="85000"/>
                        </a:schemeClr>
                      </a:fgClr>
                      <a:bgClr>
                        <a:schemeClr val="bg1"/>
                      </a:bgClr>
                    </a:pattFill>
                  </a:tcPr>
                </a:tc>
                <a:extLst>
                  <a:ext uri="{0D108BD9-81ED-4DB2-BD59-A6C34878D82A}">
                    <a16:rowId xmlns:a16="http://schemas.microsoft.com/office/drawing/2014/main" val="1304320696"/>
                  </a:ext>
                </a:extLst>
              </a:tr>
              <a:tr h="254000">
                <a:tc>
                  <a:txBody>
                    <a:bodyPr/>
                    <a:lstStyle/>
                    <a:p>
                      <a:pPr>
                        <a:lnSpc>
                          <a:spcPct val="115000"/>
                        </a:lnSpc>
                        <a:buNone/>
                      </a:pPr>
                      <a:r>
                        <a:rPr lang="en-GB" sz="1200" kern="100">
                          <a:effectLst/>
                        </a:rPr>
                        <a:t>2001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517</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0.711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0.913</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0.778</a:t>
                      </a:r>
                      <a:endParaRPr lang="en-GB" sz="1800" kern="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92250145"/>
                  </a:ext>
                </a:extLst>
              </a:tr>
              <a:tr h="254000">
                <a:tc>
                  <a:txBody>
                    <a:bodyPr/>
                    <a:lstStyle/>
                    <a:p>
                      <a:pPr>
                        <a:lnSpc>
                          <a:spcPct val="115000"/>
                        </a:lnSpc>
                        <a:buNone/>
                      </a:pPr>
                      <a:r>
                        <a:rPr lang="en-GB" sz="1200" kern="100">
                          <a:effectLst/>
                        </a:rPr>
                        <a:t>2011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409</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0.686</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0.860</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0.797</a:t>
                      </a:r>
                      <a:endParaRPr lang="en-GB" sz="1800" kern="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92229336"/>
                  </a:ext>
                </a:extLst>
              </a:tr>
              <a:tr h="254000">
                <a:tc>
                  <a:txBody>
                    <a:bodyPr/>
                    <a:lstStyle/>
                    <a:p>
                      <a:pPr>
                        <a:lnSpc>
                          <a:spcPct val="115000"/>
                        </a:lnSpc>
                        <a:buNone/>
                      </a:pPr>
                      <a:r>
                        <a:rPr lang="en-GB" sz="1200" kern="100">
                          <a:effectLst/>
                        </a:rPr>
                        <a:t>2021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277</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0.695</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0.817</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0.851</a:t>
                      </a:r>
                      <a:endParaRPr lang="en-GB" sz="1800" kern="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5313586"/>
                  </a:ext>
                </a:extLst>
              </a:tr>
              <a:tr h="254000">
                <a:tc gridSpan="5">
                  <a:txBody>
                    <a:bodyPr/>
                    <a:lstStyle/>
                    <a:p>
                      <a:pPr>
                        <a:lnSpc>
                          <a:spcPct val="115000"/>
                        </a:lnSpc>
                        <a:buNone/>
                      </a:pPr>
                      <a:r>
                        <a:rPr lang="en-GB" sz="1200" kern="100" dirty="0">
                          <a:effectLst/>
                        </a:rPr>
                        <a:t> </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11726899"/>
                  </a:ext>
                </a:extLst>
              </a:tr>
              <a:tr h="797446">
                <a:tc>
                  <a:txBody>
                    <a:bodyPr/>
                    <a:lstStyle/>
                    <a:p>
                      <a:pPr>
                        <a:lnSpc>
                          <a:spcPct val="115000"/>
                        </a:lnSpc>
                        <a:buNone/>
                      </a:pPr>
                      <a:r>
                        <a:rPr lang="en-GB" sz="1400" b="1" kern="100" dirty="0">
                          <a:effectLst/>
                        </a:rPr>
                        <a:t> </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UpDiag">
                      <a:fgClr>
                        <a:schemeClr val="bg1">
                          <a:lumMod val="85000"/>
                        </a:schemeClr>
                      </a:fgClr>
                      <a:bgClr>
                        <a:schemeClr val="bg1"/>
                      </a:bgClr>
                    </a:pattFill>
                  </a:tcPr>
                </a:tc>
                <a:tc>
                  <a:txBody>
                    <a:bodyPr/>
                    <a:lstStyle/>
                    <a:p>
                      <a:pPr>
                        <a:lnSpc>
                          <a:spcPct val="115000"/>
                        </a:lnSpc>
                        <a:buNone/>
                      </a:pPr>
                      <a:r>
                        <a:rPr lang="en-GB" sz="1400" b="1" kern="100" dirty="0">
                          <a:effectLst/>
                        </a:rPr>
                        <a:t>N, Asian†† 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UpDiag">
                      <a:fgClr>
                        <a:schemeClr val="bg1">
                          <a:lumMod val="85000"/>
                        </a:schemeClr>
                      </a:fgClr>
                      <a:bgClr>
                        <a:schemeClr val="bg1"/>
                      </a:bgClr>
                    </a:pattFill>
                  </a:tcPr>
                </a:tc>
                <a:tc>
                  <a:txBody>
                    <a:bodyPr/>
                    <a:lstStyle/>
                    <a:p>
                      <a:pPr>
                        <a:lnSpc>
                          <a:spcPct val="115000"/>
                        </a:lnSpc>
                        <a:buNone/>
                      </a:pPr>
                      <a:r>
                        <a:rPr lang="en-GB" sz="1400" b="1" kern="100" dirty="0">
                          <a:effectLst/>
                        </a:rPr>
                        <a:t>% of 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UpDiag">
                      <a:fgClr>
                        <a:schemeClr val="bg1">
                          <a:lumMod val="85000"/>
                        </a:schemeClr>
                      </a:fgClr>
                      <a:bgClr>
                        <a:schemeClr val="bg1"/>
                      </a:bgClr>
                    </a:pattFill>
                  </a:tcPr>
                </a:tc>
                <a:tc>
                  <a:txBody>
                    <a:bodyPr/>
                    <a:lstStyle/>
                    <a:p>
                      <a:pPr>
                        <a:lnSpc>
                          <a:spcPct val="115000"/>
                        </a:lnSpc>
                        <a:buNone/>
                      </a:pPr>
                      <a:r>
                        <a:rPr lang="en-GB" sz="1400" b="1" kern="100" dirty="0">
                          <a:effectLst/>
                        </a:rPr>
                        <a:t>% in Pop estimate</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UpDiag">
                      <a:fgClr>
                        <a:schemeClr val="bg1">
                          <a:lumMod val="85000"/>
                        </a:schemeClr>
                      </a:fgClr>
                      <a:bgClr>
                        <a:schemeClr val="bg1"/>
                      </a:bgClr>
                    </a:pattFill>
                  </a:tcPr>
                </a:tc>
                <a:tc>
                  <a:txBody>
                    <a:bodyPr/>
                    <a:lstStyle/>
                    <a:p>
                      <a:pPr>
                        <a:lnSpc>
                          <a:spcPct val="115000"/>
                        </a:lnSpc>
                        <a:buNone/>
                      </a:pPr>
                      <a:r>
                        <a:rPr lang="en-GB" sz="1400" b="1" kern="100" dirty="0">
                          <a:effectLst/>
                        </a:rPr>
                        <a:t>Asian </a:t>
                      </a:r>
                      <a:r>
                        <a:rPr lang="en-GB" sz="1400" b="1" kern="100" dirty="0" err="1">
                          <a:effectLst/>
                        </a:rPr>
                        <a:t>vic'sation</a:t>
                      </a:r>
                      <a:r>
                        <a:rPr lang="en-GB" sz="1400" b="1" kern="100" dirty="0">
                          <a:effectLst/>
                        </a:rPr>
                        <a:t> ratio</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ltUpDiag">
                      <a:fgClr>
                        <a:schemeClr val="bg1">
                          <a:lumMod val="85000"/>
                        </a:schemeClr>
                      </a:fgClr>
                      <a:bgClr>
                        <a:schemeClr val="bg1"/>
                      </a:bgClr>
                    </a:pattFill>
                  </a:tcPr>
                </a:tc>
                <a:extLst>
                  <a:ext uri="{0D108BD9-81ED-4DB2-BD59-A6C34878D82A}">
                    <a16:rowId xmlns:a16="http://schemas.microsoft.com/office/drawing/2014/main" val="3776007631"/>
                  </a:ext>
                </a:extLst>
              </a:tr>
              <a:tr h="254000">
                <a:tc>
                  <a:txBody>
                    <a:bodyPr/>
                    <a:lstStyle/>
                    <a:p>
                      <a:pPr>
                        <a:lnSpc>
                          <a:spcPct val="115000"/>
                        </a:lnSpc>
                        <a:buNone/>
                      </a:pPr>
                      <a:r>
                        <a:rPr lang="en-GB" sz="1200" kern="100">
                          <a:effectLst/>
                        </a:rPr>
                        <a:t>2001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60</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0.083</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0.044</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1.875</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40552098"/>
                  </a:ext>
                </a:extLst>
              </a:tr>
              <a:tr h="254000">
                <a:tc>
                  <a:txBody>
                    <a:bodyPr/>
                    <a:lstStyle/>
                    <a:p>
                      <a:pPr>
                        <a:lnSpc>
                          <a:spcPct val="115000"/>
                        </a:lnSpc>
                        <a:buNone/>
                      </a:pPr>
                      <a:r>
                        <a:rPr lang="en-GB" sz="1200" kern="100">
                          <a:effectLst/>
                        </a:rPr>
                        <a:t>2011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46</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0.077</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0.075</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1.029</a:t>
                      </a:r>
                      <a:endParaRPr lang="en-GB" sz="1800" kern="1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35404796"/>
                  </a:ext>
                </a:extLst>
              </a:tr>
              <a:tr h="254000">
                <a:tc>
                  <a:txBody>
                    <a:bodyPr/>
                    <a:lstStyle/>
                    <a:p>
                      <a:pPr>
                        <a:lnSpc>
                          <a:spcPct val="115000"/>
                        </a:lnSpc>
                        <a:buNone/>
                      </a:pPr>
                      <a:r>
                        <a:rPr lang="en-GB" sz="1200" kern="100">
                          <a:effectLst/>
                        </a:rPr>
                        <a:t>2021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37</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0.093</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0.093</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0.999</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09864736"/>
                  </a:ext>
                </a:extLst>
              </a:tr>
              <a:tr h="254000">
                <a:tc gridSpan="5">
                  <a:txBody>
                    <a:bodyPr/>
                    <a:lstStyle/>
                    <a:p>
                      <a:pPr>
                        <a:lnSpc>
                          <a:spcPct val="115000"/>
                        </a:lnSpc>
                        <a:buNone/>
                      </a:pPr>
                      <a:r>
                        <a:rPr lang="en-GB" sz="1200" kern="100" dirty="0">
                          <a:effectLst/>
                        </a:rPr>
                        <a:t> </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1739970"/>
                  </a:ext>
                </a:extLst>
              </a:tr>
              <a:tr h="797446">
                <a:tc>
                  <a:txBody>
                    <a:bodyPr/>
                    <a:lstStyle/>
                    <a:p>
                      <a:pPr>
                        <a:lnSpc>
                          <a:spcPct val="115000"/>
                        </a:lnSpc>
                        <a:buNone/>
                      </a:pPr>
                      <a:r>
                        <a:rPr lang="en-GB" sz="1200" b="1" kern="100" dirty="0">
                          <a:effectLst/>
                        </a:rPr>
                        <a:t> </a:t>
                      </a:r>
                      <a:endParaRPr lang="en-GB" sz="1800" b="1" kern="100" dirty="0">
                        <a:effectLst/>
                        <a:latin typeface="Times New Roman" panose="02020603050405020304" pitchFamily="18" charset="0"/>
                        <a:ea typeface="Times New Roman" panose="02020603050405020304" pitchFamily="18" charset="0"/>
                      </a:endParaRPr>
                    </a:p>
                  </a:txBody>
                  <a:tcPr marL="68580" marR="68580" marT="0" marB="0">
                    <a:pattFill prst="trellis">
                      <a:fgClr>
                        <a:schemeClr val="bg1">
                          <a:lumMod val="85000"/>
                        </a:schemeClr>
                      </a:fgClr>
                      <a:bgClr>
                        <a:schemeClr val="bg1"/>
                      </a:bgClr>
                    </a:pattFill>
                  </a:tcPr>
                </a:tc>
                <a:tc>
                  <a:txBody>
                    <a:bodyPr/>
                    <a:lstStyle/>
                    <a:p>
                      <a:pPr>
                        <a:lnSpc>
                          <a:spcPct val="115000"/>
                        </a:lnSpc>
                        <a:buNone/>
                      </a:pPr>
                      <a:r>
                        <a:rPr lang="en-GB" sz="1400" b="1" kern="100" dirty="0">
                          <a:effectLst/>
                        </a:rPr>
                        <a:t>N, Black †††</a:t>
                      </a:r>
                      <a:endParaRPr lang="en-GB" sz="2000" b="1" kern="100" dirty="0">
                        <a:effectLst/>
                      </a:endParaRPr>
                    </a:p>
                    <a:p>
                      <a:pPr>
                        <a:lnSpc>
                          <a:spcPct val="115000"/>
                        </a:lnSpc>
                        <a:buNone/>
                      </a:pPr>
                      <a:r>
                        <a:rPr lang="en-GB" sz="1400" b="1" kern="100" dirty="0">
                          <a:effectLst/>
                        </a:rPr>
                        <a:t>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trellis">
                      <a:fgClr>
                        <a:schemeClr val="bg1">
                          <a:lumMod val="85000"/>
                        </a:schemeClr>
                      </a:fgClr>
                      <a:bgClr>
                        <a:schemeClr val="bg1"/>
                      </a:bgClr>
                    </a:pattFill>
                  </a:tcPr>
                </a:tc>
                <a:tc>
                  <a:txBody>
                    <a:bodyPr/>
                    <a:lstStyle/>
                    <a:p>
                      <a:pPr>
                        <a:lnSpc>
                          <a:spcPct val="115000"/>
                        </a:lnSpc>
                        <a:buNone/>
                      </a:pPr>
                      <a:r>
                        <a:rPr lang="en-GB" sz="1400" b="1" kern="100" dirty="0">
                          <a:effectLst/>
                        </a:rPr>
                        <a:t>% of homicide victims</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trellis">
                      <a:fgClr>
                        <a:schemeClr val="bg1">
                          <a:lumMod val="85000"/>
                        </a:schemeClr>
                      </a:fgClr>
                      <a:bgClr>
                        <a:schemeClr val="bg1"/>
                      </a:bgClr>
                    </a:pattFill>
                  </a:tcPr>
                </a:tc>
                <a:tc>
                  <a:txBody>
                    <a:bodyPr/>
                    <a:lstStyle/>
                    <a:p>
                      <a:pPr>
                        <a:lnSpc>
                          <a:spcPct val="115000"/>
                        </a:lnSpc>
                        <a:buNone/>
                      </a:pPr>
                      <a:r>
                        <a:rPr lang="en-GB" sz="1400" b="1" kern="100" dirty="0">
                          <a:effectLst/>
                        </a:rPr>
                        <a:t>% in Pop estimate</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trellis">
                      <a:fgClr>
                        <a:schemeClr val="bg1">
                          <a:lumMod val="85000"/>
                        </a:schemeClr>
                      </a:fgClr>
                      <a:bgClr>
                        <a:schemeClr val="bg1"/>
                      </a:bgClr>
                    </a:pattFill>
                  </a:tcPr>
                </a:tc>
                <a:tc>
                  <a:txBody>
                    <a:bodyPr/>
                    <a:lstStyle/>
                    <a:p>
                      <a:pPr>
                        <a:lnSpc>
                          <a:spcPct val="115000"/>
                        </a:lnSpc>
                        <a:buNone/>
                      </a:pPr>
                      <a:r>
                        <a:rPr lang="en-GB" sz="1400" b="1" kern="100" dirty="0">
                          <a:effectLst/>
                        </a:rPr>
                        <a:t>Black </a:t>
                      </a:r>
                      <a:r>
                        <a:rPr lang="en-GB" sz="1400" b="1" kern="100" dirty="0" err="1">
                          <a:effectLst/>
                        </a:rPr>
                        <a:t>vic'sation</a:t>
                      </a:r>
                      <a:r>
                        <a:rPr lang="en-GB" sz="1400" b="1" kern="100" dirty="0">
                          <a:effectLst/>
                        </a:rPr>
                        <a:t> ratio</a:t>
                      </a:r>
                      <a:endParaRPr lang="en-GB" sz="2000" b="1" kern="100" dirty="0">
                        <a:effectLst/>
                        <a:latin typeface="Times New Roman" panose="02020603050405020304" pitchFamily="18" charset="0"/>
                        <a:ea typeface="Times New Roman" panose="02020603050405020304" pitchFamily="18" charset="0"/>
                      </a:endParaRPr>
                    </a:p>
                  </a:txBody>
                  <a:tcPr marL="68580" marR="68580" marT="0" marB="0">
                    <a:pattFill prst="trellis">
                      <a:fgClr>
                        <a:schemeClr val="bg1">
                          <a:lumMod val="85000"/>
                        </a:schemeClr>
                      </a:fgClr>
                      <a:bgClr>
                        <a:schemeClr val="bg1"/>
                      </a:bgClr>
                    </a:pattFill>
                  </a:tcPr>
                </a:tc>
                <a:extLst>
                  <a:ext uri="{0D108BD9-81ED-4DB2-BD59-A6C34878D82A}">
                    <a16:rowId xmlns:a16="http://schemas.microsoft.com/office/drawing/2014/main" val="555726050"/>
                  </a:ext>
                </a:extLst>
              </a:tr>
              <a:tr h="254000">
                <a:tc>
                  <a:txBody>
                    <a:bodyPr/>
                    <a:lstStyle/>
                    <a:p>
                      <a:pPr>
                        <a:lnSpc>
                          <a:spcPct val="115000"/>
                        </a:lnSpc>
                        <a:buNone/>
                      </a:pPr>
                      <a:r>
                        <a:rPr lang="en-GB" sz="1200" kern="100">
                          <a:effectLst/>
                        </a:rPr>
                        <a:t>2001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103</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0.141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0.022</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6.439</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24666125"/>
                  </a:ext>
                </a:extLst>
              </a:tr>
              <a:tr h="254000">
                <a:tc>
                  <a:txBody>
                    <a:bodyPr/>
                    <a:lstStyle/>
                    <a:p>
                      <a:pPr>
                        <a:lnSpc>
                          <a:spcPct val="115000"/>
                        </a:lnSpc>
                        <a:buNone/>
                      </a:pPr>
                      <a:r>
                        <a:rPr lang="en-GB" sz="1200" kern="100">
                          <a:effectLst/>
                        </a:rPr>
                        <a:t>2011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107</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0.179</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0.033</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5.440</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0964807"/>
                  </a:ext>
                </a:extLst>
              </a:tr>
              <a:tr h="254000">
                <a:tc>
                  <a:txBody>
                    <a:bodyPr/>
                    <a:lstStyle/>
                    <a:p>
                      <a:pPr>
                        <a:lnSpc>
                          <a:spcPct val="115000"/>
                        </a:lnSpc>
                        <a:buNone/>
                      </a:pPr>
                      <a:r>
                        <a:rPr lang="en-GB" sz="1200" kern="100">
                          <a:effectLst/>
                        </a:rPr>
                        <a:t>2021</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66</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0.165</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a:effectLst/>
                        </a:rPr>
                        <a:t>0.040</a:t>
                      </a:r>
                      <a:endParaRPr lang="en-GB" sz="1800" kern="1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buNone/>
                      </a:pPr>
                      <a:r>
                        <a:rPr lang="en-GB" sz="1200" kern="100" dirty="0">
                          <a:effectLst/>
                        </a:rPr>
                        <a:t>4.145</a:t>
                      </a:r>
                      <a:endParaRPr lang="en-GB" sz="1800" kern="1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22127827"/>
                  </a:ext>
                </a:extLst>
              </a:tr>
            </a:tbl>
          </a:graphicData>
        </a:graphic>
      </p:graphicFrame>
      <p:sp>
        <p:nvSpPr>
          <p:cNvPr id="7" name="Rectangle 2">
            <a:extLst>
              <a:ext uri="{FF2B5EF4-FFF2-40B4-BE49-F238E27FC236}">
                <a16:creationId xmlns:a16="http://schemas.microsoft.com/office/drawing/2014/main" id="{14EAF707-0037-DA42-8C22-C12F3DFF93A9}"/>
              </a:ext>
            </a:extLst>
          </p:cNvPr>
          <p:cNvSpPr>
            <a:spLocks noGrp="1" noChangeArrowheads="1"/>
          </p:cNvSpPr>
          <p:nvPr>
            <p:ph type="body" sz="half" idx="2"/>
          </p:nvPr>
        </p:nvSpPr>
        <p:spPr bwMode="auto">
          <a:xfrm>
            <a:off x="495560" y="2608925"/>
            <a:ext cx="3819842"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chemeClr val="tx1"/>
                </a:solidFill>
                <a:effectLst/>
                <a:latin typeface="+mj-lt"/>
              </a:rPr>
              <a:t> Black individuals</a:t>
            </a:r>
            <a:r>
              <a:rPr kumimoji="0" lang="en-US" altLang="en-US" b="0" i="0" u="none" strike="noStrike" cap="none" normalizeH="0" baseline="0" dirty="0">
                <a:ln>
                  <a:noFill/>
                </a:ln>
                <a:solidFill>
                  <a:schemeClr val="tx1"/>
                </a:solidFill>
                <a:effectLst/>
                <a:latin typeface="+mj-lt"/>
              </a:rPr>
              <a:t>: over six times more likely than expected to be homicide victims in 2001; substantial overrepresentation persisted in 2011 and 2021.</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chemeClr val="tx1"/>
                </a:solidFill>
                <a:effectLst/>
                <a:latin typeface="+mj-lt"/>
              </a:rPr>
              <a:t> Asian individuals</a:t>
            </a:r>
            <a:r>
              <a:rPr kumimoji="0" lang="en-US" altLang="en-US" b="0" i="0" u="none" strike="noStrike" cap="none" normalizeH="0" baseline="0" dirty="0">
                <a:ln>
                  <a:noFill/>
                </a:ln>
                <a:solidFill>
                  <a:schemeClr val="tx1"/>
                </a:solidFill>
                <a:effectLst/>
                <a:latin typeface="+mj-lt"/>
              </a:rPr>
              <a:t>: overrepresented in 2001; broadly proportionate in 2011 and 2021.</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chemeClr val="tx1"/>
                </a:solidFill>
                <a:effectLst/>
                <a:latin typeface="+mj-lt"/>
              </a:rPr>
              <a:t> White individuals</a:t>
            </a:r>
            <a:r>
              <a:rPr kumimoji="0" lang="en-US" altLang="en-US" b="0" i="0" u="none" strike="noStrike" cap="none" normalizeH="0" baseline="0" dirty="0">
                <a:ln>
                  <a:noFill/>
                </a:ln>
                <a:solidFill>
                  <a:schemeClr val="tx1"/>
                </a:solidFill>
                <a:effectLst/>
                <a:latin typeface="+mj-lt"/>
              </a:rPr>
              <a:t>: underrepresented across all three census years.</a:t>
            </a:r>
          </a:p>
        </p:txBody>
      </p:sp>
      <p:sp>
        <p:nvSpPr>
          <p:cNvPr id="9" name="TextBox 8">
            <a:extLst>
              <a:ext uri="{FF2B5EF4-FFF2-40B4-BE49-F238E27FC236}">
                <a16:creationId xmlns:a16="http://schemas.microsoft.com/office/drawing/2014/main" id="{828691E9-00DB-784D-A50E-2647330D0B2F}"/>
              </a:ext>
            </a:extLst>
          </p:cNvPr>
          <p:cNvSpPr txBox="1"/>
          <p:nvPr/>
        </p:nvSpPr>
        <p:spPr>
          <a:xfrm>
            <a:off x="5179121" y="5846734"/>
            <a:ext cx="6096000" cy="701731"/>
          </a:xfrm>
          <a:prstGeom prst="rect">
            <a:avLst/>
          </a:prstGeom>
          <a:noFill/>
        </p:spPr>
        <p:txBody>
          <a:bodyPr wrap="square">
            <a:spAutoFit/>
          </a:bodyPr>
          <a:lstStyle/>
          <a:p>
            <a:pPr algn="just">
              <a:lnSpc>
                <a:spcPct val="115000"/>
              </a:lnSpc>
              <a:buNone/>
            </a:pPr>
            <a:r>
              <a:rPr lang="en-GB" sz="1200" kern="0" dirty="0">
                <a:solidFill>
                  <a:srgbClr val="000000"/>
                </a:solidFill>
                <a:effectLst/>
                <a:ea typeface="Times New Roman" panose="02020603050405020304" pitchFamily="18" charset="0"/>
                <a:cs typeface="Times New Roman" panose="02020603050405020304" pitchFamily="18" charset="0"/>
              </a:rPr>
              <a:t>† White British, Irish and any other White background. </a:t>
            </a:r>
            <a:endParaRPr lang="en-GB" kern="100" dirty="0">
              <a:effectLst/>
              <a:ea typeface="Aptos" panose="020B0004020202020204" pitchFamily="34" charset="0"/>
              <a:cs typeface="Times New Roman" panose="02020603050405020304" pitchFamily="18" charset="0"/>
            </a:endParaRPr>
          </a:p>
          <a:p>
            <a:pPr algn="just">
              <a:lnSpc>
                <a:spcPct val="115000"/>
              </a:lnSpc>
              <a:buNone/>
            </a:pPr>
            <a:r>
              <a:rPr lang="en-GB" sz="1200" kern="100" dirty="0">
                <a:solidFill>
                  <a:srgbClr val="000000"/>
                </a:solidFill>
                <a:effectLst/>
                <a:ea typeface="Aptos" panose="020B0004020202020204" pitchFamily="34" charset="0"/>
                <a:cs typeface="Times New Roman" panose="02020603050405020304" pitchFamily="18" charset="0"/>
              </a:rPr>
              <a:t>†† </a:t>
            </a:r>
            <a:r>
              <a:rPr lang="en-GB" sz="1200" kern="0" dirty="0">
                <a:solidFill>
                  <a:srgbClr val="000000"/>
                </a:solidFill>
                <a:effectLst/>
                <a:ea typeface="Times New Roman" panose="02020603050405020304" pitchFamily="18" charset="0"/>
                <a:cs typeface="Times New Roman" panose="02020603050405020304" pitchFamily="18" charset="0"/>
              </a:rPr>
              <a:t>Indian, Pakistani, Bangladeshi</a:t>
            </a:r>
            <a:r>
              <a:rPr lang="en-GB" sz="1200" kern="100" dirty="0">
                <a:solidFill>
                  <a:srgbClr val="000000"/>
                </a:solidFill>
                <a:effectLst/>
                <a:ea typeface="Aptos" panose="020B0004020202020204" pitchFamily="34" charset="0"/>
                <a:cs typeface="Times New Roman" panose="02020603050405020304" pitchFamily="18" charset="0"/>
              </a:rPr>
              <a:t> and any other Asian background. </a:t>
            </a:r>
            <a:endParaRPr lang="en-GB" kern="100" dirty="0">
              <a:effectLst/>
              <a:ea typeface="Aptos" panose="020B0004020202020204" pitchFamily="34" charset="0"/>
              <a:cs typeface="Times New Roman" panose="02020603050405020304" pitchFamily="18" charset="0"/>
            </a:endParaRPr>
          </a:p>
          <a:p>
            <a:pPr>
              <a:buNone/>
            </a:pPr>
            <a:r>
              <a:rPr lang="en-GB" sz="1200" kern="0" dirty="0">
                <a:solidFill>
                  <a:srgbClr val="000000"/>
                </a:solidFill>
                <a:effectLst/>
                <a:ea typeface="Times New Roman" panose="02020603050405020304" pitchFamily="18" charset="0"/>
              </a:rPr>
              <a:t>††† Caribbean, African and any other Black background</a:t>
            </a:r>
            <a:endParaRPr lang="en-GB" sz="1200" dirty="0"/>
          </a:p>
        </p:txBody>
      </p:sp>
    </p:spTree>
    <p:extLst>
      <p:ext uri="{BB962C8B-B14F-4D97-AF65-F5344CB8AC3E}">
        <p14:creationId xmlns:p14="http://schemas.microsoft.com/office/powerpoint/2010/main" val="1133066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29519-A735-37CB-EFD2-24A09DB63454}"/>
              </a:ext>
            </a:extLst>
          </p:cNvPr>
          <p:cNvSpPr>
            <a:spLocks noGrp="1"/>
          </p:cNvSpPr>
          <p:nvPr>
            <p:ph type="title"/>
          </p:nvPr>
        </p:nvSpPr>
        <p:spPr/>
        <p:txBody>
          <a:bodyPr>
            <a:normAutofit/>
          </a:bodyPr>
          <a:lstStyle/>
          <a:p>
            <a:r>
              <a:rPr lang="en-GB" sz="3600" dirty="0"/>
              <a:t>Access to Justice </a:t>
            </a:r>
          </a:p>
        </p:txBody>
      </p:sp>
      <p:sp>
        <p:nvSpPr>
          <p:cNvPr id="3" name="Content Placeholder 2">
            <a:extLst>
              <a:ext uri="{FF2B5EF4-FFF2-40B4-BE49-F238E27FC236}">
                <a16:creationId xmlns:a16="http://schemas.microsoft.com/office/drawing/2014/main" id="{DB35784F-B78B-6B0A-69FF-53774846FE18}"/>
              </a:ext>
            </a:extLst>
          </p:cNvPr>
          <p:cNvSpPr>
            <a:spLocks noGrp="1"/>
          </p:cNvSpPr>
          <p:nvPr>
            <p:ph idx="1"/>
          </p:nvPr>
        </p:nvSpPr>
        <p:spPr>
          <a:xfrm>
            <a:off x="4884471" y="553616"/>
            <a:ext cx="6710369" cy="5486400"/>
          </a:xfrm>
        </p:spPr>
        <p:txBody>
          <a:bodyPr>
            <a:normAutofit lnSpcReduction="10000"/>
          </a:bodyPr>
          <a:lstStyle/>
          <a:p>
            <a:pPr marL="0" indent="0">
              <a:buNone/>
            </a:pPr>
            <a:r>
              <a:rPr lang="en-GB" b="1" dirty="0"/>
              <a:t>Unsolved cases</a:t>
            </a:r>
          </a:p>
          <a:p>
            <a:pPr marL="0" indent="0">
              <a:buNone/>
            </a:pPr>
            <a:endParaRPr lang="en-GB" sz="2200" b="1" dirty="0"/>
          </a:p>
          <a:p>
            <a:pPr marL="0" lvl="0" indent="0" eaLnBrk="0" fontAlgn="base" hangingPunct="0">
              <a:lnSpc>
                <a:spcPct val="100000"/>
              </a:lnSpc>
              <a:spcBef>
                <a:spcPct val="0"/>
              </a:spcBef>
              <a:spcAft>
                <a:spcPct val="0"/>
              </a:spcAft>
              <a:buFontTx/>
              <a:buChar char="•"/>
            </a:pPr>
            <a:r>
              <a:rPr lang="en-US" altLang="en-US" sz="2200" b="1" dirty="0"/>
              <a:t> 1977–early 1990s:</a:t>
            </a:r>
            <a:r>
              <a:rPr lang="en-US" altLang="en-US" sz="2200" dirty="0"/>
              <a:t> proportion of homicide victims without an </a:t>
            </a:r>
            <a:r>
              <a:rPr lang="en-US" altLang="en-US" sz="2200" b="1" dirty="0"/>
              <a:t>identified suspect </a:t>
            </a:r>
            <a:r>
              <a:rPr lang="en-US" altLang="en-US" sz="2200" dirty="0"/>
              <a:t>stable (around 5%).</a:t>
            </a:r>
          </a:p>
          <a:p>
            <a:pPr marL="0" lvl="0" indent="0" eaLnBrk="0" fontAlgn="base" hangingPunct="0">
              <a:lnSpc>
                <a:spcPct val="100000"/>
              </a:lnSpc>
              <a:spcBef>
                <a:spcPct val="0"/>
              </a:spcBef>
              <a:spcAft>
                <a:spcPct val="0"/>
              </a:spcAft>
              <a:buFontTx/>
              <a:buChar char="•"/>
            </a:pPr>
            <a:endParaRPr lang="en-US" altLang="en-US" sz="2200" dirty="0"/>
          </a:p>
          <a:p>
            <a:pPr marL="0" lvl="0" indent="0" eaLnBrk="0" fontAlgn="base" hangingPunct="0">
              <a:lnSpc>
                <a:spcPct val="100000"/>
              </a:lnSpc>
              <a:spcBef>
                <a:spcPct val="0"/>
              </a:spcBef>
              <a:spcAft>
                <a:spcPct val="0"/>
              </a:spcAft>
              <a:buFontTx/>
              <a:buChar char="•"/>
            </a:pPr>
            <a:r>
              <a:rPr lang="en-US" altLang="en-US" sz="2200" b="1" dirty="0"/>
              <a:t> Around early 2000s and again from 2010:</a:t>
            </a:r>
            <a:r>
              <a:rPr lang="en-US" altLang="en-US" sz="2200" dirty="0"/>
              <a:t> sharp rise in unsolved cases.</a:t>
            </a:r>
          </a:p>
          <a:p>
            <a:pPr marL="0" lvl="0" indent="0" eaLnBrk="0" fontAlgn="base" hangingPunct="0">
              <a:lnSpc>
                <a:spcPct val="100000"/>
              </a:lnSpc>
              <a:spcBef>
                <a:spcPct val="0"/>
              </a:spcBef>
              <a:spcAft>
                <a:spcPct val="0"/>
              </a:spcAft>
              <a:buFontTx/>
              <a:buChar char="•"/>
            </a:pPr>
            <a:endParaRPr lang="en-US" altLang="en-US" sz="2200" dirty="0"/>
          </a:p>
          <a:p>
            <a:pPr marL="0" lvl="0" indent="0" eaLnBrk="0" fontAlgn="base" hangingPunct="0">
              <a:lnSpc>
                <a:spcPct val="100000"/>
              </a:lnSpc>
              <a:spcBef>
                <a:spcPct val="0"/>
              </a:spcBef>
              <a:spcAft>
                <a:spcPct val="0"/>
              </a:spcAft>
              <a:buFontTx/>
              <a:buChar char="•"/>
            </a:pPr>
            <a:r>
              <a:rPr lang="en-US" altLang="en-US" sz="2200" b="1" dirty="0"/>
              <a:t> By 2016:</a:t>
            </a:r>
            <a:r>
              <a:rPr lang="en-US" altLang="en-US" sz="2200" dirty="0"/>
              <a:t> around 15% of homicides had no suspect identified. </a:t>
            </a:r>
          </a:p>
          <a:p>
            <a:pPr marL="0" lvl="0" indent="0" eaLnBrk="0" fontAlgn="base" hangingPunct="0">
              <a:lnSpc>
                <a:spcPct val="100000"/>
              </a:lnSpc>
              <a:spcBef>
                <a:spcPct val="0"/>
              </a:spcBef>
              <a:spcAft>
                <a:spcPct val="0"/>
              </a:spcAft>
              <a:buFontTx/>
              <a:buChar char="•"/>
            </a:pPr>
            <a:endParaRPr lang="en-US" altLang="en-US" sz="2200" dirty="0"/>
          </a:p>
          <a:p>
            <a:pPr marL="0" lvl="0" indent="0" eaLnBrk="0" fontAlgn="base" hangingPunct="0">
              <a:lnSpc>
                <a:spcPct val="100000"/>
              </a:lnSpc>
              <a:spcBef>
                <a:spcPct val="0"/>
              </a:spcBef>
              <a:spcAft>
                <a:spcPct val="0"/>
              </a:spcAft>
              <a:buFontTx/>
              <a:buChar char="•"/>
            </a:pPr>
            <a:r>
              <a:rPr lang="en-US" altLang="en-US" sz="2200" b="1" dirty="0"/>
              <a:t> Implications:</a:t>
            </a:r>
            <a:r>
              <a:rPr lang="en-US" altLang="en-US" sz="2200" dirty="0"/>
              <a:t> raises concerns about the capacity of police and the wider society to address lethal violence</a:t>
            </a:r>
            <a:r>
              <a:rPr lang="en-US" altLang="en-US" sz="2200" u="sng" dirty="0"/>
              <a:t>. See Nicholls et al, 2025. </a:t>
            </a:r>
          </a:p>
        </p:txBody>
      </p:sp>
      <p:sp>
        <p:nvSpPr>
          <p:cNvPr id="4" name="Text Placeholder 3">
            <a:extLst>
              <a:ext uri="{FF2B5EF4-FFF2-40B4-BE49-F238E27FC236}">
                <a16:creationId xmlns:a16="http://schemas.microsoft.com/office/drawing/2014/main" id="{6327E7D1-66F2-2803-7249-817AB741F34E}"/>
              </a:ext>
            </a:extLst>
          </p:cNvPr>
          <p:cNvSpPr>
            <a:spLocks noGrp="1"/>
          </p:cNvSpPr>
          <p:nvPr>
            <p:ph type="body" sz="half" idx="2"/>
          </p:nvPr>
        </p:nvSpPr>
        <p:spPr>
          <a:xfrm>
            <a:off x="597160" y="2783840"/>
            <a:ext cx="3595634" cy="3256176"/>
          </a:xfrm>
        </p:spPr>
        <p:txBody>
          <a:bodyPr>
            <a:normAutofit/>
          </a:bodyPr>
          <a:lstStyle/>
          <a:p>
            <a:r>
              <a:rPr lang="en-GB" b="1" dirty="0"/>
              <a:t>Data Caveat. </a:t>
            </a:r>
            <a:r>
              <a:rPr lang="en-GB" dirty="0"/>
              <a:t>Homicide Index is a live data-set - updated as police investigations progress. </a:t>
            </a:r>
          </a:p>
          <a:p>
            <a:r>
              <a:rPr lang="en-GB" dirty="0"/>
              <a:t>Homicide investigations can take a long time to complete, so we must treat recent years with caution, as no-suspect figures may reduce over time.  </a:t>
            </a:r>
          </a:p>
        </p:txBody>
      </p:sp>
    </p:spTree>
    <p:extLst>
      <p:ext uri="{BB962C8B-B14F-4D97-AF65-F5344CB8AC3E}">
        <p14:creationId xmlns:p14="http://schemas.microsoft.com/office/powerpoint/2010/main" val="3868785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2589E-4E57-A93C-9A9A-6C803A7E8004}"/>
              </a:ext>
            </a:extLst>
          </p:cNvPr>
          <p:cNvSpPr>
            <a:spLocks noGrp="1"/>
          </p:cNvSpPr>
          <p:nvPr>
            <p:ph type="title"/>
          </p:nvPr>
        </p:nvSpPr>
        <p:spPr>
          <a:xfrm>
            <a:off x="488686" y="319936"/>
            <a:ext cx="3219714" cy="1757505"/>
          </a:xfrm>
        </p:spPr>
        <p:txBody>
          <a:bodyPr>
            <a:normAutofit fontScale="90000"/>
          </a:bodyPr>
          <a:lstStyle/>
          <a:p>
            <a:r>
              <a:rPr lang="en-GB" sz="3200" dirty="0"/>
              <a:t>% No suspects identified - male victims age 16-30, 1997-2019</a:t>
            </a:r>
          </a:p>
        </p:txBody>
      </p:sp>
      <p:sp>
        <p:nvSpPr>
          <p:cNvPr id="4" name="Text Placeholder 3">
            <a:extLst>
              <a:ext uri="{FF2B5EF4-FFF2-40B4-BE49-F238E27FC236}">
                <a16:creationId xmlns:a16="http://schemas.microsoft.com/office/drawing/2014/main" id="{1EF6AA2B-F780-2BEF-EBC6-D4B15537E1CF}"/>
              </a:ext>
            </a:extLst>
          </p:cNvPr>
          <p:cNvSpPr>
            <a:spLocks noGrp="1"/>
          </p:cNvSpPr>
          <p:nvPr>
            <p:ph type="body" sz="half" idx="2"/>
          </p:nvPr>
        </p:nvSpPr>
        <p:spPr>
          <a:xfrm>
            <a:off x="393960" y="2580640"/>
            <a:ext cx="3595634" cy="3393439"/>
          </a:xfrm>
        </p:spPr>
        <p:txBody>
          <a:bodyPr/>
          <a:lstStyle/>
          <a:p>
            <a:pPr lvl="0" eaLnBrk="0" fontAlgn="base" hangingPunct="0">
              <a:lnSpc>
                <a:spcPct val="100000"/>
              </a:lnSpc>
              <a:spcBef>
                <a:spcPct val="0"/>
              </a:spcBef>
              <a:spcAft>
                <a:spcPct val="0"/>
              </a:spcAft>
              <a:buFontTx/>
              <a:buChar char="•"/>
            </a:pPr>
            <a:r>
              <a:rPr lang="en-GB" dirty="0"/>
              <a:t> As a percentage of unsolved homicides, young Black men (aged 16-30) have some of the highest </a:t>
            </a:r>
            <a:r>
              <a:rPr lang="en-US" altLang="en-US" dirty="0">
                <a:latin typeface="Arial" panose="020B0604020202020204" pitchFamily="34" charset="0"/>
              </a:rPr>
              <a:t>proportions of unsolved cases since 1997</a:t>
            </a:r>
            <a:r>
              <a:rPr lang="en-US" altLang="en-US" b="1" dirty="0">
                <a:latin typeface="Arial" panose="020B0604020202020204" pitchFamily="34" charset="0"/>
              </a:rPr>
              <a:t>. </a:t>
            </a:r>
          </a:p>
          <a:p>
            <a:pPr lvl="0" eaLnBrk="0" fontAlgn="base" hangingPunct="0">
              <a:lnSpc>
                <a:spcPct val="100000"/>
              </a:lnSpc>
              <a:spcBef>
                <a:spcPct val="0"/>
              </a:spcBef>
              <a:spcAft>
                <a:spcPct val="0"/>
              </a:spcAft>
              <a:buFontTx/>
              <a:buChar char="•"/>
            </a:pPr>
            <a:endParaRPr lang="en-US" altLang="en-US" dirty="0">
              <a:latin typeface="Arial" panose="020B0604020202020204" pitchFamily="34" charset="0"/>
            </a:endParaRPr>
          </a:p>
          <a:p>
            <a:pPr lvl="0" eaLnBrk="0" fontAlgn="base" hangingPunct="0">
              <a:lnSpc>
                <a:spcPct val="100000"/>
              </a:lnSpc>
              <a:spcBef>
                <a:spcPct val="0"/>
              </a:spcBef>
              <a:spcAft>
                <a:spcPct val="0"/>
              </a:spcAft>
              <a:buFontTx/>
              <a:buChar char="•"/>
            </a:pPr>
            <a:r>
              <a:rPr lang="en-US" altLang="en-US" dirty="0">
                <a:latin typeface="Arial" panose="020B0604020202020204" pitchFamily="34" charset="0"/>
              </a:rPr>
              <a:t> Frequently above 20%, and even when proportions declined in the mid-2010s, it remained higher than for other groups</a:t>
            </a:r>
            <a:r>
              <a:rPr lang="en-GB" dirty="0"/>
              <a:t> </a:t>
            </a:r>
          </a:p>
        </p:txBody>
      </p:sp>
      <p:graphicFrame>
        <p:nvGraphicFramePr>
          <p:cNvPr id="5" name="Content Placeholder 4">
            <a:extLst>
              <a:ext uri="{FF2B5EF4-FFF2-40B4-BE49-F238E27FC236}">
                <a16:creationId xmlns:a16="http://schemas.microsoft.com/office/drawing/2014/main" id="{BA255948-8A1C-04E7-7478-909317459505}"/>
              </a:ext>
            </a:extLst>
          </p:cNvPr>
          <p:cNvGraphicFramePr>
            <a:graphicFrameLocks noGrp="1"/>
          </p:cNvGraphicFramePr>
          <p:nvPr>
            <p:ph idx="1"/>
            <p:extLst>
              <p:ext uri="{D42A27DB-BD31-4B8C-83A1-F6EECF244321}">
                <p14:modId xmlns:p14="http://schemas.microsoft.com/office/powerpoint/2010/main" val="2195853498"/>
              </p:ext>
            </p:extLst>
          </p:nvPr>
        </p:nvGraphicFramePr>
        <p:xfrm>
          <a:off x="4086600" y="690880"/>
          <a:ext cx="7711440" cy="5852159"/>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3">
            <a:extLst>
              <a:ext uri="{FF2B5EF4-FFF2-40B4-BE49-F238E27FC236}">
                <a16:creationId xmlns:a16="http://schemas.microsoft.com/office/drawing/2014/main" id="{86176362-4104-C91C-BED8-E63C30E0596A}"/>
              </a:ext>
            </a:extLst>
          </p:cNvPr>
          <p:cNvSpPr>
            <a:spLocks noChangeArrowheads="1"/>
          </p:cNvSpPr>
          <p:nvPr/>
        </p:nvSpPr>
        <p:spPr bwMode="auto">
          <a:xfrm>
            <a:off x="0" y="-184666"/>
            <a:ext cx="3289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a:t>
            </a:r>
          </a:p>
        </p:txBody>
      </p:sp>
    </p:spTree>
    <p:extLst>
      <p:ext uri="{BB962C8B-B14F-4D97-AF65-F5344CB8AC3E}">
        <p14:creationId xmlns:p14="http://schemas.microsoft.com/office/powerpoint/2010/main" val="4005648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5E8D3B17-7638-DFD3-18E4-8A6D6117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7510CD-0D04-3F0C-41F0-AADEB138F9ED}"/>
              </a:ext>
            </a:extLst>
          </p:cNvPr>
          <p:cNvSpPr>
            <a:spLocks noGrp="1"/>
          </p:cNvSpPr>
          <p:nvPr>
            <p:ph type="title"/>
          </p:nvPr>
        </p:nvSpPr>
        <p:spPr>
          <a:xfrm>
            <a:off x="5135519" y="687234"/>
            <a:ext cx="6574375" cy="1527048"/>
          </a:xfrm>
        </p:spPr>
        <p:txBody>
          <a:bodyPr vert="horz" lIns="91440" tIns="45720" rIns="91440" bIns="45720" rtlCol="0" anchor="b">
            <a:normAutofit fontScale="90000"/>
          </a:bodyPr>
          <a:lstStyle/>
          <a:p>
            <a:r>
              <a:rPr lang="en-US" sz="3600" b="1" kern="1200" dirty="0">
                <a:solidFill>
                  <a:schemeClr val="tx1"/>
                </a:solidFill>
                <a:latin typeface="+mj-lt"/>
                <a:ea typeface="+mj-ea"/>
                <a:cs typeface="+mj-cs"/>
              </a:rPr>
              <a:t>Access to Justice: Court outcomes for homicide cases (England &amp; Wales) 1997-2020</a:t>
            </a:r>
            <a:br>
              <a:rPr lang="en-US" sz="1400" b="1" kern="1200" dirty="0">
                <a:solidFill>
                  <a:schemeClr val="tx1"/>
                </a:solidFill>
                <a:latin typeface="+mj-lt"/>
                <a:ea typeface="+mj-ea"/>
                <a:cs typeface="+mj-cs"/>
              </a:rPr>
            </a:br>
            <a:br>
              <a:rPr lang="en-US" sz="1400" b="1" kern="1200" dirty="0">
                <a:solidFill>
                  <a:schemeClr val="tx1"/>
                </a:solidFill>
                <a:latin typeface="+mj-lt"/>
                <a:ea typeface="+mj-ea"/>
                <a:cs typeface="+mj-cs"/>
              </a:rPr>
            </a:br>
            <a:br>
              <a:rPr lang="en-US" sz="1400" b="1" kern="1200" dirty="0">
                <a:solidFill>
                  <a:schemeClr val="tx1"/>
                </a:solidFill>
                <a:latin typeface="+mj-lt"/>
                <a:ea typeface="+mj-ea"/>
                <a:cs typeface="+mj-cs"/>
              </a:rPr>
            </a:br>
            <a:endParaRPr lang="en-US" sz="1400" b="1" kern="1200" dirty="0">
              <a:solidFill>
                <a:schemeClr val="tx1"/>
              </a:solidFill>
              <a:latin typeface="+mj-lt"/>
              <a:ea typeface="+mj-ea"/>
              <a:cs typeface="+mj-cs"/>
            </a:endParaRPr>
          </a:p>
        </p:txBody>
      </p:sp>
      <p:pic>
        <p:nvPicPr>
          <p:cNvPr id="6148" name="Picture 4" descr="Lady Justice Statue Images – Browse 52,141 Stock Photos, Vectors, and Video  | Adobe Stock">
            <a:extLst>
              <a:ext uri="{FF2B5EF4-FFF2-40B4-BE49-F238E27FC236}">
                <a16:creationId xmlns:a16="http://schemas.microsoft.com/office/drawing/2014/main" id="{D8F8C3D1-8415-3C00-BE60-0B91D4E98D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203" r="36702"/>
          <a:stretch>
            <a:fillRect/>
          </a:stretch>
        </p:blipFill>
        <p:spPr bwMode="auto">
          <a:xfrm>
            <a:off x="20" y="10"/>
            <a:ext cx="4910308"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02909EE5-0DD9-13E4-CF63-10BAEF734B0A}"/>
              </a:ext>
            </a:extLst>
          </p:cNvPr>
          <p:cNvSpPr>
            <a:spLocks noGrp="1"/>
          </p:cNvSpPr>
          <p:nvPr>
            <p:ph idx="1"/>
          </p:nvPr>
        </p:nvSpPr>
        <p:spPr>
          <a:xfrm>
            <a:off x="5451924" y="2488602"/>
            <a:ext cx="6359570" cy="4095078"/>
          </a:xfrm>
        </p:spPr>
        <p:txBody>
          <a:bodyPr vert="horz" lIns="91440" tIns="45720" rIns="91440" bIns="45720" rtlCol="0">
            <a:normAutofit/>
          </a:bodyPr>
          <a:lstStyle/>
          <a:p>
            <a:pPr marL="0">
              <a:lnSpc>
                <a:spcPct val="110000"/>
              </a:lnSpc>
            </a:pPr>
            <a:r>
              <a:rPr lang="en-US" sz="1800" b="1" dirty="0"/>
              <a:t>All victims</a:t>
            </a:r>
            <a:endParaRPr lang="en-US" sz="1800" dirty="0"/>
          </a:p>
          <a:p>
            <a:pPr>
              <a:lnSpc>
                <a:spcPct val="110000"/>
              </a:lnSpc>
            </a:pPr>
            <a:r>
              <a:rPr lang="en-US" sz="1800" b="1" dirty="0"/>
              <a:t>White: </a:t>
            </a:r>
            <a:r>
              <a:rPr lang="en-US" sz="1800" dirty="0"/>
              <a:t>41% murder, 32% manslaughter, 7% acquitted. </a:t>
            </a:r>
          </a:p>
          <a:p>
            <a:pPr>
              <a:lnSpc>
                <a:spcPct val="110000"/>
              </a:lnSpc>
            </a:pPr>
            <a:r>
              <a:rPr lang="en-US" sz="1800" b="1" dirty="0"/>
              <a:t>Asian</a:t>
            </a:r>
            <a:r>
              <a:rPr lang="en-US" sz="1800" dirty="0"/>
              <a:t>: 50% murder, 23% manslaughter, 7% acquitted. </a:t>
            </a:r>
          </a:p>
          <a:p>
            <a:pPr>
              <a:lnSpc>
                <a:spcPct val="110000"/>
              </a:lnSpc>
            </a:pPr>
            <a:r>
              <a:rPr lang="en-US" sz="1800" b="1" dirty="0"/>
              <a:t>Black</a:t>
            </a:r>
            <a:r>
              <a:rPr lang="en-US" sz="1800" dirty="0"/>
              <a:t>: 44% murder, 23% manslaughter, </a:t>
            </a:r>
            <a:r>
              <a:rPr lang="en-US" sz="1800" b="1" dirty="0"/>
              <a:t>12% acquitted.</a:t>
            </a:r>
            <a:endParaRPr lang="en-US" sz="1800" dirty="0"/>
          </a:p>
          <a:p>
            <a:pPr marL="0">
              <a:lnSpc>
                <a:spcPct val="110000"/>
              </a:lnSpc>
            </a:pPr>
            <a:endParaRPr lang="en-US" sz="1800" b="1" dirty="0"/>
          </a:p>
          <a:p>
            <a:pPr marL="0">
              <a:lnSpc>
                <a:spcPct val="110000"/>
              </a:lnSpc>
            </a:pPr>
            <a:r>
              <a:rPr lang="en-US" sz="1800" b="1" dirty="0"/>
              <a:t>Young male victims (16–30)</a:t>
            </a:r>
            <a:endParaRPr lang="en-US" sz="1800" dirty="0"/>
          </a:p>
          <a:p>
            <a:pPr>
              <a:lnSpc>
                <a:spcPct val="110000"/>
              </a:lnSpc>
            </a:pPr>
            <a:r>
              <a:rPr lang="en-US" sz="1800" b="1" dirty="0"/>
              <a:t>White</a:t>
            </a:r>
            <a:r>
              <a:rPr lang="en-US" sz="1800" dirty="0"/>
              <a:t>: 41% murder, 37% manslaughter, 10% acquitted,</a:t>
            </a:r>
          </a:p>
          <a:p>
            <a:pPr>
              <a:lnSpc>
                <a:spcPct val="110000"/>
              </a:lnSpc>
            </a:pPr>
            <a:r>
              <a:rPr lang="en-US" sz="1800" b="1" dirty="0"/>
              <a:t>Asian</a:t>
            </a:r>
            <a:r>
              <a:rPr lang="en-US" sz="1800" dirty="0"/>
              <a:t>: 52% murder, 22% manslaughter, 12% acquitted, </a:t>
            </a:r>
          </a:p>
          <a:p>
            <a:pPr>
              <a:lnSpc>
                <a:spcPct val="110000"/>
              </a:lnSpc>
            </a:pPr>
            <a:r>
              <a:rPr lang="en-US" sz="1800" b="1" dirty="0"/>
              <a:t>Black</a:t>
            </a:r>
            <a:r>
              <a:rPr lang="en-US" sz="1800" dirty="0"/>
              <a:t>: 44% murder, 18% manslaughter, </a:t>
            </a:r>
            <a:r>
              <a:rPr lang="en-US" sz="1800" b="1" dirty="0"/>
              <a:t>16% acquitted.  </a:t>
            </a:r>
            <a:endParaRPr lang="en-US" sz="1800" dirty="0"/>
          </a:p>
          <a:p>
            <a:pPr>
              <a:lnSpc>
                <a:spcPct val="110000"/>
              </a:lnSpc>
            </a:pPr>
            <a:endParaRPr lang="en-US" sz="1500" dirty="0"/>
          </a:p>
        </p:txBody>
      </p:sp>
    </p:spTree>
    <p:extLst>
      <p:ext uri="{BB962C8B-B14F-4D97-AF65-F5344CB8AC3E}">
        <p14:creationId xmlns:p14="http://schemas.microsoft.com/office/powerpoint/2010/main" val="2468347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BA2AFC67-0973-EC0D-F14E-710D701B2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606ED7-B6F6-0B28-9C6B-98992F957DCF}"/>
              </a:ext>
            </a:extLst>
          </p:cNvPr>
          <p:cNvSpPr>
            <a:spLocks noGrp="1"/>
          </p:cNvSpPr>
          <p:nvPr>
            <p:ph type="title"/>
          </p:nvPr>
        </p:nvSpPr>
        <p:spPr>
          <a:xfrm>
            <a:off x="422656" y="132588"/>
            <a:ext cx="3553412" cy="1527048"/>
          </a:xfrm>
        </p:spPr>
        <p:txBody>
          <a:bodyPr anchor="b">
            <a:normAutofit/>
          </a:bodyPr>
          <a:lstStyle/>
          <a:p>
            <a:r>
              <a:rPr lang="en-GB" sz="3300" dirty="0"/>
              <a:t>Looking at political cohorts</a:t>
            </a:r>
          </a:p>
        </p:txBody>
      </p:sp>
      <p:sp>
        <p:nvSpPr>
          <p:cNvPr id="3" name="Content Placeholder 2">
            <a:extLst>
              <a:ext uri="{FF2B5EF4-FFF2-40B4-BE49-F238E27FC236}">
                <a16:creationId xmlns:a16="http://schemas.microsoft.com/office/drawing/2014/main" id="{0C827992-8773-F4B7-03F7-000AEA1F32D6}"/>
              </a:ext>
            </a:extLst>
          </p:cNvPr>
          <p:cNvSpPr>
            <a:spLocks noGrp="1"/>
          </p:cNvSpPr>
          <p:nvPr>
            <p:ph idx="1"/>
          </p:nvPr>
        </p:nvSpPr>
        <p:spPr>
          <a:xfrm>
            <a:off x="422656" y="1989328"/>
            <a:ext cx="3793744" cy="4248912"/>
          </a:xfrm>
        </p:spPr>
        <p:txBody>
          <a:bodyPr>
            <a:normAutofit lnSpcReduction="10000"/>
          </a:bodyPr>
          <a:lstStyle/>
          <a:p>
            <a:pPr marL="0" indent="0">
              <a:lnSpc>
                <a:spcPct val="110000"/>
              </a:lnSpc>
              <a:buNone/>
            </a:pPr>
            <a:r>
              <a:rPr lang="en-GB" sz="1600" b="1" dirty="0"/>
              <a:t>Question: </a:t>
            </a:r>
            <a:r>
              <a:rPr lang="en-GB" sz="1600" dirty="0"/>
              <a:t>Does homicide vary across different political periods over the past 40 years in England and Wales, if so how? </a:t>
            </a:r>
          </a:p>
          <a:p>
            <a:pPr marL="0" indent="0">
              <a:lnSpc>
                <a:spcPct val="110000"/>
              </a:lnSpc>
              <a:buNone/>
            </a:pPr>
            <a:endParaRPr lang="en-GB" sz="1300" b="1" dirty="0"/>
          </a:p>
          <a:p>
            <a:pPr marL="0" indent="0">
              <a:lnSpc>
                <a:spcPct val="110000"/>
              </a:lnSpc>
              <a:buNone/>
            </a:pPr>
            <a:r>
              <a:rPr lang="en-GB" sz="1600" b="1" dirty="0"/>
              <a:t>Method: </a:t>
            </a:r>
            <a:r>
              <a:rPr lang="en-GB" sz="1600" dirty="0"/>
              <a:t>Age, period and cohort effects. </a:t>
            </a:r>
          </a:p>
          <a:p>
            <a:pPr marL="0" indent="0">
              <a:lnSpc>
                <a:spcPct val="110000"/>
              </a:lnSpc>
              <a:buNone/>
            </a:pPr>
            <a:endParaRPr lang="en-GB" sz="1200" dirty="0"/>
          </a:p>
          <a:p>
            <a:pPr marL="0" indent="0">
              <a:lnSpc>
                <a:spcPct val="110000"/>
              </a:lnSpc>
              <a:buNone/>
            </a:pPr>
            <a:r>
              <a:rPr lang="en-GB" sz="1600" dirty="0"/>
              <a:t>See (Gray et al, 2019). Different generations live at different times, grow up with different socialisation experiences and encounter changing social norms and institutions, all of which may result in cohort differences in their experience of crime. </a:t>
            </a:r>
          </a:p>
          <a:p>
            <a:pPr marL="0" indent="0">
              <a:lnSpc>
                <a:spcPct val="110000"/>
              </a:lnSpc>
              <a:buNone/>
            </a:pPr>
            <a:endParaRPr lang="en-GB" sz="1300" dirty="0"/>
          </a:p>
        </p:txBody>
      </p:sp>
      <p:pic>
        <p:nvPicPr>
          <p:cNvPr id="2050" name="Picture 2" descr="British Kids in The 1980s - Brilliant Photographs of Carefree Days -  Flashbak">
            <a:extLst>
              <a:ext uri="{FF2B5EF4-FFF2-40B4-BE49-F238E27FC236}">
                <a16:creationId xmlns:a16="http://schemas.microsoft.com/office/drawing/2014/main" id="{A57270AC-4927-158A-8EE8-A7F5A60551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489" r="23186"/>
          <a:stretch>
            <a:fillRect/>
          </a:stretch>
        </p:blipFill>
        <p:spPr bwMode="auto">
          <a:xfrm>
            <a:off x="4752550" y="10"/>
            <a:ext cx="743945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878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1A466FCC-26A6-AD0C-513D-472AAABEC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2650" y="1252728"/>
            <a:ext cx="2905613" cy="4768815"/>
          </a:xfrm>
        </p:spPr>
        <p:txBody>
          <a:bodyPr>
            <a:normAutofit/>
          </a:bodyPr>
          <a:lstStyle/>
          <a:p>
            <a:r>
              <a:rPr lang="en-GB" sz="4000" dirty="0"/>
              <a:t>Age, Period, Cohort Analysis </a:t>
            </a:r>
          </a:p>
        </p:txBody>
      </p:sp>
      <p:graphicFrame>
        <p:nvGraphicFramePr>
          <p:cNvPr id="5" name="Content Placeholder 2">
            <a:extLst>
              <a:ext uri="{FF2B5EF4-FFF2-40B4-BE49-F238E27FC236}">
                <a16:creationId xmlns:a16="http://schemas.microsoft.com/office/drawing/2014/main" id="{1B9974FC-58A9-FB22-D3DA-F90FCE262F79}"/>
              </a:ext>
            </a:extLst>
          </p:cNvPr>
          <p:cNvGraphicFramePr>
            <a:graphicFrameLocks noGrp="1"/>
          </p:cNvGraphicFramePr>
          <p:nvPr>
            <p:ph idx="1"/>
            <p:extLst>
              <p:ext uri="{D42A27DB-BD31-4B8C-83A1-F6EECF244321}">
                <p14:modId xmlns:p14="http://schemas.microsoft.com/office/powerpoint/2010/main" val="3653454706"/>
              </p:ext>
            </p:extLst>
          </p:nvPr>
        </p:nvGraphicFramePr>
        <p:xfrm>
          <a:off x="4021483" y="1252728"/>
          <a:ext cx="7536203" cy="47688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0DC1B0-7E1A-BD02-3F93-19E6B1B75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7530CD-27CA-E213-735F-B650FA6AAEB5}"/>
              </a:ext>
            </a:extLst>
          </p:cNvPr>
          <p:cNvSpPr>
            <a:spLocks noGrp="1"/>
          </p:cNvSpPr>
          <p:nvPr>
            <p:ph type="title"/>
          </p:nvPr>
        </p:nvSpPr>
        <p:spPr>
          <a:xfrm>
            <a:off x="612649" y="548638"/>
            <a:ext cx="3493008" cy="5788152"/>
          </a:xfrm>
        </p:spPr>
        <p:txBody>
          <a:bodyPr anchor="ctr">
            <a:normAutofit/>
          </a:bodyPr>
          <a:lstStyle/>
          <a:p>
            <a:r>
              <a:rPr lang="en-GB" sz="4000"/>
              <a:t>Our Cohorts</a:t>
            </a:r>
          </a:p>
        </p:txBody>
      </p:sp>
      <p:graphicFrame>
        <p:nvGraphicFramePr>
          <p:cNvPr id="5" name="Content Placeholder 2">
            <a:extLst>
              <a:ext uri="{FF2B5EF4-FFF2-40B4-BE49-F238E27FC236}">
                <a16:creationId xmlns:a16="http://schemas.microsoft.com/office/drawing/2014/main" id="{B4FB5275-5CE2-3B30-2F7C-05D982C929B2}"/>
              </a:ext>
            </a:extLst>
          </p:cNvPr>
          <p:cNvGraphicFramePr>
            <a:graphicFrameLocks noGrp="1"/>
          </p:cNvGraphicFramePr>
          <p:nvPr>
            <p:ph idx="1"/>
            <p:extLst>
              <p:ext uri="{D42A27DB-BD31-4B8C-83A1-F6EECF244321}">
                <p14:modId xmlns:p14="http://schemas.microsoft.com/office/powerpoint/2010/main" val="1671569603"/>
              </p:ext>
            </p:extLst>
          </p:nvPr>
        </p:nvGraphicFramePr>
        <p:xfrm>
          <a:off x="4608246" y="548640"/>
          <a:ext cx="6949440" cy="5786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084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5B9334-3E03-4CA7-3616-4D3C9DC2C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4A8A22-1DC6-6A73-9531-6D352B92A43C}"/>
              </a:ext>
            </a:extLst>
          </p:cNvPr>
          <p:cNvSpPr>
            <a:spLocks noGrp="1"/>
          </p:cNvSpPr>
          <p:nvPr>
            <p:ph type="title"/>
          </p:nvPr>
        </p:nvSpPr>
        <p:spPr>
          <a:xfrm>
            <a:off x="615188" y="343191"/>
            <a:ext cx="10514584" cy="1132258"/>
          </a:xfrm>
        </p:spPr>
        <p:txBody>
          <a:bodyPr>
            <a:normAutofit/>
          </a:bodyPr>
          <a:lstStyle/>
          <a:p>
            <a:r>
              <a:rPr lang="en-GB" sz="3200" dirty="0"/>
              <a:t>Homicide rate per 100k pop (victims) 1977-2020 by political generation</a:t>
            </a:r>
          </a:p>
        </p:txBody>
      </p:sp>
      <p:graphicFrame>
        <p:nvGraphicFramePr>
          <p:cNvPr id="4" name="Content Placeholder 3">
            <a:extLst>
              <a:ext uri="{FF2B5EF4-FFF2-40B4-BE49-F238E27FC236}">
                <a16:creationId xmlns:a16="http://schemas.microsoft.com/office/drawing/2014/main" id="{5FADFE7D-13AF-FE88-ECCC-8E05A5D47EDF}"/>
              </a:ext>
            </a:extLst>
          </p:cNvPr>
          <p:cNvGraphicFramePr>
            <a:graphicFrameLocks noGrp="1"/>
          </p:cNvGraphicFramePr>
          <p:nvPr>
            <p:ph idx="1"/>
            <p:extLst>
              <p:ext uri="{D42A27DB-BD31-4B8C-83A1-F6EECF244321}">
                <p14:modId xmlns:p14="http://schemas.microsoft.com/office/powerpoint/2010/main" val="1613230294"/>
              </p:ext>
            </p:extLst>
          </p:nvPr>
        </p:nvGraphicFramePr>
        <p:xfrm>
          <a:off x="1204468" y="1279307"/>
          <a:ext cx="10398252" cy="54903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7551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01A22726-DA03-BCB0-F12E-98258FB7E5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A71202-2B8C-9269-1D23-6D502A999575}"/>
              </a:ext>
            </a:extLst>
          </p:cNvPr>
          <p:cNvSpPr>
            <a:spLocks noGrp="1"/>
          </p:cNvSpPr>
          <p:nvPr>
            <p:ph type="title"/>
          </p:nvPr>
        </p:nvSpPr>
        <p:spPr>
          <a:xfrm>
            <a:off x="1524000" y="548640"/>
            <a:ext cx="9160475" cy="1132258"/>
          </a:xfrm>
        </p:spPr>
        <p:txBody>
          <a:bodyPr anchor="ctr">
            <a:normAutofit/>
          </a:bodyPr>
          <a:lstStyle/>
          <a:p>
            <a:pPr algn="ctr"/>
            <a:r>
              <a:rPr lang="en-GB" dirty="0"/>
              <a:t>Lethal Violence Across Political Generations</a:t>
            </a:r>
          </a:p>
        </p:txBody>
      </p:sp>
      <p:graphicFrame>
        <p:nvGraphicFramePr>
          <p:cNvPr id="5" name="Content Placeholder 2">
            <a:extLst>
              <a:ext uri="{FF2B5EF4-FFF2-40B4-BE49-F238E27FC236}">
                <a16:creationId xmlns:a16="http://schemas.microsoft.com/office/drawing/2014/main" id="{F0502D3A-8DD5-9B94-8A3F-9D5D7ACC0166}"/>
              </a:ext>
            </a:extLst>
          </p:cNvPr>
          <p:cNvGraphicFramePr>
            <a:graphicFrameLocks noGrp="1"/>
          </p:cNvGraphicFramePr>
          <p:nvPr>
            <p:ph idx="1"/>
            <p:extLst>
              <p:ext uri="{D42A27DB-BD31-4B8C-83A1-F6EECF244321}">
                <p14:modId xmlns:p14="http://schemas.microsoft.com/office/powerpoint/2010/main" val="916851016"/>
              </p:ext>
            </p:extLst>
          </p:nvPr>
        </p:nvGraphicFramePr>
        <p:xfrm>
          <a:off x="930876" y="2037806"/>
          <a:ext cx="10335350" cy="40664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4995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4BC58-E526-FD92-010D-74EEF62FA5C0}"/>
              </a:ext>
            </a:extLst>
          </p:cNvPr>
          <p:cNvSpPr>
            <a:spLocks noGrp="1"/>
          </p:cNvSpPr>
          <p:nvPr>
            <p:ph type="title"/>
          </p:nvPr>
        </p:nvSpPr>
        <p:spPr/>
        <p:txBody>
          <a:bodyPr/>
          <a:lstStyle/>
          <a:p>
            <a:r>
              <a:rPr lang="en-GB" dirty="0"/>
              <a:t>Contact</a:t>
            </a:r>
          </a:p>
        </p:txBody>
      </p:sp>
      <p:sp>
        <p:nvSpPr>
          <p:cNvPr id="3" name="Content Placeholder 2">
            <a:extLst>
              <a:ext uri="{FF2B5EF4-FFF2-40B4-BE49-F238E27FC236}">
                <a16:creationId xmlns:a16="http://schemas.microsoft.com/office/drawing/2014/main" id="{EBC49B20-047C-F780-56E2-02E57BF7765F}"/>
              </a:ext>
            </a:extLst>
          </p:cNvPr>
          <p:cNvSpPr>
            <a:spLocks noGrp="1"/>
          </p:cNvSpPr>
          <p:nvPr>
            <p:ph idx="1"/>
          </p:nvPr>
        </p:nvSpPr>
        <p:spPr/>
        <p:txBody>
          <a:bodyPr/>
          <a:lstStyle/>
          <a:p>
            <a:r>
              <a:rPr lang="en-GB" dirty="0">
                <a:hlinkClick r:id="rId3"/>
              </a:rPr>
              <a:t>Emily.Gray@warwick.ac.uk</a:t>
            </a:r>
            <a:endParaRPr lang="en-GB" dirty="0"/>
          </a:p>
          <a:p>
            <a:endParaRPr lang="en-GB" dirty="0"/>
          </a:p>
          <a:p>
            <a:pPr marL="0" indent="0">
              <a:buNone/>
            </a:pPr>
            <a:endParaRPr lang="en-GB" dirty="0"/>
          </a:p>
        </p:txBody>
      </p:sp>
    </p:spTree>
    <p:extLst>
      <p:ext uri="{BB962C8B-B14F-4D97-AF65-F5344CB8AC3E}">
        <p14:creationId xmlns:p14="http://schemas.microsoft.com/office/powerpoint/2010/main" val="1181393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E7A827-4DD7-8A5A-4519-32BDA5CDB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1A75348D-3376-10BB-E89D-A72720D88A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247E05-FF73-F49B-3AA5-CECC9D9CA662}"/>
              </a:ext>
            </a:extLst>
          </p:cNvPr>
          <p:cNvSpPr>
            <a:spLocks noGrp="1"/>
          </p:cNvSpPr>
          <p:nvPr>
            <p:ph type="title"/>
          </p:nvPr>
        </p:nvSpPr>
        <p:spPr>
          <a:xfrm>
            <a:off x="614678" y="548640"/>
            <a:ext cx="7098627" cy="1325236"/>
          </a:xfrm>
        </p:spPr>
        <p:txBody>
          <a:bodyPr anchor="t">
            <a:normAutofit/>
          </a:bodyPr>
          <a:lstStyle/>
          <a:p>
            <a:r>
              <a:rPr lang="en-GB" dirty="0"/>
              <a:t>Long Term Violence Trends in England and Wales</a:t>
            </a:r>
          </a:p>
        </p:txBody>
      </p:sp>
      <p:sp>
        <p:nvSpPr>
          <p:cNvPr id="3" name="Content Placeholder 2">
            <a:extLst>
              <a:ext uri="{FF2B5EF4-FFF2-40B4-BE49-F238E27FC236}">
                <a16:creationId xmlns:a16="http://schemas.microsoft.com/office/drawing/2014/main" id="{5EFE7AFE-98B7-47B2-EE45-26EE80070E41}"/>
              </a:ext>
            </a:extLst>
          </p:cNvPr>
          <p:cNvSpPr>
            <a:spLocks noGrp="1"/>
          </p:cNvSpPr>
          <p:nvPr>
            <p:ph idx="1"/>
          </p:nvPr>
        </p:nvSpPr>
        <p:spPr>
          <a:xfrm>
            <a:off x="1432560" y="1211258"/>
            <a:ext cx="9093200" cy="5445760"/>
          </a:xfrm>
        </p:spPr>
        <p:txBody>
          <a:bodyPr anchor="ctr">
            <a:normAutofit/>
          </a:bodyPr>
          <a:lstStyle/>
          <a:p>
            <a:pPr>
              <a:lnSpc>
                <a:spcPct val="110000"/>
              </a:lnSpc>
            </a:pPr>
            <a:r>
              <a:rPr lang="en-GB" dirty="0"/>
              <a:t>Homicides in E&amp;W account for a fraction of deaths. Between 2017 to 2021, homicide was the cause of 1 in every 800 deaths (Morgan et al, 2020).</a:t>
            </a:r>
          </a:p>
          <a:p>
            <a:pPr>
              <a:lnSpc>
                <a:spcPct val="110000"/>
              </a:lnSpc>
            </a:pPr>
            <a:r>
              <a:rPr lang="en-GB" dirty="0"/>
              <a:t>Homicide research in E&amp;W has been limited by low rates and access to quality data, which has left a critical gap in explaining the trends. </a:t>
            </a:r>
          </a:p>
          <a:p>
            <a:pPr>
              <a:lnSpc>
                <a:spcPct val="110000"/>
              </a:lnSpc>
            </a:pPr>
            <a:r>
              <a:rPr lang="en-GB" dirty="0"/>
              <a:t>Recorded homicides in E&amp;W increased from the mid-1960s until a peak in 2003. </a:t>
            </a:r>
          </a:p>
          <a:p>
            <a:pPr>
              <a:lnSpc>
                <a:spcPct val="110000"/>
              </a:lnSpc>
            </a:pPr>
            <a:r>
              <a:rPr lang="en-GB" dirty="0"/>
              <a:t>From the early 1990s, homicides have been decreasing in numerous industrialised countries, although the decline in E&amp;W was delayed by almost a decade compared to other western countries (Miles and Buehler 2020). </a:t>
            </a:r>
          </a:p>
        </p:txBody>
      </p:sp>
    </p:spTree>
    <p:extLst>
      <p:ext uri="{BB962C8B-B14F-4D97-AF65-F5344CB8AC3E}">
        <p14:creationId xmlns:p14="http://schemas.microsoft.com/office/powerpoint/2010/main" val="3869597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5755-DFFE-1823-2EE7-CEFA9BA1D712}"/>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C790A315-00D3-9132-2DD9-8E167452855A}"/>
              </a:ext>
            </a:extLst>
          </p:cNvPr>
          <p:cNvSpPr>
            <a:spLocks noGrp="1"/>
          </p:cNvSpPr>
          <p:nvPr>
            <p:ph idx="1"/>
          </p:nvPr>
        </p:nvSpPr>
        <p:spPr>
          <a:xfrm>
            <a:off x="612647" y="1473200"/>
            <a:ext cx="10653579" cy="5100320"/>
          </a:xfrm>
        </p:spPr>
        <p:txBody>
          <a:bodyPr>
            <a:normAutofit/>
          </a:bodyPr>
          <a:lstStyle/>
          <a:p>
            <a:r>
              <a:rPr lang="en-GB" sz="1400" dirty="0"/>
              <a:t>Gray E, Grasso, M, Farrall S, Jennings W, Hay C. 2019. Political Socialization, Worry about Crime and Antisocial Behaviour: An Analysis of Age, Period and Cohort Effects, The British Journal of Criminology, </a:t>
            </a:r>
            <a:r>
              <a:rPr lang="en-GB" sz="1400" dirty="0">
                <a:hlinkClick r:id="rId3"/>
              </a:rPr>
              <a:t>https://doi.org/10.1093/bjc/azy024</a:t>
            </a:r>
            <a:endParaRPr lang="en-US" sz="1400" dirty="0"/>
          </a:p>
          <a:p>
            <a:r>
              <a:rPr lang="en-US" sz="1400" dirty="0"/>
              <a:t>Kumar S, Sherman LW, Strang H. 2020. Racial disparities in homicide </a:t>
            </a:r>
            <a:r>
              <a:rPr lang="en-US" sz="1400" dirty="0" err="1"/>
              <a:t>victimisation</a:t>
            </a:r>
            <a:r>
              <a:rPr lang="en-US" sz="1400" dirty="0"/>
              <a:t> rates: how to improve transparency by the Office of National Statistics in England and Wales. Camb. J. Evidence-Based Polic. 4(3):178–86</a:t>
            </a:r>
            <a:endParaRPr lang="en-GB" sz="1400" dirty="0"/>
          </a:p>
          <a:p>
            <a:r>
              <a:rPr lang="en-US" sz="1400" dirty="0"/>
              <a:t>Kumar S, Sherman LW, Strang H. 2022. The fall and rise of racial inequality in London homicides: a challenge for policing by consent. Camb. J. Evidenced-Based Polic. 6:202–25</a:t>
            </a:r>
            <a:endParaRPr lang="en-GB" sz="1400" dirty="0"/>
          </a:p>
          <a:p>
            <a:r>
              <a:rPr lang="en-US" sz="1400" dirty="0"/>
              <a:t>Laux R. 2019. 50 years of collecting ethnicity data. Cabinet Office </a:t>
            </a:r>
            <a:r>
              <a:rPr lang="en-US" sz="1400" dirty="0">
                <a:hlinkClick r:id="rId4"/>
              </a:rPr>
              <a:t>https://history.blog.gov.uk/2019/03/07/50-years-of-collecting-ethnicity-data/</a:t>
            </a:r>
            <a:endParaRPr lang="en-US" sz="1400" dirty="0"/>
          </a:p>
          <a:p>
            <a:r>
              <a:rPr lang="en-GB" sz="1400" dirty="0"/>
              <a:t>Miles C., and Buehler E. 2020. The homicide drop in England and Wales 2004–2014. Criminology &amp; Criminal Justice, 22(1), 3-23. </a:t>
            </a:r>
          </a:p>
          <a:p>
            <a:r>
              <a:rPr lang="en-GB" sz="1400" dirty="0"/>
              <a:t>Morgan N, Shaw, O, </a:t>
            </a:r>
            <a:r>
              <a:rPr lang="en-GB" sz="1400" dirty="0" err="1"/>
              <a:t>Mailley</a:t>
            </a:r>
            <a:r>
              <a:rPr lang="en-GB" sz="1400" dirty="0"/>
              <a:t> J, Channing R, </a:t>
            </a:r>
            <a:r>
              <a:rPr lang="en-GB" sz="1400" dirty="0" err="1"/>
              <a:t>Sweiry</a:t>
            </a:r>
            <a:r>
              <a:rPr lang="en-GB" sz="1400" dirty="0"/>
              <a:t>, A, Kruithof K, Bloom J, Kent A, Smith K, and Romaniuk A. 2020 Trends and Drivers of Homicide. Home Office Research Report 113. </a:t>
            </a:r>
          </a:p>
          <a:p>
            <a:r>
              <a:rPr lang="en-GB" sz="1400" dirty="0"/>
              <a:t>Nicholls R, Brookman F, Jones H, and Maguire E. 2025. Homicides in England and Wales: The Effects of Victim and Offense Characteristics on Case Clearance. Homicide Studies. </a:t>
            </a:r>
            <a:r>
              <a:rPr lang="en-GB" sz="1400" u="sng" dirty="0">
                <a:hlinkClick r:id="rId5"/>
              </a:rPr>
              <a:t>https://doi.org/10.1177/10887679251320257</a:t>
            </a:r>
            <a:r>
              <a:rPr lang="en-GB" sz="1400" dirty="0"/>
              <a:t> </a:t>
            </a:r>
          </a:p>
        </p:txBody>
      </p:sp>
    </p:spTree>
    <p:extLst>
      <p:ext uri="{BB962C8B-B14F-4D97-AF65-F5344CB8AC3E}">
        <p14:creationId xmlns:p14="http://schemas.microsoft.com/office/powerpoint/2010/main" val="333383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CC079-3109-1C83-3210-FC1DA43BAFC7}"/>
              </a:ext>
            </a:extLst>
          </p:cNvPr>
          <p:cNvSpPr>
            <a:spLocks noGrp="1"/>
          </p:cNvSpPr>
          <p:nvPr>
            <p:ph type="title"/>
          </p:nvPr>
        </p:nvSpPr>
        <p:spPr>
          <a:xfrm>
            <a:off x="629979" y="396594"/>
            <a:ext cx="11562021" cy="1371600"/>
          </a:xfrm>
        </p:spPr>
        <p:txBody>
          <a:bodyPr>
            <a:normAutofit/>
          </a:bodyPr>
          <a:lstStyle/>
          <a:p>
            <a:r>
              <a:rPr lang="en-GB" sz="2800" dirty="0"/>
              <a:t>Relationship context with offender – % </a:t>
            </a:r>
            <a:r>
              <a:rPr lang="en-GB" sz="2800" i="1" dirty="0"/>
              <a:t>female homicide victims </a:t>
            </a:r>
            <a:r>
              <a:rPr lang="en-GB" sz="2800" dirty="0"/>
              <a:t>1977-2020 </a:t>
            </a:r>
          </a:p>
        </p:txBody>
      </p:sp>
      <p:graphicFrame>
        <p:nvGraphicFramePr>
          <p:cNvPr id="4" name="Content Placeholder 3">
            <a:extLst>
              <a:ext uri="{FF2B5EF4-FFF2-40B4-BE49-F238E27FC236}">
                <a16:creationId xmlns:a16="http://schemas.microsoft.com/office/drawing/2014/main" id="{58C47F04-A999-CAC1-5CC7-1A945BB61F33}"/>
              </a:ext>
            </a:extLst>
          </p:cNvPr>
          <p:cNvGraphicFramePr>
            <a:graphicFrameLocks noGrp="1"/>
          </p:cNvGraphicFramePr>
          <p:nvPr>
            <p:ph idx="1"/>
            <p:extLst>
              <p:ext uri="{D42A27DB-BD31-4B8C-83A1-F6EECF244321}">
                <p14:modId xmlns:p14="http://schemas.microsoft.com/office/powerpoint/2010/main" val="1753746657"/>
              </p:ext>
            </p:extLst>
          </p:nvPr>
        </p:nvGraphicFramePr>
        <p:xfrm>
          <a:off x="731520" y="1605634"/>
          <a:ext cx="10678159" cy="50183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9889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CF3B9-9F22-CA44-A04B-95D68A550C05}"/>
              </a:ext>
            </a:extLst>
          </p:cNvPr>
          <p:cNvSpPr>
            <a:spLocks noGrp="1"/>
          </p:cNvSpPr>
          <p:nvPr>
            <p:ph type="title"/>
          </p:nvPr>
        </p:nvSpPr>
        <p:spPr>
          <a:xfrm>
            <a:off x="538539" y="376274"/>
            <a:ext cx="11653461" cy="1371600"/>
          </a:xfrm>
        </p:spPr>
        <p:txBody>
          <a:bodyPr>
            <a:normAutofit/>
          </a:bodyPr>
          <a:lstStyle/>
          <a:p>
            <a:r>
              <a:rPr lang="en-GB" sz="2800" dirty="0">
                <a:solidFill>
                  <a:schemeClr val="tx1">
                    <a:lumMod val="65000"/>
                    <a:lumOff val="35000"/>
                  </a:schemeClr>
                </a:solidFill>
              </a:rPr>
              <a:t>Relationship context with offender – % </a:t>
            </a:r>
            <a:r>
              <a:rPr lang="en-GB" sz="2800" i="1" dirty="0">
                <a:solidFill>
                  <a:schemeClr val="tx1">
                    <a:lumMod val="65000"/>
                    <a:lumOff val="35000"/>
                  </a:schemeClr>
                </a:solidFill>
              </a:rPr>
              <a:t>male homicide victims </a:t>
            </a:r>
            <a:r>
              <a:rPr lang="en-GB" sz="2800" dirty="0">
                <a:solidFill>
                  <a:schemeClr val="tx1">
                    <a:lumMod val="65000"/>
                    <a:lumOff val="35000"/>
                  </a:schemeClr>
                </a:solidFill>
              </a:rPr>
              <a:t>1977-2020  </a:t>
            </a:r>
          </a:p>
        </p:txBody>
      </p:sp>
      <p:graphicFrame>
        <p:nvGraphicFramePr>
          <p:cNvPr id="4" name="Content Placeholder 3">
            <a:extLst>
              <a:ext uri="{FF2B5EF4-FFF2-40B4-BE49-F238E27FC236}">
                <a16:creationId xmlns:a16="http://schemas.microsoft.com/office/drawing/2014/main" id="{1D1F1592-D533-821A-52E0-1F1940524F68}"/>
              </a:ext>
            </a:extLst>
          </p:cNvPr>
          <p:cNvGraphicFramePr>
            <a:graphicFrameLocks noGrp="1"/>
          </p:cNvGraphicFramePr>
          <p:nvPr>
            <p:ph idx="1"/>
            <p:extLst>
              <p:ext uri="{D42A27DB-BD31-4B8C-83A1-F6EECF244321}">
                <p14:modId xmlns:p14="http://schemas.microsoft.com/office/powerpoint/2010/main" val="3762589993"/>
              </p:ext>
            </p:extLst>
          </p:nvPr>
        </p:nvGraphicFramePr>
        <p:xfrm>
          <a:off x="680720" y="1625600"/>
          <a:ext cx="10302240" cy="50596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7656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32D0-C266-7D8D-2BEB-102CD586D489}"/>
              </a:ext>
            </a:extLst>
          </p:cNvPr>
          <p:cNvSpPr>
            <a:spLocks noGrp="1"/>
          </p:cNvSpPr>
          <p:nvPr>
            <p:ph type="title"/>
          </p:nvPr>
        </p:nvSpPr>
        <p:spPr>
          <a:xfrm>
            <a:off x="340994" y="238442"/>
            <a:ext cx="10987406" cy="1173798"/>
          </a:xfrm>
        </p:spPr>
        <p:txBody>
          <a:bodyPr>
            <a:normAutofit/>
          </a:bodyPr>
          <a:lstStyle/>
          <a:p>
            <a:r>
              <a:rPr lang="en-GB" dirty="0"/>
              <a:t>Percentage of no-suspects located in homicide victimisation 1977-2020**  </a:t>
            </a:r>
          </a:p>
        </p:txBody>
      </p:sp>
      <p:graphicFrame>
        <p:nvGraphicFramePr>
          <p:cNvPr id="5" name="Content Placeholder 4">
            <a:extLst>
              <a:ext uri="{FF2B5EF4-FFF2-40B4-BE49-F238E27FC236}">
                <a16:creationId xmlns:a16="http://schemas.microsoft.com/office/drawing/2014/main" id="{AE6C63A6-35A6-CE01-B0C7-ED45061D45F9}"/>
              </a:ext>
            </a:extLst>
          </p:cNvPr>
          <p:cNvGraphicFramePr>
            <a:graphicFrameLocks noGrp="1"/>
          </p:cNvGraphicFramePr>
          <p:nvPr>
            <p:ph idx="1"/>
            <p:extLst>
              <p:ext uri="{D42A27DB-BD31-4B8C-83A1-F6EECF244321}">
                <p14:modId xmlns:p14="http://schemas.microsoft.com/office/powerpoint/2010/main" val="115409957"/>
              </p:ext>
            </p:extLst>
          </p:nvPr>
        </p:nvGraphicFramePr>
        <p:xfrm>
          <a:off x="1087120" y="1412240"/>
          <a:ext cx="9743439" cy="49377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6476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094699D-EC06-B44A-4525-E96BC8013E11}"/>
            </a:ext>
          </a:extLst>
        </p:cNvPr>
        <p:cNvGrpSpPr/>
        <p:nvPr/>
      </p:nvGrpSpPr>
      <p:grpSpPr>
        <a:xfrm>
          <a:off x="0" y="0"/>
          <a:ext cx="0" cy="0"/>
          <a:chOff x="0" y="0"/>
          <a:chExt cx="0" cy="0"/>
        </a:xfrm>
      </p:grpSpPr>
      <p:sp>
        <p:nvSpPr>
          <p:cNvPr id="26" name="Rectangle 25">
            <a:extLst>
              <a:ext uri="{FF2B5EF4-FFF2-40B4-BE49-F238E27FC236}">
                <a16:creationId xmlns:a16="http://schemas.microsoft.com/office/drawing/2014/main" id="{715B9334-3E03-4CA7-3616-4D3C9DC2C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D97C08-2543-D473-F243-A42CE1919ED7}"/>
              </a:ext>
            </a:extLst>
          </p:cNvPr>
          <p:cNvSpPr>
            <a:spLocks noGrp="1"/>
          </p:cNvSpPr>
          <p:nvPr>
            <p:ph type="title"/>
          </p:nvPr>
        </p:nvSpPr>
        <p:spPr>
          <a:xfrm>
            <a:off x="391390" y="371133"/>
            <a:ext cx="9162288" cy="1132258"/>
          </a:xfrm>
        </p:spPr>
        <p:txBody>
          <a:bodyPr vert="horz" lIns="91440" tIns="45720" rIns="91440" bIns="45720" rtlCol="0">
            <a:normAutofit/>
          </a:bodyPr>
          <a:lstStyle/>
          <a:p>
            <a:r>
              <a:rPr lang="en-US" dirty="0"/>
              <a:t>Our Political Cohorts</a:t>
            </a:r>
          </a:p>
        </p:txBody>
      </p:sp>
      <p:graphicFrame>
        <p:nvGraphicFramePr>
          <p:cNvPr id="4" name="Content Placeholder 3">
            <a:extLst>
              <a:ext uri="{FF2B5EF4-FFF2-40B4-BE49-F238E27FC236}">
                <a16:creationId xmlns:a16="http://schemas.microsoft.com/office/drawing/2014/main" id="{DB29CCEA-8F6E-9D5F-9F83-F0A171CB4E80}"/>
              </a:ext>
            </a:extLst>
          </p:cNvPr>
          <p:cNvGraphicFramePr>
            <a:graphicFrameLocks noGrp="1"/>
          </p:cNvGraphicFramePr>
          <p:nvPr>
            <p:ph idx="1"/>
            <p:extLst>
              <p:ext uri="{D42A27DB-BD31-4B8C-83A1-F6EECF244321}">
                <p14:modId xmlns:p14="http://schemas.microsoft.com/office/powerpoint/2010/main" val="2869494953"/>
              </p:ext>
            </p:extLst>
          </p:nvPr>
        </p:nvGraphicFramePr>
        <p:xfrm>
          <a:off x="737755" y="1485900"/>
          <a:ext cx="11107880" cy="4823462"/>
        </p:xfrm>
        <a:graphic>
          <a:graphicData uri="http://schemas.openxmlformats.org/drawingml/2006/table">
            <a:tbl>
              <a:tblPr firstRow="1" bandRow="1">
                <a:noFill/>
                <a:tableStyleId>{5C22544A-7EE6-4342-B048-85BDC9FD1C3A}</a:tableStyleId>
              </a:tblPr>
              <a:tblGrid>
                <a:gridCol w="2764931">
                  <a:extLst>
                    <a:ext uri="{9D8B030D-6E8A-4147-A177-3AD203B41FA5}">
                      <a16:colId xmlns:a16="http://schemas.microsoft.com/office/drawing/2014/main" val="4214367426"/>
                    </a:ext>
                  </a:extLst>
                </a:gridCol>
                <a:gridCol w="2086740">
                  <a:extLst>
                    <a:ext uri="{9D8B030D-6E8A-4147-A177-3AD203B41FA5}">
                      <a16:colId xmlns:a16="http://schemas.microsoft.com/office/drawing/2014/main" val="2790741803"/>
                    </a:ext>
                  </a:extLst>
                </a:gridCol>
                <a:gridCol w="1994442">
                  <a:extLst>
                    <a:ext uri="{9D8B030D-6E8A-4147-A177-3AD203B41FA5}">
                      <a16:colId xmlns:a16="http://schemas.microsoft.com/office/drawing/2014/main" val="530459024"/>
                    </a:ext>
                  </a:extLst>
                </a:gridCol>
                <a:gridCol w="2050624">
                  <a:extLst>
                    <a:ext uri="{9D8B030D-6E8A-4147-A177-3AD203B41FA5}">
                      <a16:colId xmlns:a16="http://schemas.microsoft.com/office/drawing/2014/main" val="4143307636"/>
                    </a:ext>
                  </a:extLst>
                </a:gridCol>
                <a:gridCol w="2211143">
                  <a:extLst>
                    <a:ext uri="{9D8B030D-6E8A-4147-A177-3AD203B41FA5}">
                      <a16:colId xmlns:a16="http://schemas.microsoft.com/office/drawing/2014/main" val="508107793"/>
                    </a:ext>
                  </a:extLst>
                </a:gridCol>
              </a:tblGrid>
              <a:tr h="1254352">
                <a:tc>
                  <a:txBody>
                    <a:bodyPr/>
                    <a:lstStyle/>
                    <a:p>
                      <a:pPr algn="l" fontAlgn="ctr"/>
                      <a:r>
                        <a:rPr lang="en-GB" sz="1700" b="1" u="none" strike="noStrike" cap="none" spc="0">
                          <a:solidFill>
                            <a:schemeClr val="tx1"/>
                          </a:solidFill>
                          <a:effectLst/>
                        </a:rPr>
                        <a:t> </a:t>
                      </a:r>
                      <a:endParaRPr lang="en-GB" sz="1700" b="1" i="0" u="none" strike="noStrike" cap="none" spc="0">
                        <a:solidFill>
                          <a:schemeClr val="tx1"/>
                        </a:solidFill>
                        <a:effectLst/>
                        <a:latin typeface="Calibri" panose="020F0502020204030204" pitchFamily="34" charset="0"/>
                      </a:endParaRPr>
                    </a:p>
                  </a:txBody>
                  <a:tcPr marL="0" marR="75780" marT="30312" marB="227341" anchor="ctr">
                    <a:lnL w="12700" cmpd="sng">
                      <a:noFill/>
                    </a:lnL>
                    <a:lnR w="12700" cmpd="sng">
                      <a:noFill/>
                    </a:lnR>
                    <a:lnT w="28575" cap="flat" cmpd="sng" algn="ctr">
                      <a:solidFill>
                        <a:schemeClr val="tx1"/>
                      </a:solidFill>
                      <a:prstDash val="solid"/>
                    </a:lnT>
                    <a:lnB w="38100" cmpd="sng">
                      <a:noFill/>
                    </a:lnB>
                    <a:noFill/>
                  </a:tcPr>
                </a:tc>
                <a:tc>
                  <a:txBody>
                    <a:bodyPr/>
                    <a:lstStyle/>
                    <a:p>
                      <a:pPr algn="ctr" fontAlgn="ctr"/>
                      <a:r>
                        <a:rPr lang="en-GB" sz="1700" b="1" u="none" strike="noStrike" cap="none" spc="0">
                          <a:solidFill>
                            <a:schemeClr val="tx1"/>
                          </a:solidFill>
                          <a:effectLst/>
                        </a:rPr>
                        <a:t>Post-War Consensus</a:t>
                      </a:r>
                      <a:endParaRPr lang="en-GB" sz="1700" b="1" i="0" u="none" strike="noStrike" cap="none" spc="0">
                        <a:solidFill>
                          <a:schemeClr val="tx1"/>
                        </a:solidFill>
                        <a:effectLst/>
                        <a:latin typeface="Calibri" panose="020F0502020204030204" pitchFamily="34" charset="0"/>
                      </a:endParaRPr>
                    </a:p>
                  </a:txBody>
                  <a:tcPr marL="0" marR="75780" marT="30312" marB="227341" anchor="ctr">
                    <a:lnL w="12700" cmpd="sng">
                      <a:noFill/>
                    </a:lnL>
                    <a:lnR w="12700" cmpd="sng">
                      <a:noFill/>
                    </a:lnR>
                    <a:lnT w="28575" cap="flat" cmpd="sng" algn="ctr">
                      <a:solidFill>
                        <a:schemeClr val="tx1"/>
                      </a:solidFill>
                      <a:prstDash val="solid"/>
                    </a:lnT>
                    <a:lnB w="38100" cmpd="sng">
                      <a:noFill/>
                    </a:lnB>
                    <a:noFill/>
                  </a:tcPr>
                </a:tc>
                <a:tc>
                  <a:txBody>
                    <a:bodyPr/>
                    <a:lstStyle/>
                    <a:p>
                      <a:pPr algn="ctr" fontAlgn="ctr"/>
                      <a:r>
                        <a:rPr lang="en-GB" sz="1700" b="1" u="none" strike="noStrike" cap="none" spc="0">
                          <a:solidFill>
                            <a:schemeClr val="tx1"/>
                          </a:solidFill>
                          <a:effectLst/>
                        </a:rPr>
                        <a:t>Wilson/</a:t>
                      </a:r>
                    </a:p>
                    <a:p>
                      <a:pPr algn="ctr" fontAlgn="ctr"/>
                      <a:r>
                        <a:rPr lang="en-GB" sz="1700" b="1" u="none" strike="noStrike" cap="none" spc="0">
                          <a:solidFill>
                            <a:schemeClr val="tx1"/>
                          </a:solidFill>
                          <a:effectLst/>
                        </a:rPr>
                        <a:t>Callaghan/ Heath </a:t>
                      </a:r>
                      <a:endParaRPr lang="en-GB" sz="1700" b="1" i="0" u="none" strike="noStrike" cap="none" spc="0">
                        <a:solidFill>
                          <a:schemeClr val="tx1"/>
                        </a:solidFill>
                        <a:effectLst/>
                        <a:latin typeface="Calibri" panose="020F0502020204030204" pitchFamily="34" charset="0"/>
                      </a:endParaRPr>
                    </a:p>
                  </a:txBody>
                  <a:tcPr marL="0" marR="75780" marT="30312" marB="227341" anchor="ctr">
                    <a:lnL w="12700" cmpd="sng">
                      <a:noFill/>
                    </a:lnL>
                    <a:lnR w="12700" cmpd="sng">
                      <a:noFill/>
                    </a:lnR>
                    <a:lnT w="28575" cap="flat" cmpd="sng" algn="ctr">
                      <a:solidFill>
                        <a:schemeClr val="tx1"/>
                      </a:solidFill>
                      <a:prstDash val="solid"/>
                    </a:lnT>
                    <a:lnB w="38100" cmpd="sng">
                      <a:noFill/>
                    </a:lnB>
                    <a:noFill/>
                  </a:tcPr>
                </a:tc>
                <a:tc>
                  <a:txBody>
                    <a:bodyPr/>
                    <a:lstStyle/>
                    <a:p>
                      <a:pPr algn="ctr" fontAlgn="ctr"/>
                      <a:r>
                        <a:rPr lang="en-GB" sz="1700" b="1" u="none" strike="noStrike" cap="none" spc="0">
                          <a:solidFill>
                            <a:schemeClr val="tx1"/>
                          </a:solidFill>
                          <a:effectLst/>
                        </a:rPr>
                        <a:t>Thatcher/</a:t>
                      </a:r>
                    </a:p>
                    <a:p>
                      <a:pPr algn="ctr" fontAlgn="ctr"/>
                      <a:r>
                        <a:rPr lang="en-GB" sz="1700" b="1" u="none" strike="noStrike" cap="none" spc="0">
                          <a:solidFill>
                            <a:schemeClr val="tx1"/>
                          </a:solidFill>
                          <a:effectLst/>
                        </a:rPr>
                        <a:t>Major </a:t>
                      </a:r>
                    </a:p>
                    <a:p>
                      <a:pPr algn="ctr" fontAlgn="ctr"/>
                      <a:r>
                        <a:rPr lang="en-GB" sz="1700" b="1" u="none" strike="noStrike" cap="none" spc="0">
                          <a:solidFill>
                            <a:schemeClr val="tx1"/>
                          </a:solidFill>
                          <a:effectLst/>
                        </a:rPr>
                        <a:t>Generation</a:t>
                      </a:r>
                      <a:endParaRPr lang="en-GB" sz="1700" b="1" i="0" u="none" strike="noStrike" cap="none" spc="0">
                        <a:solidFill>
                          <a:schemeClr val="tx1"/>
                        </a:solidFill>
                        <a:effectLst/>
                        <a:latin typeface="Calibri" panose="020F0502020204030204" pitchFamily="34" charset="0"/>
                      </a:endParaRPr>
                    </a:p>
                  </a:txBody>
                  <a:tcPr marL="0" marR="75780" marT="30312" marB="227341" anchor="ctr">
                    <a:lnL w="12700" cmpd="sng">
                      <a:noFill/>
                    </a:lnL>
                    <a:lnR w="12700" cmpd="sng">
                      <a:noFill/>
                    </a:lnR>
                    <a:lnT w="28575" cap="flat" cmpd="sng" algn="ctr">
                      <a:solidFill>
                        <a:schemeClr val="tx1"/>
                      </a:solidFill>
                      <a:prstDash val="solid"/>
                    </a:lnT>
                    <a:lnB w="38100" cmpd="sng">
                      <a:noFill/>
                    </a:lnB>
                    <a:noFill/>
                  </a:tcPr>
                </a:tc>
                <a:tc>
                  <a:txBody>
                    <a:bodyPr/>
                    <a:lstStyle/>
                    <a:p>
                      <a:pPr algn="ctr" fontAlgn="ctr"/>
                      <a:r>
                        <a:rPr lang="en-GB" sz="1700" b="1" u="none" strike="noStrike" cap="none" spc="0">
                          <a:solidFill>
                            <a:schemeClr val="tx1"/>
                          </a:solidFill>
                          <a:effectLst/>
                        </a:rPr>
                        <a:t>New Labour Generation</a:t>
                      </a:r>
                      <a:endParaRPr lang="en-GB" sz="1700" b="1" i="0" u="none" strike="noStrike" cap="none" spc="0">
                        <a:solidFill>
                          <a:schemeClr val="tx1"/>
                        </a:solidFill>
                        <a:effectLst/>
                        <a:latin typeface="Calibri" panose="020F0502020204030204" pitchFamily="34" charset="0"/>
                      </a:endParaRPr>
                    </a:p>
                  </a:txBody>
                  <a:tcPr marL="0" marR="75780" marT="30312" marB="227341" anchor="ctr">
                    <a:lnL w="12700" cmpd="sng">
                      <a:noFill/>
                    </a:lnL>
                    <a:lnR w="12700" cmpd="sng">
                      <a:noFill/>
                    </a:lnR>
                    <a:lnT w="28575" cap="flat" cmpd="sng" algn="ctr">
                      <a:solidFill>
                        <a:schemeClr val="tx1"/>
                      </a:solidFill>
                      <a:prstDash val="solid"/>
                    </a:lnT>
                    <a:lnB w="38100" cmpd="sng">
                      <a:noFill/>
                    </a:lnB>
                    <a:noFill/>
                  </a:tcPr>
                </a:tc>
                <a:extLst>
                  <a:ext uri="{0D108BD9-81ED-4DB2-BD59-A6C34878D82A}">
                    <a16:rowId xmlns:a16="http://schemas.microsoft.com/office/drawing/2014/main" val="133595130"/>
                  </a:ext>
                </a:extLst>
              </a:tr>
              <a:tr h="653763">
                <a:tc rowSpan="2">
                  <a:txBody>
                    <a:bodyPr/>
                    <a:lstStyle/>
                    <a:p>
                      <a:pPr algn="ctr" fontAlgn="ctr"/>
                      <a:r>
                        <a:rPr lang="en-GB" sz="1700" u="none" strike="noStrike" cap="none" spc="0" dirty="0">
                          <a:solidFill>
                            <a:schemeClr val="tx1"/>
                          </a:solidFill>
                          <a:effectLst/>
                        </a:rPr>
                        <a:t>Years </a:t>
                      </a:r>
                    </a:p>
                    <a:p>
                      <a:pPr algn="ctr" fontAlgn="ctr"/>
                      <a:r>
                        <a:rPr lang="en-GB" sz="1700" u="none" strike="noStrike" cap="none" spc="0" dirty="0">
                          <a:solidFill>
                            <a:schemeClr val="tx1"/>
                          </a:solidFill>
                          <a:effectLst/>
                        </a:rPr>
                        <a:t>(formative years)</a:t>
                      </a:r>
                      <a:endParaRPr lang="en-GB" sz="1700" b="0" i="0" u="none" strike="noStrike" cap="none" spc="0" dirty="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38100" cmpd="sng">
                      <a:noFill/>
                    </a:lnT>
                    <a:lnB w="12700" cmpd="sng">
                      <a:noFill/>
                      <a:prstDash val="solid"/>
                    </a:lnB>
                    <a:noFill/>
                  </a:tcPr>
                </a:tc>
                <a:tc>
                  <a:txBody>
                    <a:bodyPr/>
                    <a:lstStyle/>
                    <a:p>
                      <a:pPr algn="ctr" fontAlgn="ctr"/>
                      <a:r>
                        <a:rPr lang="en-GB" sz="1700" u="none" strike="noStrike" cap="none" spc="0">
                          <a:solidFill>
                            <a:schemeClr val="tx1"/>
                          </a:solidFill>
                          <a:effectLst/>
                        </a:rPr>
                        <a:t>1945-1964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38100" cmpd="sng">
                      <a:noFill/>
                    </a:lnT>
                    <a:lnB w="12700" cmpd="sng">
                      <a:noFill/>
                      <a:prstDash val="solid"/>
                    </a:lnB>
                    <a:noFill/>
                  </a:tcPr>
                </a:tc>
                <a:tc>
                  <a:txBody>
                    <a:bodyPr/>
                    <a:lstStyle/>
                    <a:p>
                      <a:pPr algn="ctr" fontAlgn="ctr"/>
                      <a:r>
                        <a:rPr lang="en-GB" sz="1700" u="none" strike="noStrike" cap="none" spc="0">
                          <a:solidFill>
                            <a:schemeClr val="tx1"/>
                          </a:solidFill>
                          <a:effectLst/>
                        </a:rPr>
                        <a:t>1965-1978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38100" cmpd="sng">
                      <a:noFill/>
                    </a:lnT>
                    <a:lnB w="12700" cmpd="sng">
                      <a:noFill/>
                      <a:prstDash val="solid"/>
                    </a:lnB>
                    <a:noFill/>
                  </a:tcPr>
                </a:tc>
                <a:tc>
                  <a:txBody>
                    <a:bodyPr/>
                    <a:lstStyle/>
                    <a:p>
                      <a:pPr algn="ctr" fontAlgn="ctr"/>
                      <a:r>
                        <a:rPr lang="en-GB" sz="1700" u="none" strike="noStrike" cap="none" spc="0">
                          <a:solidFill>
                            <a:schemeClr val="tx1"/>
                          </a:solidFill>
                          <a:effectLst/>
                        </a:rPr>
                        <a:t>1979-1996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38100" cmpd="sng">
                      <a:noFill/>
                    </a:lnT>
                    <a:lnB w="12700" cmpd="sng">
                      <a:noFill/>
                      <a:prstDash val="solid"/>
                    </a:lnB>
                    <a:noFill/>
                  </a:tcPr>
                </a:tc>
                <a:tc>
                  <a:txBody>
                    <a:bodyPr/>
                    <a:lstStyle/>
                    <a:p>
                      <a:pPr algn="ctr" fontAlgn="ctr"/>
                      <a:r>
                        <a:rPr lang="en-GB" sz="1700" u="none" strike="noStrike" cap="none" spc="0">
                          <a:solidFill>
                            <a:schemeClr val="tx1"/>
                          </a:solidFill>
                          <a:effectLst/>
                        </a:rPr>
                        <a:t>1997-2010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1620945271"/>
                  </a:ext>
                </a:extLst>
              </a:tr>
              <a:tr h="653763">
                <a:tc vMerge="1">
                  <a:txBody>
                    <a:bodyPr/>
                    <a:lstStyle/>
                    <a:p>
                      <a:endParaRPr lang="en-GB"/>
                    </a:p>
                  </a:txBody>
                  <a:tcPr/>
                </a:tc>
                <a:tc>
                  <a:txBody>
                    <a:bodyPr/>
                    <a:lstStyle/>
                    <a:p>
                      <a:pPr algn="ctr" fontAlgn="ctr"/>
                      <a:r>
                        <a:rPr lang="en-GB" sz="1700" u="none" strike="noStrike" cap="none" spc="0">
                          <a:solidFill>
                            <a:schemeClr val="tx1"/>
                          </a:solidFill>
                          <a:effectLst/>
                        </a:rPr>
                        <a:t>(18 years)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(13 years)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(18 years)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(13 years)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4262456435"/>
                  </a:ext>
                </a:extLst>
              </a:tr>
              <a:tr h="653763">
                <a:tc>
                  <a:txBody>
                    <a:bodyPr/>
                    <a:lstStyle/>
                    <a:p>
                      <a:pPr algn="ctr" fontAlgn="ctr"/>
                      <a:r>
                        <a:rPr lang="en-GB" sz="1700" u="none" strike="noStrike" cap="none" spc="0">
                          <a:solidFill>
                            <a:schemeClr val="tx1"/>
                          </a:solidFill>
                          <a:effectLst/>
                        </a:rPr>
                        <a:t>Years of birth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dirty="0">
                          <a:solidFill>
                            <a:schemeClr val="tx1"/>
                          </a:solidFill>
                          <a:effectLst/>
                        </a:rPr>
                        <a:t>1925-1944 </a:t>
                      </a:r>
                      <a:endParaRPr lang="en-GB" sz="1700" b="0" i="0" u="none" strike="noStrike" cap="none" spc="0" dirty="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1945-1958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1959-1976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1977-1990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4112606469"/>
                  </a:ext>
                </a:extLst>
              </a:tr>
              <a:tr h="653763">
                <a:tc>
                  <a:txBody>
                    <a:bodyPr/>
                    <a:lstStyle/>
                    <a:p>
                      <a:pPr algn="ctr" fontAlgn="ctr"/>
                      <a:r>
                        <a:rPr lang="en-GB" sz="1700" u="none" strike="noStrike" cap="none" spc="0">
                          <a:solidFill>
                            <a:schemeClr val="tx1"/>
                          </a:solidFill>
                          <a:effectLst/>
                        </a:rPr>
                        <a:t>Aged 15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1940-1959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1960-1973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1974-1992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fontAlgn="ctr"/>
                      <a:r>
                        <a:rPr lang="en-GB" sz="1700" u="none" strike="noStrike" cap="none" spc="0">
                          <a:solidFill>
                            <a:schemeClr val="tx1"/>
                          </a:solidFill>
                          <a:effectLst/>
                        </a:rPr>
                        <a:t>1993-2006 </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2633114693"/>
                  </a:ext>
                </a:extLst>
              </a:tr>
              <a:tr h="954058">
                <a:tc>
                  <a:txBody>
                    <a:bodyPr/>
                    <a:lstStyle/>
                    <a:p>
                      <a:pPr algn="ctr" fontAlgn="ctr"/>
                      <a:r>
                        <a:rPr lang="en-GB" sz="1700" u="none" strike="noStrike" cap="none" spc="0">
                          <a:solidFill>
                            <a:schemeClr val="tx1"/>
                          </a:solidFill>
                          <a:effectLst/>
                        </a:rPr>
                        <a:t>Age at homicide peak (2003)</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59-78</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45-58</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a:solidFill>
                            <a:schemeClr val="tx1"/>
                          </a:solidFill>
                          <a:effectLst/>
                        </a:rPr>
                        <a:t>27-44</a:t>
                      </a:r>
                      <a:endParaRPr lang="en-GB" sz="1700" b="0" i="0" u="none" strike="noStrike" cap="none" spc="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ctr" fontAlgn="ctr"/>
                      <a:r>
                        <a:rPr lang="en-GB" sz="1700" u="none" strike="noStrike" cap="none" spc="0" dirty="0">
                          <a:solidFill>
                            <a:schemeClr val="tx1"/>
                          </a:solidFill>
                          <a:effectLst/>
                        </a:rPr>
                        <a:t>13-26</a:t>
                      </a:r>
                      <a:endParaRPr lang="en-GB" sz="1700" b="0" i="0" u="none" strike="noStrike" cap="none" spc="0" dirty="0">
                        <a:solidFill>
                          <a:schemeClr val="tx1"/>
                        </a:solidFill>
                        <a:effectLst/>
                        <a:latin typeface="Calibri" panose="020F0502020204030204" pitchFamily="34" charset="0"/>
                      </a:endParaRPr>
                    </a:p>
                  </a:txBody>
                  <a:tcPr marL="0" marR="75780" marT="30312" marB="227341"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3359055385"/>
                  </a:ext>
                </a:extLst>
              </a:tr>
            </a:tbl>
          </a:graphicData>
        </a:graphic>
      </p:graphicFrame>
    </p:spTree>
    <p:extLst>
      <p:ext uri="{BB962C8B-B14F-4D97-AF65-F5344CB8AC3E}">
        <p14:creationId xmlns:p14="http://schemas.microsoft.com/office/powerpoint/2010/main" val="1639658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53CF00F-82D0-0DBA-75D5-1D01B4526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F6BE3A-5AC8-A2CD-4F67-A4A6DDB95ED5}"/>
              </a:ext>
            </a:extLst>
          </p:cNvPr>
          <p:cNvSpPr>
            <a:spLocks noGrp="1"/>
          </p:cNvSpPr>
          <p:nvPr>
            <p:ph type="title"/>
          </p:nvPr>
        </p:nvSpPr>
        <p:spPr>
          <a:xfrm>
            <a:off x="724409" y="541878"/>
            <a:ext cx="10360152" cy="1280163"/>
          </a:xfrm>
        </p:spPr>
        <p:txBody>
          <a:bodyPr vert="horz" lIns="91440" tIns="45720" rIns="91440" bIns="45720" rtlCol="0" anchor="t">
            <a:normAutofit/>
          </a:bodyPr>
          <a:lstStyle/>
          <a:p>
            <a:r>
              <a:rPr lang="en-US" sz="2800" b="1" kern="1200" dirty="0">
                <a:latin typeface="+mj-lt"/>
                <a:ea typeface="+mj-ea"/>
                <a:cs typeface="+mj-cs"/>
              </a:rPr>
              <a:t>Non-lethal Violence Trends (Crime Survey for England and Wales) 1982-2019 (rates per 1k, pop)</a:t>
            </a:r>
            <a:br>
              <a:rPr lang="en-US" sz="2800" b="1" kern="1200" dirty="0">
                <a:latin typeface="+mj-lt"/>
                <a:ea typeface="+mj-ea"/>
                <a:cs typeface="+mj-cs"/>
              </a:rPr>
            </a:br>
            <a:endParaRPr lang="en-US" sz="2800" b="1" kern="1200" dirty="0">
              <a:latin typeface="+mj-lt"/>
              <a:ea typeface="+mj-ea"/>
              <a:cs typeface="+mj-cs"/>
            </a:endParaRPr>
          </a:p>
        </p:txBody>
      </p:sp>
      <p:sp>
        <p:nvSpPr>
          <p:cNvPr id="6" name="TextBox 5">
            <a:extLst>
              <a:ext uri="{FF2B5EF4-FFF2-40B4-BE49-F238E27FC236}">
                <a16:creationId xmlns:a16="http://schemas.microsoft.com/office/drawing/2014/main" id="{21A99699-1EBE-6B82-9D4B-3E865373B153}"/>
              </a:ext>
            </a:extLst>
          </p:cNvPr>
          <p:cNvSpPr txBox="1"/>
          <p:nvPr/>
        </p:nvSpPr>
        <p:spPr>
          <a:xfrm>
            <a:off x="612648" y="2584058"/>
            <a:ext cx="4621553" cy="3159018"/>
          </a:xfrm>
          <a:prstGeom prst="rect">
            <a:avLst/>
          </a:prstGeom>
        </p:spPr>
        <p:txBody>
          <a:bodyPr vert="horz" lIns="91440" tIns="45720" rIns="91440" bIns="45720" rtlCol="0">
            <a:normAutofit/>
          </a:bodyPr>
          <a:lstStyle/>
          <a:p>
            <a:pPr indent="-228600">
              <a:lnSpc>
                <a:spcPct val="120000"/>
              </a:lnSpc>
              <a:spcAft>
                <a:spcPts val="600"/>
              </a:spcAft>
              <a:buFont typeface="Arial" panose="020B0604020202020204" pitchFamily="34" charset="0"/>
              <a:buChar char="•"/>
            </a:pPr>
            <a:endParaRPr lang="en-US" b="1" dirty="0"/>
          </a:p>
        </p:txBody>
      </p:sp>
      <p:graphicFrame>
        <p:nvGraphicFramePr>
          <p:cNvPr id="10" name="Content Placeholder 9">
            <a:extLst>
              <a:ext uri="{FF2B5EF4-FFF2-40B4-BE49-F238E27FC236}">
                <a16:creationId xmlns:a16="http://schemas.microsoft.com/office/drawing/2014/main" id="{2ED43CBD-4F0F-46B6-20AF-054EC42336E8}"/>
              </a:ext>
            </a:extLst>
          </p:cNvPr>
          <p:cNvGraphicFramePr>
            <a:graphicFrameLocks noGrp="1"/>
          </p:cNvGraphicFramePr>
          <p:nvPr>
            <p:ph idx="1"/>
            <p:extLst>
              <p:ext uri="{D42A27DB-BD31-4B8C-83A1-F6EECF244321}">
                <p14:modId xmlns:p14="http://schemas.microsoft.com/office/powerpoint/2010/main" val="2861864660"/>
              </p:ext>
            </p:extLst>
          </p:nvPr>
        </p:nvGraphicFramePr>
        <p:xfrm>
          <a:off x="894080" y="1870165"/>
          <a:ext cx="10508322" cy="45611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0051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1A99699-1EBE-6B82-9D4B-3E865373B153}"/>
              </a:ext>
            </a:extLst>
          </p:cNvPr>
          <p:cNvSpPr txBox="1"/>
          <p:nvPr/>
        </p:nvSpPr>
        <p:spPr>
          <a:xfrm>
            <a:off x="2552697" y="348866"/>
            <a:ext cx="7533018" cy="877729"/>
          </a:xfrm>
          <a:prstGeom prst="rect">
            <a:avLst/>
          </a:prstGeom>
        </p:spPr>
        <p:txBody>
          <a:bodyPr vert="horz" lIns="91440" tIns="45720" rIns="91440" bIns="45720" rtlCol="0" anchor="ctr">
            <a:normAutofit/>
          </a:bodyPr>
          <a:lstStyle/>
          <a:p>
            <a:pPr>
              <a:lnSpc>
                <a:spcPct val="90000"/>
              </a:lnSpc>
              <a:spcAft>
                <a:spcPts val="600"/>
              </a:spcAft>
            </a:pPr>
            <a:r>
              <a:rPr lang="en-US" sz="2700" b="1">
                <a:solidFill>
                  <a:srgbClr val="FFFFFF"/>
                </a:solidFill>
                <a:latin typeface="+mj-lt"/>
                <a:ea typeface="+mj-ea"/>
                <a:cs typeface="+mj-cs"/>
              </a:rPr>
              <a:t>Homicide rate – persons killed in England and Wales 1977-2020 (per 100k pop)</a:t>
            </a:r>
          </a:p>
        </p:txBody>
      </p:sp>
      <p:graphicFrame>
        <p:nvGraphicFramePr>
          <p:cNvPr id="5" name="Content Placeholder 4">
            <a:extLst>
              <a:ext uri="{FF2B5EF4-FFF2-40B4-BE49-F238E27FC236}">
                <a16:creationId xmlns:a16="http://schemas.microsoft.com/office/drawing/2014/main" id="{D143003E-0923-8379-775C-A49BF500A522}"/>
              </a:ext>
            </a:extLst>
          </p:cNvPr>
          <p:cNvGraphicFramePr>
            <a:graphicFrameLocks noGrp="1"/>
          </p:cNvGraphicFramePr>
          <p:nvPr>
            <p:ph idx="1"/>
            <p:extLst>
              <p:ext uri="{D42A27DB-BD31-4B8C-83A1-F6EECF244321}">
                <p14:modId xmlns:p14="http://schemas.microsoft.com/office/powerpoint/2010/main" val="2472826974"/>
              </p:ext>
            </p:extLst>
          </p:nvPr>
        </p:nvGraphicFramePr>
        <p:xfrm>
          <a:off x="1117600" y="1608706"/>
          <a:ext cx="10292080" cy="490042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394C7004-CB96-DF49-1F2C-19AF9309944A}"/>
              </a:ext>
            </a:extLst>
          </p:cNvPr>
          <p:cNvSpPr>
            <a:spLocks noGrp="1"/>
          </p:cNvSpPr>
          <p:nvPr>
            <p:ph type="title"/>
          </p:nvPr>
        </p:nvSpPr>
        <p:spPr>
          <a:xfrm>
            <a:off x="753050" y="430146"/>
            <a:ext cx="11132312" cy="1259840"/>
          </a:xfrm>
        </p:spPr>
        <p:txBody>
          <a:bodyPr vert="horz" lIns="91440" tIns="45720" rIns="91440" bIns="45720" rtlCol="0" anchor="t">
            <a:normAutofit fontScale="90000"/>
          </a:bodyPr>
          <a:lstStyle/>
          <a:p>
            <a:pPr>
              <a:tabLst>
                <a:tab pos="1706563" algn="l"/>
              </a:tabLst>
            </a:pPr>
            <a:r>
              <a:rPr lang="en-US" sz="3200" b="1" kern="1200" dirty="0">
                <a:latin typeface="+mj-lt"/>
                <a:ea typeface="+mj-ea"/>
                <a:cs typeface="+mj-cs"/>
              </a:rPr>
              <a:t>Homicide Trends (Homicide Index) 1977-2020 (rates per 100k, pop)</a:t>
            </a:r>
            <a:br>
              <a:rPr lang="en-US" sz="2800" b="1" kern="1200" dirty="0">
                <a:latin typeface="+mj-lt"/>
                <a:ea typeface="+mj-ea"/>
                <a:cs typeface="+mj-cs"/>
              </a:rPr>
            </a:br>
            <a:endParaRPr lang="en-US" sz="2800" b="1" kern="1200" dirty="0">
              <a:latin typeface="+mj-lt"/>
              <a:ea typeface="+mj-ea"/>
              <a:cs typeface="+mj-cs"/>
            </a:endParaRPr>
          </a:p>
        </p:txBody>
      </p:sp>
    </p:spTree>
    <p:extLst>
      <p:ext uri="{BB962C8B-B14F-4D97-AF65-F5344CB8AC3E}">
        <p14:creationId xmlns:p14="http://schemas.microsoft.com/office/powerpoint/2010/main" val="1064989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AB7C3-6719-C5F9-C7C9-FA1AEEF5584A}"/>
              </a:ext>
            </a:extLst>
          </p:cNvPr>
          <p:cNvSpPr>
            <a:spLocks noGrp="1"/>
          </p:cNvSpPr>
          <p:nvPr>
            <p:ph type="title"/>
          </p:nvPr>
        </p:nvSpPr>
        <p:spPr>
          <a:xfrm>
            <a:off x="690909" y="355954"/>
            <a:ext cx="11175942" cy="1330606"/>
          </a:xfrm>
        </p:spPr>
        <p:txBody>
          <a:bodyPr>
            <a:normAutofit/>
          </a:bodyPr>
          <a:lstStyle/>
          <a:p>
            <a:r>
              <a:rPr lang="en-US" sz="2800" dirty="0">
                <a:solidFill>
                  <a:schemeClr val="tx1">
                    <a:lumMod val="65000"/>
                    <a:lumOff val="35000"/>
                  </a:schemeClr>
                </a:solidFill>
              </a:rPr>
              <a:t>Homicide </a:t>
            </a:r>
            <a:r>
              <a:rPr lang="en-US" sz="2800" dirty="0" err="1">
                <a:solidFill>
                  <a:schemeClr val="tx1">
                    <a:lumMod val="65000"/>
                    <a:lumOff val="35000"/>
                  </a:schemeClr>
                </a:solidFill>
              </a:rPr>
              <a:t>victimisation</a:t>
            </a:r>
            <a:r>
              <a:rPr lang="en-US" sz="2800" dirty="0">
                <a:solidFill>
                  <a:schemeClr val="tx1">
                    <a:lumMod val="65000"/>
                    <a:lumOff val="35000"/>
                  </a:schemeClr>
                </a:solidFill>
              </a:rPr>
              <a:t> by gender - England &amp; Wales, 1977-2020 (rate per 100k)</a:t>
            </a:r>
            <a:endParaRPr lang="en-GB" sz="2800" dirty="0">
              <a:solidFill>
                <a:schemeClr val="tx1">
                  <a:lumMod val="65000"/>
                  <a:lumOff val="35000"/>
                </a:schemeClr>
              </a:solidFill>
            </a:endParaRPr>
          </a:p>
        </p:txBody>
      </p:sp>
      <p:graphicFrame>
        <p:nvGraphicFramePr>
          <p:cNvPr id="4" name="Content Placeholder 3">
            <a:extLst>
              <a:ext uri="{FF2B5EF4-FFF2-40B4-BE49-F238E27FC236}">
                <a16:creationId xmlns:a16="http://schemas.microsoft.com/office/drawing/2014/main" id="{04D80EB0-2932-D4B5-69C6-D31D5DA67E77}"/>
              </a:ext>
            </a:extLst>
          </p:cNvPr>
          <p:cNvGraphicFramePr>
            <a:graphicFrameLocks noGrp="1"/>
          </p:cNvGraphicFramePr>
          <p:nvPr>
            <p:ph idx="1"/>
            <p:extLst>
              <p:ext uri="{D42A27DB-BD31-4B8C-83A1-F6EECF244321}">
                <p14:modId xmlns:p14="http://schemas.microsoft.com/office/powerpoint/2010/main" val="3734541272"/>
              </p:ext>
            </p:extLst>
          </p:nvPr>
        </p:nvGraphicFramePr>
        <p:xfrm>
          <a:off x="965200" y="1615440"/>
          <a:ext cx="10160000" cy="50190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23309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A9CBD-98AA-024B-F509-61D44FB326C8}"/>
              </a:ext>
            </a:extLst>
          </p:cNvPr>
          <p:cNvSpPr>
            <a:spLocks noGrp="1"/>
          </p:cNvSpPr>
          <p:nvPr>
            <p:ph type="title"/>
          </p:nvPr>
        </p:nvSpPr>
        <p:spPr>
          <a:xfrm>
            <a:off x="579120" y="366114"/>
            <a:ext cx="11633141" cy="1635406"/>
          </a:xfrm>
        </p:spPr>
        <p:txBody>
          <a:bodyPr>
            <a:normAutofit/>
          </a:bodyPr>
          <a:lstStyle/>
          <a:p>
            <a:pPr>
              <a:lnSpc>
                <a:spcPct val="90000"/>
              </a:lnSpc>
            </a:pPr>
            <a:r>
              <a:rPr lang="en-US" sz="2800" dirty="0">
                <a:latin typeface="+mn-lt"/>
              </a:rPr>
              <a:t>Homicide by gender relationship - Homicide Index (England &amp; Wales) 1977-2020 (rate per 100k)</a:t>
            </a:r>
            <a:br>
              <a:rPr lang="en-GB" sz="2200" dirty="0">
                <a:latin typeface="+mn-lt"/>
              </a:rPr>
            </a:br>
            <a:endParaRPr lang="en-GB" sz="2200" dirty="0"/>
          </a:p>
        </p:txBody>
      </p:sp>
      <p:graphicFrame>
        <p:nvGraphicFramePr>
          <p:cNvPr id="4" name="Content Placeholder 3">
            <a:extLst>
              <a:ext uri="{FF2B5EF4-FFF2-40B4-BE49-F238E27FC236}">
                <a16:creationId xmlns:a16="http://schemas.microsoft.com/office/drawing/2014/main" id="{587D07B5-8CD3-AE3B-A605-98D8B81A9AB5}"/>
              </a:ext>
            </a:extLst>
          </p:cNvPr>
          <p:cNvGraphicFramePr>
            <a:graphicFrameLocks noGrp="1"/>
          </p:cNvGraphicFramePr>
          <p:nvPr>
            <p:ph idx="1"/>
            <p:extLst>
              <p:ext uri="{D42A27DB-BD31-4B8C-83A1-F6EECF244321}">
                <p14:modId xmlns:p14="http://schemas.microsoft.com/office/powerpoint/2010/main" val="2893798371"/>
              </p:ext>
            </p:extLst>
          </p:nvPr>
        </p:nvGraphicFramePr>
        <p:xfrm>
          <a:off x="787400" y="1503680"/>
          <a:ext cx="10617200" cy="528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6424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5AACA-2467-A9DC-7617-AA2745885365}"/>
              </a:ext>
            </a:extLst>
          </p:cNvPr>
          <p:cNvSpPr>
            <a:spLocks noGrp="1"/>
          </p:cNvSpPr>
          <p:nvPr>
            <p:ph type="title"/>
          </p:nvPr>
        </p:nvSpPr>
        <p:spPr/>
        <p:txBody>
          <a:bodyPr/>
          <a:lstStyle/>
          <a:p>
            <a:r>
              <a:rPr lang="en-GB" dirty="0"/>
              <a:t>Dynamic Victimisation Context – 40 years</a:t>
            </a:r>
          </a:p>
        </p:txBody>
      </p:sp>
      <p:sp>
        <p:nvSpPr>
          <p:cNvPr id="3" name="Content Placeholder 2">
            <a:extLst>
              <a:ext uri="{FF2B5EF4-FFF2-40B4-BE49-F238E27FC236}">
                <a16:creationId xmlns:a16="http://schemas.microsoft.com/office/drawing/2014/main" id="{1DF17C3F-1D3A-C939-EB8D-4A888D2E3042}"/>
              </a:ext>
            </a:extLst>
          </p:cNvPr>
          <p:cNvSpPr>
            <a:spLocks noGrp="1"/>
          </p:cNvSpPr>
          <p:nvPr>
            <p:ph idx="1"/>
          </p:nvPr>
        </p:nvSpPr>
        <p:spPr>
          <a:xfrm>
            <a:off x="6231126" y="1680898"/>
            <a:ext cx="5035099" cy="4593828"/>
          </a:xfrm>
          <a:ln w="15875">
            <a:solidFill>
              <a:srgbClr val="7030A0"/>
            </a:solidFill>
          </a:ln>
        </p:spPr>
        <p:txBody>
          <a:bodyPr>
            <a:normAutofit fontScale="70000" lnSpcReduction="20000"/>
          </a:bodyPr>
          <a:lstStyle/>
          <a:p>
            <a:pPr marL="0" indent="0">
              <a:buNone/>
            </a:pPr>
            <a:r>
              <a:rPr lang="en-GB" sz="3400" b="1" i="1" dirty="0"/>
              <a:t>Male victims</a:t>
            </a:r>
          </a:p>
          <a:p>
            <a:pPr marL="0" indent="0">
              <a:buNone/>
            </a:pPr>
            <a:endParaRPr lang="en-GB" sz="1300" b="1" dirty="0"/>
          </a:p>
          <a:p>
            <a:pPr marL="285750" lvl="0" indent="-285750" eaLnBrk="0" fontAlgn="base" hangingPunct="0">
              <a:lnSpc>
                <a:spcPct val="100000"/>
              </a:lnSpc>
              <a:spcBef>
                <a:spcPct val="0"/>
              </a:spcBef>
              <a:spcAft>
                <a:spcPct val="0"/>
              </a:spcAft>
            </a:pPr>
            <a:r>
              <a:rPr lang="en-US" altLang="en-US" sz="2400" dirty="0"/>
              <a:t>Occurs largely outside the home: </a:t>
            </a:r>
            <a:r>
              <a:rPr lang="en-US" altLang="en-US" sz="2400" b="1" dirty="0"/>
              <a:t>acquaintances and strangers dominate</a:t>
            </a:r>
            <a:r>
              <a:rPr lang="en-US" altLang="en-US" sz="2400" dirty="0"/>
              <a:t>.</a:t>
            </a:r>
          </a:p>
          <a:p>
            <a:pPr marL="285750" lvl="0" indent="-285750" eaLnBrk="0" fontAlgn="base" hangingPunct="0">
              <a:lnSpc>
                <a:spcPct val="100000"/>
              </a:lnSpc>
              <a:spcBef>
                <a:spcPct val="0"/>
              </a:spcBef>
              <a:spcAft>
                <a:spcPct val="0"/>
              </a:spcAft>
            </a:pPr>
            <a:endParaRPr lang="en-US" altLang="en-US" sz="2400" dirty="0"/>
          </a:p>
          <a:p>
            <a:pPr marL="285750" lvl="0" indent="-285750" eaLnBrk="0" fontAlgn="base" hangingPunct="0">
              <a:lnSpc>
                <a:spcPct val="100000"/>
              </a:lnSpc>
              <a:spcBef>
                <a:spcPct val="0"/>
              </a:spcBef>
              <a:spcAft>
                <a:spcPct val="0"/>
              </a:spcAft>
            </a:pPr>
            <a:r>
              <a:rPr lang="en-US" altLang="en-US" sz="2400" dirty="0"/>
              <a:t>Proportions are much higher than for women, with </a:t>
            </a:r>
            <a:r>
              <a:rPr lang="en-US" altLang="en-US" sz="2400" b="1" dirty="0"/>
              <a:t>marked volatility over time</a:t>
            </a:r>
            <a:r>
              <a:rPr lang="en-US" altLang="en-US" sz="2400" dirty="0"/>
              <a:t> (periodic spikes).</a:t>
            </a:r>
          </a:p>
          <a:p>
            <a:pPr marL="285750" lvl="0" indent="-285750" eaLnBrk="0" fontAlgn="base" hangingPunct="0">
              <a:lnSpc>
                <a:spcPct val="100000"/>
              </a:lnSpc>
              <a:spcBef>
                <a:spcPct val="0"/>
              </a:spcBef>
              <a:spcAft>
                <a:spcPct val="0"/>
              </a:spcAft>
            </a:pPr>
            <a:endParaRPr lang="en-US" altLang="en-US" sz="2400" dirty="0"/>
          </a:p>
          <a:p>
            <a:pPr marL="285750" lvl="0" indent="-285750" eaLnBrk="0" fontAlgn="base" hangingPunct="0">
              <a:lnSpc>
                <a:spcPct val="100000"/>
              </a:lnSpc>
              <a:spcBef>
                <a:spcPct val="0"/>
              </a:spcBef>
              <a:spcAft>
                <a:spcPct val="0"/>
              </a:spcAft>
            </a:pPr>
            <a:r>
              <a:rPr lang="en-US" altLang="en-US" sz="2400" dirty="0"/>
              <a:t>Domestic contexts (partner/family) are a </a:t>
            </a:r>
            <a:r>
              <a:rPr lang="en-US" altLang="en-US" sz="2400" b="1" dirty="0"/>
              <a:t>minor but persistent element</a:t>
            </a:r>
            <a:r>
              <a:rPr lang="en-US" altLang="en-US" sz="2400" dirty="0"/>
              <a:t>.</a:t>
            </a:r>
          </a:p>
          <a:p>
            <a:pPr marL="285750" lvl="0" indent="-285750" eaLnBrk="0" fontAlgn="base" hangingPunct="0">
              <a:lnSpc>
                <a:spcPct val="100000"/>
              </a:lnSpc>
              <a:spcBef>
                <a:spcPct val="0"/>
              </a:spcBef>
              <a:spcAft>
                <a:spcPct val="0"/>
              </a:spcAft>
            </a:pPr>
            <a:endParaRPr lang="en-US" altLang="en-US" sz="2400" dirty="0"/>
          </a:p>
          <a:p>
            <a:pPr marL="285750" lvl="0" indent="-285750" eaLnBrk="0" fontAlgn="base" hangingPunct="0">
              <a:lnSpc>
                <a:spcPct val="100000"/>
              </a:lnSpc>
              <a:spcBef>
                <a:spcPct val="0"/>
              </a:spcBef>
              <a:spcAft>
                <a:spcPct val="0"/>
              </a:spcAft>
            </a:pPr>
            <a:r>
              <a:rPr lang="en-US" altLang="en-US" sz="2400" dirty="0"/>
              <a:t>Suggests male </a:t>
            </a:r>
            <a:r>
              <a:rPr lang="en-US" altLang="en-US" sz="2400" dirty="0" err="1"/>
              <a:t>victimisation</a:t>
            </a:r>
            <a:r>
              <a:rPr lang="en-US" altLang="en-US" sz="2400" dirty="0"/>
              <a:t> is more shaped by </a:t>
            </a:r>
            <a:r>
              <a:rPr lang="en-US" altLang="en-US" sz="2400" b="1" dirty="0"/>
              <a:t>public, social, and situational factors</a:t>
            </a:r>
            <a:r>
              <a:rPr lang="en-US" altLang="en-US" sz="2400" dirty="0"/>
              <a:t> — including disputes, street violence, and illicit markets.</a:t>
            </a:r>
          </a:p>
          <a:p>
            <a:pPr marL="285750" lvl="0" indent="-285750" eaLnBrk="0" fontAlgn="base" hangingPunct="0">
              <a:lnSpc>
                <a:spcPct val="100000"/>
              </a:lnSpc>
              <a:spcBef>
                <a:spcPct val="0"/>
              </a:spcBef>
              <a:spcAft>
                <a:spcPct val="0"/>
              </a:spcAft>
            </a:pPr>
            <a:endParaRPr lang="en-US" altLang="en-US" sz="2400" dirty="0"/>
          </a:p>
          <a:p>
            <a:pPr marL="285750" lvl="0" indent="-285750" eaLnBrk="0" fontAlgn="base" hangingPunct="0">
              <a:lnSpc>
                <a:spcPct val="100000"/>
              </a:lnSpc>
              <a:spcBef>
                <a:spcPct val="0"/>
              </a:spcBef>
              <a:spcAft>
                <a:spcPct val="0"/>
              </a:spcAft>
            </a:pPr>
            <a:r>
              <a:rPr lang="en-US" altLang="en-US" sz="2400" dirty="0"/>
              <a:t>Unlike the steady female pattern, male homicide is </a:t>
            </a:r>
            <a:r>
              <a:rPr lang="en-US" altLang="en-US" sz="2400" b="1" dirty="0"/>
              <a:t>less predictable and harder to explain</a:t>
            </a:r>
            <a:endParaRPr lang="en-GB" sz="2200" b="1" dirty="0"/>
          </a:p>
          <a:p>
            <a:pPr marL="0" indent="0">
              <a:buNone/>
            </a:pPr>
            <a:endParaRPr lang="en-GB" sz="2200" b="1" dirty="0"/>
          </a:p>
          <a:p>
            <a:endParaRPr lang="en-GB" dirty="0"/>
          </a:p>
        </p:txBody>
      </p:sp>
      <p:sp>
        <p:nvSpPr>
          <p:cNvPr id="6" name="Content Placeholder 2">
            <a:extLst>
              <a:ext uri="{FF2B5EF4-FFF2-40B4-BE49-F238E27FC236}">
                <a16:creationId xmlns:a16="http://schemas.microsoft.com/office/drawing/2014/main" id="{8754EA23-6041-70BB-D0C7-B139B5594EBD}"/>
              </a:ext>
            </a:extLst>
          </p:cNvPr>
          <p:cNvSpPr txBox="1">
            <a:spLocks/>
          </p:cNvSpPr>
          <p:nvPr/>
        </p:nvSpPr>
        <p:spPr>
          <a:xfrm>
            <a:off x="5939437" y="1967405"/>
            <a:ext cx="4766742" cy="4593828"/>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11" name="Content Placeholder 2">
            <a:extLst>
              <a:ext uri="{FF2B5EF4-FFF2-40B4-BE49-F238E27FC236}">
                <a16:creationId xmlns:a16="http://schemas.microsoft.com/office/drawing/2014/main" id="{1B32B66A-8855-B9D7-FF81-E645CEC45A6D}"/>
              </a:ext>
            </a:extLst>
          </p:cNvPr>
          <p:cNvSpPr txBox="1">
            <a:spLocks/>
          </p:cNvSpPr>
          <p:nvPr/>
        </p:nvSpPr>
        <p:spPr>
          <a:xfrm>
            <a:off x="925774" y="1680898"/>
            <a:ext cx="4766742" cy="4593828"/>
          </a:xfrm>
          <a:prstGeom prst="rect">
            <a:avLst/>
          </a:prstGeom>
          <a:ln w="15875">
            <a:solidFill>
              <a:srgbClr val="7030A0"/>
            </a:solidFill>
          </a:ln>
        </p:spPr>
        <p:txBody>
          <a:bodyPr vert="horz" lIns="91440" tIns="45720" rIns="91440" bIns="45720" rtlCol="0">
            <a:normAutofit fontScale="92500"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600" b="1" i="1" dirty="0"/>
              <a:t>Female victims</a:t>
            </a:r>
          </a:p>
          <a:p>
            <a:r>
              <a:rPr lang="en-GB" sz="1800" dirty="0"/>
              <a:t>Majority of female homicide victims are killed by </a:t>
            </a:r>
            <a:r>
              <a:rPr lang="en-GB" sz="1800" b="1" dirty="0"/>
              <a:t>partners or family members</a:t>
            </a:r>
            <a:r>
              <a:rPr lang="en-GB" sz="1800" dirty="0"/>
              <a:t>.</a:t>
            </a:r>
          </a:p>
          <a:p>
            <a:r>
              <a:rPr lang="en-GB" sz="1800" dirty="0"/>
              <a:t>This pattern is </a:t>
            </a:r>
            <a:r>
              <a:rPr lang="en-GB" sz="1800" b="1" dirty="0"/>
              <a:t>remarkably consistent over four decades</a:t>
            </a:r>
            <a:r>
              <a:rPr lang="en-GB" sz="1800" dirty="0"/>
              <a:t>.</a:t>
            </a:r>
          </a:p>
          <a:p>
            <a:r>
              <a:rPr lang="en-GB" sz="1800" dirty="0"/>
              <a:t>Intimate partner killings remain the </a:t>
            </a:r>
            <a:r>
              <a:rPr lang="en-GB" sz="1800" b="1" dirty="0"/>
              <a:t>dominant context</a:t>
            </a:r>
            <a:r>
              <a:rPr lang="en-GB" sz="1800" dirty="0"/>
              <a:t>, showing the persistence of gendered violence in domestic spaces.</a:t>
            </a:r>
          </a:p>
          <a:p>
            <a:r>
              <a:rPr lang="en-GB" sz="1800" dirty="0"/>
              <a:t>Acquaintance/stranger killings of women are </a:t>
            </a:r>
            <a:r>
              <a:rPr lang="en-GB" sz="1800" b="1" dirty="0"/>
              <a:t>rare and stable</a:t>
            </a:r>
            <a:r>
              <a:rPr lang="en-GB" sz="1800" dirty="0"/>
              <a:t> over time.</a:t>
            </a:r>
          </a:p>
          <a:p>
            <a:r>
              <a:rPr lang="en-GB" sz="1800" dirty="0"/>
              <a:t>Highlights the enduring link between </a:t>
            </a:r>
            <a:r>
              <a:rPr lang="en-GB" sz="1800" b="1" dirty="0"/>
              <a:t>gender inequality and lethal violence against women</a:t>
            </a:r>
            <a:r>
              <a:rPr lang="en-GB" sz="1800" dirty="0"/>
              <a:t>.</a:t>
            </a:r>
          </a:p>
          <a:p>
            <a:endParaRPr lang="en-GB" dirty="0"/>
          </a:p>
        </p:txBody>
      </p:sp>
    </p:spTree>
    <p:extLst>
      <p:ext uri="{BB962C8B-B14F-4D97-AF65-F5344CB8AC3E}">
        <p14:creationId xmlns:p14="http://schemas.microsoft.com/office/powerpoint/2010/main" val="4030161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6" name="Rectangle 1045">
            <a:extLst>
              <a:ext uri="{FF2B5EF4-FFF2-40B4-BE49-F238E27FC236}">
                <a16:creationId xmlns:a16="http://schemas.microsoft.com/office/drawing/2014/main" id="{37B65277-82C6-6D08-6DCA-4A7DCC3B7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95D2A6-DC03-0489-2FA7-F65FA982C253}"/>
              </a:ext>
            </a:extLst>
          </p:cNvPr>
          <p:cNvSpPr>
            <a:spLocks noGrp="1"/>
          </p:cNvSpPr>
          <p:nvPr>
            <p:ph type="title"/>
          </p:nvPr>
        </p:nvSpPr>
        <p:spPr>
          <a:xfrm>
            <a:off x="395300" y="366664"/>
            <a:ext cx="6143752" cy="1297543"/>
          </a:xfrm>
        </p:spPr>
        <p:txBody>
          <a:bodyPr vert="horz" lIns="91440" tIns="45720" rIns="91440" bIns="45720" rtlCol="0" anchor="b">
            <a:normAutofit/>
          </a:bodyPr>
          <a:lstStyle/>
          <a:p>
            <a:r>
              <a:rPr lang="en-US" sz="3600" b="1" kern="1200" dirty="0">
                <a:solidFill>
                  <a:schemeClr val="tx1"/>
                </a:solidFill>
                <a:latin typeface="+mj-lt"/>
                <a:ea typeface="+mj-ea"/>
                <a:cs typeface="+mj-cs"/>
              </a:rPr>
              <a:t>Summary: gendered long-term homicide trends</a:t>
            </a:r>
          </a:p>
        </p:txBody>
      </p:sp>
      <p:sp>
        <p:nvSpPr>
          <p:cNvPr id="3" name="Content Placeholder 2">
            <a:extLst>
              <a:ext uri="{FF2B5EF4-FFF2-40B4-BE49-F238E27FC236}">
                <a16:creationId xmlns:a16="http://schemas.microsoft.com/office/drawing/2014/main" id="{FDAF4FBE-DB04-3596-7792-0274F22736C0}"/>
              </a:ext>
            </a:extLst>
          </p:cNvPr>
          <p:cNvSpPr>
            <a:spLocks noGrp="1"/>
          </p:cNvSpPr>
          <p:nvPr>
            <p:ph type="body" sz="half" idx="2"/>
          </p:nvPr>
        </p:nvSpPr>
        <p:spPr>
          <a:xfrm>
            <a:off x="612648" y="2030871"/>
            <a:ext cx="5483352" cy="4096512"/>
          </a:xfrm>
        </p:spPr>
        <p:txBody>
          <a:bodyPr vert="horz" lIns="91440" tIns="45720" rIns="91440" bIns="45720" rtlCol="0">
            <a:normAutofit/>
          </a:bodyPr>
          <a:lstStyle/>
          <a:p>
            <a:pPr marL="285750" indent="-228600">
              <a:buFont typeface="Arial" panose="020B0604020202020204" pitchFamily="34" charset="0"/>
              <a:buChar char="•"/>
            </a:pPr>
            <a:r>
              <a:rPr lang="en-US" sz="2000" dirty="0"/>
              <a:t>Persistent steady downward trend in male-on-female violence over forty years, although the context of female homicide within an intimate relationship or family remains consistent.  </a:t>
            </a:r>
          </a:p>
          <a:p>
            <a:pPr marL="285750" indent="-228600">
              <a:buFont typeface="Arial" panose="020B0604020202020204" pitchFamily="34" charset="0"/>
              <a:buChar char="•"/>
            </a:pPr>
            <a:r>
              <a:rPr lang="en-US" sz="2000" dirty="0"/>
              <a:t>Meanwhile, male-on-male violence, particularly outside of domestic contexts (acquaintance/ stranger), shows resilience and periodic sharp volatility (spikes) – which we lack clear understanding of.  </a:t>
            </a:r>
          </a:p>
          <a:p>
            <a:pPr marL="285750" indent="-228600">
              <a:buFont typeface="Arial" panose="020B0604020202020204" pitchFamily="34" charset="0"/>
              <a:buChar char="•"/>
            </a:pPr>
            <a:endParaRPr lang="en-US" dirty="0"/>
          </a:p>
          <a:p>
            <a:pPr indent="-228600">
              <a:buFont typeface="Arial" panose="020B0604020202020204" pitchFamily="34" charset="0"/>
              <a:buChar char="•"/>
            </a:pPr>
            <a:endParaRPr lang="en-US" dirty="0"/>
          </a:p>
        </p:txBody>
      </p:sp>
      <p:pic>
        <p:nvPicPr>
          <p:cNvPr id="4" name="Picture 2" descr="Protestors gather to demonstrate against violence against women">
            <a:extLst>
              <a:ext uri="{FF2B5EF4-FFF2-40B4-BE49-F238E27FC236}">
                <a16:creationId xmlns:a16="http://schemas.microsoft.com/office/drawing/2014/main" id="{8249304F-4CEF-4CF0-E38B-4CF2073F02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0115" r="27610"/>
          <a:stretch>
            <a:fillRect/>
          </a:stretch>
        </p:blipFill>
        <p:spPr bwMode="auto">
          <a:xfrm>
            <a:off x="6708648" y="724247"/>
            <a:ext cx="5021316" cy="540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4362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C008C-947F-5E90-4877-F2AD9BEA77D6}"/>
              </a:ext>
            </a:extLst>
          </p:cNvPr>
          <p:cNvSpPr>
            <a:spLocks noGrp="1"/>
          </p:cNvSpPr>
          <p:nvPr>
            <p:ph type="title"/>
          </p:nvPr>
        </p:nvSpPr>
        <p:spPr>
          <a:xfrm>
            <a:off x="546360" y="370736"/>
            <a:ext cx="4167880" cy="2875384"/>
          </a:xfrm>
        </p:spPr>
        <p:txBody>
          <a:bodyPr>
            <a:normAutofit/>
          </a:bodyPr>
          <a:lstStyle/>
          <a:p>
            <a:r>
              <a:rPr lang="en-GB" sz="3600" dirty="0"/>
              <a:t>Homicide Trends in BAME populations</a:t>
            </a:r>
          </a:p>
        </p:txBody>
      </p:sp>
      <p:sp>
        <p:nvSpPr>
          <p:cNvPr id="3" name="Content Placeholder 2">
            <a:extLst>
              <a:ext uri="{FF2B5EF4-FFF2-40B4-BE49-F238E27FC236}">
                <a16:creationId xmlns:a16="http://schemas.microsoft.com/office/drawing/2014/main" id="{A89BB6D8-CF46-155C-B647-3CBE2E11C874}"/>
              </a:ext>
            </a:extLst>
          </p:cNvPr>
          <p:cNvSpPr>
            <a:spLocks noGrp="1"/>
          </p:cNvSpPr>
          <p:nvPr>
            <p:ph idx="1"/>
          </p:nvPr>
        </p:nvSpPr>
        <p:spPr>
          <a:xfrm>
            <a:off x="5293360" y="370736"/>
            <a:ext cx="6446209" cy="5781040"/>
          </a:xfrm>
        </p:spPr>
        <p:txBody>
          <a:bodyPr>
            <a:normAutofit lnSpcReduction="10000"/>
          </a:bodyPr>
          <a:lstStyle/>
          <a:p>
            <a:pPr marL="0" indent="0">
              <a:buNone/>
            </a:pPr>
            <a:r>
              <a:rPr lang="en-GB" sz="4300" b="1" dirty="0"/>
              <a:t>Data Limitations</a:t>
            </a:r>
          </a:p>
          <a:p>
            <a:pPr marL="0" indent="0">
              <a:buNone/>
            </a:pPr>
            <a:endParaRPr lang="en-GB" sz="2600" b="1" dirty="0"/>
          </a:p>
          <a:p>
            <a:r>
              <a:rPr lang="en-GB" sz="2400" dirty="0"/>
              <a:t>Ethnic data is a relatively recent analytical resource in Homicide Index, collected from 1997. </a:t>
            </a:r>
          </a:p>
          <a:p>
            <a:r>
              <a:rPr lang="en-GB" sz="2400" dirty="0"/>
              <a:t>Similarly, it was only introduced as a demographic category in the 1991 census, with the adoption of a seven-category classification system (Laux, 2019). </a:t>
            </a:r>
          </a:p>
          <a:p>
            <a:r>
              <a:rPr lang="en-GB" sz="2400" dirty="0"/>
              <a:t>The Labour Force Survey was one of the first to incorporate this categorisation in 1993.</a:t>
            </a:r>
          </a:p>
          <a:p>
            <a:endParaRPr lang="en-GB" dirty="0"/>
          </a:p>
        </p:txBody>
      </p:sp>
      <p:sp>
        <p:nvSpPr>
          <p:cNvPr id="6" name="Text Placeholder 3">
            <a:extLst>
              <a:ext uri="{FF2B5EF4-FFF2-40B4-BE49-F238E27FC236}">
                <a16:creationId xmlns:a16="http://schemas.microsoft.com/office/drawing/2014/main" id="{AB332E9F-9B44-93B6-2ED5-A8C53CE63BCE}"/>
              </a:ext>
            </a:extLst>
          </p:cNvPr>
          <p:cNvSpPr>
            <a:spLocks noGrp="1"/>
          </p:cNvSpPr>
          <p:nvPr>
            <p:ph type="body" sz="half" idx="2"/>
          </p:nvPr>
        </p:nvSpPr>
        <p:spPr>
          <a:xfrm>
            <a:off x="546360" y="4094480"/>
            <a:ext cx="3595634" cy="2057296"/>
          </a:xfrm>
        </p:spPr>
        <p:txBody>
          <a:bodyPr>
            <a:normAutofit fontScale="92500"/>
          </a:bodyPr>
          <a:lstStyle/>
          <a:p>
            <a:r>
              <a:rPr lang="en-GB" dirty="0"/>
              <a:t>For ethnicity, population-adjusted homicide rates provide the most meaningful measure, because they account for the size of each group in England and Wales. (see also Kumar et al. 2020, 2022) </a:t>
            </a:r>
          </a:p>
        </p:txBody>
      </p:sp>
    </p:spTree>
    <p:extLst>
      <p:ext uri="{BB962C8B-B14F-4D97-AF65-F5344CB8AC3E}">
        <p14:creationId xmlns:p14="http://schemas.microsoft.com/office/powerpoint/2010/main" val="4194285357"/>
      </p:ext>
    </p:extLst>
  </p:cSld>
  <p:clrMapOvr>
    <a:masterClrMapping/>
  </p:clrMapOvr>
</p:sld>
</file>

<file path=ppt/theme/theme1.xml><?xml version="1.0" encoding="utf-8"?>
<a:theme xmlns:a="http://schemas.openxmlformats.org/drawingml/2006/main" name="VanillaVTI">
  <a:themeElements>
    <a:clrScheme name="Vanill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54D376C6-1C9B-4C6B-8F3C-483BB307BB05}" vid="{7690D8A9-C071-45EF-BA7A-F7FA9779B1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2382</TotalTime>
  <Words>1749</Words>
  <Application>Microsoft Office PowerPoint</Application>
  <PresentationFormat>Widescreen</PresentationFormat>
  <Paragraphs>239</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Aptos</vt:lpstr>
      <vt:lpstr>Arial</vt:lpstr>
      <vt:lpstr>Calibri</vt:lpstr>
      <vt:lpstr>Neue Haas Grotesk Text Pro</vt:lpstr>
      <vt:lpstr>Times New Roman</vt:lpstr>
      <vt:lpstr>VanillaVTI</vt:lpstr>
      <vt:lpstr>40 years of homicide trends in England and Wales</vt:lpstr>
      <vt:lpstr>Long Term Violence Trends in England and Wales</vt:lpstr>
      <vt:lpstr>Non-lethal Violence Trends (Crime Survey for England and Wales) 1982-2019 (rates per 1k, pop) </vt:lpstr>
      <vt:lpstr>Homicide Trends (Homicide Index) 1977-2020 (rates per 100k, pop) </vt:lpstr>
      <vt:lpstr>Homicide victimisation by gender - England &amp; Wales, 1977-2020 (rate per 100k)</vt:lpstr>
      <vt:lpstr>Homicide by gender relationship - Homicide Index (England &amp; Wales) 1977-2020 (rate per 100k) </vt:lpstr>
      <vt:lpstr>Dynamic Victimisation Context – 40 years</vt:lpstr>
      <vt:lpstr>Summary: gendered long-term homicide trends</vt:lpstr>
      <vt:lpstr>Homicide Trends in BAME populations</vt:lpstr>
      <vt:lpstr>Homicide victim-to-population ratio by ethnicity</vt:lpstr>
      <vt:lpstr>Access to Justice </vt:lpstr>
      <vt:lpstr>% No suspects identified - male victims age 16-30, 1997-2019</vt:lpstr>
      <vt:lpstr>Access to Justice: Court outcomes for homicide cases (England &amp; Wales) 1997-2020   </vt:lpstr>
      <vt:lpstr>Looking at political cohorts</vt:lpstr>
      <vt:lpstr>Age, Period, Cohort Analysis </vt:lpstr>
      <vt:lpstr>Our Cohorts</vt:lpstr>
      <vt:lpstr>Homicide rate per 100k pop (victims) 1977-2020 by political generation</vt:lpstr>
      <vt:lpstr>Lethal Violence Across Political Generations</vt:lpstr>
      <vt:lpstr>Contact</vt:lpstr>
      <vt:lpstr>References</vt:lpstr>
      <vt:lpstr>Relationship context with offender – % female homicide victims 1977-2020 </vt:lpstr>
      <vt:lpstr>Relationship context with offender – % male homicide victims 1977-2020  </vt:lpstr>
      <vt:lpstr>Percentage of no-suspects located in homicide victimisation 1977-2020**  </vt:lpstr>
      <vt:lpstr>Our Political Cohorts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Emily</dc:creator>
  <cp:lastModifiedBy>Emily</cp:lastModifiedBy>
  <cp:revision>52</cp:revision>
  <cp:lastPrinted>2025-09-21T18:41:41Z</cp:lastPrinted>
  <dcterms:created xsi:type="dcterms:W3CDTF">2025-09-19T13:29:10Z</dcterms:created>
  <dcterms:modified xsi:type="dcterms:W3CDTF">2025-09-22T08:23:25Z</dcterms:modified>
</cp:coreProperties>
</file>