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5"/>
  </p:notesMasterIdLst>
  <p:handoutMasterIdLst>
    <p:handoutMasterId r:id="rId36"/>
  </p:handoutMasterIdLst>
  <p:sldIdLst>
    <p:sldId id="259" r:id="rId2"/>
    <p:sldId id="266" r:id="rId3"/>
    <p:sldId id="278" r:id="rId4"/>
    <p:sldId id="269" r:id="rId5"/>
    <p:sldId id="270" r:id="rId6"/>
    <p:sldId id="313" r:id="rId7"/>
    <p:sldId id="303" r:id="rId8"/>
    <p:sldId id="279" r:id="rId9"/>
    <p:sldId id="324" r:id="rId10"/>
    <p:sldId id="272" r:id="rId11"/>
    <p:sldId id="301" r:id="rId12"/>
    <p:sldId id="276" r:id="rId13"/>
    <p:sldId id="310" r:id="rId14"/>
    <p:sldId id="277" r:id="rId15"/>
    <p:sldId id="296" r:id="rId16"/>
    <p:sldId id="309" r:id="rId17"/>
    <p:sldId id="315" r:id="rId18"/>
    <p:sldId id="305" r:id="rId19"/>
    <p:sldId id="325" r:id="rId20"/>
    <p:sldId id="307" r:id="rId21"/>
    <p:sldId id="311" r:id="rId22"/>
    <p:sldId id="306" r:id="rId23"/>
    <p:sldId id="312" r:id="rId24"/>
    <p:sldId id="293" r:id="rId25"/>
    <p:sldId id="275" r:id="rId26"/>
    <p:sldId id="297" r:id="rId27"/>
    <p:sldId id="298" r:id="rId28"/>
    <p:sldId id="327" r:id="rId29"/>
    <p:sldId id="317" r:id="rId30"/>
    <p:sldId id="282" r:id="rId31"/>
    <p:sldId id="302" r:id="rId32"/>
    <p:sldId id="291" r:id="rId33"/>
    <p:sldId id="267" r:id="rId34"/>
  </p:sldIdLst>
  <p:sldSz cx="12192000" cy="6858000"/>
  <p:notesSz cx="10020300" cy="68881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74" autoAdjust="0"/>
    <p:restoredTop sz="94660"/>
  </p:normalViewPr>
  <p:slideViewPr>
    <p:cSldViewPr snapToGrid="0">
      <p:cViewPr varScale="1">
        <p:scale>
          <a:sx n="74" d="100"/>
          <a:sy n="74" d="100"/>
        </p:scale>
        <p:origin x="678" y="72"/>
      </p:cViewPr>
      <p:guideLst/>
    </p:cSldViewPr>
  </p:slideViewPr>
  <p:notesTextViewPr>
    <p:cViewPr>
      <p:scale>
        <a:sx n="1" d="1"/>
        <a:sy n="1" d="1"/>
      </p:scale>
      <p:origin x="0" y="0"/>
    </p:cViewPr>
  </p:notesTextViewPr>
  <p:notesViewPr>
    <p:cSldViewPr snapToGrid="0">
      <p:cViewPr varScale="1">
        <p:scale>
          <a:sx n="75" d="100"/>
          <a:sy n="75" d="100"/>
        </p:scale>
        <p:origin x="1680"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42131" cy="345604"/>
          </a:xfrm>
          <a:prstGeom prst="rect">
            <a:avLst/>
          </a:prstGeom>
        </p:spPr>
        <p:txBody>
          <a:bodyPr vert="horz" lIns="96616" tIns="48308" rIns="96616" bIns="48308" rtlCol="0"/>
          <a:lstStyle>
            <a:lvl1pPr algn="l">
              <a:defRPr sz="1300"/>
            </a:lvl1pPr>
          </a:lstStyle>
          <a:p>
            <a:endParaRPr lang="en-GB"/>
          </a:p>
        </p:txBody>
      </p:sp>
      <p:sp>
        <p:nvSpPr>
          <p:cNvPr id="3" name="Date Placeholder 2"/>
          <p:cNvSpPr>
            <a:spLocks noGrp="1"/>
          </p:cNvSpPr>
          <p:nvPr>
            <p:ph type="dt" sz="quarter" idx="1"/>
          </p:nvPr>
        </p:nvSpPr>
        <p:spPr>
          <a:xfrm>
            <a:off x="5675853" y="0"/>
            <a:ext cx="4342131" cy="345604"/>
          </a:xfrm>
          <a:prstGeom prst="rect">
            <a:avLst/>
          </a:prstGeom>
        </p:spPr>
        <p:txBody>
          <a:bodyPr vert="horz" lIns="96616" tIns="48308" rIns="96616" bIns="48308" rtlCol="0"/>
          <a:lstStyle>
            <a:lvl1pPr algn="r">
              <a:defRPr sz="1300"/>
            </a:lvl1pPr>
          </a:lstStyle>
          <a:p>
            <a:fld id="{94AA674F-F31D-44BE-A4EF-7263259CE404}" type="datetimeFigureOut">
              <a:rPr lang="en-GB" smtClean="0"/>
              <a:t>27/11/2019</a:t>
            </a:fld>
            <a:endParaRPr lang="en-GB"/>
          </a:p>
        </p:txBody>
      </p:sp>
      <p:sp>
        <p:nvSpPr>
          <p:cNvPr id="4" name="Footer Placeholder 3"/>
          <p:cNvSpPr>
            <a:spLocks noGrp="1"/>
          </p:cNvSpPr>
          <p:nvPr>
            <p:ph type="ftr" sz="quarter" idx="2"/>
          </p:nvPr>
        </p:nvSpPr>
        <p:spPr>
          <a:xfrm>
            <a:off x="2" y="6542561"/>
            <a:ext cx="4342131" cy="345604"/>
          </a:xfrm>
          <a:prstGeom prst="rect">
            <a:avLst/>
          </a:prstGeom>
        </p:spPr>
        <p:txBody>
          <a:bodyPr vert="horz" lIns="96616" tIns="48308" rIns="96616" bIns="48308" rtlCol="0" anchor="b"/>
          <a:lstStyle>
            <a:lvl1pPr algn="l">
              <a:defRPr sz="1300"/>
            </a:lvl1pPr>
          </a:lstStyle>
          <a:p>
            <a:endParaRPr lang="en-GB"/>
          </a:p>
        </p:txBody>
      </p:sp>
      <p:sp>
        <p:nvSpPr>
          <p:cNvPr id="5" name="Slide Number Placeholder 4"/>
          <p:cNvSpPr>
            <a:spLocks noGrp="1"/>
          </p:cNvSpPr>
          <p:nvPr>
            <p:ph type="sldNum" sz="quarter" idx="3"/>
          </p:nvPr>
        </p:nvSpPr>
        <p:spPr>
          <a:xfrm>
            <a:off x="5675853" y="6542561"/>
            <a:ext cx="4342131" cy="345604"/>
          </a:xfrm>
          <a:prstGeom prst="rect">
            <a:avLst/>
          </a:prstGeom>
        </p:spPr>
        <p:txBody>
          <a:bodyPr vert="horz" lIns="96616" tIns="48308" rIns="96616" bIns="48308" rtlCol="0" anchor="b"/>
          <a:lstStyle>
            <a:lvl1pPr algn="r">
              <a:defRPr sz="1300"/>
            </a:lvl1pPr>
          </a:lstStyle>
          <a:p>
            <a:fld id="{F796CAA4-DE65-4096-B023-0245BA9A445E}" type="slidenum">
              <a:rPr lang="en-GB" smtClean="0"/>
              <a:t>‹#›</a:t>
            </a:fld>
            <a:endParaRPr lang="en-GB"/>
          </a:p>
        </p:txBody>
      </p:sp>
    </p:spTree>
    <p:extLst>
      <p:ext uri="{BB962C8B-B14F-4D97-AF65-F5344CB8AC3E}">
        <p14:creationId xmlns:p14="http://schemas.microsoft.com/office/powerpoint/2010/main" val="106242714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41591" cy="34484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676399" y="1"/>
            <a:ext cx="4341591" cy="344845"/>
          </a:xfrm>
          <a:prstGeom prst="rect">
            <a:avLst/>
          </a:prstGeom>
        </p:spPr>
        <p:txBody>
          <a:bodyPr vert="horz" lIns="91440" tIns="45720" rIns="91440" bIns="45720" rtlCol="0"/>
          <a:lstStyle>
            <a:lvl1pPr algn="r">
              <a:defRPr sz="1200"/>
            </a:lvl1pPr>
          </a:lstStyle>
          <a:p>
            <a:fld id="{797E91D3-3490-4C58-A3C0-4348DE50521C}" type="datetimeFigureOut">
              <a:rPr lang="en-GB" smtClean="0"/>
              <a:t>27/11/2019</a:t>
            </a:fld>
            <a:endParaRPr lang="en-GB"/>
          </a:p>
        </p:txBody>
      </p:sp>
      <p:sp>
        <p:nvSpPr>
          <p:cNvPr id="4" name="Slide Image Placeholder 3"/>
          <p:cNvSpPr>
            <a:spLocks noGrp="1" noRot="1" noChangeAspect="1"/>
          </p:cNvSpPr>
          <p:nvPr>
            <p:ph type="sldImg" idx="2"/>
          </p:nvPr>
        </p:nvSpPr>
        <p:spPr>
          <a:xfrm>
            <a:off x="2943225" y="860425"/>
            <a:ext cx="4133850" cy="232568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1002263" y="3315311"/>
            <a:ext cx="8015778" cy="2711833"/>
          </a:xfrm>
          <a:prstGeom prst="rect">
            <a:avLst/>
          </a:prstGeom>
        </p:spPr>
        <p:txBody>
          <a:bodyPr vert="horz" lIns="91440" tIns="45720" rIns="91440" bIns="45720" rtlCol="0"/>
          <a:lstStyle/>
          <a:p>
            <a:pPr lvl="4"/>
            <a:endParaRPr lang="en-GB" dirty="0"/>
          </a:p>
        </p:txBody>
      </p:sp>
      <p:sp>
        <p:nvSpPr>
          <p:cNvPr id="6" name="Footer Placeholder 5"/>
          <p:cNvSpPr>
            <a:spLocks noGrp="1"/>
          </p:cNvSpPr>
          <p:nvPr>
            <p:ph type="ftr" sz="quarter" idx="4"/>
          </p:nvPr>
        </p:nvSpPr>
        <p:spPr>
          <a:xfrm>
            <a:off x="0" y="6543318"/>
            <a:ext cx="4341591" cy="34484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676399" y="6543318"/>
            <a:ext cx="4341591" cy="344845"/>
          </a:xfrm>
          <a:prstGeom prst="rect">
            <a:avLst/>
          </a:prstGeom>
        </p:spPr>
        <p:txBody>
          <a:bodyPr vert="horz" lIns="91440" tIns="45720" rIns="91440" bIns="45720" rtlCol="0" anchor="b"/>
          <a:lstStyle>
            <a:lvl1pPr algn="r">
              <a:defRPr sz="1200"/>
            </a:lvl1pPr>
          </a:lstStyle>
          <a:p>
            <a:fld id="{A998CF7A-5C64-4C81-B6F4-6F42275B0F6E}" type="slidenum">
              <a:rPr lang="en-GB" smtClean="0"/>
              <a:t>‹#›</a:t>
            </a:fld>
            <a:endParaRPr lang="en-GB"/>
          </a:p>
        </p:txBody>
      </p:sp>
    </p:spTree>
    <p:extLst>
      <p:ext uri="{BB962C8B-B14F-4D97-AF65-F5344CB8AC3E}">
        <p14:creationId xmlns:p14="http://schemas.microsoft.com/office/powerpoint/2010/main" val="375164725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burgess-shale.rom.on.ca/em/history/discoveries/02-Walcott.php"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burgess-shale.rom.on.ca/em/history/discoveries/02-walcott.php"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burgess-shale.rom.on.ca/en/science/burgess-shale/01=today.php"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burgess-shale.rom.on.ca/en/science/burgess-shale/03-fossils.php"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pinops.blogspot.ca/2017/02/opabinia-regalis.html"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burgess-shale.rom.on.ca/en/fossil-gallery/amiskwia"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burgess-shale.rom.on.ca/en/fossil-gallery/dinomischus"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burgess-shale.rom.on.ca/en/science/burgess-shale/01-today.php"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s://burgess-shale.rom.on.ca/en/science/burgess-shale/01=today.php" TargetMode="Externa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naturalhistory2.si.edu/paleobiology/burgress/imgBurgess/hallucigenia%20hallucigenia.gif" TargetMode="External"/><Relationship Id="rId2" Type="http://schemas.openxmlformats.org/officeDocument/2006/relationships/slide" Target="../slides/slide20.xml"/><Relationship Id="rId1" Type="http://schemas.openxmlformats.org/officeDocument/2006/relationships/notesMaster" Target="../notesMasters/notesMaster1.xml"/><Relationship Id="rId6" Type="http://schemas.openxmlformats.org/officeDocument/2006/relationships/hyperlink" Target="http://www.palaeontologyonline.com/articles/2017/fossil_focus_hallucigenia/fig3_updated_reconstruction" TargetMode="External"/><Relationship Id="rId5" Type="http://schemas.openxmlformats.org/officeDocument/2006/relationships/hyperlink" Target="http://www.fossilmuseumnat/Fossil_Sites/Chengjiang/Hallucigenia/CJF1174Bt.jpg" TargetMode="External"/><Relationship Id="rId4" Type="http://schemas.openxmlformats.org/officeDocument/2006/relationships/hyperlink" Target="https://naturalhistory2.si.edu/paleobiology/burgess/imgBurgess/hallucigenia%20hallucigenia.D3gif" TargetMode="Externa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burgess-shale.rom.on.ca/en/fossil-gallery/view-species.php?id==1&amp;ref=1&amp;&amp;ref=i"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burgess-shale.rom.on.ca/en/science/origin/03-fossils.php"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burgess-shale.rom.on.ca/en/science/burgess-shale/01=today.php"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burgess-shale.rom.on.ca/en/index.php"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burgess-shale.rom.on.ca/en/fossil-gallery/index.php"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burgess-shale.rom.on.ca/en/history/discoveries/05-rom.php"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royalsociety.org/people/Richard-fortey-11450"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burgess-shale.rom.on.ca/en/science/burgess-shale/01=today.php"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43225" y="860425"/>
            <a:ext cx="4133850" cy="2325688"/>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3209034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4080930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Left hand image, of Helen with horses on the Burgess Shale </a:t>
            </a:r>
            <a:r>
              <a:rPr lang="en-GB" b="1" dirty="0"/>
              <a:t>trail © Erin Younger Family </a:t>
            </a:r>
            <a:r>
              <a:rPr lang="en-GB" b="1" dirty="0" smtClean="0"/>
              <a:t>Collection, reproduced</a:t>
            </a:r>
            <a:endParaRPr lang="en-GB" b="1" dirty="0"/>
          </a:p>
          <a:p>
            <a:r>
              <a:rPr lang="en-GB" b="1" dirty="0" smtClean="0"/>
              <a:t>from ROM/Parks </a:t>
            </a:r>
            <a:r>
              <a:rPr lang="en-GB" b="1" dirty="0"/>
              <a:t>Canada website at </a:t>
            </a:r>
            <a:r>
              <a:rPr lang="en-GB" b="1" dirty="0" smtClean="0">
                <a:hlinkClick r:id="rId3"/>
              </a:rPr>
              <a:t>https://burgess-shale.rom.on.ca/em/history/discoveries/02-Walcott.php</a:t>
            </a:r>
            <a:endParaRPr lang="en-GB" b="1" dirty="0" smtClean="0"/>
          </a:p>
          <a:p>
            <a:endParaRPr lang="en-GB" b="1" dirty="0"/>
          </a:p>
          <a:p>
            <a:r>
              <a:rPr lang="en-GB" b="1" dirty="0" smtClean="0"/>
              <a:t>Middle image, of Walcott at the Walcott quarry 1911-12, © Smithsonian Institution Archives (photograph from Record Unit 95 Box 24 Folder 2A) reproduced in ROM/Parks Canada website at </a:t>
            </a:r>
            <a:r>
              <a:rPr lang="en-GB" b="1" dirty="0" smtClean="0">
                <a:hlinkClick r:id="rId4"/>
              </a:rPr>
              <a:t>https://burgess-shale.rom.on.ca/em/history/discoveries/02-walcott.php</a:t>
            </a:r>
            <a:endParaRPr lang="en-GB" b="1" dirty="0" smtClean="0"/>
          </a:p>
          <a:p>
            <a:endParaRPr lang="en-GB" b="1" dirty="0" smtClean="0"/>
          </a:p>
          <a:p>
            <a:r>
              <a:rPr lang="en-GB" b="1" dirty="0" smtClean="0"/>
              <a:t>Right hand image of  Walcott family, </a:t>
            </a:r>
            <a:r>
              <a:rPr lang="en-GB" b="1" dirty="0" err="1" smtClean="0"/>
              <a:t>Wapta</a:t>
            </a:r>
            <a:r>
              <a:rPr lang="en-GB" b="1" dirty="0" smtClean="0"/>
              <a:t> Falls, Yoho National Park, 1910? (Smithsonian Institution Archives image 84-16281), </a:t>
            </a:r>
            <a:r>
              <a:rPr lang="en-GB" b="1" dirty="0"/>
              <a:t>© Erin Younger Family </a:t>
            </a:r>
            <a:r>
              <a:rPr lang="en-GB" b="1" dirty="0" smtClean="0"/>
              <a:t>Collection, from ROM/Parks Canada website at </a:t>
            </a:r>
            <a:r>
              <a:rPr lang="en-GB" b="1" dirty="0" smtClean="0">
                <a:hlinkClick r:id="rId4"/>
              </a:rPr>
              <a:t>https://burgess-shale.rom.on.ca/em/history/discoveries/02-walcott.php</a:t>
            </a:r>
            <a:endParaRPr lang="en-GB" b="1" dirty="0" smtClean="0"/>
          </a:p>
          <a:p>
            <a:endParaRPr lang="en-GB" b="1" dirty="0" smtClean="0"/>
          </a:p>
          <a:p>
            <a:endParaRPr lang="en-GB" b="1" dirty="0"/>
          </a:p>
          <a:p>
            <a:endParaRPr lang="en-GB" dirty="0"/>
          </a:p>
        </p:txBody>
      </p:sp>
    </p:spTree>
    <p:extLst>
      <p:ext uri="{BB962C8B-B14F-4D97-AF65-F5344CB8AC3E}">
        <p14:creationId xmlns:p14="http://schemas.microsoft.com/office/powerpoint/2010/main" val="13142157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5359836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Left ROM </a:t>
            </a:r>
            <a:r>
              <a:rPr lang="en-GB" b="1" dirty="0"/>
              <a:t>image: </a:t>
            </a:r>
            <a:r>
              <a:rPr lang="en-GB" b="1" dirty="0" smtClean="0"/>
              <a:t>‘Relative Abundance of Species in the Burgess Shale (Walcott Quarry)’ from </a:t>
            </a:r>
            <a:r>
              <a:rPr lang="en-GB" b="1" dirty="0"/>
              <a:t>ROM/Parks Canada web site</a:t>
            </a:r>
          </a:p>
          <a:p>
            <a:r>
              <a:rPr lang="en-GB" b="1" dirty="0" smtClean="0"/>
              <a:t>© Royal </a:t>
            </a:r>
            <a:r>
              <a:rPr lang="en-GB" b="1" dirty="0"/>
              <a:t>Ontario Museum </a:t>
            </a:r>
            <a:r>
              <a:rPr lang="en-GB" b="1" dirty="0">
                <a:hlinkClick r:id="rId3"/>
              </a:rPr>
              <a:t>https://</a:t>
            </a:r>
            <a:r>
              <a:rPr lang="en-GB" b="1" dirty="0" smtClean="0">
                <a:hlinkClick r:id="rId3"/>
              </a:rPr>
              <a:t>burgess-shale.rom.on.ca/en/science/burgess-shale/03-fossils.php</a:t>
            </a:r>
            <a:endParaRPr lang="en-GB" b="1" dirty="0"/>
          </a:p>
          <a:p>
            <a:endParaRPr lang="en-GB" b="1" dirty="0" smtClean="0"/>
          </a:p>
          <a:p>
            <a:r>
              <a:rPr lang="en-GB" b="1" dirty="0" smtClean="0"/>
              <a:t>Right ROM </a:t>
            </a:r>
            <a:r>
              <a:rPr lang="en-GB" b="1" dirty="0"/>
              <a:t>image: </a:t>
            </a:r>
            <a:r>
              <a:rPr lang="en-GB" b="1" dirty="0" smtClean="0"/>
              <a:t>‘Relative Abundance </a:t>
            </a:r>
            <a:r>
              <a:rPr lang="en-GB" b="1" dirty="0"/>
              <a:t>of </a:t>
            </a:r>
            <a:r>
              <a:rPr lang="en-GB" b="1" dirty="0" smtClean="0"/>
              <a:t>Specimens </a:t>
            </a:r>
            <a:r>
              <a:rPr lang="en-GB" b="1" dirty="0"/>
              <a:t>in the Burgess Shale (Walcott Quarry)’ </a:t>
            </a:r>
            <a:r>
              <a:rPr lang="en-GB" b="1" dirty="0" smtClean="0"/>
              <a:t>from </a:t>
            </a:r>
            <a:r>
              <a:rPr lang="en-GB" b="1" dirty="0"/>
              <a:t>ROM/Parks Canada web </a:t>
            </a:r>
            <a:r>
              <a:rPr lang="en-GB" b="1" dirty="0" smtClean="0"/>
              <a:t>site © Royal </a:t>
            </a:r>
            <a:r>
              <a:rPr lang="en-GB" b="1" dirty="0"/>
              <a:t>Ontario Museum </a:t>
            </a:r>
            <a:r>
              <a:rPr lang="en-GB" b="1" dirty="0">
                <a:hlinkClick r:id="rId4"/>
              </a:rPr>
              <a:t>https</a:t>
            </a:r>
            <a:r>
              <a:rPr lang="en-GB" b="1">
                <a:hlinkClick r:id="rId4"/>
              </a:rPr>
              <a:t>://</a:t>
            </a:r>
            <a:r>
              <a:rPr lang="en-GB" b="1" smtClean="0">
                <a:hlinkClick r:id="rId4"/>
              </a:rPr>
              <a:t>burgess-shale.rom.on.ca/en/science/burgess-shale/03-fossils.php</a:t>
            </a:r>
            <a:endParaRPr lang="en-GB" b="1" dirty="0"/>
          </a:p>
          <a:p>
            <a:endParaRPr lang="en-GB" dirty="0" smtClean="0"/>
          </a:p>
          <a:p>
            <a:endParaRPr lang="en-GB" dirty="0"/>
          </a:p>
          <a:p>
            <a:endParaRPr lang="en-GB" dirty="0"/>
          </a:p>
        </p:txBody>
      </p:sp>
    </p:spTree>
    <p:extLst>
      <p:ext uri="{BB962C8B-B14F-4D97-AF65-F5344CB8AC3E}">
        <p14:creationId xmlns:p14="http://schemas.microsoft.com/office/powerpoint/2010/main" val="15381646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862483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All figures taken from Stephen </a:t>
            </a:r>
            <a:r>
              <a:rPr lang="en-GB" b="1" dirty="0"/>
              <a:t>Jay Gould (1989) </a:t>
            </a:r>
            <a:r>
              <a:rPr lang="en-GB" b="1" i="1" dirty="0"/>
              <a:t>Wonderful Life: The Burgess Shale and the Nature of History </a:t>
            </a:r>
            <a:r>
              <a:rPr lang="en-GB" b="1" dirty="0"/>
              <a:t>Penguin edition </a:t>
            </a:r>
            <a:r>
              <a:rPr lang="en-GB" b="1" dirty="0" smtClean="0"/>
              <a:t>1991</a:t>
            </a:r>
          </a:p>
          <a:p>
            <a:endParaRPr lang="en-GB" b="1" dirty="0"/>
          </a:p>
          <a:p>
            <a:r>
              <a:rPr lang="en-GB" b="1" dirty="0" smtClean="0"/>
              <a:t>Left top drawing: figure 3.7 p 91</a:t>
            </a:r>
          </a:p>
          <a:p>
            <a:r>
              <a:rPr lang="en-GB" b="1" dirty="0" smtClean="0"/>
              <a:t>Left bottom drawing: figure 3.9 p 94</a:t>
            </a:r>
          </a:p>
          <a:p>
            <a:r>
              <a:rPr lang="en-GB" b="1" dirty="0" smtClean="0"/>
              <a:t>Right top drawing: figure 3.10 p 95</a:t>
            </a:r>
          </a:p>
          <a:p>
            <a:r>
              <a:rPr lang="en-GB" b="1" dirty="0" smtClean="0"/>
              <a:t>Right bottom drawing: figure 3.11 p 95 </a:t>
            </a:r>
            <a:endParaRPr lang="en-GB" b="1" dirty="0"/>
          </a:p>
        </p:txBody>
      </p:sp>
    </p:spTree>
    <p:extLst>
      <p:ext uri="{BB962C8B-B14F-4D97-AF65-F5344CB8AC3E}">
        <p14:creationId xmlns:p14="http://schemas.microsoft.com/office/powerpoint/2010/main" val="29098638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Top left image of O</a:t>
            </a:r>
            <a:r>
              <a:rPr lang="la-Latn" b="1" i="1" dirty="0" smtClean="0"/>
              <a:t>pabinia </a:t>
            </a:r>
            <a:r>
              <a:rPr lang="la-Latn" b="1" i="1" dirty="0"/>
              <a:t>regalis</a:t>
            </a:r>
            <a:r>
              <a:rPr lang="la-Latn" b="1" dirty="0"/>
              <a:t> (USNM 57683) </a:t>
            </a:r>
            <a:r>
              <a:rPr lang="en-GB" b="1" dirty="0" smtClean="0"/>
              <a:t>is from </a:t>
            </a:r>
            <a:r>
              <a:rPr lang="la-Latn" b="1" dirty="0" smtClean="0"/>
              <a:t>Whittington</a:t>
            </a:r>
            <a:r>
              <a:rPr lang="en-GB" b="1" dirty="0" smtClean="0"/>
              <a:t>, </a:t>
            </a:r>
            <a:r>
              <a:rPr lang="la-Latn" b="1" dirty="0" smtClean="0"/>
              <a:t>Figure </a:t>
            </a:r>
            <a:r>
              <a:rPr lang="la-Latn" b="1" dirty="0"/>
              <a:t>4 in </a:t>
            </a:r>
            <a:r>
              <a:rPr lang="la-Latn" b="1" i="1" dirty="0"/>
              <a:t>Phil. Trans. R. Soc. Lond. </a:t>
            </a:r>
            <a:r>
              <a:rPr lang="la-Latn" b="1" dirty="0"/>
              <a:t>B 1975 271, 1-43, "The Enigmatic Animal </a:t>
            </a:r>
            <a:r>
              <a:rPr lang="la-Latn" b="1" i="1" dirty="0"/>
              <a:t>Opabinia regalis</a:t>
            </a:r>
            <a:r>
              <a:rPr lang="la-Latn" b="1" dirty="0"/>
              <a:t>, Middle Cambrian, Burgess Shale, British Columbia", courtesy The Royal Society</a:t>
            </a:r>
            <a:r>
              <a:rPr lang="la-Latn" b="1" dirty="0" smtClean="0"/>
              <a:t>)</a:t>
            </a:r>
            <a:r>
              <a:rPr lang="en-GB" b="1" dirty="0" smtClean="0"/>
              <a:t> and ultimately © Smithsonian Institution – National Museum of Natural History, photo: Jean-Bernard Caron</a:t>
            </a:r>
          </a:p>
          <a:p>
            <a:endParaRPr lang="en-GB" b="1" dirty="0" smtClean="0"/>
          </a:p>
          <a:p>
            <a:r>
              <a:rPr lang="en-GB" b="1" dirty="0" smtClean="0"/>
              <a:t>Bottom left reconstruction of </a:t>
            </a:r>
            <a:r>
              <a:rPr lang="en-GB" b="1" i="1" dirty="0" err="1" smtClean="0"/>
              <a:t>Opabinia</a:t>
            </a:r>
            <a:r>
              <a:rPr lang="en-GB" b="1" dirty="0" smtClean="0"/>
              <a:t> in life, image by </a:t>
            </a:r>
            <a:r>
              <a:rPr lang="en-GB" b="1" dirty="0" err="1" smtClean="0"/>
              <a:t>Nobu</a:t>
            </a:r>
            <a:r>
              <a:rPr lang="en-GB" b="1" dirty="0" smtClean="0"/>
              <a:t> </a:t>
            </a:r>
            <a:r>
              <a:rPr lang="en-GB" b="1" dirty="0"/>
              <a:t>Tamura </a:t>
            </a:r>
            <a:r>
              <a:rPr lang="en-GB" b="1" dirty="0" smtClean="0"/>
              <a:t>and copied under </a:t>
            </a:r>
            <a:r>
              <a:rPr lang="en-GB" b="1" dirty="0" err="1" smtClean="0"/>
              <a:t>Dreative</a:t>
            </a:r>
            <a:r>
              <a:rPr lang="en-GB" b="1" dirty="0" smtClean="0"/>
              <a:t> Commons, from </a:t>
            </a:r>
            <a:r>
              <a:rPr lang="en-GB" b="1" u="sng" dirty="0" smtClean="0">
                <a:hlinkClick r:id="rId3"/>
              </a:rPr>
              <a:t>http</a:t>
            </a:r>
            <a:r>
              <a:rPr lang="en-GB" b="1" u="sng" dirty="0">
                <a:hlinkClick r:id="rId3"/>
              </a:rPr>
              <a:t>://spinops.blogspot.ca/2017/02/opabinia-regalis.html</a:t>
            </a:r>
            <a:endParaRPr lang="en-GB" b="1" dirty="0"/>
          </a:p>
        </p:txBody>
      </p:sp>
    </p:spTree>
    <p:extLst>
      <p:ext uri="{BB962C8B-B14F-4D97-AF65-F5344CB8AC3E}">
        <p14:creationId xmlns:p14="http://schemas.microsoft.com/office/powerpoint/2010/main" val="22449848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Images from Stephen </a:t>
            </a:r>
            <a:r>
              <a:rPr lang="en-GB" b="1" dirty="0"/>
              <a:t>Jay Gould (1989) </a:t>
            </a:r>
            <a:r>
              <a:rPr lang="en-GB" b="1" i="1" dirty="0"/>
              <a:t>Wonderful Life: The Burgess Shale and the Nature of History </a:t>
            </a:r>
            <a:r>
              <a:rPr lang="en-GB" b="1" dirty="0"/>
              <a:t>Penguin edition </a:t>
            </a:r>
            <a:r>
              <a:rPr lang="en-GB" b="1" dirty="0" smtClean="0"/>
              <a:t>1991</a:t>
            </a:r>
          </a:p>
          <a:p>
            <a:endParaRPr lang="en-GB" b="1" dirty="0"/>
          </a:p>
          <a:p>
            <a:r>
              <a:rPr lang="en-GB" b="1" dirty="0" smtClean="0"/>
              <a:t>Left: ‘side view of </a:t>
            </a:r>
            <a:r>
              <a:rPr lang="en-GB" b="1" i="1" dirty="0" err="1" smtClean="0"/>
              <a:t>Marrella</a:t>
            </a:r>
            <a:r>
              <a:rPr lang="en-GB" b="1" dirty="0" smtClean="0"/>
              <a:t>. Drawn by Marianne Collins’, Figure 3.12 p 114</a:t>
            </a:r>
          </a:p>
          <a:p>
            <a:r>
              <a:rPr lang="en-GB" b="1" dirty="0" smtClean="0"/>
              <a:t>Right: </a:t>
            </a:r>
            <a:r>
              <a:rPr lang="en-GB" b="1" i="1" dirty="0" smtClean="0"/>
              <a:t>‘</a:t>
            </a:r>
            <a:r>
              <a:rPr lang="en-GB" b="1" i="1" dirty="0" err="1" smtClean="0"/>
              <a:t>Aysheaia</a:t>
            </a:r>
            <a:r>
              <a:rPr lang="en-GB" b="1" dirty="0" smtClean="0"/>
              <a:t>, probably an </a:t>
            </a:r>
            <a:r>
              <a:rPr lang="en-GB" b="1" dirty="0" err="1" smtClean="0"/>
              <a:t>onychophoran</a:t>
            </a:r>
            <a:r>
              <a:rPr lang="en-GB" b="1" dirty="0" smtClean="0"/>
              <a:t>. Drawn by </a:t>
            </a:r>
            <a:r>
              <a:rPr lang="en-GB" b="1" dirty="0" err="1" smtClean="0"/>
              <a:t>Marrianne</a:t>
            </a:r>
            <a:r>
              <a:rPr lang="en-GB" b="1" dirty="0" smtClean="0"/>
              <a:t> Collins’, Figure 3.41 p 169  </a:t>
            </a:r>
            <a:endParaRPr lang="en-GB" b="1" dirty="0"/>
          </a:p>
        </p:txBody>
      </p:sp>
    </p:spTree>
    <p:extLst>
      <p:ext uri="{BB962C8B-B14F-4D97-AF65-F5344CB8AC3E}">
        <p14:creationId xmlns:p14="http://schemas.microsoft.com/office/powerpoint/2010/main" val="29169800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6424215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89562" y="3315311"/>
            <a:ext cx="8015778" cy="2711833"/>
          </a:xfrm>
        </p:spPr>
        <p:txBody>
          <a:bodyPr/>
          <a:lstStyle/>
          <a:p>
            <a:r>
              <a:rPr lang="en-GB" b="1" dirty="0" smtClean="0"/>
              <a:t>Left: </a:t>
            </a:r>
            <a:r>
              <a:rPr lang="en-GB" b="1" i="1" dirty="0" err="1" smtClean="0"/>
              <a:t>Amiskwia</a:t>
            </a:r>
            <a:r>
              <a:rPr lang="en-GB" b="1" i="1" dirty="0" smtClean="0"/>
              <a:t> </a:t>
            </a:r>
            <a:r>
              <a:rPr lang="en-GB" b="1" i="1" dirty="0" err="1" smtClean="0"/>
              <a:t>saggitaformis</a:t>
            </a:r>
            <a:r>
              <a:rPr lang="en-GB" b="1" i="1" dirty="0" smtClean="0"/>
              <a:t> </a:t>
            </a:r>
            <a:r>
              <a:rPr lang="en-GB" b="1" dirty="0" smtClean="0"/>
              <a:t>reconstructed, drawn by and © Marianne Collins from ROM fossil Gallery web-site</a:t>
            </a:r>
          </a:p>
          <a:p>
            <a:r>
              <a:rPr lang="en-GB" b="1" dirty="0" smtClean="0">
                <a:hlinkClick r:id="rId3"/>
              </a:rPr>
              <a:t>https://burgess-shale.rom.on.ca/en/fossil-gallery/amiskwia</a:t>
            </a:r>
            <a:endParaRPr lang="en-GB" b="1" dirty="0" smtClean="0"/>
          </a:p>
          <a:p>
            <a:endParaRPr lang="en-GB" b="1" dirty="0"/>
          </a:p>
          <a:p>
            <a:r>
              <a:rPr lang="en-GB" b="1" dirty="0" smtClean="0"/>
              <a:t>Middle: Photo of </a:t>
            </a:r>
            <a:r>
              <a:rPr lang="en-GB" b="1" i="1" dirty="0" err="1" smtClean="0"/>
              <a:t>Nectocaris</a:t>
            </a:r>
            <a:r>
              <a:rPr lang="en-GB" b="1" i="1" dirty="0" smtClean="0"/>
              <a:t> </a:t>
            </a:r>
            <a:r>
              <a:rPr lang="en-GB" b="1" i="1" dirty="0" err="1" smtClean="0"/>
              <a:t>pteryx</a:t>
            </a:r>
            <a:r>
              <a:rPr lang="en-GB" b="1" i="1" dirty="0" smtClean="0"/>
              <a:t> </a:t>
            </a:r>
            <a:r>
              <a:rPr lang="en-GB" b="1" dirty="0" smtClean="0"/>
              <a:t>from Collins Quarry by J-B Caron © ROM at </a:t>
            </a:r>
          </a:p>
          <a:p>
            <a:r>
              <a:rPr lang="en-GB" b="1" dirty="0" smtClean="0">
                <a:hlinkClick r:id="rId3"/>
              </a:rPr>
              <a:t>https</a:t>
            </a:r>
            <a:r>
              <a:rPr lang="en-GB" b="1" dirty="0">
                <a:hlinkClick r:id="rId3"/>
              </a:rPr>
              <a:t>://</a:t>
            </a:r>
            <a:r>
              <a:rPr lang="en-GB" b="1" dirty="0" smtClean="0">
                <a:hlinkClick r:id="rId3"/>
              </a:rPr>
              <a:t>burgess-shale.rom.on.ca/en/history/discoveries/05-rom.php</a:t>
            </a:r>
            <a:endParaRPr lang="en-GB" b="1" dirty="0" smtClean="0"/>
          </a:p>
          <a:p>
            <a:endParaRPr lang="en-GB" b="1" dirty="0"/>
          </a:p>
          <a:p>
            <a:r>
              <a:rPr lang="en-GB" b="1" dirty="0" smtClean="0"/>
              <a:t>Right: </a:t>
            </a:r>
            <a:r>
              <a:rPr lang="en-GB" b="1" i="1" dirty="0" err="1" smtClean="0"/>
              <a:t>Dinomischus</a:t>
            </a:r>
            <a:r>
              <a:rPr lang="en-GB" b="1" i="1" dirty="0" smtClean="0"/>
              <a:t> </a:t>
            </a:r>
            <a:r>
              <a:rPr lang="en-GB" b="1" i="1" dirty="0" err="1" smtClean="0"/>
              <a:t>isolatus</a:t>
            </a:r>
            <a:r>
              <a:rPr lang="en-GB" b="1" i="1" dirty="0" smtClean="0"/>
              <a:t> </a:t>
            </a:r>
            <a:r>
              <a:rPr lang="en-GB" b="1" dirty="0" smtClean="0"/>
              <a:t>reconstructed, drawn </a:t>
            </a:r>
            <a:r>
              <a:rPr lang="en-GB" b="1" dirty="0"/>
              <a:t>by and © Marianne Collins from ROM fossil Gallery web-site</a:t>
            </a:r>
          </a:p>
          <a:p>
            <a:r>
              <a:rPr lang="en-GB" b="1" dirty="0">
                <a:hlinkClick r:id="rId4"/>
              </a:rPr>
              <a:t>https://</a:t>
            </a:r>
            <a:r>
              <a:rPr lang="en-GB" b="1" dirty="0" smtClean="0">
                <a:hlinkClick r:id="rId4"/>
              </a:rPr>
              <a:t>burgess-shale.rom.on.ca/en/fossil-gallery/dinomischus</a:t>
            </a:r>
            <a:r>
              <a:rPr lang="en-GB" b="1" dirty="0" smtClean="0"/>
              <a:t> </a:t>
            </a:r>
            <a:endParaRPr lang="en-GB" b="1" dirty="0"/>
          </a:p>
        </p:txBody>
      </p:sp>
    </p:spTree>
    <p:extLst>
      <p:ext uri="{BB962C8B-B14F-4D97-AF65-F5344CB8AC3E}">
        <p14:creationId xmlns:p14="http://schemas.microsoft.com/office/powerpoint/2010/main" val="495683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endParaRPr lang="en-GB" dirty="0"/>
          </a:p>
          <a:p>
            <a:r>
              <a:rPr lang="en-GB" b="1" dirty="0" smtClean="0"/>
              <a:t>Left hand ROM image: ‘Aerial view showing </a:t>
            </a:r>
            <a:r>
              <a:rPr lang="en-GB" b="1" dirty="0" err="1" smtClean="0"/>
              <a:t>Wapta</a:t>
            </a:r>
            <a:r>
              <a:rPr lang="en-GB" b="1" dirty="0" smtClean="0"/>
              <a:t> Mountain with main Burgess Shale sites’ at ROM/Parks Canada web site, </a:t>
            </a:r>
          </a:p>
          <a:p>
            <a:r>
              <a:rPr lang="en-GB" b="1" dirty="0"/>
              <a:t>Royal Ontario Museum </a:t>
            </a:r>
            <a:r>
              <a:rPr lang="en-GB" b="1" dirty="0">
                <a:hlinkClick r:id="rId3"/>
              </a:rPr>
              <a:t>https://</a:t>
            </a:r>
            <a:r>
              <a:rPr lang="en-GB" b="1" dirty="0" smtClean="0">
                <a:hlinkClick r:id="rId3"/>
              </a:rPr>
              <a:t>burgess-shale.rom.on.ca/en/science/burgess-shale/01-today.php</a:t>
            </a:r>
            <a:endParaRPr lang="en-GB" b="1" dirty="0" smtClean="0"/>
          </a:p>
          <a:p>
            <a:endParaRPr lang="en-GB" b="1" dirty="0"/>
          </a:p>
          <a:p>
            <a:r>
              <a:rPr lang="en-GB" b="1" dirty="0" smtClean="0"/>
              <a:t>Right hand ROM image: ‘Map of Burgess Shale-type Deposits in the Canadian Rockies’ at ROM/Parks Canada web site</a:t>
            </a:r>
          </a:p>
          <a:p>
            <a:r>
              <a:rPr lang="en-GB" b="1" dirty="0" smtClean="0"/>
              <a:t>Royal </a:t>
            </a:r>
            <a:r>
              <a:rPr lang="en-GB" b="1" dirty="0"/>
              <a:t>Ontario Museum </a:t>
            </a:r>
            <a:r>
              <a:rPr lang="en-GB" b="1" dirty="0">
                <a:hlinkClick r:id="rId4"/>
              </a:rPr>
              <a:t>https://</a:t>
            </a:r>
            <a:r>
              <a:rPr lang="en-GB" b="1" dirty="0" smtClean="0">
                <a:hlinkClick r:id="rId4"/>
              </a:rPr>
              <a:t>burgess-shale.rom.on.ca/en/science/burgess-shale/01-today.php</a:t>
            </a:r>
            <a:endParaRPr lang="en-GB" b="1" dirty="0" smtClean="0"/>
          </a:p>
          <a:p>
            <a:endParaRPr lang="en-GB" dirty="0"/>
          </a:p>
        </p:txBody>
      </p:sp>
    </p:spTree>
    <p:extLst>
      <p:ext uri="{BB962C8B-B14F-4D97-AF65-F5344CB8AC3E}">
        <p14:creationId xmlns:p14="http://schemas.microsoft.com/office/powerpoint/2010/main" val="26110063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002263" y="3315311"/>
            <a:ext cx="8015778" cy="3009290"/>
          </a:xfrm>
        </p:spPr>
        <p:txBody>
          <a:bodyPr/>
          <a:lstStyle/>
          <a:p>
            <a:r>
              <a:rPr lang="en-GB" b="1" dirty="0" smtClean="0"/>
              <a:t>Upper </a:t>
            </a:r>
            <a:r>
              <a:rPr lang="en-GB" b="1" dirty="0"/>
              <a:t>left photograph © </a:t>
            </a:r>
            <a:r>
              <a:rPr lang="en-GB" b="1" dirty="0" smtClean="0"/>
              <a:t>Smithsonian </a:t>
            </a:r>
            <a:r>
              <a:rPr lang="en-GB" b="1" dirty="0"/>
              <a:t>Institution at </a:t>
            </a:r>
            <a:r>
              <a:rPr lang="en-GB" b="1" dirty="0" smtClean="0">
                <a:hlinkClick r:id="rId3"/>
              </a:rPr>
              <a:t>https://naturalhistory2.si.edu/paleobiology/burgess/imgBurgess/hallucigenia hallucigenia.gif</a:t>
            </a:r>
            <a:endParaRPr lang="en-GB" b="1" dirty="0" smtClean="0"/>
          </a:p>
          <a:p>
            <a:endParaRPr lang="en-GB" b="1" dirty="0"/>
          </a:p>
          <a:p>
            <a:r>
              <a:rPr lang="en-GB" b="1" dirty="0"/>
              <a:t>Upper middle image © </a:t>
            </a:r>
            <a:r>
              <a:rPr lang="en-GB" b="1" dirty="0" smtClean="0"/>
              <a:t>Smithsonian </a:t>
            </a:r>
            <a:r>
              <a:rPr lang="en-GB" b="1" dirty="0"/>
              <a:t>Institution at </a:t>
            </a:r>
            <a:r>
              <a:rPr lang="en-GB" b="1" dirty="0" smtClean="0">
                <a:hlinkClick r:id="rId4"/>
              </a:rPr>
              <a:t>https://naturalhistory2.si.edu/paleobiology/burgess/imgBurgess/hallucigenia hallucigenia.D3gif</a:t>
            </a:r>
            <a:endParaRPr lang="en-GB" b="1" dirty="0" smtClean="0"/>
          </a:p>
          <a:p>
            <a:endParaRPr lang="en-GB" b="1" dirty="0"/>
          </a:p>
          <a:p>
            <a:r>
              <a:rPr lang="en-GB" b="1" dirty="0"/>
              <a:t>Upper right </a:t>
            </a:r>
            <a:r>
              <a:rPr lang="en-GB" b="1" dirty="0" smtClean="0"/>
              <a:t>image Figure </a:t>
            </a:r>
            <a:r>
              <a:rPr lang="en-GB" b="1" dirty="0"/>
              <a:t>4a Reconstruction of ‘armoured </a:t>
            </a:r>
            <a:r>
              <a:rPr lang="en-GB" b="1" dirty="0" err="1"/>
              <a:t>lobopod</a:t>
            </a:r>
            <a:r>
              <a:rPr lang="en-GB" b="1" dirty="0"/>
              <a:t>’ </a:t>
            </a:r>
            <a:r>
              <a:rPr lang="en-GB" b="1" i="1" dirty="0" err="1"/>
              <a:t>Hallucigenia</a:t>
            </a:r>
            <a:r>
              <a:rPr lang="en-GB" b="1" i="1" dirty="0"/>
              <a:t> </a:t>
            </a:r>
            <a:r>
              <a:rPr lang="en-GB" b="1" i="1" dirty="0" err="1"/>
              <a:t>sparsa</a:t>
            </a:r>
            <a:r>
              <a:rPr lang="en-GB" b="1" i="1" dirty="0"/>
              <a:t> </a:t>
            </a:r>
            <a:r>
              <a:rPr lang="en-GB" b="1" dirty="0"/>
              <a:t>(based on type  material from Walcott Quarry) Lars </a:t>
            </a:r>
            <a:r>
              <a:rPr lang="en-GB" b="1" dirty="0" err="1"/>
              <a:t>Ramskold</a:t>
            </a:r>
            <a:r>
              <a:rPr lang="en-GB" b="1" dirty="0"/>
              <a:t> and </a:t>
            </a:r>
            <a:r>
              <a:rPr lang="en-GB" b="1" dirty="0" err="1"/>
              <a:t>Hou</a:t>
            </a:r>
            <a:r>
              <a:rPr lang="en-GB" b="1" dirty="0"/>
              <a:t>, </a:t>
            </a:r>
            <a:r>
              <a:rPr lang="en-GB" b="1" dirty="0" err="1"/>
              <a:t>Xingjang</a:t>
            </a:r>
            <a:r>
              <a:rPr lang="en-GB" b="1" dirty="0"/>
              <a:t> ‘New Early Cambrian Animal and </a:t>
            </a:r>
            <a:r>
              <a:rPr lang="en-GB" b="1" dirty="0" err="1"/>
              <a:t>Onychophoran</a:t>
            </a:r>
            <a:r>
              <a:rPr lang="en-GB" b="1" dirty="0"/>
              <a:t> Affinities of Enigmatic Metazoans’,</a:t>
            </a:r>
            <a:r>
              <a:rPr lang="en-GB" b="1" i="1" dirty="0"/>
              <a:t> Nature </a:t>
            </a:r>
            <a:r>
              <a:rPr lang="en-GB" b="1" dirty="0"/>
              <a:t>351 (1991) p 227 </a:t>
            </a:r>
          </a:p>
          <a:p>
            <a:endParaRPr lang="en-GB" b="1" dirty="0"/>
          </a:p>
          <a:p>
            <a:r>
              <a:rPr lang="en-GB" b="1" dirty="0" smtClean="0"/>
              <a:t>Lower </a:t>
            </a:r>
            <a:r>
              <a:rPr lang="en-GB" b="1" dirty="0"/>
              <a:t>left photograph of </a:t>
            </a:r>
            <a:r>
              <a:rPr lang="en-GB" b="1" dirty="0" err="1"/>
              <a:t>Chengjiang</a:t>
            </a:r>
            <a:r>
              <a:rPr lang="en-GB" b="1" dirty="0"/>
              <a:t> specimen from </a:t>
            </a:r>
            <a:r>
              <a:rPr lang="en-GB" b="1" dirty="0">
                <a:hlinkClick r:id="rId5"/>
              </a:rPr>
              <a:t>www.fossilmuseumnat/Fossil_Sites/Chengjiang/Hallucigenia/CJF1174Bt.jpg</a:t>
            </a:r>
            <a:endParaRPr lang="en-GB" b="1" dirty="0"/>
          </a:p>
          <a:p>
            <a:endParaRPr lang="en-GB" b="1" dirty="0"/>
          </a:p>
          <a:p>
            <a:r>
              <a:rPr lang="en-GB" b="1" dirty="0"/>
              <a:t>Lower middle image © rom, restoration by Danielle </a:t>
            </a:r>
            <a:r>
              <a:rPr lang="en-GB" b="1" dirty="0" err="1"/>
              <a:t>Dufault</a:t>
            </a:r>
            <a:r>
              <a:rPr lang="en-GB" b="1" dirty="0"/>
              <a:t>, 2017, taken </a:t>
            </a:r>
            <a:r>
              <a:rPr lang="en-GB" b="1" dirty="0" smtClean="0"/>
              <a:t>from </a:t>
            </a:r>
            <a:r>
              <a:rPr lang="en-GB" b="1" dirty="0" smtClean="0">
                <a:hlinkClick r:id="rId6"/>
              </a:rPr>
              <a:t>www.Palaeontologyonline.com/articles/2017/fossil_focus_hallucigenia/fig3_updated_reconstruction</a:t>
            </a:r>
            <a:endParaRPr lang="en-GB" b="1" dirty="0" smtClean="0"/>
          </a:p>
          <a:p>
            <a:endParaRPr lang="en-GB" b="1" dirty="0" smtClean="0"/>
          </a:p>
        </p:txBody>
      </p:sp>
    </p:spTree>
    <p:extLst>
      <p:ext uri="{BB962C8B-B14F-4D97-AF65-F5344CB8AC3E}">
        <p14:creationId xmlns:p14="http://schemas.microsoft.com/office/powerpoint/2010/main" val="8702983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Images from Stephen </a:t>
            </a:r>
            <a:r>
              <a:rPr lang="en-GB" b="1" dirty="0"/>
              <a:t>Jay Gould (1989) </a:t>
            </a:r>
            <a:r>
              <a:rPr lang="en-GB" b="1" i="1" dirty="0"/>
              <a:t>Wonderful Life: The Burgess Shale and the Nature of History </a:t>
            </a:r>
            <a:r>
              <a:rPr lang="en-GB" b="1" dirty="0"/>
              <a:t>Penguin edition </a:t>
            </a:r>
            <a:r>
              <a:rPr lang="en-GB" b="1" dirty="0" smtClean="0"/>
              <a:t>1991</a:t>
            </a:r>
            <a:endParaRPr lang="en-GB" b="1" dirty="0"/>
          </a:p>
          <a:p>
            <a:endParaRPr lang="en-GB" b="1" dirty="0" smtClean="0"/>
          </a:p>
          <a:p>
            <a:r>
              <a:rPr lang="en-GB" b="1" dirty="0" smtClean="0"/>
              <a:t>Top image: ‘Reconstruction of </a:t>
            </a:r>
            <a:r>
              <a:rPr lang="en-GB" b="1" i="1" dirty="0" err="1" smtClean="0"/>
              <a:t>Canadaspis</a:t>
            </a:r>
            <a:r>
              <a:rPr lang="en-GB" b="1" dirty="0" smtClean="0"/>
              <a:t> by Briggs (1978)’ Figure 3.37 p 161</a:t>
            </a:r>
            <a:br>
              <a:rPr lang="en-GB" b="1" dirty="0" smtClean="0"/>
            </a:br>
            <a:r>
              <a:rPr lang="en-GB" b="1" dirty="0" smtClean="0"/>
              <a:t>Lower images: ‘</a:t>
            </a:r>
            <a:r>
              <a:rPr lang="en-GB" b="1" dirty="0" err="1" smtClean="0"/>
              <a:t>Reconsruction</a:t>
            </a:r>
            <a:r>
              <a:rPr lang="en-GB" b="1" dirty="0" smtClean="0"/>
              <a:t> of </a:t>
            </a:r>
            <a:r>
              <a:rPr lang="en-GB" b="1" i="1" dirty="0" err="1" smtClean="0"/>
              <a:t>Branchiocaris</a:t>
            </a:r>
            <a:r>
              <a:rPr lang="en-GB" b="1" dirty="0" smtClean="0"/>
              <a:t> by Briggs (1976)’ Figure 3.36 p 160</a:t>
            </a:r>
            <a:endParaRPr lang="en-GB" b="1" dirty="0"/>
          </a:p>
        </p:txBody>
      </p:sp>
    </p:spTree>
    <p:extLst>
      <p:ext uri="{BB962C8B-B14F-4D97-AF65-F5344CB8AC3E}">
        <p14:creationId xmlns:p14="http://schemas.microsoft.com/office/powerpoint/2010/main" val="5837046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All images taken from Royal Ottawa Museum Burgess Shale web-site and © Royal Ottawa Museum, found at </a:t>
            </a:r>
            <a:r>
              <a:rPr lang="en-GB" b="1" dirty="0" smtClean="0">
                <a:hlinkClick r:id="rId3"/>
              </a:rPr>
              <a:t>https://burgess-shale.rom.on.ca/en/fossil-gallery/view-species.php?id==1&amp;ref=1&amp;&amp;ref=i</a:t>
            </a:r>
            <a:r>
              <a:rPr lang="en-GB" b="1" dirty="0" smtClean="0"/>
              <a:t> [</a:t>
            </a:r>
            <a:r>
              <a:rPr lang="en-GB" b="1" i="1" dirty="0" err="1" smtClean="0"/>
              <a:t>Anomalocaris</a:t>
            </a:r>
            <a:r>
              <a:rPr lang="en-GB" b="1" dirty="0" smtClean="0"/>
              <a:t> images]</a:t>
            </a:r>
          </a:p>
          <a:p>
            <a:endParaRPr lang="en-GB" b="1" dirty="0"/>
          </a:p>
          <a:p>
            <a:r>
              <a:rPr lang="en-GB" b="1" dirty="0" smtClean="0"/>
              <a:t>Upper left image of an individual claw ROM 61040 photo by Jean-Bernard Caron</a:t>
            </a:r>
          </a:p>
          <a:p>
            <a:endParaRPr lang="en-GB" b="1" dirty="0"/>
          </a:p>
          <a:p>
            <a:r>
              <a:rPr lang="en-GB" b="1" dirty="0" smtClean="0"/>
              <a:t>Lower left image is of a 3D model © ROM</a:t>
            </a:r>
          </a:p>
          <a:p>
            <a:endParaRPr lang="en-GB" b="1" dirty="0"/>
          </a:p>
          <a:p>
            <a:r>
              <a:rPr lang="en-GB" b="1" dirty="0" smtClean="0"/>
              <a:t>Upper right image  of mouth part with pointed teeth ROM 61044 photo by Jean-Bernard Caron</a:t>
            </a:r>
            <a:endParaRPr lang="en-GB" b="1" dirty="0"/>
          </a:p>
        </p:txBody>
      </p:sp>
    </p:spTree>
    <p:extLst>
      <p:ext uri="{BB962C8B-B14F-4D97-AF65-F5344CB8AC3E}">
        <p14:creationId xmlns:p14="http://schemas.microsoft.com/office/powerpoint/2010/main" val="1573322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8210877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Adapted from Stephen </a:t>
            </a:r>
            <a:r>
              <a:rPr lang="en-GB" b="1" dirty="0"/>
              <a:t>Jay Gould (1989) </a:t>
            </a:r>
            <a:r>
              <a:rPr lang="en-GB" b="1" i="1" dirty="0"/>
              <a:t>Wonderful Life: The Burgess Shale and the Nature of History </a:t>
            </a:r>
            <a:r>
              <a:rPr lang="en-GB" b="1" dirty="0"/>
              <a:t>Penguin edition </a:t>
            </a:r>
            <a:r>
              <a:rPr lang="en-GB" b="1" dirty="0" smtClean="0"/>
              <a:t>1991, Table 3.3 ‘The Burgess Shale Drama: Dramatis Personae in Order of Appearance’ pp 210-211, in the light of accompanying discussion and the later commentary of </a:t>
            </a:r>
            <a:r>
              <a:rPr lang="en-GB" b="1" dirty="0" err="1" smtClean="0"/>
              <a:t>Keynyn</a:t>
            </a:r>
            <a:r>
              <a:rPr lang="en-GB" b="1" dirty="0" smtClean="0"/>
              <a:t> </a:t>
            </a:r>
            <a:r>
              <a:rPr lang="en-GB" b="1" dirty="0" err="1" smtClean="0"/>
              <a:t>Brysse</a:t>
            </a:r>
            <a:r>
              <a:rPr lang="en-GB" b="1" dirty="0" smtClean="0"/>
              <a:t> ‘From weird wonders to stem lineages’ (2008)</a:t>
            </a:r>
            <a:endParaRPr lang="en-GB" b="1" dirty="0"/>
          </a:p>
        </p:txBody>
      </p:sp>
    </p:spTree>
    <p:extLst>
      <p:ext uri="{BB962C8B-B14F-4D97-AF65-F5344CB8AC3E}">
        <p14:creationId xmlns:p14="http://schemas.microsoft.com/office/powerpoint/2010/main" val="28888093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922930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602172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Left hand figure taken from Simon </a:t>
            </a:r>
            <a:r>
              <a:rPr lang="en-GB" b="1" dirty="0"/>
              <a:t>Conway Morris (1998) </a:t>
            </a:r>
            <a:r>
              <a:rPr lang="en-GB" b="1" i="1" dirty="0"/>
              <a:t>The Crucible of Creation: The Burgess Shale and the Rise of Animals </a:t>
            </a:r>
            <a:r>
              <a:rPr lang="en-GB" b="1" dirty="0" smtClean="0"/>
              <a:t>OUP, Figure 77 p 176, titled ‘The evolution of the fossil arthropods as envisaged by Harry Whittington (1979)’</a:t>
            </a:r>
          </a:p>
          <a:p>
            <a:endParaRPr lang="en-GB" b="1" dirty="0"/>
          </a:p>
          <a:p>
            <a:r>
              <a:rPr lang="en-GB" b="1" dirty="0" smtClean="0"/>
              <a:t>Right hand image from ROM: </a:t>
            </a:r>
            <a:r>
              <a:rPr lang="en-GB" b="1" dirty="0"/>
              <a:t>‘Relative Abundance of </a:t>
            </a:r>
            <a:r>
              <a:rPr lang="en-GB" b="1" dirty="0" smtClean="0"/>
              <a:t>Different Lifestyles in the Burgess Shale (% of Species)’ </a:t>
            </a:r>
            <a:r>
              <a:rPr lang="en-GB" b="1" dirty="0"/>
              <a:t>from ROM/Parks Canada web </a:t>
            </a:r>
            <a:r>
              <a:rPr lang="en-GB" b="1" dirty="0" smtClean="0"/>
              <a:t>site, Royal </a:t>
            </a:r>
            <a:r>
              <a:rPr lang="en-GB" b="1" dirty="0"/>
              <a:t>Ontario Museum </a:t>
            </a:r>
            <a:r>
              <a:rPr lang="en-GB" b="1" dirty="0">
                <a:hlinkClick r:id="rId3"/>
              </a:rPr>
              <a:t>https://</a:t>
            </a:r>
            <a:r>
              <a:rPr lang="en-GB" b="1" dirty="0" smtClean="0">
                <a:hlinkClick r:id="rId3"/>
              </a:rPr>
              <a:t>burgess-shale.rom.on.ca/en/science/burgess-shale/03-fossils.php</a:t>
            </a:r>
            <a:r>
              <a:rPr lang="en-GB" b="1" dirty="0" smtClean="0"/>
              <a:t> </a:t>
            </a:r>
            <a:endParaRPr lang="en-GB" b="1" dirty="0">
              <a:solidFill>
                <a:srgbClr val="FF0000"/>
              </a:solidFill>
            </a:endParaRPr>
          </a:p>
        </p:txBody>
      </p:sp>
    </p:spTree>
    <p:extLst>
      <p:ext uri="{BB962C8B-B14F-4D97-AF65-F5344CB8AC3E}">
        <p14:creationId xmlns:p14="http://schemas.microsoft.com/office/powerpoint/2010/main" val="31214597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Colour plates from Simon </a:t>
            </a:r>
            <a:r>
              <a:rPr lang="en-GB" b="1" dirty="0"/>
              <a:t>Conway Morris (1998) </a:t>
            </a:r>
            <a:r>
              <a:rPr lang="en-GB" b="1" i="1" dirty="0"/>
              <a:t>The Crucible of Creation: The Burgess Shale and the Rise of Animals </a:t>
            </a:r>
            <a:r>
              <a:rPr lang="en-GB" b="1" dirty="0" smtClean="0"/>
              <a:t>OUP, plate 3 opposite p 88 and plate 1 opposite plate 4</a:t>
            </a:r>
            <a:endParaRPr lang="en-GB" b="1" dirty="0"/>
          </a:p>
        </p:txBody>
      </p:sp>
      <p:sp>
        <p:nvSpPr>
          <p:cNvPr id="4" name="Slide Number Placeholder 3"/>
          <p:cNvSpPr>
            <a:spLocks noGrp="1"/>
          </p:cNvSpPr>
          <p:nvPr>
            <p:ph type="sldNum" sz="quarter" idx="10"/>
          </p:nvPr>
        </p:nvSpPr>
        <p:spPr/>
        <p:txBody>
          <a:bodyPr/>
          <a:lstStyle/>
          <a:p>
            <a:fld id="{2E242B5D-644B-4117-A59F-91E83842F8AE}" type="slidenum">
              <a:rPr lang="en-GB" smtClean="0"/>
              <a:t>28</a:t>
            </a:fld>
            <a:endParaRPr lang="en-GB"/>
          </a:p>
        </p:txBody>
      </p:sp>
    </p:spTree>
    <p:extLst>
      <p:ext uri="{BB962C8B-B14F-4D97-AF65-F5344CB8AC3E}">
        <p14:creationId xmlns:p14="http://schemas.microsoft.com/office/powerpoint/2010/main" val="22443427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855515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002262" y="3315311"/>
            <a:ext cx="8015778" cy="2711833"/>
          </a:xfrm>
        </p:spPr>
        <p:txBody>
          <a:bodyPr/>
          <a:lstStyle/>
          <a:p>
            <a:r>
              <a:rPr lang="en-GB" b="1" dirty="0" smtClean="0"/>
              <a:t>Image from ROM: ‘</a:t>
            </a:r>
            <a:r>
              <a:rPr lang="en-GB" b="1" dirty="0" err="1" smtClean="0"/>
              <a:t>Palaeoenvironment</a:t>
            </a:r>
            <a:r>
              <a:rPr lang="en-GB" b="1" dirty="0" smtClean="0"/>
              <a:t> of the Burgess Shale’ </a:t>
            </a:r>
            <a:r>
              <a:rPr lang="en-GB" b="1" dirty="0"/>
              <a:t>at ROM/Parks Canada web site</a:t>
            </a:r>
          </a:p>
          <a:p>
            <a:r>
              <a:rPr lang="en-GB" b="1" dirty="0"/>
              <a:t>Royal Ontario Museum </a:t>
            </a:r>
            <a:r>
              <a:rPr lang="en-GB" b="1" dirty="0">
                <a:hlinkClick r:id="rId3"/>
              </a:rPr>
              <a:t>https://</a:t>
            </a:r>
            <a:r>
              <a:rPr lang="en-GB" b="1" dirty="0" smtClean="0">
                <a:hlinkClick r:id="rId3"/>
              </a:rPr>
              <a:t>burgess-shale.rom.on.ca/en/science/burgess-shale/02-geological </a:t>
            </a:r>
            <a:r>
              <a:rPr lang="en-GB" b="1" dirty="0" err="1" smtClean="0">
                <a:hlinkClick r:id="rId3"/>
              </a:rPr>
              <a:t>background.php</a:t>
            </a:r>
            <a:endParaRPr lang="en-GB" b="1" dirty="0"/>
          </a:p>
        </p:txBody>
      </p:sp>
    </p:spTree>
    <p:extLst>
      <p:ext uri="{BB962C8B-B14F-4D97-AF65-F5344CB8AC3E}">
        <p14:creationId xmlns:p14="http://schemas.microsoft.com/office/powerpoint/2010/main" val="30503749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4859416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2946871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1652161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578499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002263" y="3315310"/>
            <a:ext cx="8015778" cy="2958490"/>
          </a:xfrm>
        </p:spPr>
        <p:txBody>
          <a:bodyPr/>
          <a:lstStyle/>
          <a:p>
            <a:r>
              <a:rPr lang="en-GB" b="1" dirty="0" smtClean="0"/>
              <a:t>Several of these images are from the Smithsonian Institution Burgess Shale fossils web-site at https://natural history2.si.edu/</a:t>
            </a:r>
            <a:r>
              <a:rPr lang="en-GB" b="1" dirty="0" err="1" smtClean="0"/>
              <a:t>paleobiology</a:t>
            </a:r>
            <a:r>
              <a:rPr lang="en-GB" b="1" dirty="0" smtClean="0"/>
              <a:t>/burgess/</a:t>
            </a:r>
          </a:p>
          <a:p>
            <a:r>
              <a:rPr lang="en-GB" b="1" i="1" dirty="0" err="1" smtClean="0"/>
              <a:t>Anomolocaris</a:t>
            </a:r>
            <a:r>
              <a:rPr lang="en-GB" b="1" dirty="0" smtClean="0"/>
              <a:t> is at Smithsonian as above /anomalocaris.html</a:t>
            </a:r>
          </a:p>
          <a:p>
            <a:r>
              <a:rPr lang="en-GB" b="1" i="1" dirty="0" err="1" smtClean="0"/>
              <a:t>Hallucigenia</a:t>
            </a:r>
            <a:r>
              <a:rPr lang="en-GB" b="1" dirty="0" smtClean="0"/>
              <a:t> is at Smithsonian as above /hallucigenia.html</a:t>
            </a:r>
          </a:p>
          <a:p>
            <a:r>
              <a:rPr lang="en-GB" b="1" i="1" dirty="0" err="1" smtClean="0"/>
              <a:t>Marrella</a:t>
            </a:r>
            <a:r>
              <a:rPr lang="en-GB" b="1" dirty="0" smtClean="0"/>
              <a:t> is at Smithsonian as above marrella.html</a:t>
            </a:r>
          </a:p>
          <a:p>
            <a:r>
              <a:rPr lang="en-GB" b="1" i="1" dirty="0" err="1" smtClean="0"/>
              <a:t>Wiwaxia</a:t>
            </a:r>
            <a:r>
              <a:rPr lang="en-GB" b="1" dirty="0" smtClean="0"/>
              <a:t> </a:t>
            </a:r>
            <a:r>
              <a:rPr lang="en-GB" b="1" dirty="0"/>
              <a:t>is at Smithsonian web-site as above /wiwaxia.html</a:t>
            </a:r>
          </a:p>
          <a:p>
            <a:endParaRPr lang="en-GB" b="1" dirty="0" smtClean="0"/>
          </a:p>
          <a:p>
            <a:r>
              <a:rPr lang="en-GB" b="1" dirty="0" smtClean="0"/>
              <a:t>Several of the images are from Wikipedia at wiki/</a:t>
            </a:r>
            <a:r>
              <a:rPr lang="en-GB" b="1" dirty="0" err="1" smtClean="0"/>
              <a:t>fossils_of_the_Burgess_Shale</a:t>
            </a:r>
            <a:r>
              <a:rPr lang="en-GB" b="1" dirty="0" smtClean="0"/>
              <a:t>#/media/</a:t>
            </a:r>
          </a:p>
          <a:p>
            <a:r>
              <a:rPr lang="en-GB" b="1" dirty="0" smtClean="0"/>
              <a:t>The image of </a:t>
            </a:r>
            <a:r>
              <a:rPr lang="en-GB" b="1" i="1" dirty="0" err="1" smtClean="0"/>
              <a:t>Aysheaia</a:t>
            </a:r>
            <a:r>
              <a:rPr lang="en-GB" b="1" dirty="0" smtClean="0"/>
              <a:t> is from </a:t>
            </a:r>
            <a:r>
              <a:rPr lang="en-GB" b="1" dirty="0" err="1" smtClean="0"/>
              <a:t>wikimedia</a:t>
            </a:r>
            <a:r>
              <a:rPr lang="en-GB" b="1" dirty="0" smtClean="0"/>
              <a:t> commons at media/File:Aysheaia2.jpg illustration by Citron/CC-BY-SA-3.0 ?</a:t>
            </a:r>
          </a:p>
          <a:p>
            <a:r>
              <a:rPr lang="en-GB" b="1" dirty="0" smtClean="0"/>
              <a:t>The image of </a:t>
            </a:r>
            <a:r>
              <a:rPr lang="en-GB" b="1" i="1" dirty="0" err="1" smtClean="0"/>
              <a:t>Burgessia</a:t>
            </a:r>
            <a:r>
              <a:rPr lang="en-GB" b="1" dirty="0" smtClean="0"/>
              <a:t> is from </a:t>
            </a:r>
            <a:r>
              <a:rPr lang="en-GB" b="1" dirty="0" err="1" smtClean="0"/>
              <a:t>wikimedia</a:t>
            </a:r>
            <a:r>
              <a:rPr lang="en-GB" b="1" dirty="0" smtClean="0"/>
              <a:t> commons at media/</a:t>
            </a:r>
            <a:r>
              <a:rPr lang="en-GB" b="1" dirty="0" err="1" smtClean="0"/>
              <a:t>File:Burgessia.jpg</a:t>
            </a:r>
            <a:r>
              <a:rPr lang="en-GB" b="1" dirty="0" smtClean="0"/>
              <a:t> </a:t>
            </a:r>
            <a:r>
              <a:rPr lang="en-GB" b="1" dirty="0"/>
              <a:t>© </a:t>
            </a:r>
            <a:r>
              <a:rPr lang="en-GB" b="1" dirty="0" err="1"/>
              <a:t>Ghedoghedo</a:t>
            </a:r>
            <a:r>
              <a:rPr lang="en-GB" b="1" dirty="0"/>
              <a:t> </a:t>
            </a:r>
            <a:endParaRPr lang="en-GB" b="1" dirty="0" smtClean="0"/>
          </a:p>
          <a:p>
            <a:r>
              <a:rPr lang="en-GB" b="1" dirty="0" smtClean="0"/>
              <a:t>The image of </a:t>
            </a:r>
            <a:r>
              <a:rPr lang="en-GB" b="1" i="1" dirty="0" err="1" smtClean="0"/>
              <a:t>Pikaia</a:t>
            </a:r>
            <a:r>
              <a:rPr lang="en-GB" b="1" dirty="0" smtClean="0"/>
              <a:t> is from Wikimedia commons at media/</a:t>
            </a:r>
            <a:r>
              <a:rPr lang="en-GB" b="1" dirty="0" err="1" smtClean="0"/>
              <a:t>File:Pikaia_BW.jpg</a:t>
            </a:r>
            <a:r>
              <a:rPr lang="en-GB" b="1" dirty="0" smtClean="0"/>
              <a:t> illustration by </a:t>
            </a:r>
            <a:r>
              <a:rPr lang="en-GB" b="1" dirty="0" err="1" smtClean="0"/>
              <a:t>Nobu</a:t>
            </a:r>
            <a:r>
              <a:rPr lang="en-GB" b="1" dirty="0" smtClean="0"/>
              <a:t> Tamura</a:t>
            </a:r>
            <a:endParaRPr lang="en-GB" b="1" dirty="0"/>
          </a:p>
          <a:p>
            <a:r>
              <a:rPr lang="en-GB" b="1" dirty="0" smtClean="0"/>
              <a:t>The image of </a:t>
            </a:r>
            <a:r>
              <a:rPr lang="en-GB" b="1" i="1" dirty="0" err="1" smtClean="0"/>
              <a:t>Yohoia</a:t>
            </a:r>
            <a:r>
              <a:rPr lang="en-GB" b="1" dirty="0" smtClean="0"/>
              <a:t> is from Wikimedia commons at media/</a:t>
            </a:r>
            <a:r>
              <a:rPr lang="en-GB" b="1" dirty="0" err="1" smtClean="0"/>
              <a:t>File:Yohoia.jpg</a:t>
            </a:r>
            <a:r>
              <a:rPr lang="en-GB" b="1" dirty="0" smtClean="0"/>
              <a:t> © </a:t>
            </a:r>
            <a:r>
              <a:rPr lang="en-GB" b="1" dirty="0" err="1" smtClean="0"/>
              <a:t>Ghedoghedo</a:t>
            </a:r>
            <a:r>
              <a:rPr lang="en-GB" b="1" dirty="0" smtClean="0"/>
              <a:t> </a:t>
            </a:r>
          </a:p>
          <a:p>
            <a:endParaRPr lang="en-GB" b="1" dirty="0"/>
          </a:p>
          <a:p>
            <a:r>
              <a:rPr lang="en-GB" b="1" dirty="0" smtClean="0"/>
              <a:t>The edited image of </a:t>
            </a:r>
            <a:r>
              <a:rPr lang="en-GB" b="1" i="1" dirty="0" err="1" smtClean="0"/>
              <a:t>Opabinia</a:t>
            </a:r>
            <a:r>
              <a:rPr lang="en-GB" b="1" dirty="0" smtClean="0"/>
              <a:t> is from Royal Ottawa Museum (ROM) </a:t>
            </a:r>
            <a:r>
              <a:rPr lang="en-GB" b="1" u="sng" dirty="0" smtClean="0">
                <a:hlinkClick r:id="rId3"/>
              </a:rPr>
              <a:t>Home</a:t>
            </a:r>
            <a:r>
              <a:rPr lang="en-GB" b="1" dirty="0"/>
              <a:t> &gt; </a:t>
            </a:r>
            <a:r>
              <a:rPr lang="en-GB" b="1" u="sng" dirty="0">
                <a:hlinkClick r:id="rId4"/>
              </a:rPr>
              <a:t>Fossil Gallery</a:t>
            </a:r>
            <a:r>
              <a:rPr lang="en-GB" b="1" dirty="0"/>
              <a:t> &gt; </a:t>
            </a:r>
            <a:r>
              <a:rPr lang="en-GB" b="1" i="1" dirty="0" err="1" smtClean="0"/>
              <a:t>Opabinia</a:t>
            </a:r>
            <a:r>
              <a:rPr lang="en-GB" b="1" i="1" dirty="0" smtClean="0"/>
              <a:t/>
            </a:r>
            <a:br>
              <a:rPr lang="en-GB" b="1" i="1" dirty="0" smtClean="0"/>
            </a:br>
            <a:r>
              <a:rPr lang="en-GB" b="1" dirty="0" smtClean="0"/>
              <a:t>(or at Smithsonian Institution as above /opabinia.html)</a:t>
            </a:r>
          </a:p>
        </p:txBody>
      </p:sp>
    </p:spTree>
    <p:extLst>
      <p:ext uri="{BB962C8B-B14F-4D97-AF65-F5344CB8AC3E}">
        <p14:creationId xmlns:p14="http://schemas.microsoft.com/office/powerpoint/2010/main" val="2438547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u="sng" dirty="0" smtClean="0"/>
              <a:t>Walcott</a:t>
            </a:r>
            <a:r>
              <a:rPr lang="en-GB" b="1" dirty="0" smtClean="0"/>
              <a:t> image © Smithsonian Institution Archives photograph by </a:t>
            </a:r>
            <a:r>
              <a:rPr lang="en-GB" b="1" dirty="0" err="1" smtClean="0"/>
              <a:t>Pach</a:t>
            </a:r>
            <a:r>
              <a:rPr lang="en-GB" b="1" dirty="0" smtClean="0"/>
              <a:t> Brothers, NY circa 1900 Record Unit 95, Box 23, Folder 21-B ID 83-14147 at //siarchives.si.edu/collections/siris_sic_9229</a:t>
            </a:r>
          </a:p>
          <a:p>
            <a:r>
              <a:rPr lang="en-GB" b="1" u="sng" dirty="0" smtClean="0"/>
              <a:t>Whittington</a:t>
            </a:r>
            <a:r>
              <a:rPr lang="en-GB" b="1" dirty="0" smtClean="0"/>
              <a:t> </a:t>
            </a:r>
            <a:r>
              <a:rPr lang="en-GB" b="1" dirty="0"/>
              <a:t>image </a:t>
            </a:r>
            <a:r>
              <a:rPr lang="en-GB" b="1" dirty="0" smtClean="0"/>
              <a:t>from ROM website at </a:t>
            </a:r>
            <a:r>
              <a:rPr lang="en-GB" b="1" dirty="0" smtClean="0">
                <a:hlinkClick r:id="rId3"/>
              </a:rPr>
              <a:t>https</a:t>
            </a:r>
            <a:r>
              <a:rPr lang="en-GB" b="1" dirty="0">
                <a:hlinkClick r:id="rId3"/>
              </a:rPr>
              <a:t>://burgess-shale.rom.on.ca/en/history/discoveries/05-rom.php </a:t>
            </a:r>
            <a:endParaRPr lang="en-GB" b="1" dirty="0" smtClean="0"/>
          </a:p>
          <a:p>
            <a:r>
              <a:rPr lang="en-GB" b="1" u="sng" dirty="0" smtClean="0"/>
              <a:t>Manton</a:t>
            </a:r>
            <a:r>
              <a:rPr lang="en-GB" b="1" dirty="0" smtClean="0"/>
              <a:t> </a:t>
            </a:r>
            <a:r>
              <a:rPr lang="en-GB" b="1" dirty="0"/>
              <a:t>Wikipedia image at wiki/</a:t>
            </a:r>
            <a:r>
              <a:rPr lang="en-GB" b="1" dirty="0" err="1"/>
              <a:t>Sidnie_Manton</a:t>
            </a:r>
            <a:r>
              <a:rPr lang="en-GB" b="1" dirty="0"/>
              <a:t> photograph by W Bird 1967 © Fellows of the Royal Society</a:t>
            </a:r>
          </a:p>
          <a:p>
            <a:r>
              <a:rPr lang="en-GB" b="1" u="sng" dirty="0" smtClean="0"/>
              <a:t>Gould</a:t>
            </a:r>
            <a:r>
              <a:rPr lang="en-GB" b="1" dirty="0" smtClean="0"/>
              <a:t> </a:t>
            </a:r>
            <a:r>
              <a:rPr lang="en-GB" b="1" dirty="0"/>
              <a:t>image at ‘University of Michigan Wonders of the Universe’ from Stanford </a:t>
            </a:r>
            <a:r>
              <a:rPr lang="en-GB" b="1" dirty="0" err="1"/>
              <a:t>Presedatorial</a:t>
            </a:r>
            <a:r>
              <a:rPr lang="en-GB" b="1" dirty="0"/>
              <a:t> Lectures: SJG, at https://prelectur.Stanford.edu/lectures/gould/</a:t>
            </a:r>
          </a:p>
          <a:p>
            <a:r>
              <a:rPr lang="en-GB" b="1" u="sng" dirty="0" smtClean="0"/>
              <a:t>Conway </a:t>
            </a:r>
            <a:r>
              <a:rPr lang="en-GB" b="1" u="sng" dirty="0"/>
              <a:t>Morris </a:t>
            </a:r>
            <a:r>
              <a:rPr lang="en-GB" b="1" dirty="0"/>
              <a:t>image from Department of Earth Sciences, University of Cambridge website at directory/</a:t>
            </a:r>
            <a:r>
              <a:rPr lang="en-GB" b="1" dirty="0" err="1"/>
              <a:t>simon_conway_morris</a:t>
            </a:r>
            <a:endParaRPr lang="en-GB" b="1" dirty="0"/>
          </a:p>
          <a:p>
            <a:r>
              <a:rPr lang="en-GB" b="1" u="sng" dirty="0"/>
              <a:t>Briggs</a:t>
            </a:r>
            <a:r>
              <a:rPr lang="en-GB" b="1" dirty="0"/>
              <a:t> image at Yale University: ‘The People of Geology and Geophysics’ /profile/</a:t>
            </a:r>
            <a:r>
              <a:rPr lang="en-GB" b="1" dirty="0" err="1"/>
              <a:t>derek-briggs</a:t>
            </a:r>
            <a:r>
              <a:rPr lang="en-GB" b="1" dirty="0"/>
              <a:t>/about</a:t>
            </a:r>
          </a:p>
          <a:p>
            <a:r>
              <a:rPr lang="en-GB" b="1" u="sng" dirty="0" smtClean="0"/>
              <a:t>Collins</a:t>
            </a:r>
            <a:r>
              <a:rPr lang="en-GB" b="1" dirty="0" smtClean="0"/>
              <a:t> image</a:t>
            </a:r>
            <a:r>
              <a:rPr lang="en-GB" b="1" dirty="0"/>
              <a:t>: </a:t>
            </a:r>
            <a:r>
              <a:rPr lang="en-GB" b="1" dirty="0" smtClean="0"/>
              <a:t>‘Desmond Collins holding a newly discovered fossil’ (</a:t>
            </a:r>
            <a:r>
              <a:rPr lang="en-GB" b="1" i="1" dirty="0" err="1" smtClean="0"/>
              <a:t>Sanctacaris</a:t>
            </a:r>
            <a:r>
              <a:rPr lang="en-GB" b="1" dirty="0" smtClean="0"/>
              <a:t>) 1983 </a:t>
            </a:r>
            <a:r>
              <a:rPr lang="en-GB" b="1" dirty="0"/>
              <a:t>at ROM/Parks Canada web site</a:t>
            </a:r>
          </a:p>
          <a:p>
            <a:r>
              <a:rPr lang="en-GB" b="1" dirty="0"/>
              <a:t>Royal Ontario Museum </a:t>
            </a:r>
            <a:r>
              <a:rPr lang="en-GB" b="1" dirty="0">
                <a:hlinkClick r:id="rId3"/>
              </a:rPr>
              <a:t>https://</a:t>
            </a:r>
            <a:r>
              <a:rPr lang="en-GB" b="1" dirty="0" smtClean="0">
                <a:hlinkClick r:id="rId3"/>
              </a:rPr>
              <a:t>burgess-shale.rom.on.ca/en/history/discoveries/05-rom.php</a:t>
            </a:r>
            <a:endParaRPr lang="en-GB" b="1" dirty="0"/>
          </a:p>
          <a:p>
            <a:r>
              <a:rPr lang="en-GB" b="1" u="sng" dirty="0" err="1"/>
              <a:t>Fortey</a:t>
            </a:r>
            <a:r>
              <a:rPr lang="en-GB" b="1" dirty="0"/>
              <a:t> image from </a:t>
            </a:r>
            <a:r>
              <a:rPr lang="en-GB" b="1" dirty="0" smtClean="0"/>
              <a:t>Royal Society members at </a:t>
            </a:r>
            <a:r>
              <a:rPr lang="en-GB" b="1" dirty="0" smtClean="0">
                <a:hlinkClick r:id="rId4"/>
              </a:rPr>
              <a:t>https://royalsociety.org/people/Richard-fortey-11450</a:t>
            </a:r>
            <a:endParaRPr lang="en-GB" b="1" dirty="0" smtClean="0"/>
          </a:p>
          <a:p>
            <a:endParaRPr lang="en-GB" dirty="0"/>
          </a:p>
        </p:txBody>
      </p:sp>
    </p:spTree>
    <p:extLst>
      <p:ext uri="{BB962C8B-B14F-4D97-AF65-F5344CB8AC3E}">
        <p14:creationId xmlns:p14="http://schemas.microsoft.com/office/powerpoint/2010/main" val="2795018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Image of Cover page of Stephen </a:t>
            </a:r>
            <a:r>
              <a:rPr lang="en-GB" b="1" dirty="0"/>
              <a:t>Jay Gould (1989) </a:t>
            </a:r>
            <a:r>
              <a:rPr lang="en-GB" b="1" i="1" dirty="0"/>
              <a:t>Wonderful Life: The Burgess Shale and the Nature of History </a:t>
            </a:r>
            <a:r>
              <a:rPr lang="en-GB" b="1" dirty="0"/>
              <a:t>Penguin edition 1991</a:t>
            </a:r>
          </a:p>
        </p:txBody>
      </p:sp>
    </p:spTree>
    <p:extLst>
      <p:ext uri="{BB962C8B-B14F-4D97-AF65-F5344CB8AC3E}">
        <p14:creationId xmlns:p14="http://schemas.microsoft.com/office/powerpoint/2010/main" val="3479649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7360304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0481883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002262" y="3315311"/>
            <a:ext cx="8015778" cy="2711833"/>
          </a:xfrm>
        </p:spPr>
        <p:txBody>
          <a:bodyPr/>
          <a:lstStyle/>
          <a:p>
            <a:r>
              <a:rPr lang="en-GB" b="1" dirty="0" smtClean="0"/>
              <a:t>ROM </a:t>
            </a:r>
            <a:r>
              <a:rPr lang="en-GB" b="1" dirty="0"/>
              <a:t>image: </a:t>
            </a:r>
            <a:r>
              <a:rPr lang="en-GB" b="1" dirty="0" smtClean="0"/>
              <a:t>‘The origin and diversification of animals during the Cambrian Explosion’ from ROM/Parks </a:t>
            </a:r>
            <a:r>
              <a:rPr lang="en-GB" b="1" dirty="0"/>
              <a:t>Canada web site</a:t>
            </a:r>
          </a:p>
          <a:p>
            <a:r>
              <a:rPr lang="en-GB" b="1" dirty="0" smtClean="0"/>
              <a:t>© Royal </a:t>
            </a:r>
            <a:r>
              <a:rPr lang="en-GB" b="1" dirty="0"/>
              <a:t>Ontario Museum </a:t>
            </a:r>
            <a:r>
              <a:rPr lang="en-GB" b="1" dirty="0">
                <a:hlinkClick r:id="rId3"/>
              </a:rPr>
              <a:t>https://</a:t>
            </a:r>
            <a:r>
              <a:rPr lang="en-GB" b="1" dirty="0" smtClean="0">
                <a:hlinkClick r:id="rId3"/>
              </a:rPr>
              <a:t>burgess-shale.rom.on.ca/en/science/origin/04-cambrian-explosion.php</a:t>
            </a:r>
            <a:endParaRPr lang="en-GB" b="1" dirty="0"/>
          </a:p>
        </p:txBody>
      </p:sp>
    </p:spTree>
    <p:extLst>
      <p:ext uri="{BB962C8B-B14F-4D97-AF65-F5344CB8AC3E}">
        <p14:creationId xmlns:p14="http://schemas.microsoft.com/office/powerpoint/2010/main" val="890493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DA34AC2-F117-4315-981D-6D1433D16B46}" type="datetime1">
              <a:rPr lang="en-GB" smtClean="0"/>
              <a:t>27/11/2019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3C750E-3C81-4169-8FD7-C17884284226}" type="slidenum">
              <a:rPr lang="en-GB" smtClean="0"/>
              <a:t>‹#›</a:t>
            </a:fld>
            <a:endParaRPr lang="en-GB"/>
          </a:p>
        </p:txBody>
      </p:sp>
    </p:spTree>
    <p:extLst>
      <p:ext uri="{BB962C8B-B14F-4D97-AF65-F5344CB8AC3E}">
        <p14:creationId xmlns:p14="http://schemas.microsoft.com/office/powerpoint/2010/main" val="15310567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96CB9D5-C6B6-4B27-A355-76BACED6B029}" type="datetime1">
              <a:rPr lang="en-GB" smtClean="0"/>
              <a:t>27/11/2019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3C750E-3C81-4169-8FD7-C17884284226}" type="slidenum">
              <a:rPr lang="en-GB" smtClean="0"/>
              <a:t>‹#›</a:t>
            </a:fld>
            <a:endParaRPr lang="en-GB"/>
          </a:p>
        </p:txBody>
      </p:sp>
    </p:spTree>
    <p:extLst>
      <p:ext uri="{BB962C8B-B14F-4D97-AF65-F5344CB8AC3E}">
        <p14:creationId xmlns:p14="http://schemas.microsoft.com/office/powerpoint/2010/main" val="3340022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6D8C90A-1EFD-46CA-BE68-B79B39553B9D}" type="datetime1">
              <a:rPr lang="en-GB" smtClean="0"/>
              <a:t>27/11/2019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3C750E-3C81-4169-8FD7-C17884284226}" type="slidenum">
              <a:rPr lang="en-GB" smtClean="0"/>
              <a:t>‹#›</a:t>
            </a:fld>
            <a:endParaRPr lang="en-GB"/>
          </a:p>
        </p:txBody>
      </p:sp>
    </p:spTree>
    <p:extLst>
      <p:ext uri="{BB962C8B-B14F-4D97-AF65-F5344CB8AC3E}">
        <p14:creationId xmlns:p14="http://schemas.microsoft.com/office/powerpoint/2010/main" val="3116779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1FEE9F9-AEAD-4176-9716-D0317257433C}" type="datetime1">
              <a:rPr lang="en-GB" smtClean="0"/>
              <a:t>27/11/2019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3C750E-3C81-4169-8FD7-C17884284226}" type="slidenum">
              <a:rPr lang="en-GB" smtClean="0"/>
              <a:t>‹#›</a:t>
            </a:fld>
            <a:endParaRPr lang="en-GB"/>
          </a:p>
        </p:txBody>
      </p:sp>
    </p:spTree>
    <p:extLst>
      <p:ext uri="{BB962C8B-B14F-4D97-AF65-F5344CB8AC3E}">
        <p14:creationId xmlns:p14="http://schemas.microsoft.com/office/powerpoint/2010/main" val="241217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3029B6-0190-4644-96B7-1870E4A7CDEA}" type="datetime1">
              <a:rPr lang="en-GB" smtClean="0"/>
              <a:t>27/11/2019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C3C750E-3C81-4169-8FD7-C17884284226}" type="slidenum">
              <a:rPr lang="en-GB" smtClean="0"/>
              <a:t>‹#›</a:t>
            </a:fld>
            <a:endParaRPr lang="en-GB"/>
          </a:p>
        </p:txBody>
      </p:sp>
    </p:spTree>
    <p:extLst>
      <p:ext uri="{BB962C8B-B14F-4D97-AF65-F5344CB8AC3E}">
        <p14:creationId xmlns:p14="http://schemas.microsoft.com/office/powerpoint/2010/main" val="8082241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411E24B-B402-4981-A18D-2B0AB8AFC581}" type="datetime1">
              <a:rPr lang="en-GB" smtClean="0"/>
              <a:t>27/11/2019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C3C750E-3C81-4169-8FD7-C17884284226}" type="slidenum">
              <a:rPr lang="en-GB" smtClean="0"/>
              <a:t>‹#›</a:t>
            </a:fld>
            <a:endParaRPr lang="en-GB"/>
          </a:p>
        </p:txBody>
      </p:sp>
    </p:spTree>
    <p:extLst>
      <p:ext uri="{BB962C8B-B14F-4D97-AF65-F5344CB8AC3E}">
        <p14:creationId xmlns:p14="http://schemas.microsoft.com/office/powerpoint/2010/main" val="1463008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E494844-2DE6-4A67-87E9-2309066AB43E}" type="datetime1">
              <a:rPr lang="en-GB" smtClean="0"/>
              <a:t>27/11/2019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C3C750E-3C81-4169-8FD7-C17884284226}" type="slidenum">
              <a:rPr lang="en-GB" smtClean="0"/>
              <a:t>‹#›</a:t>
            </a:fld>
            <a:endParaRPr lang="en-GB"/>
          </a:p>
        </p:txBody>
      </p:sp>
    </p:spTree>
    <p:extLst>
      <p:ext uri="{BB962C8B-B14F-4D97-AF65-F5344CB8AC3E}">
        <p14:creationId xmlns:p14="http://schemas.microsoft.com/office/powerpoint/2010/main" val="2212739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154E16A-5A55-4537-8073-054B63623136}" type="datetime1">
              <a:rPr lang="en-GB" smtClean="0"/>
              <a:t>27/11/2019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C3C750E-3C81-4169-8FD7-C17884284226}" type="slidenum">
              <a:rPr lang="en-GB" smtClean="0"/>
              <a:t>‹#›</a:t>
            </a:fld>
            <a:endParaRPr lang="en-GB"/>
          </a:p>
        </p:txBody>
      </p:sp>
    </p:spTree>
    <p:extLst>
      <p:ext uri="{BB962C8B-B14F-4D97-AF65-F5344CB8AC3E}">
        <p14:creationId xmlns:p14="http://schemas.microsoft.com/office/powerpoint/2010/main" val="4125434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B16084-A5AA-4807-95BB-5B040EA05686}" type="datetime1">
              <a:rPr lang="en-GB" smtClean="0"/>
              <a:t>27/11/2019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C3C750E-3C81-4169-8FD7-C17884284226}" type="slidenum">
              <a:rPr lang="en-GB" smtClean="0"/>
              <a:t>‹#›</a:t>
            </a:fld>
            <a:endParaRPr lang="en-GB"/>
          </a:p>
        </p:txBody>
      </p:sp>
    </p:spTree>
    <p:extLst>
      <p:ext uri="{BB962C8B-B14F-4D97-AF65-F5344CB8AC3E}">
        <p14:creationId xmlns:p14="http://schemas.microsoft.com/office/powerpoint/2010/main" val="3530700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9146B8-AA1F-4980-A230-7183C35A78E9}" type="datetime1">
              <a:rPr lang="en-GB" smtClean="0"/>
              <a:t>27/11/2019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C3C750E-3C81-4169-8FD7-C17884284226}" type="slidenum">
              <a:rPr lang="en-GB" smtClean="0"/>
              <a:t>‹#›</a:t>
            </a:fld>
            <a:endParaRPr lang="en-GB"/>
          </a:p>
        </p:txBody>
      </p:sp>
    </p:spTree>
    <p:extLst>
      <p:ext uri="{BB962C8B-B14F-4D97-AF65-F5344CB8AC3E}">
        <p14:creationId xmlns:p14="http://schemas.microsoft.com/office/powerpoint/2010/main" val="2161329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C648BE-2310-4A22-8F72-9CA7FB9CB582}" type="datetime1">
              <a:rPr lang="en-GB" smtClean="0"/>
              <a:t>27/11/2019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C3C750E-3C81-4169-8FD7-C17884284226}" type="slidenum">
              <a:rPr lang="en-GB" smtClean="0"/>
              <a:t>‹#›</a:t>
            </a:fld>
            <a:endParaRPr lang="en-GB"/>
          </a:p>
        </p:txBody>
      </p:sp>
    </p:spTree>
    <p:extLst>
      <p:ext uri="{BB962C8B-B14F-4D97-AF65-F5344CB8AC3E}">
        <p14:creationId xmlns:p14="http://schemas.microsoft.com/office/powerpoint/2010/main" val="9067544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276FF0-A00A-4454-8405-416C5A516C05}" type="datetime1">
              <a:rPr lang="en-GB" smtClean="0"/>
              <a:t>27/11/2019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3C750E-3C81-4169-8FD7-C17884284226}" type="slidenum">
              <a:rPr lang="en-GB" smtClean="0"/>
              <a:t>‹#›</a:t>
            </a:fld>
            <a:endParaRPr lang="en-GB"/>
          </a:p>
        </p:txBody>
      </p:sp>
    </p:spTree>
    <p:extLst>
      <p:ext uri="{BB962C8B-B14F-4D97-AF65-F5344CB8AC3E}">
        <p14:creationId xmlns:p14="http://schemas.microsoft.com/office/powerpoint/2010/main" val="2845626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25.jpg"/><Relationship Id="rId4" Type="http://schemas.openxmlformats.org/officeDocument/2006/relationships/image" Target="../media/image24.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27.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30.jpg"/></Relationships>
</file>

<file path=ppt/slides/_rels/slide1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2.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5.jpg"/><Relationship Id="rId4" Type="http://schemas.openxmlformats.org/officeDocument/2006/relationships/image" Target="../media/image34.jpe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3" Type="http://schemas.openxmlformats.org/officeDocument/2006/relationships/image" Target="../media/image36.gif"/><Relationship Id="rId7" Type="http://schemas.openxmlformats.org/officeDocument/2006/relationships/image" Target="../media/image40.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9.jpg"/><Relationship Id="rId5" Type="http://schemas.openxmlformats.org/officeDocument/2006/relationships/image" Target="../media/image38.jpg"/><Relationship Id="rId4" Type="http://schemas.openxmlformats.org/officeDocument/2006/relationships/image" Target="../media/image37.jpg"/></Relationships>
</file>

<file path=ppt/slides/_rels/slide2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42.jpeg"/></Relationships>
</file>

<file path=ppt/slides/_rels/slide22.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5.jpg"/><Relationship Id="rId4" Type="http://schemas.openxmlformats.org/officeDocument/2006/relationships/image" Target="../media/image44.jp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47.jpg"/></Relationships>
</file>

<file path=ppt/slides/_rels/slide2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49.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burgess-shale.rom.on.ca/en/"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paleobiology.si.edu/burgess/" TargetMode="External"/><Relationship Id="rId7" Type="http://schemas.openxmlformats.org/officeDocument/2006/relationships/hyperlink" Target="http://www.fossilmuseum.net/Fossil-Sites/burgessshale.htm"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hyperlink" Target="http://www.smithsonianmag.com/history/the-burgess-shale-evolution-big-bang-33813957/" TargetMode="External"/><Relationship Id="rId5" Type="http://schemas.openxmlformats.org/officeDocument/2006/relationships/hyperlink" Target="http://www.ucmp.berkeley.edu/Cambrian/burgesss.htm" TargetMode="External"/><Relationship Id="rId4" Type="http://schemas.openxmlformats.org/officeDocument/2006/relationships/hyperlink" Target="http://www.burgess-shale.bc.com/"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image" Target="../media/image4.gif"/><Relationship Id="rId7" Type="http://schemas.openxmlformats.org/officeDocument/2006/relationships/image" Target="../media/image8.gi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gif"/><Relationship Id="rId11" Type="http://schemas.openxmlformats.org/officeDocument/2006/relationships/image" Target="../media/image12.jpeg"/><Relationship Id="rId5" Type="http://schemas.openxmlformats.org/officeDocument/2006/relationships/image" Target="../media/image6.gif"/><Relationship Id="rId10" Type="http://schemas.openxmlformats.org/officeDocument/2006/relationships/image" Target="../media/image11.jpeg"/><Relationship Id="rId4" Type="http://schemas.openxmlformats.org/officeDocument/2006/relationships/image" Target="../media/image5.gif"/><Relationship Id="rId9" Type="http://schemas.openxmlformats.org/officeDocument/2006/relationships/image" Target="../media/image10.jpg"/></Relationships>
</file>

<file path=ppt/slides/_rels/slide5.xml.rels><?xml version="1.0" encoding="UTF-8" standalone="yes"?>
<Relationships xmlns="http://schemas.openxmlformats.org/package/2006/relationships"><Relationship Id="rId8" Type="http://schemas.openxmlformats.org/officeDocument/2006/relationships/image" Target="../media/image18.jpg"/><Relationship Id="rId3" Type="http://schemas.openxmlformats.org/officeDocument/2006/relationships/image" Target="../media/image13.jpg"/><Relationship Id="rId7"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jpg"/><Relationship Id="rId5" Type="http://schemas.openxmlformats.org/officeDocument/2006/relationships/image" Target="../media/image15.jpg"/><Relationship Id="rId10" Type="http://schemas.openxmlformats.org/officeDocument/2006/relationships/image" Target="../media/image20.jpg"/><Relationship Id="rId4" Type="http://schemas.openxmlformats.org/officeDocument/2006/relationships/image" Target="../media/image14.jpg"/><Relationship Id="rId9" Type="http://schemas.openxmlformats.org/officeDocument/2006/relationships/image" Target="../media/image19.gif"/></Relationships>
</file>

<file path=ppt/slides/_rels/slide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78844" y="227281"/>
            <a:ext cx="9144000" cy="1653034"/>
          </a:xfrm>
        </p:spPr>
        <p:txBody>
          <a:bodyPr>
            <a:normAutofit fontScale="90000"/>
          </a:bodyPr>
          <a:lstStyle/>
          <a:p>
            <a:r>
              <a:rPr lang="en-GB" dirty="0" smtClean="0"/>
              <a:t>The Burgess Shale </a:t>
            </a:r>
            <a:r>
              <a:rPr lang="en-GB" dirty="0"/>
              <a:t>Controversies</a:t>
            </a:r>
            <a:br>
              <a:rPr lang="en-GB" dirty="0"/>
            </a:br>
            <a:r>
              <a:rPr lang="en-GB" sz="3600" b="1" dirty="0">
                <a:solidFill>
                  <a:srgbClr val="7030A0"/>
                </a:solidFill>
              </a:rPr>
              <a:t>Contested views of the Cambrian ‘explosion’ </a:t>
            </a:r>
            <a:br>
              <a:rPr lang="en-GB" sz="3600" b="1" dirty="0">
                <a:solidFill>
                  <a:srgbClr val="7030A0"/>
                </a:solidFill>
              </a:rPr>
            </a:br>
            <a:r>
              <a:rPr lang="en-GB" sz="3600" b="1" dirty="0">
                <a:solidFill>
                  <a:srgbClr val="7030A0"/>
                </a:solidFill>
              </a:rPr>
              <a:t>and the history of </a:t>
            </a:r>
            <a:r>
              <a:rPr lang="en-GB" sz="3600" b="1" dirty="0" smtClean="0">
                <a:solidFill>
                  <a:srgbClr val="7030A0"/>
                </a:solidFill>
              </a:rPr>
              <a:t>life</a:t>
            </a:r>
            <a:endParaRPr lang="en-GB" sz="3600" b="1" dirty="0">
              <a:solidFill>
                <a:srgbClr val="7030A0"/>
              </a:solidFill>
            </a:endParaRPr>
          </a:p>
        </p:txBody>
      </p:sp>
      <p:sp>
        <p:nvSpPr>
          <p:cNvPr id="3" name="Subtitle 2"/>
          <p:cNvSpPr>
            <a:spLocks noGrp="1"/>
          </p:cNvSpPr>
          <p:nvPr>
            <p:ph type="subTitle" idx="1"/>
          </p:nvPr>
        </p:nvSpPr>
        <p:spPr>
          <a:xfrm>
            <a:off x="1524000" y="2498502"/>
            <a:ext cx="9144000" cy="1120462"/>
          </a:xfrm>
        </p:spPr>
        <p:txBody>
          <a:bodyPr>
            <a:normAutofit/>
          </a:bodyPr>
          <a:lstStyle/>
          <a:p>
            <a:r>
              <a:rPr lang="en-GB" sz="3200" dirty="0" smtClean="0"/>
              <a:t>Part 1: A Multiplicity of ‘Weird Wonders’? </a:t>
            </a:r>
            <a:br>
              <a:rPr lang="en-GB" sz="3200" dirty="0" smtClean="0"/>
            </a:br>
            <a:r>
              <a:rPr lang="en-GB" sz="3200" dirty="0" smtClean="0">
                <a:solidFill>
                  <a:schemeClr val="accent2">
                    <a:lumMod val="50000"/>
                  </a:schemeClr>
                </a:solidFill>
              </a:rPr>
              <a:t>Walcott versus Whittington et al (and Gould)</a:t>
            </a:r>
            <a:endParaRPr lang="en-GB" sz="3200" dirty="0">
              <a:solidFill>
                <a:schemeClr val="accent2">
                  <a:lumMod val="50000"/>
                </a:schemeClr>
              </a:solidFill>
            </a:endParaRPr>
          </a:p>
        </p:txBody>
      </p:sp>
      <p:sp>
        <p:nvSpPr>
          <p:cNvPr id="4" name="TextBox 3"/>
          <p:cNvSpPr txBox="1"/>
          <p:nvPr/>
        </p:nvSpPr>
        <p:spPr>
          <a:xfrm>
            <a:off x="4244622" y="4413956"/>
            <a:ext cx="3612445" cy="1569660"/>
          </a:xfrm>
          <a:prstGeom prst="rect">
            <a:avLst/>
          </a:prstGeom>
          <a:noFill/>
        </p:spPr>
        <p:txBody>
          <a:bodyPr wrap="square" rtlCol="0">
            <a:spAutoFit/>
          </a:bodyPr>
          <a:lstStyle/>
          <a:p>
            <a:pPr algn="ctr"/>
            <a:r>
              <a:rPr lang="en-GB" sz="3200" dirty="0" smtClean="0"/>
              <a:t>Tony Elger </a:t>
            </a:r>
          </a:p>
          <a:p>
            <a:pPr algn="ctr"/>
            <a:r>
              <a:rPr lang="en-GB" sz="3200" dirty="0" smtClean="0"/>
              <a:t>East Lothian U3a November 2018</a:t>
            </a:r>
            <a:endParaRPr lang="en-GB" sz="3200" dirty="0"/>
          </a:p>
        </p:txBody>
      </p:sp>
      <p:sp>
        <p:nvSpPr>
          <p:cNvPr id="5" name="TextBox 4"/>
          <p:cNvSpPr txBox="1"/>
          <p:nvPr/>
        </p:nvSpPr>
        <p:spPr>
          <a:xfrm>
            <a:off x="2034862" y="6336406"/>
            <a:ext cx="7843234" cy="369332"/>
          </a:xfrm>
          <a:prstGeom prst="rect">
            <a:avLst/>
          </a:prstGeom>
          <a:noFill/>
        </p:spPr>
        <p:txBody>
          <a:bodyPr wrap="square" rtlCol="0">
            <a:spAutoFit/>
          </a:bodyPr>
          <a:lstStyle/>
          <a:p>
            <a:r>
              <a:rPr lang="en-GB" dirty="0" smtClean="0">
                <a:solidFill>
                  <a:srgbClr val="7030A0"/>
                </a:solidFill>
              </a:rPr>
              <a:t>Note: full sources for images used are given in the attached notes for each slide</a:t>
            </a:r>
            <a:endParaRPr lang="en-GB" dirty="0">
              <a:solidFill>
                <a:srgbClr val="7030A0"/>
              </a:solidFill>
            </a:endParaRPr>
          </a:p>
        </p:txBody>
      </p:sp>
    </p:spTree>
    <p:extLst>
      <p:ext uri="{BB962C8B-B14F-4D97-AF65-F5344CB8AC3E}">
        <p14:creationId xmlns:p14="http://schemas.microsoft.com/office/powerpoint/2010/main" val="1140094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1000"/>
                                        <p:tgtEl>
                                          <p:spTgt spid="4">
                                            <p:txEl>
                                              <p:pRg st="1" end="1"/>
                                            </p:txEl>
                                          </p:spTgt>
                                        </p:tgtEl>
                                      </p:cBhvr>
                                    </p:animEffect>
                                    <p:anim calcmode="lin" valueType="num">
                                      <p:cBhvr>
                                        <p:cTn id="20"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152" y="0"/>
            <a:ext cx="12101848" cy="656824"/>
          </a:xfrm>
        </p:spPr>
        <p:txBody>
          <a:bodyPr>
            <a:noAutofit/>
          </a:bodyPr>
          <a:lstStyle/>
          <a:p>
            <a:pPr algn="ctr"/>
            <a:r>
              <a:rPr lang="en-GB" sz="3600" b="1" dirty="0" smtClean="0"/>
              <a:t>Charles </a:t>
            </a:r>
            <a:r>
              <a:rPr lang="en-GB" sz="3600" b="1" dirty="0"/>
              <a:t>Walcott’s </a:t>
            </a:r>
            <a:r>
              <a:rPr lang="en-GB" sz="3600" b="1" dirty="0" smtClean="0"/>
              <a:t>career &amp; discovery of Burgess fossils</a:t>
            </a:r>
            <a:endParaRPr lang="en-GB" sz="3600" b="1" dirty="0"/>
          </a:p>
        </p:txBody>
      </p:sp>
      <p:sp>
        <p:nvSpPr>
          <p:cNvPr id="3" name="Content Placeholder 2"/>
          <p:cNvSpPr>
            <a:spLocks noGrp="1"/>
          </p:cNvSpPr>
          <p:nvPr>
            <p:ph idx="1"/>
          </p:nvPr>
        </p:nvSpPr>
        <p:spPr>
          <a:xfrm>
            <a:off x="360608" y="656824"/>
            <a:ext cx="11475077" cy="5872766"/>
          </a:xfrm>
        </p:spPr>
        <p:txBody>
          <a:bodyPr>
            <a:normAutofit fontScale="62500" lnSpcReduction="20000"/>
          </a:bodyPr>
          <a:lstStyle/>
          <a:p>
            <a:r>
              <a:rPr lang="en-GB" sz="3800" dirty="0" smtClean="0"/>
              <a:t>Walcott became assistant geologist in NY then joined USGS on its formation in 1879, rising through ranks to become head (1894), then in 1907 became boss of Smithsonian Institution (National Museums in Washington), deeply involved in broader science policy</a:t>
            </a:r>
          </a:p>
          <a:p>
            <a:r>
              <a:rPr lang="en-GB" sz="3800" dirty="0"/>
              <a:t>Initial discoveries of Cambrian fossils in the 1890s, by surveyors linked to the Canadian Pacific Railway, led to identification of the ‘</a:t>
            </a:r>
            <a:r>
              <a:rPr lang="en-GB" sz="3800" b="1" i="1" dirty="0" err="1">
                <a:solidFill>
                  <a:srgbClr val="002060"/>
                </a:solidFill>
              </a:rPr>
              <a:t>Ogygopsis</a:t>
            </a:r>
            <a:r>
              <a:rPr lang="en-GB" sz="3800" dirty="0"/>
              <a:t> beds’ in the Canadian </a:t>
            </a:r>
            <a:r>
              <a:rPr lang="en-GB" sz="3800" dirty="0" smtClean="0"/>
              <a:t>Rockies </a:t>
            </a:r>
          </a:p>
          <a:p>
            <a:r>
              <a:rPr lang="en-GB" sz="3800" dirty="0" smtClean="0"/>
              <a:t>Initially an amateur collector of trilobites (some with soft parts) Walcott became an acknowledged US expert and provided early commentary on material from the Canadian ‘</a:t>
            </a:r>
            <a:r>
              <a:rPr lang="en-GB" sz="3800" b="1" i="1" dirty="0" err="1" smtClean="0">
                <a:solidFill>
                  <a:srgbClr val="002060"/>
                </a:solidFill>
              </a:rPr>
              <a:t>Ogygopsis</a:t>
            </a:r>
            <a:r>
              <a:rPr lang="en-GB" sz="3800" dirty="0" smtClean="0"/>
              <a:t> beds’ sent him by collectors</a:t>
            </a:r>
          </a:p>
          <a:p>
            <a:r>
              <a:rPr lang="en-GB" sz="3800" dirty="0" smtClean="0"/>
              <a:t>Visited the area in 1909, searched widely across Cambrian beds, found the source of exceptionally preserved fossils and began excavation of the ‘Walcott Quarry’ (but legend of specimen exposed by slipping mule on last day of expedition later used to dramatize ‘accidental discovery’)</a:t>
            </a:r>
          </a:p>
          <a:p>
            <a:r>
              <a:rPr lang="en-GB" sz="3800" dirty="0" smtClean="0"/>
              <a:t>Returned with his family summer after summer (despite personal tragedies of deaths of wife and two sons), accumulating a vast array of fossils (at least 68,000 specimens), most returned to the Smithsonian but some dispersed to other centres</a:t>
            </a:r>
          </a:p>
          <a:p>
            <a:r>
              <a:rPr lang="en-GB" sz="3800" dirty="0" smtClean="0"/>
              <a:t>Walcott planned to provide a detailed examination of these fossils but administrative duties and death in office curtailed such detailed work</a:t>
            </a:r>
          </a:p>
          <a:p>
            <a:r>
              <a:rPr lang="en-GB" sz="3800" dirty="0" smtClean="0"/>
              <a:t>While Walcott was alive these beds were seen as his preserve, while later state agencies limited access to the protected site, so little fresh research was done until 1960s</a:t>
            </a:r>
          </a:p>
          <a:p>
            <a:endParaRPr lang="en-GB" dirty="0"/>
          </a:p>
        </p:txBody>
      </p:sp>
      <p:sp>
        <p:nvSpPr>
          <p:cNvPr id="4" name="Slide Number Placeholder 3"/>
          <p:cNvSpPr>
            <a:spLocks noGrp="1"/>
          </p:cNvSpPr>
          <p:nvPr>
            <p:ph type="sldNum" sz="quarter" idx="12"/>
          </p:nvPr>
        </p:nvSpPr>
        <p:spPr/>
        <p:txBody>
          <a:bodyPr/>
          <a:lstStyle/>
          <a:p>
            <a:fld id="{0C3C750E-3C81-4169-8FD7-C17884284226}" type="slidenum">
              <a:rPr lang="en-GB" smtClean="0"/>
              <a:t>10</a:t>
            </a:fld>
            <a:endParaRPr lang="en-GB"/>
          </a:p>
        </p:txBody>
      </p:sp>
    </p:spTree>
    <p:extLst>
      <p:ext uri="{BB962C8B-B14F-4D97-AF65-F5344CB8AC3E}">
        <p14:creationId xmlns:p14="http://schemas.microsoft.com/office/powerpoint/2010/main" val="2903280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Effect transition="in" filter="fade">
                                      <p:cBhvr>
                                        <p:cTn id="46" dur="1000"/>
                                        <p:tgtEl>
                                          <p:spTgt spid="3">
                                            <p:txEl>
                                              <p:pRg st="5" end="5"/>
                                            </p:txEl>
                                          </p:spTgt>
                                        </p:tgtEl>
                                      </p:cBhvr>
                                    </p:animEffect>
                                    <p:anim calcmode="lin" valueType="num">
                                      <p:cBhvr>
                                        <p:cTn id="4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3">
                                            <p:txEl>
                                              <p:pRg st="6" end="6"/>
                                            </p:txEl>
                                          </p:spTgt>
                                        </p:tgtEl>
                                        <p:attrNameLst>
                                          <p:attrName>style.visibility</p:attrName>
                                        </p:attrNameLst>
                                      </p:cBhvr>
                                      <p:to>
                                        <p:strVal val="visible"/>
                                      </p:to>
                                    </p:set>
                                    <p:animEffect transition="in" filter="fade">
                                      <p:cBhvr>
                                        <p:cTn id="53" dur="1000"/>
                                        <p:tgtEl>
                                          <p:spTgt spid="3">
                                            <p:txEl>
                                              <p:pRg st="6" end="6"/>
                                            </p:txEl>
                                          </p:spTgt>
                                        </p:tgtEl>
                                      </p:cBhvr>
                                    </p:animEffect>
                                    <p:anim calcmode="lin" valueType="num">
                                      <p:cBhvr>
                                        <p:cTn id="5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282" y="154546"/>
            <a:ext cx="11224408" cy="614808"/>
          </a:xfrm>
        </p:spPr>
        <p:txBody>
          <a:bodyPr>
            <a:normAutofit/>
          </a:bodyPr>
          <a:lstStyle/>
          <a:p>
            <a:pPr algn="ctr"/>
            <a:r>
              <a:rPr lang="en-GB" sz="3600" b="1" dirty="0"/>
              <a:t>Walcott’s </a:t>
            </a:r>
            <a:r>
              <a:rPr lang="en-GB" sz="3600" b="1" dirty="0" smtClean="0"/>
              <a:t>exploration of </a:t>
            </a:r>
            <a:r>
              <a:rPr lang="en-GB" sz="3600" b="1" dirty="0"/>
              <a:t>the Burgess fauna</a:t>
            </a:r>
          </a:p>
        </p:txBody>
      </p:sp>
      <p:pic>
        <p:nvPicPr>
          <p:cNvPr id="3" name="Content Placeholder 2"/>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4317511" y="949207"/>
            <a:ext cx="3172920" cy="3159658"/>
          </a:xfrm>
        </p:spPr>
      </p:pic>
      <p:sp>
        <p:nvSpPr>
          <p:cNvPr id="9" name="TextBox 8"/>
          <p:cNvSpPr txBox="1"/>
          <p:nvPr/>
        </p:nvSpPr>
        <p:spPr>
          <a:xfrm>
            <a:off x="464713" y="4370663"/>
            <a:ext cx="3592132" cy="1631216"/>
          </a:xfrm>
          <a:prstGeom prst="rect">
            <a:avLst/>
          </a:prstGeom>
          <a:noFill/>
        </p:spPr>
        <p:txBody>
          <a:bodyPr wrap="square" rtlCol="0">
            <a:spAutoFit/>
          </a:bodyPr>
          <a:lstStyle/>
          <a:p>
            <a:r>
              <a:rPr lang="en-GB" sz="2000" dirty="0" smtClean="0"/>
              <a:t>Helen with horses on the Burgess Shale trail, but not so </a:t>
            </a:r>
          </a:p>
          <a:p>
            <a:r>
              <a:rPr lang="en-GB" sz="2000" dirty="0" smtClean="0"/>
              <a:t>dramatic as the legend.</a:t>
            </a:r>
          </a:p>
          <a:p>
            <a:r>
              <a:rPr lang="en-GB" sz="2000" dirty="0" smtClean="0"/>
              <a:t>Mules were used to carry </a:t>
            </a:r>
          </a:p>
          <a:p>
            <a:r>
              <a:rPr lang="en-GB" sz="2000" dirty="0" smtClean="0"/>
              <a:t>specimens down the mountain</a:t>
            </a:r>
            <a:endParaRPr lang="en-GB" sz="2000" dirty="0"/>
          </a:p>
        </p:txBody>
      </p:sp>
      <p:sp>
        <p:nvSpPr>
          <p:cNvPr id="10" name="TextBox 9"/>
          <p:cNvSpPr txBox="1"/>
          <p:nvPr/>
        </p:nvSpPr>
        <p:spPr>
          <a:xfrm>
            <a:off x="8123026" y="4370663"/>
            <a:ext cx="3681664" cy="1908215"/>
          </a:xfrm>
          <a:prstGeom prst="rect">
            <a:avLst/>
          </a:prstGeom>
          <a:noFill/>
        </p:spPr>
        <p:txBody>
          <a:bodyPr wrap="square" rtlCol="0">
            <a:spAutoFit/>
          </a:bodyPr>
          <a:lstStyle/>
          <a:p>
            <a:r>
              <a:rPr lang="en-GB" sz="2000" dirty="0" smtClean="0"/>
              <a:t>Collecting specimens was a </a:t>
            </a:r>
          </a:p>
          <a:p>
            <a:r>
              <a:rPr lang="en-GB" sz="2000" dirty="0" smtClean="0"/>
              <a:t>family affair (Stuart, Helena, </a:t>
            </a:r>
            <a:r>
              <a:rPr lang="en-GB" sz="2000" dirty="0"/>
              <a:t/>
            </a:r>
            <a:br>
              <a:rPr lang="en-GB" sz="2000" dirty="0"/>
            </a:br>
            <a:r>
              <a:rPr lang="en-GB" sz="2000" dirty="0" smtClean="0"/>
              <a:t>Sidney, Charles and Helen). </a:t>
            </a:r>
          </a:p>
          <a:p>
            <a:r>
              <a:rPr lang="en-GB" sz="2000" dirty="0" smtClean="0"/>
              <a:t>Sidney found the first specimen of what became named </a:t>
            </a:r>
            <a:r>
              <a:rPr lang="en-GB" sz="2000" i="1" dirty="0" err="1" smtClean="0"/>
              <a:t>Sidneyia</a:t>
            </a:r>
            <a:endParaRPr lang="en-GB" sz="2000" i="1" dirty="0" smtClean="0"/>
          </a:p>
          <a:p>
            <a:endParaRPr lang="en-GB" dirty="0"/>
          </a:p>
        </p:txBody>
      </p:sp>
      <p:sp>
        <p:nvSpPr>
          <p:cNvPr id="11" name="TextBox 10"/>
          <p:cNvSpPr txBox="1"/>
          <p:nvPr/>
        </p:nvSpPr>
        <p:spPr>
          <a:xfrm>
            <a:off x="4317511" y="4370663"/>
            <a:ext cx="3327184" cy="1631216"/>
          </a:xfrm>
          <a:prstGeom prst="rect">
            <a:avLst/>
          </a:prstGeom>
          <a:noFill/>
        </p:spPr>
        <p:txBody>
          <a:bodyPr wrap="square" rtlCol="0">
            <a:spAutoFit/>
          </a:bodyPr>
          <a:lstStyle/>
          <a:p>
            <a:r>
              <a:rPr lang="en-GB" sz="2000" dirty="0" smtClean="0"/>
              <a:t>Charles with prying pole used for quarrying at Walcott Quarry. Other tools were picks, hammers, chisels and small explosive charges</a:t>
            </a:r>
            <a:endParaRPr lang="en-GB" sz="2000" dirty="0"/>
          </a:p>
        </p:txBody>
      </p:sp>
      <p:sp>
        <p:nvSpPr>
          <p:cNvPr id="4" name="Slide Number Placeholder 3"/>
          <p:cNvSpPr>
            <a:spLocks noGrp="1"/>
          </p:cNvSpPr>
          <p:nvPr>
            <p:ph type="sldNum" sz="quarter" idx="12"/>
          </p:nvPr>
        </p:nvSpPr>
        <p:spPr/>
        <p:txBody>
          <a:bodyPr/>
          <a:lstStyle/>
          <a:p>
            <a:fld id="{0C3C750E-3C81-4169-8FD7-C17884284226}" type="slidenum">
              <a:rPr lang="en-GB" smtClean="0"/>
              <a:t>11</a:t>
            </a:fld>
            <a:endParaRPr lang="en-GB"/>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7726" y="962864"/>
            <a:ext cx="4056964" cy="3146001"/>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5060" y="935549"/>
            <a:ext cx="3347433" cy="3173316"/>
          </a:xfrm>
          <a:prstGeom prst="rect">
            <a:avLst/>
          </a:prstGeom>
        </p:spPr>
      </p:pic>
    </p:spTree>
    <p:extLst>
      <p:ext uri="{BB962C8B-B14F-4D97-AF65-F5344CB8AC3E}">
        <p14:creationId xmlns:p14="http://schemas.microsoft.com/office/powerpoint/2010/main" val="102075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155" y="2"/>
            <a:ext cx="11333407" cy="656822"/>
          </a:xfrm>
        </p:spPr>
        <p:txBody>
          <a:bodyPr>
            <a:normAutofit/>
          </a:bodyPr>
          <a:lstStyle/>
          <a:p>
            <a:pPr algn="ctr"/>
            <a:r>
              <a:rPr lang="en-GB" sz="3600" b="1" dirty="0"/>
              <a:t>Walcott’s interpretation of the Burgess fauna</a:t>
            </a:r>
          </a:p>
        </p:txBody>
      </p:sp>
      <p:sp>
        <p:nvSpPr>
          <p:cNvPr id="7" name="Content Placeholder 6"/>
          <p:cNvSpPr>
            <a:spLocks noGrp="1"/>
          </p:cNvSpPr>
          <p:nvPr>
            <p:ph idx="1"/>
          </p:nvPr>
        </p:nvSpPr>
        <p:spPr>
          <a:xfrm>
            <a:off x="321971" y="553792"/>
            <a:ext cx="11629623" cy="5872765"/>
          </a:xfrm>
        </p:spPr>
        <p:txBody>
          <a:bodyPr>
            <a:noAutofit/>
          </a:bodyPr>
          <a:lstStyle/>
          <a:p>
            <a:r>
              <a:rPr lang="en-GB" sz="2200" dirty="0" smtClean="0"/>
              <a:t>Walcott’s administrative </a:t>
            </a:r>
            <a:r>
              <a:rPr lang="en-GB" sz="2200" dirty="0"/>
              <a:t>duties as </a:t>
            </a:r>
            <a:r>
              <a:rPr lang="en-GB" sz="2200" i="1" dirty="0" smtClean="0"/>
              <a:t>the</a:t>
            </a:r>
            <a:r>
              <a:rPr lang="en-GB" sz="2200" dirty="0" smtClean="0"/>
              <a:t> leading </a:t>
            </a:r>
            <a:r>
              <a:rPr lang="en-GB" sz="2200" dirty="0"/>
              <a:t>US science administrator </a:t>
            </a:r>
            <a:r>
              <a:rPr lang="en-GB" sz="2200" dirty="0" smtClean="0"/>
              <a:t>limited time </a:t>
            </a:r>
            <a:r>
              <a:rPr lang="en-GB" sz="2200" dirty="0"/>
              <a:t>for </a:t>
            </a:r>
            <a:r>
              <a:rPr lang="en-GB" sz="2200" dirty="0" smtClean="0"/>
              <a:t>research &amp; writing and he died in office having planned to return to study of the specimens after retirement </a:t>
            </a:r>
          </a:p>
          <a:p>
            <a:r>
              <a:rPr lang="en-GB" sz="2200" dirty="0" smtClean="0"/>
              <a:t>He did write </a:t>
            </a:r>
            <a:r>
              <a:rPr lang="en-GB" sz="2200" dirty="0"/>
              <a:t>reports on </a:t>
            </a:r>
            <a:r>
              <a:rPr lang="en-GB" sz="2200" dirty="0" smtClean="0"/>
              <a:t>some key specimens and photographed others awaiting more study (he also pioneered panoramic photography) but Gould stresses the preliminary nature of his research &amp; (with Whittington) notes the photographs were heavily (‘egregiously’) retouched</a:t>
            </a:r>
          </a:p>
          <a:p>
            <a:r>
              <a:rPr lang="en-GB" sz="2200" dirty="0" smtClean="0"/>
              <a:t>Gould argues that Walcott, traditional in outlook and with little time, was blinkered by his existing assumptions about stately phyletic progress, so ‘shoe-horned</a:t>
            </a:r>
            <a:r>
              <a:rPr lang="en-GB" sz="2200" dirty="0"/>
              <a:t>’ </a:t>
            </a:r>
            <a:r>
              <a:rPr lang="en-GB" sz="2200" dirty="0" smtClean="0"/>
              <a:t>his odd </a:t>
            </a:r>
            <a:r>
              <a:rPr lang="en-GB" sz="2200" dirty="0"/>
              <a:t>specimens into known </a:t>
            </a:r>
            <a:r>
              <a:rPr lang="en-GB" sz="2200" dirty="0" smtClean="0"/>
              <a:t>phyla</a:t>
            </a:r>
          </a:p>
          <a:p>
            <a:r>
              <a:rPr lang="en-GB" sz="2200" dirty="0" smtClean="0"/>
              <a:t>Yochelson (and Conway Morris) defend Walcott, emphasising the effort involved in his prodigious collecting; the explicitly preliminary character of most of his research; and that retouching aimed to bring out crucial features that didn’t photograph well. They stress the conventions of the time discouraged identification of new phyla, while within this framework Walcott recognised the novelty of many of his specimens (and few of his classifications were questioned at the time) </a:t>
            </a:r>
          </a:p>
          <a:p>
            <a:r>
              <a:rPr lang="en-GB" sz="2200" dirty="0" smtClean="0"/>
              <a:t>Many of Gould’s criticisms are informed by hindsight following the Cambridge research, and there remains continuing controversy about some of the Burgess Shale creatures, but the preliminary and problematical character of Walcott’s interpretations is difficult to contest</a:t>
            </a:r>
          </a:p>
          <a:p>
            <a:r>
              <a:rPr lang="en-GB" sz="2200" dirty="0" smtClean="0"/>
              <a:t>BUT Walcott also left a legacy of thousands of museum specimens which ultimately provided considerable scope for ‘fieldwork’ in the specimen drawers at the Smithsonian and elsewhere</a:t>
            </a:r>
            <a:endParaRPr lang="en-GB" sz="2200" dirty="0"/>
          </a:p>
        </p:txBody>
      </p:sp>
      <p:sp>
        <p:nvSpPr>
          <p:cNvPr id="3" name="Slide Number Placeholder 2"/>
          <p:cNvSpPr>
            <a:spLocks noGrp="1"/>
          </p:cNvSpPr>
          <p:nvPr>
            <p:ph type="sldNum" sz="quarter" idx="12"/>
          </p:nvPr>
        </p:nvSpPr>
        <p:spPr/>
        <p:txBody>
          <a:bodyPr/>
          <a:lstStyle/>
          <a:p>
            <a:fld id="{0C3C750E-3C81-4169-8FD7-C17884284226}" type="slidenum">
              <a:rPr lang="en-GB" smtClean="0"/>
              <a:t>12</a:t>
            </a:fld>
            <a:endParaRPr lang="en-GB"/>
          </a:p>
        </p:txBody>
      </p:sp>
    </p:spTree>
    <p:extLst>
      <p:ext uri="{BB962C8B-B14F-4D97-AF65-F5344CB8AC3E}">
        <p14:creationId xmlns:p14="http://schemas.microsoft.com/office/powerpoint/2010/main" val="3577198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1000"/>
                                        <p:tgtEl>
                                          <p:spTgt spid="7">
                                            <p:txEl>
                                              <p:pRg st="0" end="0"/>
                                            </p:txEl>
                                          </p:spTgt>
                                        </p:tgtEl>
                                      </p:cBhvr>
                                    </p:animEffect>
                                    <p:anim calcmode="lin" valueType="num">
                                      <p:cBhvr>
                                        <p:cTn id="12"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7">
                                            <p:txEl>
                                              <p:pRg st="1" end="1"/>
                                            </p:txEl>
                                          </p:spTgt>
                                        </p:tgtEl>
                                        <p:attrNameLst>
                                          <p:attrName>style.visibility</p:attrName>
                                        </p:attrNameLst>
                                      </p:cBhvr>
                                      <p:to>
                                        <p:strVal val="visible"/>
                                      </p:to>
                                    </p:set>
                                    <p:animEffect transition="in" filter="fade">
                                      <p:cBhvr>
                                        <p:cTn id="18" dur="1000"/>
                                        <p:tgtEl>
                                          <p:spTgt spid="7">
                                            <p:txEl>
                                              <p:pRg st="1" end="1"/>
                                            </p:txEl>
                                          </p:spTgt>
                                        </p:tgtEl>
                                      </p:cBhvr>
                                    </p:animEffect>
                                    <p:anim calcmode="lin" valueType="num">
                                      <p:cBhvr>
                                        <p:cTn id="19"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Effect transition="in" filter="fade">
                                      <p:cBhvr>
                                        <p:cTn id="25" dur="1000"/>
                                        <p:tgtEl>
                                          <p:spTgt spid="7">
                                            <p:txEl>
                                              <p:pRg st="2" end="2"/>
                                            </p:txEl>
                                          </p:spTgt>
                                        </p:tgtEl>
                                      </p:cBhvr>
                                    </p:animEffect>
                                    <p:anim calcmode="lin" valueType="num">
                                      <p:cBhvr>
                                        <p:cTn id="26"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7">
                                            <p:txEl>
                                              <p:pRg st="3" end="3"/>
                                            </p:txEl>
                                          </p:spTgt>
                                        </p:tgtEl>
                                        <p:attrNameLst>
                                          <p:attrName>style.visibility</p:attrName>
                                        </p:attrNameLst>
                                      </p:cBhvr>
                                      <p:to>
                                        <p:strVal val="visible"/>
                                      </p:to>
                                    </p:set>
                                    <p:animEffect transition="in" filter="fade">
                                      <p:cBhvr>
                                        <p:cTn id="32" dur="1000"/>
                                        <p:tgtEl>
                                          <p:spTgt spid="7">
                                            <p:txEl>
                                              <p:pRg st="3" end="3"/>
                                            </p:txEl>
                                          </p:spTgt>
                                        </p:tgtEl>
                                      </p:cBhvr>
                                    </p:animEffect>
                                    <p:anim calcmode="lin" valueType="num">
                                      <p:cBhvr>
                                        <p:cTn id="33"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7">
                                            <p:txEl>
                                              <p:pRg st="4" end="4"/>
                                            </p:txEl>
                                          </p:spTgt>
                                        </p:tgtEl>
                                        <p:attrNameLst>
                                          <p:attrName>style.visibility</p:attrName>
                                        </p:attrNameLst>
                                      </p:cBhvr>
                                      <p:to>
                                        <p:strVal val="visible"/>
                                      </p:to>
                                    </p:set>
                                    <p:animEffect transition="in" filter="fade">
                                      <p:cBhvr>
                                        <p:cTn id="39" dur="1000"/>
                                        <p:tgtEl>
                                          <p:spTgt spid="7">
                                            <p:txEl>
                                              <p:pRg st="4" end="4"/>
                                            </p:txEl>
                                          </p:spTgt>
                                        </p:tgtEl>
                                      </p:cBhvr>
                                    </p:animEffect>
                                    <p:anim calcmode="lin" valueType="num">
                                      <p:cBhvr>
                                        <p:cTn id="40"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7">
                                            <p:txEl>
                                              <p:pRg st="5" end="5"/>
                                            </p:txEl>
                                          </p:spTgt>
                                        </p:tgtEl>
                                        <p:attrNameLst>
                                          <p:attrName>style.visibility</p:attrName>
                                        </p:attrNameLst>
                                      </p:cBhvr>
                                      <p:to>
                                        <p:strVal val="visible"/>
                                      </p:to>
                                    </p:set>
                                    <p:animEffect transition="in" filter="fade">
                                      <p:cBhvr>
                                        <p:cTn id="46" dur="1000"/>
                                        <p:tgtEl>
                                          <p:spTgt spid="7">
                                            <p:txEl>
                                              <p:pRg st="5" end="5"/>
                                            </p:txEl>
                                          </p:spTgt>
                                        </p:tgtEl>
                                      </p:cBhvr>
                                    </p:animEffect>
                                    <p:anim calcmode="lin" valueType="num">
                                      <p:cBhvr>
                                        <p:cTn id="47"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48"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899" y="17395"/>
            <a:ext cx="11460786" cy="832611"/>
          </a:xfrm>
        </p:spPr>
        <p:txBody>
          <a:bodyPr>
            <a:normAutofit/>
          </a:bodyPr>
          <a:lstStyle/>
          <a:p>
            <a:pPr algn="ctr"/>
            <a:r>
              <a:rPr lang="en-GB" sz="3600" b="1" dirty="0" smtClean="0"/>
              <a:t>Arthropods and other fossils in the Walcott quarry</a:t>
            </a:r>
            <a:endParaRPr lang="en-GB" sz="3600" b="1" dirty="0"/>
          </a:p>
        </p:txBody>
      </p:sp>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374899" y="978795"/>
            <a:ext cx="5523626" cy="4415467"/>
          </a:xfrm>
        </p:spPr>
      </p:pic>
      <p:pic>
        <p:nvPicPr>
          <p:cNvPr id="6" name="Content Placeholder 5"/>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100849" y="978796"/>
            <a:ext cx="5734836" cy="4415466"/>
          </a:xfrm>
        </p:spPr>
      </p:pic>
      <p:sp>
        <p:nvSpPr>
          <p:cNvPr id="3" name="TextBox 2"/>
          <p:cNvSpPr txBox="1"/>
          <p:nvPr/>
        </p:nvSpPr>
        <p:spPr>
          <a:xfrm>
            <a:off x="304192" y="5523051"/>
            <a:ext cx="11593313" cy="923330"/>
          </a:xfrm>
          <a:prstGeom prst="rect">
            <a:avLst/>
          </a:prstGeom>
          <a:noFill/>
        </p:spPr>
        <p:txBody>
          <a:bodyPr wrap="square" rtlCol="0">
            <a:spAutoFit/>
          </a:bodyPr>
          <a:lstStyle/>
          <a:p>
            <a:pPr algn="ctr"/>
            <a:r>
              <a:rPr lang="en-GB" dirty="0" smtClean="0"/>
              <a:t>Cumulative data tabulated and displayed on the informative Royal Ontario Museum website, showing the predominance of arthropods – the focus of controversies – but also a range of other soft and hard bodied creatures (esp. corals and sponges) discussed by Walcott, by species (out of 153) and specimens (out of 50,282)  </a:t>
            </a:r>
            <a:endParaRPr lang="en-GB" dirty="0"/>
          </a:p>
        </p:txBody>
      </p:sp>
      <p:sp>
        <p:nvSpPr>
          <p:cNvPr id="4" name="Slide Number Placeholder 3"/>
          <p:cNvSpPr>
            <a:spLocks noGrp="1"/>
          </p:cNvSpPr>
          <p:nvPr>
            <p:ph type="sldNum" sz="quarter" idx="12"/>
          </p:nvPr>
        </p:nvSpPr>
        <p:spPr/>
        <p:txBody>
          <a:bodyPr/>
          <a:lstStyle/>
          <a:p>
            <a:fld id="{0C3C750E-3C81-4169-8FD7-C17884284226}" type="slidenum">
              <a:rPr lang="en-GB" smtClean="0"/>
              <a:t>13</a:t>
            </a:fld>
            <a:endParaRPr lang="en-GB"/>
          </a:p>
        </p:txBody>
      </p:sp>
    </p:spTree>
    <p:extLst>
      <p:ext uri="{BB962C8B-B14F-4D97-AF65-F5344CB8AC3E}">
        <p14:creationId xmlns:p14="http://schemas.microsoft.com/office/powerpoint/2010/main" val="3237649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882" y="-1"/>
            <a:ext cx="11217498" cy="631067"/>
          </a:xfrm>
        </p:spPr>
        <p:txBody>
          <a:bodyPr>
            <a:normAutofit/>
          </a:bodyPr>
          <a:lstStyle/>
          <a:p>
            <a:pPr algn="ctr"/>
            <a:r>
              <a:rPr lang="en-GB" sz="3600" b="1" dirty="0" smtClean="0"/>
              <a:t>Rediscovering the Burgess Shale: Whittington’s restudy</a:t>
            </a:r>
            <a:endParaRPr lang="en-GB" sz="3600" b="1" dirty="0"/>
          </a:p>
        </p:txBody>
      </p:sp>
      <p:sp>
        <p:nvSpPr>
          <p:cNvPr id="3" name="Content Placeholder 2"/>
          <p:cNvSpPr>
            <a:spLocks noGrp="1"/>
          </p:cNvSpPr>
          <p:nvPr>
            <p:ph idx="1"/>
          </p:nvPr>
        </p:nvSpPr>
        <p:spPr>
          <a:xfrm>
            <a:off x="296214" y="515155"/>
            <a:ext cx="11616744" cy="6078827"/>
          </a:xfrm>
        </p:spPr>
        <p:txBody>
          <a:bodyPr>
            <a:noAutofit/>
          </a:bodyPr>
          <a:lstStyle/>
          <a:p>
            <a:r>
              <a:rPr lang="en-GB" sz="2200" dirty="0" smtClean="0"/>
              <a:t>After Walcott’s death there were few new contributions to analysing the BS fauna, though Raymond dug another quarry nearby and Simonetta re-examined some of Walcott’s specimens </a:t>
            </a:r>
          </a:p>
          <a:p>
            <a:r>
              <a:rPr lang="en-GB" sz="2200" dirty="0" smtClean="0"/>
              <a:t>Canada had few Burgess fossils and in the 1960s the Canadian Geological Survey decided to reinvestigate BS and ‘</a:t>
            </a:r>
            <a:r>
              <a:rPr lang="en-GB" sz="2200" dirty="0" smtClean="0">
                <a:solidFill>
                  <a:srgbClr val="7030A0"/>
                </a:solidFill>
              </a:rPr>
              <a:t>repatriate</a:t>
            </a:r>
            <a:r>
              <a:rPr lang="en-GB" sz="2200" dirty="0" smtClean="0"/>
              <a:t>’ its fossils, both through fieldwork and study of existing specimens. CGS </a:t>
            </a:r>
            <a:r>
              <a:rPr lang="en-GB" sz="2200" dirty="0"/>
              <a:t>conducted fieldwork around Walcott and Raymond quarries in 1966 and 1967, finding important specimens, but the National Park then refused permission for further excavation </a:t>
            </a:r>
            <a:endParaRPr lang="en-GB" sz="2200" dirty="0" smtClean="0"/>
          </a:p>
          <a:p>
            <a:r>
              <a:rPr lang="en-GB" sz="2200" dirty="0" smtClean="0"/>
              <a:t>Whittington, an acknowledged trilobite expert with experience of soft bodied specimens, was appointed </a:t>
            </a:r>
            <a:r>
              <a:rPr lang="en-GB" sz="2200" dirty="0"/>
              <a:t>as project </a:t>
            </a:r>
            <a:r>
              <a:rPr lang="en-GB" sz="2200" dirty="0" smtClean="0"/>
              <a:t>leader (but soon moved from Harvard to Cambridge UK). He assembled a team of two colleagues (Hughes &amp; </a:t>
            </a:r>
            <a:r>
              <a:rPr lang="en-GB" sz="2200" dirty="0" err="1" smtClean="0"/>
              <a:t>Bruton</a:t>
            </a:r>
            <a:r>
              <a:rPr lang="en-GB" sz="2200" dirty="0" smtClean="0"/>
              <a:t>), two PhD students (Briggs &amp; Conway Morris) who joined in 1972, and several CGS/ROM palaeontologists (esp. Collins who renewed local fieldwork) </a:t>
            </a:r>
          </a:p>
          <a:p>
            <a:r>
              <a:rPr lang="en-GB" sz="2200" dirty="0" smtClean="0"/>
              <a:t>Whittington started the detailed &amp; rigorous study of one suite of creatures, while Briggs focused on bivalve arthropods and Conway Morris on varied ‘worms’. Primary methods involved making camera </a:t>
            </a:r>
            <a:r>
              <a:rPr lang="en-GB" sz="2200" dirty="0" err="1" smtClean="0"/>
              <a:t>lucida</a:t>
            </a:r>
            <a:r>
              <a:rPr lang="en-GB" sz="2200" dirty="0" smtClean="0"/>
              <a:t> drawings based on excavation of successive layers of specimens (a destructive process); comparisons of parts and counterparts (often previously separated); careful consideration of oddly oriented specimens; and photography in ultra-violet light</a:t>
            </a:r>
          </a:p>
          <a:p>
            <a:r>
              <a:rPr lang="en-GB" sz="2200" dirty="0" smtClean="0"/>
              <a:t>They </a:t>
            </a:r>
            <a:r>
              <a:rPr lang="en-GB" sz="2200" dirty="0"/>
              <a:t>initially expected </a:t>
            </a:r>
            <a:r>
              <a:rPr lang="en-GB" sz="2200" dirty="0" smtClean="0"/>
              <a:t>to rapidly confirm, correct </a:t>
            </a:r>
            <a:r>
              <a:rPr lang="en-GB" sz="2200" dirty="0"/>
              <a:t>and elaborate on </a:t>
            </a:r>
            <a:r>
              <a:rPr lang="en-GB" sz="2200" dirty="0" smtClean="0"/>
              <a:t>Walcott but soon began to diverge from his taxonomic approach and (says Gould) jettisoned the conical ‘shoe horn’. As such they made a </a:t>
            </a:r>
            <a:r>
              <a:rPr lang="en-GB" sz="2200" dirty="0" smtClean="0">
                <a:solidFill>
                  <a:srgbClr val="7030A0"/>
                </a:solidFill>
              </a:rPr>
              <a:t>‘quiet revolution</a:t>
            </a:r>
            <a:r>
              <a:rPr lang="en-GB" sz="2200" dirty="0" smtClean="0"/>
              <a:t>’ without ‘</a:t>
            </a:r>
            <a:r>
              <a:rPr lang="en-GB" sz="2200" dirty="0" smtClean="0">
                <a:solidFill>
                  <a:srgbClr val="7030A0"/>
                </a:solidFill>
              </a:rPr>
              <a:t>heroic fieldwork</a:t>
            </a:r>
            <a:r>
              <a:rPr lang="en-GB" sz="2200" dirty="0" smtClean="0"/>
              <a:t>’ or novel techniques  </a:t>
            </a:r>
            <a:endParaRPr lang="en-GB" sz="2200" dirty="0"/>
          </a:p>
        </p:txBody>
      </p:sp>
      <p:sp>
        <p:nvSpPr>
          <p:cNvPr id="4" name="Slide Number Placeholder 3"/>
          <p:cNvSpPr>
            <a:spLocks noGrp="1"/>
          </p:cNvSpPr>
          <p:nvPr>
            <p:ph type="sldNum" sz="quarter" idx="12"/>
          </p:nvPr>
        </p:nvSpPr>
        <p:spPr/>
        <p:txBody>
          <a:bodyPr/>
          <a:lstStyle/>
          <a:p>
            <a:fld id="{0C3C750E-3C81-4169-8FD7-C17884284226}" type="slidenum">
              <a:rPr lang="en-GB" smtClean="0"/>
              <a:t>14</a:t>
            </a:fld>
            <a:endParaRPr lang="en-GB"/>
          </a:p>
        </p:txBody>
      </p:sp>
    </p:spTree>
    <p:extLst>
      <p:ext uri="{BB962C8B-B14F-4D97-AF65-F5344CB8AC3E}">
        <p14:creationId xmlns:p14="http://schemas.microsoft.com/office/powerpoint/2010/main" val="3613650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8241" y="284515"/>
            <a:ext cx="3359752" cy="2538198"/>
          </a:xfrm>
        </p:spPr>
        <p:txBody>
          <a:bodyPr>
            <a:normAutofit/>
          </a:bodyPr>
          <a:lstStyle/>
          <a:p>
            <a:r>
              <a:rPr lang="en-GB" sz="2400" b="1" dirty="0" smtClean="0"/>
              <a:t>Examples </a:t>
            </a:r>
            <a:r>
              <a:rPr lang="en-GB" sz="2400" b="1" dirty="0"/>
              <a:t>of camera </a:t>
            </a:r>
            <a:r>
              <a:rPr lang="en-GB" sz="2400" b="1" dirty="0" err="1"/>
              <a:t>lucida</a:t>
            </a:r>
            <a:r>
              <a:rPr lang="en-GB" sz="2400" b="1" dirty="0"/>
              <a:t> </a:t>
            </a:r>
            <a:r>
              <a:rPr lang="en-GB" sz="2400" b="1" dirty="0" smtClean="0"/>
              <a:t>drawings </a:t>
            </a:r>
            <a:r>
              <a:rPr lang="en-GB" sz="3200" dirty="0" smtClean="0"/>
              <a:t/>
            </a:r>
            <a:br>
              <a:rPr lang="en-GB" sz="3200" dirty="0" smtClean="0"/>
            </a:br>
            <a:r>
              <a:rPr lang="en-GB" sz="2400" dirty="0" smtClean="0"/>
              <a:t>from </a:t>
            </a:r>
            <a:r>
              <a:rPr lang="en-GB" sz="2400" dirty="0" err="1" smtClean="0"/>
              <a:t>Bruton’s</a:t>
            </a:r>
            <a:r>
              <a:rPr lang="en-GB" sz="2400" dirty="0" smtClean="0"/>
              <a:t> 1981 study of </a:t>
            </a:r>
            <a:r>
              <a:rPr lang="en-GB" sz="2400" b="1" i="1" dirty="0" err="1" smtClean="0">
                <a:solidFill>
                  <a:srgbClr val="002060"/>
                </a:solidFill>
              </a:rPr>
              <a:t>Sidneyia</a:t>
            </a:r>
            <a:r>
              <a:rPr lang="en-GB" sz="2400" dirty="0" smtClean="0"/>
              <a:t>, reproduced from </a:t>
            </a:r>
            <a:r>
              <a:rPr lang="en-GB" sz="2400" b="1" i="1" dirty="0" smtClean="0"/>
              <a:t>Wonderful Life </a:t>
            </a:r>
            <a:r>
              <a:rPr lang="en-GB" sz="2400" dirty="0" smtClean="0"/>
              <a:t>(1989) pp 91, 94 &amp; 95</a:t>
            </a:r>
            <a:endParaRPr lang="en-GB" sz="3200"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0" y="141668"/>
            <a:ext cx="8564451" cy="6072388"/>
          </a:xfrm>
        </p:spPr>
      </p:pic>
      <p:cxnSp>
        <p:nvCxnSpPr>
          <p:cNvPr id="7" name="Straight Connector 6"/>
          <p:cNvCxnSpPr/>
          <p:nvPr/>
        </p:nvCxnSpPr>
        <p:spPr>
          <a:xfrm flipV="1">
            <a:off x="1944710" y="875763"/>
            <a:ext cx="1712890" cy="2163651"/>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425781" y="734096"/>
            <a:ext cx="875763" cy="738664"/>
          </a:xfrm>
          <a:prstGeom prst="rect">
            <a:avLst/>
          </a:prstGeom>
          <a:noFill/>
        </p:spPr>
        <p:txBody>
          <a:bodyPr wrap="square" rtlCol="0">
            <a:spAutoFit/>
          </a:bodyPr>
          <a:lstStyle/>
          <a:p>
            <a:r>
              <a:rPr lang="en-GB" sz="1400" dirty="0" smtClean="0"/>
              <a:t>Small trilobite in gut</a:t>
            </a:r>
            <a:endParaRPr lang="en-GB" dirty="0"/>
          </a:p>
        </p:txBody>
      </p:sp>
      <p:cxnSp>
        <p:nvCxnSpPr>
          <p:cNvPr id="10" name="Straight Connector 9"/>
          <p:cNvCxnSpPr/>
          <p:nvPr/>
        </p:nvCxnSpPr>
        <p:spPr>
          <a:xfrm flipH="1" flipV="1">
            <a:off x="862884" y="3927397"/>
            <a:ext cx="695459" cy="425002"/>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7401" y="3759971"/>
            <a:ext cx="1877309" cy="307777"/>
          </a:xfrm>
          <a:prstGeom prst="rect">
            <a:avLst/>
          </a:prstGeom>
          <a:noFill/>
        </p:spPr>
        <p:txBody>
          <a:bodyPr wrap="none" rtlCol="0">
            <a:spAutoFit/>
          </a:bodyPr>
          <a:lstStyle/>
          <a:p>
            <a:r>
              <a:rPr lang="en-GB" sz="1400" dirty="0" smtClean="0"/>
              <a:t>Attachment of antenna</a:t>
            </a:r>
            <a:endParaRPr lang="en-GB" sz="1400" dirty="0"/>
          </a:p>
        </p:txBody>
      </p:sp>
      <p:cxnSp>
        <p:nvCxnSpPr>
          <p:cNvPr id="13" name="Straight Connector 12"/>
          <p:cNvCxnSpPr/>
          <p:nvPr/>
        </p:nvCxnSpPr>
        <p:spPr>
          <a:xfrm flipH="1" flipV="1">
            <a:off x="5022761" y="734096"/>
            <a:ext cx="695459" cy="1004552"/>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351355" y="278212"/>
            <a:ext cx="2060692" cy="523220"/>
          </a:xfrm>
          <a:prstGeom prst="rect">
            <a:avLst/>
          </a:prstGeom>
          <a:noFill/>
        </p:spPr>
        <p:txBody>
          <a:bodyPr wrap="none" rtlCol="0">
            <a:spAutoFit/>
          </a:bodyPr>
          <a:lstStyle/>
          <a:p>
            <a:r>
              <a:rPr lang="en-GB" sz="1400" dirty="0" smtClean="0"/>
              <a:t>View from behind head </a:t>
            </a:r>
          </a:p>
          <a:p>
            <a:r>
              <a:rPr lang="en-GB" sz="1400" dirty="0" smtClean="0"/>
              <a:t>reveals sequence of limbs</a:t>
            </a:r>
            <a:endParaRPr lang="en-GB" sz="1400" dirty="0"/>
          </a:p>
        </p:txBody>
      </p:sp>
      <p:cxnSp>
        <p:nvCxnSpPr>
          <p:cNvPr id="16" name="Straight Connector 15"/>
          <p:cNvCxnSpPr/>
          <p:nvPr/>
        </p:nvCxnSpPr>
        <p:spPr>
          <a:xfrm flipV="1">
            <a:off x="5924282" y="3477296"/>
            <a:ext cx="502276" cy="1159098"/>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512156" y="3400023"/>
            <a:ext cx="1374159" cy="307777"/>
          </a:xfrm>
          <a:prstGeom prst="rect">
            <a:avLst/>
          </a:prstGeom>
          <a:noFill/>
        </p:spPr>
        <p:txBody>
          <a:bodyPr wrap="none" rtlCol="0">
            <a:spAutoFit/>
          </a:bodyPr>
          <a:lstStyle/>
          <a:p>
            <a:r>
              <a:rPr lang="en-GB" sz="1400" dirty="0" smtClean="0"/>
              <a:t>Details of spines</a:t>
            </a:r>
            <a:endParaRPr lang="en-GB" sz="1400" dirty="0"/>
          </a:p>
        </p:txBody>
      </p:sp>
      <p:sp>
        <p:nvSpPr>
          <p:cNvPr id="3" name="TextBox 2"/>
          <p:cNvSpPr txBox="1"/>
          <p:nvPr/>
        </p:nvSpPr>
        <p:spPr>
          <a:xfrm>
            <a:off x="8285856" y="2692137"/>
            <a:ext cx="3509935" cy="707886"/>
          </a:xfrm>
          <a:prstGeom prst="rect">
            <a:avLst/>
          </a:prstGeom>
          <a:noFill/>
        </p:spPr>
        <p:txBody>
          <a:bodyPr wrap="none" rtlCol="0">
            <a:spAutoFit/>
          </a:bodyPr>
          <a:lstStyle/>
          <a:p>
            <a:pPr marL="285750" indent="-285750">
              <a:buFont typeface="Arial" panose="020B0604020202020204" pitchFamily="34" charset="0"/>
              <a:buChar char="•"/>
            </a:pPr>
            <a:r>
              <a:rPr lang="en-GB" sz="2000" dirty="0" smtClean="0"/>
              <a:t>excavated </a:t>
            </a:r>
            <a:r>
              <a:rPr lang="en-GB" sz="2000" dirty="0"/>
              <a:t>gut to reveal meal </a:t>
            </a:r>
            <a:endParaRPr lang="en-GB" sz="2000" dirty="0" smtClean="0"/>
          </a:p>
          <a:p>
            <a:r>
              <a:rPr lang="en-GB" sz="2000" dirty="0" smtClean="0"/>
              <a:t>      of </a:t>
            </a:r>
            <a:r>
              <a:rPr lang="en-GB" sz="2000" dirty="0"/>
              <a:t>small trilobite</a:t>
            </a:r>
            <a:r>
              <a:rPr lang="en-GB" sz="2000" dirty="0" smtClean="0"/>
              <a:t>      </a:t>
            </a:r>
            <a:endParaRPr lang="en-GB" sz="2000" dirty="0"/>
          </a:p>
        </p:txBody>
      </p:sp>
      <p:sp>
        <p:nvSpPr>
          <p:cNvPr id="5" name="TextBox 4"/>
          <p:cNvSpPr txBox="1"/>
          <p:nvPr/>
        </p:nvSpPr>
        <p:spPr>
          <a:xfrm>
            <a:off x="8285856" y="3432012"/>
            <a:ext cx="3456395" cy="707886"/>
          </a:xfrm>
          <a:prstGeom prst="rect">
            <a:avLst/>
          </a:prstGeom>
          <a:noFill/>
        </p:spPr>
        <p:txBody>
          <a:bodyPr wrap="none" rtlCol="0">
            <a:spAutoFit/>
          </a:bodyPr>
          <a:lstStyle/>
          <a:p>
            <a:pPr marL="285750" indent="-285750">
              <a:buFont typeface="Arial" panose="020B0604020202020204" pitchFamily="34" charset="0"/>
              <a:buChar char="•"/>
            </a:pPr>
            <a:r>
              <a:rPr lang="en-GB" sz="2000" dirty="0" smtClean="0"/>
              <a:t>use </a:t>
            </a:r>
            <a:r>
              <a:rPr lang="en-GB" sz="2000" dirty="0"/>
              <a:t>of specimens in unusual </a:t>
            </a:r>
            <a:r>
              <a:rPr lang="en-GB" sz="2000" dirty="0" smtClean="0"/>
              <a:t/>
            </a:r>
            <a:br>
              <a:rPr lang="en-GB" sz="2000" dirty="0" smtClean="0"/>
            </a:br>
            <a:r>
              <a:rPr lang="en-GB" sz="2000" dirty="0" smtClean="0"/>
              <a:t>orientations   </a:t>
            </a:r>
            <a:endParaRPr lang="en-GB" sz="2000" dirty="0"/>
          </a:p>
        </p:txBody>
      </p:sp>
      <p:sp>
        <p:nvSpPr>
          <p:cNvPr id="6" name="TextBox 5"/>
          <p:cNvSpPr txBox="1"/>
          <p:nvPr/>
        </p:nvSpPr>
        <p:spPr>
          <a:xfrm>
            <a:off x="8320024" y="4180047"/>
            <a:ext cx="2086106" cy="400110"/>
          </a:xfrm>
          <a:prstGeom prst="rect">
            <a:avLst/>
          </a:prstGeom>
          <a:noFill/>
        </p:spPr>
        <p:txBody>
          <a:bodyPr wrap="square" rtlCol="0">
            <a:spAutoFit/>
          </a:bodyPr>
          <a:lstStyle/>
          <a:p>
            <a:pPr marL="285750" indent="-285750">
              <a:buFont typeface="Arial" panose="020B0604020202020204" pitchFamily="34" charset="0"/>
              <a:buChar char="•"/>
            </a:pPr>
            <a:r>
              <a:rPr lang="en-GB" sz="2000" dirty="0" smtClean="0"/>
              <a:t>details </a:t>
            </a:r>
            <a:r>
              <a:rPr lang="en-GB" sz="2000" dirty="0"/>
              <a:t>of </a:t>
            </a:r>
            <a:r>
              <a:rPr lang="en-GB" sz="2000" dirty="0" smtClean="0"/>
              <a:t>limb </a:t>
            </a:r>
            <a:endParaRPr lang="en-GB" sz="2000" dirty="0"/>
          </a:p>
        </p:txBody>
      </p:sp>
      <p:sp>
        <p:nvSpPr>
          <p:cNvPr id="9" name="TextBox 8"/>
          <p:cNvSpPr txBox="1"/>
          <p:nvPr/>
        </p:nvSpPr>
        <p:spPr>
          <a:xfrm>
            <a:off x="8360947" y="4636394"/>
            <a:ext cx="3359752" cy="1938992"/>
          </a:xfrm>
          <a:prstGeom prst="rect">
            <a:avLst/>
          </a:prstGeom>
          <a:noFill/>
        </p:spPr>
        <p:txBody>
          <a:bodyPr wrap="square" rtlCol="0">
            <a:spAutoFit/>
          </a:bodyPr>
          <a:lstStyle/>
          <a:p>
            <a:r>
              <a:rPr lang="en-GB" sz="2000" dirty="0" smtClean="0">
                <a:solidFill>
                  <a:srgbClr val="7030A0"/>
                </a:solidFill>
              </a:rPr>
              <a:t>“You start with a squashed and horribly distorted mess and finish with a composite figure of a plausibly living organism” </a:t>
            </a:r>
          </a:p>
          <a:p>
            <a:r>
              <a:rPr lang="en-GB" sz="2000" b="1" i="1" dirty="0" smtClean="0"/>
              <a:t>Wonderful Life </a:t>
            </a:r>
            <a:r>
              <a:rPr lang="en-GB" sz="2000" dirty="0" smtClean="0"/>
              <a:t>p 100</a:t>
            </a:r>
            <a:endParaRPr lang="en-GB" sz="2000" dirty="0"/>
          </a:p>
        </p:txBody>
      </p:sp>
      <p:sp>
        <p:nvSpPr>
          <p:cNvPr id="12" name="Slide Number Placeholder 11"/>
          <p:cNvSpPr>
            <a:spLocks noGrp="1"/>
          </p:cNvSpPr>
          <p:nvPr>
            <p:ph type="sldNum" sz="quarter" idx="12"/>
          </p:nvPr>
        </p:nvSpPr>
        <p:spPr/>
        <p:txBody>
          <a:bodyPr/>
          <a:lstStyle/>
          <a:p>
            <a:fld id="{0C3C750E-3C81-4169-8FD7-C17884284226}" type="slidenum">
              <a:rPr lang="en-GB" smtClean="0"/>
              <a:t>15</a:t>
            </a:fld>
            <a:endParaRPr lang="en-GB"/>
          </a:p>
        </p:txBody>
      </p:sp>
    </p:spTree>
    <p:extLst>
      <p:ext uri="{BB962C8B-B14F-4D97-AF65-F5344CB8AC3E}">
        <p14:creationId xmlns:p14="http://schemas.microsoft.com/office/powerpoint/2010/main" val="2239029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anim calcmode="lin" valueType="num">
                                      <p:cBhvr>
                                        <p:cTn id="34" dur="1000" fill="hold"/>
                                        <p:tgtEl>
                                          <p:spTgt spid="5"/>
                                        </p:tgtEl>
                                        <p:attrNameLst>
                                          <p:attrName>ppt_x</p:attrName>
                                        </p:attrNameLst>
                                      </p:cBhvr>
                                      <p:tavLst>
                                        <p:tav tm="0">
                                          <p:val>
                                            <p:strVal val="#ppt_x"/>
                                          </p:val>
                                        </p:tav>
                                        <p:tav tm="100000">
                                          <p:val>
                                            <p:strVal val="#ppt_x"/>
                                          </p:val>
                                        </p:tav>
                                      </p:tavLst>
                                    </p:anim>
                                    <p:anim calcmode="lin" valueType="num">
                                      <p:cBhvr>
                                        <p:cTn id="3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1000"/>
                                        <p:tgtEl>
                                          <p:spTgt spid="14"/>
                                        </p:tgtEl>
                                      </p:cBhvr>
                                    </p:animEffect>
                                    <p:anim calcmode="lin" valueType="num">
                                      <p:cBhvr>
                                        <p:cTn id="41" dur="1000" fill="hold"/>
                                        <p:tgtEl>
                                          <p:spTgt spid="14"/>
                                        </p:tgtEl>
                                        <p:attrNameLst>
                                          <p:attrName>ppt_x</p:attrName>
                                        </p:attrNameLst>
                                      </p:cBhvr>
                                      <p:tavLst>
                                        <p:tav tm="0">
                                          <p:val>
                                            <p:strVal val="#ppt_x"/>
                                          </p:val>
                                        </p:tav>
                                        <p:tav tm="100000">
                                          <p:val>
                                            <p:strVal val="#ppt_x"/>
                                          </p:val>
                                        </p:tav>
                                      </p:tavLst>
                                    </p:anim>
                                    <p:anim calcmode="lin" valueType="num">
                                      <p:cBhvr>
                                        <p:cTn id="4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fade">
                                      <p:cBhvr>
                                        <p:cTn id="54" dur="1000"/>
                                        <p:tgtEl>
                                          <p:spTgt spid="6"/>
                                        </p:tgtEl>
                                      </p:cBhvr>
                                    </p:animEffect>
                                    <p:anim calcmode="lin" valueType="num">
                                      <p:cBhvr>
                                        <p:cTn id="55" dur="1000" fill="hold"/>
                                        <p:tgtEl>
                                          <p:spTgt spid="6"/>
                                        </p:tgtEl>
                                        <p:attrNameLst>
                                          <p:attrName>ppt_x</p:attrName>
                                        </p:attrNameLst>
                                      </p:cBhvr>
                                      <p:tavLst>
                                        <p:tav tm="0">
                                          <p:val>
                                            <p:strVal val="#ppt_x"/>
                                          </p:val>
                                        </p:tav>
                                        <p:tav tm="100000">
                                          <p:val>
                                            <p:strVal val="#ppt_x"/>
                                          </p:val>
                                        </p:tav>
                                      </p:tavLst>
                                    </p:anim>
                                    <p:anim calcmode="lin" valueType="num">
                                      <p:cBhvr>
                                        <p:cTn id="5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1000"/>
                                        <p:tgtEl>
                                          <p:spTgt spid="17"/>
                                        </p:tgtEl>
                                      </p:cBhvr>
                                    </p:animEffect>
                                    <p:anim calcmode="lin" valueType="num">
                                      <p:cBhvr>
                                        <p:cTn id="62" dur="1000" fill="hold"/>
                                        <p:tgtEl>
                                          <p:spTgt spid="17"/>
                                        </p:tgtEl>
                                        <p:attrNameLst>
                                          <p:attrName>ppt_x</p:attrName>
                                        </p:attrNameLst>
                                      </p:cBhvr>
                                      <p:tavLst>
                                        <p:tav tm="0">
                                          <p:val>
                                            <p:strVal val="#ppt_x"/>
                                          </p:val>
                                        </p:tav>
                                        <p:tav tm="100000">
                                          <p:val>
                                            <p:strVal val="#ppt_x"/>
                                          </p:val>
                                        </p:tav>
                                      </p:tavLst>
                                    </p:anim>
                                    <p:anim calcmode="lin" valueType="num">
                                      <p:cBhvr>
                                        <p:cTn id="6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fade">
                                      <p:cBhvr>
                                        <p:cTn id="6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11" grpId="0"/>
      <p:bldP spid="14" grpId="0"/>
      <p:bldP spid="17" grpId="0"/>
      <p:bldP spid="3" grpId="0"/>
      <p:bldP spid="5" grpId="0"/>
      <p:bldP spid="6"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277" y="0"/>
            <a:ext cx="11251842" cy="579549"/>
          </a:xfrm>
        </p:spPr>
        <p:txBody>
          <a:bodyPr>
            <a:noAutofit/>
          </a:bodyPr>
          <a:lstStyle/>
          <a:p>
            <a:pPr algn="ctr"/>
            <a:r>
              <a:rPr lang="en-GB" sz="3600" b="1" dirty="0" smtClean="0"/>
              <a:t>The pivotal role of </a:t>
            </a:r>
            <a:r>
              <a:rPr lang="en-GB" sz="3600" b="1" i="1" dirty="0" err="1" smtClean="0">
                <a:solidFill>
                  <a:srgbClr val="002060"/>
                </a:solidFill>
              </a:rPr>
              <a:t>Opabinia</a:t>
            </a:r>
            <a:r>
              <a:rPr lang="en-GB" sz="3600" b="1" dirty="0" smtClean="0"/>
              <a:t> in Harry Whittington’s research</a:t>
            </a:r>
            <a:endParaRPr lang="en-GB" sz="3600" b="1" dirty="0"/>
          </a:p>
        </p:txBody>
      </p:sp>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309094" y="759853"/>
            <a:ext cx="4388648" cy="2395471"/>
          </a:xfrm>
        </p:spPr>
      </p:pic>
      <p:pic>
        <p:nvPicPr>
          <p:cNvPr id="6" name="Content Placeholder 5"/>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309094" y="3335628"/>
            <a:ext cx="4388648" cy="2966246"/>
          </a:xfrm>
        </p:spPr>
      </p:pic>
      <p:sp>
        <p:nvSpPr>
          <p:cNvPr id="3" name="TextBox 2"/>
          <p:cNvSpPr txBox="1"/>
          <p:nvPr/>
        </p:nvSpPr>
        <p:spPr>
          <a:xfrm>
            <a:off x="4838164" y="616167"/>
            <a:ext cx="7074794" cy="6001643"/>
          </a:xfrm>
          <a:prstGeom prst="rect">
            <a:avLst/>
          </a:prstGeom>
          <a:noFill/>
        </p:spPr>
        <p:txBody>
          <a:bodyPr wrap="square" rtlCol="0">
            <a:spAutoFit/>
          </a:bodyPr>
          <a:lstStyle/>
          <a:p>
            <a:pPr marL="285750" indent="-285750">
              <a:buFont typeface="Arial" panose="020B0604020202020204" pitchFamily="34" charset="0"/>
              <a:buChar char="•"/>
            </a:pPr>
            <a:r>
              <a:rPr lang="en-GB" sz="2400" dirty="0" smtClean="0"/>
              <a:t>Whittington began with an exhaustive monograph  (arising from 4+ years research) on </a:t>
            </a:r>
            <a:r>
              <a:rPr lang="en-GB" sz="2400" b="1" i="1" dirty="0" err="1" smtClean="0">
                <a:solidFill>
                  <a:srgbClr val="002060"/>
                </a:solidFill>
              </a:rPr>
              <a:t>Marrella</a:t>
            </a:r>
            <a:r>
              <a:rPr lang="en-GB" sz="2400" dirty="0" smtClean="0"/>
              <a:t>, the commonest BS organism (13,000 specimens) then moved on to more peculiar </a:t>
            </a:r>
            <a:r>
              <a:rPr lang="en-GB" sz="2400" b="1" i="1" dirty="0" err="1" smtClean="0">
                <a:solidFill>
                  <a:srgbClr val="002060"/>
                </a:solidFill>
              </a:rPr>
              <a:t>Yohoia</a:t>
            </a:r>
            <a:r>
              <a:rPr lang="en-GB" sz="2400" dirty="0" smtClean="0"/>
              <a:t> (400 specimens) </a:t>
            </a:r>
          </a:p>
          <a:p>
            <a:pPr marL="285750" indent="-285750">
              <a:buFont typeface="Arial" panose="020B0604020202020204" pitchFamily="34" charset="0"/>
              <a:buChar char="•"/>
            </a:pPr>
            <a:r>
              <a:rPr lang="en-GB" sz="2400" dirty="0" smtClean="0"/>
              <a:t>Provisionally categorised both as trilobite-like despite important differences – but increasing doubts and ?</a:t>
            </a:r>
          </a:p>
          <a:p>
            <a:pPr marL="285750" indent="-285750">
              <a:buFont typeface="Arial" panose="020B0604020202020204" pitchFamily="34" charset="0"/>
              <a:buChar char="•"/>
            </a:pPr>
            <a:r>
              <a:rPr lang="en-GB" sz="2400" dirty="0" smtClean="0"/>
              <a:t>Weirdness of </a:t>
            </a:r>
            <a:r>
              <a:rPr lang="en-GB" sz="2400" b="1" i="1" dirty="0" err="1" smtClean="0">
                <a:solidFill>
                  <a:srgbClr val="002060"/>
                </a:solidFill>
              </a:rPr>
              <a:t>Opabinia</a:t>
            </a:r>
            <a:r>
              <a:rPr lang="en-GB" sz="2400" dirty="0" smtClean="0"/>
              <a:t> (10 good specimens) – frontal nozzle, five eyes, tail piece, absence of appendages – provoked more radical response of leaving </a:t>
            </a:r>
            <a:r>
              <a:rPr lang="en-GB" sz="2400" b="1" dirty="0" smtClean="0"/>
              <a:t>phylum </a:t>
            </a:r>
            <a:r>
              <a:rPr lang="en-GB" sz="2400" dirty="0" smtClean="0"/>
              <a:t>unresolved (&amp; caused laughter at </a:t>
            </a:r>
            <a:r>
              <a:rPr lang="en-GB" sz="2400" dirty="0" err="1" smtClean="0"/>
              <a:t>Pal.Ass</a:t>
            </a:r>
            <a:r>
              <a:rPr lang="en-GB" sz="2400" dirty="0" smtClean="0"/>
              <a:t>. Meeting) </a:t>
            </a:r>
          </a:p>
          <a:p>
            <a:pPr marL="285750" indent="-285750">
              <a:buFont typeface="Arial" panose="020B0604020202020204" pitchFamily="34" charset="0"/>
              <a:buChar char="•"/>
            </a:pPr>
            <a:r>
              <a:rPr lang="en-GB" sz="2400" dirty="0" smtClean="0"/>
              <a:t>Gould argues this was turning point in recognising that body plans were more varied than existing taxonomic categories</a:t>
            </a:r>
          </a:p>
          <a:p>
            <a:pPr marL="285750" indent="-285750">
              <a:buFont typeface="Arial" panose="020B0604020202020204" pitchFamily="34" charset="0"/>
              <a:buChar char="•"/>
            </a:pPr>
            <a:r>
              <a:rPr lang="en-GB" sz="2400" dirty="0" smtClean="0"/>
              <a:t>This theme was consolidated by the team through the later 1970s, including research by Whittington on </a:t>
            </a:r>
            <a:r>
              <a:rPr lang="en-GB" sz="2400" b="1" i="1" dirty="0" err="1" smtClean="0">
                <a:solidFill>
                  <a:srgbClr val="002060"/>
                </a:solidFill>
              </a:rPr>
              <a:t>Naraoia</a:t>
            </a:r>
            <a:r>
              <a:rPr lang="en-GB" sz="2400" b="1" i="1" dirty="0" smtClean="0">
                <a:solidFill>
                  <a:srgbClr val="002060"/>
                </a:solidFill>
              </a:rPr>
              <a:t>, </a:t>
            </a:r>
            <a:r>
              <a:rPr lang="en-GB" sz="2400" dirty="0" smtClean="0"/>
              <a:t>a </a:t>
            </a:r>
            <a:r>
              <a:rPr lang="en-GB" sz="2400" dirty="0" err="1" smtClean="0"/>
              <a:t>valved</a:t>
            </a:r>
            <a:r>
              <a:rPr lang="en-GB" sz="2400" dirty="0" smtClean="0"/>
              <a:t> trilobite and </a:t>
            </a:r>
            <a:r>
              <a:rPr lang="en-GB" sz="2400" b="1" i="1" dirty="0" err="1" smtClean="0">
                <a:solidFill>
                  <a:srgbClr val="002060"/>
                </a:solidFill>
              </a:rPr>
              <a:t>Aysheaia</a:t>
            </a:r>
            <a:endParaRPr lang="en-GB" b="1" i="1" dirty="0">
              <a:solidFill>
                <a:srgbClr val="002060"/>
              </a:solidFill>
            </a:endParaRPr>
          </a:p>
        </p:txBody>
      </p:sp>
      <p:sp>
        <p:nvSpPr>
          <p:cNvPr id="4" name="TextBox 3"/>
          <p:cNvSpPr txBox="1"/>
          <p:nvPr/>
        </p:nvSpPr>
        <p:spPr>
          <a:xfrm>
            <a:off x="1748628" y="2541189"/>
            <a:ext cx="2446985" cy="646331"/>
          </a:xfrm>
          <a:prstGeom prst="rect">
            <a:avLst/>
          </a:prstGeom>
          <a:noFill/>
        </p:spPr>
        <p:txBody>
          <a:bodyPr wrap="square" rtlCol="0">
            <a:spAutoFit/>
          </a:bodyPr>
          <a:lstStyle/>
          <a:p>
            <a:r>
              <a:rPr lang="en-GB" dirty="0" smtClean="0"/>
              <a:t>Photograph of </a:t>
            </a:r>
            <a:r>
              <a:rPr lang="en-GB" i="1" dirty="0" err="1" smtClean="0"/>
              <a:t>Opabinia</a:t>
            </a:r>
            <a:r>
              <a:rPr lang="en-GB" dirty="0" smtClean="0"/>
              <a:t> specimen</a:t>
            </a:r>
            <a:endParaRPr lang="en-GB" dirty="0"/>
          </a:p>
        </p:txBody>
      </p:sp>
      <p:sp>
        <p:nvSpPr>
          <p:cNvPr id="7" name="TextBox 6"/>
          <p:cNvSpPr txBox="1"/>
          <p:nvPr/>
        </p:nvSpPr>
        <p:spPr>
          <a:xfrm flipH="1">
            <a:off x="1748628" y="5795493"/>
            <a:ext cx="2949114" cy="369332"/>
          </a:xfrm>
          <a:prstGeom prst="rect">
            <a:avLst/>
          </a:prstGeom>
          <a:noFill/>
        </p:spPr>
        <p:txBody>
          <a:bodyPr wrap="square" rtlCol="0">
            <a:spAutoFit/>
          </a:bodyPr>
          <a:lstStyle/>
          <a:p>
            <a:r>
              <a:rPr lang="en-GB" dirty="0" smtClean="0"/>
              <a:t>Reconstruction of </a:t>
            </a:r>
            <a:r>
              <a:rPr lang="en-GB" i="1" dirty="0" err="1" smtClean="0"/>
              <a:t>Opabinia</a:t>
            </a:r>
            <a:endParaRPr lang="en-GB" i="1" dirty="0"/>
          </a:p>
        </p:txBody>
      </p:sp>
      <p:sp>
        <p:nvSpPr>
          <p:cNvPr id="8" name="Slide Number Placeholder 7"/>
          <p:cNvSpPr>
            <a:spLocks noGrp="1"/>
          </p:cNvSpPr>
          <p:nvPr>
            <p:ph type="sldNum" sz="quarter" idx="12"/>
          </p:nvPr>
        </p:nvSpPr>
        <p:spPr/>
        <p:txBody>
          <a:bodyPr/>
          <a:lstStyle/>
          <a:p>
            <a:fld id="{0C3C750E-3C81-4169-8FD7-C17884284226}" type="slidenum">
              <a:rPr lang="en-GB" smtClean="0"/>
              <a:t>16</a:t>
            </a:fld>
            <a:endParaRPr lang="en-GB"/>
          </a:p>
        </p:txBody>
      </p:sp>
    </p:spTree>
    <p:extLst>
      <p:ext uri="{BB962C8B-B14F-4D97-AF65-F5344CB8AC3E}">
        <p14:creationId xmlns:p14="http://schemas.microsoft.com/office/powerpoint/2010/main" val="4290278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fade">
                                      <p:cBhvr>
                                        <p:cTn id="43" dur="1000"/>
                                        <p:tgtEl>
                                          <p:spTgt spid="3">
                                            <p:txEl>
                                              <p:pRg st="2" end="2"/>
                                            </p:txEl>
                                          </p:spTgt>
                                        </p:tgtEl>
                                      </p:cBhvr>
                                    </p:animEffect>
                                    <p:anim calcmode="lin" valueType="num">
                                      <p:cBhvr>
                                        <p:cTn id="4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3">
                                            <p:txEl>
                                              <p:pRg st="3" end="3"/>
                                            </p:txEl>
                                          </p:spTgt>
                                        </p:tgtEl>
                                        <p:attrNameLst>
                                          <p:attrName>style.visibility</p:attrName>
                                        </p:attrNameLst>
                                      </p:cBhvr>
                                      <p:to>
                                        <p:strVal val="visible"/>
                                      </p:to>
                                    </p:set>
                                    <p:animEffect transition="in" filter="fade">
                                      <p:cBhvr>
                                        <p:cTn id="50" dur="1000"/>
                                        <p:tgtEl>
                                          <p:spTgt spid="3">
                                            <p:txEl>
                                              <p:pRg st="3" end="3"/>
                                            </p:txEl>
                                          </p:spTgt>
                                        </p:tgtEl>
                                      </p:cBhvr>
                                    </p:animEffect>
                                    <p:anim calcmode="lin" valueType="num">
                                      <p:cBhvr>
                                        <p:cTn id="5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3">
                                            <p:txEl>
                                              <p:pRg st="4" end="4"/>
                                            </p:txEl>
                                          </p:spTgt>
                                        </p:tgtEl>
                                        <p:attrNameLst>
                                          <p:attrName>style.visibility</p:attrName>
                                        </p:attrNameLst>
                                      </p:cBhvr>
                                      <p:to>
                                        <p:strVal val="visible"/>
                                      </p:to>
                                    </p:set>
                                    <p:animEffect transition="in" filter="fade">
                                      <p:cBhvr>
                                        <p:cTn id="57" dur="1000"/>
                                        <p:tgtEl>
                                          <p:spTgt spid="3">
                                            <p:txEl>
                                              <p:pRg st="4" end="4"/>
                                            </p:txEl>
                                          </p:spTgt>
                                        </p:tgtEl>
                                      </p:cBhvr>
                                    </p:animEffect>
                                    <p:anim calcmode="lin" valueType="num">
                                      <p:cBhvr>
                                        <p:cTn id="5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103032"/>
            <a:ext cx="11719774" cy="721216"/>
          </a:xfrm>
        </p:spPr>
        <p:txBody>
          <a:bodyPr>
            <a:normAutofit/>
          </a:bodyPr>
          <a:lstStyle/>
          <a:p>
            <a:pPr algn="ctr"/>
            <a:r>
              <a:rPr lang="en-GB" sz="3600" b="1" dirty="0" smtClean="0"/>
              <a:t>Species from two phases in Whittington’s project</a:t>
            </a:r>
            <a:endParaRPr lang="en-GB" sz="3600" b="1"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91318" y="851021"/>
            <a:ext cx="4177756" cy="3252769"/>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2637" y="860855"/>
            <a:ext cx="4133803" cy="2971464"/>
          </a:xfrm>
          <a:prstGeom prst="rect">
            <a:avLst/>
          </a:prstGeom>
        </p:spPr>
      </p:pic>
      <p:sp>
        <p:nvSpPr>
          <p:cNvPr id="6" name="TextBox 5"/>
          <p:cNvSpPr txBox="1"/>
          <p:nvPr/>
        </p:nvSpPr>
        <p:spPr>
          <a:xfrm>
            <a:off x="607242" y="3973986"/>
            <a:ext cx="4920771" cy="2246769"/>
          </a:xfrm>
          <a:prstGeom prst="rect">
            <a:avLst/>
          </a:prstGeom>
          <a:noFill/>
        </p:spPr>
        <p:txBody>
          <a:bodyPr wrap="none" rtlCol="0">
            <a:spAutoFit/>
          </a:bodyPr>
          <a:lstStyle/>
          <a:p>
            <a:r>
              <a:rPr lang="en-GB" sz="2000" dirty="0" smtClean="0"/>
              <a:t>Whittington (1971) began with his lengthy </a:t>
            </a:r>
            <a:br>
              <a:rPr lang="en-GB" sz="2000" dirty="0" smtClean="0"/>
            </a:br>
            <a:r>
              <a:rPr lang="en-GB" sz="2000" dirty="0" smtClean="0"/>
              <a:t>study of </a:t>
            </a:r>
            <a:r>
              <a:rPr lang="en-GB" sz="2000" b="1" i="1" dirty="0" err="1" smtClean="0">
                <a:solidFill>
                  <a:srgbClr val="002060"/>
                </a:solidFill>
              </a:rPr>
              <a:t>Marrella</a:t>
            </a:r>
            <a:r>
              <a:rPr lang="en-GB" sz="2000" dirty="0" smtClean="0"/>
              <a:t>, refining his dissection </a:t>
            </a:r>
          </a:p>
          <a:p>
            <a:r>
              <a:rPr lang="en-GB" sz="2000" dirty="0" smtClean="0"/>
              <a:t>techniques. Despite misgivings, at this stage </a:t>
            </a:r>
          </a:p>
          <a:p>
            <a:r>
              <a:rPr lang="en-GB" sz="2000" dirty="0" smtClean="0"/>
              <a:t>he continued to locate it among recognised </a:t>
            </a:r>
            <a:br>
              <a:rPr lang="en-GB" sz="2000" dirty="0" smtClean="0"/>
            </a:br>
            <a:r>
              <a:rPr lang="en-GB" sz="2000" dirty="0" smtClean="0"/>
              <a:t>groups (in this case </a:t>
            </a:r>
            <a:r>
              <a:rPr lang="en-GB" sz="2000" dirty="0" err="1" smtClean="0"/>
              <a:t>Størmer’s</a:t>
            </a:r>
            <a:r>
              <a:rPr lang="en-GB" sz="2000" dirty="0" smtClean="0"/>
              <a:t> </a:t>
            </a:r>
            <a:r>
              <a:rPr lang="en-GB" sz="2000" dirty="0" err="1" smtClean="0"/>
              <a:t>Trilobitoidea</a:t>
            </a:r>
            <a:r>
              <a:rPr lang="en-GB" sz="2000" dirty="0" smtClean="0"/>
              <a:t>)</a:t>
            </a:r>
            <a:br>
              <a:rPr lang="en-GB" sz="2000" dirty="0" smtClean="0"/>
            </a:br>
            <a:r>
              <a:rPr lang="en-GB" sz="2000" dirty="0" smtClean="0"/>
              <a:t>before later deciding this grouping was </a:t>
            </a:r>
            <a:br>
              <a:rPr lang="en-GB" sz="2000" dirty="0" smtClean="0"/>
            </a:br>
            <a:r>
              <a:rPr lang="en-GB" sz="2000" dirty="0" smtClean="0"/>
              <a:t>actually artificial and incoherent </a:t>
            </a:r>
            <a:endParaRPr lang="en-GB" sz="2000" dirty="0"/>
          </a:p>
        </p:txBody>
      </p:sp>
      <p:sp>
        <p:nvSpPr>
          <p:cNvPr id="7" name="TextBox 6"/>
          <p:cNvSpPr txBox="1"/>
          <p:nvPr/>
        </p:nvSpPr>
        <p:spPr>
          <a:xfrm>
            <a:off x="5553150" y="3512320"/>
            <a:ext cx="6295413" cy="2862322"/>
          </a:xfrm>
          <a:prstGeom prst="rect">
            <a:avLst/>
          </a:prstGeom>
          <a:noFill/>
        </p:spPr>
        <p:txBody>
          <a:bodyPr wrap="square" rtlCol="0">
            <a:spAutoFit/>
          </a:bodyPr>
          <a:lstStyle/>
          <a:p>
            <a:r>
              <a:rPr lang="en-GB" sz="2000" dirty="0" smtClean="0"/>
              <a:t>As the new approach was developed and codified Whittington (1978) undertook a re-examination of </a:t>
            </a:r>
            <a:r>
              <a:rPr lang="en-GB" sz="2000" b="1" i="1" dirty="0" err="1" smtClean="0">
                <a:solidFill>
                  <a:srgbClr val="002060"/>
                </a:solidFill>
              </a:rPr>
              <a:t>Ayshaeia</a:t>
            </a:r>
            <a:r>
              <a:rPr lang="en-GB" sz="2000" dirty="0" smtClean="0"/>
              <a:t>, initially regarded as an annelid worm by Walcott and later seen to resemble the modern </a:t>
            </a:r>
            <a:r>
              <a:rPr lang="en-GB" sz="2000" dirty="0" err="1" smtClean="0"/>
              <a:t>Onychophora</a:t>
            </a:r>
            <a:r>
              <a:rPr lang="en-GB" sz="2000" dirty="0" smtClean="0"/>
              <a:t>. But Whittington, noting the absence of jaws, argued that this ‘bizarre form’ belonged to another separate unique group. However, Gould suggests that in this case Whittington was over-enthusiastic and instead endorses a later assessment which places it back among the </a:t>
            </a:r>
            <a:r>
              <a:rPr lang="en-GB" sz="2000" dirty="0" err="1" smtClean="0"/>
              <a:t>Onychophora</a:t>
            </a:r>
            <a:r>
              <a:rPr lang="en-GB" sz="2000" dirty="0" smtClean="0"/>
              <a:t>!  </a:t>
            </a:r>
            <a:endParaRPr lang="en-GB" sz="2000" dirty="0"/>
          </a:p>
        </p:txBody>
      </p:sp>
      <p:sp>
        <p:nvSpPr>
          <p:cNvPr id="3" name="Slide Number Placeholder 2"/>
          <p:cNvSpPr>
            <a:spLocks noGrp="1"/>
          </p:cNvSpPr>
          <p:nvPr>
            <p:ph type="sldNum" sz="quarter" idx="12"/>
          </p:nvPr>
        </p:nvSpPr>
        <p:spPr/>
        <p:txBody>
          <a:bodyPr/>
          <a:lstStyle/>
          <a:p>
            <a:fld id="{0C3C750E-3C81-4169-8FD7-C17884284226}" type="slidenum">
              <a:rPr lang="en-GB" smtClean="0"/>
              <a:t>17</a:t>
            </a:fld>
            <a:endParaRPr lang="en-GB"/>
          </a:p>
        </p:txBody>
      </p:sp>
    </p:spTree>
    <p:extLst>
      <p:ext uri="{BB962C8B-B14F-4D97-AF65-F5344CB8AC3E}">
        <p14:creationId xmlns:p14="http://schemas.microsoft.com/office/powerpoint/2010/main" val="1606261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182" y="0"/>
            <a:ext cx="11784169" cy="656823"/>
          </a:xfrm>
        </p:spPr>
        <p:txBody>
          <a:bodyPr>
            <a:normAutofit/>
          </a:bodyPr>
          <a:lstStyle/>
          <a:p>
            <a:pPr algn="ctr"/>
            <a:r>
              <a:rPr lang="en-GB" sz="3600" b="1" dirty="0" smtClean="0"/>
              <a:t>Simon Conway Morris as a discoverer of weird wonders</a:t>
            </a:r>
            <a:endParaRPr lang="en-GB" sz="3600" b="1" dirty="0"/>
          </a:p>
        </p:txBody>
      </p:sp>
      <p:sp>
        <p:nvSpPr>
          <p:cNvPr id="3" name="Content Placeholder 2"/>
          <p:cNvSpPr>
            <a:spLocks noGrp="1"/>
          </p:cNvSpPr>
          <p:nvPr>
            <p:ph idx="1"/>
          </p:nvPr>
        </p:nvSpPr>
        <p:spPr>
          <a:xfrm>
            <a:off x="193182" y="656822"/>
            <a:ext cx="11784169" cy="5885645"/>
          </a:xfrm>
        </p:spPr>
        <p:txBody>
          <a:bodyPr>
            <a:noAutofit/>
          </a:bodyPr>
          <a:lstStyle/>
          <a:p>
            <a:r>
              <a:rPr lang="en-GB" sz="2400" dirty="0" smtClean="0"/>
              <a:t>His first contributions as a PhD student were a rapid series of short papers on five weird wonders – </a:t>
            </a:r>
            <a:r>
              <a:rPr lang="en-GB" sz="2400" b="1" i="1" dirty="0" err="1" smtClean="0">
                <a:solidFill>
                  <a:srgbClr val="002060"/>
                </a:solidFill>
              </a:rPr>
              <a:t>Nectocaris</a:t>
            </a:r>
            <a:r>
              <a:rPr lang="en-GB" sz="2400" i="1" dirty="0" smtClean="0"/>
              <a:t>; </a:t>
            </a:r>
            <a:r>
              <a:rPr lang="en-GB" sz="2400" b="1" i="1" dirty="0" err="1" smtClean="0">
                <a:solidFill>
                  <a:srgbClr val="002060"/>
                </a:solidFill>
              </a:rPr>
              <a:t>Odontogriphus</a:t>
            </a:r>
            <a:r>
              <a:rPr lang="en-GB" sz="2400" i="1" dirty="0" smtClean="0"/>
              <a:t>; </a:t>
            </a:r>
            <a:r>
              <a:rPr lang="en-GB" sz="2400" b="1" i="1" dirty="0" err="1" smtClean="0">
                <a:solidFill>
                  <a:srgbClr val="002060"/>
                </a:solidFill>
              </a:rPr>
              <a:t>Dinomischus</a:t>
            </a:r>
            <a:r>
              <a:rPr lang="en-GB" sz="2400" i="1" dirty="0" smtClean="0"/>
              <a:t>; </a:t>
            </a:r>
            <a:r>
              <a:rPr lang="en-GB" sz="2400" b="1" i="1" dirty="0" err="1" smtClean="0">
                <a:solidFill>
                  <a:srgbClr val="002060"/>
                </a:solidFill>
              </a:rPr>
              <a:t>Amiskwia</a:t>
            </a:r>
            <a:r>
              <a:rPr lang="en-GB" sz="2400" i="1" dirty="0" smtClean="0"/>
              <a:t> </a:t>
            </a:r>
            <a:r>
              <a:rPr lang="en-GB" sz="2400" dirty="0" smtClean="0"/>
              <a:t>and</a:t>
            </a:r>
            <a:r>
              <a:rPr lang="en-GB" sz="2400" i="1" dirty="0" smtClean="0"/>
              <a:t> </a:t>
            </a:r>
            <a:r>
              <a:rPr lang="en-GB" sz="2400" b="1" i="1" dirty="0" err="1" smtClean="0">
                <a:solidFill>
                  <a:srgbClr val="002060"/>
                </a:solidFill>
              </a:rPr>
              <a:t>Hallucigenia</a:t>
            </a:r>
            <a:r>
              <a:rPr lang="en-GB" sz="2400" dirty="0" smtClean="0"/>
              <a:t> – found in a search through Walcott’s specimen drawers </a:t>
            </a:r>
          </a:p>
          <a:p>
            <a:r>
              <a:rPr lang="en-GB" sz="2400" dirty="0" smtClean="0"/>
              <a:t>Some had been labelled/photographed by Walcott but none had been described. All involved small numbers of specimens (1; 2; 3; 5 &amp; 30), but these </a:t>
            </a:r>
            <a:r>
              <a:rPr lang="en-GB" sz="2400" dirty="0"/>
              <a:t>discoveries reinforced the new </a:t>
            </a:r>
            <a:r>
              <a:rPr lang="en-GB" sz="2400" dirty="0" smtClean="0"/>
              <a:t>approach. During his searches </a:t>
            </a:r>
            <a:r>
              <a:rPr lang="en-GB" sz="2400" dirty="0"/>
              <a:t>Conway Morris is famously reported to have exclaimed </a:t>
            </a:r>
            <a:r>
              <a:rPr lang="en-GB" sz="2400" dirty="0">
                <a:solidFill>
                  <a:srgbClr val="7030A0"/>
                </a:solidFill>
              </a:rPr>
              <a:t>‘Oh fuck, not another phylum</a:t>
            </a:r>
            <a:r>
              <a:rPr lang="en-GB" sz="2400" dirty="0" smtClean="0"/>
              <a:t>’ </a:t>
            </a:r>
            <a:endParaRPr lang="en-GB" sz="2400" dirty="0"/>
          </a:p>
          <a:p>
            <a:r>
              <a:rPr lang="en-GB" sz="2400" dirty="0" smtClean="0"/>
              <a:t>This distinctive approach apparently reflected his iconoclastic personality and his concern to catch up after being delayed by illness. Gould argues this contrasted with but also complemented, Whittington’s meticulous procedures, in “</a:t>
            </a:r>
            <a:r>
              <a:rPr lang="en-GB" sz="2400" dirty="0" smtClean="0">
                <a:solidFill>
                  <a:srgbClr val="7030A0"/>
                </a:solidFill>
              </a:rPr>
              <a:t>a lovely synergism between two different approaches</a:t>
            </a:r>
            <a:r>
              <a:rPr lang="en-GB" sz="2400" dirty="0" smtClean="0"/>
              <a:t>” (</a:t>
            </a:r>
            <a:r>
              <a:rPr lang="en-GB" sz="2400" i="1" dirty="0" smtClean="0"/>
              <a:t>Wonderful Life </a:t>
            </a:r>
            <a:r>
              <a:rPr lang="en-GB" sz="2400" dirty="0" smtClean="0"/>
              <a:t>p 143)  </a:t>
            </a:r>
          </a:p>
          <a:p>
            <a:r>
              <a:rPr lang="en-GB" sz="2400" dirty="0" smtClean="0"/>
              <a:t>Later Conway Morris provided more detailed treatments of </a:t>
            </a:r>
            <a:r>
              <a:rPr lang="en-GB" sz="2400" dirty="0" err="1" smtClean="0"/>
              <a:t>priapulid</a:t>
            </a:r>
            <a:r>
              <a:rPr lang="en-GB" sz="2400" dirty="0" smtClean="0"/>
              <a:t> &amp; polychaete worms and an exemplary monograph on </a:t>
            </a:r>
            <a:r>
              <a:rPr lang="en-GB" sz="2400" b="1" i="1" dirty="0" err="1" smtClean="0">
                <a:solidFill>
                  <a:srgbClr val="002060"/>
                </a:solidFill>
              </a:rPr>
              <a:t>Wiwaxia</a:t>
            </a:r>
            <a:r>
              <a:rPr lang="en-GB" sz="2400" dirty="0" smtClean="0"/>
              <a:t> [we return to this in Part 2]</a:t>
            </a:r>
          </a:p>
          <a:p>
            <a:r>
              <a:rPr lang="en-GB" sz="2400" dirty="0" smtClean="0"/>
              <a:t>Conway Morris’s own argument for an ‘explosion’ of diverse novel phyla was a major influence on Gould’s broader analysis in </a:t>
            </a:r>
            <a:r>
              <a:rPr lang="en-GB" sz="2400" i="1" dirty="0" smtClean="0"/>
              <a:t>Wonderful Life </a:t>
            </a:r>
            <a:r>
              <a:rPr lang="en-GB" sz="2400" dirty="0" smtClean="0"/>
              <a:t>BUT as we will see in Part 2 he later became a polemical and hostile critic of Gould while glossing over his own earlier views </a:t>
            </a:r>
            <a:endParaRPr lang="en-GB" sz="2400" dirty="0"/>
          </a:p>
        </p:txBody>
      </p:sp>
      <p:sp>
        <p:nvSpPr>
          <p:cNvPr id="4" name="Slide Number Placeholder 3"/>
          <p:cNvSpPr>
            <a:spLocks noGrp="1"/>
          </p:cNvSpPr>
          <p:nvPr>
            <p:ph type="sldNum" sz="quarter" idx="12"/>
          </p:nvPr>
        </p:nvSpPr>
        <p:spPr/>
        <p:txBody>
          <a:bodyPr/>
          <a:lstStyle/>
          <a:p>
            <a:fld id="{0C3C750E-3C81-4169-8FD7-C17884284226}" type="slidenum">
              <a:rPr lang="en-GB" smtClean="0"/>
              <a:t>18</a:t>
            </a:fld>
            <a:endParaRPr lang="en-GB"/>
          </a:p>
        </p:txBody>
      </p:sp>
    </p:spTree>
    <p:extLst>
      <p:ext uri="{BB962C8B-B14F-4D97-AF65-F5344CB8AC3E}">
        <p14:creationId xmlns:p14="http://schemas.microsoft.com/office/powerpoint/2010/main" val="1881891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1"/>
            <a:ext cx="11732653" cy="618186"/>
          </a:xfrm>
        </p:spPr>
        <p:txBody>
          <a:bodyPr>
            <a:normAutofit/>
          </a:bodyPr>
          <a:lstStyle/>
          <a:p>
            <a:pPr algn="ctr"/>
            <a:r>
              <a:rPr lang="en-GB" sz="3000" b="1" dirty="0" smtClean="0"/>
              <a:t>Some of the ‘weird wonders’ Conway Morris discovered in Walcott’s drawers</a:t>
            </a:r>
            <a:endParaRPr lang="en-GB" sz="3000"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43526" y="618187"/>
            <a:ext cx="4098040" cy="3897361"/>
          </a:xfr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20338" y="618187"/>
            <a:ext cx="3232759" cy="3897361"/>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00701" y="618187"/>
            <a:ext cx="1912513" cy="4195751"/>
          </a:xfrm>
          <a:prstGeom prst="rect">
            <a:avLst/>
          </a:prstGeom>
        </p:spPr>
      </p:pic>
      <p:sp>
        <p:nvSpPr>
          <p:cNvPr id="7" name="TextBox 6"/>
          <p:cNvSpPr txBox="1"/>
          <p:nvPr/>
        </p:nvSpPr>
        <p:spPr>
          <a:xfrm>
            <a:off x="643526" y="4546070"/>
            <a:ext cx="3567448" cy="954107"/>
          </a:xfrm>
          <a:prstGeom prst="rect">
            <a:avLst/>
          </a:prstGeom>
          <a:noFill/>
        </p:spPr>
        <p:txBody>
          <a:bodyPr wrap="square" rtlCol="0">
            <a:spAutoFit/>
          </a:bodyPr>
          <a:lstStyle/>
          <a:p>
            <a:r>
              <a:rPr lang="en-GB" sz="2000" dirty="0" smtClean="0"/>
              <a:t>The gelatinous swimming animal </a:t>
            </a:r>
            <a:r>
              <a:rPr lang="en-GB" sz="2000" i="1" dirty="0" err="1" smtClean="0"/>
              <a:t>Amiskwia</a:t>
            </a:r>
            <a:r>
              <a:rPr lang="en-GB" sz="2000" dirty="0" smtClean="0"/>
              <a:t>, around 2 cm </a:t>
            </a:r>
          </a:p>
          <a:p>
            <a:r>
              <a:rPr lang="en-GB" sz="1600" dirty="0" smtClean="0"/>
              <a:t>Drawn by Marianne Collins</a:t>
            </a:r>
            <a:endParaRPr lang="en-GB" sz="1600" dirty="0"/>
          </a:p>
        </p:txBody>
      </p:sp>
      <p:sp>
        <p:nvSpPr>
          <p:cNvPr id="8" name="TextBox 7"/>
          <p:cNvSpPr txBox="1"/>
          <p:nvPr/>
        </p:nvSpPr>
        <p:spPr>
          <a:xfrm>
            <a:off x="4902022" y="4853847"/>
            <a:ext cx="2975020" cy="707886"/>
          </a:xfrm>
          <a:prstGeom prst="rect">
            <a:avLst/>
          </a:prstGeom>
          <a:noFill/>
        </p:spPr>
        <p:txBody>
          <a:bodyPr wrap="square" rtlCol="0">
            <a:spAutoFit/>
          </a:bodyPr>
          <a:lstStyle/>
          <a:p>
            <a:r>
              <a:rPr lang="en-GB" sz="2000" dirty="0" smtClean="0"/>
              <a:t>The single specimen of the </a:t>
            </a:r>
            <a:br>
              <a:rPr lang="en-GB" sz="2000" dirty="0" smtClean="0"/>
            </a:br>
            <a:r>
              <a:rPr lang="en-GB" sz="2000" dirty="0" smtClean="0"/>
              <a:t>enigmatic </a:t>
            </a:r>
            <a:r>
              <a:rPr lang="en-GB" sz="2000" i="1" dirty="0" err="1" smtClean="0"/>
              <a:t>Nectocaris</a:t>
            </a:r>
            <a:r>
              <a:rPr lang="en-GB" sz="2000" dirty="0" smtClean="0"/>
              <a:t> </a:t>
            </a:r>
            <a:endParaRPr lang="en-GB" sz="2000" dirty="0"/>
          </a:p>
        </p:txBody>
      </p:sp>
      <p:sp>
        <p:nvSpPr>
          <p:cNvPr id="9" name="TextBox 8"/>
          <p:cNvSpPr txBox="1"/>
          <p:nvPr/>
        </p:nvSpPr>
        <p:spPr>
          <a:xfrm>
            <a:off x="8093093" y="4579770"/>
            <a:ext cx="3781227" cy="1015663"/>
          </a:xfrm>
          <a:prstGeom prst="rect">
            <a:avLst/>
          </a:prstGeom>
          <a:noFill/>
        </p:spPr>
        <p:txBody>
          <a:bodyPr wrap="square" rtlCol="0">
            <a:spAutoFit/>
          </a:bodyPr>
          <a:lstStyle/>
          <a:p>
            <a:r>
              <a:rPr lang="en-GB" sz="2000" dirty="0" smtClean="0"/>
              <a:t>Specimens of </a:t>
            </a:r>
            <a:r>
              <a:rPr lang="en-GB" sz="2000" i="1" dirty="0" err="1" smtClean="0"/>
              <a:t>Dinomischus</a:t>
            </a:r>
            <a:r>
              <a:rPr lang="en-GB" sz="2000" dirty="0" smtClean="0"/>
              <a:t>, stalked  &amp; with mouth &amp; anus in calyx</a:t>
            </a:r>
          </a:p>
          <a:p>
            <a:r>
              <a:rPr lang="en-GB" sz="2000" dirty="0" smtClean="0"/>
              <a:t>around 2 cm </a:t>
            </a:r>
            <a:r>
              <a:rPr lang="en-GB" sz="1600" dirty="0" smtClean="0"/>
              <a:t>Drawn by Marianne Collins</a:t>
            </a:r>
            <a:endParaRPr lang="en-GB" sz="1600" dirty="0"/>
          </a:p>
        </p:txBody>
      </p:sp>
      <p:sp>
        <p:nvSpPr>
          <p:cNvPr id="3" name="TextBox 2"/>
          <p:cNvSpPr txBox="1"/>
          <p:nvPr/>
        </p:nvSpPr>
        <p:spPr>
          <a:xfrm>
            <a:off x="580297" y="5659655"/>
            <a:ext cx="10972800" cy="1015663"/>
          </a:xfrm>
          <a:prstGeom prst="rect">
            <a:avLst/>
          </a:prstGeom>
          <a:noFill/>
        </p:spPr>
        <p:txBody>
          <a:bodyPr wrap="square" rtlCol="0">
            <a:spAutoFit/>
          </a:bodyPr>
          <a:lstStyle/>
          <a:p>
            <a:r>
              <a:rPr lang="en-GB" sz="2000" dirty="0" smtClean="0">
                <a:solidFill>
                  <a:srgbClr val="7030A0"/>
                </a:solidFill>
              </a:rPr>
              <a:t>‘When Simon completed his initial sequence of five papers on curiosities, the tentative and peculiar had become a Burgess norm, and the notion of separate lineages beyond the realm of modern anatomy had displaced the conventional fall back to “primitive” and “precursor”’ </a:t>
            </a:r>
            <a:r>
              <a:rPr lang="en-GB" sz="2000" b="1" i="1" dirty="0" smtClean="0"/>
              <a:t>Wonderful Life </a:t>
            </a:r>
            <a:r>
              <a:rPr lang="en-GB" sz="2000" dirty="0" smtClean="0"/>
              <a:t>p 145</a:t>
            </a:r>
            <a:endParaRPr lang="en-GB" sz="2000" dirty="0"/>
          </a:p>
        </p:txBody>
      </p:sp>
      <p:sp>
        <p:nvSpPr>
          <p:cNvPr id="10" name="Slide Number Placeholder 9"/>
          <p:cNvSpPr>
            <a:spLocks noGrp="1"/>
          </p:cNvSpPr>
          <p:nvPr>
            <p:ph type="sldNum" sz="quarter" idx="12"/>
          </p:nvPr>
        </p:nvSpPr>
        <p:spPr/>
        <p:txBody>
          <a:bodyPr/>
          <a:lstStyle/>
          <a:p>
            <a:fld id="{0C3C750E-3C81-4169-8FD7-C17884284226}" type="slidenum">
              <a:rPr lang="en-GB" smtClean="0"/>
              <a:t>19</a:t>
            </a:fld>
            <a:endParaRPr lang="en-GB"/>
          </a:p>
        </p:txBody>
      </p:sp>
    </p:spTree>
    <p:extLst>
      <p:ext uri="{BB962C8B-B14F-4D97-AF65-F5344CB8AC3E}">
        <p14:creationId xmlns:p14="http://schemas.microsoft.com/office/powerpoint/2010/main" val="3464486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ppt_x"/>
                                          </p:val>
                                        </p:tav>
                                        <p:tav tm="100000">
                                          <p:val>
                                            <p:strVal val="#ppt_x"/>
                                          </p:val>
                                        </p:tav>
                                      </p:tavLst>
                                    </p:anim>
                                    <p:anim calcmode="lin" valueType="num">
                                      <p:cBhvr additive="base">
                                        <p:cTn id="3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fade">
                                      <p:cBhvr>
                                        <p:cTn id="44" dur="1000"/>
                                        <p:tgtEl>
                                          <p:spTgt spid="3"/>
                                        </p:tgtEl>
                                      </p:cBhvr>
                                    </p:animEffect>
                                    <p:anim calcmode="lin" valueType="num">
                                      <p:cBhvr>
                                        <p:cTn id="45" dur="1000" fill="hold"/>
                                        <p:tgtEl>
                                          <p:spTgt spid="3"/>
                                        </p:tgtEl>
                                        <p:attrNameLst>
                                          <p:attrName>ppt_x</p:attrName>
                                        </p:attrNameLst>
                                      </p:cBhvr>
                                      <p:tavLst>
                                        <p:tav tm="0">
                                          <p:val>
                                            <p:strVal val="#ppt_x"/>
                                          </p:val>
                                        </p:tav>
                                        <p:tav tm="100000">
                                          <p:val>
                                            <p:strVal val="#ppt_x"/>
                                          </p:val>
                                        </p:tav>
                                      </p:tavLst>
                                    </p:anim>
                                    <p:anim calcmode="lin" valueType="num">
                                      <p:cBhvr>
                                        <p:cTn id="4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9"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034" y="90153"/>
            <a:ext cx="10825766" cy="772732"/>
          </a:xfrm>
        </p:spPr>
        <p:txBody>
          <a:bodyPr>
            <a:normAutofit/>
          </a:bodyPr>
          <a:lstStyle/>
          <a:p>
            <a:pPr algn="ctr"/>
            <a:r>
              <a:rPr lang="en-GB" sz="3600" b="1" dirty="0" smtClean="0"/>
              <a:t>What is the Burgess Shale?</a:t>
            </a:r>
            <a:endParaRPr lang="en-GB" sz="3600" b="1" dirty="0"/>
          </a:p>
        </p:txBody>
      </p:sp>
      <p:sp>
        <p:nvSpPr>
          <p:cNvPr id="3" name="Content Placeholder 2"/>
          <p:cNvSpPr>
            <a:spLocks noGrp="1"/>
          </p:cNvSpPr>
          <p:nvPr>
            <p:ph idx="1"/>
          </p:nvPr>
        </p:nvSpPr>
        <p:spPr>
          <a:xfrm>
            <a:off x="838200" y="862886"/>
            <a:ext cx="10515600" cy="1367114"/>
          </a:xfrm>
        </p:spPr>
        <p:txBody>
          <a:bodyPr>
            <a:normAutofit/>
          </a:bodyPr>
          <a:lstStyle/>
          <a:p>
            <a:r>
              <a:rPr lang="en-GB" sz="2400" dirty="0"/>
              <a:t>Located in mountainous country in </a:t>
            </a:r>
            <a:r>
              <a:rPr lang="en-GB" sz="2400" dirty="0" smtClean="0"/>
              <a:t>the Rockies of north </a:t>
            </a:r>
            <a:r>
              <a:rPr lang="en-GB" sz="2400" dirty="0"/>
              <a:t>west </a:t>
            </a:r>
            <a:r>
              <a:rPr lang="en-GB" sz="2400" dirty="0" smtClean="0"/>
              <a:t>Canada</a:t>
            </a:r>
          </a:p>
          <a:p>
            <a:r>
              <a:rPr lang="en-GB" sz="2400" dirty="0" smtClean="0"/>
              <a:t>Middle Cambrian sedimentary rock on </a:t>
            </a:r>
            <a:r>
              <a:rPr lang="en-GB" sz="2400" dirty="0" err="1" smtClean="0"/>
              <a:t>Wapta</a:t>
            </a:r>
            <a:r>
              <a:rPr lang="en-GB" sz="2400" dirty="0" smtClean="0"/>
              <a:t> mountain-side close to Field</a:t>
            </a:r>
            <a:endParaRPr lang="en-GB" sz="2400" dirty="0"/>
          </a:p>
          <a:p>
            <a:r>
              <a:rPr lang="en-GB" sz="2400" dirty="0" smtClean="0"/>
              <a:t>Famous for abundance of soft bodied fossils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1487" y="2230000"/>
            <a:ext cx="4886874" cy="4294526"/>
          </a:xfrm>
          <a:prstGeom prst="rect">
            <a:avLst/>
          </a:prstGeom>
        </p:spPr>
      </p:pic>
      <p:sp>
        <p:nvSpPr>
          <p:cNvPr id="5" name="Slide Number Placeholder 4"/>
          <p:cNvSpPr>
            <a:spLocks noGrp="1"/>
          </p:cNvSpPr>
          <p:nvPr>
            <p:ph type="sldNum" sz="quarter" idx="12"/>
          </p:nvPr>
        </p:nvSpPr>
        <p:spPr/>
        <p:txBody>
          <a:bodyPr/>
          <a:lstStyle/>
          <a:p>
            <a:fld id="{0C3C750E-3C81-4169-8FD7-C17884284226}" type="slidenum">
              <a:rPr lang="en-GB" smtClean="0"/>
              <a:t>2</a:t>
            </a:fld>
            <a:endParaRPr lang="en-GB"/>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2088" y="2230000"/>
            <a:ext cx="6034838" cy="4294526"/>
          </a:xfrm>
          <a:prstGeom prst="rect">
            <a:avLst/>
          </a:prstGeom>
        </p:spPr>
      </p:pic>
      <p:sp>
        <p:nvSpPr>
          <p:cNvPr id="6" name="TextBox 5"/>
          <p:cNvSpPr txBox="1"/>
          <p:nvPr/>
        </p:nvSpPr>
        <p:spPr>
          <a:xfrm>
            <a:off x="432088" y="6149381"/>
            <a:ext cx="2306529" cy="276999"/>
          </a:xfrm>
          <a:prstGeom prst="rect">
            <a:avLst/>
          </a:prstGeom>
          <a:noFill/>
        </p:spPr>
        <p:txBody>
          <a:bodyPr wrap="none" rtlCol="0">
            <a:spAutoFit/>
          </a:bodyPr>
          <a:lstStyle/>
          <a:p>
            <a:r>
              <a:rPr lang="en-GB" sz="1200" dirty="0" smtClean="0"/>
              <a:t>© Royal Ontario Museum website</a:t>
            </a:r>
            <a:endParaRPr lang="en-GB" sz="1200" dirty="0"/>
          </a:p>
        </p:txBody>
      </p:sp>
    </p:spTree>
    <p:extLst>
      <p:ext uri="{BB962C8B-B14F-4D97-AF65-F5344CB8AC3E}">
        <p14:creationId xmlns:p14="http://schemas.microsoft.com/office/powerpoint/2010/main" val="4174070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fade">
                                      <p:cBhvr>
                                        <p:cTn id="26" dur="1000"/>
                                        <p:tgtEl>
                                          <p:spTgt spid="3">
                                            <p:txEl>
                                              <p:pRg st="1" end="1"/>
                                            </p:txEl>
                                          </p:spTgt>
                                        </p:tgtEl>
                                      </p:cBhvr>
                                    </p:animEffect>
                                    <p:anim calcmode="lin" valueType="num">
                                      <p:cBhvr>
                                        <p:cTn id="2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fade">
                                      <p:cBhvr>
                                        <p:cTn id="33" dur="1000"/>
                                        <p:tgtEl>
                                          <p:spTgt spid="3">
                                            <p:txEl>
                                              <p:pRg st="2" end="2"/>
                                            </p:txEl>
                                          </p:spTgt>
                                        </p:tgtEl>
                                      </p:cBhvr>
                                    </p:animEffect>
                                    <p:anim calcmode="lin" valueType="num">
                                      <p:cBhvr>
                                        <p:cTn id="3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fade">
                                      <p:cBhvr>
                                        <p:cTn id="40" dur="1000"/>
                                        <p:tgtEl>
                                          <p:spTgt spid="4"/>
                                        </p:tgtEl>
                                      </p:cBhvr>
                                    </p:animEffect>
                                    <p:anim calcmode="lin" valueType="num">
                                      <p:cBhvr>
                                        <p:cTn id="41" dur="1000" fill="hold"/>
                                        <p:tgtEl>
                                          <p:spTgt spid="4"/>
                                        </p:tgtEl>
                                        <p:attrNameLst>
                                          <p:attrName>ppt_x</p:attrName>
                                        </p:attrNameLst>
                                      </p:cBhvr>
                                      <p:tavLst>
                                        <p:tav tm="0">
                                          <p:val>
                                            <p:strVal val="#ppt_x"/>
                                          </p:val>
                                        </p:tav>
                                        <p:tav tm="100000">
                                          <p:val>
                                            <p:strVal val="#ppt_x"/>
                                          </p:val>
                                        </p:tav>
                                      </p:tavLst>
                                    </p:anim>
                                    <p:anim calcmode="lin" valueType="num">
                                      <p:cBhvr>
                                        <p:cTn id="4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577" y="1"/>
            <a:ext cx="12041747" cy="658782"/>
          </a:xfrm>
        </p:spPr>
        <p:txBody>
          <a:bodyPr>
            <a:normAutofit/>
          </a:bodyPr>
          <a:lstStyle/>
          <a:p>
            <a:pPr algn="ctr"/>
            <a:r>
              <a:rPr lang="en-GB" sz="3600" b="1" dirty="0" smtClean="0"/>
              <a:t>Changing reconstructions of a ‘weird wonder’, </a:t>
            </a:r>
            <a:r>
              <a:rPr lang="en-GB" sz="3600" b="1" i="1" dirty="0" err="1" smtClean="0">
                <a:solidFill>
                  <a:srgbClr val="002060"/>
                </a:solidFill>
              </a:rPr>
              <a:t>Hallucigenia</a:t>
            </a:r>
            <a:endParaRPr lang="en-GB" sz="3600" b="1" i="1" dirty="0">
              <a:solidFill>
                <a:srgbClr val="002060"/>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84265" y="648049"/>
            <a:ext cx="4268039" cy="2784896"/>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0927" y="568914"/>
            <a:ext cx="2743200" cy="2212848"/>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16517" y="3896327"/>
            <a:ext cx="2601293" cy="2863884"/>
          </a:xfrm>
          <a:prstGeom prst="rect">
            <a:avLst/>
          </a:prstGeom>
        </p:spPr>
      </p:pic>
      <p:sp>
        <p:nvSpPr>
          <p:cNvPr id="9" name="TextBox 8"/>
          <p:cNvSpPr txBox="1"/>
          <p:nvPr/>
        </p:nvSpPr>
        <p:spPr>
          <a:xfrm>
            <a:off x="613053" y="3054716"/>
            <a:ext cx="2619543" cy="369332"/>
          </a:xfrm>
          <a:prstGeom prst="rect">
            <a:avLst/>
          </a:prstGeom>
          <a:noFill/>
        </p:spPr>
        <p:txBody>
          <a:bodyPr wrap="square" rtlCol="0">
            <a:spAutoFit/>
          </a:bodyPr>
          <a:lstStyle/>
          <a:p>
            <a:r>
              <a:rPr lang="en-GB" b="1" dirty="0" smtClean="0"/>
              <a:t>Burgess Shale Specimen</a:t>
            </a:r>
            <a:endParaRPr lang="en-GB" b="1" dirty="0"/>
          </a:p>
        </p:txBody>
      </p:sp>
      <p:sp>
        <p:nvSpPr>
          <p:cNvPr id="10" name="TextBox 9"/>
          <p:cNvSpPr txBox="1"/>
          <p:nvPr/>
        </p:nvSpPr>
        <p:spPr>
          <a:xfrm>
            <a:off x="4752304" y="2765245"/>
            <a:ext cx="3896429" cy="1200329"/>
          </a:xfrm>
          <a:prstGeom prst="rect">
            <a:avLst/>
          </a:prstGeom>
          <a:noFill/>
        </p:spPr>
        <p:txBody>
          <a:bodyPr wrap="square" rtlCol="0">
            <a:spAutoFit/>
          </a:bodyPr>
          <a:lstStyle/>
          <a:p>
            <a:pPr algn="ctr"/>
            <a:r>
              <a:rPr lang="en-GB" dirty="0" smtClean="0"/>
              <a:t>Conway Morris’s initial (1977) reconstruction, walking on spines, endorsed by Gould after some hesitation</a:t>
            </a:r>
            <a:endParaRPr lang="en-GB" dirty="0"/>
          </a:p>
        </p:txBody>
      </p:sp>
      <p:sp>
        <p:nvSpPr>
          <p:cNvPr id="11" name="TextBox 10"/>
          <p:cNvSpPr txBox="1"/>
          <p:nvPr/>
        </p:nvSpPr>
        <p:spPr>
          <a:xfrm>
            <a:off x="8782327" y="2689429"/>
            <a:ext cx="3116542" cy="1200329"/>
          </a:xfrm>
          <a:prstGeom prst="rect">
            <a:avLst/>
          </a:prstGeom>
          <a:noFill/>
        </p:spPr>
        <p:txBody>
          <a:bodyPr wrap="square" rtlCol="0">
            <a:spAutoFit/>
          </a:bodyPr>
          <a:lstStyle/>
          <a:p>
            <a:pPr algn="ctr"/>
            <a:r>
              <a:rPr lang="en-GB" dirty="0" smtClean="0"/>
              <a:t>Inverted (‘right way up’) reconstruction by </a:t>
            </a:r>
            <a:r>
              <a:rPr lang="en-GB" dirty="0" err="1" smtClean="0"/>
              <a:t>Ramskold</a:t>
            </a:r>
            <a:r>
              <a:rPr lang="en-GB" dirty="0" smtClean="0"/>
              <a:t> &amp; </a:t>
            </a:r>
            <a:r>
              <a:rPr lang="en-GB" dirty="0" err="1" smtClean="0"/>
              <a:t>Hou</a:t>
            </a:r>
            <a:r>
              <a:rPr lang="en-GB" dirty="0" smtClean="0"/>
              <a:t> (1991) with paired tube-legs and spines on back </a:t>
            </a:r>
            <a:endParaRPr lang="en-GB" dirty="0"/>
          </a:p>
        </p:txBody>
      </p:sp>
      <p:sp>
        <p:nvSpPr>
          <p:cNvPr id="13" name="TextBox 12"/>
          <p:cNvSpPr txBox="1"/>
          <p:nvPr/>
        </p:nvSpPr>
        <p:spPr>
          <a:xfrm>
            <a:off x="8210099" y="4219547"/>
            <a:ext cx="3296480" cy="1200329"/>
          </a:xfrm>
          <a:prstGeom prst="rect">
            <a:avLst/>
          </a:prstGeom>
          <a:noFill/>
        </p:spPr>
        <p:txBody>
          <a:bodyPr wrap="none" rtlCol="0">
            <a:spAutoFit/>
          </a:bodyPr>
          <a:lstStyle/>
          <a:p>
            <a:pPr algn="ctr"/>
            <a:r>
              <a:rPr lang="en-GB" dirty="0" smtClean="0"/>
              <a:t>More recent reconstruction with </a:t>
            </a:r>
          </a:p>
          <a:p>
            <a:pPr algn="ctr"/>
            <a:r>
              <a:rPr lang="en-GB" dirty="0" smtClean="0"/>
              <a:t>more details of front and rear </a:t>
            </a:r>
          </a:p>
          <a:p>
            <a:pPr algn="ctr"/>
            <a:r>
              <a:rPr lang="en-GB" dirty="0" smtClean="0"/>
              <a:t>based on better preserved </a:t>
            </a:r>
          </a:p>
          <a:p>
            <a:pPr algn="ctr"/>
            <a:r>
              <a:rPr lang="en-GB" dirty="0" smtClean="0"/>
              <a:t>Chinese specimens</a:t>
            </a:r>
            <a:endParaRPr lang="en-GB" dirty="0"/>
          </a:p>
        </p:txBody>
      </p:sp>
      <p:sp>
        <p:nvSpPr>
          <p:cNvPr id="7" name="TextBox 6"/>
          <p:cNvSpPr txBox="1"/>
          <p:nvPr/>
        </p:nvSpPr>
        <p:spPr>
          <a:xfrm>
            <a:off x="7597114" y="5643405"/>
            <a:ext cx="4297267" cy="923330"/>
          </a:xfrm>
          <a:prstGeom prst="rect">
            <a:avLst/>
          </a:prstGeom>
          <a:noFill/>
        </p:spPr>
        <p:txBody>
          <a:bodyPr wrap="none" rtlCol="0">
            <a:spAutoFit/>
          </a:bodyPr>
          <a:lstStyle/>
          <a:p>
            <a:r>
              <a:rPr lang="en-GB" dirty="0" smtClean="0">
                <a:solidFill>
                  <a:srgbClr val="FF0000"/>
                </a:solidFill>
              </a:rPr>
              <a:t>As Conway Morris notes in his </a:t>
            </a:r>
            <a:r>
              <a:rPr lang="en-GB" i="1" dirty="0" smtClean="0">
                <a:solidFill>
                  <a:srgbClr val="FF0000"/>
                </a:solidFill>
              </a:rPr>
              <a:t>Crucible of </a:t>
            </a:r>
            <a:br>
              <a:rPr lang="en-GB" i="1" dirty="0" smtClean="0">
                <a:solidFill>
                  <a:srgbClr val="FF0000"/>
                </a:solidFill>
              </a:rPr>
            </a:br>
            <a:r>
              <a:rPr lang="en-GB" i="1" dirty="0" smtClean="0">
                <a:solidFill>
                  <a:srgbClr val="FF0000"/>
                </a:solidFill>
              </a:rPr>
              <a:t>Creation </a:t>
            </a:r>
            <a:r>
              <a:rPr lang="en-GB" dirty="0" smtClean="0">
                <a:solidFill>
                  <a:srgbClr val="FF0000"/>
                </a:solidFill>
              </a:rPr>
              <a:t>(1998), scientific research involves </a:t>
            </a:r>
            <a:br>
              <a:rPr lang="en-GB" dirty="0" smtClean="0">
                <a:solidFill>
                  <a:srgbClr val="FF0000"/>
                </a:solidFill>
              </a:rPr>
            </a:br>
            <a:r>
              <a:rPr lang="en-GB" dirty="0" smtClean="0">
                <a:solidFill>
                  <a:srgbClr val="FF0000"/>
                </a:solidFill>
              </a:rPr>
              <a:t>risking mistakes and making corrections!</a:t>
            </a:r>
            <a:endParaRPr lang="en-GB" dirty="0"/>
          </a:p>
        </p:txBody>
      </p:sp>
      <p:sp>
        <p:nvSpPr>
          <p:cNvPr id="14" name="Slide Number Placeholder 13"/>
          <p:cNvSpPr>
            <a:spLocks noGrp="1"/>
          </p:cNvSpPr>
          <p:nvPr>
            <p:ph type="sldNum" sz="quarter" idx="12"/>
          </p:nvPr>
        </p:nvSpPr>
        <p:spPr/>
        <p:txBody>
          <a:bodyPr/>
          <a:lstStyle/>
          <a:p>
            <a:fld id="{0C3C750E-3C81-4169-8FD7-C17884284226}" type="slidenum">
              <a:rPr lang="en-GB" smtClean="0"/>
              <a:t>20</a:t>
            </a:fld>
            <a:endParaRPr lang="en-GB"/>
          </a:p>
        </p:txBody>
      </p:sp>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4818" y="3745962"/>
            <a:ext cx="4307486" cy="2850774"/>
          </a:xfrm>
          <a:prstGeom prst="rect">
            <a:avLst/>
          </a:prstGeom>
        </p:spPr>
      </p:pic>
      <p:sp>
        <p:nvSpPr>
          <p:cNvPr id="16" name="TextBox 15"/>
          <p:cNvSpPr txBox="1"/>
          <p:nvPr/>
        </p:nvSpPr>
        <p:spPr>
          <a:xfrm>
            <a:off x="692484" y="3705092"/>
            <a:ext cx="2361968" cy="369332"/>
          </a:xfrm>
          <a:prstGeom prst="rect">
            <a:avLst/>
          </a:prstGeom>
          <a:noFill/>
        </p:spPr>
        <p:txBody>
          <a:bodyPr wrap="square" rtlCol="0">
            <a:spAutoFit/>
          </a:bodyPr>
          <a:lstStyle/>
          <a:p>
            <a:r>
              <a:rPr lang="en-GB" b="1" dirty="0" err="1" smtClean="0"/>
              <a:t>Chengjiang</a:t>
            </a:r>
            <a:r>
              <a:rPr lang="en-GB" b="1" dirty="0" smtClean="0"/>
              <a:t> Specimen</a:t>
            </a:r>
            <a:endParaRPr lang="en-GB" b="1" dirty="0"/>
          </a:p>
        </p:txBody>
      </p:sp>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332618" y="658783"/>
            <a:ext cx="3284349" cy="2030646"/>
          </a:xfrm>
          <a:prstGeom prst="rect">
            <a:avLst/>
          </a:prstGeom>
        </p:spPr>
      </p:pic>
    </p:spTree>
    <p:extLst>
      <p:ext uri="{BB962C8B-B14F-4D97-AF65-F5344CB8AC3E}">
        <p14:creationId xmlns:p14="http://schemas.microsoft.com/office/powerpoint/2010/main" val="534575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1000"/>
                                        <p:tgtEl>
                                          <p:spTgt spid="3"/>
                                        </p:tgtEl>
                                      </p:cBhvr>
                                    </p:animEffect>
                                    <p:anim calcmode="lin" valueType="num">
                                      <p:cBhvr>
                                        <p:cTn id="37" dur="1000" fill="hold"/>
                                        <p:tgtEl>
                                          <p:spTgt spid="3"/>
                                        </p:tgtEl>
                                        <p:attrNameLst>
                                          <p:attrName>ppt_x</p:attrName>
                                        </p:attrNameLst>
                                      </p:cBhvr>
                                      <p:tavLst>
                                        <p:tav tm="0">
                                          <p:val>
                                            <p:strVal val="#ppt_x"/>
                                          </p:val>
                                        </p:tav>
                                        <p:tav tm="100000">
                                          <p:val>
                                            <p:strVal val="#ppt_x"/>
                                          </p:val>
                                        </p:tav>
                                      </p:tavLst>
                                    </p:anim>
                                    <p:anim calcmode="lin" valueType="num">
                                      <p:cBhvr>
                                        <p:cTn id="3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ppt_x"/>
                                          </p:val>
                                        </p:tav>
                                        <p:tav tm="100000">
                                          <p:val>
                                            <p:strVal val="#ppt_x"/>
                                          </p:val>
                                        </p:tav>
                                      </p:tavLst>
                                    </p:anim>
                                    <p:anim calcmode="lin" valueType="num">
                                      <p:cBhvr additive="base">
                                        <p:cTn id="5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500"/>
                                        <p:tgtEl>
                                          <p:spTgt spid="13"/>
                                        </p:tgtEl>
                                      </p:cBhvr>
                                    </p:animEffect>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nodeType="click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fade">
                                      <p:cBhvr>
                                        <p:cTn id="66" dur="1000"/>
                                        <p:tgtEl>
                                          <p:spTgt spid="8"/>
                                        </p:tgtEl>
                                      </p:cBhvr>
                                    </p:animEffect>
                                    <p:anim calcmode="lin" valueType="num">
                                      <p:cBhvr>
                                        <p:cTn id="67" dur="1000" fill="hold"/>
                                        <p:tgtEl>
                                          <p:spTgt spid="8"/>
                                        </p:tgtEl>
                                        <p:attrNameLst>
                                          <p:attrName>ppt_x</p:attrName>
                                        </p:attrNameLst>
                                      </p:cBhvr>
                                      <p:tavLst>
                                        <p:tav tm="0">
                                          <p:val>
                                            <p:strVal val="#ppt_x"/>
                                          </p:val>
                                        </p:tav>
                                        <p:tav tm="100000">
                                          <p:val>
                                            <p:strVal val="#ppt_x"/>
                                          </p:val>
                                        </p:tav>
                                      </p:tavLst>
                                    </p:anim>
                                    <p:anim calcmode="lin" valueType="num">
                                      <p:cBhvr>
                                        <p:cTn id="6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grpId="0" nodeType="clickEffect">
                                  <p:stCondLst>
                                    <p:cond delay="0"/>
                                  </p:stCondLst>
                                  <p:childTnLst>
                                    <p:set>
                                      <p:cBhvr>
                                        <p:cTn id="72" dur="1" fill="hold">
                                          <p:stCondLst>
                                            <p:cond delay="0"/>
                                          </p:stCondLst>
                                        </p:cTn>
                                        <p:tgtEl>
                                          <p:spTgt spid="7"/>
                                        </p:tgtEl>
                                        <p:attrNameLst>
                                          <p:attrName>style.visibility</p:attrName>
                                        </p:attrNameLst>
                                      </p:cBhvr>
                                      <p:to>
                                        <p:strVal val="visible"/>
                                      </p:to>
                                    </p:set>
                                    <p:animEffect transition="in" filter="fade">
                                      <p:cBhvr>
                                        <p:cTn id="73" dur="1000"/>
                                        <p:tgtEl>
                                          <p:spTgt spid="7"/>
                                        </p:tgtEl>
                                      </p:cBhvr>
                                    </p:animEffect>
                                    <p:anim calcmode="lin" valueType="num">
                                      <p:cBhvr>
                                        <p:cTn id="74" dur="1000" fill="hold"/>
                                        <p:tgtEl>
                                          <p:spTgt spid="7"/>
                                        </p:tgtEl>
                                        <p:attrNameLst>
                                          <p:attrName>ppt_x</p:attrName>
                                        </p:attrNameLst>
                                      </p:cBhvr>
                                      <p:tavLst>
                                        <p:tav tm="0">
                                          <p:val>
                                            <p:strVal val="#ppt_x"/>
                                          </p:val>
                                        </p:tav>
                                        <p:tav tm="100000">
                                          <p:val>
                                            <p:strVal val="#ppt_x"/>
                                          </p:val>
                                        </p:tav>
                                      </p:tavLst>
                                    </p:anim>
                                    <p:anim calcmode="lin" valueType="num">
                                      <p:cBhvr>
                                        <p:cTn id="7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0" grpId="0"/>
      <p:bldP spid="11" grpId="0"/>
      <p:bldP spid="13" grpId="0"/>
      <p:bldP spid="7"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257" y="0"/>
            <a:ext cx="11607085" cy="875763"/>
          </a:xfrm>
        </p:spPr>
        <p:txBody>
          <a:bodyPr>
            <a:normAutofit/>
          </a:bodyPr>
          <a:lstStyle/>
          <a:p>
            <a:r>
              <a:rPr lang="en-GB" sz="3600" b="1" dirty="0" smtClean="0"/>
              <a:t>Derek Briggs documents both ‘ordinary’ and ‘weird’ arthropods</a:t>
            </a:r>
            <a:endParaRPr lang="en-GB" sz="3600" b="1" dirty="0"/>
          </a:p>
        </p:txBody>
      </p:sp>
      <p:pic>
        <p:nvPicPr>
          <p:cNvPr id="5" name="Content Placeholder 4"/>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224157" y="3415180"/>
            <a:ext cx="3330412" cy="3338006"/>
          </a:xfrm>
        </p:spPr>
      </p:pic>
      <p:pic>
        <p:nvPicPr>
          <p:cNvPr id="6" name="Content Placeholder 5"/>
          <p:cNvPicPr>
            <a:picLocks noGrp="1" noChangeAspect="1"/>
          </p:cNvPicPr>
          <p:nvPr>
            <p:ph sz="half" idx="2"/>
          </p:nvPr>
        </p:nvPicPr>
        <p:blipFill>
          <a:blip r:embed="rId4" cstate="print">
            <a:extLst>
              <a:ext uri="{28A0092B-C50C-407E-A947-70E740481C1C}">
                <a14:useLocalDpi xmlns:a14="http://schemas.microsoft.com/office/drawing/2010/main" val="0"/>
              </a:ext>
            </a:extLst>
          </a:blip>
          <a:stretch>
            <a:fillRect/>
          </a:stretch>
        </p:blipFill>
        <p:spPr>
          <a:xfrm>
            <a:off x="224157" y="868727"/>
            <a:ext cx="3330412" cy="2359906"/>
          </a:xfrm>
        </p:spPr>
      </p:pic>
      <p:sp>
        <p:nvSpPr>
          <p:cNvPr id="7" name="TextBox 6"/>
          <p:cNvSpPr txBox="1"/>
          <p:nvPr/>
        </p:nvSpPr>
        <p:spPr>
          <a:xfrm>
            <a:off x="587010" y="5834128"/>
            <a:ext cx="3078051" cy="646331"/>
          </a:xfrm>
          <a:prstGeom prst="rect">
            <a:avLst/>
          </a:prstGeom>
          <a:noFill/>
        </p:spPr>
        <p:txBody>
          <a:bodyPr wrap="square" rtlCol="0">
            <a:spAutoFit/>
          </a:bodyPr>
          <a:lstStyle/>
          <a:p>
            <a:r>
              <a:rPr lang="en-GB" b="1" i="1" dirty="0" err="1" smtClean="0">
                <a:solidFill>
                  <a:srgbClr val="002060"/>
                </a:solidFill>
              </a:rPr>
              <a:t>Branchiocaris</a:t>
            </a:r>
            <a:r>
              <a:rPr lang="en-GB" b="1" dirty="0" smtClean="0"/>
              <a:t>, another ‘unique arthropod’</a:t>
            </a:r>
            <a:r>
              <a:rPr lang="en-GB" dirty="0" smtClean="0"/>
              <a:t> </a:t>
            </a:r>
            <a:endParaRPr lang="en-GB" dirty="0"/>
          </a:p>
        </p:txBody>
      </p:sp>
      <p:sp>
        <p:nvSpPr>
          <p:cNvPr id="8" name="TextBox 7"/>
          <p:cNvSpPr txBox="1"/>
          <p:nvPr/>
        </p:nvSpPr>
        <p:spPr>
          <a:xfrm>
            <a:off x="395413" y="2267891"/>
            <a:ext cx="3159156" cy="369332"/>
          </a:xfrm>
          <a:prstGeom prst="rect">
            <a:avLst/>
          </a:prstGeom>
          <a:noFill/>
        </p:spPr>
        <p:txBody>
          <a:bodyPr wrap="square" rtlCol="0">
            <a:spAutoFit/>
          </a:bodyPr>
          <a:lstStyle/>
          <a:p>
            <a:r>
              <a:rPr lang="en-GB" b="1" i="1" dirty="0" err="1" smtClean="0">
                <a:solidFill>
                  <a:srgbClr val="002060"/>
                </a:solidFill>
              </a:rPr>
              <a:t>Canadaspis</a:t>
            </a:r>
            <a:r>
              <a:rPr lang="en-GB" b="1" dirty="0" smtClean="0"/>
              <a:t>, a ‘true crustacean’</a:t>
            </a:r>
            <a:endParaRPr lang="en-GB" b="1" dirty="0"/>
          </a:p>
        </p:txBody>
      </p:sp>
      <p:sp>
        <p:nvSpPr>
          <p:cNvPr id="9" name="TextBox 8"/>
          <p:cNvSpPr txBox="1"/>
          <p:nvPr/>
        </p:nvSpPr>
        <p:spPr>
          <a:xfrm>
            <a:off x="3554569" y="635633"/>
            <a:ext cx="8440029" cy="6001643"/>
          </a:xfrm>
          <a:prstGeom prst="rect">
            <a:avLst/>
          </a:prstGeom>
          <a:noFill/>
        </p:spPr>
        <p:txBody>
          <a:bodyPr wrap="square" rtlCol="0">
            <a:spAutoFit/>
          </a:bodyPr>
          <a:lstStyle/>
          <a:p>
            <a:pPr marL="342900" indent="-342900">
              <a:buFont typeface="Arial" panose="020B0604020202020204" pitchFamily="34" charset="0"/>
              <a:buChar char="•"/>
            </a:pPr>
            <a:r>
              <a:rPr lang="en-GB" sz="2400" dirty="0" smtClean="0"/>
              <a:t>The bivalve arthropods studied by Briggs included an instructive contrast between </a:t>
            </a:r>
            <a:r>
              <a:rPr lang="en-GB" sz="2400" b="1" i="1" dirty="0" err="1" smtClean="0">
                <a:solidFill>
                  <a:srgbClr val="002060"/>
                </a:solidFill>
              </a:rPr>
              <a:t>Canadaspis</a:t>
            </a:r>
            <a:r>
              <a:rPr lang="en-GB" sz="2400" dirty="0" smtClean="0"/>
              <a:t> and </a:t>
            </a:r>
            <a:r>
              <a:rPr lang="en-GB" sz="2400" b="1" i="1" dirty="0" err="1" smtClean="0">
                <a:solidFill>
                  <a:srgbClr val="002060"/>
                </a:solidFill>
              </a:rPr>
              <a:t>Branchiocaris</a:t>
            </a:r>
            <a:endParaRPr lang="en-GB" sz="2400" b="1" i="1" dirty="0" smtClean="0">
              <a:solidFill>
                <a:srgbClr val="002060"/>
              </a:solidFill>
            </a:endParaRPr>
          </a:p>
          <a:p>
            <a:pPr marL="342900" indent="-342900">
              <a:buFont typeface="Arial" panose="020B0604020202020204" pitchFamily="34" charset="0"/>
              <a:buChar char="•"/>
            </a:pPr>
            <a:r>
              <a:rPr lang="en-GB" sz="2400" b="1" i="1" dirty="0" err="1" smtClean="0">
                <a:solidFill>
                  <a:srgbClr val="002060"/>
                </a:solidFill>
              </a:rPr>
              <a:t>Canadaspis</a:t>
            </a:r>
            <a:r>
              <a:rPr lang="en-GB" sz="2400" dirty="0" smtClean="0"/>
              <a:t>, a common creature of the BS, was shown to be a true crustacean, fitting within a successful modern group </a:t>
            </a:r>
          </a:p>
          <a:p>
            <a:pPr marL="342900" indent="-342900">
              <a:buFont typeface="Arial" panose="020B0604020202020204" pitchFamily="34" charset="0"/>
              <a:buChar char="•"/>
            </a:pPr>
            <a:r>
              <a:rPr lang="en-GB" sz="2400" dirty="0" smtClean="0"/>
              <a:t>By contrast the rare </a:t>
            </a:r>
            <a:r>
              <a:rPr lang="en-GB" sz="2400" b="1" i="1" dirty="0" err="1" smtClean="0">
                <a:solidFill>
                  <a:srgbClr val="002060"/>
                </a:solidFill>
              </a:rPr>
              <a:t>Branchiocaris</a:t>
            </a:r>
            <a:r>
              <a:rPr lang="en-GB" sz="2400" dirty="0" smtClean="0"/>
              <a:t> (5 specimens) was a unique arthropod lacking the multiple head appendages of crustaceans</a:t>
            </a:r>
          </a:p>
          <a:p>
            <a:pPr marL="342900" indent="-342900">
              <a:buFont typeface="Arial" panose="020B0604020202020204" pitchFamily="34" charset="0"/>
              <a:buChar char="•"/>
            </a:pPr>
            <a:r>
              <a:rPr lang="en-GB" sz="2400" dirty="0" smtClean="0"/>
              <a:t>Thus Gould </a:t>
            </a:r>
            <a:r>
              <a:rPr lang="en-GB" sz="2400" dirty="0" err="1" smtClean="0"/>
              <a:t>emphasies</a:t>
            </a:r>
            <a:r>
              <a:rPr lang="en-GB" sz="2400" dirty="0" smtClean="0"/>
              <a:t> that these bivalve arthropods “</a:t>
            </a:r>
            <a:r>
              <a:rPr lang="en-GB" sz="2400" dirty="0" smtClean="0">
                <a:solidFill>
                  <a:srgbClr val="7030A0"/>
                </a:solidFill>
              </a:rPr>
              <a:t>formed an artificial category hiding an unanticipated anatomical disparity</a:t>
            </a:r>
            <a:r>
              <a:rPr lang="en-GB" sz="2400" dirty="0" smtClean="0"/>
              <a:t>” (</a:t>
            </a:r>
            <a:r>
              <a:rPr lang="en-GB" sz="2400" i="1" dirty="0" smtClean="0"/>
              <a:t>Wonderful Life </a:t>
            </a:r>
            <a:r>
              <a:rPr lang="en-GB" sz="2400" dirty="0" smtClean="0"/>
              <a:t>p 160)</a:t>
            </a:r>
          </a:p>
          <a:p>
            <a:pPr marL="342900" indent="-342900">
              <a:buFont typeface="Arial" panose="020B0604020202020204" pitchFamily="34" charset="0"/>
              <a:buChar char="•"/>
            </a:pPr>
            <a:r>
              <a:rPr lang="en-GB" sz="2400" dirty="0" smtClean="0"/>
              <a:t>Gould notes the familiar character of </a:t>
            </a:r>
            <a:r>
              <a:rPr lang="en-GB" sz="2400" b="1" i="1" dirty="0" err="1" smtClean="0">
                <a:solidFill>
                  <a:srgbClr val="002060"/>
                </a:solidFill>
              </a:rPr>
              <a:t>Canadaspis</a:t>
            </a:r>
            <a:r>
              <a:rPr lang="en-GB" sz="2400" dirty="0" smtClean="0"/>
              <a:t> showed that the BS fauna was not just an odd ‘failed experiment’ BUT  that predicting which body plan would survive would be difficult </a:t>
            </a:r>
          </a:p>
          <a:p>
            <a:pPr marL="342900" indent="-342900">
              <a:buFont typeface="Arial" panose="020B0604020202020204" pitchFamily="34" charset="0"/>
              <a:buChar char="•"/>
            </a:pPr>
            <a:r>
              <a:rPr lang="en-GB" sz="2400" dirty="0" smtClean="0"/>
              <a:t>Briggs has continued to work on soft-bodied Cambrian fossils within &amp; beyond the BS, but has criticised the idea of numerous unique phyla in favour of an approach to taxonomy based on cladistics [see part 2]</a:t>
            </a:r>
            <a:endParaRPr lang="en-GB" sz="2400" dirty="0"/>
          </a:p>
        </p:txBody>
      </p:sp>
      <p:sp>
        <p:nvSpPr>
          <p:cNvPr id="4" name="Slide Number Placeholder 3"/>
          <p:cNvSpPr>
            <a:spLocks noGrp="1"/>
          </p:cNvSpPr>
          <p:nvPr>
            <p:ph type="sldNum" sz="quarter" idx="12"/>
          </p:nvPr>
        </p:nvSpPr>
        <p:spPr/>
        <p:txBody>
          <a:bodyPr/>
          <a:lstStyle/>
          <a:p>
            <a:fld id="{0C3C750E-3C81-4169-8FD7-C17884284226}" type="slidenum">
              <a:rPr lang="en-GB" smtClean="0"/>
              <a:t>21</a:t>
            </a:fld>
            <a:endParaRPr lang="en-GB"/>
          </a:p>
        </p:txBody>
      </p:sp>
    </p:spTree>
    <p:extLst>
      <p:ext uri="{BB962C8B-B14F-4D97-AF65-F5344CB8AC3E}">
        <p14:creationId xmlns:p14="http://schemas.microsoft.com/office/powerpoint/2010/main" val="2514187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fade">
                                      <p:cBhvr>
                                        <p:cTn id="11" dur="1000"/>
                                        <p:tgtEl>
                                          <p:spTgt spid="9">
                                            <p:txEl>
                                              <p:pRg st="0" end="0"/>
                                            </p:txEl>
                                          </p:spTgt>
                                        </p:tgtEl>
                                      </p:cBhvr>
                                    </p:animEffect>
                                    <p:anim calcmode="lin" valueType="num">
                                      <p:cBhvr>
                                        <p:cTn id="12"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9">
                                            <p:txEl>
                                              <p:pRg st="1" end="1"/>
                                            </p:txEl>
                                          </p:spTgt>
                                        </p:tgtEl>
                                        <p:attrNameLst>
                                          <p:attrName>style.visibility</p:attrName>
                                        </p:attrNameLst>
                                      </p:cBhvr>
                                      <p:to>
                                        <p:strVal val="visible"/>
                                      </p:to>
                                    </p:set>
                                    <p:animEffect transition="in" filter="fade">
                                      <p:cBhvr>
                                        <p:cTn id="18" dur="1000"/>
                                        <p:tgtEl>
                                          <p:spTgt spid="9">
                                            <p:txEl>
                                              <p:pRg st="1" end="1"/>
                                            </p:txEl>
                                          </p:spTgt>
                                        </p:tgtEl>
                                      </p:cBhvr>
                                    </p:animEffect>
                                    <p:anim calcmode="lin" valueType="num">
                                      <p:cBhvr>
                                        <p:cTn id="19"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9">
                                            <p:txEl>
                                              <p:pRg st="2" end="2"/>
                                            </p:txEl>
                                          </p:spTgt>
                                        </p:tgtEl>
                                        <p:attrNameLst>
                                          <p:attrName>style.visibility</p:attrName>
                                        </p:attrNameLst>
                                      </p:cBhvr>
                                      <p:to>
                                        <p:strVal val="visible"/>
                                      </p:to>
                                    </p:set>
                                    <p:animEffect transition="in" filter="fade">
                                      <p:cBhvr>
                                        <p:cTn id="36" dur="1000"/>
                                        <p:tgtEl>
                                          <p:spTgt spid="9">
                                            <p:txEl>
                                              <p:pRg st="2" end="2"/>
                                            </p:txEl>
                                          </p:spTgt>
                                        </p:tgtEl>
                                      </p:cBhvr>
                                    </p:animEffect>
                                    <p:anim calcmode="lin" valueType="num">
                                      <p:cBhvr>
                                        <p:cTn id="37"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38"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500"/>
                                        <p:tgtEl>
                                          <p:spTgt spid="7"/>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9">
                                            <p:txEl>
                                              <p:pRg st="3" end="3"/>
                                            </p:txEl>
                                          </p:spTgt>
                                        </p:tgtEl>
                                        <p:attrNameLst>
                                          <p:attrName>style.visibility</p:attrName>
                                        </p:attrNameLst>
                                      </p:cBhvr>
                                      <p:to>
                                        <p:strVal val="visible"/>
                                      </p:to>
                                    </p:set>
                                    <p:animEffect transition="in" filter="fade">
                                      <p:cBhvr>
                                        <p:cTn id="54" dur="1000"/>
                                        <p:tgtEl>
                                          <p:spTgt spid="9">
                                            <p:txEl>
                                              <p:pRg st="3" end="3"/>
                                            </p:txEl>
                                          </p:spTgt>
                                        </p:tgtEl>
                                      </p:cBhvr>
                                    </p:animEffect>
                                    <p:anim calcmode="lin" valueType="num">
                                      <p:cBhvr>
                                        <p:cTn id="55" dur="10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56" dur="10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9">
                                            <p:txEl>
                                              <p:pRg st="4" end="4"/>
                                            </p:txEl>
                                          </p:spTgt>
                                        </p:tgtEl>
                                        <p:attrNameLst>
                                          <p:attrName>style.visibility</p:attrName>
                                        </p:attrNameLst>
                                      </p:cBhvr>
                                      <p:to>
                                        <p:strVal val="visible"/>
                                      </p:to>
                                    </p:set>
                                    <p:animEffect transition="in" filter="fade">
                                      <p:cBhvr>
                                        <p:cTn id="61" dur="1000"/>
                                        <p:tgtEl>
                                          <p:spTgt spid="9">
                                            <p:txEl>
                                              <p:pRg st="4" end="4"/>
                                            </p:txEl>
                                          </p:spTgt>
                                        </p:tgtEl>
                                      </p:cBhvr>
                                    </p:animEffect>
                                    <p:anim calcmode="lin" valueType="num">
                                      <p:cBhvr>
                                        <p:cTn id="62"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63" dur="1000" fill="hold"/>
                                        <p:tgtEl>
                                          <p:spTgt spid="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9">
                                            <p:txEl>
                                              <p:pRg st="5" end="5"/>
                                            </p:txEl>
                                          </p:spTgt>
                                        </p:tgtEl>
                                        <p:attrNameLst>
                                          <p:attrName>style.visibility</p:attrName>
                                        </p:attrNameLst>
                                      </p:cBhvr>
                                      <p:to>
                                        <p:strVal val="visible"/>
                                      </p:to>
                                    </p:set>
                                    <p:animEffect transition="in" filter="fade">
                                      <p:cBhvr>
                                        <p:cTn id="68" dur="1000"/>
                                        <p:tgtEl>
                                          <p:spTgt spid="9">
                                            <p:txEl>
                                              <p:pRg st="5" end="5"/>
                                            </p:txEl>
                                          </p:spTgt>
                                        </p:tgtEl>
                                      </p:cBhvr>
                                    </p:animEffect>
                                    <p:anim calcmode="lin" valueType="num">
                                      <p:cBhvr>
                                        <p:cTn id="69" dur="1000" fill="hold"/>
                                        <p:tgtEl>
                                          <p:spTgt spid="9">
                                            <p:txEl>
                                              <p:pRg st="5" end="5"/>
                                            </p:txEl>
                                          </p:spTgt>
                                        </p:tgtEl>
                                        <p:attrNameLst>
                                          <p:attrName>ppt_x</p:attrName>
                                        </p:attrNameLst>
                                      </p:cBhvr>
                                      <p:tavLst>
                                        <p:tav tm="0">
                                          <p:val>
                                            <p:strVal val="#ppt_x"/>
                                          </p:val>
                                        </p:tav>
                                        <p:tav tm="100000">
                                          <p:val>
                                            <p:strVal val="#ppt_x"/>
                                          </p:val>
                                        </p:tav>
                                      </p:tavLst>
                                    </p:anim>
                                    <p:anim calcmode="lin" valueType="num">
                                      <p:cBhvr>
                                        <p:cTn id="70" dur="1000" fill="hold"/>
                                        <p:tgtEl>
                                          <p:spTgt spid="9">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865" y="37488"/>
            <a:ext cx="11768607" cy="605307"/>
          </a:xfrm>
        </p:spPr>
        <p:txBody>
          <a:bodyPr>
            <a:normAutofit fontScale="90000"/>
          </a:bodyPr>
          <a:lstStyle/>
          <a:p>
            <a:pPr algn="ctr"/>
            <a:r>
              <a:rPr lang="en-GB" sz="3600" b="1" dirty="0" smtClean="0"/>
              <a:t>The Cambridge reconstruction of </a:t>
            </a:r>
            <a:r>
              <a:rPr lang="en-GB" sz="3600" b="1" i="1" dirty="0" err="1" smtClean="0">
                <a:solidFill>
                  <a:srgbClr val="002060"/>
                </a:solidFill>
              </a:rPr>
              <a:t>Anomalocaris</a:t>
            </a:r>
            <a:r>
              <a:rPr lang="en-GB" sz="3600" b="1" dirty="0" smtClean="0"/>
              <a:t> as an apex predator</a:t>
            </a:r>
            <a:endParaRPr lang="en-GB" sz="3600" b="1"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00320" y="3129566"/>
            <a:ext cx="6451366" cy="3528230"/>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0320" y="721217"/>
            <a:ext cx="4106061" cy="2182969"/>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6756" y="799639"/>
            <a:ext cx="2381775" cy="2026125"/>
          </a:xfrm>
          <a:prstGeom prst="rect">
            <a:avLst/>
          </a:prstGeom>
        </p:spPr>
      </p:pic>
      <p:sp>
        <p:nvSpPr>
          <p:cNvPr id="3" name="TextBox 2"/>
          <p:cNvSpPr txBox="1"/>
          <p:nvPr/>
        </p:nvSpPr>
        <p:spPr>
          <a:xfrm>
            <a:off x="9053845" y="2904186"/>
            <a:ext cx="2807595" cy="646331"/>
          </a:xfrm>
          <a:prstGeom prst="rect">
            <a:avLst/>
          </a:prstGeom>
          <a:noFill/>
        </p:spPr>
        <p:txBody>
          <a:bodyPr wrap="square" rtlCol="0">
            <a:spAutoFit/>
          </a:bodyPr>
          <a:lstStyle/>
          <a:p>
            <a:r>
              <a:rPr lang="en-GB" dirty="0" smtClean="0"/>
              <a:t>Walcott specimen which he identified as a jellyfish </a:t>
            </a:r>
            <a:endParaRPr lang="en-GB" dirty="0"/>
          </a:p>
        </p:txBody>
      </p:sp>
      <p:sp>
        <p:nvSpPr>
          <p:cNvPr id="7" name="TextBox 6"/>
          <p:cNvSpPr txBox="1"/>
          <p:nvPr/>
        </p:nvSpPr>
        <p:spPr>
          <a:xfrm>
            <a:off x="4644703" y="721217"/>
            <a:ext cx="4153188" cy="923330"/>
          </a:xfrm>
          <a:prstGeom prst="rect">
            <a:avLst/>
          </a:prstGeom>
          <a:noFill/>
        </p:spPr>
        <p:txBody>
          <a:bodyPr wrap="none" rtlCol="0">
            <a:spAutoFit/>
          </a:bodyPr>
          <a:lstStyle/>
          <a:p>
            <a:r>
              <a:rPr lang="en-GB" dirty="0" smtClean="0"/>
              <a:t>Originally thought of as the abdomen of a </a:t>
            </a:r>
            <a:br>
              <a:rPr lang="en-GB" dirty="0" smtClean="0"/>
            </a:br>
            <a:r>
              <a:rPr lang="en-GB" dirty="0" smtClean="0"/>
              <a:t>crustacean (</a:t>
            </a:r>
            <a:r>
              <a:rPr lang="en-GB" dirty="0" err="1" smtClean="0"/>
              <a:t>Whiteaves</a:t>
            </a:r>
            <a:r>
              <a:rPr lang="en-GB" dirty="0" smtClean="0"/>
              <a:t> 1892), later as </a:t>
            </a:r>
          </a:p>
          <a:p>
            <a:r>
              <a:rPr lang="en-GB" dirty="0" smtClean="0"/>
              <a:t>the leg of a large arthropod (Briggs 1979)</a:t>
            </a:r>
            <a:endParaRPr lang="en-GB" dirty="0"/>
          </a:p>
        </p:txBody>
      </p:sp>
      <p:sp>
        <p:nvSpPr>
          <p:cNvPr id="8" name="TextBox 7"/>
          <p:cNvSpPr txBox="1"/>
          <p:nvPr/>
        </p:nvSpPr>
        <p:spPr>
          <a:xfrm>
            <a:off x="4643759" y="1644547"/>
            <a:ext cx="4511876" cy="1200329"/>
          </a:xfrm>
          <a:prstGeom prst="rect">
            <a:avLst/>
          </a:prstGeom>
          <a:noFill/>
        </p:spPr>
        <p:txBody>
          <a:bodyPr wrap="none" rtlCol="0">
            <a:spAutoFit/>
          </a:bodyPr>
          <a:lstStyle/>
          <a:p>
            <a:r>
              <a:rPr lang="en-GB" dirty="0" smtClean="0"/>
              <a:t>BUT dissection of Burgess Shale specimens </a:t>
            </a:r>
          </a:p>
          <a:p>
            <a:r>
              <a:rPr lang="en-GB" dirty="0" smtClean="0"/>
              <a:t>(Whittington &amp; Briggs 1985) revealed that </a:t>
            </a:r>
          </a:p>
          <a:p>
            <a:r>
              <a:rPr lang="en-GB" dirty="0" smtClean="0"/>
              <a:t>they were large anterior limbs of the largest</a:t>
            </a:r>
          </a:p>
          <a:p>
            <a:r>
              <a:rPr lang="en-GB" dirty="0" smtClean="0"/>
              <a:t>animal in the fauna, seen as an apex predator </a:t>
            </a:r>
            <a:endParaRPr lang="en-GB" dirty="0"/>
          </a:p>
        </p:txBody>
      </p:sp>
      <p:sp>
        <p:nvSpPr>
          <p:cNvPr id="9" name="TextBox 8"/>
          <p:cNvSpPr txBox="1"/>
          <p:nvPr/>
        </p:nvSpPr>
        <p:spPr>
          <a:xfrm>
            <a:off x="9053845" y="3628939"/>
            <a:ext cx="2784912" cy="1477328"/>
          </a:xfrm>
          <a:prstGeom prst="rect">
            <a:avLst/>
          </a:prstGeom>
          <a:noFill/>
        </p:spPr>
        <p:txBody>
          <a:bodyPr wrap="square" rtlCol="0">
            <a:spAutoFit/>
          </a:bodyPr>
          <a:lstStyle/>
          <a:p>
            <a:r>
              <a:rPr lang="en-GB" dirty="0" smtClean="0"/>
              <a:t>AND excavation of the details of some attached specimens revealed that these were the mouth </a:t>
            </a:r>
          </a:p>
          <a:p>
            <a:r>
              <a:rPr lang="en-GB" dirty="0" smtClean="0"/>
              <a:t>parts of a large predator </a:t>
            </a:r>
            <a:endParaRPr lang="en-GB" dirty="0"/>
          </a:p>
        </p:txBody>
      </p:sp>
      <p:cxnSp>
        <p:nvCxnSpPr>
          <p:cNvPr id="11" name="Straight Arrow Connector 10"/>
          <p:cNvCxnSpPr/>
          <p:nvPr/>
        </p:nvCxnSpPr>
        <p:spPr>
          <a:xfrm>
            <a:off x="3026535" y="1644547"/>
            <a:ext cx="2730321" cy="24251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5085596" y="2567877"/>
            <a:ext cx="4410086" cy="20298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107724" y="5447763"/>
            <a:ext cx="4731033" cy="646331"/>
          </a:xfrm>
          <a:prstGeom prst="rect">
            <a:avLst/>
          </a:prstGeom>
          <a:noFill/>
        </p:spPr>
        <p:txBody>
          <a:bodyPr wrap="square" rtlCol="0">
            <a:spAutoFit/>
          </a:bodyPr>
          <a:lstStyle/>
          <a:p>
            <a:r>
              <a:rPr lang="en-GB" dirty="0" smtClean="0"/>
              <a:t>Further work has continued on the family of </a:t>
            </a:r>
            <a:r>
              <a:rPr lang="en-GB" b="1" i="1" dirty="0" err="1" smtClean="0">
                <a:solidFill>
                  <a:srgbClr val="002060"/>
                </a:solidFill>
              </a:rPr>
              <a:t>anomalocarids</a:t>
            </a:r>
            <a:r>
              <a:rPr lang="en-GB" dirty="0" smtClean="0"/>
              <a:t>, especially by Collins (1996)</a:t>
            </a:r>
            <a:endParaRPr lang="en-GB" dirty="0"/>
          </a:p>
        </p:txBody>
      </p:sp>
      <p:sp>
        <p:nvSpPr>
          <p:cNvPr id="16" name="TextBox 15"/>
          <p:cNvSpPr txBox="1"/>
          <p:nvPr/>
        </p:nvSpPr>
        <p:spPr>
          <a:xfrm>
            <a:off x="6901642" y="3043453"/>
            <a:ext cx="1928220" cy="2308324"/>
          </a:xfrm>
          <a:prstGeom prst="rect">
            <a:avLst/>
          </a:prstGeom>
          <a:noFill/>
        </p:spPr>
        <p:txBody>
          <a:bodyPr wrap="none" rtlCol="0">
            <a:spAutoFit/>
          </a:bodyPr>
          <a:lstStyle/>
          <a:p>
            <a:r>
              <a:rPr lang="en-GB" dirty="0" smtClean="0"/>
              <a:t>Note that the </a:t>
            </a:r>
            <a:br>
              <a:rPr lang="en-GB" dirty="0" smtClean="0"/>
            </a:br>
            <a:r>
              <a:rPr lang="en-GB" dirty="0" smtClean="0"/>
              <a:t>conditions of </a:t>
            </a:r>
          </a:p>
          <a:p>
            <a:r>
              <a:rPr lang="en-GB" dirty="0" smtClean="0"/>
              <a:t>preservation of </a:t>
            </a:r>
            <a:br>
              <a:rPr lang="en-GB" dirty="0" smtClean="0"/>
            </a:br>
            <a:r>
              <a:rPr lang="en-GB" dirty="0" smtClean="0"/>
              <a:t>these larger </a:t>
            </a:r>
            <a:br>
              <a:rPr lang="en-GB" dirty="0" smtClean="0"/>
            </a:br>
            <a:r>
              <a:rPr lang="en-GB" dirty="0" smtClean="0"/>
              <a:t>Burgess Shale</a:t>
            </a:r>
            <a:br>
              <a:rPr lang="en-GB" dirty="0" smtClean="0"/>
            </a:br>
            <a:r>
              <a:rPr lang="en-GB" dirty="0" smtClean="0"/>
              <a:t>fossils had often </a:t>
            </a:r>
            <a:br>
              <a:rPr lang="en-GB" dirty="0" smtClean="0"/>
            </a:br>
            <a:r>
              <a:rPr lang="en-GB" dirty="0" smtClean="0"/>
              <a:t>involved</a:t>
            </a:r>
            <a:br>
              <a:rPr lang="en-GB" dirty="0" smtClean="0"/>
            </a:br>
            <a:r>
              <a:rPr lang="en-GB" dirty="0" smtClean="0"/>
              <a:t>dismemberment!  </a:t>
            </a:r>
            <a:endParaRPr lang="en-GB" dirty="0"/>
          </a:p>
        </p:txBody>
      </p:sp>
      <p:sp>
        <p:nvSpPr>
          <p:cNvPr id="10" name="Slide Number Placeholder 9"/>
          <p:cNvSpPr>
            <a:spLocks noGrp="1"/>
          </p:cNvSpPr>
          <p:nvPr>
            <p:ph type="sldNum" sz="quarter" idx="12"/>
          </p:nvPr>
        </p:nvSpPr>
        <p:spPr/>
        <p:txBody>
          <a:bodyPr/>
          <a:lstStyle/>
          <a:p>
            <a:fld id="{0C3C750E-3C81-4169-8FD7-C17884284226}" type="slidenum">
              <a:rPr lang="en-GB" smtClean="0"/>
              <a:t>22</a:t>
            </a:fld>
            <a:endParaRPr lang="en-GB"/>
          </a:p>
        </p:txBody>
      </p:sp>
    </p:spTree>
    <p:extLst>
      <p:ext uri="{BB962C8B-B14F-4D97-AF65-F5344CB8AC3E}">
        <p14:creationId xmlns:p14="http://schemas.microsoft.com/office/powerpoint/2010/main" val="4258898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1000"/>
                                        <p:tgtEl>
                                          <p:spTgt spid="4"/>
                                        </p:tgtEl>
                                      </p:cBhvr>
                                    </p:animEffect>
                                    <p:anim calcmode="lin" valueType="num">
                                      <p:cBhvr>
                                        <p:cTn id="50" dur="1000" fill="hold"/>
                                        <p:tgtEl>
                                          <p:spTgt spid="4"/>
                                        </p:tgtEl>
                                        <p:attrNameLst>
                                          <p:attrName>ppt_x</p:attrName>
                                        </p:attrNameLst>
                                      </p:cBhvr>
                                      <p:tavLst>
                                        <p:tav tm="0">
                                          <p:val>
                                            <p:strVal val="#ppt_x"/>
                                          </p:val>
                                        </p:tav>
                                        <p:tav tm="100000">
                                          <p:val>
                                            <p:strVal val="#ppt_x"/>
                                          </p:val>
                                        </p:tav>
                                      </p:tavLst>
                                    </p:anim>
                                    <p:anim calcmode="lin" valueType="num">
                                      <p:cBhvr>
                                        <p:cTn id="5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500" fill="hold"/>
                                        <p:tgtEl>
                                          <p:spTgt spid="16"/>
                                        </p:tgtEl>
                                        <p:attrNameLst>
                                          <p:attrName>ppt_x</p:attrName>
                                        </p:attrNameLst>
                                      </p:cBhvr>
                                      <p:tavLst>
                                        <p:tav tm="0">
                                          <p:val>
                                            <p:strVal val="#ppt_x"/>
                                          </p:val>
                                        </p:tav>
                                        <p:tav tm="100000">
                                          <p:val>
                                            <p:strVal val="#ppt_x"/>
                                          </p:val>
                                        </p:tav>
                                      </p:tavLst>
                                    </p:anim>
                                    <p:anim calcmode="lin" valueType="num">
                                      <p:cBhvr additive="base">
                                        <p:cTn id="5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500" fill="hold"/>
                                        <p:tgtEl>
                                          <p:spTgt spid="15"/>
                                        </p:tgtEl>
                                        <p:attrNameLst>
                                          <p:attrName>ppt_x</p:attrName>
                                        </p:attrNameLst>
                                      </p:cBhvr>
                                      <p:tavLst>
                                        <p:tav tm="0">
                                          <p:val>
                                            <p:strVal val="#ppt_x"/>
                                          </p:val>
                                        </p:tav>
                                        <p:tav tm="100000">
                                          <p:val>
                                            <p:strVal val="#ppt_x"/>
                                          </p:val>
                                        </p:tav>
                                      </p:tavLst>
                                    </p:anim>
                                    <p:anim calcmode="lin" valueType="num">
                                      <p:cBhvr additive="base">
                                        <p:cTn id="6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P spid="8" grpId="0"/>
      <p:bldP spid="9"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820" y="90153"/>
            <a:ext cx="11745531" cy="682579"/>
          </a:xfrm>
        </p:spPr>
        <p:txBody>
          <a:bodyPr>
            <a:normAutofit/>
          </a:bodyPr>
          <a:lstStyle/>
          <a:p>
            <a:pPr algn="ctr"/>
            <a:r>
              <a:rPr lang="en-GB" sz="3600" b="1" dirty="0" smtClean="0"/>
              <a:t>Summary of taxonomic revisions (Walcott to Cambridge) </a:t>
            </a:r>
            <a:endParaRPr lang="en-GB" sz="3600" b="1" dirty="0"/>
          </a:p>
        </p:txBody>
      </p:sp>
      <p:sp>
        <p:nvSpPr>
          <p:cNvPr id="3" name="Content Placeholder 2"/>
          <p:cNvSpPr>
            <a:spLocks noGrp="1"/>
          </p:cNvSpPr>
          <p:nvPr>
            <p:ph idx="1"/>
          </p:nvPr>
        </p:nvSpPr>
        <p:spPr>
          <a:xfrm>
            <a:off x="231820" y="772732"/>
            <a:ext cx="11745531" cy="5834130"/>
          </a:xfrm>
        </p:spPr>
        <p:txBody>
          <a:bodyPr>
            <a:noAutofit/>
          </a:bodyPr>
          <a:lstStyle/>
          <a:p>
            <a:r>
              <a:rPr lang="en-GB" sz="2400" dirty="0" smtClean="0"/>
              <a:t>Around 80% of all named animal species are arthropods (mainly insects) </a:t>
            </a:r>
          </a:p>
          <a:p>
            <a:r>
              <a:rPr lang="en-GB" sz="2400" dirty="0" smtClean="0"/>
              <a:t>Walcott allocated all 22 Burgess arthropods to one of the 4 recognised groups characterised by distinctive body plans: </a:t>
            </a:r>
            <a:r>
              <a:rPr lang="en-GB" sz="2400" dirty="0" err="1" smtClean="0">
                <a:solidFill>
                  <a:schemeClr val="accent2"/>
                </a:solidFill>
              </a:rPr>
              <a:t>Uniramia</a:t>
            </a:r>
            <a:r>
              <a:rPr lang="en-GB" sz="2400" dirty="0" smtClean="0"/>
              <a:t> (millipedes, insects, etc.), </a:t>
            </a:r>
            <a:r>
              <a:rPr lang="en-GB" sz="2400" dirty="0" smtClean="0">
                <a:solidFill>
                  <a:schemeClr val="accent2"/>
                </a:solidFill>
              </a:rPr>
              <a:t>Crustacea</a:t>
            </a:r>
            <a:r>
              <a:rPr lang="en-GB" sz="2400" dirty="0" smtClean="0"/>
              <a:t>, </a:t>
            </a:r>
            <a:r>
              <a:rPr lang="en-GB" sz="2400" dirty="0" err="1" smtClean="0">
                <a:solidFill>
                  <a:schemeClr val="accent2"/>
                </a:solidFill>
              </a:rPr>
              <a:t>Chelicerata</a:t>
            </a:r>
            <a:r>
              <a:rPr lang="en-GB" sz="2400" dirty="0" smtClean="0"/>
              <a:t> (spiders etc.), and</a:t>
            </a:r>
            <a:r>
              <a:rPr lang="en-GB" sz="2400" dirty="0"/>
              <a:t> </a:t>
            </a:r>
            <a:r>
              <a:rPr lang="en-GB" sz="2400" dirty="0" err="1" smtClean="0">
                <a:solidFill>
                  <a:schemeClr val="accent2"/>
                </a:solidFill>
              </a:rPr>
              <a:t>Trilobita</a:t>
            </a:r>
            <a:r>
              <a:rPr lang="en-GB" sz="2400" dirty="0" smtClean="0"/>
              <a:t> </a:t>
            </a:r>
            <a:r>
              <a:rPr lang="en-GB" sz="2400" dirty="0"/>
              <a:t>(</a:t>
            </a:r>
            <a:r>
              <a:rPr lang="en-GB" sz="2400" dirty="0" smtClean="0"/>
              <a:t>extinct) </a:t>
            </a:r>
          </a:p>
          <a:p>
            <a:r>
              <a:rPr lang="en-GB" sz="2400" dirty="0" smtClean="0"/>
              <a:t>BUT after the Cambridge research only two were recognised as trilobites (one of which Walcott had regarded as a crustacean), one was a crustacean, 6 were unclassifiable bivalve arthropods or non-arthropods, 11 were ‘</a:t>
            </a:r>
            <a:r>
              <a:rPr lang="en-GB" sz="2400" dirty="0" smtClean="0">
                <a:solidFill>
                  <a:srgbClr val="7030A0"/>
                </a:solidFill>
              </a:rPr>
              <a:t>reclassified as arthropods of unique anatomy</a:t>
            </a:r>
            <a:r>
              <a:rPr lang="en-GB" sz="2400" dirty="0" smtClean="0"/>
              <a:t>’ (falling outside the four standard sub-classes, and two (</a:t>
            </a:r>
            <a:r>
              <a:rPr lang="en-GB" sz="2400" b="1" i="1" dirty="0" err="1" smtClean="0">
                <a:solidFill>
                  <a:srgbClr val="002060"/>
                </a:solidFill>
              </a:rPr>
              <a:t>Opabinia</a:t>
            </a:r>
            <a:r>
              <a:rPr lang="en-GB" sz="2400" dirty="0" smtClean="0"/>
              <a:t> and </a:t>
            </a:r>
            <a:r>
              <a:rPr lang="en-GB" sz="2400" b="1" i="1" dirty="0" err="1" smtClean="0">
                <a:solidFill>
                  <a:srgbClr val="002060"/>
                </a:solidFill>
              </a:rPr>
              <a:t>Anomalocaris</a:t>
            </a:r>
            <a:r>
              <a:rPr lang="en-GB" sz="2400" dirty="0" smtClean="0"/>
              <a:t>) were  regarded as unique phyla (not arthropods)</a:t>
            </a:r>
          </a:p>
          <a:p>
            <a:r>
              <a:rPr lang="en-GB" sz="2400" dirty="0" smtClean="0"/>
              <a:t>Meanwhile among the Burgess ‘worms’ three (</a:t>
            </a:r>
            <a:r>
              <a:rPr lang="en-GB" sz="2400" b="1" i="1" dirty="0" err="1" smtClean="0">
                <a:solidFill>
                  <a:srgbClr val="002060"/>
                </a:solidFill>
              </a:rPr>
              <a:t>Amiskwia</a:t>
            </a:r>
            <a:r>
              <a:rPr lang="en-GB" sz="2400" b="1" i="1" dirty="0" smtClean="0">
                <a:solidFill>
                  <a:srgbClr val="002060"/>
                </a:solidFill>
              </a:rPr>
              <a:t>, </a:t>
            </a:r>
            <a:r>
              <a:rPr lang="en-GB" sz="2400" b="1" i="1" dirty="0" err="1" smtClean="0">
                <a:solidFill>
                  <a:srgbClr val="002060"/>
                </a:solidFill>
              </a:rPr>
              <a:t>Hallucigenia</a:t>
            </a:r>
            <a:r>
              <a:rPr lang="en-GB" sz="2400" b="1" i="1" dirty="0" smtClean="0">
                <a:solidFill>
                  <a:srgbClr val="002060"/>
                </a:solidFill>
              </a:rPr>
              <a:t> </a:t>
            </a:r>
            <a:r>
              <a:rPr lang="en-GB" sz="2400" dirty="0" smtClean="0"/>
              <a:t>and </a:t>
            </a:r>
            <a:r>
              <a:rPr lang="en-GB" sz="2400" b="1" i="1" dirty="0" err="1" smtClean="0">
                <a:solidFill>
                  <a:srgbClr val="002060"/>
                </a:solidFill>
              </a:rPr>
              <a:t>Wiwaxia</a:t>
            </a:r>
            <a:r>
              <a:rPr lang="en-GB" sz="2400" dirty="0" smtClean="0"/>
              <a:t>) had been redefined as new phyla and one (</a:t>
            </a:r>
            <a:r>
              <a:rPr lang="en-GB" sz="2400" b="1" i="1" dirty="0" err="1" smtClean="0">
                <a:solidFill>
                  <a:srgbClr val="002060"/>
                </a:solidFill>
              </a:rPr>
              <a:t>Aysheaia</a:t>
            </a:r>
            <a:r>
              <a:rPr lang="en-GB" sz="2400" dirty="0" smtClean="0"/>
              <a:t>) remained contested, but there were 6 that Walcott identified correctly as polychaetes, while  Conway Morris identified another 6 as </a:t>
            </a:r>
            <a:r>
              <a:rPr lang="en-GB" sz="2400" dirty="0" err="1" smtClean="0"/>
              <a:t>priapulids</a:t>
            </a:r>
            <a:r>
              <a:rPr lang="en-GB" sz="2400" dirty="0" smtClean="0"/>
              <a:t>, a phylum now represented by just a few extant members </a:t>
            </a:r>
          </a:p>
          <a:p>
            <a:r>
              <a:rPr lang="en-GB" sz="2400" dirty="0" smtClean="0"/>
              <a:t>Overall, this provided the basis for Gould’s argument that the Burgess contained both ordinary and unique anatomies in abundance while disparate body plans were found at each level of taxonomic classification: Phylum, Classes, Families and Genera </a:t>
            </a:r>
            <a:endParaRPr lang="en-GB" sz="2400" dirty="0"/>
          </a:p>
        </p:txBody>
      </p:sp>
      <p:sp>
        <p:nvSpPr>
          <p:cNvPr id="4" name="Slide Number Placeholder 3"/>
          <p:cNvSpPr>
            <a:spLocks noGrp="1"/>
          </p:cNvSpPr>
          <p:nvPr>
            <p:ph type="sldNum" sz="quarter" idx="12"/>
          </p:nvPr>
        </p:nvSpPr>
        <p:spPr/>
        <p:txBody>
          <a:bodyPr/>
          <a:lstStyle/>
          <a:p>
            <a:fld id="{0C3C750E-3C81-4169-8FD7-C17884284226}" type="slidenum">
              <a:rPr lang="en-GB" smtClean="0"/>
              <a:t>23</a:t>
            </a:fld>
            <a:endParaRPr lang="en-GB"/>
          </a:p>
        </p:txBody>
      </p:sp>
    </p:spTree>
    <p:extLst>
      <p:ext uri="{BB962C8B-B14F-4D97-AF65-F5344CB8AC3E}">
        <p14:creationId xmlns:p14="http://schemas.microsoft.com/office/powerpoint/2010/main" val="1445981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616892891"/>
              </p:ext>
            </p:extLst>
          </p:nvPr>
        </p:nvGraphicFramePr>
        <p:xfrm>
          <a:off x="412124" y="327753"/>
          <a:ext cx="11236816" cy="6301959"/>
        </p:xfrm>
        <a:graphic>
          <a:graphicData uri="http://schemas.openxmlformats.org/drawingml/2006/table">
            <a:tbl>
              <a:tblPr firstRow="1" firstCol="1" bandRow="1">
                <a:tableStyleId>{7DF18680-E054-41AD-8BC1-D1AEF772440D}</a:tableStyleId>
              </a:tblPr>
              <a:tblGrid>
                <a:gridCol w="864901"/>
                <a:gridCol w="854875"/>
                <a:gridCol w="1104086"/>
                <a:gridCol w="3101728"/>
                <a:gridCol w="3338103"/>
                <a:gridCol w="1973123"/>
              </a:tblGrid>
              <a:tr h="257576">
                <a:tc>
                  <a:txBody>
                    <a:bodyPr/>
                    <a:lstStyle/>
                    <a:p>
                      <a:pPr>
                        <a:lnSpc>
                          <a:spcPct val="107000"/>
                        </a:lnSpc>
                        <a:spcAft>
                          <a:spcPts val="0"/>
                        </a:spcAft>
                      </a:pPr>
                      <a:r>
                        <a:rPr lang="en-GB" sz="900" dirty="0">
                          <a:effectLst/>
                        </a:rPr>
                        <a:t>Year </a:t>
                      </a:r>
                      <a:r>
                        <a:rPr lang="en-GB" sz="900" dirty="0" smtClean="0">
                          <a:effectLst/>
                        </a:rPr>
                        <a:t>described</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a:effectLst/>
                        </a:rPr>
                        <a:t>Name</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dirty="0">
                          <a:effectLst/>
                        </a:rPr>
                        <a:t>No of specimens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a:effectLst/>
                        </a:rPr>
                        <a:t>Status for Walcott</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dirty="0">
                          <a:effectLst/>
                        </a:rPr>
                        <a:t>Revised Status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a:effectLst/>
                        </a:rPr>
                        <a:t>Reviser</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r>
              <a:tr h="207915">
                <a:tc>
                  <a:txBody>
                    <a:bodyPr/>
                    <a:lstStyle/>
                    <a:p>
                      <a:pPr>
                        <a:lnSpc>
                          <a:spcPct val="107000"/>
                        </a:lnSpc>
                        <a:spcAft>
                          <a:spcPts val="0"/>
                        </a:spcAft>
                      </a:pPr>
                      <a:r>
                        <a:rPr lang="en-GB" sz="900" dirty="0" smtClean="0">
                          <a:effectLst/>
                        </a:rPr>
                        <a:t>1971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0070C0"/>
                    </a:solidFill>
                  </a:tcPr>
                </a:tc>
                <a:tc>
                  <a:txBody>
                    <a:bodyPr/>
                    <a:lstStyle/>
                    <a:p>
                      <a:pPr>
                        <a:lnSpc>
                          <a:spcPct val="107000"/>
                        </a:lnSpc>
                        <a:spcAft>
                          <a:spcPts val="0"/>
                        </a:spcAft>
                      </a:pPr>
                      <a:r>
                        <a:rPr lang="en-GB" sz="900" b="1" i="1" dirty="0" err="1" smtClean="0">
                          <a:effectLst/>
                        </a:rPr>
                        <a:t>Marrella</a:t>
                      </a:r>
                      <a:r>
                        <a:rPr lang="en-GB" sz="900" b="1" i="1" dirty="0" smtClean="0">
                          <a:effectLst/>
                        </a:rPr>
                        <a:t> </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bg2"/>
                    </a:solidFill>
                  </a:tcPr>
                </a:tc>
                <a:tc>
                  <a:txBody>
                    <a:bodyPr/>
                    <a:lstStyle/>
                    <a:p>
                      <a:pPr>
                        <a:lnSpc>
                          <a:spcPct val="107000"/>
                        </a:lnSpc>
                        <a:spcAft>
                          <a:spcPts val="0"/>
                        </a:spcAft>
                      </a:pPr>
                      <a:r>
                        <a:rPr lang="en-GB" sz="900" dirty="0" smtClean="0">
                          <a:effectLst/>
                        </a:rPr>
                        <a:t>          13,000</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bg2"/>
                    </a:solidFill>
                  </a:tcPr>
                </a:tc>
                <a:tc>
                  <a:txBody>
                    <a:bodyPr/>
                    <a:lstStyle/>
                    <a:p>
                      <a:pPr>
                        <a:lnSpc>
                          <a:spcPct val="107000"/>
                        </a:lnSpc>
                        <a:spcAft>
                          <a:spcPts val="0"/>
                        </a:spcAft>
                      </a:pPr>
                      <a:r>
                        <a:rPr lang="en-GB" sz="900" dirty="0">
                          <a:effectLst/>
                        </a:rPr>
                        <a:t>close to </a:t>
                      </a:r>
                      <a:r>
                        <a:rPr lang="en-GB" sz="900" dirty="0" smtClean="0">
                          <a:effectLst/>
                        </a:rPr>
                        <a:t>trilobite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bg2"/>
                    </a:solidFill>
                  </a:tcPr>
                </a:tc>
                <a:tc>
                  <a:txBody>
                    <a:bodyPr/>
                    <a:lstStyle/>
                    <a:p>
                      <a:pPr>
                        <a:lnSpc>
                          <a:spcPct val="107000"/>
                        </a:lnSpc>
                        <a:spcAft>
                          <a:spcPts val="0"/>
                        </a:spcAft>
                      </a:pPr>
                      <a:r>
                        <a:rPr lang="en-GB" sz="900">
                          <a:effectLst/>
                        </a:rPr>
                        <a:t>unique arthropod</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bg2"/>
                    </a:solidFill>
                  </a:tcPr>
                </a:tc>
                <a:tc>
                  <a:txBody>
                    <a:bodyPr/>
                    <a:lstStyle/>
                    <a:p>
                      <a:pPr>
                        <a:lnSpc>
                          <a:spcPct val="107000"/>
                        </a:lnSpc>
                        <a:spcAft>
                          <a:spcPts val="0"/>
                        </a:spcAft>
                      </a:pPr>
                      <a:r>
                        <a:rPr lang="en-GB" sz="900">
                          <a:effectLst/>
                        </a:rPr>
                        <a:t>Whittington</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bg2"/>
                    </a:solidFill>
                  </a:tcPr>
                </a:tc>
              </a:tr>
              <a:tr h="191330">
                <a:tc>
                  <a:txBody>
                    <a:bodyPr/>
                    <a:lstStyle/>
                    <a:p>
                      <a:pPr>
                        <a:lnSpc>
                          <a:spcPct val="107000"/>
                        </a:lnSpc>
                        <a:spcAft>
                          <a:spcPts val="0"/>
                        </a:spcAft>
                      </a:pPr>
                      <a:r>
                        <a:rPr lang="en-GB" sz="900" dirty="0">
                          <a:effectLst/>
                        </a:rPr>
                        <a:t>1974</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0070C0"/>
                    </a:solidFill>
                  </a:tcPr>
                </a:tc>
                <a:tc>
                  <a:txBody>
                    <a:bodyPr/>
                    <a:lstStyle/>
                    <a:p>
                      <a:pPr>
                        <a:lnSpc>
                          <a:spcPct val="107000"/>
                        </a:lnSpc>
                        <a:spcAft>
                          <a:spcPts val="0"/>
                        </a:spcAft>
                      </a:pPr>
                      <a:r>
                        <a:rPr lang="en-GB" sz="900" b="1" i="1" dirty="0" err="1">
                          <a:effectLst/>
                        </a:rPr>
                        <a:t>Yohoia</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bg2"/>
                    </a:solidFill>
                  </a:tcPr>
                </a:tc>
                <a:tc>
                  <a:txBody>
                    <a:bodyPr/>
                    <a:lstStyle/>
                    <a:p>
                      <a:pPr>
                        <a:lnSpc>
                          <a:spcPct val="107000"/>
                        </a:lnSpc>
                        <a:spcAft>
                          <a:spcPts val="0"/>
                        </a:spcAft>
                      </a:pPr>
                      <a:r>
                        <a:rPr lang="en-GB" sz="900" dirty="0">
                          <a:effectLst/>
                        </a:rPr>
                        <a:t> </a:t>
                      </a:r>
                      <a:r>
                        <a:rPr lang="en-GB" sz="900" dirty="0" smtClean="0">
                          <a:effectLst/>
                        </a:rPr>
                        <a:t>               400</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bg2"/>
                    </a:solidFill>
                  </a:tcPr>
                </a:tc>
                <a:tc>
                  <a:txBody>
                    <a:bodyPr/>
                    <a:lstStyle/>
                    <a:p>
                      <a:pPr>
                        <a:lnSpc>
                          <a:spcPct val="107000"/>
                        </a:lnSpc>
                        <a:spcAft>
                          <a:spcPts val="0"/>
                        </a:spcAft>
                      </a:pPr>
                      <a:r>
                        <a:rPr lang="en-GB" sz="900" dirty="0">
                          <a:effectLst/>
                        </a:rPr>
                        <a:t>branchiopod crustacean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bg2"/>
                    </a:solidFill>
                  </a:tcPr>
                </a:tc>
                <a:tc>
                  <a:txBody>
                    <a:bodyPr/>
                    <a:lstStyle/>
                    <a:p>
                      <a:pPr>
                        <a:lnSpc>
                          <a:spcPct val="107000"/>
                        </a:lnSpc>
                        <a:spcAft>
                          <a:spcPts val="0"/>
                        </a:spcAft>
                      </a:pPr>
                      <a:r>
                        <a:rPr lang="en-GB" sz="900">
                          <a:effectLst/>
                        </a:rPr>
                        <a:t>unique arthropod</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bg2"/>
                    </a:solidFill>
                  </a:tcPr>
                </a:tc>
                <a:tc>
                  <a:txBody>
                    <a:bodyPr/>
                    <a:lstStyle/>
                    <a:p>
                      <a:pPr>
                        <a:lnSpc>
                          <a:spcPct val="107000"/>
                        </a:lnSpc>
                        <a:spcAft>
                          <a:spcPts val="0"/>
                        </a:spcAft>
                      </a:pPr>
                      <a:r>
                        <a:rPr lang="en-GB" sz="900" dirty="0">
                          <a:effectLst/>
                        </a:rPr>
                        <a:t>Whittington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bg2"/>
                    </a:solidFill>
                  </a:tcPr>
                </a:tc>
              </a:tr>
              <a:tr h="200112">
                <a:tc>
                  <a:txBody>
                    <a:bodyPr/>
                    <a:lstStyle/>
                    <a:p>
                      <a:pPr>
                        <a:lnSpc>
                          <a:spcPct val="107000"/>
                        </a:lnSpc>
                        <a:spcAft>
                          <a:spcPts val="0"/>
                        </a:spcAft>
                      </a:pPr>
                      <a:r>
                        <a:rPr lang="en-GB" sz="900" dirty="0">
                          <a:effectLst/>
                        </a:rPr>
                        <a:t>1975</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0070C0"/>
                    </a:solidFill>
                  </a:tcPr>
                </a:tc>
                <a:tc>
                  <a:txBody>
                    <a:bodyPr/>
                    <a:lstStyle/>
                    <a:p>
                      <a:pPr>
                        <a:lnSpc>
                          <a:spcPct val="107000"/>
                        </a:lnSpc>
                        <a:spcAft>
                          <a:spcPts val="0"/>
                        </a:spcAft>
                      </a:pPr>
                      <a:r>
                        <a:rPr lang="en-GB" sz="900" b="1" i="1" dirty="0" err="1">
                          <a:effectLst/>
                        </a:rPr>
                        <a:t>Olenoides</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bg2"/>
                    </a:solidFill>
                  </a:tcPr>
                </a:tc>
                <a:tc>
                  <a:txBody>
                    <a:bodyPr/>
                    <a:lstStyle/>
                    <a:p>
                      <a:pPr>
                        <a:lnSpc>
                          <a:spcPct val="107000"/>
                        </a:lnSpc>
                        <a:spcAft>
                          <a:spcPts val="0"/>
                        </a:spcAft>
                      </a:pPr>
                      <a:r>
                        <a:rPr lang="en-GB" sz="900" dirty="0">
                          <a:effectLst/>
                        </a:rPr>
                        <a:t>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bg2"/>
                    </a:solidFill>
                  </a:tcPr>
                </a:tc>
                <a:tc>
                  <a:txBody>
                    <a:bodyPr/>
                    <a:lstStyle/>
                    <a:p>
                      <a:pPr>
                        <a:lnSpc>
                          <a:spcPct val="107000"/>
                        </a:lnSpc>
                        <a:spcAft>
                          <a:spcPts val="0"/>
                        </a:spcAft>
                      </a:pPr>
                      <a:r>
                        <a:rPr lang="en-GB" sz="900" dirty="0" smtClean="0">
                          <a:effectLst/>
                        </a:rPr>
                        <a:t>trilobite     (</a:t>
                      </a:r>
                      <a:r>
                        <a:rPr lang="en-GB" sz="900" i="0" dirty="0" smtClean="0">
                          <a:effectLst/>
                        </a:rPr>
                        <a:t>called</a:t>
                      </a:r>
                      <a:r>
                        <a:rPr lang="en-GB" sz="900" i="1" dirty="0" smtClean="0">
                          <a:effectLst/>
                        </a:rPr>
                        <a:t> </a:t>
                      </a:r>
                      <a:r>
                        <a:rPr lang="en-GB" sz="900" i="1" dirty="0" err="1" smtClean="0">
                          <a:effectLst/>
                        </a:rPr>
                        <a:t>Nathorstia</a:t>
                      </a:r>
                      <a:r>
                        <a:rPr lang="en-GB" sz="900" dirty="0" smtClean="0">
                          <a:effectLst/>
                        </a:rPr>
                        <a:t>)</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bg2"/>
                    </a:solidFill>
                  </a:tcPr>
                </a:tc>
                <a:tc>
                  <a:txBody>
                    <a:bodyPr/>
                    <a:lstStyle/>
                    <a:p>
                      <a:pPr>
                        <a:lnSpc>
                          <a:spcPct val="107000"/>
                        </a:lnSpc>
                        <a:spcAft>
                          <a:spcPts val="0"/>
                        </a:spcAft>
                      </a:pPr>
                      <a:r>
                        <a:rPr lang="en-GB" sz="900" b="1" dirty="0">
                          <a:solidFill>
                            <a:schemeClr val="tx1"/>
                          </a:solidFill>
                          <a:effectLst/>
                        </a:rPr>
                        <a:t>trilobite</a:t>
                      </a:r>
                      <a:endParaRPr lang="en-GB" sz="9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bg2"/>
                    </a:solidFill>
                  </a:tcPr>
                </a:tc>
                <a:tc>
                  <a:txBody>
                    <a:bodyPr/>
                    <a:lstStyle/>
                    <a:p>
                      <a:pPr>
                        <a:lnSpc>
                          <a:spcPct val="107000"/>
                        </a:lnSpc>
                        <a:spcAft>
                          <a:spcPts val="0"/>
                        </a:spcAft>
                      </a:pPr>
                      <a:r>
                        <a:rPr lang="en-GB" sz="900" dirty="0">
                          <a:effectLst/>
                        </a:rPr>
                        <a:t>Whittington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bg2"/>
                    </a:solidFill>
                  </a:tcPr>
                </a:tc>
              </a:tr>
              <a:tr h="207915">
                <a:tc>
                  <a:txBody>
                    <a:bodyPr/>
                    <a:lstStyle/>
                    <a:p>
                      <a:pPr>
                        <a:lnSpc>
                          <a:spcPct val="107000"/>
                        </a:lnSpc>
                        <a:spcAft>
                          <a:spcPts val="0"/>
                        </a:spcAft>
                      </a:pPr>
                      <a:r>
                        <a:rPr lang="en-GB" sz="900" dirty="0" smtClean="0">
                          <a:effectLst/>
                        </a:rPr>
                        <a:t>1975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0070C0"/>
                    </a:solidFill>
                  </a:tcPr>
                </a:tc>
                <a:tc>
                  <a:txBody>
                    <a:bodyPr/>
                    <a:lstStyle/>
                    <a:p>
                      <a:pPr>
                        <a:lnSpc>
                          <a:spcPct val="107000"/>
                        </a:lnSpc>
                        <a:spcAft>
                          <a:spcPts val="0"/>
                        </a:spcAft>
                      </a:pPr>
                      <a:r>
                        <a:rPr lang="en-GB" sz="900" b="1" i="1" dirty="0" err="1" smtClean="0">
                          <a:effectLst/>
                        </a:rPr>
                        <a:t>Opabinia</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FFFF00"/>
                    </a:solidFill>
                  </a:tcPr>
                </a:tc>
                <a:tc>
                  <a:txBody>
                    <a:bodyPr/>
                    <a:lstStyle/>
                    <a:p>
                      <a:pPr>
                        <a:lnSpc>
                          <a:spcPct val="107000"/>
                        </a:lnSpc>
                        <a:spcAft>
                          <a:spcPts val="0"/>
                        </a:spcAft>
                      </a:pPr>
                      <a:r>
                        <a:rPr lang="en-GB" sz="900" dirty="0" smtClean="0">
                          <a:effectLst/>
                        </a:rPr>
                        <a:t>                  10</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FFFF00"/>
                    </a:solidFill>
                  </a:tcPr>
                </a:tc>
                <a:tc>
                  <a:txBody>
                    <a:bodyPr/>
                    <a:lstStyle/>
                    <a:p>
                      <a:pPr>
                        <a:lnSpc>
                          <a:spcPct val="107000"/>
                        </a:lnSpc>
                        <a:spcAft>
                          <a:spcPts val="0"/>
                        </a:spcAft>
                      </a:pPr>
                      <a:r>
                        <a:rPr lang="en-GB" sz="900" dirty="0">
                          <a:effectLst/>
                        </a:rPr>
                        <a:t>branchiopod crustacean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FFFF00"/>
                    </a:solidFill>
                  </a:tcPr>
                </a:tc>
                <a:tc>
                  <a:txBody>
                    <a:bodyPr/>
                    <a:lstStyle/>
                    <a:p>
                      <a:pPr>
                        <a:lnSpc>
                          <a:spcPct val="107000"/>
                        </a:lnSpc>
                        <a:spcAft>
                          <a:spcPts val="0"/>
                        </a:spcAft>
                      </a:pPr>
                      <a:r>
                        <a:rPr lang="en-GB" sz="900">
                          <a:effectLst/>
                        </a:rPr>
                        <a:t>new phylum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FFFF00"/>
                    </a:solidFill>
                  </a:tcPr>
                </a:tc>
                <a:tc>
                  <a:txBody>
                    <a:bodyPr/>
                    <a:lstStyle/>
                    <a:p>
                      <a:pPr>
                        <a:lnSpc>
                          <a:spcPct val="107000"/>
                        </a:lnSpc>
                        <a:spcAft>
                          <a:spcPts val="0"/>
                        </a:spcAft>
                      </a:pPr>
                      <a:r>
                        <a:rPr lang="en-GB" sz="900" dirty="0">
                          <a:effectLst/>
                        </a:rPr>
                        <a:t>Whittington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FFFF00"/>
                    </a:solidFill>
                  </a:tcPr>
                </a:tc>
              </a:tr>
              <a:tr h="207915">
                <a:tc>
                  <a:txBody>
                    <a:bodyPr/>
                    <a:lstStyle/>
                    <a:p>
                      <a:pPr>
                        <a:lnSpc>
                          <a:spcPct val="107000"/>
                        </a:lnSpc>
                        <a:spcAft>
                          <a:spcPts val="0"/>
                        </a:spcAft>
                      </a:pPr>
                      <a:r>
                        <a:rPr lang="en-GB" sz="900" dirty="0" smtClean="0">
                          <a:effectLst/>
                        </a:rPr>
                        <a:t>1975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Burgessia</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a:effectLst/>
                        </a:rPr>
                        <a:t> </a:t>
                      </a:r>
                      <a:r>
                        <a:rPr lang="en-GB" sz="900" dirty="0" smtClean="0">
                          <a:effectLst/>
                        </a:rPr>
                        <a:t>          common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a:effectLst/>
                        </a:rPr>
                        <a:t>branchiopod crustacean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a:effectLst/>
                        </a:rPr>
                        <a:t>unique arthropod</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a:effectLst/>
                        </a:rPr>
                        <a:t>Hughes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r>
              <a:tr h="207915">
                <a:tc>
                  <a:txBody>
                    <a:bodyPr/>
                    <a:lstStyle/>
                    <a:p>
                      <a:pPr>
                        <a:lnSpc>
                          <a:spcPct val="107000"/>
                        </a:lnSpc>
                        <a:spcAft>
                          <a:spcPts val="0"/>
                        </a:spcAft>
                      </a:pPr>
                      <a:r>
                        <a:rPr lang="en-GB" sz="900" dirty="0">
                          <a:effectLst/>
                        </a:rPr>
                        <a:t>1976</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Nectocaris</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smtClean="0">
                          <a:effectLst/>
                        </a:rPr>
                        <a:t>                    1</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a:effectLst/>
                        </a:rPr>
                        <a:t>(unknown)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a:effectLst/>
                        </a:rPr>
                        <a:t>new phylum</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a:effectLst/>
                        </a:rPr>
                        <a:t>Conway Morris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r>
              <a:tr h="207915">
                <a:tc>
                  <a:txBody>
                    <a:bodyPr/>
                    <a:lstStyle/>
                    <a:p>
                      <a:pPr>
                        <a:lnSpc>
                          <a:spcPct val="107000"/>
                        </a:lnSpc>
                        <a:spcAft>
                          <a:spcPts val="0"/>
                        </a:spcAft>
                      </a:pPr>
                      <a:r>
                        <a:rPr lang="en-GB" sz="900" dirty="0">
                          <a:effectLst/>
                        </a:rPr>
                        <a:t>1976</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Odontogriphus</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smtClean="0">
                          <a:effectLst/>
                        </a:rPr>
                        <a:t>                     1+1</a:t>
                      </a:r>
                      <a:r>
                        <a:rPr lang="en-GB" sz="900" dirty="0">
                          <a:effectLst/>
                        </a:rPr>
                        <a:t>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a:effectLst/>
                        </a:rPr>
                        <a:t>(unknown)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a:effectLst/>
                        </a:rPr>
                        <a:t>new phylum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a:effectLst/>
                        </a:rPr>
                        <a:t>Conway Morris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r>
              <a:tr h="207915">
                <a:tc>
                  <a:txBody>
                    <a:bodyPr/>
                    <a:lstStyle/>
                    <a:p>
                      <a:pPr>
                        <a:lnSpc>
                          <a:spcPct val="107000"/>
                        </a:lnSpc>
                        <a:spcAft>
                          <a:spcPts val="0"/>
                        </a:spcAft>
                      </a:pPr>
                      <a:r>
                        <a:rPr lang="en-GB" sz="900" dirty="0">
                          <a:effectLst/>
                        </a:rPr>
                        <a:t>1977</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Dinomischus</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a:effectLst/>
                        </a:rPr>
                        <a:t> </a:t>
                      </a:r>
                      <a:r>
                        <a:rPr lang="en-GB" sz="900" dirty="0" smtClean="0">
                          <a:effectLst/>
                        </a:rPr>
                        <a:t>                    3</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a:effectLst/>
                        </a:rPr>
                        <a:t>(unknown)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a:effectLst/>
                        </a:rPr>
                        <a:t>new phylum</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a:effectLst/>
                        </a:rPr>
                        <a:t>Conway Morris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r>
              <a:tr h="207915">
                <a:tc>
                  <a:txBody>
                    <a:bodyPr/>
                    <a:lstStyle/>
                    <a:p>
                      <a:pPr>
                        <a:lnSpc>
                          <a:spcPct val="107000"/>
                        </a:lnSpc>
                        <a:spcAft>
                          <a:spcPts val="0"/>
                        </a:spcAft>
                      </a:pPr>
                      <a:r>
                        <a:rPr lang="en-GB" sz="900" dirty="0">
                          <a:effectLst/>
                        </a:rPr>
                        <a:t>1977</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Amiskwia</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a:effectLst/>
                        </a:rPr>
                        <a:t> </a:t>
                      </a:r>
                      <a:r>
                        <a:rPr lang="en-GB" sz="900" dirty="0" smtClean="0">
                          <a:effectLst/>
                        </a:rPr>
                        <a:t>                    5</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err="1">
                          <a:effectLst/>
                        </a:rPr>
                        <a:t>chaetograph</a:t>
                      </a:r>
                      <a:r>
                        <a:rPr lang="en-GB" sz="900" dirty="0">
                          <a:effectLst/>
                        </a:rPr>
                        <a:t> worm</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a:effectLst/>
                        </a:rPr>
                        <a:t>new phylum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a:effectLst/>
                        </a:rPr>
                        <a:t>Conway Morris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r>
              <a:tr h="207915">
                <a:tc>
                  <a:txBody>
                    <a:bodyPr/>
                    <a:lstStyle/>
                    <a:p>
                      <a:pPr>
                        <a:lnSpc>
                          <a:spcPct val="107000"/>
                        </a:lnSpc>
                        <a:spcAft>
                          <a:spcPts val="0"/>
                        </a:spcAft>
                      </a:pPr>
                      <a:r>
                        <a:rPr lang="en-GB" sz="900" dirty="0">
                          <a:effectLst/>
                        </a:rPr>
                        <a:t>1977</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Hallucigenia</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a:effectLst/>
                        </a:rPr>
                        <a:t> </a:t>
                      </a:r>
                      <a:r>
                        <a:rPr lang="en-GB" sz="900" dirty="0" smtClean="0">
                          <a:effectLst/>
                        </a:rPr>
                        <a:t>                  30</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a:effectLst/>
                        </a:rPr>
                        <a:t>polychaete worm</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a:effectLst/>
                        </a:rPr>
                        <a:t>new phylum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a:effectLst/>
                        </a:rPr>
                        <a:t>Conway Morris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r>
              <a:tr h="207915">
                <a:tc>
                  <a:txBody>
                    <a:bodyPr/>
                    <a:lstStyle/>
                    <a:p>
                      <a:pPr>
                        <a:lnSpc>
                          <a:spcPct val="107000"/>
                        </a:lnSpc>
                        <a:spcAft>
                          <a:spcPts val="0"/>
                        </a:spcAft>
                      </a:pPr>
                      <a:r>
                        <a:rPr lang="en-GB" sz="900" dirty="0">
                          <a:effectLst/>
                        </a:rPr>
                        <a:t>1978</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Branchiocaris</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a:effectLst/>
                        </a:rPr>
                        <a:t> </a:t>
                      </a:r>
                      <a:r>
                        <a:rPr lang="en-GB" sz="900" dirty="0" smtClean="0">
                          <a:effectLst/>
                        </a:rPr>
                        <a:t>                    5</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err="1">
                          <a:effectLst/>
                        </a:rPr>
                        <a:t>malacostracan</a:t>
                      </a:r>
                      <a:r>
                        <a:rPr lang="en-GB" sz="900" dirty="0">
                          <a:effectLst/>
                        </a:rPr>
                        <a:t> </a:t>
                      </a:r>
                      <a:r>
                        <a:rPr lang="en-GB" sz="900" dirty="0" smtClean="0">
                          <a:effectLst/>
                        </a:rPr>
                        <a:t>crustacean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a:effectLst/>
                        </a:rPr>
                        <a:t>unique arthropod</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a:effectLst/>
                        </a:rPr>
                        <a:t>Briggs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r>
              <a:tr h="207915">
                <a:tc>
                  <a:txBody>
                    <a:bodyPr/>
                    <a:lstStyle/>
                    <a:p>
                      <a:pPr>
                        <a:lnSpc>
                          <a:spcPct val="107000"/>
                        </a:lnSpc>
                        <a:spcAft>
                          <a:spcPts val="0"/>
                        </a:spcAft>
                      </a:pPr>
                      <a:r>
                        <a:rPr lang="en-GB" sz="900" dirty="0">
                          <a:effectLst/>
                        </a:rPr>
                        <a:t>1977</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Perspicaris</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a:effectLst/>
                        </a:rPr>
                        <a:t>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err="1">
                          <a:effectLst/>
                        </a:rPr>
                        <a:t>malacostracan</a:t>
                      </a:r>
                      <a:r>
                        <a:rPr lang="en-GB" sz="900" dirty="0">
                          <a:effectLst/>
                        </a:rPr>
                        <a:t> </a:t>
                      </a:r>
                      <a:r>
                        <a:rPr lang="en-GB" sz="900" dirty="0" smtClean="0">
                          <a:effectLst/>
                        </a:rPr>
                        <a:t>crustacean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a:effectLst/>
                        </a:rPr>
                        <a:t>(?) </a:t>
                      </a:r>
                      <a:r>
                        <a:rPr lang="en-GB" sz="900" dirty="0" err="1">
                          <a:effectLst/>
                        </a:rPr>
                        <a:t>malacostracan</a:t>
                      </a:r>
                      <a:r>
                        <a:rPr lang="en-GB" sz="900" dirty="0">
                          <a:effectLst/>
                        </a:rPr>
                        <a:t>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a:effectLst/>
                        </a:rPr>
                        <a:t>Briggs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r>
              <a:tr h="183150">
                <a:tc>
                  <a:txBody>
                    <a:bodyPr/>
                    <a:lstStyle/>
                    <a:p>
                      <a:pPr>
                        <a:lnSpc>
                          <a:spcPct val="107000"/>
                        </a:lnSpc>
                        <a:spcAft>
                          <a:spcPts val="0"/>
                        </a:spcAft>
                      </a:pPr>
                      <a:r>
                        <a:rPr lang="en-GB" sz="900" dirty="0">
                          <a:effectLst/>
                        </a:rPr>
                        <a:t>1978</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Canadaspis</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a:effectLst/>
                        </a:rPr>
                        <a:t> </a:t>
                      </a:r>
                      <a:r>
                        <a:rPr lang="en-GB" sz="900" dirty="0" smtClean="0">
                          <a:effectLst/>
                        </a:rPr>
                        <a:t>       thousands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err="1">
                          <a:effectLst/>
                        </a:rPr>
                        <a:t>malacostracan</a:t>
                      </a:r>
                      <a:r>
                        <a:rPr lang="en-GB" sz="900" dirty="0">
                          <a:effectLst/>
                        </a:rPr>
                        <a:t> </a:t>
                      </a:r>
                      <a:r>
                        <a:rPr lang="en-GB" sz="900" dirty="0" smtClean="0">
                          <a:effectLst/>
                        </a:rPr>
                        <a:t>crustacean    (called </a:t>
                      </a:r>
                      <a:r>
                        <a:rPr lang="en-GB" sz="900" i="1" dirty="0" err="1" smtClean="0">
                          <a:effectLst/>
                        </a:rPr>
                        <a:t>Hymenocaris</a:t>
                      </a:r>
                      <a:r>
                        <a:rPr lang="en-GB" sz="900" dirty="0" smtClean="0">
                          <a:effectLst/>
                        </a:rPr>
                        <a:t>)</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err="1">
                          <a:effectLst/>
                        </a:rPr>
                        <a:t>malacostracan</a:t>
                      </a:r>
                      <a:r>
                        <a:rPr lang="en-GB" sz="900" dirty="0">
                          <a:effectLst/>
                        </a:rPr>
                        <a:t> </a:t>
                      </a:r>
                      <a:r>
                        <a:rPr lang="en-GB" sz="900" dirty="0" smtClean="0">
                          <a:effectLst/>
                        </a:rPr>
                        <a:t> representing </a:t>
                      </a:r>
                      <a:r>
                        <a:rPr lang="en-GB" sz="900" b="1" dirty="0" smtClean="0">
                          <a:solidFill>
                            <a:schemeClr val="tx1"/>
                          </a:solidFill>
                          <a:effectLst/>
                        </a:rPr>
                        <a:t>crustaceans</a:t>
                      </a:r>
                      <a:endParaRPr lang="en-GB" sz="9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c>
                  <a:txBody>
                    <a:bodyPr/>
                    <a:lstStyle/>
                    <a:p>
                      <a:pPr>
                        <a:lnSpc>
                          <a:spcPct val="107000"/>
                        </a:lnSpc>
                        <a:spcAft>
                          <a:spcPts val="0"/>
                        </a:spcAft>
                      </a:pPr>
                      <a:r>
                        <a:rPr lang="en-GB" sz="900" dirty="0">
                          <a:effectLst/>
                        </a:rPr>
                        <a:t>Briggs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2">
                        <a:lumMod val="40000"/>
                        <a:lumOff val="60000"/>
                      </a:schemeClr>
                    </a:solidFill>
                  </a:tcPr>
                </a:tc>
              </a:tr>
              <a:tr h="192489">
                <a:tc>
                  <a:txBody>
                    <a:bodyPr/>
                    <a:lstStyle/>
                    <a:p>
                      <a:pPr>
                        <a:lnSpc>
                          <a:spcPct val="107000"/>
                        </a:lnSpc>
                        <a:spcAft>
                          <a:spcPts val="0"/>
                        </a:spcAft>
                      </a:pPr>
                      <a:r>
                        <a:rPr lang="en-GB" sz="900" dirty="0" smtClean="0">
                          <a:effectLst/>
                        </a:rPr>
                        <a:t>1977</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Naraoia</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FFC000"/>
                    </a:solidFill>
                  </a:tcPr>
                </a:tc>
                <a:tc>
                  <a:txBody>
                    <a:bodyPr/>
                    <a:lstStyle/>
                    <a:p>
                      <a:pPr>
                        <a:lnSpc>
                          <a:spcPct val="107000"/>
                        </a:lnSpc>
                        <a:spcAft>
                          <a:spcPts val="0"/>
                        </a:spcAft>
                      </a:pPr>
                      <a:r>
                        <a:rPr lang="en-GB" sz="900" dirty="0">
                          <a:effectLst/>
                        </a:rPr>
                        <a:t>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FFC000"/>
                    </a:solidFill>
                  </a:tcPr>
                </a:tc>
                <a:tc>
                  <a:txBody>
                    <a:bodyPr/>
                    <a:lstStyle/>
                    <a:p>
                      <a:pPr>
                        <a:lnSpc>
                          <a:spcPct val="107000"/>
                        </a:lnSpc>
                        <a:spcAft>
                          <a:spcPts val="0"/>
                        </a:spcAft>
                      </a:pPr>
                      <a:r>
                        <a:rPr lang="en-GB" sz="900" dirty="0">
                          <a:effectLst/>
                        </a:rPr>
                        <a:t>branchiopod crustacean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FFC000"/>
                    </a:solidFill>
                  </a:tcPr>
                </a:tc>
                <a:tc>
                  <a:txBody>
                    <a:bodyPr/>
                    <a:lstStyle/>
                    <a:p>
                      <a:pPr>
                        <a:lnSpc>
                          <a:spcPct val="107000"/>
                        </a:lnSpc>
                        <a:spcAft>
                          <a:spcPts val="0"/>
                        </a:spcAft>
                      </a:pPr>
                      <a:r>
                        <a:rPr lang="en-GB" sz="900" dirty="0">
                          <a:effectLst/>
                        </a:rPr>
                        <a:t>soft-bodied </a:t>
                      </a:r>
                      <a:r>
                        <a:rPr lang="en-GB" sz="900" b="1" dirty="0">
                          <a:effectLst/>
                        </a:rPr>
                        <a:t>trilobite</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FFC000"/>
                    </a:solidFill>
                  </a:tcPr>
                </a:tc>
                <a:tc>
                  <a:txBody>
                    <a:bodyPr/>
                    <a:lstStyle/>
                    <a:p>
                      <a:pPr>
                        <a:lnSpc>
                          <a:spcPct val="107000"/>
                        </a:lnSpc>
                        <a:spcAft>
                          <a:spcPts val="0"/>
                        </a:spcAft>
                      </a:pPr>
                      <a:r>
                        <a:rPr lang="en-GB" sz="900">
                          <a:effectLst/>
                        </a:rPr>
                        <a:t>Whittington</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FFC000"/>
                    </a:solidFill>
                  </a:tcPr>
                </a:tc>
              </a:tr>
              <a:tr h="206062">
                <a:tc>
                  <a:txBody>
                    <a:bodyPr/>
                    <a:lstStyle/>
                    <a:p>
                      <a:pPr>
                        <a:lnSpc>
                          <a:spcPct val="107000"/>
                        </a:lnSpc>
                        <a:spcAft>
                          <a:spcPts val="0"/>
                        </a:spcAft>
                      </a:pPr>
                      <a:r>
                        <a:rPr lang="en-GB" sz="900" dirty="0">
                          <a:effectLst/>
                        </a:rPr>
                        <a:t>1985</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Tegopelte</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FFC000"/>
                    </a:solidFill>
                  </a:tcPr>
                </a:tc>
                <a:tc>
                  <a:txBody>
                    <a:bodyPr/>
                    <a:lstStyle/>
                    <a:p>
                      <a:pPr>
                        <a:lnSpc>
                          <a:spcPct val="107000"/>
                        </a:lnSpc>
                        <a:spcAft>
                          <a:spcPts val="0"/>
                        </a:spcAft>
                      </a:pPr>
                      <a:r>
                        <a:rPr lang="en-GB" sz="900" dirty="0">
                          <a:effectLst/>
                        </a:rPr>
                        <a:t>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FFC000"/>
                    </a:solidFill>
                  </a:tcPr>
                </a:tc>
                <a:tc>
                  <a:txBody>
                    <a:bodyPr/>
                    <a:lstStyle/>
                    <a:p>
                      <a:pPr>
                        <a:lnSpc>
                          <a:spcPct val="107000"/>
                        </a:lnSpc>
                        <a:spcAft>
                          <a:spcPts val="0"/>
                        </a:spcAft>
                      </a:pPr>
                      <a:r>
                        <a:rPr lang="en-GB" sz="900" dirty="0">
                          <a:effectLst/>
                        </a:rPr>
                        <a:t>(unknown)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FFC000"/>
                    </a:solidFill>
                  </a:tcPr>
                </a:tc>
                <a:tc>
                  <a:txBody>
                    <a:bodyPr/>
                    <a:lstStyle/>
                    <a:p>
                      <a:pPr>
                        <a:lnSpc>
                          <a:spcPct val="107000"/>
                        </a:lnSpc>
                        <a:spcAft>
                          <a:spcPts val="0"/>
                        </a:spcAft>
                      </a:pPr>
                      <a:r>
                        <a:rPr lang="en-GB" sz="900" dirty="0">
                          <a:effectLst/>
                        </a:rPr>
                        <a:t>soft-bodied </a:t>
                      </a:r>
                      <a:r>
                        <a:rPr lang="en-GB" sz="900" b="1" dirty="0">
                          <a:effectLst/>
                        </a:rPr>
                        <a:t>trilobite</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FFC000"/>
                    </a:solidFill>
                  </a:tcPr>
                </a:tc>
                <a:tc>
                  <a:txBody>
                    <a:bodyPr/>
                    <a:lstStyle/>
                    <a:p>
                      <a:pPr>
                        <a:lnSpc>
                          <a:spcPct val="107000"/>
                        </a:lnSpc>
                        <a:spcAft>
                          <a:spcPts val="0"/>
                        </a:spcAft>
                      </a:pPr>
                      <a:r>
                        <a:rPr lang="en-GB" sz="900">
                          <a:effectLst/>
                        </a:rPr>
                        <a:t>Whittington</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FFC000"/>
                    </a:solidFill>
                  </a:tcPr>
                </a:tc>
              </a:tr>
              <a:tr h="207915">
                <a:tc>
                  <a:txBody>
                    <a:bodyPr/>
                    <a:lstStyle/>
                    <a:p>
                      <a:pPr>
                        <a:lnSpc>
                          <a:spcPct val="107000"/>
                        </a:lnSpc>
                        <a:spcAft>
                          <a:spcPts val="0"/>
                        </a:spcAft>
                      </a:pPr>
                      <a:r>
                        <a:rPr lang="en-GB" sz="900" dirty="0">
                          <a:effectLst/>
                        </a:rPr>
                        <a:t>1978</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Aysheaia</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FFC000"/>
                    </a:solidFill>
                  </a:tcPr>
                </a:tc>
                <a:tc>
                  <a:txBody>
                    <a:bodyPr/>
                    <a:lstStyle/>
                    <a:p>
                      <a:pPr>
                        <a:lnSpc>
                          <a:spcPct val="107000"/>
                        </a:lnSpc>
                        <a:spcAft>
                          <a:spcPts val="0"/>
                        </a:spcAft>
                      </a:pPr>
                      <a:r>
                        <a:rPr lang="en-GB" sz="900" dirty="0">
                          <a:effectLst/>
                        </a:rPr>
                        <a:t> </a:t>
                      </a:r>
                      <a:r>
                        <a:rPr lang="en-GB" sz="900" dirty="0" smtClean="0">
                          <a:effectLst/>
                        </a:rPr>
                        <a:t>                  19</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FFC000"/>
                    </a:solidFill>
                  </a:tcPr>
                </a:tc>
                <a:tc>
                  <a:txBody>
                    <a:bodyPr/>
                    <a:lstStyle/>
                    <a:p>
                      <a:pPr>
                        <a:lnSpc>
                          <a:spcPct val="107000"/>
                        </a:lnSpc>
                        <a:spcAft>
                          <a:spcPts val="0"/>
                        </a:spcAft>
                      </a:pPr>
                      <a:r>
                        <a:rPr lang="en-GB" sz="900" dirty="0">
                          <a:effectLst/>
                        </a:rPr>
                        <a:t>polychaete worm</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FFC000"/>
                    </a:solidFill>
                  </a:tcPr>
                </a:tc>
                <a:tc>
                  <a:txBody>
                    <a:bodyPr/>
                    <a:lstStyle/>
                    <a:p>
                      <a:pPr>
                        <a:lnSpc>
                          <a:spcPct val="107000"/>
                        </a:lnSpc>
                        <a:spcAft>
                          <a:spcPts val="0"/>
                        </a:spcAft>
                      </a:pPr>
                      <a:r>
                        <a:rPr lang="en-GB" sz="900" dirty="0">
                          <a:effectLst/>
                        </a:rPr>
                        <a:t>(?) </a:t>
                      </a:r>
                      <a:r>
                        <a:rPr lang="en-GB" sz="900" dirty="0" err="1" smtClean="0">
                          <a:effectLst/>
                        </a:rPr>
                        <a:t>onychophoran</a:t>
                      </a:r>
                      <a:r>
                        <a:rPr lang="en-GB" sz="900" dirty="0" smtClean="0">
                          <a:effectLst/>
                        </a:rPr>
                        <a:t> representing </a:t>
                      </a:r>
                      <a:r>
                        <a:rPr lang="en-GB" sz="900" b="1" dirty="0" err="1" smtClean="0">
                          <a:effectLst/>
                        </a:rPr>
                        <a:t>uniramians</a:t>
                      </a:r>
                      <a:r>
                        <a:rPr lang="en-GB" sz="900" dirty="0" smtClean="0">
                          <a:effectLst/>
                        </a:rPr>
                        <a:t> or new phylum</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FFC000"/>
                    </a:solidFill>
                  </a:tcPr>
                </a:tc>
                <a:tc>
                  <a:txBody>
                    <a:bodyPr/>
                    <a:lstStyle/>
                    <a:p>
                      <a:pPr>
                        <a:lnSpc>
                          <a:spcPct val="107000"/>
                        </a:lnSpc>
                        <a:spcAft>
                          <a:spcPts val="0"/>
                        </a:spcAft>
                      </a:pPr>
                      <a:r>
                        <a:rPr lang="en-GB" sz="900" dirty="0" smtClean="0">
                          <a:solidFill>
                            <a:schemeClr val="tx1"/>
                          </a:solidFill>
                          <a:effectLst/>
                        </a:rPr>
                        <a:t>Whittington </a:t>
                      </a:r>
                      <a:r>
                        <a:rPr lang="en-GB" sz="900" dirty="0" smtClean="0">
                          <a:solidFill>
                            <a:schemeClr val="accent5">
                              <a:lumMod val="50000"/>
                            </a:schemeClr>
                          </a:solidFill>
                          <a:effectLst/>
                        </a:rPr>
                        <a:t>(but he overstates oddity?)</a:t>
                      </a:r>
                      <a:endParaRPr lang="en-GB" sz="90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rgbClr val="FFC000"/>
                    </a:solidFill>
                  </a:tcPr>
                </a:tc>
              </a:tr>
              <a:tr h="207915">
                <a:tc>
                  <a:txBody>
                    <a:bodyPr/>
                    <a:lstStyle/>
                    <a:p>
                      <a:pPr>
                        <a:lnSpc>
                          <a:spcPct val="107000"/>
                        </a:lnSpc>
                        <a:spcAft>
                          <a:spcPts val="0"/>
                        </a:spcAft>
                      </a:pPr>
                      <a:r>
                        <a:rPr lang="en-GB" sz="900" dirty="0" smtClean="0">
                          <a:effectLst/>
                        </a:rPr>
                        <a:t>1981</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Odaraia</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 </a:t>
                      </a:r>
                      <a:r>
                        <a:rPr lang="en-GB" sz="900" dirty="0" smtClean="0">
                          <a:effectLst/>
                        </a:rPr>
                        <a:t>                  29</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err="1">
                          <a:effectLst/>
                        </a:rPr>
                        <a:t>malacostracan</a:t>
                      </a:r>
                      <a:r>
                        <a:rPr lang="en-GB" sz="900" dirty="0">
                          <a:effectLst/>
                        </a:rPr>
                        <a:t> </a:t>
                      </a:r>
                      <a:r>
                        <a:rPr lang="en-GB" sz="900" dirty="0" smtClean="0">
                          <a:effectLst/>
                        </a:rPr>
                        <a:t>crustacean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a:effectLst/>
                        </a:rPr>
                        <a:t>unique arthropod</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a:effectLst/>
                        </a:rPr>
                        <a:t>Briggs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r>
              <a:tr h="207915">
                <a:tc>
                  <a:txBody>
                    <a:bodyPr/>
                    <a:lstStyle/>
                    <a:p>
                      <a:pPr>
                        <a:lnSpc>
                          <a:spcPct val="107000"/>
                        </a:lnSpc>
                        <a:spcAft>
                          <a:spcPts val="0"/>
                        </a:spcAft>
                      </a:pPr>
                      <a:r>
                        <a:rPr lang="en-GB" sz="900" dirty="0">
                          <a:effectLst/>
                        </a:rPr>
                        <a:t>1981</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Sidneyia</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err="1" smtClean="0">
                          <a:effectLst/>
                        </a:rPr>
                        <a:t>merostome</a:t>
                      </a:r>
                      <a:r>
                        <a:rPr lang="en-GB" sz="900" dirty="0" smtClean="0">
                          <a:effectLst/>
                        </a:rPr>
                        <a:t>  (with appendage of</a:t>
                      </a:r>
                      <a:r>
                        <a:rPr lang="en-GB" sz="900" i="1" dirty="0" smtClean="0">
                          <a:effectLst/>
                        </a:rPr>
                        <a:t> </a:t>
                      </a:r>
                      <a:r>
                        <a:rPr lang="en-GB" sz="900" i="1" dirty="0" err="1" smtClean="0">
                          <a:effectLst/>
                        </a:rPr>
                        <a:t>Anomalocaris</a:t>
                      </a:r>
                      <a:r>
                        <a:rPr lang="en-GB" sz="900" i="1" dirty="0" smtClean="0">
                          <a:effectLst/>
                        </a:rPr>
                        <a:t> </a:t>
                      </a:r>
                      <a:r>
                        <a:rPr lang="en-GB" sz="900" dirty="0" smtClean="0">
                          <a:effectLst/>
                        </a:rPr>
                        <a:t>as feeding limb)</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unique arthropod</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a:effectLst/>
                        </a:rPr>
                        <a:t>Bruton</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r>
              <a:tr h="207915">
                <a:tc>
                  <a:txBody>
                    <a:bodyPr/>
                    <a:lstStyle/>
                    <a:p>
                      <a:pPr>
                        <a:lnSpc>
                          <a:spcPct val="107000"/>
                        </a:lnSpc>
                        <a:spcAft>
                          <a:spcPts val="0"/>
                        </a:spcAft>
                      </a:pPr>
                      <a:r>
                        <a:rPr lang="en-GB" sz="900" dirty="0">
                          <a:effectLst/>
                        </a:rPr>
                        <a:t>1981</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Molaria</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 </a:t>
                      </a:r>
                      <a:r>
                        <a:rPr lang="en-GB" sz="900" dirty="0" smtClean="0">
                          <a:effectLst/>
                        </a:rPr>
                        <a:t>                rare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err="1" smtClean="0">
                          <a:effectLst/>
                        </a:rPr>
                        <a:t>merostome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a:effectLst/>
                        </a:rPr>
                        <a:t>unique arthropod</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a:effectLst/>
                        </a:rPr>
                        <a:t>Whittington</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r>
              <a:tr h="185771">
                <a:tc>
                  <a:txBody>
                    <a:bodyPr/>
                    <a:lstStyle/>
                    <a:p>
                      <a:pPr>
                        <a:lnSpc>
                          <a:spcPct val="107000"/>
                        </a:lnSpc>
                        <a:spcAft>
                          <a:spcPts val="0"/>
                        </a:spcAft>
                      </a:pPr>
                      <a:r>
                        <a:rPr lang="en-GB" sz="900" dirty="0">
                          <a:effectLst/>
                        </a:rPr>
                        <a:t>1981</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Habelia</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 </a:t>
                      </a:r>
                      <a:r>
                        <a:rPr lang="en-GB" sz="900" dirty="0" smtClean="0">
                          <a:effectLst/>
                        </a:rPr>
                        <a:t>                rare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err="1" smtClean="0">
                          <a:effectLst/>
                        </a:rPr>
                        <a:t>merostome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a:effectLst/>
                        </a:rPr>
                        <a:t>unique arthropod</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Whittington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r>
              <a:tr h="207915">
                <a:tc>
                  <a:txBody>
                    <a:bodyPr/>
                    <a:lstStyle/>
                    <a:p>
                      <a:pPr>
                        <a:lnSpc>
                          <a:spcPct val="107000"/>
                        </a:lnSpc>
                        <a:spcAft>
                          <a:spcPts val="0"/>
                        </a:spcAft>
                      </a:pPr>
                      <a:r>
                        <a:rPr lang="en-GB" sz="900" dirty="0">
                          <a:effectLst/>
                        </a:rPr>
                        <a:t>1981</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Sarotrocercus</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 </a:t>
                      </a:r>
                      <a:r>
                        <a:rPr lang="en-GB" sz="900" dirty="0" smtClean="0">
                          <a:effectLst/>
                        </a:rPr>
                        <a:t>                rare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(unknown)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a:effectLst/>
                        </a:rPr>
                        <a:t>unique arthropod</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a:effectLst/>
                        </a:rPr>
                        <a:t>Whittington</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r>
              <a:tr h="207915">
                <a:tc>
                  <a:txBody>
                    <a:bodyPr/>
                    <a:lstStyle/>
                    <a:p>
                      <a:pPr>
                        <a:lnSpc>
                          <a:spcPct val="107000"/>
                        </a:lnSpc>
                        <a:spcAft>
                          <a:spcPts val="0"/>
                        </a:spcAft>
                      </a:pPr>
                      <a:r>
                        <a:rPr lang="en-GB" sz="900" dirty="0">
                          <a:effectLst/>
                        </a:rPr>
                        <a:t>1981</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Actaeus</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 </a:t>
                      </a:r>
                      <a:r>
                        <a:rPr lang="en-GB" sz="900" dirty="0" smtClean="0">
                          <a:effectLst/>
                        </a:rPr>
                        <a:t>                   1</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(unknown)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a:effectLst/>
                        </a:rPr>
                        <a:t>unique arthropod</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a:effectLst/>
                        </a:rPr>
                        <a:t>Whittington</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r>
              <a:tr h="207915">
                <a:tc>
                  <a:txBody>
                    <a:bodyPr/>
                    <a:lstStyle/>
                    <a:p>
                      <a:pPr>
                        <a:lnSpc>
                          <a:spcPct val="107000"/>
                        </a:lnSpc>
                        <a:spcAft>
                          <a:spcPts val="0"/>
                        </a:spcAft>
                      </a:pPr>
                      <a:r>
                        <a:rPr lang="en-GB" sz="900" dirty="0">
                          <a:effectLst/>
                        </a:rPr>
                        <a:t>1981</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Alalcomenaeus</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 </a:t>
                      </a:r>
                      <a:r>
                        <a:rPr lang="en-GB" sz="900" dirty="0" smtClean="0">
                          <a:effectLst/>
                        </a:rPr>
                        <a:t>                 rare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(unknown)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unique arthropod</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a:effectLst/>
                        </a:rPr>
                        <a:t>Whittington</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r>
              <a:tr h="207915">
                <a:tc>
                  <a:txBody>
                    <a:bodyPr/>
                    <a:lstStyle/>
                    <a:p>
                      <a:pPr>
                        <a:lnSpc>
                          <a:spcPct val="107000"/>
                        </a:lnSpc>
                        <a:spcAft>
                          <a:spcPts val="0"/>
                        </a:spcAft>
                      </a:pPr>
                      <a:r>
                        <a:rPr lang="en-GB" sz="900" dirty="0" smtClean="0">
                          <a:effectLst/>
                        </a:rPr>
                        <a:t>19</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Emeraldella</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err="1" smtClean="0">
                          <a:effectLst/>
                        </a:rPr>
                        <a:t>merostome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unique arthropod</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err="1">
                          <a:effectLst/>
                        </a:rPr>
                        <a:t>Bruton</a:t>
                      </a:r>
                      <a:r>
                        <a:rPr lang="en-GB" sz="900" dirty="0">
                          <a:effectLst/>
                        </a:rPr>
                        <a:t> </a:t>
                      </a:r>
                      <a:r>
                        <a:rPr lang="en-GB" sz="900">
                          <a:effectLst/>
                        </a:rPr>
                        <a:t>&amp; </a:t>
                      </a:r>
                      <a:r>
                        <a:rPr lang="en-GB" sz="900" smtClean="0">
                          <a:effectLst/>
                        </a:rPr>
                        <a:t>Whittington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r>
              <a:tr h="207915">
                <a:tc>
                  <a:txBody>
                    <a:bodyPr/>
                    <a:lstStyle/>
                    <a:p>
                      <a:pPr>
                        <a:lnSpc>
                          <a:spcPct val="107000"/>
                        </a:lnSpc>
                        <a:spcAft>
                          <a:spcPts val="0"/>
                        </a:spcAft>
                      </a:pPr>
                      <a:r>
                        <a:rPr lang="en-GB" sz="900" dirty="0">
                          <a:effectLst/>
                        </a:rPr>
                        <a:t>1983</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Leanchoilia</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smtClean="0">
                          <a:effectLst/>
                        </a:rPr>
                        <a:t>branchiopod </a:t>
                      </a:r>
                      <a:r>
                        <a:rPr lang="en-GB" sz="900" dirty="0">
                          <a:effectLst/>
                        </a:rPr>
                        <a:t>crustacean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unique arthropod</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err="1">
                          <a:effectLst/>
                        </a:rPr>
                        <a:t>Bruton</a:t>
                      </a:r>
                      <a:r>
                        <a:rPr lang="en-GB" sz="900" dirty="0">
                          <a:effectLst/>
                        </a:rPr>
                        <a:t> &amp; </a:t>
                      </a:r>
                      <a:r>
                        <a:rPr lang="en-GB" sz="900" dirty="0" smtClean="0">
                          <a:effectLst/>
                        </a:rPr>
                        <a:t>Whittington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r>
              <a:tr h="222555">
                <a:tc>
                  <a:txBody>
                    <a:bodyPr/>
                    <a:lstStyle/>
                    <a:p>
                      <a:pPr>
                        <a:lnSpc>
                          <a:spcPct val="107000"/>
                        </a:lnSpc>
                        <a:spcAft>
                          <a:spcPts val="0"/>
                        </a:spcAft>
                      </a:pPr>
                      <a:r>
                        <a:rPr lang="en-GB" sz="900">
                          <a:effectLst/>
                        </a:rPr>
                        <a:t>1988</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smtClean="0">
                          <a:effectLst/>
                        </a:rPr>
                        <a:t>Sanctacaris</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(unknown)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b="1" dirty="0">
                          <a:effectLst/>
                        </a:rPr>
                        <a:t>chelicerate</a:t>
                      </a:r>
                      <a:r>
                        <a:rPr lang="en-GB" sz="900" dirty="0">
                          <a:effectLst/>
                        </a:rPr>
                        <a:t> arthropod</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a:effectLst/>
                        </a:rPr>
                        <a:t>Briggs &amp; Collins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r>
              <a:tr h="193183">
                <a:tc>
                  <a:txBody>
                    <a:bodyPr/>
                    <a:lstStyle/>
                    <a:p>
                      <a:pPr>
                        <a:lnSpc>
                          <a:spcPct val="107000"/>
                        </a:lnSpc>
                        <a:spcAft>
                          <a:spcPts val="0"/>
                        </a:spcAft>
                      </a:pPr>
                      <a:r>
                        <a:rPr lang="en-GB" sz="900">
                          <a:effectLst/>
                        </a:rPr>
                        <a:t>1985</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a:effectLst/>
                        </a:rPr>
                        <a:t>Wiwaxia</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polychaete worm</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a:effectLst/>
                        </a:rPr>
                        <a:t>new phylum</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a:effectLst/>
                        </a:rPr>
                        <a:t>Conway Morris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r>
              <a:tr h="311431">
                <a:tc>
                  <a:txBody>
                    <a:bodyPr/>
                    <a:lstStyle/>
                    <a:p>
                      <a:pPr>
                        <a:lnSpc>
                          <a:spcPct val="107000"/>
                        </a:lnSpc>
                        <a:spcAft>
                          <a:spcPts val="0"/>
                        </a:spcAft>
                      </a:pPr>
                      <a:r>
                        <a:rPr lang="en-GB" sz="900">
                          <a:effectLst/>
                        </a:rPr>
                        <a:t>1985</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smtClean="0">
                          <a:effectLst/>
                        </a:rPr>
                        <a:t>Anomalocaris</a:t>
                      </a:r>
                      <a:r>
                        <a:rPr lang="en-GB" sz="900" b="1" i="1" dirty="0" smtClean="0">
                          <a:effectLst/>
                        </a:rPr>
                        <a:t>*</a:t>
                      </a:r>
                      <a:endParaRPr lang="en-GB" sz="9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smtClean="0">
                          <a:effectLst/>
                        </a:rPr>
                        <a:t>  100 appendages and other fragments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smtClean="0">
                          <a:solidFill>
                            <a:schemeClr val="tx1"/>
                          </a:solidFill>
                          <a:effectLst/>
                        </a:rPr>
                        <a:t>brachiopod </a:t>
                      </a:r>
                      <a:r>
                        <a:rPr lang="en-GB" sz="900" dirty="0" err="1" smtClean="0">
                          <a:solidFill>
                            <a:schemeClr val="tx1"/>
                          </a:solidFill>
                          <a:effectLst/>
                        </a:rPr>
                        <a:t>crusteacean</a:t>
                      </a:r>
                      <a:r>
                        <a:rPr lang="en-GB" sz="900" dirty="0" smtClean="0">
                          <a:solidFill>
                            <a:schemeClr val="tx1"/>
                          </a:solidFill>
                          <a:effectLst/>
                        </a:rPr>
                        <a:t>   </a:t>
                      </a:r>
                      <a:r>
                        <a:rPr lang="en-GB" sz="900" dirty="0" smtClean="0">
                          <a:solidFill>
                            <a:srgbClr val="002060"/>
                          </a:solidFill>
                          <a:effectLst/>
                        </a:rPr>
                        <a:t>(* Walcott also identified parts of the    </a:t>
                      </a:r>
                    </a:p>
                    <a:p>
                      <a:pPr>
                        <a:lnSpc>
                          <a:spcPct val="107000"/>
                        </a:lnSpc>
                        <a:spcAft>
                          <a:spcPts val="0"/>
                        </a:spcAft>
                      </a:pPr>
                      <a:r>
                        <a:rPr lang="en-GB" sz="900" dirty="0" smtClean="0">
                          <a:solidFill>
                            <a:srgbClr val="002060"/>
                          </a:solidFill>
                          <a:effectLst/>
                        </a:rPr>
                        <a:t>                                           final animal as jellyfish &amp; sea cucumber)</a:t>
                      </a:r>
                      <a:endParaRPr lang="en-GB" sz="9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new phylum</a:t>
                      </a:r>
                      <a:endParaRPr lang="en-GB"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c>
                  <a:txBody>
                    <a:bodyPr/>
                    <a:lstStyle/>
                    <a:p>
                      <a:pPr>
                        <a:lnSpc>
                          <a:spcPct val="107000"/>
                        </a:lnSpc>
                        <a:spcAft>
                          <a:spcPts val="0"/>
                        </a:spcAft>
                      </a:pPr>
                      <a:r>
                        <a:rPr lang="en-GB" sz="9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Whittington &amp; Briggs</a:t>
                      </a:r>
                      <a:endParaRPr lang="en-GB" sz="9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solidFill>
                      <a:schemeClr val="accent6">
                        <a:lumMod val="40000"/>
                        <a:lumOff val="60000"/>
                      </a:schemeClr>
                    </a:solidFill>
                  </a:tcPr>
                </a:tc>
              </a:tr>
              <a:tr h="207915">
                <a:tc>
                  <a:txBody>
                    <a:bodyPr/>
                    <a:lstStyle/>
                    <a:p>
                      <a:pPr>
                        <a:lnSpc>
                          <a:spcPct val="107000"/>
                        </a:lnSpc>
                        <a:spcAft>
                          <a:spcPts val="0"/>
                        </a:spcAft>
                      </a:pPr>
                      <a:r>
                        <a:rPr lang="en-GB" sz="900" dirty="0" smtClean="0">
                          <a:effectLst/>
                          <a:latin typeface="Calibri" panose="020F0502020204030204" pitchFamily="34" charset="0"/>
                          <a:ea typeface="Calibri" panose="020F0502020204030204" pitchFamily="34" charset="0"/>
                          <a:cs typeface="Times New Roman" panose="02020603050405020304" pitchFamily="18" charset="0"/>
                        </a:rPr>
                        <a:t>2012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b="1" i="1" dirty="0" err="1" smtClean="0">
                          <a:solidFill>
                            <a:schemeClr val="tx1"/>
                          </a:solidFill>
                          <a:effectLst/>
                          <a:latin typeface="+mn-lt"/>
                          <a:ea typeface="+mn-ea"/>
                          <a:cs typeface="+mn-cs"/>
                        </a:rPr>
                        <a:t>Pikaia</a:t>
                      </a:r>
                      <a:endParaRPr lang="en-GB" sz="900" b="1"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r>
                        <a:rPr lang="en-GB" sz="900" b="0" dirty="0" smtClean="0"/>
                        <a:t>               114</a:t>
                      </a:r>
                      <a:endParaRPr lang="en-GB" sz="900" b="0" dirty="0"/>
                    </a:p>
                  </a:txBody>
                  <a:tcPr marL="53662" marR="53662" marT="0" marB="0"/>
                </a:tc>
                <a:tc>
                  <a:txBody>
                    <a:bodyPr/>
                    <a:lstStyle/>
                    <a:p>
                      <a:r>
                        <a:rPr lang="en-GB" sz="900" dirty="0" smtClean="0"/>
                        <a:t>polychaete worm</a:t>
                      </a:r>
                      <a:endParaRPr lang="en-GB" sz="900" dirty="0"/>
                    </a:p>
                  </a:txBody>
                  <a:tcPr marL="53662" marR="53662" marT="0" marB="0"/>
                </a:tc>
                <a:tc>
                  <a:txBody>
                    <a:bodyPr/>
                    <a:lstStyle/>
                    <a:p>
                      <a:pPr>
                        <a:lnSpc>
                          <a:spcPct val="107000"/>
                        </a:lnSpc>
                        <a:spcAft>
                          <a:spcPts val="0"/>
                        </a:spcAft>
                      </a:pPr>
                      <a:r>
                        <a:rPr lang="en-GB" sz="900" dirty="0" err="1" smtClean="0">
                          <a:effectLst/>
                        </a:rPr>
                        <a:t>chordata</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c>
                  <a:txBody>
                    <a:bodyPr/>
                    <a:lstStyle/>
                    <a:p>
                      <a:pPr>
                        <a:lnSpc>
                          <a:spcPct val="107000"/>
                        </a:lnSpc>
                        <a:spcAft>
                          <a:spcPts val="0"/>
                        </a:spcAft>
                      </a:pPr>
                      <a:r>
                        <a:rPr lang="en-GB" sz="900" dirty="0">
                          <a:effectLst/>
                        </a:rPr>
                        <a:t> </a:t>
                      </a:r>
                      <a:r>
                        <a:rPr lang="en-GB" sz="900" dirty="0" smtClean="0">
                          <a:effectLst/>
                        </a:rPr>
                        <a:t>Conway Morris &amp; Caron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3662" marR="53662" marT="0" marB="0"/>
                </a:tc>
              </a:tr>
            </a:tbl>
          </a:graphicData>
        </a:graphic>
      </p:graphicFrame>
      <p:sp>
        <p:nvSpPr>
          <p:cNvPr id="2" name="TextBox 1"/>
          <p:cNvSpPr txBox="1"/>
          <p:nvPr/>
        </p:nvSpPr>
        <p:spPr>
          <a:xfrm>
            <a:off x="218941" y="0"/>
            <a:ext cx="11706896" cy="369332"/>
          </a:xfrm>
          <a:prstGeom prst="rect">
            <a:avLst/>
          </a:prstGeom>
          <a:noFill/>
        </p:spPr>
        <p:txBody>
          <a:bodyPr wrap="square" rtlCol="0">
            <a:spAutoFit/>
          </a:bodyPr>
          <a:lstStyle/>
          <a:p>
            <a:r>
              <a:rPr lang="en-GB" dirty="0" smtClean="0"/>
              <a:t>  Cambridge reinterpretation of Burgess Shale fossils, in a five act sequence of study, from table 3.3 and text in Gould (1989)</a:t>
            </a:r>
            <a:endParaRPr lang="en-GB" dirty="0"/>
          </a:p>
        </p:txBody>
      </p:sp>
      <p:sp>
        <p:nvSpPr>
          <p:cNvPr id="4" name="TextBox 3"/>
          <p:cNvSpPr txBox="1"/>
          <p:nvPr/>
        </p:nvSpPr>
        <p:spPr>
          <a:xfrm>
            <a:off x="7340957" y="492301"/>
            <a:ext cx="2420149" cy="738664"/>
          </a:xfrm>
          <a:prstGeom prst="rect">
            <a:avLst/>
          </a:prstGeom>
          <a:noFill/>
        </p:spPr>
        <p:txBody>
          <a:bodyPr wrap="square" rtlCol="0">
            <a:spAutoFit/>
          </a:bodyPr>
          <a:lstStyle/>
          <a:p>
            <a:r>
              <a:rPr lang="en-GB" sz="1400" b="1" dirty="0" smtClean="0">
                <a:solidFill>
                  <a:schemeClr val="accent5">
                    <a:lumMod val="50000"/>
                  </a:schemeClr>
                </a:solidFill>
              </a:rPr>
              <a:t>ACT 1 Growing doubts on location in existing arthropod groups </a:t>
            </a:r>
            <a:endParaRPr lang="en-GB" sz="1400" b="1" dirty="0">
              <a:solidFill>
                <a:schemeClr val="accent5">
                  <a:lumMod val="50000"/>
                </a:schemeClr>
              </a:solidFill>
            </a:endParaRPr>
          </a:p>
        </p:txBody>
      </p:sp>
      <p:sp>
        <p:nvSpPr>
          <p:cNvPr id="5" name="TextBox 4"/>
          <p:cNvSpPr txBox="1"/>
          <p:nvPr/>
        </p:nvSpPr>
        <p:spPr>
          <a:xfrm>
            <a:off x="7340957" y="1134283"/>
            <a:ext cx="2202288" cy="307777"/>
          </a:xfrm>
          <a:prstGeom prst="rect">
            <a:avLst/>
          </a:prstGeom>
          <a:noFill/>
        </p:spPr>
        <p:txBody>
          <a:bodyPr wrap="square" rtlCol="0">
            <a:spAutoFit/>
          </a:bodyPr>
          <a:lstStyle/>
          <a:p>
            <a:r>
              <a:rPr lang="en-GB" sz="1400" b="1" dirty="0" smtClean="0">
                <a:solidFill>
                  <a:schemeClr val="accent5">
                    <a:lumMod val="50000"/>
                  </a:schemeClr>
                </a:solidFill>
              </a:rPr>
              <a:t>ACT 2 True oddity didn’t fit</a:t>
            </a:r>
            <a:endParaRPr lang="en-GB" sz="1400" b="1" dirty="0">
              <a:solidFill>
                <a:schemeClr val="accent5">
                  <a:lumMod val="50000"/>
                </a:schemeClr>
              </a:solidFill>
            </a:endParaRPr>
          </a:p>
        </p:txBody>
      </p:sp>
      <p:sp>
        <p:nvSpPr>
          <p:cNvPr id="6" name="TextBox 5"/>
          <p:cNvSpPr txBox="1"/>
          <p:nvPr/>
        </p:nvSpPr>
        <p:spPr>
          <a:xfrm>
            <a:off x="7482625" y="1700011"/>
            <a:ext cx="184731" cy="369332"/>
          </a:xfrm>
          <a:prstGeom prst="rect">
            <a:avLst/>
          </a:prstGeom>
          <a:noFill/>
        </p:spPr>
        <p:txBody>
          <a:bodyPr wrap="none" rtlCol="0">
            <a:spAutoFit/>
          </a:bodyPr>
          <a:lstStyle/>
          <a:p>
            <a:endParaRPr lang="en-GB" dirty="0"/>
          </a:p>
        </p:txBody>
      </p:sp>
      <p:sp>
        <p:nvSpPr>
          <p:cNvPr id="7" name="TextBox 6"/>
          <p:cNvSpPr txBox="1"/>
          <p:nvPr/>
        </p:nvSpPr>
        <p:spPr>
          <a:xfrm>
            <a:off x="7340957" y="1677177"/>
            <a:ext cx="2420149" cy="1169551"/>
          </a:xfrm>
          <a:prstGeom prst="rect">
            <a:avLst/>
          </a:prstGeom>
          <a:noFill/>
        </p:spPr>
        <p:txBody>
          <a:bodyPr wrap="square" rtlCol="0">
            <a:spAutoFit/>
          </a:bodyPr>
          <a:lstStyle/>
          <a:p>
            <a:r>
              <a:rPr lang="en-GB" sz="1400" b="1" dirty="0" smtClean="0">
                <a:solidFill>
                  <a:schemeClr val="accent5">
                    <a:lumMod val="50000"/>
                  </a:schemeClr>
                </a:solidFill>
              </a:rPr>
              <a:t>ACT 3 More ‘oddballs’ among specimens consolidate focus on distinctiveness &amp; disparity </a:t>
            </a:r>
          </a:p>
          <a:p>
            <a:r>
              <a:rPr lang="en-GB" sz="1400" b="1" dirty="0" smtClean="0">
                <a:solidFill>
                  <a:schemeClr val="accent5">
                    <a:lumMod val="50000"/>
                  </a:schemeClr>
                </a:solidFill>
              </a:rPr>
              <a:t>as features of the fauna: anomalies become normal</a:t>
            </a:r>
            <a:endParaRPr lang="en-GB" sz="1400" b="1" dirty="0">
              <a:solidFill>
                <a:schemeClr val="accent5">
                  <a:lumMod val="50000"/>
                </a:schemeClr>
              </a:solidFill>
            </a:endParaRPr>
          </a:p>
        </p:txBody>
      </p:sp>
      <p:sp>
        <p:nvSpPr>
          <p:cNvPr id="8" name="TextBox 7"/>
          <p:cNvSpPr txBox="1"/>
          <p:nvPr/>
        </p:nvSpPr>
        <p:spPr>
          <a:xfrm flipH="1">
            <a:off x="7455786" y="3217123"/>
            <a:ext cx="2305320" cy="738664"/>
          </a:xfrm>
          <a:prstGeom prst="rect">
            <a:avLst/>
          </a:prstGeom>
          <a:noFill/>
        </p:spPr>
        <p:txBody>
          <a:bodyPr wrap="square" rtlCol="0">
            <a:spAutoFit/>
          </a:bodyPr>
          <a:lstStyle/>
          <a:p>
            <a:r>
              <a:rPr lang="en-GB" sz="1400" b="1" dirty="0" smtClean="0">
                <a:solidFill>
                  <a:schemeClr val="accent5">
                    <a:lumMod val="50000"/>
                  </a:schemeClr>
                </a:solidFill>
              </a:rPr>
              <a:t>ACT 4 Reallocation under-lines distinctiveness of fauna</a:t>
            </a:r>
            <a:endParaRPr lang="en-GB" sz="1400" b="1" dirty="0">
              <a:solidFill>
                <a:schemeClr val="accent5">
                  <a:lumMod val="50000"/>
                </a:schemeClr>
              </a:solidFill>
            </a:endParaRPr>
          </a:p>
        </p:txBody>
      </p:sp>
      <p:sp>
        <p:nvSpPr>
          <p:cNvPr id="9" name="TextBox 8"/>
          <p:cNvSpPr txBox="1"/>
          <p:nvPr/>
        </p:nvSpPr>
        <p:spPr>
          <a:xfrm>
            <a:off x="7340957" y="4341648"/>
            <a:ext cx="2525820" cy="1384995"/>
          </a:xfrm>
          <a:prstGeom prst="rect">
            <a:avLst/>
          </a:prstGeom>
          <a:noFill/>
        </p:spPr>
        <p:txBody>
          <a:bodyPr wrap="none" rtlCol="0">
            <a:spAutoFit/>
          </a:bodyPr>
          <a:lstStyle/>
          <a:p>
            <a:r>
              <a:rPr lang="en-GB" sz="1400" b="1" dirty="0" smtClean="0">
                <a:solidFill>
                  <a:schemeClr val="accent5">
                    <a:lumMod val="50000"/>
                  </a:schemeClr>
                </a:solidFill>
              </a:rPr>
              <a:t>ACT 5 Research programme </a:t>
            </a:r>
          </a:p>
          <a:p>
            <a:r>
              <a:rPr lang="en-GB" sz="1400" b="1" dirty="0" smtClean="0">
                <a:solidFill>
                  <a:schemeClr val="accent5">
                    <a:lumMod val="50000"/>
                  </a:schemeClr>
                </a:solidFill>
              </a:rPr>
              <a:t>comes to fruition by charting </a:t>
            </a:r>
          </a:p>
          <a:p>
            <a:r>
              <a:rPr lang="en-GB" sz="1400" b="1" dirty="0" smtClean="0">
                <a:solidFill>
                  <a:schemeClr val="accent5">
                    <a:lumMod val="50000"/>
                  </a:schemeClr>
                </a:solidFill>
              </a:rPr>
              <a:t>range of different </a:t>
            </a:r>
          </a:p>
          <a:p>
            <a:r>
              <a:rPr lang="en-GB" sz="1400" b="1" dirty="0" smtClean="0">
                <a:solidFill>
                  <a:schemeClr val="accent5">
                    <a:lumMod val="50000"/>
                  </a:schemeClr>
                </a:solidFill>
              </a:rPr>
              <a:t>‘experimental’ permutations </a:t>
            </a:r>
          </a:p>
          <a:p>
            <a:r>
              <a:rPr lang="en-GB" sz="1400" b="1" dirty="0" smtClean="0">
                <a:solidFill>
                  <a:schemeClr val="accent5">
                    <a:lumMod val="50000"/>
                  </a:schemeClr>
                </a:solidFill>
              </a:rPr>
              <a:t>from the ‘arthropod </a:t>
            </a:r>
            <a:r>
              <a:rPr lang="en-GB" sz="1400" b="1" dirty="0" err="1" smtClean="0">
                <a:solidFill>
                  <a:schemeClr val="accent5">
                    <a:lumMod val="50000"/>
                  </a:schemeClr>
                </a:solidFill>
              </a:rPr>
              <a:t>grabbag</a:t>
            </a:r>
            <a:r>
              <a:rPr lang="en-GB" sz="1400" b="1" dirty="0" smtClean="0">
                <a:solidFill>
                  <a:schemeClr val="accent5">
                    <a:lumMod val="50000"/>
                  </a:schemeClr>
                </a:solidFill>
              </a:rPr>
              <a:t>’, </a:t>
            </a:r>
            <a:br>
              <a:rPr lang="en-GB" sz="1400" b="1" dirty="0" smtClean="0">
                <a:solidFill>
                  <a:schemeClr val="accent5">
                    <a:lumMod val="50000"/>
                  </a:schemeClr>
                </a:solidFill>
              </a:rPr>
            </a:br>
            <a:r>
              <a:rPr lang="en-GB" sz="1400" b="1" dirty="0" smtClean="0">
                <a:solidFill>
                  <a:schemeClr val="accent5">
                    <a:lumMod val="50000"/>
                  </a:schemeClr>
                </a:solidFill>
              </a:rPr>
              <a:t>+ adding two further new phyla</a:t>
            </a:r>
            <a:endParaRPr lang="en-GB" sz="1400" b="1" dirty="0">
              <a:solidFill>
                <a:schemeClr val="accent5">
                  <a:lumMod val="50000"/>
                </a:schemeClr>
              </a:solidFill>
            </a:endParaRPr>
          </a:p>
        </p:txBody>
      </p:sp>
      <p:sp>
        <p:nvSpPr>
          <p:cNvPr id="10" name="TextBox 9"/>
          <p:cNvSpPr txBox="1"/>
          <p:nvPr/>
        </p:nvSpPr>
        <p:spPr>
          <a:xfrm>
            <a:off x="7340957" y="6291689"/>
            <a:ext cx="2525820" cy="369332"/>
          </a:xfrm>
          <a:prstGeom prst="rect">
            <a:avLst/>
          </a:prstGeom>
          <a:noFill/>
        </p:spPr>
        <p:txBody>
          <a:bodyPr wrap="square" rtlCol="0">
            <a:spAutoFit/>
          </a:bodyPr>
          <a:lstStyle/>
          <a:p>
            <a:r>
              <a:rPr lang="en-GB" sz="1400" b="1" dirty="0" smtClean="0">
                <a:solidFill>
                  <a:schemeClr val="accent5">
                    <a:lumMod val="50000"/>
                  </a:schemeClr>
                </a:solidFill>
              </a:rPr>
              <a:t>ACT 6? [Part 2] work continues</a:t>
            </a:r>
            <a:r>
              <a:rPr lang="en-GB" b="1" dirty="0" smtClean="0">
                <a:solidFill>
                  <a:schemeClr val="accent5">
                    <a:lumMod val="50000"/>
                  </a:schemeClr>
                </a:solidFill>
              </a:rPr>
              <a:t> </a:t>
            </a:r>
            <a:endParaRPr lang="en-GB" b="1" dirty="0">
              <a:solidFill>
                <a:schemeClr val="accent5">
                  <a:lumMod val="50000"/>
                </a:schemeClr>
              </a:solidFill>
            </a:endParaRPr>
          </a:p>
        </p:txBody>
      </p:sp>
      <p:sp>
        <p:nvSpPr>
          <p:cNvPr id="11" name="Slide Number Placeholder 10"/>
          <p:cNvSpPr>
            <a:spLocks noGrp="1"/>
          </p:cNvSpPr>
          <p:nvPr>
            <p:ph type="sldNum" sz="quarter" idx="12"/>
          </p:nvPr>
        </p:nvSpPr>
        <p:spPr/>
        <p:txBody>
          <a:bodyPr/>
          <a:lstStyle/>
          <a:p>
            <a:fld id="{0C3C750E-3C81-4169-8FD7-C17884284226}" type="slidenum">
              <a:rPr lang="en-GB" smtClean="0"/>
              <a:t>24</a:t>
            </a:fld>
            <a:endParaRPr lang="en-GB"/>
          </a:p>
        </p:txBody>
      </p:sp>
    </p:spTree>
    <p:extLst>
      <p:ext uri="{BB962C8B-B14F-4D97-AF65-F5344CB8AC3E}">
        <p14:creationId xmlns:p14="http://schemas.microsoft.com/office/powerpoint/2010/main" val="3074137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7" grpId="0"/>
      <p:bldP spid="8" grpId="0"/>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614" y="1"/>
            <a:ext cx="11294771" cy="734096"/>
          </a:xfrm>
        </p:spPr>
        <p:txBody>
          <a:bodyPr>
            <a:normAutofit/>
          </a:bodyPr>
          <a:lstStyle/>
          <a:p>
            <a:pPr algn="ctr"/>
            <a:r>
              <a:rPr lang="en-GB" sz="3600" b="1" dirty="0" smtClean="0"/>
              <a:t>Resume of the Cambridge Interpretation of the Burgess fauna</a:t>
            </a:r>
            <a:endParaRPr lang="en-GB" sz="3600" b="1" dirty="0"/>
          </a:p>
        </p:txBody>
      </p:sp>
      <p:sp>
        <p:nvSpPr>
          <p:cNvPr id="3" name="Content Placeholder 2"/>
          <p:cNvSpPr>
            <a:spLocks noGrp="1"/>
          </p:cNvSpPr>
          <p:nvPr>
            <p:ph idx="1"/>
          </p:nvPr>
        </p:nvSpPr>
        <p:spPr>
          <a:xfrm>
            <a:off x="276894" y="631066"/>
            <a:ext cx="11638209" cy="6027312"/>
          </a:xfrm>
        </p:spPr>
        <p:txBody>
          <a:bodyPr>
            <a:noAutofit/>
          </a:bodyPr>
          <a:lstStyle/>
          <a:p>
            <a:r>
              <a:rPr lang="en-GB" sz="2200" dirty="0" smtClean="0"/>
              <a:t>Whittington et al began with the expectation that their more detailed work would largely fit within Walcott’s framework and would therefore be completed fairly rapidly, but soon developed the view that many weird specimens did not fit well into the phyla to which they had been assigned. Their detailed research encouraged them to challenge many of Walcott’s phylum designations and to treat markedly different body plans as new phyla</a:t>
            </a:r>
          </a:p>
          <a:p>
            <a:r>
              <a:rPr lang="en-GB" sz="2200" dirty="0" smtClean="0"/>
              <a:t>This was reinforced by the influence of </a:t>
            </a:r>
            <a:r>
              <a:rPr lang="en-GB" sz="2200" dirty="0" err="1" smtClean="0"/>
              <a:t>Sidnie</a:t>
            </a:r>
            <a:r>
              <a:rPr lang="en-GB" sz="2200" dirty="0" smtClean="0"/>
              <a:t> Manton (hardly mentioned by Gould but given more attention elsewhere) who was a world expert on arthropods who regarded them as ‘polyphyletic’ rather than ‘monophyletic’</a:t>
            </a:r>
          </a:p>
          <a:p>
            <a:r>
              <a:rPr lang="en-GB" sz="2200" dirty="0" smtClean="0"/>
              <a:t>This led them to suggest that the ‘Cambrian explosion’ was characterised by a ‘lawn’ of many different phyla, only a minority of which survived to become ancestors of existing phyla and species. BUT they also downplayed the superior adaptability of the survivors, as the ‘oddballs’ seemed specialised rather than ‘primitive’, making chance an important influence</a:t>
            </a:r>
          </a:p>
          <a:p>
            <a:r>
              <a:rPr lang="en-GB" sz="2200" dirty="0" smtClean="0"/>
              <a:t>This view was strongly embraced by Gould in his </a:t>
            </a:r>
            <a:r>
              <a:rPr lang="en-GB" sz="2200" i="1" dirty="0" smtClean="0"/>
              <a:t>Wonderful Life</a:t>
            </a:r>
            <a:r>
              <a:rPr lang="en-GB" sz="2200" dirty="0" smtClean="0"/>
              <a:t>, as a basis for an even broader argument about evolutionary contingencies which challenged the assumption that evolution delivered long term progress rather than local adaptation</a:t>
            </a:r>
          </a:p>
          <a:p>
            <a:r>
              <a:rPr lang="en-GB" sz="2200" dirty="0" smtClean="0"/>
              <a:t>BUT  further research on the Burgess Shale and similar fossils, coupled with new ideas in taxonomy, soon led to challenges to the standard Cambridge (and Gould) characterisation of the implications of their findings [see part 2]   </a:t>
            </a:r>
            <a:endParaRPr lang="en-GB" sz="2200" dirty="0"/>
          </a:p>
        </p:txBody>
      </p:sp>
      <p:sp>
        <p:nvSpPr>
          <p:cNvPr id="4" name="Slide Number Placeholder 3"/>
          <p:cNvSpPr>
            <a:spLocks noGrp="1"/>
          </p:cNvSpPr>
          <p:nvPr>
            <p:ph type="sldNum" sz="quarter" idx="12"/>
          </p:nvPr>
        </p:nvSpPr>
        <p:spPr/>
        <p:txBody>
          <a:bodyPr/>
          <a:lstStyle/>
          <a:p>
            <a:fld id="{0C3C750E-3C81-4169-8FD7-C17884284226}" type="slidenum">
              <a:rPr lang="en-GB" smtClean="0"/>
              <a:t>25</a:t>
            </a:fld>
            <a:endParaRPr lang="en-GB"/>
          </a:p>
        </p:txBody>
      </p:sp>
    </p:spTree>
    <p:extLst>
      <p:ext uri="{BB962C8B-B14F-4D97-AF65-F5344CB8AC3E}">
        <p14:creationId xmlns:p14="http://schemas.microsoft.com/office/powerpoint/2010/main" val="2089047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9245" y="1"/>
            <a:ext cx="11307650" cy="656822"/>
          </a:xfrm>
        </p:spPr>
        <p:txBody>
          <a:bodyPr>
            <a:normAutofit/>
          </a:bodyPr>
          <a:lstStyle/>
          <a:p>
            <a:pPr algn="ctr"/>
            <a:r>
              <a:rPr lang="en-GB" sz="3600" b="1" dirty="0" smtClean="0"/>
              <a:t>The role of </a:t>
            </a:r>
            <a:r>
              <a:rPr lang="en-GB" sz="3600" b="1" dirty="0" err="1" smtClean="0"/>
              <a:t>Sidnie</a:t>
            </a:r>
            <a:r>
              <a:rPr lang="en-GB" sz="3600" b="1" dirty="0" smtClean="0"/>
              <a:t> </a:t>
            </a:r>
            <a:r>
              <a:rPr lang="en-GB" sz="3600" b="1" dirty="0" err="1" smtClean="0"/>
              <a:t>Milana</a:t>
            </a:r>
            <a:r>
              <a:rPr lang="en-GB" sz="3600" b="1" dirty="0" smtClean="0"/>
              <a:t> Manton, expert on living arthropods</a:t>
            </a:r>
            <a:endParaRPr lang="en-GB" b="1" dirty="0"/>
          </a:p>
        </p:txBody>
      </p:sp>
      <p:sp>
        <p:nvSpPr>
          <p:cNvPr id="3" name="Content Placeholder 2"/>
          <p:cNvSpPr>
            <a:spLocks noGrp="1"/>
          </p:cNvSpPr>
          <p:nvPr>
            <p:ph idx="1"/>
          </p:nvPr>
        </p:nvSpPr>
        <p:spPr>
          <a:xfrm>
            <a:off x="296215" y="656823"/>
            <a:ext cx="11590986" cy="5872766"/>
          </a:xfrm>
        </p:spPr>
        <p:txBody>
          <a:bodyPr>
            <a:noAutofit/>
          </a:bodyPr>
          <a:lstStyle/>
          <a:p>
            <a:r>
              <a:rPr lang="en-GB" sz="2400" dirty="0" smtClean="0"/>
              <a:t>The older of 2 sisters (both became FRSs!); undergraduate &amp; PhD at </a:t>
            </a:r>
            <a:r>
              <a:rPr lang="en-GB" sz="2400" dirty="0" err="1" smtClean="0"/>
              <a:t>Girton</a:t>
            </a:r>
            <a:r>
              <a:rPr lang="en-GB" sz="2400" dirty="0" smtClean="0"/>
              <a:t>, Cambridge; first woman Demonstrator in Comparative Anatomy, then Director of Studies &amp; Research Fellow; Reader at Kings, London (1949-1960), then linked to QMC and British Museum </a:t>
            </a:r>
          </a:p>
          <a:p>
            <a:r>
              <a:rPr lang="en-GB" sz="2400" dirty="0" smtClean="0"/>
              <a:t>Recognised </a:t>
            </a:r>
            <a:r>
              <a:rPr lang="en-GB" sz="2400" dirty="0"/>
              <a:t>world authority on arthropods, </a:t>
            </a:r>
            <a:r>
              <a:rPr lang="en-GB" sz="2400" dirty="0" smtClean="0"/>
              <a:t>especially their embryological </a:t>
            </a:r>
            <a:r>
              <a:rPr lang="en-GB" sz="2400" dirty="0"/>
              <a:t>development, </a:t>
            </a:r>
            <a:r>
              <a:rPr lang="en-GB" sz="2400" dirty="0" smtClean="0"/>
              <a:t>mechanisms </a:t>
            </a:r>
            <a:r>
              <a:rPr lang="en-GB" sz="2400" dirty="0"/>
              <a:t>of </a:t>
            </a:r>
            <a:r>
              <a:rPr lang="en-GB" sz="2400" dirty="0" smtClean="0"/>
              <a:t>feeding, and locomotion; 63 scientific publications (1927-1979) </a:t>
            </a:r>
            <a:r>
              <a:rPr lang="en-GB" sz="2400" dirty="0" err="1" smtClean="0"/>
              <a:t>inc.</a:t>
            </a:r>
            <a:r>
              <a:rPr lang="en-GB" sz="2400" dirty="0" smtClean="0"/>
              <a:t> </a:t>
            </a:r>
            <a:r>
              <a:rPr lang="en-GB" sz="2400" i="1" dirty="0" smtClean="0"/>
              <a:t>The Arthropoda: Habits, functional morphology and evolution</a:t>
            </a:r>
            <a:r>
              <a:rPr lang="en-GB" sz="2400" dirty="0" smtClean="0"/>
              <a:t> (1977). She also published impressions of science in the USSR &amp; on the breeding and genetics of rare cat breeds! </a:t>
            </a:r>
          </a:p>
          <a:p>
            <a:r>
              <a:rPr lang="en-GB" sz="2400" dirty="0" smtClean="0"/>
              <a:t>She addressed the character of evolutionary relationships among arthropods, especially distinguishing between common ancestry and convergent features, and argued for the polyphyletic rather than monophyletic evolution of arthropod anatomies</a:t>
            </a:r>
          </a:p>
          <a:p>
            <a:r>
              <a:rPr lang="en-GB" sz="2400" dirty="0" smtClean="0"/>
              <a:t>This influenced the Cambridge team’s interpretation of the diverse body plans of the BS arthropods as a ‘phylogenetic lawn’, though Gould says little about her influence  </a:t>
            </a:r>
          </a:p>
          <a:p>
            <a:r>
              <a:rPr lang="en-GB" sz="2400" dirty="0"/>
              <a:t>Baron (2009) </a:t>
            </a:r>
            <a:r>
              <a:rPr lang="en-GB" sz="2400" dirty="0" smtClean="0"/>
              <a:t>argues Manton’s analysis (and that of other members of the ‘British School’) was based on an ‘idealist’ notion of archetypal body-plans, perhaps reflecting </a:t>
            </a:r>
            <a:r>
              <a:rPr lang="en-GB" sz="2400" dirty="0"/>
              <a:t>a training </a:t>
            </a:r>
            <a:r>
              <a:rPr lang="en-GB" sz="2400" dirty="0" smtClean="0"/>
              <a:t>predating </a:t>
            </a:r>
            <a:r>
              <a:rPr lang="en-GB" sz="2400" dirty="0"/>
              <a:t>the ‘modern Darwinian </a:t>
            </a:r>
            <a:r>
              <a:rPr lang="en-GB" sz="2400" dirty="0" smtClean="0"/>
              <a:t>synthesis’. As we will see in part 2, many later researchers championed the alternative monophyletic view</a:t>
            </a:r>
          </a:p>
        </p:txBody>
      </p:sp>
      <p:sp>
        <p:nvSpPr>
          <p:cNvPr id="4" name="Slide Number Placeholder 3"/>
          <p:cNvSpPr>
            <a:spLocks noGrp="1"/>
          </p:cNvSpPr>
          <p:nvPr>
            <p:ph type="sldNum" sz="quarter" idx="12"/>
          </p:nvPr>
        </p:nvSpPr>
        <p:spPr/>
        <p:txBody>
          <a:bodyPr/>
          <a:lstStyle/>
          <a:p>
            <a:fld id="{0C3C750E-3C81-4169-8FD7-C17884284226}" type="slidenum">
              <a:rPr lang="en-GB" smtClean="0"/>
              <a:t>26</a:t>
            </a:fld>
            <a:endParaRPr lang="en-GB"/>
          </a:p>
        </p:txBody>
      </p:sp>
    </p:spTree>
    <p:extLst>
      <p:ext uri="{BB962C8B-B14F-4D97-AF65-F5344CB8AC3E}">
        <p14:creationId xmlns:p14="http://schemas.microsoft.com/office/powerpoint/2010/main" val="2178751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335" y="1"/>
            <a:ext cx="11487955" cy="953036"/>
          </a:xfrm>
        </p:spPr>
        <p:txBody>
          <a:bodyPr>
            <a:normAutofit/>
          </a:bodyPr>
          <a:lstStyle/>
          <a:p>
            <a:pPr algn="ctr"/>
            <a:r>
              <a:rPr lang="en-GB" sz="3600" b="1" dirty="0" smtClean="0"/>
              <a:t>Overall themes: disparity of body plans and complex ecology</a:t>
            </a:r>
            <a:endParaRPr lang="en-GB" sz="3600" b="1" dirty="0"/>
          </a:p>
        </p:txBody>
      </p:sp>
      <p:pic>
        <p:nvPicPr>
          <p:cNvPr id="6" name="Content Placeholder 5"/>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405832" y="987578"/>
            <a:ext cx="5180930" cy="5106822"/>
          </a:xfrm>
        </p:spPr>
      </p:pic>
      <p:pic>
        <p:nvPicPr>
          <p:cNvPr id="5" name="Content Placeholder 4"/>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5433124" y="959433"/>
            <a:ext cx="6491804" cy="4805406"/>
          </a:xfrm>
        </p:spPr>
      </p:pic>
      <p:sp>
        <p:nvSpPr>
          <p:cNvPr id="3" name="TextBox 2"/>
          <p:cNvSpPr txBox="1"/>
          <p:nvPr/>
        </p:nvSpPr>
        <p:spPr>
          <a:xfrm>
            <a:off x="858404" y="5164674"/>
            <a:ext cx="4275786" cy="1261884"/>
          </a:xfrm>
          <a:prstGeom prst="rect">
            <a:avLst/>
          </a:prstGeom>
          <a:noFill/>
        </p:spPr>
        <p:txBody>
          <a:bodyPr wrap="square" rtlCol="0">
            <a:spAutoFit/>
          </a:bodyPr>
          <a:lstStyle/>
          <a:p>
            <a:r>
              <a:rPr lang="en-GB" sz="2000" b="1" dirty="0" smtClean="0"/>
              <a:t>Whittington’s famous 1979 depiction of a phylogenetic lawn and extinction </a:t>
            </a:r>
            <a:r>
              <a:rPr lang="en-GB" dirty="0" smtClean="0"/>
              <a:t>(reproduced from Conway Morris, </a:t>
            </a:r>
            <a:r>
              <a:rPr lang="en-GB" i="1" dirty="0" smtClean="0"/>
              <a:t>Crucibles of Creation</a:t>
            </a:r>
            <a:r>
              <a:rPr lang="en-GB" dirty="0" smtClean="0"/>
              <a:t>)</a:t>
            </a:r>
            <a:endParaRPr lang="en-GB" dirty="0"/>
          </a:p>
        </p:txBody>
      </p:sp>
      <p:sp>
        <p:nvSpPr>
          <p:cNvPr id="4" name="TextBox 3"/>
          <p:cNvSpPr txBox="1"/>
          <p:nvPr/>
        </p:nvSpPr>
        <p:spPr>
          <a:xfrm>
            <a:off x="5254580" y="5771235"/>
            <a:ext cx="6812924" cy="984885"/>
          </a:xfrm>
          <a:prstGeom prst="rect">
            <a:avLst/>
          </a:prstGeom>
          <a:noFill/>
        </p:spPr>
        <p:txBody>
          <a:bodyPr wrap="square" rtlCol="0">
            <a:spAutoFit/>
          </a:bodyPr>
          <a:lstStyle/>
          <a:p>
            <a:r>
              <a:rPr lang="en-GB" sz="2000" b="1" dirty="0" smtClean="0"/>
              <a:t>Different lifestyles indicative of the complex ecology of the fauna before burial in the Burgess Shale </a:t>
            </a:r>
            <a:r>
              <a:rPr lang="en-GB" dirty="0" smtClean="0"/>
              <a:t>(diagram from ROM BS website)     </a:t>
            </a:r>
            <a:r>
              <a:rPr lang="en-GB" dirty="0" smtClean="0">
                <a:solidFill>
                  <a:schemeClr val="accent2"/>
                </a:solidFill>
              </a:rPr>
              <a:t>Benthic = bottom dwelling  Nektonic = free swimming  </a:t>
            </a:r>
            <a:endParaRPr lang="en-GB" dirty="0">
              <a:solidFill>
                <a:schemeClr val="accent2"/>
              </a:solidFill>
            </a:endParaRPr>
          </a:p>
        </p:txBody>
      </p:sp>
      <p:sp>
        <p:nvSpPr>
          <p:cNvPr id="7" name="Slide Number Placeholder 6"/>
          <p:cNvSpPr>
            <a:spLocks noGrp="1"/>
          </p:cNvSpPr>
          <p:nvPr>
            <p:ph type="sldNum" sz="quarter" idx="12"/>
          </p:nvPr>
        </p:nvSpPr>
        <p:spPr/>
        <p:txBody>
          <a:bodyPr/>
          <a:lstStyle/>
          <a:p>
            <a:fld id="{0C3C750E-3C81-4169-8FD7-C17884284226}" type="slidenum">
              <a:rPr lang="en-GB" smtClean="0"/>
              <a:t>27</a:t>
            </a:fld>
            <a:endParaRPr lang="en-GB"/>
          </a:p>
        </p:txBody>
      </p:sp>
    </p:spTree>
    <p:extLst>
      <p:ext uri="{BB962C8B-B14F-4D97-AF65-F5344CB8AC3E}">
        <p14:creationId xmlns:p14="http://schemas.microsoft.com/office/powerpoint/2010/main" val="1653182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457" y="1"/>
            <a:ext cx="11603864" cy="1068946"/>
          </a:xfrm>
        </p:spPr>
        <p:txBody>
          <a:bodyPr>
            <a:normAutofit/>
          </a:bodyPr>
          <a:lstStyle/>
          <a:p>
            <a:pPr algn="ctr"/>
            <a:r>
              <a:rPr lang="en-GB" sz="3600" b="1" dirty="0" smtClean="0"/>
              <a:t>Two portraits of the ecology of some Burgess Shale species</a:t>
            </a:r>
            <a:br>
              <a:rPr lang="en-GB" sz="3600" b="1" dirty="0" smtClean="0"/>
            </a:br>
            <a:r>
              <a:rPr lang="en-GB" sz="2400" dirty="0" smtClean="0"/>
              <a:t>(taken from Conway Morris </a:t>
            </a:r>
            <a:r>
              <a:rPr lang="en-GB" sz="2400" i="1" dirty="0" smtClean="0"/>
              <a:t>The Crucible of Creation </a:t>
            </a:r>
            <a:r>
              <a:rPr lang="en-GB" sz="2400" dirty="0" smtClean="0"/>
              <a:t>1998, colour plates by Yukio Sato) </a:t>
            </a:r>
            <a:endParaRPr lang="en-GB" sz="2400" dirty="0"/>
          </a:p>
        </p:txBody>
      </p:sp>
      <p:sp>
        <p:nvSpPr>
          <p:cNvPr id="3" name="TextBox 2"/>
          <p:cNvSpPr txBox="1"/>
          <p:nvPr/>
        </p:nvSpPr>
        <p:spPr>
          <a:xfrm>
            <a:off x="577720" y="5682422"/>
            <a:ext cx="5313270" cy="1015663"/>
          </a:xfrm>
          <a:prstGeom prst="rect">
            <a:avLst/>
          </a:prstGeom>
          <a:noFill/>
        </p:spPr>
        <p:txBody>
          <a:bodyPr wrap="square" rtlCol="0">
            <a:spAutoFit/>
          </a:bodyPr>
          <a:lstStyle/>
          <a:p>
            <a:r>
              <a:rPr lang="en-GB" sz="2000" i="1" dirty="0" err="1" smtClean="0">
                <a:solidFill>
                  <a:srgbClr val="002060"/>
                </a:solidFill>
              </a:rPr>
              <a:t>Anomalocaris</a:t>
            </a:r>
            <a:r>
              <a:rPr lang="en-GB" sz="2000" dirty="0" smtClean="0"/>
              <a:t> captures a trilobite among mobile bottom dwellers and attached sessile </a:t>
            </a:r>
            <a:r>
              <a:rPr lang="en-GB" sz="2000" dirty="0" err="1" smtClean="0"/>
              <a:t>epifauna</a:t>
            </a:r>
            <a:r>
              <a:rPr lang="en-GB" sz="2000" dirty="0" smtClean="0"/>
              <a:t>, with </a:t>
            </a:r>
            <a:r>
              <a:rPr lang="en-GB" sz="2000" i="1" dirty="0" err="1" smtClean="0">
                <a:solidFill>
                  <a:srgbClr val="002060"/>
                </a:solidFill>
              </a:rPr>
              <a:t>Opabinia</a:t>
            </a:r>
            <a:r>
              <a:rPr lang="en-GB" sz="2000" dirty="0" smtClean="0"/>
              <a:t> with its five eyes looking on</a:t>
            </a:r>
            <a:endParaRPr lang="en-GB" sz="2000" dirty="0"/>
          </a:p>
        </p:txBody>
      </p:sp>
      <p:sp>
        <p:nvSpPr>
          <p:cNvPr id="4" name="TextBox 3"/>
          <p:cNvSpPr txBox="1"/>
          <p:nvPr/>
        </p:nvSpPr>
        <p:spPr>
          <a:xfrm>
            <a:off x="6357746" y="5682422"/>
            <a:ext cx="5516575" cy="1015663"/>
          </a:xfrm>
          <a:prstGeom prst="rect">
            <a:avLst/>
          </a:prstGeom>
          <a:noFill/>
        </p:spPr>
        <p:txBody>
          <a:bodyPr wrap="square" rtlCol="0">
            <a:spAutoFit/>
          </a:bodyPr>
          <a:lstStyle/>
          <a:p>
            <a:r>
              <a:rPr lang="en-GB" sz="2000" dirty="0" smtClean="0"/>
              <a:t>Mud dwelling ‘infauna’, mainly </a:t>
            </a:r>
            <a:r>
              <a:rPr lang="en-GB" sz="2000" dirty="0" err="1" smtClean="0"/>
              <a:t>priapulids</a:t>
            </a:r>
            <a:r>
              <a:rPr lang="en-GB" sz="2000" dirty="0" smtClean="0"/>
              <a:t> but also a polychaete annelid, alongside sessile ‘mud-stickers’, largely non-arthropod creatures </a:t>
            </a:r>
            <a:endParaRPr lang="en-GB" sz="2000" dirty="0"/>
          </a:p>
        </p:txBody>
      </p:sp>
      <p:sp>
        <p:nvSpPr>
          <p:cNvPr id="7" name="Slide Number Placeholder 6"/>
          <p:cNvSpPr>
            <a:spLocks noGrp="1"/>
          </p:cNvSpPr>
          <p:nvPr>
            <p:ph type="sldNum" sz="quarter" idx="12"/>
          </p:nvPr>
        </p:nvSpPr>
        <p:spPr/>
        <p:txBody>
          <a:bodyPr/>
          <a:lstStyle/>
          <a:p>
            <a:fld id="{0C3C750E-3C81-4169-8FD7-C17884284226}" type="slidenum">
              <a:rPr lang="en-GB" smtClean="0"/>
              <a:t>28</a:t>
            </a:fld>
            <a:endParaRPr lang="en-GB"/>
          </a:p>
        </p:txBody>
      </p:sp>
      <p:pic>
        <p:nvPicPr>
          <p:cNvPr id="9" name="Content Placeholder 8"/>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336564" y="1197735"/>
            <a:ext cx="5554426" cy="4242215"/>
          </a:xfrm>
        </p:spPr>
      </p:pic>
      <p:pic>
        <p:nvPicPr>
          <p:cNvPr id="11" name="Content Placeholder 10"/>
          <p:cNvPicPr>
            <a:picLocks noGrp="1" noChangeAspect="1"/>
          </p:cNvPicPr>
          <p:nvPr>
            <p:ph sz="half" idx="2"/>
          </p:nvPr>
        </p:nvPicPr>
        <p:blipFill>
          <a:blip r:embed="rId4" cstate="print">
            <a:extLst>
              <a:ext uri="{28A0092B-C50C-407E-A947-70E740481C1C}">
                <a14:useLocalDpi xmlns:a14="http://schemas.microsoft.com/office/drawing/2010/main" val="0"/>
              </a:ext>
            </a:extLst>
          </a:blip>
          <a:stretch>
            <a:fillRect/>
          </a:stretch>
        </p:blipFill>
        <p:spPr>
          <a:xfrm>
            <a:off x="6072389" y="1197734"/>
            <a:ext cx="5691981" cy="4242215"/>
          </a:xfrm>
        </p:spPr>
      </p:pic>
    </p:spTree>
    <p:extLst>
      <p:ext uri="{BB962C8B-B14F-4D97-AF65-F5344CB8AC3E}">
        <p14:creationId xmlns:p14="http://schemas.microsoft.com/office/powerpoint/2010/main" val="755590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1000"/>
                                        <p:tgtEl>
                                          <p:spTgt spid="4"/>
                                        </p:tgtEl>
                                      </p:cBhvr>
                                    </p:animEffect>
                                    <p:anim calcmode="lin" valueType="num">
                                      <p:cBhvr>
                                        <p:cTn id="31" dur="1000" fill="hold"/>
                                        <p:tgtEl>
                                          <p:spTgt spid="4"/>
                                        </p:tgtEl>
                                        <p:attrNameLst>
                                          <p:attrName>ppt_x</p:attrName>
                                        </p:attrNameLst>
                                      </p:cBhvr>
                                      <p:tavLst>
                                        <p:tav tm="0">
                                          <p:val>
                                            <p:strVal val="#ppt_x"/>
                                          </p:val>
                                        </p:tav>
                                        <p:tav tm="100000">
                                          <p:val>
                                            <p:strVal val="#ppt_x"/>
                                          </p:val>
                                        </p:tav>
                                      </p:tavLst>
                                    </p:anim>
                                    <p:anim calcmode="lin" valueType="num">
                                      <p:cBhvr>
                                        <p:cTn id="3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067" y="1"/>
            <a:ext cx="11603865" cy="708338"/>
          </a:xfrm>
        </p:spPr>
        <p:txBody>
          <a:bodyPr>
            <a:normAutofit/>
          </a:bodyPr>
          <a:lstStyle/>
          <a:p>
            <a:pPr algn="ctr"/>
            <a:r>
              <a:rPr lang="en-GB" sz="3600" b="1" dirty="0"/>
              <a:t>Making sense of the </a:t>
            </a:r>
            <a:r>
              <a:rPr lang="en-GB" sz="3600" b="1" dirty="0" smtClean="0"/>
              <a:t>Burgess fossils</a:t>
            </a:r>
            <a:r>
              <a:rPr lang="en-GB" sz="3600" b="1" dirty="0"/>
              <a:t>: Gould’s overview</a:t>
            </a:r>
            <a:endParaRPr lang="en-GB" sz="3600" dirty="0"/>
          </a:p>
        </p:txBody>
      </p:sp>
      <p:sp>
        <p:nvSpPr>
          <p:cNvPr id="3" name="Content Placeholder 2"/>
          <p:cNvSpPr>
            <a:spLocks noGrp="1"/>
          </p:cNvSpPr>
          <p:nvPr>
            <p:ph idx="1"/>
          </p:nvPr>
        </p:nvSpPr>
        <p:spPr>
          <a:xfrm>
            <a:off x="294066" y="708339"/>
            <a:ext cx="11603865" cy="5962918"/>
          </a:xfrm>
        </p:spPr>
        <p:txBody>
          <a:bodyPr>
            <a:normAutofit fontScale="92500" lnSpcReduction="10000"/>
          </a:bodyPr>
          <a:lstStyle/>
          <a:p>
            <a:r>
              <a:rPr lang="en-GB" sz="2400" dirty="0" smtClean="0"/>
              <a:t>Gould emphasised that the interpretation of such fossils involves the interplay of analytical frameworks and empirical investigation BUT argues that Walcott’s traditional assumptions overrode his limited observations</a:t>
            </a:r>
          </a:p>
          <a:p>
            <a:r>
              <a:rPr lang="en-GB" sz="2400" dirty="0" smtClean="0"/>
              <a:t>By contrast Whittington engaged in lengthy and detailed investigations which allowed findings to guide interpretations (though we should note Whittington and Gould were each also guided by pre-existing analytical approaches, to arthropod phylogeny and evolutionary theory respectively)</a:t>
            </a:r>
          </a:p>
          <a:p>
            <a:r>
              <a:rPr lang="en-GB" sz="2400" dirty="0" smtClean="0"/>
              <a:t>Gould saw the key finding of a wide disparity of body plans in the Cambrian as a basis for emphasising the rapid evolution of such disparity in the Cambrian ‘explosion’ and the subsequent decimation of this varied fauna to leave a narrower range of body plans today</a:t>
            </a:r>
          </a:p>
          <a:p>
            <a:r>
              <a:rPr lang="en-GB" sz="2400" dirty="0" smtClean="0"/>
              <a:t>He combined this with the argument that the pattern of such decimation could not be readily explained in terms of different levels of evolutionary fitness, to emphasise the importance of unforeseen contingencies (like those implicated in mass extinctions) in explaining which genera and body plans died out and which survived</a:t>
            </a:r>
          </a:p>
          <a:p>
            <a:r>
              <a:rPr lang="en-GB" sz="2400" dirty="0" smtClean="0"/>
              <a:t>This highlights the importance of particular </a:t>
            </a:r>
            <a:r>
              <a:rPr lang="en-GB" sz="2400" dirty="0"/>
              <a:t>historical events </a:t>
            </a:r>
            <a:r>
              <a:rPr lang="en-GB" sz="2400" dirty="0" smtClean="0"/>
              <a:t>– of ‘</a:t>
            </a:r>
            <a:r>
              <a:rPr lang="en-GB" sz="2400" dirty="0" smtClean="0">
                <a:solidFill>
                  <a:srgbClr val="7030A0"/>
                </a:solidFill>
              </a:rPr>
              <a:t>natural history</a:t>
            </a:r>
            <a:r>
              <a:rPr lang="en-GB" sz="2400" dirty="0" smtClean="0"/>
              <a:t>’ – alongside  (?) general </a:t>
            </a:r>
            <a:r>
              <a:rPr lang="en-GB" sz="2400" dirty="0"/>
              <a:t>biological laws </a:t>
            </a:r>
            <a:r>
              <a:rPr lang="en-GB" sz="2400" dirty="0" smtClean="0"/>
              <a:t>in explaining the history of life, an argument dramatized in Gould’s thought experiments with ‘</a:t>
            </a:r>
            <a:r>
              <a:rPr lang="en-GB" sz="2400" dirty="0" smtClean="0">
                <a:solidFill>
                  <a:srgbClr val="7030A0"/>
                </a:solidFill>
              </a:rPr>
              <a:t>replaying the tape of life</a:t>
            </a:r>
            <a:r>
              <a:rPr lang="en-GB" sz="2400" dirty="0" smtClean="0"/>
              <a:t>’, inspired by the film </a:t>
            </a:r>
            <a:r>
              <a:rPr lang="en-GB" sz="2400" i="1" dirty="0" smtClean="0"/>
              <a:t>Wonderful Life. </a:t>
            </a:r>
            <a:r>
              <a:rPr lang="en-GB" sz="2400" dirty="0" smtClean="0"/>
              <a:t>This led him to argue that the outcomes of evolution should be seen as accidental rather than progressive</a:t>
            </a:r>
          </a:p>
          <a:p>
            <a:r>
              <a:rPr lang="en-GB" sz="2400" dirty="0" smtClean="0"/>
              <a:t>He also </a:t>
            </a:r>
            <a:r>
              <a:rPr lang="en-GB" sz="2400" i="1" dirty="0" smtClean="0"/>
              <a:t>speculated</a:t>
            </a:r>
            <a:r>
              <a:rPr lang="en-GB" sz="2400" dirty="0" smtClean="0"/>
              <a:t> that the Cambrian explosion itself involved a particular flexibility in early evolutionary processes, generating rapid and unmatched diversity from a ‘grab bag’ of possibilities  </a:t>
            </a:r>
            <a:endParaRPr lang="en-GB" sz="2400" dirty="0"/>
          </a:p>
        </p:txBody>
      </p:sp>
      <p:sp>
        <p:nvSpPr>
          <p:cNvPr id="4" name="Slide Number Placeholder 3"/>
          <p:cNvSpPr>
            <a:spLocks noGrp="1"/>
          </p:cNvSpPr>
          <p:nvPr>
            <p:ph type="sldNum" sz="quarter" idx="12"/>
          </p:nvPr>
        </p:nvSpPr>
        <p:spPr/>
        <p:txBody>
          <a:bodyPr/>
          <a:lstStyle/>
          <a:p>
            <a:fld id="{0C3C750E-3C81-4169-8FD7-C17884284226}" type="slidenum">
              <a:rPr lang="en-GB" smtClean="0"/>
              <a:t>29</a:t>
            </a:fld>
            <a:endParaRPr lang="en-GB"/>
          </a:p>
        </p:txBody>
      </p:sp>
    </p:spTree>
    <p:extLst>
      <p:ext uri="{BB962C8B-B14F-4D97-AF65-F5344CB8AC3E}">
        <p14:creationId xmlns:p14="http://schemas.microsoft.com/office/powerpoint/2010/main" val="1466811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Effect transition="in" filter="fade">
                                      <p:cBhvr>
                                        <p:cTn id="46" dur="1000"/>
                                        <p:tgtEl>
                                          <p:spTgt spid="3">
                                            <p:txEl>
                                              <p:pRg st="5" end="5"/>
                                            </p:txEl>
                                          </p:spTgt>
                                        </p:tgtEl>
                                      </p:cBhvr>
                                    </p:animEffect>
                                    <p:anim calcmode="lin" valueType="num">
                                      <p:cBhvr>
                                        <p:cTn id="4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923" y="58996"/>
            <a:ext cx="11284396" cy="736242"/>
          </a:xfrm>
        </p:spPr>
        <p:txBody>
          <a:bodyPr>
            <a:normAutofit fontScale="90000"/>
          </a:bodyPr>
          <a:lstStyle/>
          <a:p>
            <a:pPr algn="ctr"/>
            <a:r>
              <a:rPr lang="en-GB" sz="4000" b="1" dirty="0" smtClean="0"/>
              <a:t>The distinctive preservation of soft bodied Burgess fossils</a:t>
            </a:r>
            <a:endParaRPr lang="en-GB" sz="2000" b="1"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00923" y="1300766"/>
            <a:ext cx="6669577" cy="4903739"/>
          </a:xfrm>
          <a:prstGeom prst="rect">
            <a:avLst/>
          </a:prstGeom>
        </p:spPr>
      </p:pic>
      <p:sp>
        <p:nvSpPr>
          <p:cNvPr id="3" name="TextBox 2"/>
          <p:cNvSpPr txBox="1"/>
          <p:nvPr/>
        </p:nvSpPr>
        <p:spPr>
          <a:xfrm>
            <a:off x="553793" y="6204505"/>
            <a:ext cx="6362162" cy="369332"/>
          </a:xfrm>
          <a:prstGeom prst="rect">
            <a:avLst/>
          </a:prstGeom>
          <a:noFill/>
        </p:spPr>
        <p:txBody>
          <a:bodyPr wrap="square" rtlCol="0">
            <a:spAutoFit/>
          </a:bodyPr>
          <a:lstStyle/>
          <a:p>
            <a:r>
              <a:rPr lang="en-GB" dirty="0" smtClean="0"/>
              <a:t>Image from excellent Royal Ontario Museum website</a:t>
            </a:r>
            <a:endParaRPr lang="en-GB" dirty="0"/>
          </a:p>
        </p:txBody>
      </p:sp>
      <p:sp>
        <p:nvSpPr>
          <p:cNvPr id="6" name="TextBox 5"/>
          <p:cNvSpPr txBox="1"/>
          <p:nvPr/>
        </p:nvSpPr>
        <p:spPr>
          <a:xfrm>
            <a:off x="7146934" y="758541"/>
            <a:ext cx="4764627" cy="1200329"/>
          </a:xfrm>
          <a:prstGeom prst="rect">
            <a:avLst/>
          </a:prstGeom>
          <a:noFill/>
        </p:spPr>
        <p:txBody>
          <a:bodyPr wrap="square" rtlCol="0">
            <a:spAutoFit/>
          </a:bodyPr>
          <a:lstStyle/>
          <a:p>
            <a:pPr marL="457200" indent="-457200">
              <a:buFont typeface="Arial" panose="020B0604020202020204" pitchFamily="34" charset="0"/>
              <a:buChar char="•"/>
            </a:pPr>
            <a:r>
              <a:rPr lang="en-GB" sz="2400" dirty="0" smtClean="0"/>
              <a:t>Fossilisation </a:t>
            </a:r>
            <a:r>
              <a:rPr lang="en-GB" sz="2400" dirty="0"/>
              <a:t>in </a:t>
            </a:r>
            <a:r>
              <a:rPr lang="en-GB" sz="2400" dirty="0" smtClean="0"/>
              <a:t>rare conservation </a:t>
            </a:r>
            <a:r>
              <a:rPr lang="en-GB" sz="2400" dirty="0"/>
              <a:t>‘</a:t>
            </a:r>
            <a:r>
              <a:rPr lang="en-GB" sz="2400" dirty="0" err="1"/>
              <a:t>lagerstätte</a:t>
            </a:r>
            <a:r>
              <a:rPr lang="en-GB" sz="2400" dirty="0"/>
              <a:t>’ produced by mud </a:t>
            </a:r>
            <a:r>
              <a:rPr lang="en-GB" sz="2400" dirty="0" smtClean="0"/>
              <a:t>slides from continental shelf </a:t>
            </a:r>
          </a:p>
        </p:txBody>
      </p:sp>
      <p:sp>
        <p:nvSpPr>
          <p:cNvPr id="7" name="TextBox 6"/>
          <p:cNvSpPr txBox="1"/>
          <p:nvPr/>
        </p:nvSpPr>
        <p:spPr>
          <a:xfrm>
            <a:off x="7146934" y="4380917"/>
            <a:ext cx="4538385" cy="1200329"/>
          </a:xfrm>
          <a:prstGeom prst="rect">
            <a:avLst/>
          </a:prstGeom>
          <a:noFill/>
        </p:spPr>
        <p:txBody>
          <a:bodyPr wrap="square" rtlCol="0">
            <a:spAutoFit/>
          </a:bodyPr>
          <a:lstStyle/>
          <a:p>
            <a:pPr marL="457200" indent="-457200">
              <a:buFont typeface="Arial" panose="020B0604020202020204" pitchFamily="34" charset="0"/>
              <a:buChar char="•"/>
            </a:pPr>
            <a:r>
              <a:rPr lang="en-GB" sz="2400" dirty="0"/>
              <a:t>Death </a:t>
            </a:r>
            <a:r>
              <a:rPr lang="en-GB" sz="2400" dirty="0" smtClean="0"/>
              <a:t>assemblages </a:t>
            </a:r>
            <a:r>
              <a:rPr lang="en-GB" sz="2400" dirty="0"/>
              <a:t>of </a:t>
            </a:r>
            <a:r>
              <a:rPr lang="en-GB" sz="2400" dirty="0" smtClean="0"/>
              <a:t>squashed specimens, but with </a:t>
            </a:r>
            <a:r>
              <a:rPr lang="en-GB" sz="2400" b="1" dirty="0" smtClean="0"/>
              <a:t>layered </a:t>
            </a:r>
            <a:r>
              <a:rPr lang="en-GB" sz="2400" dirty="0" smtClean="0"/>
              <a:t>soft-body preservation</a:t>
            </a:r>
            <a:endParaRPr lang="en-GB" sz="2400" dirty="0"/>
          </a:p>
        </p:txBody>
      </p:sp>
      <p:sp>
        <p:nvSpPr>
          <p:cNvPr id="8" name="TextBox 7"/>
          <p:cNvSpPr txBox="1"/>
          <p:nvPr/>
        </p:nvSpPr>
        <p:spPr>
          <a:xfrm>
            <a:off x="7146934" y="5709658"/>
            <a:ext cx="4611757" cy="830997"/>
          </a:xfrm>
          <a:prstGeom prst="rect">
            <a:avLst/>
          </a:prstGeom>
          <a:noFill/>
        </p:spPr>
        <p:txBody>
          <a:bodyPr wrap="square" rtlCol="0">
            <a:spAutoFit/>
          </a:bodyPr>
          <a:lstStyle/>
          <a:p>
            <a:pPr marL="457200" indent="-457200">
              <a:buFont typeface="Arial" panose="020B0604020202020204" pitchFamily="34" charset="0"/>
              <a:buChar char="•"/>
            </a:pPr>
            <a:r>
              <a:rPr lang="en-GB" sz="2400" dirty="0" smtClean="0"/>
              <a:t>Small specimens often complete, larger ones broken</a:t>
            </a:r>
            <a:endParaRPr lang="en-GB" sz="2400" dirty="0"/>
          </a:p>
        </p:txBody>
      </p:sp>
      <p:sp>
        <p:nvSpPr>
          <p:cNvPr id="5" name="TextBox 4"/>
          <p:cNvSpPr txBox="1"/>
          <p:nvPr/>
        </p:nvSpPr>
        <p:spPr>
          <a:xfrm>
            <a:off x="7146934" y="1958870"/>
            <a:ext cx="4790350" cy="2308324"/>
          </a:xfrm>
          <a:prstGeom prst="rect">
            <a:avLst/>
          </a:prstGeom>
          <a:noFill/>
        </p:spPr>
        <p:txBody>
          <a:bodyPr wrap="none" rtlCol="0">
            <a:spAutoFit/>
          </a:bodyPr>
          <a:lstStyle/>
          <a:p>
            <a:pPr marL="457200" indent="-457200">
              <a:buFont typeface="Arial" panose="020B0604020202020204" pitchFamily="34" charset="0"/>
              <a:buChar char="•"/>
            </a:pPr>
            <a:r>
              <a:rPr lang="en-GB" sz="2400" dirty="0" smtClean="0"/>
              <a:t>Soft-tissue preservation linked to</a:t>
            </a:r>
            <a:br>
              <a:rPr lang="en-GB" sz="2400" dirty="0" smtClean="0"/>
            </a:br>
            <a:r>
              <a:rPr lang="en-GB" sz="2400" dirty="0" smtClean="0"/>
              <a:t>specific chemistry of Cambrian</a:t>
            </a:r>
            <a:br>
              <a:rPr lang="en-GB" sz="2400" dirty="0" smtClean="0"/>
            </a:br>
            <a:r>
              <a:rPr lang="en-GB" sz="2400" dirty="0" smtClean="0"/>
              <a:t>oceans: rapid burial in fine </a:t>
            </a:r>
            <a:br>
              <a:rPr lang="en-GB" sz="2400" dirty="0" smtClean="0"/>
            </a:br>
            <a:r>
              <a:rPr lang="en-GB" sz="2400" dirty="0" smtClean="0"/>
              <a:t>sediments; low sulphates so low </a:t>
            </a:r>
            <a:br>
              <a:rPr lang="en-GB" sz="2400" dirty="0" smtClean="0"/>
            </a:br>
            <a:r>
              <a:rPr lang="en-GB" sz="2400" dirty="0" smtClean="0"/>
              <a:t>oxidation; high alkalinity so early </a:t>
            </a:r>
            <a:br>
              <a:rPr lang="en-GB" sz="2400" dirty="0" smtClean="0"/>
            </a:br>
            <a:r>
              <a:rPr lang="en-GB" sz="2400" dirty="0" smtClean="0"/>
              <a:t>carbonate sealing of sediments</a:t>
            </a:r>
            <a:endParaRPr lang="en-GB" sz="2400" dirty="0"/>
          </a:p>
        </p:txBody>
      </p:sp>
      <p:sp>
        <p:nvSpPr>
          <p:cNvPr id="9" name="Slide Number Placeholder 8"/>
          <p:cNvSpPr>
            <a:spLocks noGrp="1"/>
          </p:cNvSpPr>
          <p:nvPr>
            <p:ph type="sldNum" sz="quarter" idx="12"/>
          </p:nvPr>
        </p:nvSpPr>
        <p:spPr/>
        <p:txBody>
          <a:bodyPr/>
          <a:lstStyle/>
          <a:p>
            <a:fld id="{0C3C750E-3C81-4169-8FD7-C17884284226}" type="slidenum">
              <a:rPr lang="en-GB" smtClean="0"/>
              <a:t>3</a:t>
            </a:fld>
            <a:endParaRPr lang="en-GB"/>
          </a:p>
        </p:txBody>
      </p:sp>
    </p:spTree>
    <p:extLst>
      <p:ext uri="{BB962C8B-B14F-4D97-AF65-F5344CB8AC3E}">
        <p14:creationId xmlns:p14="http://schemas.microsoft.com/office/powerpoint/2010/main" val="4127342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1000"/>
                                        <p:tgtEl>
                                          <p:spTgt spid="7"/>
                                        </p:tgtEl>
                                      </p:cBhvr>
                                    </p:animEffect>
                                    <p:anim calcmode="lin" valueType="num">
                                      <p:cBhvr>
                                        <p:cTn id="37" dur="1000" fill="hold"/>
                                        <p:tgtEl>
                                          <p:spTgt spid="7"/>
                                        </p:tgtEl>
                                        <p:attrNameLst>
                                          <p:attrName>ppt_x</p:attrName>
                                        </p:attrNameLst>
                                      </p:cBhvr>
                                      <p:tavLst>
                                        <p:tav tm="0">
                                          <p:val>
                                            <p:strVal val="#ppt_x"/>
                                          </p:val>
                                        </p:tav>
                                        <p:tav tm="100000">
                                          <p:val>
                                            <p:strVal val="#ppt_x"/>
                                          </p:val>
                                        </p:tav>
                                      </p:tavLst>
                                    </p:anim>
                                    <p:anim calcmode="lin" valueType="num">
                                      <p:cBhvr>
                                        <p:cTn id="3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anim calcmode="lin" valueType="num">
                                      <p:cBhvr>
                                        <p:cTn id="44" dur="1000" fill="hold"/>
                                        <p:tgtEl>
                                          <p:spTgt spid="8"/>
                                        </p:tgtEl>
                                        <p:attrNameLst>
                                          <p:attrName>ppt_x</p:attrName>
                                        </p:attrNameLst>
                                      </p:cBhvr>
                                      <p:tavLst>
                                        <p:tav tm="0">
                                          <p:val>
                                            <p:strVal val="#ppt_x"/>
                                          </p:val>
                                        </p:tav>
                                        <p:tav tm="100000">
                                          <p:val>
                                            <p:strVal val="#ppt_x"/>
                                          </p:val>
                                        </p:tav>
                                      </p:tavLst>
                                    </p:anim>
                                    <p:anim calcmode="lin" valueType="num">
                                      <p:cBhvr>
                                        <p:cTn id="4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7" grpId="0"/>
      <p:bldP spid="8" grpId="0"/>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7628" y="1"/>
            <a:ext cx="11616743" cy="540912"/>
          </a:xfrm>
        </p:spPr>
        <p:txBody>
          <a:bodyPr>
            <a:noAutofit/>
          </a:bodyPr>
          <a:lstStyle/>
          <a:p>
            <a:pPr algn="ctr"/>
            <a:r>
              <a:rPr lang="en-GB" sz="3600" b="1" dirty="0" smtClean="0"/>
              <a:t>Continuing controversies following </a:t>
            </a:r>
            <a:r>
              <a:rPr lang="en-GB" sz="3600" b="1" i="1" dirty="0" smtClean="0"/>
              <a:t>Wonderful Life</a:t>
            </a:r>
            <a:endParaRPr lang="en-GB" sz="3600" b="1" i="1" dirty="0"/>
          </a:p>
        </p:txBody>
      </p:sp>
      <p:sp>
        <p:nvSpPr>
          <p:cNvPr id="3" name="Content Placeholder 2"/>
          <p:cNvSpPr>
            <a:spLocks noGrp="1"/>
          </p:cNvSpPr>
          <p:nvPr>
            <p:ph idx="1"/>
          </p:nvPr>
        </p:nvSpPr>
        <p:spPr>
          <a:xfrm>
            <a:off x="399245" y="540913"/>
            <a:ext cx="11505126" cy="6040191"/>
          </a:xfrm>
        </p:spPr>
        <p:txBody>
          <a:bodyPr>
            <a:noAutofit/>
          </a:bodyPr>
          <a:lstStyle/>
          <a:p>
            <a:r>
              <a:rPr lang="en-GB" sz="2200" dirty="0"/>
              <a:t>Gould argued passionately that science should embrace BOTH quantitative and qualitative, covering law and </a:t>
            </a:r>
            <a:r>
              <a:rPr lang="en-GB" sz="2200" dirty="0" smtClean="0"/>
              <a:t>historical, </a:t>
            </a:r>
            <a:r>
              <a:rPr lang="en-GB" sz="2200" dirty="0"/>
              <a:t>explanations, and that all such analyses are provisional and should be tested against the </a:t>
            </a:r>
            <a:r>
              <a:rPr lang="en-GB" sz="2200" dirty="0" smtClean="0"/>
              <a:t>evidence. Historians of science suggest that the period following </a:t>
            </a:r>
            <a:r>
              <a:rPr lang="en-GB" sz="2200" i="1" dirty="0" smtClean="0"/>
              <a:t>Wonderful Life </a:t>
            </a:r>
            <a:r>
              <a:rPr lang="en-GB" sz="2200" dirty="0" smtClean="0"/>
              <a:t>has seen a continuing ‘</a:t>
            </a:r>
            <a:r>
              <a:rPr lang="en-GB" sz="2200" dirty="0" smtClean="0">
                <a:solidFill>
                  <a:srgbClr val="7030A0"/>
                </a:solidFill>
              </a:rPr>
              <a:t>web of controversies</a:t>
            </a:r>
            <a:r>
              <a:rPr lang="en-GB" sz="2200" dirty="0" smtClean="0"/>
              <a:t>’ about the significance of the Burgess Shale fauna </a:t>
            </a:r>
            <a:endParaRPr lang="en-GB" sz="2200" dirty="0"/>
          </a:p>
          <a:p>
            <a:r>
              <a:rPr lang="en-GB" sz="2200" dirty="0" smtClean="0"/>
              <a:t>As Gould himself noted, fieldwork </a:t>
            </a:r>
            <a:r>
              <a:rPr lang="en-GB" sz="2200" dirty="0"/>
              <a:t>on Cambrian </a:t>
            </a:r>
            <a:r>
              <a:rPr lang="en-GB" sz="2200" dirty="0" err="1" smtClean="0"/>
              <a:t>lagerstättes</a:t>
            </a:r>
            <a:r>
              <a:rPr lang="en-GB" sz="2200" dirty="0" smtClean="0"/>
              <a:t> has continued, in the Canadian Rockies but also in China, Greenland and elsewhere, adding new species and new interpretations of the fauna. Together with fresh evidence about Precambrian life, this has prompted revisions to our understanding of  the character of the Cambrian explosion</a:t>
            </a:r>
          </a:p>
          <a:p>
            <a:r>
              <a:rPr lang="en-GB" sz="2200" dirty="0" smtClean="0"/>
              <a:t>A major shift in the thinking of systematic taxonomists in biology led to the rise of newer methods of classification of organisms (especially cladistics) which challenged the Manton/Cambridge/ Gould orthodoxies. Briggs and </a:t>
            </a:r>
            <a:r>
              <a:rPr lang="en-GB" sz="2200" dirty="0" err="1" smtClean="0"/>
              <a:t>Fortey</a:t>
            </a:r>
            <a:r>
              <a:rPr lang="en-GB" sz="2200" dirty="0" smtClean="0"/>
              <a:t>, in particular, have applied these newer methods to the Burgess Shale fauna, to suggest that the apparent oddballs may be less weird exceptions then they appeared </a:t>
            </a:r>
          </a:p>
          <a:p>
            <a:r>
              <a:rPr lang="en-GB" sz="2200" dirty="0" smtClean="0"/>
              <a:t>Despite their shared emphasis on ‘weird wonders’, arguments between Conway Morris and Gould show that they diverged in their understanding of the Cambrian explosion and in their wider analyses of evolutionary processes. Their differences include contrasting judgements of the power &amp; scope of micro-evolutionary mechanisms, such as niche filling and convergent evolution, and their implications for such key </a:t>
            </a:r>
            <a:r>
              <a:rPr lang="en-GB" sz="2200" dirty="0"/>
              <a:t>ideas </a:t>
            </a:r>
            <a:r>
              <a:rPr lang="en-GB" sz="2200" dirty="0" smtClean="0"/>
              <a:t>as </a:t>
            </a:r>
            <a:r>
              <a:rPr lang="en-GB" sz="2200" dirty="0"/>
              <a:t>contingency and </a:t>
            </a:r>
            <a:r>
              <a:rPr lang="en-GB" sz="2200" dirty="0" smtClean="0"/>
              <a:t>progress in the history of life</a:t>
            </a:r>
            <a:endParaRPr lang="en-GB" sz="2200" dirty="0"/>
          </a:p>
        </p:txBody>
      </p:sp>
      <p:sp>
        <p:nvSpPr>
          <p:cNvPr id="4" name="Slide Number Placeholder 3"/>
          <p:cNvSpPr>
            <a:spLocks noGrp="1"/>
          </p:cNvSpPr>
          <p:nvPr>
            <p:ph type="sldNum" sz="quarter" idx="12"/>
          </p:nvPr>
        </p:nvSpPr>
        <p:spPr/>
        <p:txBody>
          <a:bodyPr/>
          <a:lstStyle/>
          <a:p>
            <a:fld id="{0C3C750E-3C81-4169-8FD7-C17884284226}" type="slidenum">
              <a:rPr lang="en-GB" smtClean="0"/>
              <a:t>30</a:t>
            </a:fld>
            <a:endParaRPr lang="en-GB"/>
          </a:p>
        </p:txBody>
      </p:sp>
    </p:spTree>
    <p:extLst>
      <p:ext uri="{BB962C8B-B14F-4D97-AF65-F5344CB8AC3E}">
        <p14:creationId xmlns:p14="http://schemas.microsoft.com/office/powerpoint/2010/main" val="4150411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
            <a:ext cx="10976429" cy="682172"/>
          </a:xfrm>
        </p:spPr>
        <p:txBody>
          <a:bodyPr>
            <a:normAutofit fontScale="90000"/>
          </a:bodyPr>
          <a:lstStyle/>
          <a:p>
            <a:r>
              <a:rPr lang="en-GB" dirty="0"/>
              <a:t>Key Sources</a:t>
            </a:r>
          </a:p>
        </p:txBody>
      </p:sp>
      <p:sp>
        <p:nvSpPr>
          <p:cNvPr id="3" name="Content Placeholder 2"/>
          <p:cNvSpPr>
            <a:spLocks noGrp="1"/>
          </p:cNvSpPr>
          <p:nvPr>
            <p:ph idx="1"/>
          </p:nvPr>
        </p:nvSpPr>
        <p:spPr>
          <a:xfrm>
            <a:off x="508001" y="841828"/>
            <a:ext cx="11248570" cy="5558971"/>
          </a:xfrm>
        </p:spPr>
        <p:txBody>
          <a:bodyPr>
            <a:noAutofit/>
          </a:bodyPr>
          <a:lstStyle/>
          <a:p>
            <a:pPr marL="0" indent="0">
              <a:buNone/>
            </a:pPr>
            <a:r>
              <a:rPr lang="en-GB" sz="1600" dirty="0" smtClean="0"/>
              <a:t>Christian </a:t>
            </a:r>
            <a:r>
              <a:rPr lang="en-GB" sz="1600" dirty="0"/>
              <a:t>Baron (2011) ‘A Web of Controversies: Complexity in the Burgess Shale Debate’ </a:t>
            </a:r>
            <a:r>
              <a:rPr lang="en-GB" sz="1600" i="1" dirty="0"/>
              <a:t>Journal of the History of Biology </a:t>
            </a:r>
            <a:r>
              <a:rPr lang="en-GB" sz="1600" dirty="0"/>
              <a:t>44.1: 745-760</a:t>
            </a:r>
          </a:p>
          <a:p>
            <a:pPr marL="0" indent="0">
              <a:buNone/>
            </a:pPr>
            <a:r>
              <a:rPr lang="en-GB" sz="1600" dirty="0" err="1" smtClean="0"/>
              <a:t>Keynyn</a:t>
            </a:r>
            <a:r>
              <a:rPr lang="en-GB" sz="1600" dirty="0" smtClean="0"/>
              <a:t> </a:t>
            </a:r>
            <a:r>
              <a:rPr lang="en-GB" sz="1600" dirty="0" err="1"/>
              <a:t>Brysse</a:t>
            </a:r>
            <a:r>
              <a:rPr lang="en-GB" sz="1600" dirty="0"/>
              <a:t> (2008) ‘From Weird Wonders to Stem Lineages: the second reclassification of the Burgess Shale fauna’ </a:t>
            </a:r>
            <a:r>
              <a:rPr lang="en-GB" sz="1600" i="1" dirty="0"/>
              <a:t>Studies in the History and Philosophy of Biological and Biomedical Sciences</a:t>
            </a:r>
            <a:r>
              <a:rPr lang="en-GB" sz="1600" dirty="0"/>
              <a:t> 39: 298-313</a:t>
            </a:r>
          </a:p>
          <a:p>
            <a:pPr marL="0" indent="0">
              <a:buNone/>
            </a:pPr>
            <a:r>
              <a:rPr lang="en-GB" sz="1600" dirty="0" smtClean="0"/>
              <a:t>* Simon </a:t>
            </a:r>
            <a:r>
              <a:rPr lang="en-GB" sz="1600" dirty="0"/>
              <a:t>Conway Morris (1998) </a:t>
            </a:r>
            <a:r>
              <a:rPr lang="en-GB" sz="1600" i="1" dirty="0"/>
              <a:t>The Crucible of Creation: The Burgess Shale and the Rise of Animals </a:t>
            </a:r>
            <a:r>
              <a:rPr lang="en-GB" sz="1600" dirty="0"/>
              <a:t>OUP</a:t>
            </a:r>
          </a:p>
          <a:p>
            <a:pPr marL="0" indent="0">
              <a:buNone/>
            </a:pPr>
            <a:r>
              <a:rPr lang="en-GB" sz="1600" dirty="0" smtClean="0"/>
              <a:t>Simon </a:t>
            </a:r>
            <a:r>
              <a:rPr lang="en-GB" sz="1600" dirty="0"/>
              <a:t>Conway Morris (2000) ‘The Cambrian “Explosion”: Slow-fuse or </a:t>
            </a:r>
            <a:r>
              <a:rPr lang="en-GB" sz="1600" dirty="0" err="1"/>
              <a:t>megatonnage</a:t>
            </a:r>
            <a:r>
              <a:rPr lang="en-GB" sz="1600" dirty="0"/>
              <a:t>? PNAS 97.9: 4426-4429</a:t>
            </a:r>
          </a:p>
          <a:p>
            <a:pPr marL="0" indent="0">
              <a:buNone/>
            </a:pPr>
            <a:r>
              <a:rPr lang="en-GB" sz="1600" dirty="0" smtClean="0"/>
              <a:t>* Simon </a:t>
            </a:r>
            <a:r>
              <a:rPr lang="en-GB" sz="1600" dirty="0"/>
              <a:t>Conway Morris and Stephen Jay Gould (</a:t>
            </a:r>
            <a:r>
              <a:rPr lang="en-GB" sz="1600" dirty="0" smtClean="0"/>
              <a:t>1999) </a:t>
            </a:r>
            <a:r>
              <a:rPr lang="en-GB" sz="1600" dirty="0"/>
              <a:t>‘Showdown on the Burgess Shale’ </a:t>
            </a:r>
            <a:r>
              <a:rPr lang="en-GB" sz="1600" i="1" dirty="0"/>
              <a:t>Natural History Magazine </a:t>
            </a:r>
            <a:r>
              <a:rPr lang="en-GB" sz="1600" dirty="0"/>
              <a:t>107.10: 48-56</a:t>
            </a:r>
          </a:p>
          <a:p>
            <a:pPr marL="0" indent="0">
              <a:buNone/>
            </a:pPr>
            <a:r>
              <a:rPr lang="en-GB" sz="1600" dirty="0" smtClean="0"/>
              <a:t>Simon </a:t>
            </a:r>
            <a:r>
              <a:rPr lang="en-GB" sz="1600" dirty="0"/>
              <a:t>Conway Morris, Richard Corfield and Jane Frances, hosted by Melvyn Bragg “The Cambrian Period/The Cambrian Explosion” </a:t>
            </a:r>
            <a:r>
              <a:rPr lang="en-GB" sz="1600" i="1" dirty="0"/>
              <a:t>In Our Time</a:t>
            </a:r>
            <a:r>
              <a:rPr lang="en-GB" sz="1600" dirty="0"/>
              <a:t>, 17 February 2005, BBC Radio 4  </a:t>
            </a:r>
          </a:p>
          <a:p>
            <a:pPr marL="0" indent="0">
              <a:buNone/>
            </a:pPr>
            <a:r>
              <a:rPr lang="en-GB" sz="1600" dirty="0" smtClean="0"/>
              <a:t>* Stephen </a:t>
            </a:r>
            <a:r>
              <a:rPr lang="en-GB" sz="1600" dirty="0"/>
              <a:t>Jay Gould (1989) </a:t>
            </a:r>
            <a:r>
              <a:rPr lang="en-GB" sz="1600" i="1" dirty="0"/>
              <a:t>Wonderful Life: The Burgess Shale and the Nature of History </a:t>
            </a:r>
            <a:r>
              <a:rPr lang="en-GB" sz="1600" dirty="0"/>
              <a:t>Penguin edition 1991</a:t>
            </a:r>
          </a:p>
          <a:p>
            <a:pPr marL="0" indent="0">
              <a:buNone/>
            </a:pPr>
            <a:r>
              <a:rPr lang="en-GB" sz="1600" dirty="0"/>
              <a:t>Stephen Jay Gould (1992) ‘The Reversal of </a:t>
            </a:r>
            <a:r>
              <a:rPr lang="en-GB" sz="1600" dirty="0" err="1"/>
              <a:t>Hallucigenia</a:t>
            </a:r>
            <a:r>
              <a:rPr lang="en-GB" sz="1600" dirty="0"/>
              <a:t>’ </a:t>
            </a:r>
            <a:r>
              <a:rPr lang="en-GB" sz="1600" i="1" dirty="0"/>
              <a:t>Natural History Magazine</a:t>
            </a:r>
            <a:r>
              <a:rPr lang="en-GB" sz="1600" dirty="0"/>
              <a:t> January</a:t>
            </a:r>
          </a:p>
          <a:p>
            <a:pPr marL="0" indent="0">
              <a:buNone/>
            </a:pPr>
            <a:r>
              <a:rPr lang="en-GB" sz="1600" dirty="0" smtClean="0"/>
              <a:t>* Royal </a:t>
            </a:r>
            <a:r>
              <a:rPr lang="en-GB" sz="1600" dirty="0"/>
              <a:t>Ontario Museum </a:t>
            </a:r>
            <a:r>
              <a:rPr lang="en-GB" sz="1600" dirty="0">
                <a:hlinkClick r:id="rId3"/>
              </a:rPr>
              <a:t>https://burgess-shale.rom.on.ca/en/</a:t>
            </a:r>
            <a:r>
              <a:rPr lang="en-GB" sz="1600" dirty="0"/>
              <a:t> The ROM/Parks Canada web site</a:t>
            </a:r>
          </a:p>
          <a:p>
            <a:pPr marL="0" indent="0">
              <a:buNone/>
            </a:pPr>
            <a:r>
              <a:rPr lang="en-GB" sz="1600" smtClean="0"/>
              <a:t>David </a:t>
            </a:r>
            <a:r>
              <a:rPr lang="en-GB" sz="1600" dirty="0" err="1"/>
              <a:t>Sepkoski</a:t>
            </a:r>
            <a:r>
              <a:rPr lang="en-GB" sz="1600" dirty="0"/>
              <a:t> (2005) ‘Stephen Jay Gould, Jack </a:t>
            </a:r>
            <a:r>
              <a:rPr lang="en-GB" sz="1600" dirty="0" err="1"/>
              <a:t>Sepkoski</a:t>
            </a:r>
            <a:r>
              <a:rPr lang="en-GB" sz="1600" dirty="0"/>
              <a:t> and the “Quantitative Revolution“ in American </a:t>
            </a:r>
            <a:r>
              <a:rPr lang="en-GB" sz="1600" dirty="0" err="1"/>
              <a:t>Paleobiology</a:t>
            </a:r>
            <a:r>
              <a:rPr lang="en-GB" sz="1600" dirty="0"/>
              <a:t>’</a:t>
            </a:r>
            <a:r>
              <a:rPr lang="en-GB" sz="1600" i="1" dirty="0"/>
              <a:t> Journal of the History of Biology </a:t>
            </a:r>
            <a:r>
              <a:rPr lang="en-GB" sz="1600" dirty="0"/>
              <a:t>38: 209-237</a:t>
            </a:r>
          </a:p>
          <a:p>
            <a:pPr marL="0" indent="0">
              <a:buNone/>
            </a:pPr>
            <a:r>
              <a:rPr lang="en-GB" sz="1600" dirty="0" smtClean="0"/>
              <a:t>* Ellis </a:t>
            </a:r>
            <a:r>
              <a:rPr lang="en-GB" sz="1600" dirty="0"/>
              <a:t>L Yochelson (1996) ‘Discovery, Collection and Description of the Middle Cambrian Burgess Shale Biota by Charles </a:t>
            </a:r>
            <a:r>
              <a:rPr lang="en-GB" sz="1600" dirty="0" err="1"/>
              <a:t>Dolittle</a:t>
            </a:r>
            <a:r>
              <a:rPr lang="en-GB" sz="1600" dirty="0"/>
              <a:t> Walcott’, </a:t>
            </a:r>
            <a:r>
              <a:rPr lang="en-GB" sz="1600" i="1" dirty="0"/>
              <a:t>Proceedings of the American Philosophical Society </a:t>
            </a:r>
            <a:r>
              <a:rPr lang="en-GB" sz="1600" dirty="0"/>
              <a:t>140.4: 469-545</a:t>
            </a:r>
          </a:p>
          <a:p>
            <a:endParaRPr lang="en-GB" sz="1600" dirty="0"/>
          </a:p>
        </p:txBody>
      </p:sp>
      <p:sp>
        <p:nvSpPr>
          <p:cNvPr id="4" name="Slide Number Placeholder 3"/>
          <p:cNvSpPr>
            <a:spLocks noGrp="1"/>
          </p:cNvSpPr>
          <p:nvPr>
            <p:ph type="sldNum" sz="quarter" idx="12"/>
          </p:nvPr>
        </p:nvSpPr>
        <p:spPr/>
        <p:txBody>
          <a:bodyPr/>
          <a:lstStyle/>
          <a:p>
            <a:fld id="{0C3C750E-3C81-4169-8FD7-C17884284226}" type="slidenum">
              <a:rPr lang="en-GB" smtClean="0"/>
              <a:t>31</a:t>
            </a:fld>
            <a:endParaRPr lang="en-GB"/>
          </a:p>
        </p:txBody>
      </p:sp>
    </p:spTree>
    <p:extLst>
      <p:ext uri="{BB962C8B-B14F-4D97-AF65-F5344CB8AC3E}">
        <p14:creationId xmlns:p14="http://schemas.microsoft.com/office/powerpoint/2010/main" val="25045609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290" y="12879"/>
            <a:ext cx="10515600" cy="708337"/>
          </a:xfrm>
        </p:spPr>
        <p:txBody>
          <a:bodyPr/>
          <a:lstStyle/>
          <a:p>
            <a:r>
              <a:rPr lang="en-GB" dirty="0" smtClean="0"/>
              <a:t>Further </a:t>
            </a:r>
            <a:r>
              <a:rPr lang="en-GB" dirty="0"/>
              <a:t>References </a:t>
            </a:r>
          </a:p>
        </p:txBody>
      </p:sp>
      <p:sp>
        <p:nvSpPr>
          <p:cNvPr id="3" name="Content Placeholder 2"/>
          <p:cNvSpPr>
            <a:spLocks noGrp="1"/>
          </p:cNvSpPr>
          <p:nvPr>
            <p:ph idx="1"/>
          </p:nvPr>
        </p:nvSpPr>
        <p:spPr>
          <a:xfrm>
            <a:off x="386366" y="721216"/>
            <a:ext cx="11500834" cy="5821252"/>
          </a:xfrm>
        </p:spPr>
        <p:txBody>
          <a:bodyPr>
            <a:normAutofit fontScale="92500" lnSpcReduction="10000"/>
          </a:bodyPr>
          <a:lstStyle/>
          <a:p>
            <a:pPr marL="0" indent="0">
              <a:buNone/>
            </a:pPr>
            <a:r>
              <a:rPr lang="en-GB" sz="1600" dirty="0"/>
              <a:t>Christian Baron (2009) ‘Epistemic Values in the Burgess Shale Debate’</a:t>
            </a:r>
            <a:r>
              <a:rPr lang="en-GB" sz="1600" i="1" dirty="0"/>
              <a:t> Studies in the History and Philosophy of Biological and Biomedical Sciences</a:t>
            </a:r>
            <a:r>
              <a:rPr lang="en-GB" sz="1600" dirty="0"/>
              <a:t> 40: 286-295</a:t>
            </a:r>
          </a:p>
          <a:p>
            <a:pPr marL="0" indent="0">
              <a:buNone/>
            </a:pPr>
            <a:r>
              <a:rPr lang="en-GB" sz="1600" dirty="0" smtClean="0"/>
              <a:t>Derek </a:t>
            </a:r>
            <a:r>
              <a:rPr lang="en-GB" sz="1600" dirty="0"/>
              <a:t>Briggs (2014) ‘</a:t>
            </a:r>
            <a:r>
              <a:rPr lang="en-GB" sz="1600" dirty="0" err="1"/>
              <a:t>Paleontology</a:t>
            </a:r>
            <a:r>
              <a:rPr lang="en-GB" sz="1600" dirty="0"/>
              <a:t>: A New Burgess Shale Fauna’ </a:t>
            </a:r>
            <a:r>
              <a:rPr lang="en-GB" sz="1600" i="1" dirty="0"/>
              <a:t>Current Biology </a:t>
            </a:r>
            <a:r>
              <a:rPr lang="en-GB" sz="1600" dirty="0"/>
              <a:t>24.10: R398-R400</a:t>
            </a:r>
          </a:p>
          <a:p>
            <a:pPr marL="0" indent="0">
              <a:buNone/>
            </a:pPr>
            <a:r>
              <a:rPr lang="en-GB" sz="1600" dirty="0"/>
              <a:t>Derek Briggs (2015) ‘The Cambrian Explosion’, </a:t>
            </a:r>
            <a:r>
              <a:rPr lang="en-GB" sz="1600" i="1" dirty="0"/>
              <a:t>Current Biology </a:t>
            </a:r>
            <a:r>
              <a:rPr lang="en-GB" sz="1600" dirty="0"/>
              <a:t>26, R846-R875</a:t>
            </a:r>
          </a:p>
          <a:p>
            <a:pPr marL="0" indent="0">
              <a:buNone/>
            </a:pPr>
            <a:r>
              <a:rPr lang="en-GB" sz="1600" dirty="0"/>
              <a:t>Derek Briggs and Richard </a:t>
            </a:r>
            <a:r>
              <a:rPr lang="en-GB" sz="1600" dirty="0" err="1"/>
              <a:t>Fortey</a:t>
            </a:r>
            <a:r>
              <a:rPr lang="en-GB" sz="1600" dirty="0"/>
              <a:t> (1989) ‘The early radiation and relationships of the major arthropod groups’ </a:t>
            </a:r>
            <a:r>
              <a:rPr lang="en-GB" sz="1600" i="1" dirty="0"/>
              <a:t>Science:</a:t>
            </a:r>
            <a:r>
              <a:rPr lang="en-GB" sz="1600" dirty="0"/>
              <a:t> </a:t>
            </a:r>
            <a:r>
              <a:rPr lang="en-GB" sz="1600" dirty="0" smtClean="0"/>
              <a:t>246: 241-243</a:t>
            </a:r>
          </a:p>
          <a:p>
            <a:pPr marL="0" indent="0">
              <a:buNone/>
            </a:pPr>
            <a:r>
              <a:rPr lang="en-GB" sz="1600" dirty="0"/>
              <a:t>Derek Briggs, Richard </a:t>
            </a:r>
            <a:r>
              <a:rPr lang="en-GB" sz="1600" dirty="0" err="1"/>
              <a:t>Fortey</a:t>
            </a:r>
            <a:r>
              <a:rPr lang="en-GB" sz="1600" dirty="0"/>
              <a:t> and M.A. Wills (1992) ‘Morphological disparity in the Cambrian’ </a:t>
            </a:r>
            <a:r>
              <a:rPr lang="en-GB" sz="1600" i="1" dirty="0"/>
              <a:t>Science</a:t>
            </a:r>
            <a:r>
              <a:rPr lang="en-GB" sz="1600" dirty="0"/>
              <a:t> 250: 1670-1673</a:t>
            </a:r>
          </a:p>
          <a:p>
            <a:pPr marL="0" indent="0">
              <a:buNone/>
            </a:pPr>
            <a:r>
              <a:rPr lang="en-GB" sz="1600" dirty="0" err="1" smtClean="0"/>
              <a:t>Keynyn</a:t>
            </a:r>
            <a:r>
              <a:rPr lang="en-GB" sz="1600" dirty="0" smtClean="0"/>
              <a:t> </a:t>
            </a:r>
            <a:r>
              <a:rPr lang="en-GB" sz="1600" dirty="0" err="1" smtClean="0"/>
              <a:t>Brysse</a:t>
            </a:r>
            <a:r>
              <a:rPr lang="en-GB" sz="1600" dirty="0" smtClean="0"/>
              <a:t> (2011) ‘What is a phylum? Systematics, evolution and the Burgess Shale’ </a:t>
            </a:r>
            <a:r>
              <a:rPr lang="en-GB" sz="1600" dirty="0" err="1" smtClean="0"/>
              <a:t>Palaeontographica</a:t>
            </a:r>
            <a:r>
              <a:rPr lang="en-GB" sz="1600" dirty="0" smtClean="0"/>
              <a:t> </a:t>
            </a:r>
            <a:r>
              <a:rPr lang="en-GB" sz="1600" dirty="0" err="1" smtClean="0"/>
              <a:t>Canadiana</a:t>
            </a:r>
            <a:r>
              <a:rPr lang="en-GB" sz="1600" dirty="0" smtClean="0"/>
              <a:t> 31: 19-38</a:t>
            </a:r>
          </a:p>
          <a:p>
            <a:pPr marL="0" indent="0">
              <a:buNone/>
            </a:pPr>
            <a:r>
              <a:rPr lang="en-GB" sz="1600" dirty="0"/>
              <a:t>Jean-Barnard Caron et al (2014) ‘A new phyllopod bed-like assemblage from the Burgess Shale of the Canadian Rockies</a:t>
            </a:r>
            <a:r>
              <a:rPr lang="en-GB" sz="1600" b="1" dirty="0"/>
              <a:t>’ </a:t>
            </a:r>
            <a:r>
              <a:rPr lang="en-GB" sz="1600" i="1" dirty="0"/>
              <a:t>Nature Communications</a:t>
            </a:r>
            <a:r>
              <a:rPr lang="en-GB" sz="1600" dirty="0"/>
              <a:t> </a:t>
            </a:r>
            <a:r>
              <a:rPr lang="en-GB" sz="1600" b="1" dirty="0"/>
              <a:t>5</a:t>
            </a:r>
            <a:r>
              <a:rPr lang="en-GB" sz="1600" dirty="0"/>
              <a:t>, Article number: 3210 </a:t>
            </a:r>
          </a:p>
          <a:p>
            <a:pPr marL="0" indent="0">
              <a:buNone/>
            </a:pPr>
            <a:r>
              <a:rPr lang="en-GB" sz="1600" dirty="0" smtClean="0"/>
              <a:t>Simon </a:t>
            </a:r>
            <a:r>
              <a:rPr lang="en-GB" sz="1600" dirty="0"/>
              <a:t>Conway Morris (1988?) ‘Burgess Shale Faunas and the Cambrian Explosion’ </a:t>
            </a:r>
            <a:r>
              <a:rPr lang="en-GB" sz="1600" i="1" dirty="0"/>
              <a:t>Science</a:t>
            </a:r>
            <a:r>
              <a:rPr lang="en-GB" sz="1600" dirty="0"/>
              <a:t> 246: </a:t>
            </a:r>
            <a:r>
              <a:rPr lang="en-GB" sz="1600" dirty="0" smtClean="0"/>
              <a:t>339-346</a:t>
            </a:r>
          </a:p>
          <a:p>
            <a:pPr marL="0" indent="0">
              <a:buNone/>
            </a:pPr>
            <a:r>
              <a:rPr lang="en-GB" sz="1600" dirty="0"/>
              <a:t>Simon Conway Morris &amp; Jean-Bernard Caron (2012) </a:t>
            </a:r>
            <a:r>
              <a:rPr lang="en-GB" sz="1600" i="1" dirty="0"/>
              <a:t>‘</a:t>
            </a:r>
            <a:r>
              <a:rPr lang="en-GB" sz="1600" i="1" dirty="0" err="1"/>
              <a:t>Pikaia</a:t>
            </a:r>
            <a:r>
              <a:rPr lang="en-GB" sz="1600" i="1" dirty="0"/>
              <a:t> </a:t>
            </a:r>
            <a:r>
              <a:rPr lang="en-GB" sz="1600" i="1" dirty="0" err="1"/>
              <a:t>gracilens</a:t>
            </a:r>
            <a:r>
              <a:rPr lang="en-GB" sz="1600" i="1" dirty="0"/>
              <a:t> </a:t>
            </a:r>
            <a:r>
              <a:rPr lang="en-GB" sz="1600" dirty="0"/>
              <a:t>Walcott, a stem-group chordate from the Middle Cambrian of British Columbia’ </a:t>
            </a:r>
            <a:r>
              <a:rPr lang="en-GB" sz="1600" i="1" dirty="0"/>
              <a:t>Biological Reviews</a:t>
            </a:r>
            <a:r>
              <a:rPr lang="en-GB" sz="1600" dirty="0"/>
              <a:t>??</a:t>
            </a:r>
          </a:p>
          <a:p>
            <a:pPr marL="0" indent="0">
              <a:buNone/>
            </a:pPr>
            <a:r>
              <a:rPr lang="en-GB" sz="1600" dirty="0" smtClean="0"/>
              <a:t>G. Fryer (1980) ‘</a:t>
            </a:r>
            <a:r>
              <a:rPr lang="en-GB" sz="1600" dirty="0" err="1" smtClean="0"/>
              <a:t>Sidnie</a:t>
            </a:r>
            <a:r>
              <a:rPr lang="en-GB" sz="1600" dirty="0" smtClean="0"/>
              <a:t> </a:t>
            </a:r>
            <a:r>
              <a:rPr lang="en-GB" sz="1600" dirty="0" err="1" smtClean="0"/>
              <a:t>Milana</a:t>
            </a:r>
            <a:r>
              <a:rPr lang="en-GB" sz="1600" dirty="0" smtClean="0"/>
              <a:t> Manton 1902-1979’ </a:t>
            </a:r>
            <a:r>
              <a:rPr lang="en-GB" sz="1600" i="1" dirty="0" smtClean="0"/>
              <a:t>Biographical Memoirs of Fellows of Royal Society </a:t>
            </a:r>
            <a:r>
              <a:rPr lang="en-GB" sz="1600" dirty="0" smtClean="0"/>
              <a:t>26:327-356</a:t>
            </a:r>
          </a:p>
          <a:p>
            <a:pPr marL="0" indent="0">
              <a:buNone/>
            </a:pPr>
            <a:r>
              <a:rPr lang="en-GB" sz="1600" dirty="0" smtClean="0"/>
              <a:t>Richard </a:t>
            </a:r>
            <a:r>
              <a:rPr lang="en-GB" sz="1600" dirty="0" err="1" smtClean="0"/>
              <a:t>Fortey</a:t>
            </a:r>
            <a:r>
              <a:rPr lang="en-GB" sz="1600" dirty="0" smtClean="0"/>
              <a:t> (1998) ‘Shock Lobsters: Review of Conway Morris, </a:t>
            </a:r>
            <a:r>
              <a:rPr lang="en-GB" sz="1600" i="1" dirty="0" smtClean="0"/>
              <a:t>The Crucible of Creation</a:t>
            </a:r>
            <a:r>
              <a:rPr lang="en-GB" sz="1600" dirty="0" smtClean="0"/>
              <a:t>’ </a:t>
            </a:r>
            <a:r>
              <a:rPr lang="en-GB" sz="1600" i="1" dirty="0" smtClean="0"/>
              <a:t>London Review of Books </a:t>
            </a:r>
            <a:r>
              <a:rPr lang="en-GB" sz="1600" dirty="0" smtClean="0"/>
              <a:t>20.19: 24-25</a:t>
            </a:r>
          </a:p>
          <a:p>
            <a:pPr marL="0" indent="0">
              <a:buNone/>
            </a:pPr>
            <a:r>
              <a:rPr lang="en-GB" sz="1600" dirty="0" smtClean="0"/>
              <a:t>Mike Foote, Stephen Jay Gould, Michael Lee, Derek Briggs, Richard </a:t>
            </a:r>
            <a:r>
              <a:rPr lang="en-GB" sz="1600" dirty="0" err="1" smtClean="0"/>
              <a:t>Fortey</a:t>
            </a:r>
            <a:r>
              <a:rPr lang="en-GB" sz="1600" dirty="0" smtClean="0"/>
              <a:t> and Matthew </a:t>
            </a:r>
            <a:r>
              <a:rPr lang="en-GB" sz="1600" dirty="0" err="1" smtClean="0"/>
              <a:t>Wuills</a:t>
            </a:r>
            <a:r>
              <a:rPr lang="en-GB" sz="1600" dirty="0" smtClean="0"/>
              <a:t> </a:t>
            </a:r>
            <a:r>
              <a:rPr lang="en-GB" sz="1600" dirty="0"/>
              <a:t>(1992) ‘Cambrian and Recent Morphological Disparity’ </a:t>
            </a:r>
            <a:r>
              <a:rPr lang="en-GB" sz="1600" i="1" dirty="0"/>
              <a:t>Science</a:t>
            </a:r>
            <a:r>
              <a:rPr lang="en-GB" sz="1600" dirty="0"/>
              <a:t> 258 No 5069: 1816-1818 </a:t>
            </a:r>
          </a:p>
          <a:p>
            <a:pPr marL="0" indent="0">
              <a:buNone/>
            </a:pPr>
            <a:r>
              <a:rPr lang="en-GB" sz="1600" dirty="0" smtClean="0"/>
              <a:t>Diego Garcia-</a:t>
            </a:r>
            <a:r>
              <a:rPr lang="en-GB" sz="1600" dirty="0" err="1" smtClean="0"/>
              <a:t>Bellido</a:t>
            </a:r>
            <a:r>
              <a:rPr lang="en-GB" sz="1600" dirty="0" smtClean="0"/>
              <a:t> and Desmond Collins (2006/2011) ‘A new study of </a:t>
            </a:r>
            <a:r>
              <a:rPr lang="en-GB" sz="1600" dirty="0" err="1" smtClean="0"/>
              <a:t>Marella</a:t>
            </a:r>
            <a:r>
              <a:rPr lang="en-GB" sz="1600" dirty="0" smtClean="0"/>
              <a:t> </a:t>
            </a:r>
            <a:r>
              <a:rPr lang="en-GB" sz="1600" dirty="0" err="1" smtClean="0"/>
              <a:t>splendens</a:t>
            </a:r>
            <a:r>
              <a:rPr lang="en-GB" sz="1600" dirty="0" smtClean="0"/>
              <a:t> (Arthropoda, </a:t>
            </a:r>
            <a:r>
              <a:rPr lang="en-GB" sz="1600" dirty="0" err="1" smtClean="0"/>
              <a:t>Marrellomorpha</a:t>
            </a:r>
            <a:r>
              <a:rPr lang="en-GB" sz="1600" dirty="0" smtClean="0"/>
              <a:t>) from the Middle Cambrian Burgess Shale, British Columbia, Canada’  </a:t>
            </a:r>
            <a:r>
              <a:rPr lang="en-GB" sz="1600" i="1" dirty="0" smtClean="0"/>
              <a:t>Canadian Journal of Earth Sciences </a:t>
            </a:r>
            <a:r>
              <a:rPr lang="en-GB" sz="1600" dirty="0" smtClean="0"/>
              <a:t>43: 721-742</a:t>
            </a:r>
          </a:p>
          <a:p>
            <a:pPr marL="0" indent="0">
              <a:buNone/>
            </a:pPr>
            <a:r>
              <a:rPr lang="en-GB" sz="1600" dirty="0" smtClean="0"/>
              <a:t>David </a:t>
            </a:r>
            <a:r>
              <a:rPr lang="en-GB" sz="1600" dirty="0" err="1"/>
              <a:t>Sepkoski</a:t>
            </a:r>
            <a:r>
              <a:rPr lang="en-GB" sz="1600" dirty="0"/>
              <a:t> (2016) ‘”Replaying Life’s Tape”: Simulations, metaphors and historicity in Stephen Jay Gould’s view of life’ </a:t>
            </a:r>
            <a:r>
              <a:rPr lang="en-GB" sz="1600" i="1" dirty="0"/>
              <a:t>Studies in History and Philosophy of Biological and Biomedical Sciences</a:t>
            </a:r>
            <a:r>
              <a:rPr lang="en-GB" sz="1600" dirty="0"/>
              <a:t> 58: 73-81</a:t>
            </a:r>
          </a:p>
          <a:p>
            <a:pPr marL="0" indent="0">
              <a:buNone/>
            </a:pPr>
            <a:r>
              <a:rPr lang="en-GB" sz="1600" dirty="0" smtClean="0"/>
              <a:t> </a:t>
            </a:r>
            <a:endParaRPr lang="en-GB" sz="1600" dirty="0"/>
          </a:p>
          <a:p>
            <a:pPr marL="0" indent="0">
              <a:buNone/>
            </a:pPr>
            <a:endParaRPr lang="en-GB" sz="1600" dirty="0"/>
          </a:p>
        </p:txBody>
      </p:sp>
      <p:sp>
        <p:nvSpPr>
          <p:cNvPr id="4" name="Slide Number Placeholder 3"/>
          <p:cNvSpPr>
            <a:spLocks noGrp="1"/>
          </p:cNvSpPr>
          <p:nvPr>
            <p:ph type="sldNum" sz="quarter" idx="12"/>
          </p:nvPr>
        </p:nvSpPr>
        <p:spPr/>
        <p:txBody>
          <a:bodyPr/>
          <a:lstStyle/>
          <a:p>
            <a:fld id="{0C3C750E-3C81-4169-8FD7-C17884284226}" type="slidenum">
              <a:rPr lang="en-GB" smtClean="0"/>
              <a:t>32</a:t>
            </a:fld>
            <a:endParaRPr lang="en-GB"/>
          </a:p>
        </p:txBody>
      </p:sp>
    </p:spTree>
    <p:extLst>
      <p:ext uri="{BB962C8B-B14F-4D97-AF65-F5344CB8AC3E}">
        <p14:creationId xmlns:p14="http://schemas.microsoft.com/office/powerpoint/2010/main" val="24130574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667" y="0"/>
            <a:ext cx="10515600" cy="549275"/>
          </a:xfrm>
        </p:spPr>
        <p:txBody>
          <a:bodyPr>
            <a:normAutofit fontScale="90000"/>
          </a:bodyPr>
          <a:lstStyle/>
          <a:p>
            <a:r>
              <a:rPr lang="en-GB" dirty="0" smtClean="0"/>
              <a:t>Background Sources and Resources</a:t>
            </a:r>
            <a:endParaRPr lang="en-GB" dirty="0"/>
          </a:p>
        </p:txBody>
      </p:sp>
      <p:sp>
        <p:nvSpPr>
          <p:cNvPr id="3" name="Content Placeholder 2"/>
          <p:cNvSpPr>
            <a:spLocks noGrp="1"/>
          </p:cNvSpPr>
          <p:nvPr>
            <p:ph idx="1"/>
          </p:nvPr>
        </p:nvSpPr>
        <p:spPr>
          <a:xfrm>
            <a:off x="338667" y="653143"/>
            <a:ext cx="11535654" cy="5915081"/>
          </a:xfrm>
        </p:spPr>
        <p:txBody>
          <a:bodyPr>
            <a:normAutofit/>
          </a:bodyPr>
          <a:lstStyle/>
          <a:p>
            <a:pPr marL="0" indent="0">
              <a:buNone/>
            </a:pPr>
            <a:r>
              <a:rPr lang="en-GB" sz="1600" dirty="0" smtClean="0"/>
              <a:t>Martin </a:t>
            </a:r>
            <a:r>
              <a:rPr lang="en-GB" sz="1600" dirty="0" err="1" smtClean="0"/>
              <a:t>Brasier</a:t>
            </a:r>
            <a:r>
              <a:rPr lang="en-GB" sz="1600" dirty="0" smtClean="0"/>
              <a:t> (2009) </a:t>
            </a:r>
            <a:r>
              <a:rPr lang="en-GB" sz="1600" i="1" dirty="0" smtClean="0"/>
              <a:t>Darwin’s Lost World: The Hidden History of Animal Life </a:t>
            </a:r>
            <a:r>
              <a:rPr lang="en-GB" sz="1600" dirty="0" smtClean="0"/>
              <a:t>OUP</a:t>
            </a:r>
          </a:p>
          <a:p>
            <a:pPr marL="0" indent="0">
              <a:buNone/>
            </a:pPr>
            <a:r>
              <a:rPr lang="en-GB" sz="1600" dirty="0" smtClean="0"/>
              <a:t>ENK </a:t>
            </a:r>
            <a:r>
              <a:rPr lang="en-GB" sz="1600" dirty="0"/>
              <a:t>Clarkson </a:t>
            </a:r>
            <a:r>
              <a:rPr lang="en-GB" sz="1600" dirty="0" smtClean="0"/>
              <a:t>(1998) </a:t>
            </a:r>
            <a:r>
              <a:rPr lang="en-GB" sz="1600" i="1" dirty="0" smtClean="0"/>
              <a:t>Invertebrate </a:t>
            </a:r>
            <a:r>
              <a:rPr lang="en-GB" sz="1600" i="1" dirty="0"/>
              <a:t>Palaeontology and Evolution </a:t>
            </a:r>
            <a:r>
              <a:rPr lang="en-GB" sz="1600" dirty="0"/>
              <a:t>Blackwell 4</a:t>
            </a:r>
            <a:r>
              <a:rPr lang="en-GB" sz="1600" baseline="30000" dirty="0"/>
              <a:t>th</a:t>
            </a:r>
            <a:r>
              <a:rPr lang="en-GB" sz="1600" dirty="0"/>
              <a:t> </a:t>
            </a:r>
            <a:r>
              <a:rPr lang="en-GB" sz="1600" dirty="0" err="1"/>
              <a:t>ed</a:t>
            </a:r>
            <a:r>
              <a:rPr lang="en-GB" sz="1600" dirty="0"/>
              <a:t> </a:t>
            </a:r>
            <a:r>
              <a:rPr lang="en-GB" sz="1600" dirty="0" smtClean="0"/>
              <a:t> pp??</a:t>
            </a:r>
          </a:p>
          <a:p>
            <a:pPr marL="0" indent="0">
              <a:buNone/>
            </a:pPr>
            <a:r>
              <a:rPr lang="en-GB" sz="1600" dirty="0" smtClean="0"/>
              <a:t>Richard </a:t>
            </a:r>
            <a:r>
              <a:rPr lang="en-GB" sz="1600" dirty="0" err="1" smtClean="0"/>
              <a:t>Fortey</a:t>
            </a:r>
            <a:r>
              <a:rPr lang="en-GB" sz="1600" dirty="0" smtClean="0"/>
              <a:t> (1997) </a:t>
            </a:r>
            <a:r>
              <a:rPr lang="en-GB" sz="1600" i="1" dirty="0" smtClean="0"/>
              <a:t>Life: An Unauthorised Biography, </a:t>
            </a:r>
            <a:r>
              <a:rPr lang="en-GB" sz="1600" dirty="0" smtClean="0"/>
              <a:t>chapter 4 ‘My animals and other fossils’, Flamingo</a:t>
            </a:r>
          </a:p>
          <a:p>
            <a:pPr marL="0" indent="0">
              <a:buNone/>
            </a:pPr>
            <a:r>
              <a:rPr lang="en-GB" sz="1600" dirty="0" smtClean="0"/>
              <a:t>Richard </a:t>
            </a:r>
            <a:r>
              <a:rPr lang="en-GB" sz="1600" dirty="0" err="1" smtClean="0"/>
              <a:t>Fortey</a:t>
            </a:r>
            <a:r>
              <a:rPr lang="en-GB" sz="1600" dirty="0" smtClean="0"/>
              <a:t> (2000) </a:t>
            </a:r>
            <a:r>
              <a:rPr lang="en-GB" sz="1600" i="1" dirty="0" smtClean="0"/>
              <a:t>Trilobite: Eyewitness to Evolution</a:t>
            </a:r>
            <a:r>
              <a:rPr lang="en-GB" sz="1600" dirty="0" smtClean="0"/>
              <a:t>, chapter 5 ‘Exploding Trilobites’, Flamingo </a:t>
            </a:r>
          </a:p>
          <a:p>
            <a:pPr marL="0" indent="0">
              <a:buNone/>
            </a:pPr>
            <a:r>
              <a:rPr lang="en-GB" sz="1600" dirty="0" smtClean="0"/>
              <a:t>Stephen </a:t>
            </a:r>
            <a:r>
              <a:rPr lang="en-GB" sz="1600" dirty="0"/>
              <a:t>Jay Gould </a:t>
            </a:r>
            <a:r>
              <a:rPr lang="en-GB" sz="1600" i="1" dirty="0"/>
              <a:t>Ever Since Darwin </a:t>
            </a:r>
            <a:r>
              <a:rPr lang="en-GB" sz="1600" dirty="0"/>
              <a:t>(14,15); </a:t>
            </a:r>
            <a:r>
              <a:rPr lang="en-GB" sz="1600" i="1" dirty="0"/>
              <a:t>Flamingo’s Smile </a:t>
            </a:r>
            <a:r>
              <a:rPr lang="en-GB" sz="1600" dirty="0"/>
              <a:t>(15,16); </a:t>
            </a:r>
            <a:r>
              <a:rPr lang="en-GB" sz="1600" i="1" dirty="0"/>
              <a:t>Dinosaur in a Haystack </a:t>
            </a:r>
            <a:r>
              <a:rPr lang="en-GB" sz="1600" dirty="0"/>
              <a:t>(9); </a:t>
            </a:r>
            <a:r>
              <a:rPr lang="en-GB" sz="1600" i="1" dirty="0"/>
              <a:t>Bully for Brontosaurus </a:t>
            </a:r>
            <a:r>
              <a:rPr lang="en-GB" sz="1600" dirty="0"/>
              <a:t>(16); </a:t>
            </a:r>
            <a:r>
              <a:rPr lang="en-GB" sz="1600" i="1" dirty="0"/>
              <a:t>Eight Little </a:t>
            </a:r>
            <a:r>
              <a:rPr lang="en-GB" sz="1600" i="1" dirty="0" err="1"/>
              <a:t>Piggies</a:t>
            </a:r>
            <a:r>
              <a:rPr lang="en-GB" sz="1600" i="1" dirty="0"/>
              <a:t> </a:t>
            </a:r>
            <a:r>
              <a:rPr lang="en-GB" sz="1600" dirty="0"/>
              <a:t>(13, 21, 22, 23, 24); </a:t>
            </a:r>
            <a:r>
              <a:rPr lang="en-GB" sz="1600" i="1" dirty="0"/>
              <a:t>Leonardo’s Mountain of Clams </a:t>
            </a:r>
            <a:r>
              <a:rPr lang="en-GB" sz="1600" dirty="0"/>
              <a:t>(15,16,17,19*, 21</a:t>
            </a:r>
            <a:r>
              <a:rPr lang="en-GB" sz="1600" i="1" dirty="0"/>
              <a:t>); I Have Landed </a:t>
            </a:r>
            <a:r>
              <a:rPr lang="en-GB" sz="1600" dirty="0"/>
              <a:t>(18</a:t>
            </a:r>
            <a:r>
              <a:rPr lang="en-GB" sz="1600" dirty="0" smtClean="0"/>
              <a:t>); Life’s Grandeur/Full House (2,3,12,13, *14) </a:t>
            </a:r>
            <a:endParaRPr lang="en-GB" sz="1600" dirty="0"/>
          </a:p>
          <a:p>
            <a:pPr marL="0" indent="0">
              <a:buNone/>
            </a:pPr>
            <a:r>
              <a:rPr lang="en-GB" sz="1600" dirty="0" smtClean="0"/>
              <a:t>Alison </a:t>
            </a:r>
            <a:r>
              <a:rPr lang="en-GB" sz="1600" dirty="0" err="1" smtClean="0"/>
              <a:t>McConwell</a:t>
            </a:r>
            <a:r>
              <a:rPr lang="en-GB" sz="1600" dirty="0" smtClean="0"/>
              <a:t> and Adrian Currie (2017) ‘Gouldian Arguments and the Sources of Contingency’ </a:t>
            </a:r>
            <a:r>
              <a:rPr lang="en-GB" sz="1600" i="1" dirty="0" smtClean="0"/>
              <a:t>Biology and Philosophy</a:t>
            </a:r>
            <a:r>
              <a:rPr lang="en-GB" sz="1600" b="1" dirty="0" smtClean="0"/>
              <a:t> </a:t>
            </a:r>
            <a:r>
              <a:rPr lang="en-GB" sz="1600" dirty="0" smtClean="0"/>
              <a:t>32.2</a:t>
            </a:r>
          </a:p>
          <a:p>
            <a:pPr marL="0" indent="0">
              <a:buNone/>
            </a:pPr>
            <a:r>
              <a:rPr lang="en-GB" sz="1600" dirty="0" smtClean="0"/>
              <a:t>Myrna Perez (2012) ‘Evolutionary Activism: Stephen Jay Gould, the New Left and </a:t>
            </a:r>
            <a:r>
              <a:rPr lang="en-GB" sz="1600" dirty="0" err="1" smtClean="0"/>
              <a:t>sociobiology</a:t>
            </a:r>
            <a:r>
              <a:rPr lang="en-GB" sz="1600" dirty="0" smtClean="0"/>
              <a:t>’ </a:t>
            </a:r>
            <a:r>
              <a:rPr lang="en-GB" sz="1600" i="1" dirty="0" smtClean="0"/>
              <a:t>Endeavour</a:t>
            </a:r>
            <a:r>
              <a:rPr lang="en-GB" sz="1600" dirty="0" smtClean="0"/>
              <a:t> </a:t>
            </a:r>
            <a:endParaRPr lang="en-GB" sz="1600" i="1" dirty="0" smtClean="0"/>
          </a:p>
          <a:p>
            <a:pPr marL="0" indent="0">
              <a:buNone/>
            </a:pPr>
            <a:r>
              <a:rPr lang="en-GB" sz="1600" dirty="0" smtClean="0"/>
              <a:t>Derek Turner (2011</a:t>
            </a:r>
            <a:r>
              <a:rPr lang="en-GB" sz="1600" i="1" dirty="0" smtClean="0"/>
              <a:t>) </a:t>
            </a:r>
            <a:r>
              <a:rPr lang="en-GB" sz="1600" i="1" dirty="0" err="1" smtClean="0"/>
              <a:t>Paleontology</a:t>
            </a:r>
            <a:r>
              <a:rPr lang="en-GB" sz="1600" i="1" dirty="0" smtClean="0"/>
              <a:t>: A Philosophical Introduction</a:t>
            </a:r>
            <a:r>
              <a:rPr lang="en-GB" sz="1600" dirty="0" smtClean="0"/>
              <a:t>, especially chapters 8-9 CUP</a:t>
            </a:r>
          </a:p>
          <a:p>
            <a:pPr marL="0" indent="0">
              <a:buNone/>
            </a:pPr>
            <a:r>
              <a:rPr lang="en-GB" sz="1600" dirty="0">
                <a:hlinkClick r:id="rId3"/>
              </a:rPr>
              <a:t>https://paleobiology.si.edu/burgess/</a:t>
            </a:r>
            <a:r>
              <a:rPr lang="en-GB" sz="1600" dirty="0"/>
              <a:t> Smithsonian Institution/National Museum of Natural History web site, which includes index page of Burgess Shale specimens</a:t>
            </a:r>
          </a:p>
          <a:p>
            <a:pPr marL="0" indent="0">
              <a:buNone/>
            </a:pPr>
            <a:r>
              <a:rPr lang="en-GB" sz="1600" dirty="0">
                <a:hlinkClick r:id="rId4"/>
              </a:rPr>
              <a:t>www.burgess-shale.bc.com</a:t>
            </a:r>
            <a:r>
              <a:rPr lang="en-GB" sz="1600" dirty="0"/>
              <a:t> The Burgess Shale Geoscience Foundation web site</a:t>
            </a:r>
          </a:p>
          <a:p>
            <a:pPr marL="0" indent="0">
              <a:buNone/>
            </a:pPr>
            <a:r>
              <a:rPr lang="en-GB" sz="1600" dirty="0">
                <a:hlinkClick r:id="rId5"/>
              </a:rPr>
              <a:t>www.ucmp.Berkeley.edu/Cambrian/burgesss.htm</a:t>
            </a:r>
            <a:r>
              <a:rPr lang="en-GB" sz="1600" dirty="0"/>
              <a:t> </a:t>
            </a:r>
          </a:p>
          <a:p>
            <a:pPr marL="0" indent="0">
              <a:buNone/>
            </a:pPr>
            <a:r>
              <a:rPr lang="en-GB" sz="1600" dirty="0">
                <a:hlinkClick r:id="rId6"/>
              </a:rPr>
              <a:t>www.smithsonianmag.com/history/the-burgess-shale-evolution-big-bang-33813957/</a:t>
            </a:r>
            <a:r>
              <a:rPr lang="en-GB" sz="1600" dirty="0"/>
              <a:t> Article from August 2009</a:t>
            </a:r>
          </a:p>
          <a:p>
            <a:pPr marL="0" indent="0">
              <a:buNone/>
            </a:pPr>
            <a:r>
              <a:rPr lang="en-GB" sz="1600" dirty="0" smtClean="0">
                <a:hlinkClick r:id="rId7"/>
              </a:rPr>
              <a:t>www.fossilmuseum.net/Fossil-Sites/burgessshale.htm</a:t>
            </a:r>
            <a:r>
              <a:rPr lang="en-GB" sz="1600" dirty="0" smtClean="0"/>
              <a:t> </a:t>
            </a:r>
            <a:endParaRPr lang="en-GB" sz="1600" dirty="0"/>
          </a:p>
          <a:p>
            <a:endParaRPr lang="en-GB" sz="1400" dirty="0"/>
          </a:p>
          <a:p>
            <a:endParaRPr lang="en-GB" sz="1400" i="1" dirty="0"/>
          </a:p>
          <a:p>
            <a:endParaRPr lang="en-GB" sz="1400" dirty="0"/>
          </a:p>
          <a:p>
            <a:endParaRPr lang="en-GB" sz="1400" dirty="0" smtClean="0"/>
          </a:p>
          <a:p>
            <a:endParaRPr lang="en-GB" sz="1400" dirty="0" smtClean="0"/>
          </a:p>
          <a:p>
            <a:endParaRPr lang="en-GB" sz="1400" dirty="0" smtClean="0"/>
          </a:p>
          <a:p>
            <a:endParaRPr lang="en-GB" sz="1400" dirty="0" smtClean="0"/>
          </a:p>
          <a:p>
            <a:pPr marL="0" indent="0">
              <a:buNone/>
            </a:pPr>
            <a:endParaRPr lang="en-GB" dirty="0"/>
          </a:p>
        </p:txBody>
      </p:sp>
      <p:sp>
        <p:nvSpPr>
          <p:cNvPr id="4" name="Slide Number Placeholder 3"/>
          <p:cNvSpPr>
            <a:spLocks noGrp="1"/>
          </p:cNvSpPr>
          <p:nvPr>
            <p:ph type="sldNum" sz="quarter" idx="12"/>
          </p:nvPr>
        </p:nvSpPr>
        <p:spPr/>
        <p:txBody>
          <a:bodyPr/>
          <a:lstStyle/>
          <a:p>
            <a:fld id="{0C3C750E-3C81-4169-8FD7-C17884284226}" type="slidenum">
              <a:rPr lang="en-GB" smtClean="0"/>
              <a:t>33</a:t>
            </a:fld>
            <a:endParaRPr lang="en-GB"/>
          </a:p>
        </p:txBody>
      </p:sp>
    </p:spTree>
    <p:extLst>
      <p:ext uri="{BB962C8B-B14F-4D97-AF65-F5344CB8AC3E}">
        <p14:creationId xmlns:p14="http://schemas.microsoft.com/office/powerpoint/2010/main" val="162439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0327" y="90153"/>
            <a:ext cx="11262625" cy="669701"/>
          </a:xfrm>
        </p:spPr>
        <p:txBody>
          <a:bodyPr>
            <a:normAutofit/>
          </a:bodyPr>
          <a:lstStyle/>
          <a:p>
            <a:pPr algn="ctr"/>
            <a:r>
              <a:rPr lang="en-GB" sz="3600" b="1" dirty="0" smtClean="0"/>
              <a:t>Some examples of Burgess shale fossils</a:t>
            </a:r>
            <a:endParaRPr lang="en-GB" sz="3600" b="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6378" y="704625"/>
            <a:ext cx="6593984" cy="308232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5914" y="4108803"/>
            <a:ext cx="1475223" cy="965099"/>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7813" y="5326000"/>
            <a:ext cx="2063553" cy="1247201"/>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26001" y="5170205"/>
            <a:ext cx="1560717" cy="1183993"/>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1709" y="2858649"/>
            <a:ext cx="3323104" cy="1869247"/>
          </a:xfrm>
          <a:prstGeom prst="rect">
            <a:avLst/>
          </a:prstGeom>
        </p:spPr>
      </p:pic>
      <p:sp>
        <p:nvSpPr>
          <p:cNvPr id="13" name="TextBox 12"/>
          <p:cNvSpPr txBox="1"/>
          <p:nvPr/>
        </p:nvSpPr>
        <p:spPr>
          <a:xfrm>
            <a:off x="6816884" y="1080949"/>
            <a:ext cx="2623330" cy="369332"/>
          </a:xfrm>
          <a:prstGeom prst="rect">
            <a:avLst/>
          </a:prstGeom>
          <a:noFill/>
        </p:spPr>
        <p:txBody>
          <a:bodyPr wrap="square" rtlCol="0">
            <a:spAutoFit/>
          </a:bodyPr>
          <a:lstStyle/>
          <a:p>
            <a:r>
              <a:rPr lang="en-GB" b="1" i="1" dirty="0" err="1" smtClean="0">
                <a:solidFill>
                  <a:srgbClr val="002060"/>
                </a:solidFill>
              </a:rPr>
              <a:t>Anomalocaris</a:t>
            </a:r>
            <a:r>
              <a:rPr lang="en-GB" dirty="0" smtClean="0"/>
              <a:t> (30-60 cm)</a:t>
            </a:r>
            <a:endParaRPr lang="en-GB" dirty="0"/>
          </a:p>
        </p:txBody>
      </p:sp>
      <p:sp>
        <p:nvSpPr>
          <p:cNvPr id="14" name="TextBox 13"/>
          <p:cNvSpPr txBox="1"/>
          <p:nvPr/>
        </p:nvSpPr>
        <p:spPr>
          <a:xfrm>
            <a:off x="4396148" y="3624710"/>
            <a:ext cx="2420736" cy="646331"/>
          </a:xfrm>
          <a:prstGeom prst="rect">
            <a:avLst/>
          </a:prstGeom>
          <a:noFill/>
        </p:spPr>
        <p:txBody>
          <a:bodyPr wrap="square" rtlCol="0">
            <a:spAutoFit/>
          </a:bodyPr>
          <a:lstStyle/>
          <a:p>
            <a:r>
              <a:rPr lang="en-GB" b="1" i="1" dirty="0" err="1" smtClean="0">
                <a:solidFill>
                  <a:srgbClr val="002060"/>
                </a:solidFill>
              </a:rPr>
              <a:t>Hallucigenia</a:t>
            </a:r>
            <a:r>
              <a:rPr lang="en-GB" dirty="0" smtClean="0"/>
              <a:t> [version 2]</a:t>
            </a:r>
            <a:br>
              <a:rPr lang="en-GB" dirty="0" smtClean="0"/>
            </a:br>
            <a:r>
              <a:rPr lang="en-GB" dirty="0" smtClean="0"/>
              <a:t>(2 cm)</a:t>
            </a:r>
            <a:endParaRPr lang="en-GB" dirty="0"/>
          </a:p>
        </p:txBody>
      </p:sp>
      <p:sp>
        <p:nvSpPr>
          <p:cNvPr id="15" name="TextBox 14"/>
          <p:cNvSpPr txBox="1"/>
          <p:nvPr/>
        </p:nvSpPr>
        <p:spPr>
          <a:xfrm>
            <a:off x="2926001" y="4808797"/>
            <a:ext cx="1955063" cy="369332"/>
          </a:xfrm>
          <a:prstGeom prst="rect">
            <a:avLst/>
          </a:prstGeom>
          <a:noFill/>
        </p:spPr>
        <p:txBody>
          <a:bodyPr wrap="square" rtlCol="0">
            <a:spAutoFit/>
          </a:bodyPr>
          <a:lstStyle/>
          <a:p>
            <a:r>
              <a:rPr lang="en-GB" b="1" i="1" dirty="0" err="1" smtClean="0">
                <a:solidFill>
                  <a:srgbClr val="002060"/>
                </a:solidFill>
              </a:rPr>
              <a:t>Wiwaxia</a:t>
            </a:r>
            <a:r>
              <a:rPr lang="en-GB" dirty="0" smtClean="0"/>
              <a:t> (3 cm)</a:t>
            </a:r>
            <a:endParaRPr lang="en-GB" dirty="0"/>
          </a:p>
        </p:txBody>
      </p:sp>
      <p:sp>
        <p:nvSpPr>
          <p:cNvPr id="16" name="TextBox 15"/>
          <p:cNvSpPr txBox="1"/>
          <p:nvPr/>
        </p:nvSpPr>
        <p:spPr>
          <a:xfrm>
            <a:off x="499470" y="4956668"/>
            <a:ext cx="1584088" cy="369332"/>
          </a:xfrm>
          <a:prstGeom prst="rect">
            <a:avLst/>
          </a:prstGeom>
          <a:noFill/>
        </p:spPr>
        <p:txBody>
          <a:bodyPr wrap="none" rtlCol="0">
            <a:spAutoFit/>
          </a:bodyPr>
          <a:lstStyle/>
          <a:p>
            <a:r>
              <a:rPr lang="en-GB" b="1" i="1" dirty="0" err="1" smtClean="0">
                <a:solidFill>
                  <a:srgbClr val="002060"/>
                </a:solidFill>
              </a:rPr>
              <a:t>Marella</a:t>
            </a:r>
            <a:r>
              <a:rPr lang="en-GB" dirty="0" smtClean="0"/>
              <a:t> (4 cm)</a:t>
            </a:r>
            <a:endParaRPr lang="en-GB" dirty="0"/>
          </a:p>
        </p:txBody>
      </p:sp>
      <p:sp>
        <p:nvSpPr>
          <p:cNvPr id="17" name="TextBox 16"/>
          <p:cNvSpPr txBox="1"/>
          <p:nvPr/>
        </p:nvSpPr>
        <p:spPr>
          <a:xfrm>
            <a:off x="579748" y="2416340"/>
            <a:ext cx="1821332" cy="369332"/>
          </a:xfrm>
          <a:prstGeom prst="rect">
            <a:avLst/>
          </a:prstGeom>
          <a:noFill/>
        </p:spPr>
        <p:txBody>
          <a:bodyPr wrap="none" rtlCol="0">
            <a:spAutoFit/>
          </a:bodyPr>
          <a:lstStyle/>
          <a:p>
            <a:r>
              <a:rPr lang="en-GB" b="1" i="1" dirty="0" err="1" smtClean="0">
                <a:solidFill>
                  <a:srgbClr val="002060"/>
                </a:solidFill>
              </a:rPr>
              <a:t>Opabinia</a:t>
            </a:r>
            <a:r>
              <a:rPr lang="en-GB" i="1" dirty="0" smtClean="0">
                <a:solidFill>
                  <a:srgbClr val="002060"/>
                </a:solidFill>
              </a:rPr>
              <a:t> </a:t>
            </a:r>
            <a:r>
              <a:rPr lang="en-GB" dirty="0" smtClean="0"/>
              <a:t>(7+ cm)</a:t>
            </a:r>
            <a:endParaRPr lang="en-GB" dirty="0"/>
          </a:p>
        </p:txBody>
      </p:sp>
      <p:sp>
        <p:nvSpPr>
          <p:cNvPr id="11" name="TextBox 10"/>
          <p:cNvSpPr txBox="1"/>
          <p:nvPr/>
        </p:nvSpPr>
        <p:spPr>
          <a:xfrm>
            <a:off x="5585429" y="5789323"/>
            <a:ext cx="853395" cy="646331"/>
          </a:xfrm>
          <a:prstGeom prst="rect">
            <a:avLst/>
          </a:prstGeom>
          <a:noFill/>
        </p:spPr>
        <p:txBody>
          <a:bodyPr wrap="square" rtlCol="0">
            <a:spAutoFit/>
          </a:bodyPr>
          <a:lstStyle/>
          <a:p>
            <a:r>
              <a:rPr lang="en-GB" b="1" i="1" dirty="0" err="1" smtClean="0">
                <a:solidFill>
                  <a:srgbClr val="002060"/>
                </a:solidFill>
              </a:rPr>
              <a:t>Yohoia</a:t>
            </a:r>
            <a:r>
              <a:rPr lang="en-GB" dirty="0" smtClean="0"/>
              <a:t> (2 cm)</a:t>
            </a:r>
            <a:endParaRPr lang="en-GB" dirty="0"/>
          </a:p>
        </p:txBody>
      </p:sp>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785436" y="2933638"/>
            <a:ext cx="2599488" cy="1650675"/>
          </a:xfrm>
          <a:prstGeom prst="rect">
            <a:avLst/>
          </a:prstGeom>
        </p:spPr>
      </p:pic>
      <p:sp>
        <p:nvSpPr>
          <p:cNvPr id="18" name="TextBox 17"/>
          <p:cNvSpPr txBox="1"/>
          <p:nvPr/>
        </p:nvSpPr>
        <p:spPr>
          <a:xfrm>
            <a:off x="10333845" y="2933638"/>
            <a:ext cx="893193" cy="646331"/>
          </a:xfrm>
          <a:prstGeom prst="rect">
            <a:avLst/>
          </a:prstGeom>
          <a:noFill/>
        </p:spPr>
        <p:txBody>
          <a:bodyPr wrap="none" rtlCol="0">
            <a:spAutoFit/>
          </a:bodyPr>
          <a:lstStyle/>
          <a:p>
            <a:r>
              <a:rPr lang="en-GB" b="1" i="1" dirty="0" err="1" smtClean="0">
                <a:solidFill>
                  <a:srgbClr val="002060"/>
                </a:solidFill>
              </a:rPr>
              <a:t>Pikaia</a:t>
            </a:r>
            <a:r>
              <a:rPr lang="en-GB" b="1" i="1" dirty="0" smtClean="0">
                <a:solidFill>
                  <a:srgbClr val="002060"/>
                </a:solidFill>
              </a:rPr>
              <a:t> </a:t>
            </a:r>
          </a:p>
          <a:p>
            <a:r>
              <a:rPr lang="en-GB" dirty="0" smtClean="0"/>
              <a:t>(5+ cm)</a:t>
            </a:r>
            <a:endParaRPr lang="en-GB" dirty="0"/>
          </a:p>
        </p:txBody>
      </p:sp>
      <p:pic>
        <p:nvPicPr>
          <p:cNvPr id="19" name="Picture 1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057396" y="5209435"/>
            <a:ext cx="2026129" cy="1144763"/>
          </a:xfrm>
          <a:prstGeom prst="rect">
            <a:avLst/>
          </a:prstGeom>
        </p:spPr>
      </p:pic>
      <p:sp>
        <p:nvSpPr>
          <p:cNvPr id="20" name="TextBox 19"/>
          <p:cNvSpPr txBox="1"/>
          <p:nvPr/>
        </p:nvSpPr>
        <p:spPr>
          <a:xfrm>
            <a:off x="7262239" y="4840103"/>
            <a:ext cx="1793830" cy="369332"/>
          </a:xfrm>
          <a:prstGeom prst="rect">
            <a:avLst/>
          </a:prstGeom>
          <a:noFill/>
        </p:spPr>
        <p:txBody>
          <a:bodyPr wrap="square" rtlCol="0">
            <a:spAutoFit/>
          </a:bodyPr>
          <a:lstStyle/>
          <a:p>
            <a:r>
              <a:rPr lang="en-GB" b="1" i="1" dirty="0" smtClean="0">
                <a:solidFill>
                  <a:srgbClr val="002060"/>
                </a:solidFill>
              </a:rPr>
              <a:t>Ayesha</a:t>
            </a:r>
            <a:r>
              <a:rPr lang="en-GB" dirty="0" smtClean="0"/>
              <a:t> (&gt;4 cm.)</a:t>
            </a:r>
            <a:endParaRPr lang="en-GB" dirty="0"/>
          </a:p>
        </p:txBody>
      </p:sp>
      <p:pic>
        <p:nvPicPr>
          <p:cNvPr id="21" name="Picture 2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652489" y="5199512"/>
            <a:ext cx="1888395" cy="1154687"/>
          </a:xfrm>
          <a:prstGeom prst="rect">
            <a:avLst/>
          </a:prstGeom>
        </p:spPr>
      </p:pic>
      <p:sp>
        <p:nvSpPr>
          <p:cNvPr id="22" name="TextBox 21"/>
          <p:cNvSpPr txBox="1"/>
          <p:nvPr/>
        </p:nvSpPr>
        <p:spPr>
          <a:xfrm>
            <a:off x="10599313" y="5835490"/>
            <a:ext cx="1300766" cy="646331"/>
          </a:xfrm>
          <a:prstGeom prst="rect">
            <a:avLst/>
          </a:prstGeom>
          <a:noFill/>
        </p:spPr>
        <p:txBody>
          <a:bodyPr wrap="square" rtlCol="0">
            <a:spAutoFit/>
          </a:bodyPr>
          <a:lstStyle/>
          <a:p>
            <a:r>
              <a:rPr lang="en-GB" b="1" i="1" dirty="0" err="1" smtClean="0">
                <a:solidFill>
                  <a:srgbClr val="002060"/>
                </a:solidFill>
              </a:rPr>
              <a:t>Burgessia</a:t>
            </a:r>
            <a:endParaRPr lang="en-GB" b="1" i="1" dirty="0" smtClean="0">
              <a:solidFill>
                <a:srgbClr val="002060"/>
              </a:solidFill>
            </a:endParaRPr>
          </a:p>
          <a:p>
            <a:r>
              <a:rPr lang="en-GB" dirty="0" smtClean="0"/>
              <a:t>(3 cm)</a:t>
            </a:r>
            <a:endParaRPr lang="en-GB" dirty="0"/>
          </a:p>
        </p:txBody>
      </p:sp>
      <p:pic>
        <p:nvPicPr>
          <p:cNvPr id="3" name="Picture 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016465" y="5395757"/>
            <a:ext cx="1411661" cy="482630"/>
          </a:xfrm>
          <a:prstGeom prst="rect">
            <a:avLst/>
          </a:prstGeom>
        </p:spPr>
      </p:pic>
      <p:sp>
        <p:nvSpPr>
          <p:cNvPr id="9" name="Slide Number Placeholder 8"/>
          <p:cNvSpPr>
            <a:spLocks noGrp="1"/>
          </p:cNvSpPr>
          <p:nvPr>
            <p:ph type="sldNum" sz="quarter" idx="12"/>
          </p:nvPr>
        </p:nvSpPr>
        <p:spPr/>
        <p:txBody>
          <a:bodyPr/>
          <a:lstStyle/>
          <a:p>
            <a:fld id="{0C3C750E-3C81-4169-8FD7-C17884284226}" type="slidenum">
              <a:rPr lang="en-GB" smtClean="0"/>
              <a:t>4</a:t>
            </a:fld>
            <a:endParaRPr lang="en-GB"/>
          </a:p>
        </p:txBody>
      </p:sp>
    </p:spTree>
    <p:extLst>
      <p:ext uri="{BB962C8B-B14F-4D97-AF65-F5344CB8AC3E}">
        <p14:creationId xmlns:p14="http://schemas.microsoft.com/office/powerpoint/2010/main" val="4032627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1000"/>
                                        <p:tgtEl>
                                          <p:spTgt spid="21"/>
                                        </p:tgtEl>
                                      </p:cBhvr>
                                    </p:animEffect>
                                    <p:anim calcmode="lin" valueType="num">
                                      <p:cBhvr>
                                        <p:cTn id="12" dur="1000" fill="hold"/>
                                        <p:tgtEl>
                                          <p:spTgt spid="21"/>
                                        </p:tgtEl>
                                        <p:attrNameLst>
                                          <p:attrName>ppt_x</p:attrName>
                                        </p:attrNameLst>
                                      </p:cBhvr>
                                      <p:tavLst>
                                        <p:tav tm="0">
                                          <p:val>
                                            <p:strVal val="#ppt_x"/>
                                          </p:val>
                                        </p:tav>
                                        <p:tav tm="100000">
                                          <p:val>
                                            <p:strVal val="#ppt_x"/>
                                          </p:val>
                                        </p:tav>
                                      </p:tavLst>
                                    </p:anim>
                                    <p:anim calcmode="lin" valueType="num">
                                      <p:cBhvr>
                                        <p:cTn id="1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1000"/>
                                        <p:tgtEl>
                                          <p:spTgt spid="7"/>
                                        </p:tgtEl>
                                      </p:cBhvr>
                                    </p:animEffect>
                                    <p:anim calcmode="lin" valueType="num">
                                      <p:cBhvr>
                                        <p:cTn id="48" dur="1000" fill="hold"/>
                                        <p:tgtEl>
                                          <p:spTgt spid="7"/>
                                        </p:tgtEl>
                                        <p:attrNameLst>
                                          <p:attrName>ppt_x</p:attrName>
                                        </p:attrNameLst>
                                      </p:cBhvr>
                                      <p:tavLst>
                                        <p:tav tm="0">
                                          <p:val>
                                            <p:strVal val="#ppt_x"/>
                                          </p:val>
                                        </p:tav>
                                        <p:tav tm="100000">
                                          <p:val>
                                            <p:strVal val="#ppt_x"/>
                                          </p:val>
                                        </p:tav>
                                      </p:tavLst>
                                    </p:anim>
                                    <p:anim calcmode="lin" valueType="num">
                                      <p:cBhvr>
                                        <p:cTn id="4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500"/>
                                        <p:tgtEl>
                                          <p:spTgt spid="15"/>
                                        </p:tgtEl>
                                      </p:cBhvr>
                                    </p:animEffect>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fade">
                                      <p:cBhvr>
                                        <p:cTn id="59" dur="1000"/>
                                        <p:tgtEl>
                                          <p:spTgt spid="6"/>
                                        </p:tgtEl>
                                      </p:cBhvr>
                                    </p:animEffect>
                                    <p:anim calcmode="lin" valueType="num">
                                      <p:cBhvr>
                                        <p:cTn id="60" dur="1000" fill="hold"/>
                                        <p:tgtEl>
                                          <p:spTgt spid="6"/>
                                        </p:tgtEl>
                                        <p:attrNameLst>
                                          <p:attrName>ppt_x</p:attrName>
                                        </p:attrNameLst>
                                      </p:cBhvr>
                                      <p:tavLst>
                                        <p:tav tm="0">
                                          <p:val>
                                            <p:strVal val="#ppt_x"/>
                                          </p:val>
                                        </p:tav>
                                        <p:tav tm="100000">
                                          <p:val>
                                            <p:strVal val="#ppt_x"/>
                                          </p:val>
                                        </p:tav>
                                      </p:tavLst>
                                    </p:anim>
                                    <p:anim calcmode="lin" valueType="num">
                                      <p:cBhvr>
                                        <p:cTn id="6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500"/>
                                        <p:tgtEl>
                                          <p:spTgt spid="16"/>
                                        </p:tgtEl>
                                      </p:cBhvr>
                                    </p:animEffect>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nodeType="click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1000"/>
                                        <p:tgtEl>
                                          <p:spTgt spid="19"/>
                                        </p:tgtEl>
                                      </p:cBhvr>
                                    </p:animEffect>
                                    <p:anim calcmode="lin" valueType="num">
                                      <p:cBhvr>
                                        <p:cTn id="72" dur="1000" fill="hold"/>
                                        <p:tgtEl>
                                          <p:spTgt spid="19"/>
                                        </p:tgtEl>
                                        <p:attrNameLst>
                                          <p:attrName>ppt_x</p:attrName>
                                        </p:attrNameLst>
                                      </p:cBhvr>
                                      <p:tavLst>
                                        <p:tav tm="0">
                                          <p:val>
                                            <p:strVal val="#ppt_x"/>
                                          </p:val>
                                        </p:tav>
                                        <p:tav tm="100000">
                                          <p:val>
                                            <p:strVal val="#ppt_x"/>
                                          </p:val>
                                        </p:tav>
                                      </p:tavLst>
                                    </p:anim>
                                    <p:anim calcmode="lin" valueType="num">
                                      <p:cBhvr>
                                        <p:cTn id="7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500"/>
                                        <p:tgtEl>
                                          <p:spTgt spid="20"/>
                                        </p:tgtEl>
                                      </p:cBhvr>
                                    </p:animEffect>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nodeType="click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fade">
                                      <p:cBhvr>
                                        <p:cTn id="83" dur="1000"/>
                                        <p:tgtEl>
                                          <p:spTgt spid="12"/>
                                        </p:tgtEl>
                                      </p:cBhvr>
                                    </p:animEffect>
                                    <p:anim calcmode="lin" valueType="num">
                                      <p:cBhvr>
                                        <p:cTn id="84" dur="1000" fill="hold"/>
                                        <p:tgtEl>
                                          <p:spTgt spid="12"/>
                                        </p:tgtEl>
                                        <p:attrNameLst>
                                          <p:attrName>ppt_x</p:attrName>
                                        </p:attrNameLst>
                                      </p:cBhvr>
                                      <p:tavLst>
                                        <p:tav tm="0">
                                          <p:val>
                                            <p:strVal val="#ppt_x"/>
                                          </p:val>
                                        </p:tav>
                                        <p:tav tm="100000">
                                          <p:val>
                                            <p:strVal val="#ppt_x"/>
                                          </p:val>
                                        </p:tav>
                                      </p:tavLst>
                                    </p:anim>
                                    <p:anim calcmode="lin" valueType="num">
                                      <p:cBhvr>
                                        <p:cTn id="8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18"/>
                                        </p:tgtEl>
                                        <p:attrNameLst>
                                          <p:attrName>style.visibility</p:attrName>
                                        </p:attrNameLst>
                                      </p:cBhvr>
                                      <p:to>
                                        <p:strVal val="visible"/>
                                      </p:to>
                                    </p:set>
                                    <p:animEffect transition="in" filter="fade">
                                      <p:cBhvr>
                                        <p:cTn id="90" dur="500"/>
                                        <p:tgtEl>
                                          <p:spTgt spid="18"/>
                                        </p:tgtEl>
                                      </p:cBhvr>
                                    </p:animEffect>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nodeType="clickEffect">
                                  <p:stCondLst>
                                    <p:cond delay="0"/>
                                  </p:stCondLst>
                                  <p:childTnLst>
                                    <p:set>
                                      <p:cBhvr>
                                        <p:cTn id="94" dur="1" fill="hold">
                                          <p:stCondLst>
                                            <p:cond delay="0"/>
                                          </p:stCondLst>
                                        </p:cTn>
                                        <p:tgtEl>
                                          <p:spTgt spid="8"/>
                                        </p:tgtEl>
                                        <p:attrNameLst>
                                          <p:attrName>style.visibility</p:attrName>
                                        </p:attrNameLst>
                                      </p:cBhvr>
                                      <p:to>
                                        <p:strVal val="visible"/>
                                      </p:to>
                                    </p:set>
                                    <p:animEffect transition="in" filter="fade">
                                      <p:cBhvr>
                                        <p:cTn id="95" dur="1000"/>
                                        <p:tgtEl>
                                          <p:spTgt spid="8"/>
                                        </p:tgtEl>
                                      </p:cBhvr>
                                    </p:animEffect>
                                    <p:anim calcmode="lin" valueType="num">
                                      <p:cBhvr>
                                        <p:cTn id="96" dur="1000" fill="hold"/>
                                        <p:tgtEl>
                                          <p:spTgt spid="8"/>
                                        </p:tgtEl>
                                        <p:attrNameLst>
                                          <p:attrName>ppt_x</p:attrName>
                                        </p:attrNameLst>
                                      </p:cBhvr>
                                      <p:tavLst>
                                        <p:tav tm="0">
                                          <p:val>
                                            <p:strVal val="#ppt_x"/>
                                          </p:val>
                                        </p:tav>
                                        <p:tav tm="100000">
                                          <p:val>
                                            <p:strVal val="#ppt_x"/>
                                          </p:val>
                                        </p:tav>
                                      </p:tavLst>
                                    </p:anim>
                                    <p:anim calcmode="lin" valueType="num">
                                      <p:cBhvr>
                                        <p:cTn id="9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17"/>
                                        </p:tgtEl>
                                        <p:attrNameLst>
                                          <p:attrName>style.visibility</p:attrName>
                                        </p:attrNameLst>
                                      </p:cBhvr>
                                      <p:to>
                                        <p:strVal val="visible"/>
                                      </p:to>
                                    </p:set>
                                    <p:animEffect transition="in" filter="fade">
                                      <p:cBhvr>
                                        <p:cTn id="102" dur="500"/>
                                        <p:tgtEl>
                                          <p:spTgt spid="17"/>
                                        </p:tgtEl>
                                      </p:cBhvr>
                                    </p:animEffect>
                                  </p:childTnLst>
                                </p:cTn>
                              </p:par>
                            </p:childTnLst>
                          </p:cTn>
                        </p:par>
                      </p:childTnLst>
                    </p:cTn>
                  </p:par>
                  <p:par>
                    <p:cTn id="103" fill="hold">
                      <p:stCondLst>
                        <p:cond delay="indefinite"/>
                      </p:stCondLst>
                      <p:childTnLst>
                        <p:par>
                          <p:cTn id="104" fill="hold">
                            <p:stCondLst>
                              <p:cond delay="0"/>
                            </p:stCondLst>
                            <p:childTnLst>
                              <p:par>
                                <p:cTn id="105" presetID="42" presetClass="entr" presetSubtype="0" fill="hold" nodeType="clickEffect">
                                  <p:stCondLst>
                                    <p:cond delay="0"/>
                                  </p:stCondLst>
                                  <p:childTnLst>
                                    <p:set>
                                      <p:cBhvr>
                                        <p:cTn id="106" dur="1" fill="hold">
                                          <p:stCondLst>
                                            <p:cond delay="0"/>
                                          </p:stCondLst>
                                        </p:cTn>
                                        <p:tgtEl>
                                          <p:spTgt spid="4"/>
                                        </p:tgtEl>
                                        <p:attrNameLst>
                                          <p:attrName>style.visibility</p:attrName>
                                        </p:attrNameLst>
                                      </p:cBhvr>
                                      <p:to>
                                        <p:strVal val="visible"/>
                                      </p:to>
                                    </p:set>
                                    <p:animEffect transition="in" filter="fade">
                                      <p:cBhvr>
                                        <p:cTn id="107" dur="1000"/>
                                        <p:tgtEl>
                                          <p:spTgt spid="4"/>
                                        </p:tgtEl>
                                      </p:cBhvr>
                                    </p:animEffect>
                                    <p:anim calcmode="lin" valueType="num">
                                      <p:cBhvr>
                                        <p:cTn id="108" dur="1000" fill="hold"/>
                                        <p:tgtEl>
                                          <p:spTgt spid="4"/>
                                        </p:tgtEl>
                                        <p:attrNameLst>
                                          <p:attrName>ppt_x</p:attrName>
                                        </p:attrNameLst>
                                      </p:cBhvr>
                                      <p:tavLst>
                                        <p:tav tm="0">
                                          <p:val>
                                            <p:strVal val="#ppt_x"/>
                                          </p:val>
                                        </p:tav>
                                        <p:tav tm="100000">
                                          <p:val>
                                            <p:strVal val="#ppt_x"/>
                                          </p:val>
                                        </p:tav>
                                      </p:tavLst>
                                    </p:anim>
                                    <p:anim calcmode="lin" valueType="num">
                                      <p:cBhvr>
                                        <p:cTn id="10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grpId="0" nodeType="clickEffect">
                                  <p:stCondLst>
                                    <p:cond delay="0"/>
                                  </p:stCondLst>
                                  <p:childTnLst>
                                    <p:set>
                                      <p:cBhvr>
                                        <p:cTn id="113" dur="1" fill="hold">
                                          <p:stCondLst>
                                            <p:cond delay="0"/>
                                          </p:stCondLst>
                                        </p:cTn>
                                        <p:tgtEl>
                                          <p:spTgt spid="13"/>
                                        </p:tgtEl>
                                        <p:attrNameLst>
                                          <p:attrName>style.visibility</p:attrName>
                                        </p:attrNameLst>
                                      </p:cBhvr>
                                      <p:to>
                                        <p:strVal val="visible"/>
                                      </p:to>
                                    </p:set>
                                    <p:animEffect transition="in" filter="fade">
                                      <p:cBhvr>
                                        <p:cTn id="11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P spid="14" grpId="0"/>
      <p:bldP spid="15" grpId="0"/>
      <p:bldP spid="16" grpId="0"/>
      <p:bldP spid="17" grpId="0"/>
      <p:bldP spid="11" grpId="0"/>
      <p:bldP spid="18" grpId="0"/>
      <p:bldP spid="20"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4864" y="170043"/>
            <a:ext cx="11295119" cy="562154"/>
          </a:xfrm>
        </p:spPr>
        <p:txBody>
          <a:bodyPr>
            <a:noAutofit/>
          </a:bodyPr>
          <a:lstStyle/>
          <a:p>
            <a:pPr algn="ctr"/>
            <a:r>
              <a:rPr lang="en-GB" sz="3600" b="1" dirty="0" smtClean="0"/>
              <a:t>Key figures involved in the Burgess fossil controversies</a:t>
            </a:r>
            <a:endParaRPr lang="en-GB" sz="3600" b="1" dirty="0"/>
          </a:p>
        </p:txBody>
      </p:sp>
      <p:sp>
        <p:nvSpPr>
          <p:cNvPr id="3" name="Content Placeholder 2"/>
          <p:cNvSpPr>
            <a:spLocks noGrp="1"/>
          </p:cNvSpPr>
          <p:nvPr>
            <p:ph idx="1"/>
          </p:nvPr>
        </p:nvSpPr>
        <p:spPr>
          <a:xfrm>
            <a:off x="554864" y="875763"/>
            <a:ext cx="11036121" cy="5782614"/>
          </a:xfrm>
        </p:spPr>
        <p:txBody>
          <a:bodyPr/>
          <a:lstStyle/>
          <a:p>
            <a:pPr marL="0" indent="0">
              <a:buNone/>
            </a:pPr>
            <a:endParaRPr lang="en-GB" sz="2000" dirty="0"/>
          </a:p>
          <a:p>
            <a:pPr marL="0" indent="0">
              <a:buNone/>
            </a:pPr>
            <a:r>
              <a:rPr lang="en-GB" sz="2000" dirty="0" smtClean="0"/>
              <a:t> </a:t>
            </a:r>
            <a:br>
              <a:rPr lang="en-GB" sz="2000" dirty="0" smtClean="0"/>
            </a:br>
            <a:r>
              <a:rPr lang="en-GB" sz="2000" dirty="0" smtClean="0"/>
              <a:t/>
            </a:r>
            <a:br>
              <a:rPr lang="en-GB" sz="2000" dirty="0" smtClean="0"/>
            </a:br>
            <a:r>
              <a:rPr lang="en-GB" sz="2000" dirty="0" smtClean="0"/>
              <a:t> </a:t>
            </a:r>
            <a:endParaRPr lang="en-GB" sz="20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2567" y="3985471"/>
            <a:ext cx="1202559" cy="162877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8792" y="3985471"/>
            <a:ext cx="1247775" cy="166687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05462" y="3985471"/>
            <a:ext cx="1609587" cy="1672968"/>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07251" y="1492139"/>
            <a:ext cx="1411321" cy="1681810"/>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084664" y="3941278"/>
            <a:ext cx="1335110" cy="1672968"/>
          </a:xfrm>
          <a:prstGeom prst="rect">
            <a:avLst/>
          </a:prstGeom>
        </p:spPr>
      </p:pic>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30063" y="1492139"/>
            <a:ext cx="1259268" cy="1648496"/>
          </a:xfrm>
          <a:prstGeom prst="rect">
            <a:avLst/>
          </a:prstGeom>
        </p:spPr>
      </p:pic>
      <p:sp>
        <p:nvSpPr>
          <p:cNvPr id="12" name="TextBox 11"/>
          <p:cNvSpPr txBox="1"/>
          <p:nvPr/>
        </p:nvSpPr>
        <p:spPr>
          <a:xfrm>
            <a:off x="2213789" y="1492139"/>
            <a:ext cx="955387" cy="1477328"/>
          </a:xfrm>
          <a:prstGeom prst="rect">
            <a:avLst/>
          </a:prstGeom>
          <a:noFill/>
        </p:spPr>
        <p:txBody>
          <a:bodyPr wrap="square" rtlCol="0">
            <a:spAutoFit/>
          </a:bodyPr>
          <a:lstStyle/>
          <a:p>
            <a:r>
              <a:rPr lang="en-GB" dirty="0" smtClean="0"/>
              <a:t>Charles </a:t>
            </a:r>
            <a:r>
              <a:rPr lang="en-GB" dirty="0" err="1" smtClean="0"/>
              <a:t>Dolittle</a:t>
            </a:r>
            <a:endParaRPr lang="en-GB" dirty="0" smtClean="0"/>
          </a:p>
          <a:p>
            <a:r>
              <a:rPr lang="en-GB" dirty="0" smtClean="0"/>
              <a:t>Walcott</a:t>
            </a:r>
          </a:p>
          <a:p>
            <a:r>
              <a:rPr lang="en-GB" dirty="0" smtClean="0"/>
              <a:t>1850-1927</a:t>
            </a:r>
            <a:endParaRPr lang="en-GB" dirty="0"/>
          </a:p>
        </p:txBody>
      </p:sp>
      <p:sp>
        <p:nvSpPr>
          <p:cNvPr id="13" name="TextBox 12"/>
          <p:cNvSpPr txBox="1"/>
          <p:nvPr/>
        </p:nvSpPr>
        <p:spPr>
          <a:xfrm>
            <a:off x="4699119" y="1492139"/>
            <a:ext cx="1352280" cy="1200329"/>
          </a:xfrm>
          <a:prstGeom prst="rect">
            <a:avLst/>
          </a:prstGeom>
          <a:noFill/>
        </p:spPr>
        <p:txBody>
          <a:bodyPr wrap="square" rtlCol="0">
            <a:spAutoFit/>
          </a:bodyPr>
          <a:lstStyle/>
          <a:p>
            <a:r>
              <a:rPr lang="en-GB" dirty="0" smtClean="0"/>
              <a:t>Harry B.</a:t>
            </a:r>
          </a:p>
          <a:p>
            <a:r>
              <a:rPr lang="en-GB" dirty="0" smtClean="0"/>
              <a:t>Whittington</a:t>
            </a:r>
          </a:p>
          <a:p>
            <a:r>
              <a:rPr lang="en-GB" dirty="0" smtClean="0"/>
              <a:t>1916-</a:t>
            </a:r>
          </a:p>
          <a:p>
            <a:r>
              <a:rPr lang="en-GB" dirty="0" smtClean="0"/>
              <a:t>2010 </a:t>
            </a:r>
            <a:endParaRPr lang="en-GB" dirty="0"/>
          </a:p>
        </p:txBody>
      </p:sp>
      <p:sp>
        <p:nvSpPr>
          <p:cNvPr id="14" name="TextBox 13"/>
          <p:cNvSpPr txBox="1"/>
          <p:nvPr/>
        </p:nvSpPr>
        <p:spPr>
          <a:xfrm>
            <a:off x="7540940" y="3884244"/>
            <a:ext cx="1074408" cy="1477328"/>
          </a:xfrm>
          <a:prstGeom prst="rect">
            <a:avLst/>
          </a:prstGeom>
          <a:noFill/>
        </p:spPr>
        <p:txBody>
          <a:bodyPr wrap="square" rtlCol="0">
            <a:spAutoFit/>
          </a:bodyPr>
          <a:lstStyle/>
          <a:p>
            <a:r>
              <a:rPr lang="en-GB" dirty="0" smtClean="0"/>
              <a:t>Desmond</a:t>
            </a:r>
          </a:p>
          <a:p>
            <a:r>
              <a:rPr lang="en-GB" dirty="0" smtClean="0"/>
              <a:t>Collins</a:t>
            </a:r>
          </a:p>
          <a:p>
            <a:r>
              <a:rPr lang="en-GB" smtClean="0"/>
              <a:t>1938-(retired</a:t>
            </a:r>
            <a:endParaRPr lang="en-GB" dirty="0" smtClean="0"/>
          </a:p>
          <a:p>
            <a:r>
              <a:rPr lang="en-GB" dirty="0" smtClean="0"/>
              <a:t>2005)</a:t>
            </a:r>
            <a:endParaRPr lang="en-GB" dirty="0"/>
          </a:p>
        </p:txBody>
      </p:sp>
      <p:sp>
        <p:nvSpPr>
          <p:cNvPr id="15" name="TextBox 14"/>
          <p:cNvSpPr txBox="1"/>
          <p:nvPr/>
        </p:nvSpPr>
        <p:spPr>
          <a:xfrm>
            <a:off x="7551814" y="1492139"/>
            <a:ext cx="980576" cy="1477328"/>
          </a:xfrm>
          <a:prstGeom prst="rect">
            <a:avLst/>
          </a:prstGeom>
          <a:noFill/>
        </p:spPr>
        <p:txBody>
          <a:bodyPr wrap="square" rtlCol="0">
            <a:spAutoFit/>
          </a:bodyPr>
          <a:lstStyle/>
          <a:p>
            <a:r>
              <a:rPr lang="en-GB" dirty="0" err="1" smtClean="0"/>
              <a:t>Sidnie</a:t>
            </a:r>
            <a:r>
              <a:rPr lang="en-GB" dirty="0" smtClean="0"/>
              <a:t> </a:t>
            </a:r>
            <a:r>
              <a:rPr lang="en-GB" dirty="0" err="1" smtClean="0"/>
              <a:t>Milana</a:t>
            </a:r>
            <a:r>
              <a:rPr lang="en-GB" dirty="0" smtClean="0"/>
              <a:t/>
            </a:r>
            <a:br>
              <a:rPr lang="en-GB" dirty="0" smtClean="0"/>
            </a:br>
            <a:r>
              <a:rPr lang="en-GB" dirty="0" smtClean="0"/>
              <a:t>Manton</a:t>
            </a:r>
          </a:p>
          <a:p>
            <a:r>
              <a:rPr lang="en-GB" dirty="0" smtClean="0"/>
              <a:t>1902-</a:t>
            </a:r>
          </a:p>
          <a:p>
            <a:r>
              <a:rPr lang="en-GB" dirty="0" smtClean="0"/>
              <a:t>1979</a:t>
            </a:r>
            <a:endParaRPr lang="en-GB" dirty="0"/>
          </a:p>
        </p:txBody>
      </p:sp>
      <p:sp>
        <p:nvSpPr>
          <p:cNvPr id="16" name="TextBox 15"/>
          <p:cNvSpPr txBox="1"/>
          <p:nvPr/>
        </p:nvSpPr>
        <p:spPr>
          <a:xfrm>
            <a:off x="2140897" y="3987452"/>
            <a:ext cx="997389" cy="1200329"/>
          </a:xfrm>
          <a:prstGeom prst="rect">
            <a:avLst/>
          </a:prstGeom>
          <a:noFill/>
        </p:spPr>
        <p:txBody>
          <a:bodyPr wrap="none" rtlCol="0">
            <a:spAutoFit/>
          </a:bodyPr>
          <a:lstStyle/>
          <a:p>
            <a:r>
              <a:rPr lang="en-GB" dirty="0" smtClean="0"/>
              <a:t>Simon</a:t>
            </a:r>
            <a:br>
              <a:rPr lang="en-GB" dirty="0" smtClean="0"/>
            </a:br>
            <a:r>
              <a:rPr lang="en-GB" dirty="0" smtClean="0"/>
              <a:t>Conway </a:t>
            </a:r>
            <a:br>
              <a:rPr lang="en-GB" dirty="0" smtClean="0"/>
            </a:br>
            <a:r>
              <a:rPr lang="en-GB" dirty="0" smtClean="0"/>
              <a:t>Morris</a:t>
            </a:r>
            <a:br>
              <a:rPr lang="en-GB" dirty="0" smtClean="0"/>
            </a:br>
            <a:r>
              <a:rPr lang="en-GB" dirty="0" smtClean="0"/>
              <a:t>1951-</a:t>
            </a:r>
            <a:endParaRPr lang="en-GB" dirty="0"/>
          </a:p>
        </p:txBody>
      </p:sp>
      <p:sp>
        <p:nvSpPr>
          <p:cNvPr id="17" name="TextBox 16"/>
          <p:cNvSpPr txBox="1"/>
          <p:nvPr/>
        </p:nvSpPr>
        <p:spPr>
          <a:xfrm>
            <a:off x="4745200" y="3983055"/>
            <a:ext cx="911672" cy="923330"/>
          </a:xfrm>
          <a:prstGeom prst="rect">
            <a:avLst/>
          </a:prstGeom>
          <a:noFill/>
        </p:spPr>
        <p:txBody>
          <a:bodyPr wrap="square" rtlCol="0">
            <a:spAutoFit/>
          </a:bodyPr>
          <a:lstStyle/>
          <a:p>
            <a:r>
              <a:rPr lang="en-GB" dirty="0" smtClean="0"/>
              <a:t>Derek</a:t>
            </a:r>
          </a:p>
          <a:p>
            <a:r>
              <a:rPr lang="en-GB" dirty="0" smtClean="0"/>
              <a:t>Briggs</a:t>
            </a:r>
          </a:p>
          <a:p>
            <a:r>
              <a:rPr lang="en-GB" dirty="0" smtClean="0"/>
              <a:t>1950-</a:t>
            </a:r>
            <a:endParaRPr lang="en-GB" dirty="0"/>
          </a:p>
        </p:txBody>
      </p:sp>
      <p:sp>
        <p:nvSpPr>
          <p:cNvPr id="18" name="TextBox 17"/>
          <p:cNvSpPr txBox="1"/>
          <p:nvPr/>
        </p:nvSpPr>
        <p:spPr>
          <a:xfrm>
            <a:off x="10335224" y="1492139"/>
            <a:ext cx="1014124" cy="1477328"/>
          </a:xfrm>
          <a:prstGeom prst="rect">
            <a:avLst/>
          </a:prstGeom>
          <a:noFill/>
        </p:spPr>
        <p:txBody>
          <a:bodyPr wrap="none" rtlCol="0">
            <a:spAutoFit/>
          </a:bodyPr>
          <a:lstStyle/>
          <a:p>
            <a:r>
              <a:rPr lang="en-GB" dirty="0" smtClean="0"/>
              <a:t>Stephen </a:t>
            </a:r>
            <a:br>
              <a:rPr lang="en-GB" dirty="0" smtClean="0"/>
            </a:br>
            <a:r>
              <a:rPr lang="en-GB" dirty="0" smtClean="0"/>
              <a:t>Jay</a:t>
            </a:r>
            <a:br>
              <a:rPr lang="en-GB" dirty="0" smtClean="0"/>
            </a:br>
            <a:r>
              <a:rPr lang="en-GB" dirty="0" smtClean="0"/>
              <a:t>Gould</a:t>
            </a:r>
          </a:p>
          <a:p>
            <a:r>
              <a:rPr lang="en-GB" dirty="0" smtClean="0"/>
              <a:t>1941-</a:t>
            </a:r>
          </a:p>
          <a:p>
            <a:r>
              <a:rPr lang="en-GB" dirty="0" smtClean="0"/>
              <a:t>2002</a:t>
            </a:r>
            <a:endParaRPr lang="en-GB" dirty="0"/>
          </a:p>
        </p:txBody>
      </p:sp>
      <p:sp>
        <p:nvSpPr>
          <p:cNvPr id="19" name="TextBox 18"/>
          <p:cNvSpPr txBox="1"/>
          <p:nvPr/>
        </p:nvSpPr>
        <p:spPr>
          <a:xfrm>
            <a:off x="10530621" y="3983055"/>
            <a:ext cx="944554" cy="923330"/>
          </a:xfrm>
          <a:prstGeom prst="rect">
            <a:avLst/>
          </a:prstGeom>
          <a:noFill/>
        </p:spPr>
        <p:txBody>
          <a:bodyPr wrap="none" rtlCol="0">
            <a:spAutoFit/>
          </a:bodyPr>
          <a:lstStyle/>
          <a:p>
            <a:r>
              <a:rPr lang="en-GB" dirty="0" smtClean="0"/>
              <a:t>Richard </a:t>
            </a:r>
            <a:br>
              <a:rPr lang="en-GB" dirty="0" smtClean="0"/>
            </a:br>
            <a:r>
              <a:rPr lang="en-GB" dirty="0" err="1" smtClean="0"/>
              <a:t>Fortey</a:t>
            </a:r>
            <a:endParaRPr lang="en-GB" dirty="0" smtClean="0"/>
          </a:p>
          <a:p>
            <a:r>
              <a:rPr lang="en-GB" dirty="0" smtClean="0"/>
              <a:t>1946-</a:t>
            </a:r>
            <a:endParaRPr lang="en-GB" dirty="0"/>
          </a:p>
        </p:txBody>
      </p:sp>
      <p:pic>
        <p:nvPicPr>
          <p:cNvPr id="20" name="Picture 1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01992" y="1492139"/>
            <a:ext cx="1355384" cy="1753038"/>
          </a:xfrm>
          <a:prstGeom prst="rect">
            <a:avLst/>
          </a:prstGeom>
        </p:spPr>
      </p:pic>
      <p:sp>
        <p:nvSpPr>
          <p:cNvPr id="4" name="Slide Number Placeholder 3"/>
          <p:cNvSpPr>
            <a:spLocks noGrp="1"/>
          </p:cNvSpPr>
          <p:nvPr>
            <p:ph type="sldNum" sz="quarter" idx="12"/>
          </p:nvPr>
        </p:nvSpPr>
        <p:spPr/>
        <p:txBody>
          <a:bodyPr/>
          <a:lstStyle/>
          <a:p>
            <a:fld id="{0C3C750E-3C81-4169-8FD7-C17884284226}" type="slidenum">
              <a:rPr lang="en-GB" smtClean="0"/>
              <a:t>5</a:t>
            </a:fld>
            <a:endParaRPr lang="en-GB"/>
          </a:p>
        </p:txBody>
      </p:sp>
      <p:pic>
        <p:nvPicPr>
          <p:cNvPr id="21" name="Picture 2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194877" y="1492139"/>
            <a:ext cx="1478541" cy="1753038"/>
          </a:xfrm>
          <a:prstGeom prst="rect">
            <a:avLst/>
          </a:prstGeom>
        </p:spPr>
      </p:pic>
    </p:spTree>
    <p:extLst>
      <p:ext uri="{BB962C8B-B14F-4D97-AF65-F5344CB8AC3E}">
        <p14:creationId xmlns:p14="http://schemas.microsoft.com/office/powerpoint/2010/main" val="1864656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1000"/>
                                        <p:tgtEl>
                                          <p:spTgt spid="20"/>
                                        </p:tgtEl>
                                      </p:cBhvr>
                                    </p:animEffect>
                                    <p:anim calcmode="lin" valueType="num">
                                      <p:cBhvr>
                                        <p:cTn id="12" dur="1000" fill="hold"/>
                                        <p:tgtEl>
                                          <p:spTgt spid="20"/>
                                        </p:tgtEl>
                                        <p:attrNameLst>
                                          <p:attrName>ppt_x</p:attrName>
                                        </p:attrNameLst>
                                      </p:cBhvr>
                                      <p:tavLst>
                                        <p:tav tm="0">
                                          <p:val>
                                            <p:strVal val="#ppt_x"/>
                                          </p:val>
                                        </p:tav>
                                        <p:tav tm="100000">
                                          <p:val>
                                            <p:strVal val="#ppt_x"/>
                                          </p:val>
                                        </p:tav>
                                      </p:tavLst>
                                    </p:anim>
                                    <p:anim calcmode="lin" valueType="num">
                                      <p:cBhvr>
                                        <p:cTn id="1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1000"/>
                                        <p:tgtEl>
                                          <p:spTgt spid="12"/>
                                        </p:tgtEl>
                                      </p:cBhvr>
                                    </p:animEffect>
                                    <p:anim calcmode="lin" valueType="num">
                                      <p:cBhvr>
                                        <p:cTn id="19" dur="1000" fill="hold"/>
                                        <p:tgtEl>
                                          <p:spTgt spid="12"/>
                                        </p:tgtEl>
                                        <p:attrNameLst>
                                          <p:attrName>ppt_x</p:attrName>
                                        </p:attrNameLst>
                                      </p:cBhvr>
                                      <p:tavLst>
                                        <p:tav tm="0">
                                          <p:val>
                                            <p:strVal val="#ppt_x"/>
                                          </p:val>
                                        </p:tav>
                                        <p:tav tm="100000">
                                          <p:val>
                                            <p:strVal val="#ppt_x"/>
                                          </p:val>
                                        </p:tav>
                                      </p:tavLst>
                                    </p:anim>
                                    <p:anim calcmode="lin" valueType="num">
                                      <p:cBhvr>
                                        <p:cTn id="2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00"/>
                                        <p:tgtEl>
                                          <p:spTgt spid="21"/>
                                        </p:tgtEl>
                                      </p:cBhvr>
                                    </p:animEffect>
                                    <p:anim calcmode="lin" valueType="num">
                                      <p:cBhvr>
                                        <p:cTn id="26" dur="1000" fill="hold"/>
                                        <p:tgtEl>
                                          <p:spTgt spid="21"/>
                                        </p:tgtEl>
                                        <p:attrNameLst>
                                          <p:attrName>ppt_x</p:attrName>
                                        </p:attrNameLst>
                                      </p:cBhvr>
                                      <p:tavLst>
                                        <p:tav tm="0">
                                          <p:val>
                                            <p:strVal val="#ppt_x"/>
                                          </p:val>
                                        </p:tav>
                                        <p:tav tm="100000">
                                          <p:val>
                                            <p:strVal val="#ppt_x"/>
                                          </p:val>
                                        </p:tav>
                                      </p:tavLst>
                                    </p:anim>
                                    <p:anim calcmode="lin" valueType="num">
                                      <p:cBhvr>
                                        <p:cTn id="27"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1000"/>
                                        <p:tgtEl>
                                          <p:spTgt spid="8"/>
                                        </p:tgtEl>
                                      </p:cBhvr>
                                    </p:animEffect>
                                    <p:anim calcmode="lin" valueType="num">
                                      <p:cBhvr>
                                        <p:cTn id="54" dur="1000" fill="hold"/>
                                        <p:tgtEl>
                                          <p:spTgt spid="8"/>
                                        </p:tgtEl>
                                        <p:attrNameLst>
                                          <p:attrName>ppt_x</p:attrName>
                                        </p:attrNameLst>
                                      </p:cBhvr>
                                      <p:tavLst>
                                        <p:tav tm="0">
                                          <p:val>
                                            <p:strVal val="#ppt_x"/>
                                          </p:val>
                                        </p:tav>
                                        <p:tav tm="100000">
                                          <p:val>
                                            <p:strVal val="#ppt_x"/>
                                          </p:val>
                                        </p:tav>
                                      </p:tavLst>
                                    </p:anim>
                                    <p:anim calcmode="lin" valueType="num">
                                      <p:cBhvr>
                                        <p:cTn id="5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1000"/>
                                        <p:tgtEl>
                                          <p:spTgt spid="18"/>
                                        </p:tgtEl>
                                      </p:cBhvr>
                                    </p:animEffect>
                                    <p:anim calcmode="lin" valueType="num">
                                      <p:cBhvr>
                                        <p:cTn id="61" dur="1000" fill="hold"/>
                                        <p:tgtEl>
                                          <p:spTgt spid="18"/>
                                        </p:tgtEl>
                                        <p:attrNameLst>
                                          <p:attrName>ppt_x</p:attrName>
                                        </p:attrNameLst>
                                      </p:cBhvr>
                                      <p:tavLst>
                                        <p:tav tm="0">
                                          <p:val>
                                            <p:strVal val="#ppt_x"/>
                                          </p:val>
                                        </p:tav>
                                        <p:tav tm="100000">
                                          <p:val>
                                            <p:strVal val="#ppt_x"/>
                                          </p:val>
                                        </p:tav>
                                      </p:tavLst>
                                    </p:anim>
                                    <p:anim calcmode="lin" valueType="num">
                                      <p:cBhvr>
                                        <p:cTn id="6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nodeType="click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1000"/>
                                        <p:tgtEl>
                                          <p:spTgt spid="6"/>
                                        </p:tgtEl>
                                      </p:cBhvr>
                                    </p:animEffect>
                                    <p:anim calcmode="lin" valueType="num">
                                      <p:cBhvr>
                                        <p:cTn id="68" dur="1000" fill="hold"/>
                                        <p:tgtEl>
                                          <p:spTgt spid="6"/>
                                        </p:tgtEl>
                                        <p:attrNameLst>
                                          <p:attrName>ppt_x</p:attrName>
                                        </p:attrNameLst>
                                      </p:cBhvr>
                                      <p:tavLst>
                                        <p:tav tm="0">
                                          <p:val>
                                            <p:strVal val="#ppt_x"/>
                                          </p:val>
                                        </p:tav>
                                        <p:tav tm="100000">
                                          <p:val>
                                            <p:strVal val="#ppt_x"/>
                                          </p:val>
                                        </p:tav>
                                      </p:tavLst>
                                    </p:anim>
                                    <p:anim calcmode="lin" valueType="num">
                                      <p:cBhvr>
                                        <p:cTn id="6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1000"/>
                                        <p:tgtEl>
                                          <p:spTgt spid="16"/>
                                        </p:tgtEl>
                                      </p:cBhvr>
                                    </p:animEffect>
                                    <p:anim calcmode="lin" valueType="num">
                                      <p:cBhvr>
                                        <p:cTn id="75" dur="1000" fill="hold"/>
                                        <p:tgtEl>
                                          <p:spTgt spid="16"/>
                                        </p:tgtEl>
                                        <p:attrNameLst>
                                          <p:attrName>ppt_x</p:attrName>
                                        </p:attrNameLst>
                                      </p:cBhvr>
                                      <p:tavLst>
                                        <p:tav tm="0">
                                          <p:val>
                                            <p:strVal val="#ppt_x"/>
                                          </p:val>
                                        </p:tav>
                                        <p:tav tm="100000">
                                          <p:val>
                                            <p:strVal val="#ppt_x"/>
                                          </p:val>
                                        </p:tav>
                                      </p:tavLst>
                                    </p:anim>
                                    <p:anim calcmode="lin" valueType="num">
                                      <p:cBhvr>
                                        <p:cTn id="7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nodeType="clickEffect">
                                  <p:stCondLst>
                                    <p:cond delay="0"/>
                                  </p:stCondLst>
                                  <p:childTnLst>
                                    <p:set>
                                      <p:cBhvr>
                                        <p:cTn id="80" dur="1" fill="hold">
                                          <p:stCondLst>
                                            <p:cond delay="0"/>
                                          </p:stCondLst>
                                        </p:cTn>
                                        <p:tgtEl>
                                          <p:spTgt spid="5"/>
                                        </p:tgtEl>
                                        <p:attrNameLst>
                                          <p:attrName>style.visibility</p:attrName>
                                        </p:attrNameLst>
                                      </p:cBhvr>
                                      <p:to>
                                        <p:strVal val="visible"/>
                                      </p:to>
                                    </p:set>
                                    <p:animEffect transition="in" filter="fade">
                                      <p:cBhvr>
                                        <p:cTn id="81" dur="1000"/>
                                        <p:tgtEl>
                                          <p:spTgt spid="5"/>
                                        </p:tgtEl>
                                      </p:cBhvr>
                                    </p:animEffect>
                                    <p:anim calcmode="lin" valueType="num">
                                      <p:cBhvr>
                                        <p:cTn id="82" dur="1000" fill="hold"/>
                                        <p:tgtEl>
                                          <p:spTgt spid="5"/>
                                        </p:tgtEl>
                                        <p:attrNameLst>
                                          <p:attrName>ppt_x</p:attrName>
                                        </p:attrNameLst>
                                      </p:cBhvr>
                                      <p:tavLst>
                                        <p:tav tm="0">
                                          <p:val>
                                            <p:strVal val="#ppt_x"/>
                                          </p:val>
                                        </p:tav>
                                        <p:tav tm="100000">
                                          <p:val>
                                            <p:strVal val="#ppt_x"/>
                                          </p:val>
                                        </p:tav>
                                      </p:tavLst>
                                    </p:anim>
                                    <p:anim calcmode="lin" valueType="num">
                                      <p:cBhvr>
                                        <p:cTn id="8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2" presetClass="entr" presetSubtype="0" fill="hold" grpId="0" nodeType="clickEffect">
                                  <p:stCondLst>
                                    <p:cond delay="0"/>
                                  </p:stCondLst>
                                  <p:childTnLst>
                                    <p:set>
                                      <p:cBhvr>
                                        <p:cTn id="87" dur="1" fill="hold">
                                          <p:stCondLst>
                                            <p:cond delay="0"/>
                                          </p:stCondLst>
                                        </p:cTn>
                                        <p:tgtEl>
                                          <p:spTgt spid="17"/>
                                        </p:tgtEl>
                                        <p:attrNameLst>
                                          <p:attrName>style.visibility</p:attrName>
                                        </p:attrNameLst>
                                      </p:cBhvr>
                                      <p:to>
                                        <p:strVal val="visible"/>
                                      </p:to>
                                    </p:set>
                                    <p:animEffect transition="in" filter="fade">
                                      <p:cBhvr>
                                        <p:cTn id="88" dur="1000"/>
                                        <p:tgtEl>
                                          <p:spTgt spid="17"/>
                                        </p:tgtEl>
                                      </p:cBhvr>
                                    </p:animEffect>
                                    <p:anim calcmode="lin" valueType="num">
                                      <p:cBhvr>
                                        <p:cTn id="89" dur="1000" fill="hold"/>
                                        <p:tgtEl>
                                          <p:spTgt spid="17"/>
                                        </p:tgtEl>
                                        <p:attrNameLst>
                                          <p:attrName>ppt_x</p:attrName>
                                        </p:attrNameLst>
                                      </p:cBhvr>
                                      <p:tavLst>
                                        <p:tav tm="0">
                                          <p:val>
                                            <p:strVal val="#ppt_x"/>
                                          </p:val>
                                        </p:tav>
                                        <p:tav tm="100000">
                                          <p:val>
                                            <p:strVal val="#ppt_x"/>
                                          </p:val>
                                        </p:tav>
                                      </p:tavLst>
                                    </p:anim>
                                    <p:anim calcmode="lin" valueType="num">
                                      <p:cBhvr>
                                        <p:cTn id="9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nodeType="clickEffect">
                                  <p:stCondLst>
                                    <p:cond delay="0"/>
                                  </p:stCondLst>
                                  <p:childTnLst>
                                    <p:set>
                                      <p:cBhvr>
                                        <p:cTn id="94" dur="1" fill="hold">
                                          <p:stCondLst>
                                            <p:cond delay="0"/>
                                          </p:stCondLst>
                                        </p:cTn>
                                        <p:tgtEl>
                                          <p:spTgt spid="9"/>
                                        </p:tgtEl>
                                        <p:attrNameLst>
                                          <p:attrName>style.visibility</p:attrName>
                                        </p:attrNameLst>
                                      </p:cBhvr>
                                      <p:to>
                                        <p:strVal val="visible"/>
                                      </p:to>
                                    </p:set>
                                    <p:animEffect transition="in" filter="fade">
                                      <p:cBhvr>
                                        <p:cTn id="95" dur="1000"/>
                                        <p:tgtEl>
                                          <p:spTgt spid="9"/>
                                        </p:tgtEl>
                                      </p:cBhvr>
                                    </p:animEffect>
                                    <p:anim calcmode="lin" valueType="num">
                                      <p:cBhvr>
                                        <p:cTn id="96" dur="1000" fill="hold"/>
                                        <p:tgtEl>
                                          <p:spTgt spid="9"/>
                                        </p:tgtEl>
                                        <p:attrNameLst>
                                          <p:attrName>ppt_x</p:attrName>
                                        </p:attrNameLst>
                                      </p:cBhvr>
                                      <p:tavLst>
                                        <p:tav tm="0">
                                          <p:val>
                                            <p:strVal val="#ppt_x"/>
                                          </p:val>
                                        </p:tav>
                                        <p:tav tm="100000">
                                          <p:val>
                                            <p:strVal val="#ppt_x"/>
                                          </p:val>
                                        </p:tav>
                                      </p:tavLst>
                                    </p:anim>
                                    <p:anim calcmode="lin" valueType="num">
                                      <p:cBhvr>
                                        <p:cTn id="9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42" presetClass="entr" presetSubtype="0" fill="hold" grpId="0" nodeType="clickEffect">
                                  <p:stCondLst>
                                    <p:cond delay="0"/>
                                  </p:stCondLst>
                                  <p:childTnLst>
                                    <p:set>
                                      <p:cBhvr>
                                        <p:cTn id="101" dur="1" fill="hold">
                                          <p:stCondLst>
                                            <p:cond delay="0"/>
                                          </p:stCondLst>
                                        </p:cTn>
                                        <p:tgtEl>
                                          <p:spTgt spid="14"/>
                                        </p:tgtEl>
                                        <p:attrNameLst>
                                          <p:attrName>style.visibility</p:attrName>
                                        </p:attrNameLst>
                                      </p:cBhvr>
                                      <p:to>
                                        <p:strVal val="visible"/>
                                      </p:to>
                                    </p:set>
                                    <p:animEffect transition="in" filter="fade">
                                      <p:cBhvr>
                                        <p:cTn id="102" dur="1000"/>
                                        <p:tgtEl>
                                          <p:spTgt spid="14"/>
                                        </p:tgtEl>
                                      </p:cBhvr>
                                    </p:animEffect>
                                    <p:anim calcmode="lin" valueType="num">
                                      <p:cBhvr>
                                        <p:cTn id="103" dur="1000" fill="hold"/>
                                        <p:tgtEl>
                                          <p:spTgt spid="14"/>
                                        </p:tgtEl>
                                        <p:attrNameLst>
                                          <p:attrName>ppt_x</p:attrName>
                                        </p:attrNameLst>
                                      </p:cBhvr>
                                      <p:tavLst>
                                        <p:tav tm="0">
                                          <p:val>
                                            <p:strVal val="#ppt_x"/>
                                          </p:val>
                                        </p:tav>
                                        <p:tav tm="100000">
                                          <p:val>
                                            <p:strVal val="#ppt_x"/>
                                          </p:val>
                                        </p:tav>
                                      </p:tavLst>
                                    </p:anim>
                                    <p:anim calcmode="lin" valueType="num">
                                      <p:cBhvr>
                                        <p:cTn id="10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42" presetClass="entr" presetSubtype="0" fill="hold" nodeType="clickEffect">
                                  <p:stCondLst>
                                    <p:cond delay="0"/>
                                  </p:stCondLst>
                                  <p:childTnLst>
                                    <p:set>
                                      <p:cBhvr>
                                        <p:cTn id="108" dur="1" fill="hold">
                                          <p:stCondLst>
                                            <p:cond delay="0"/>
                                          </p:stCondLst>
                                        </p:cTn>
                                        <p:tgtEl>
                                          <p:spTgt spid="7"/>
                                        </p:tgtEl>
                                        <p:attrNameLst>
                                          <p:attrName>style.visibility</p:attrName>
                                        </p:attrNameLst>
                                      </p:cBhvr>
                                      <p:to>
                                        <p:strVal val="visible"/>
                                      </p:to>
                                    </p:set>
                                    <p:animEffect transition="in" filter="fade">
                                      <p:cBhvr>
                                        <p:cTn id="109" dur="1000"/>
                                        <p:tgtEl>
                                          <p:spTgt spid="7"/>
                                        </p:tgtEl>
                                      </p:cBhvr>
                                    </p:animEffect>
                                    <p:anim calcmode="lin" valueType="num">
                                      <p:cBhvr>
                                        <p:cTn id="110" dur="1000" fill="hold"/>
                                        <p:tgtEl>
                                          <p:spTgt spid="7"/>
                                        </p:tgtEl>
                                        <p:attrNameLst>
                                          <p:attrName>ppt_x</p:attrName>
                                        </p:attrNameLst>
                                      </p:cBhvr>
                                      <p:tavLst>
                                        <p:tav tm="0">
                                          <p:val>
                                            <p:strVal val="#ppt_x"/>
                                          </p:val>
                                        </p:tav>
                                        <p:tav tm="100000">
                                          <p:val>
                                            <p:strVal val="#ppt_x"/>
                                          </p:val>
                                        </p:tav>
                                      </p:tavLst>
                                    </p:anim>
                                    <p:anim calcmode="lin" valueType="num">
                                      <p:cBhvr>
                                        <p:cTn id="11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12" fill="hold">
                      <p:stCondLst>
                        <p:cond delay="indefinite"/>
                      </p:stCondLst>
                      <p:childTnLst>
                        <p:par>
                          <p:cTn id="113" fill="hold">
                            <p:stCondLst>
                              <p:cond delay="0"/>
                            </p:stCondLst>
                            <p:childTnLst>
                              <p:par>
                                <p:cTn id="114" presetID="42" presetClass="entr" presetSubtype="0" fill="hold" grpId="0" nodeType="clickEffect">
                                  <p:stCondLst>
                                    <p:cond delay="0"/>
                                  </p:stCondLst>
                                  <p:childTnLst>
                                    <p:set>
                                      <p:cBhvr>
                                        <p:cTn id="115" dur="1" fill="hold">
                                          <p:stCondLst>
                                            <p:cond delay="0"/>
                                          </p:stCondLst>
                                        </p:cTn>
                                        <p:tgtEl>
                                          <p:spTgt spid="19"/>
                                        </p:tgtEl>
                                        <p:attrNameLst>
                                          <p:attrName>style.visibility</p:attrName>
                                        </p:attrNameLst>
                                      </p:cBhvr>
                                      <p:to>
                                        <p:strVal val="visible"/>
                                      </p:to>
                                    </p:set>
                                    <p:animEffect transition="in" filter="fade">
                                      <p:cBhvr>
                                        <p:cTn id="116" dur="1000"/>
                                        <p:tgtEl>
                                          <p:spTgt spid="19"/>
                                        </p:tgtEl>
                                      </p:cBhvr>
                                    </p:animEffect>
                                    <p:anim calcmode="lin" valueType="num">
                                      <p:cBhvr>
                                        <p:cTn id="117" dur="1000" fill="hold"/>
                                        <p:tgtEl>
                                          <p:spTgt spid="19"/>
                                        </p:tgtEl>
                                        <p:attrNameLst>
                                          <p:attrName>ppt_x</p:attrName>
                                        </p:attrNameLst>
                                      </p:cBhvr>
                                      <p:tavLst>
                                        <p:tav tm="0">
                                          <p:val>
                                            <p:strVal val="#ppt_x"/>
                                          </p:val>
                                        </p:tav>
                                        <p:tav tm="100000">
                                          <p:val>
                                            <p:strVal val="#ppt_x"/>
                                          </p:val>
                                        </p:tav>
                                      </p:tavLst>
                                    </p:anim>
                                    <p:anim calcmode="lin" valueType="num">
                                      <p:cBhvr>
                                        <p:cTn id="11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P spid="13" grpId="0"/>
      <p:bldP spid="14" grpId="0"/>
      <p:bldP spid="15" grpId="0"/>
      <p:bldP spid="16" grpId="0"/>
      <p:bldP spid="17" grpId="0"/>
      <p:bldP spid="18"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093" y="66726"/>
            <a:ext cx="11590986" cy="718886"/>
          </a:xfrm>
        </p:spPr>
        <p:txBody>
          <a:bodyPr>
            <a:noAutofit/>
          </a:bodyPr>
          <a:lstStyle/>
          <a:p>
            <a:pPr algn="ctr"/>
            <a:r>
              <a:rPr lang="en-GB" sz="3600" b="1" dirty="0" smtClean="0"/>
              <a:t>My main source for this talk: Stephen Gould’s </a:t>
            </a:r>
            <a:r>
              <a:rPr lang="en-GB" sz="3600" b="1" i="1" dirty="0" smtClean="0"/>
              <a:t>Wonderful Life</a:t>
            </a:r>
            <a:endParaRPr lang="en-GB" sz="3600" b="1" i="1" dirty="0"/>
          </a:p>
        </p:txBody>
      </p:sp>
      <p:pic>
        <p:nvPicPr>
          <p:cNvPr id="4"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69720" y="1259334"/>
            <a:ext cx="4992454" cy="4992454"/>
          </a:xfrm>
        </p:spPr>
      </p:pic>
      <p:sp>
        <p:nvSpPr>
          <p:cNvPr id="7" name="TextBox 6"/>
          <p:cNvSpPr txBox="1"/>
          <p:nvPr/>
        </p:nvSpPr>
        <p:spPr>
          <a:xfrm>
            <a:off x="407888" y="831984"/>
            <a:ext cx="2817790" cy="1569660"/>
          </a:xfrm>
          <a:prstGeom prst="rect">
            <a:avLst/>
          </a:prstGeom>
          <a:noFill/>
        </p:spPr>
        <p:txBody>
          <a:bodyPr wrap="square" rtlCol="0">
            <a:spAutoFit/>
          </a:bodyPr>
          <a:lstStyle/>
          <a:p>
            <a:r>
              <a:rPr lang="en-GB" sz="2400" dirty="0" smtClean="0"/>
              <a:t>Published by </a:t>
            </a:r>
          </a:p>
          <a:p>
            <a:r>
              <a:rPr lang="en-GB" sz="2400" dirty="0" smtClean="0"/>
              <a:t>Hutchinson Radius</a:t>
            </a:r>
          </a:p>
          <a:p>
            <a:r>
              <a:rPr lang="en-GB" sz="2400" dirty="0" smtClean="0"/>
              <a:t>1989; Penguin 1991; </a:t>
            </a:r>
          </a:p>
          <a:p>
            <a:r>
              <a:rPr lang="en-GB" sz="2400" dirty="0" smtClean="0"/>
              <a:t>Vintage 2000</a:t>
            </a:r>
            <a:endParaRPr lang="en-GB" sz="2400" dirty="0"/>
          </a:p>
        </p:txBody>
      </p:sp>
      <p:sp>
        <p:nvSpPr>
          <p:cNvPr id="8" name="TextBox 7"/>
          <p:cNvSpPr txBox="1"/>
          <p:nvPr/>
        </p:nvSpPr>
        <p:spPr>
          <a:xfrm>
            <a:off x="7907628" y="884418"/>
            <a:ext cx="3760632" cy="3416320"/>
          </a:xfrm>
          <a:prstGeom prst="rect">
            <a:avLst/>
          </a:prstGeom>
          <a:noFill/>
        </p:spPr>
        <p:txBody>
          <a:bodyPr wrap="square" rtlCol="0">
            <a:spAutoFit/>
          </a:bodyPr>
          <a:lstStyle/>
          <a:p>
            <a:r>
              <a:rPr lang="en-GB" sz="2400" dirty="0" smtClean="0"/>
              <a:t>Gould also stresses the radical implications of their work in terms of the early diversity of life forms in the Cambrian, the decimation of this diversity thereafter, and in consequence the major </a:t>
            </a:r>
            <a:r>
              <a:rPr lang="en-GB" sz="2400" dirty="0"/>
              <a:t>role of contingency in </a:t>
            </a:r>
            <a:r>
              <a:rPr lang="en-GB" sz="2400" dirty="0" smtClean="0"/>
              <a:t>the history </a:t>
            </a:r>
            <a:r>
              <a:rPr lang="en-GB" sz="2400" dirty="0"/>
              <a:t>of life</a:t>
            </a:r>
          </a:p>
        </p:txBody>
      </p:sp>
      <p:sp>
        <p:nvSpPr>
          <p:cNvPr id="3" name="TextBox 2"/>
          <p:cNvSpPr txBox="1"/>
          <p:nvPr/>
        </p:nvSpPr>
        <p:spPr>
          <a:xfrm>
            <a:off x="7907628" y="4587530"/>
            <a:ext cx="4145366" cy="1569660"/>
          </a:xfrm>
          <a:prstGeom prst="rect">
            <a:avLst/>
          </a:prstGeom>
          <a:noFill/>
        </p:spPr>
        <p:txBody>
          <a:bodyPr wrap="none" rtlCol="0">
            <a:spAutoFit/>
          </a:bodyPr>
          <a:lstStyle/>
          <a:p>
            <a:r>
              <a:rPr lang="en-GB" sz="2400" i="1" dirty="0" smtClean="0"/>
              <a:t>Wonderful Life </a:t>
            </a:r>
            <a:r>
              <a:rPr lang="en-GB" sz="2400" dirty="0"/>
              <a:t>became </a:t>
            </a:r>
            <a:r>
              <a:rPr lang="en-GB" sz="2400" dirty="0" smtClean="0"/>
              <a:t>a prize </a:t>
            </a:r>
          </a:p>
          <a:p>
            <a:r>
              <a:rPr lang="en-GB" sz="2400" dirty="0" smtClean="0"/>
              <a:t>winning and best </a:t>
            </a:r>
            <a:r>
              <a:rPr lang="en-GB" sz="2400" dirty="0"/>
              <a:t>selling </a:t>
            </a:r>
            <a:r>
              <a:rPr lang="en-GB" sz="2400" dirty="0" smtClean="0"/>
              <a:t>book, </a:t>
            </a:r>
          </a:p>
          <a:p>
            <a:r>
              <a:rPr lang="en-GB" sz="2400" dirty="0" smtClean="0"/>
              <a:t>and a continuing source of</a:t>
            </a:r>
          </a:p>
          <a:p>
            <a:r>
              <a:rPr lang="en-GB" sz="2400" dirty="0" smtClean="0"/>
              <a:t>both inspiration &amp; controversy</a:t>
            </a:r>
            <a:endParaRPr lang="en-GB" dirty="0"/>
          </a:p>
        </p:txBody>
      </p:sp>
      <p:sp>
        <p:nvSpPr>
          <p:cNvPr id="5" name="TextBox 4"/>
          <p:cNvSpPr txBox="1"/>
          <p:nvPr/>
        </p:nvSpPr>
        <p:spPr>
          <a:xfrm>
            <a:off x="407888" y="2556205"/>
            <a:ext cx="3042238" cy="4062651"/>
          </a:xfrm>
          <a:prstGeom prst="rect">
            <a:avLst/>
          </a:prstGeom>
          <a:noFill/>
        </p:spPr>
        <p:txBody>
          <a:bodyPr wrap="square" rtlCol="0">
            <a:spAutoFit/>
          </a:bodyPr>
          <a:lstStyle/>
          <a:p>
            <a:r>
              <a:rPr lang="en-GB" sz="2400" i="1" dirty="0"/>
              <a:t>Wonderful Life </a:t>
            </a:r>
            <a:r>
              <a:rPr lang="en-GB" sz="2400" dirty="0"/>
              <a:t>offers a detailed intellectual history of debates over the Burgess Shale fossils and a blow by blow account of the research achievements of Whittington and his team at Cambridge in the 1970s and 1980s</a:t>
            </a:r>
          </a:p>
          <a:p>
            <a:endParaRPr lang="en-GB" dirty="0"/>
          </a:p>
        </p:txBody>
      </p:sp>
      <p:sp>
        <p:nvSpPr>
          <p:cNvPr id="6" name="Slide Number Placeholder 5"/>
          <p:cNvSpPr>
            <a:spLocks noGrp="1"/>
          </p:cNvSpPr>
          <p:nvPr>
            <p:ph type="sldNum" sz="quarter" idx="12"/>
          </p:nvPr>
        </p:nvSpPr>
        <p:spPr/>
        <p:txBody>
          <a:bodyPr/>
          <a:lstStyle/>
          <a:p>
            <a:fld id="{0C3C750E-3C81-4169-8FD7-C17884284226}" type="slidenum">
              <a:rPr lang="en-GB" smtClean="0"/>
              <a:t>6</a:t>
            </a:fld>
            <a:endParaRPr lang="en-GB"/>
          </a:p>
        </p:txBody>
      </p:sp>
    </p:spTree>
    <p:extLst>
      <p:ext uri="{BB962C8B-B14F-4D97-AF65-F5344CB8AC3E}">
        <p14:creationId xmlns:p14="http://schemas.microsoft.com/office/powerpoint/2010/main" val="506474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1000"/>
                                        <p:tgtEl>
                                          <p:spTgt spid="3"/>
                                        </p:tgtEl>
                                      </p:cBhvr>
                                    </p:animEffect>
                                    <p:anim calcmode="lin" valueType="num">
                                      <p:cBhvr>
                                        <p:cTn id="40" dur="1000" fill="hold"/>
                                        <p:tgtEl>
                                          <p:spTgt spid="3"/>
                                        </p:tgtEl>
                                        <p:attrNameLst>
                                          <p:attrName>ppt_x</p:attrName>
                                        </p:attrNameLst>
                                      </p:cBhvr>
                                      <p:tavLst>
                                        <p:tav tm="0">
                                          <p:val>
                                            <p:strVal val="#ppt_x"/>
                                          </p:val>
                                        </p:tav>
                                        <p:tav tm="100000">
                                          <p:val>
                                            <p:strVal val="#ppt_x"/>
                                          </p:val>
                                        </p:tav>
                                      </p:tavLst>
                                    </p:anim>
                                    <p:anim calcmode="lin" valueType="num">
                                      <p:cBhvr>
                                        <p:cTn id="4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941" y="0"/>
            <a:ext cx="11629621" cy="759854"/>
          </a:xfrm>
        </p:spPr>
        <p:txBody>
          <a:bodyPr>
            <a:noAutofit/>
          </a:bodyPr>
          <a:lstStyle/>
          <a:p>
            <a:pPr algn="ctr"/>
            <a:r>
              <a:rPr lang="en-GB" sz="3600" b="1" dirty="0" smtClean="0"/>
              <a:t>Gould as advocate of the public understanding of geology</a:t>
            </a:r>
            <a:endParaRPr lang="en-GB" sz="3600" b="1" dirty="0"/>
          </a:p>
        </p:txBody>
      </p:sp>
      <p:sp>
        <p:nvSpPr>
          <p:cNvPr id="4" name="Content Placeholder 3"/>
          <p:cNvSpPr>
            <a:spLocks noGrp="1"/>
          </p:cNvSpPr>
          <p:nvPr>
            <p:ph sz="half" idx="2"/>
          </p:nvPr>
        </p:nvSpPr>
        <p:spPr>
          <a:xfrm>
            <a:off x="321973" y="759855"/>
            <a:ext cx="11526589" cy="5756856"/>
          </a:xfrm>
        </p:spPr>
        <p:txBody>
          <a:bodyPr>
            <a:noAutofit/>
          </a:bodyPr>
          <a:lstStyle/>
          <a:p>
            <a:r>
              <a:rPr lang="en-GB" sz="2400" dirty="0" smtClean="0"/>
              <a:t>Harvard palaeontologist/evolutionary biologist committed </a:t>
            </a:r>
            <a:r>
              <a:rPr lang="en-GB" sz="2400" dirty="0"/>
              <a:t>to public understanding of </a:t>
            </a:r>
            <a:r>
              <a:rPr lang="en-GB" sz="2400" dirty="0" smtClean="0"/>
              <a:t>science/science history (famous for monthly essays </a:t>
            </a:r>
            <a:r>
              <a:rPr lang="en-GB" sz="2400" dirty="0"/>
              <a:t>in </a:t>
            </a:r>
            <a:r>
              <a:rPr lang="en-GB" sz="2400" i="1" dirty="0"/>
              <a:t>Natural </a:t>
            </a:r>
            <a:r>
              <a:rPr lang="en-GB" sz="2400" i="1" dirty="0" smtClean="0"/>
              <a:t>History</a:t>
            </a:r>
            <a:r>
              <a:rPr lang="en-GB" sz="2400" dirty="0" smtClean="0"/>
              <a:t>)  </a:t>
            </a:r>
            <a:endParaRPr lang="en-GB" sz="2400" dirty="0"/>
          </a:p>
          <a:p>
            <a:r>
              <a:rPr lang="en-GB" sz="2400" dirty="0" smtClean="0"/>
              <a:t>Heterodox Darwinian who stressed the multi-level and constrained operation of </a:t>
            </a:r>
            <a:r>
              <a:rPr lang="en-GB" sz="2400" dirty="0"/>
              <a:t>selection </a:t>
            </a:r>
            <a:r>
              <a:rPr lang="en-GB" sz="2400" dirty="0" smtClean="0"/>
              <a:t>processes (genes/ genomes/ individuals/ species) and faced criticism </a:t>
            </a:r>
            <a:r>
              <a:rPr lang="en-GB" sz="2400" dirty="0"/>
              <a:t>from </a:t>
            </a:r>
            <a:r>
              <a:rPr lang="en-GB" sz="2400" dirty="0" smtClean="0"/>
              <a:t>proponents of micro-evolutionary orthodoxy </a:t>
            </a:r>
          </a:p>
          <a:p>
            <a:r>
              <a:rPr lang="en-GB" sz="2400" dirty="0" smtClean="0"/>
              <a:t>Involved </a:t>
            </a:r>
            <a:r>
              <a:rPr lang="en-GB" sz="2400" dirty="0"/>
              <a:t>in </a:t>
            </a:r>
            <a:r>
              <a:rPr lang="en-GB" sz="2400" dirty="0" smtClean="0"/>
              <a:t>linked </a:t>
            </a:r>
            <a:r>
              <a:rPr lang="en-GB" sz="2400" dirty="0"/>
              <a:t>controversies about </a:t>
            </a:r>
            <a:r>
              <a:rPr lang="en-GB" sz="2400" dirty="0" smtClean="0"/>
              <a:t>racism, genetic reductionism, socio-biology, catastrophism</a:t>
            </a:r>
            <a:r>
              <a:rPr lang="en-GB" sz="2400" dirty="0"/>
              <a:t>, </a:t>
            </a:r>
            <a:r>
              <a:rPr lang="en-GB" sz="2400" dirty="0" smtClean="0"/>
              <a:t>punctuated </a:t>
            </a:r>
            <a:r>
              <a:rPr lang="en-GB" sz="2400" dirty="0"/>
              <a:t>equilibrium (‘jerks’ </a:t>
            </a:r>
            <a:r>
              <a:rPr lang="en-GB" sz="2400" dirty="0" smtClean="0"/>
              <a:t>versus </a:t>
            </a:r>
            <a:r>
              <a:rPr lang="en-GB" sz="2400" dirty="0"/>
              <a:t>‘creeps</a:t>
            </a:r>
            <a:r>
              <a:rPr lang="en-GB" sz="2400" dirty="0" smtClean="0"/>
              <a:t>’), </a:t>
            </a:r>
            <a:r>
              <a:rPr lang="en-GB" sz="2400" dirty="0"/>
              <a:t>and the role of contingencies in natural </a:t>
            </a:r>
            <a:r>
              <a:rPr lang="en-GB" sz="2400" dirty="0" smtClean="0"/>
              <a:t>history</a:t>
            </a:r>
          </a:p>
          <a:p>
            <a:r>
              <a:rPr lang="en-GB" sz="2400" dirty="0" smtClean="0"/>
              <a:t>In the 1970s Gould was an advocate of quantitative </a:t>
            </a:r>
            <a:r>
              <a:rPr lang="en-GB" sz="2400" dirty="0" err="1" smtClean="0"/>
              <a:t>palaeobiology</a:t>
            </a:r>
            <a:r>
              <a:rPr lang="en-GB" sz="2400" dirty="0" smtClean="0"/>
              <a:t> (with </a:t>
            </a:r>
            <a:r>
              <a:rPr lang="en-GB" sz="2400" dirty="0" err="1"/>
              <a:t>Schopf</a:t>
            </a:r>
            <a:r>
              <a:rPr lang="en-GB" sz="2400" dirty="0"/>
              <a:t>, </a:t>
            </a:r>
            <a:r>
              <a:rPr lang="en-GB" sz="2400" dirty="0" err="1"/>
              <a:t>Raup</a:t>
            </a:r>
            <a:r>
              <a:rPr lang="en-GB" sz="2400" dirty="0"/>
              <a:t> &amp; </a:t>
            </a:r>
            <a:r>
              <a:rPr lang="en-GB" sz="2400" dirty="0" err="1"/>
              <a:t>Sepkoski</a:t>
            </a:r>
            <a:r>
              <a:rPr lang="en-GB" sz="2400" dirty="0"/>
              <a:t>) </a:t>
            </a:r>
            <a:r>
              <a:rPr lang="en-GB" sz="2400" dirty="0" smtClean="0"/>
              <a:t>as they sought to </a:t>
            </a:r>
            <a:r>
              <a:rPr lang="en-GB" sz="2400" dirty="0"/>
              <a:t>secure </a:t>
            </a:r>
            <a:r>
              <a:rPr lang="en-GB" sz="2400" dirty="0" smtClean="0"/>
              <a:t>the role of </a:t>
            </a:r>
            <a:r>
              <a:rPr lang="en-GB" sz="2400" dirty="0"/>
              <a:t>palaeontology </a:t>
            </a:r>
            <a:r>
              <a:rPr lang="en-GB" sz="2400" dirty="0" smtClean="0"/>
              <a:t>within natural science (via work on species diversity, pulses </a:t>
            </a:r>
            <a:r>
              <a:rPr lang="en-GB" sz="2400" dirty="0"/>
              <a:t>of evolution </a:t>
            </a:r>
            <a:r>
              <a:rPr lang="en-GB" sz="2400" dirty="0" smtClean="0"/>
              <a:t>and mass extinctions) </a:t>
            </a:r>
          </a:p>
          <a:p>
            <a:r>
              <a:rPr lang="en-GB" sz="2400" dirty="0" smtClean="0"/>
              <a:t>In </a:t>
            </a:r>
            <a:r>
              <a:rPr lang="en-GB" sz="2400" i="1" dirty="0" smtClean="0"/>
              <a:t>Wonderful Life </a:t>
            </a:r>
            <a:r>
              <a:rPr lang="en-GB" sz="2400" dirty="0" smtClean="0"/>
              <a:t>he did not repudiate quantitative studies but he did argue strongly for the scientific status of qualitative research and historical explanation </a:t>
            </a:r>
            <a:endParaRPr lang="en-GB" sz="2400" dirty="0"/>
          </a:p>
          <a:p>
            <a:r>
              <a:rPr lang="en-GB" sz="2400" dirty="0" smtClean="0"/>
              <a:t>After his book, and partly as a critique of his arguments, a fresh wave of controversies arose about interpretations of the Burgess Shale fossils [considered in part 2]</a:t>
            </a:r>
            <a:endParaRPr lang="en-GB" sz="2400" dirty="0"/>
          </a:p>
        </p:txBody>
      </p:sp>
      <p:sp>
        <p:nvSpPr>
          <p:cNvPr id="3" name="Slide Number Placeholder 2"/>
          <p:cNvSpPr>
            <a:spLocks noGrp="1"/>
          </p:cNvSpPr>
          <p:nvPr>
            <p:ph type="sldNum" sz="quarter" idx="12"/>
          </p:nvPr>
        </p:nvSpPr>
        <p:spPr/>
        <p:txBody>
          <a:bodyPr/>
          <a:lstStyle/>
          <a:p>
            <a:fld id="{0C3C750E-3C81-4169-8FD7-C17884284226}" type="slidenum">
              <a:rPr lang="en-GB" smtClean="0"/>
              <a:t>7</a:t>
            </a:fld>
            <a:endParaRPr lang="en-GB"/>
          </a:p>
        </p:txBody>
      </p:sp>
    </p:spTree>
    <p:extLst>
      <p:ext uri="{BB962C8B-B14F-4D97-AF65-F5344CB8AC3E}">
        <p14:creationId xmlns:p14="http://schemas.microsoft.com/office/powerpoint/2010/main" val="2782511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1000"/>
                                        <p:tgtEl>
                                          <p:spTgt spid="4">
                                            <p:txEl>
                                              <p:pRg st="0" end="0"/>
                                            </p:txEl>
                                          </p:spTgt>
                                        </p:tgtEl>
                                      </p:cBhvr>
                                    </p:animEffect>
                                    <p:anim calcmode="lin" valueType="num">
                                      <p:cBhvr>
                                        <p:cTn id="1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fade">
                                      <p:cBhvr>
                                        <p:cTn id="18" dur="1000"/>
                                        <p:tgtEl>
                                          <p:spTgt spid="4">
                                            <p:txEl>
                                              <p:pRg st="1" end="1"/>
                                            </p:txEl>
                                          </p:spTgt>
                                        </p:tgtEl>
                                      </p:cBhvr>
                                    </p:animEffect>
                                    <p:anim calcmode="lin" valueType="num">
                                      <p:cBhvr>
                                        <p:cTn id="19"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fade">
                                      <p:cBhvr>
                                        <p:cTn id="25" dur="1000"/>
                                        <p:tgtEl>
                                          <p:spTgt spid="4">
                                            <p:txEl>
                                              <p:pRg st="2" end="2"/>
                                            </p:txEl>
                                          </p:spTgt>
                                        </p:tgtEl>
                                      </p:cBhvr>
                                    </p:animEffect>
                                    <p:anim calcmode="lin" valueType="num">
                                      <p:cBhvr>
                                        <p:cTn id="26"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Effect transition="in" filter="fade">
                                      <p:cBhvr>
                                        <p:cTn id="32" dur="1000"/>
                                        <p:tgtEl>
                                          <p:spTgt spid="4">
                                            <p:txEl>
                                              <p:pRg st="3" end="3"/>
                                            </p:txEl>
                                          </p:spTgt>
                                        </p:tgtEl>
                                      </p:cBhvr>
                                    </p:animEffect>
                                    <p:anim calcmode="lin" valueType="num">
                                      <p:cBhvr>
                                        <p:cTn id="33"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Effect transition="in" filter="fade">
                                      <p:cBhvr>
                                        <p:cTn id="39" dur="1000"/>
                                        <p:tgtEl>
                                          <p:spTgt spid="4">
                                            <p:txEl>
                                              <p:pRg st="4" end="4"/>
                                            </p:txEl>
                                          </p:spTgt>
                                        </p:tgtEl>
                                      </p:cBhvr>
                                    </p:animEffect>
                                    <p:anim calcmode="lin" valueType="num">
                                      <p:cBhvr>
                                        <p:cTn id="40"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4">
                                            <p:txEl>
                                              <p:pRg st="5" end="5"/>
                                            </p:txEl>
                                          </p:spTgt>
                                        </p:tgtEl>
                                        <p:attrNameLst>
                                          <p:attrName>style.visibility</p:attrName>
                                        </p:attrNameLst>
                                      </p:cBhvr>
                                      <p:to>
                                        <p:strVal val="visible"/>
                                      </p:to>
                                    </p:set>
                                    <p:animEffect transition="in" filter="fade">
                                      <p:cBhvr>
                                        <p:cTn id="46" dur="1000"/>
                                        <p:tgtEl>
                                          <p:spTgt spid="4">
                                            <p:txEl>
                                              <p:pRg st="5" end="5"/>
                                            </p:txEl>
                                          </p:spTgt>
                                        </p:tgtEl>
                                      </p:cBhvr>
                                    </p:animEffect>
                                    <p:anim calcmode="lin" valueType="num">
                                      <p:cBhvr>
                                        <p:cTn id="47"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8"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899" y="0"/>
            <a:ext cx="11430000" cy="656823"/>
          </a:xfrm>
        </p:spPr>
        <p:txBody>
          <a:bodyPr>
            <a:normAutofit/>
          </a:bodyPr>
          <a:lstStyle/>
          <a:p>
            <a:pPr algn="ctr"/>
            <a:r>
              <a:rPr lang="en-GB" sz="3600" b="1" dirty="0" smtClean="0"/>
              <a:t>Starting point: debates about the ‘Cambrian explosion’</a:t>
            </a:r>
            <a:endParaRPr lang="en-GB" sz="3600" b="1" dirty="0"/>
          </a:p>
        </p:txBody>
      </p:sp>
      <p:sp>
        <p:nvSpPr>
          <p:cNvPr id="3" name="Content Placeholder 2"/>
          <p:cNvSpPr>
            <a:spLocks noGrp="1"/>
          </p:cNvSpPr>
          <p:nvPr>
            <p:ph idx="1"/>
          </p:nvPr>
        </p:nvSpPr>
        <p:spPr>
          <a:xfrm>
            <a:off x="342899" y="759854"/>
            <a:ext cx="11531421" cy="5640946"/>
          </a:xfrm>
        </p:spPr>
        <p:txBody>
          <a:bodyPr>
            <a:normAutofit lnSpcReduction="10000"/>
          </a:bodyPr>
          <a:lstStyle/>
          <a:p>
            <a:r>
              <a:rPr lang="en-GB" sz="2400" dirty="0" smtClean="0"/>
              <a:t>Early geologists (including Darwin), were puzzled by the absence of fossils in the Precambrian. They invoked rarity of preservation, but expected fossils would be found</a:t>
            </a:r>
          </a:p>
          <a:p>
            <a:r>
              <a:rPr lang="en-GB" sz="2400" dirty="0" smtClean="0"/>
              <a:t>In 1900s the Burgess Shale provided a very rare ‘window’ on early Cambrian fossils, perhaps suggesting a rapid proliferation of phyla and species just before this time</a:t>
            </a:r>
          </a:p>
          <a:p>
            <a:r>
              <a:rPr lang="en-GB" sz="2400" dirty="0" smtClean="0"/>
              <a:t>Post-war discovery of Precambrian Ediacaran fossils showed existence of earlier fauna, but these were enigmatic specimens and their linkage to later creatures unclear</a:t>
            </a:r>
          </a:p>
          <a:p>
            <a:r>
              <a:rPr lang="en-GB" sz="2400" dirty="0" smtClean="0"/>
              <a:t>Many questions remain about the transition from Ediacaran to early Cambrian faunas (decline allowing replacement vs competition and displacement; glimpse of gradual processes vs window on ‘rapid explosion’)</a:t>
            </a:r>
          </a:p>
          <a:p>
            <a:r>
              <a:rPr lang="en-GB" sz="2400" dirty="0" smtClean="0"/>
              <a:t>Gould argues that the Burgess Shale fossils suggest a geologically rapid ‘explosion’ of diverse phyla/body plans in the early to mid Cambrian, in a period of experimentation</a:t>
            </a:r>
          </a:p>
          <a:p>
            <a:r>
              <a:rPr lang="en-GB" sz="2400" dirty="0" smtClean="0"/>
              <a:t>This was followed by the extinction of many, leaving a relatively small number of body plans to survive beyond the Cambrian, resulting in growing </a:t>
            </a:r>
            <a:r>
              <a:rPr lang="en-GB" sz="2400" i="1" dirty="0" smtClean="0"/>
              <a:t>diversity</a:t>
            </a:r>
            <a:r>
              <a:rPr lang="en-GB" sz="2400" dirty="0" smtClean="0"/>
              <a:t> but less </a:t>
            </a:r>
            <a:r>
              <a:rPr lang="en-GB" sz="2400" i="1" dirty="0" smtClean="0"/>
              <a:t>disparity</a:t>
            </a:r>
          </a:p>
          <a:p>
            <a:r>
              <a:rPr lang="en-GB" sz="2400" dirty="0" smtClean="0"/>
              <a:t>But the discovery of a range of other Precambrian and especially Cambrian </a:t>
            </a:r>
            <a:r>
              <a:rPr lang="en-GB" sz="2400" dirty="0"/>
              <a:t>‘</a:t>
            </a:r>
            <a:r>
              <a:rPr lang="en-GB" sz="2400" dirty="0" err="1" smtClean="0"/>
              <a:t>lagerstätten</a:t>
            </a:r>
            <a:r>
              <a:rPr lang="en-GB" sz="2400" dirty="0" smtClean="0"/>
              <a:t>’ from the 1970s onwards (especially in China, Canada &amp; Greenland) provided a wider context for reinterpreting Burgess Shale fossils and addressing the Cambrian ‘explosion’</a:t>
            </a:r>
          </a:p>
          <a:p>
            <a:endParaRPr lang="en-GB" sz="2400" dirty="0"/>
          </a:p>
        </p:txBody>
      </p:sp>
      <p:sp>
        <p:nvSpPr>
          <p:cNvPr id="4" name="Slide Number Placeholder 3"/>
          <p:cNvSpPr>
            <a:spLocks noGrp="1"/>
          </p:cNvSpPr>
          <p:nvPr>
            <p:ph type="sldNum" sz="quarter" idx="12"/>
          </p:nvPr>
        </p:nvSpPr>
        <p:spPr/>
        <p:txBody>
          <a:bodyPr/>
          <a:lstStyle/>
          <a:p>
            <a:fld id="{0C3C750E-3C81-4169-8FD7-C17884284226}" type="slidenum">
              <a:rPr lang="en-GB" smtClean="0"/>
              <a:t>8</a:t>
            </a:fld>
            <a:endParaRPr lang="en-GB"/>
          </a:p>
        </p:txBody>
      </p:sp>
    </p:spTree>
    <p:extLst>
      <p:ext uri="{BB962C8B-B14F-4D97-AF65-F5344CB8AC3E}">
        <p14:creationId xmlns:p14="http://schemas.microsoft.com/office/powerpoint/2010/main" val="336197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Effect transition="in" filter="fade">
                                      <p:cBhvr>
                                        <p:cTn id="46" dur="1000"/>
                                        <p:tgtEl>
                                          <p:spTgt spid="3">
                                            <p:txEl>
                                              <p:pRg st="5" end="5"/>
                                            </p:txEl>
                                          </p:spTgt>
                                        </p:tgtEl>
                                      </p:cBhvr>
                                    </p:animEffect>
                                    <p:anim calcmode="lin" valueType="num">
                                      <p:cBhvr>
                                        <p:cTn id="4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3">
                                            <p:txEl>
                                              <p:pRg st="6" end="6"/>
                                            </p:txEl>
                                          </p:spTgt>
                                        </p:tgtEl>
                                        <p:attrNameLst>
                                          <p:attrName>style.visibility</p:attrName>
                                        </p:attrNameLst>
                                      </p:cBhvr>
                                      <p:to>
                                        <p:strVal val="visible"/>
                                      </p:to>
                                    </p:set>
                                    <p:animEffect transition="in" filter="fade">
                                      <p:cBhvr>
                                        <p:cTn id="53" dur="1000"/>
                                        <p:tgtEl>
                                          <p:spTgt spid="3">
                                            <p:txEl>
                                              <p:pRg st="6" end="6"/>
                                            </p:txEl>
                                          </p:spTgt>
                                        </p:tgtEl>
                                      </p:cBhvr>
                                    </p:animEffect>
                                    <p:anim calcmode="lin" valueType="num">
                                      <p:cBhvr>
                                        <p:cTn id="5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9397" y="651732"/>
            <a:ext cx="4778062" cy="2632382"/>
          </a:xfrm>
        </p:spPr>
        <p:txBody>
          <a:bodyPr>
            <a:normAutofit/>
          </a:bodyPr>
          <a:lstStyle/>
          <a:p>
            <a:r>
              <a:rPr lang="en-GB" sz="3200" dirty="0" smtClean="0">
                <a:latin typeface="+mn-lt"/>
              </a:rPr>
              <a:t>Diagram illustrating </a:t>
            </a:r>
            <a:br>
              <a:rPr lang="en-GB" sz="3200" dirty="0" smtClean="0">
                <a:latin typeface="+mn-lt"/>
              </a:rPr>
            </a:br>
            <a:r>
              <a:rPr lang="en-GB" sz="3200" dirty="0" smtClean="0">
                <a:latin typeface="+mn-lt"/>
              </a:rPr>
              <a:t>the concentration of </a:t>
            </a:r>
            <a:br>
              <a:rPr lang="en-GB" sz="3200" dirty="0" smtClean="0">
                <a:latin typeface="+mn-lt"/>
              </a:rPr>
            </a:br>
            <a:r>
              <a:rPr lang="en-GB" sz="3200" dirty="0" smtClean="0">
                <a:latin typeface="+mn-lt"/>
              </a:rPr>
              <a:t>origins of new body plans during the ‘Cambrian Explosion’</a:t>
            </a:r>
            <a:br>
              <a:rPr lang="en-GB" sz="3200" dirty="0" smtClean="0">
                <a:latin typeface="+mn-lt"/>
              </a:rPr>
            </a:br>
            <a:r>
              <a:rPr lang="en-GB" sz="2400" dirty="0" smtClean="0">
                <a:latin typeface="+mn-lt"/>
              </a:rPr>
              <a:t>(pink lines within Cambrian)</a:t>
            </a:r>
            <a:endParaRPr lang="en-GB" sz="2400" dirty="0">
              <a:solidFill>
                <a:srgbClr val="002060"/>
              </a:solidFill>
              <a:latin typeface="+mn-lt"/>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70490" y="291122"/>
            <a:ext cx="6343564" cy="6259327"/>
          </a:xfrm>
        </p:spPr>
      </p:pic>
      <p:sp>
        <p:nvSpPr>
          <p:cNvPr id="6" name="TextBox 5"/>
          <p:cNvSpPr txBox="1"/>
          <p:nvPr/>
        </p:nvSpPr>
        <p:spPr>
          <a:xfrm>
            <a:off x="489397" y="3420786"/>
            <a:ext cx="4578439" cy="3108543"/>
          </a:xfrm>
          <a:prstGeom prst="rect">
            <a:avLst/>
          </a:prstGeom>
          <a:noFill/>
        </p:spPr>
        <p:txBody>
          <a:bodyPr wrap="square" rtlCol="0">
            <a:spAutoFit/>
          </a:bodyPr>
          <a:lstStyle/>
          <a:p>
            <a:r>
              <a:rPr lang="en-GB" sz="3200" dirty="0"/>
              <a:t>and </a:t>
            </a:r>
            <a:r>
              <a:rPr lang="en-GB" sz="3200" dirty="0" smtClean="0"/>
              <a:t>the extinction </a:t>
            </a:r>
            <a:r>
              <a:rPr lang="en-GB" sz="3200" dirty="0"/>
              <a:t>of around half the taxa before the end of the </a:t>
            </a:r>
            <a:r>
              <a:rPr lang="en-GB" sz="3200" dirty="0" smtClean="0"/>
              <a:t>Cambrian </a:t>
            </a:r>
            <a:br>
              <a:rPr lang="en-GB" sz="3200" dirty="0" smtClean="0"/>
            </a:br>
            <a:r>
              <a:rPr lang="en-GB" sz="2400" dirty="0" smtClean="0"/>
              <a:t>(orange dots plus crosses)</a:t>
            </a:r>
            <a:br>
              <a:rPr lang="en-GB" sz="2400" dirty="0" smtClean="0"/>
            </a:br>
            <a:r>
              <a:rPr lang="en-GB" sz="2400" dirty="0"/>
              <a:t/>
            </a:r>
            <a:br>
              <a:rPr lang="en-GB" sz="2400" dirty="0"/>
            </a:br>
            <a:r>
              <a:rPr lang="en-GB" sz="2000" dirty="0">
                <a:solidFill>
                  <a:srgbClr val="002060"/>
                </a:solidFill>
              </a:rPr>
              <a:t>from Royal Ottawa Museum website </a:t>
            </a:r>
            <a:endParaRPr lang="en-GB" dirty="0"/>
          </a:p>
        </p:txBody>
      </p:sp>
      <p:sp>
        <p:nvSpPr>
          <p:cNvPr id="3" name="Slide Number Placeholder 2"/>
          <p:cNvSpPr>
            <a:spLocks noGrp="1"/>
          </p:cNvSpPr>
          <p:nvPr>
            <p:ph type="sldNum" sz="quarter" idx="12"/>
          </p:nvPr>
        </p:nvSpPr>
        <p:spPr/>
        <p:txBody>
          <a:bodyPr/>
          <a:lstStyle/>
          <a:p>
            <a:fld id="{0C3C750E-3C81-4169-8FD7-C17884284226}" type="slidenum">
              <a:rPr lang="en-GB" smtClean="0"/>
              <a:t>9</a:t>
            </a:fld>
            <a:endParaRPr lang="en-GB"/>
          </a:p>
        </p:txBody>
      </p:sp>
    </p:spTree>
    <p:extLst>
      <p:ext uri="{BB962C8B-B14F-4D97-AF65-F5344CB8AC3E}">
        <p14:creationId xmlns:p14="http://schemas.microsoft.com/office/powerpoint/2010/main" val="2188661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4665</TotalTime>
  <Words>6290</Words>
  <Application>Microsoft Office PowerPoint</Application>
  <PresentationFormat>Widescreen</PresentationFormat>
  <Paragraphs>585</Paragraphs>
  <Slides>33</Slides>
  <Notes>33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Calibri Light</vt:lpstr>
      <vt:lpstr>Times New Roman</vt:lpstr>
      <vt:lpstr>Office Theme</vt:lpstr>
      <vt:lpstr>The Burgess Shale Controversies Contested views of the Cambrian ‘explosion’  and the history of life</vt:lpstr>
      <vt:lpstr>What is the Burgess Shale?</vt:lpstr>
      <vt:lpstr>The distinctive preservation of soft bodied Burgess fossils</vt:lpstr>
      <vt:lpstr>Some examples of Burgess shale fossils</vt:lpstr>
      <vt:lpstr>Key figures involved in the Burgess fossil controversies</vt:lpstr>
      <vt:lpstr>My main source for this talk: Stephen Gould’s Wonderful Life</vt:lpstr>
      <vt:lpstr>Gould as advocate of the public understanding of geology</vt:lpstr>
      <vt:lpstr>Starting point: debates about the ‘Cambrian explosion’</vt:lpstr>
      <vt:lpstr>Diagram illustrating  the concentration of  origins of new body plans during the ‘Cambrian Explosion’ (pink lines within Cambrian)</vt:lpstr>
      <vt:lpstr>Charles Walcott’s career &amp; discovery of Burgess fossils</vt:lpstr>
      <vt:lpstr>Walcott’s exploration of the Burgess fauna</vt:lpstr>
      <vt:lpstr>Walcott’s interpretation of the Burgess fauna</vt:lpstr>
      <vt:lpstr>Arthropods and other fossils in the Walcott quarry</vt:lpstr>
      <vt:lpstr>Rediscovering the Burgess Shale: Whittington’s restudy</vt:lpstr>
      <vt:lpstr>Examples of camera lucida drawings  from Bruton’s 1981 study of Sidneyia, reproduced from Wonderful Life (1989) pp 91, 94 &amp; 95</vt:lpstr>
      <vt:lpstr>The pivotal role of Opabinia in Harry Whittington’s research</vt:lpstr>
      <vt:lpstr>Species from two phases in Whittington’s project</vt:lpstr>
      <vt:lpstr>Simon Conway Morris as a discoverer of weird wonders</vt:lpstr>
      <vt:lpstr>Some of the ‘weird wonders’ Conway Morris discovered in Walcott’s drawers</vt:lpstr>
      <vt:lpstr>Changing reconstructions of a ‘weird wonder’, Hallucigenia</vt:lpstr>
      <vt:lpstr>Derek Briggs documents both ‘ordinary’ and ‘weird’ arthropods</vt:lpstr>
      <vt:lpstr>The Cambridge reconstruction of Anomalocaris as an apex predator</vt:lpstr>
      <vt:lpstr>Summary of taxonomic revisions (Walcott to Cambridge) </vt:lpstr>
      <vt:lpstr>PowerPoint Presentation</vt:lpstr>
      <vt:lpstr>Resume of the Cambridge Interpretation of the Burgess fauna</vt:lpstr>
      <vt:lpstr>The role of Sidnie Milana Manton, expert on living arthropods</vt:lpstr>
      <vt:lpstr>Overall themes: disparity of body plans and complex ecology</vt:lpstr>
      <vt:lpstr>Two portraits of the ecology of some Burgess Shale species (taken from Conway Morris The Crucible of Creation 1998, colour plates by Yukio Sato) </vt:lpstr>
      <vt:lpstr>Making sense of the Burgess fossils: Gould’s overview</vt:lpstr>
      <vt:lpstr>Continuing controversies following Wonderful Life</vt:lpstr>
      <vt:lpstr>Key Sources</vt:lpstr>
      <vt:lpstr>Further References </vt:lpstr>
      <vt:lpstr>Background Sources and Resources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Tony Elger</dc:creator>
  <cp:lastModifiedBy>tony elger</cp:lastModifiedBy>
  <cp:revision>513</cp:revision>
  <cp:lastPrinted>2019-03-11T16:04:28Z</cp:lastPrinted>
  <dcterms:created xsi:type="dcterms:W3CDTF">2018-04-29T21:01:55Z</dcterms:created>
  <dcterms:modified xsi:type="dcterms:W3CDTF">2019-11-27T14:22:10Z</dcterms:modified>
</cp:coreProperties>
</file>