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333" r:id="rId2"/>
    <p:sldId id="316" r:id="rId3"/>
    <p:sldId id="335" r:id="rId4"/>
    <p:sldId id="336" r:id="rId5"/>
    <p:sldId id="337" r:id="rId6"/>
    <p:sldId id="338" r:id="rId7"/>
    <p:sldId id="321" r:id="rId8"/>
    <p:sldId id="327" r:id="rId9"/>
    <p:sldId id="357" r:id="rId10"/>
    <p:sldId id="323" r:id="rId11"/>
    <p:sldId id="371" r:id="rId12"/>
    <p:sldId id="319" r:id="rId13"/>
    <p:sldId id="320" r:id="rId14"/>
    <p:sldId id="343" r:id="rId15"/>
    <p:sldId id="349" r:id="rId16"/>
    <p:sldId id="328" r:id="rId17"/>
    <p:sldId id="339" r:id="rId18"/>
    <p:sldId id="341" r:id="rId19"/>
    <p:sldId id="351" r:id="rId20"/>
    <p:sldId id="344" r:id="rId21"/>
    <p:sldId id="342" r:id="rId22"/>
    <p:sldId id="330" r:id="rId23"/>
    <p:sldId id="366" r:id="rId24"/>
    <p:sldId id="346" r:id="rId25"/>
    <p:sldId id="318" r:id="rId26"/>
    <p:sldId id="368" r:id="rId27"/>
    <p:sldId id="367" r:id="rId28"/>
    <p:sldId id="284" r:id="rId29"/>
    <p:sldId id="359" r:id="rId30"/>
    <p:sldId id="347" r:id="rId31"/>
    <p:sldId id="373" r:id="rId32"/>
    <p:sldId id="370" r:id="rId33"/>
    <p:sldId id="361" r:id="rId34"/>
    <p:sldId id="375" r:id="rId35"/>
    <p:sldId id="377" r:id="rId36"/>
    <p:sldId id="376" r:id="rId37"/>
    <p:sldId id="268" r:id="rId38"/>
    <p:sldId id="322" r:id="rId39"/>
    <p:sldId id="302" r:id="rId40"/>
    <p:sldId id="267" r:id="rId41"/>
    <p:sldId id="360" r:id="rId42"/>
    <p:sldId id="378" r:id="rId43"/>
  </p:sldIdLst>
  <p:sldSz cx="12192000" cy="6858000"/>
  <p:notesSz cx="10020300" cy="6888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ny Elger" initials="TE" lastIdx="3" clrIdx="0">
    <p:extLst>
      <p:ext uri="{19B8F6BF-5375-455C-9EA6-DF929625EA0E}">
        <p15:presenceInfo xmlns:p15="http://schemas.microsoft.com/office/powerpoint/2012/main" userId="02213741ea73db9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4434" autoAdjust="0"/>
  </p:normalViewPr>
  <p:slideViewPr>
    <p:cSldViewPr snapToGrid="0">
      <p:cViewPr varScale="1">
        <p:scale>
          <a:sx n="70" d="100"/>
          <a:sy n="70" d="100"/>
        </p:scale>
        <p:origin x="840" y="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5" d="100"/>
          <a:sy n="75" d="100"/>
        </p:scale>
        <p:origin x="1680"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42131" cy="345604"/>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sz="quarter" idx="1"/>
          </p:nvPr>
        </p:nvSpPr>
        <p:spPr>
          <a:xfrm>
            <a:off x="5675851" y="0"/>
            <a:ext cx="4342131" cy="345604"/>
          </a:xfrm>
          <a:prstGeom prst="rect">
            <a:avLst/>
          </a:prstGeom>
        </p:spPr>
        <p:txBody>
          <a:bodyPr vert="horz" lIns="96616" tIns="48308" rIns="96616" bIns="48308" rtlCol="0"/>
          <a:lstStyle>
            <a:lvl1pPr algn="r">
              <a:defRPr sz="1300"/>
            </a:lvl1pPr>
          </a:lstStyle>
          <a:p>
            <a:fld id="{94AA674F-F31D-44BE-A4EF-7263259CE404}" type="datetimeFigureOut">
              <a:rPr lang="en-GB" smtClean="0"/>
              <a:t>10/11/2019</a:t>
            </a:fld>
            <a:endParaRPr lang="en-GB"/>
          </a:p>
        </p:txBody>
      </p:sp>
      <p:sp>
        <p:nvSpPr>
          <p:cNvPr id="4" name="Footer Placeholder 3"/>
          <p:cNvSpPr>
            <a:spLocks noGrp="1"/>
          </p:cNvSpPr>
          <p:nvPr>
            <p:ph type="ftr" sz="quarter" idx="2"/>
          </p:nvPr>
        </p:nvSpPr>
        <p:spPr>
          <a:xfrm>
            <a:off x="0" y="6542560"/>
            <a:ext cx="4342131" cy="345604"/>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p:cNvSpPr>
            <a:spLocks noGrp="1"/>
          </p:cNvSpPr>
          <p:nvPr>
            <p:ph type="sldNum" sz="quarter" idx="3"/>
          </p:nvPr>
        </p:nvSpPr>
        <p:spPr>
          <a:xfrm>
            <a:off x="5675851" y="6542560"/>
            <a:ext cx="4342131" cy="345604"/>
          </a:xfrm>
          <a:prstGeom prst="rect">
            <a:avLst/>
          </a:prstGeom>
        </p:spPr>
        <p:txBody>
          <a:bodyPr vert="horz" lIns="96616" tIns="48308" rIns="96616" bIns="48308" rtlCol="0" anchor="b"/>
          <a:lstStyle>
            <a:lvl1pPr algn="r">
              <a:defRPr sz="1300"/>
            </a:lvl1pPr>
          </a:lstStyle>
          <a:p>
            <a:fld id="{F796CAA4-DE65-4096-B023-0245BA9A445E}" type="slidenum">
              <a:rPr lang="en-GB" smtClean="0"/>
              <a:t>‹#›</a:t>
            </a:fld>
            <a:endParaRPr lang="en-GB"/>
          </a:p>
        </p:txBody>
      </p:sp>
    </p:spTree>
    <p:extLst>
      <p:ext uri="{BB962C8B-B14F-4D97-AF65-F5344CB8AC3E}">
        <p14:creationId xmlns:p14="http://schemas.microsoft.com/office/powerpoint/2010/main" val="1062427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41813" cy="3460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75313" y="0"/>
            <a:ext cx="4343400" cy="346075"/>
          </a:xfrm>
          <a:prstGeom prst="rect">
            <a:avLst/>
          </a:prstGeom>
        </p:spPr>
        <p:txBody>
          <a:bodyPr vert="horz" lIns="91440" tIns="45720" rIns="91440" bIns="45720" rtlCol="0"/>
          <a:lstStyle>
            <a:lvl1pPr algn="r">
              <a:defRPr sz="1200"/>
            </a:lvl1pPr>
          </a:lstStyle>
          <a:p>
            <a:fld id="{582C78DD-3C6D-44A2-8E4C-BF33598D8A13}" type="datetimeFigureOut">
              <a:rPr lang="en-GB" smtClean="0"/>
              <a:t>10/11/2019</a:t>
            </a:fld>
            <a:endParaRPr lang="en-GB"/>
          </a:p>
        </p:txBody>
      </p:sp>
      <p:sp>
        <p:nvSpPr>
          <p:cNvPr id="4" name="Slide Image Placeholder 3"/>
          <p:cNvSpPr>
            <a:spLocks noGrp="1" noRot="1" noChangeAspect="1"/>
          </p:cNvSpPr>
          <p:nvPr>
            <p:ph type="sldImg" idx="2"/>
          </p:nvPr>
        </p:nvSpPr>
        <p:spPr>
          <a:xfrm>
            <a:off x="2943225" y="860425"/>
            <a:ext cx="4133850" cy="23256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001713" y="3314700"/>
            <a:ext cx="8016875" cy="27130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42088"/>
            <a:ext cx="4341813" cy="3460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75313" y="6542088"/>
            <a:ext cx="4343400" cy="346075"/>
          </a:xfrm>
          <a:prstGeom prst="rect">
            <a:avLst/>
          </a:prstGeom>
        </p:spPr>
        <p:txBody>
          <a:bodyPr vert="horz" lIns="91440" tIns="45720" rIns="91440" bIns="45720" rtlCol="0" anchor="b"/>
          <a:lstStyle>
            <a:lvl1pPr algn="r">
              <a:defRPr sz="1200"/>
            </a:lvl1pPr>
          </a:lstStyle>
          <a:p>
            <a:fld id="{2E242B5D-644B-4117-A59F-91E83842F8AE}" type="slidenum">
              <a:rPr lang="en-GB" smtClean="0"/>
              <a:t>‹#›</a:t>
            </a:fld>
            <a:endParaRPr lang="en-GB"/>
          </a:p>
        </p:txBody>
      </p:sp>
    </p:spTree>
    <p:extLst>
      <p:ext uri="{BB962C8B-B14F-4D97-AF65-F5344CB8AC3E}">
        <p14:creationId xmlns:p14="http://schemas.microsoft.com/office/powerpoint/2010/main" val="3166323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burgess-shale.rom.on.ca/en/science/burgess-shale/01-today.php"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burgess-shale.rom.on.ca/en/history/discoveries/05-rom.ph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strangescience.net/romtour.ht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rom.on.ca/en/blog/the-life-cycle-of-a-new-fossil-meet-the-ancient-cousin-of-the-earthworm"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en.wikipedia.org/wiki/Misszhouia" TargetMode="External"/><Relationship Id="rId4" Type="http://schemas.openxmlformats.org/officeDocument/2006/relationships/hyperlink" Target="http://www.rom.on.ca/en/blog/metaspriggin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burgess-shale.rom.on.ca/en/science/origins/04-Cambrian-explosion.php"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naturalhistory2.si.edu/paleobiology/burgess/imgBurgess/hallucigenia%20hallucigenia.gif"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www.palaeontologyonline.com/articles/2017/fossil_focus_hallucigenia/fig3_updated_reconstruction/" TargetMode="External"/><Relationship Id="rId5" Type="http://schemas.openxmlformats.org/officeDocument/2006/relationships/hyperlink" Target="http://www.fossilmuseumnat/Fossil_Sites/Chengjiang/Hallucigenia/CJF1174Bt.jpg" TargetMode="External"/><Relationship Id="rId4" Type="http://schemas.openxmlformats.org/officeDocument/2006/relationships/hyperlink" Target="https://naturalhistory2.si.edu/paleobiology/burgess/imgBurgess/hallucigenia%20hallucigenia.D3gif"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fossilmuseum.net/Fossil_Galleries/Chengjiang/Yunnanozoon_lividum/Yunnanozoon_lividum.jpg"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en.wikipedia.org/wiki/Haikouella#/media/File:Haikouella_lanceolata.jpg"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burgess-shale.rom.on.ca/ea/science/origin/04-Cambrian-explosion.php"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naturalhistory2.si.edu/paleobiology/burgess/wiwaxia.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n.wikipedia.org/wiki/Halkieriid#/media/File:Halkeiria2.jpg"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naturalhistory2.si.edu/paleobiology/burgess/wiwaxia.html" TargetMode="External"/><Relationship Id="rId4" Type="http://schemas.openxmlformats.org/officeDocument/2006/relationships/hyperlink" Target="https://burgess-shale.rom.on.ca/en/fossil-gallery/view-species.php?id=33&amp;m=5&amp;"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burgess-shale.rom.on.ca/en/history/discoveries/05-rom.php" TargetMode="External"/><Relationship Id="rId7" Type="http://schemas.openxmlformats.org/officeDocument/2006/relationships/hyperlink" Target="http://www.rom.on.cn/en/collections-research/rom-staff/jean-bernard-caron"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www.hlhl.org.cn/English/showsub.asp?id+591" TargetMode="External"/><Relationship Id="rId5" Type="http://schemas.openxmlformats.org/officeDocument/2006/relationships/hyperlink" Target="https://royalsociety.org/people/Richard-fortey-11450" TargetMode="External"/><Relationship Id="rId4" Type="http://schemas.openxmlformats.org/officeDocument/2006/relationships/hyperlink" Target="https://prelectur.stanford.edu/lectures/gould/"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burgess-shale.rom.on.ca/en/science/burgess-shale/03-fossils.php"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burgess-shale.rom.on.ca/en/history/discoveries/05-rom.php"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strangescience.net/romtour.htm"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urgess-shale.rom.on.ca/en/science/origins/04-Cambrian-explosion.php"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43225" y="860425"/>
            <a:ext cx="4133850" cy="232568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1</a:t>
            </a:fld>
            <a:endParaRPr lang="en-GB"/>
          </a:p>
        </p:txBody>
      </p:sp>
    </p:spTree>
    <p:extLst>
      <p:ext uri="{BB962C8B-B14F-4D97-AF65-F5344CB8AC3E}">
        <p14:creationId xmlns:p14="http://schemas.microsoft.com/office/powerpoint/2010/main" val="1984898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10</a:t>
            </a:fld>
            <a:endParaRPr lang="en-GB"/>
          </a:p>
        </p:txBody>
      </p:sp>
    </p:spTree>
    <p:extLst>
      <p:ext uri="{BB962C8B-B14F-4D97-AF65-F5344CB8AC3E}">
        <p14:creationId xmlns:p14="http://schemas.microsoft.com/office/powerpoint/2010/main" val="1005432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Diagram adapted from </a:t>
            </a:r>
            <a:r>
              <a:rPr lang="en-GB" b="1" dirty="0" err="1" smtClean="0"/>
              <a:t>Keynyn</a:t>
            </a:r>
            <a:r>
              <a:rPr lang="en-GB" b="1" dirty="0" smtClean="0"/>
              <a:t> </a:t>
            </a:r>
            <a:r>
              <a:rPr lang="en-GB" b="1" dirty="0" err="1"/>
              <a:t>Brysse</a:t>
            </a:r>
            <a:r>
              <a:rPr lang="en-GB" b="1" dirty="0"/>
              <a:t> (2008) ‘From Weird Wonders to Stem Lineages: the second reclassification of the Burgess Shale fauna’ </a:t>
            </a:r>
            <a:r>
              <a:rPr lang="en-GB" b="1" i="1" dirty="0"/>
              <a:t>Studies in the History and Philosophy of Biological and Biomedical Sciences</a:t>
            </a:r>
            <a:r>
              <a:rPr lang="en-GB" b="1" dirty="0"/>
              <a:t> 39: </a:t>
            </a:r>
            <a:r>
              <a:rPr lang="en-GB" b="1" dirty="0" smtClean="0"/>
              <a:t>298-313, Figure 8 p 310, in the light of discussions in </a:t>
            </a:r>
            <a:r>
              <a:rPr lang="en-GB" b="1" dirty="0" err="1" smtClean="0"/>
              <a:t>Brysse</a:t>
            </a:r>
            <a:r>
              <a:rPr lang="en-GB" b="1" dirty="0" smtClean="0"/>
              <a:t>, Budd (2003) and Briggs and </a:t>
            </a:r>
            <a:r>
              <a:rPr lang="en-GB" b="1" dirty="0" err="1" smtClean="0"/>
              <a:t>Fortey</a:t>
            </a:r>
            <a:r>
              <a:rPr lang="en-GB" b="1" dirty="0" smtClean="0"/>
              <a:t> (2005)</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11</a:t>
            </a:fld>
            <a:endParaRPr lang="en-GB"/>
          </a:p>
        </p:txBody>
      </p:sp>
    </p:spTree>
    <p:extLst>
      <p:ext uri="{BB962C8B-B14F-4D97-AF65-F5344CB8AC3E}">
        <p14:creationId xmlns:p14="http://schemas.microsoft.com/office/powerpoint/2010/main" val="1207109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12</a:t>
            </a:fld>
            <a:endParaRPr lang="en-GB"/>
          </a:p>
        </p:txBody>
      </p:sp>
    </p:spTree>
    <p:extLst>
      <p:ext uri="{BB962C8B-B14F-4D97-AF65-F5344CB8AC3E}">
        <p14:creationId xmlns:p14="http://schemas.microsoft.com/office/powerpoint/2010/main" val="57843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Left hand </a:t>
            </a:r>
            <a:r>
              <a:rPr lang="en-GB" b="1" dirty="0" smtClean="0"/>
              <a:t>photo of Conway Morris and Briggs ©ROM photo by Desmond Collins July 12 1981, Royal </a:t>
            </a:r>
            <a:r>
              <a:rPr lang="en-GB" b="1" dirty="0"/>
              <a:t>Ontario </a:t>
            </a:r>
            <a:r>
              <a:rPr lang="en-GB" b="1" dirty="0" smtClean="0"/>
              <a:t>Museum/Parks Canada web site at  </a:t>
            </a:r>
            <a:r>
              <a:rPr lang="en-GB" b="1" dirty="0">
                <a:hlinkClick r:id="rId3"/>
              </a:rPr>
              <a:t>https://</a:t>
            </a:r>
            <a:r>
              <a:rPr lang="en-GB" b="1" dirty="0" smtClean="0">
                <a:hlinkClick r:id="rId3"/>
              </a:rPr>
              <a:t>burgess-shale.rom.on.ca/en/history/discoveries/05-rom.php</a:t>
            </a:r>
            <a:endParaRPr lang="en-GB" b="1" dirty="0" smtClean="0"/>
          </a:p>
          <a:p>
            <a:endParaRPr lang="en-GB" b="1" dirty="0"/>
          </a:p>
          <a:p>
            <a:r>
              <a:rPr lang="en-GB" b="1" dirty="0"/>
              <a:t>Left hand </a:t>
            </a:r>
            <a:r>
              <a:rPr lang="en-GB" b="1" dirty="0" smtClean="0"/>
              <a:t>photo of </a:t>
            </a:r>
            <a:r>
              <a:rPr lang="en-GB" b="1" dirty="0" err="1" smtClean="0"/>
              <a:t>Rudkin</a:t>
            </a:r>
            <a:r>
              <a:rPr lang="en-GB" b="1" dirty="0" smtClean="0"/>
              <a:t> and Collins © ROM, ROM/Parks </a:t>
            </a:r>
            <a:r>
              <a:rPr lang="en-GB" b="1" dirty="0"/>
              <a:t>Canada web site, </a:t>
            </a:r>
            <a:r>
              <a:rPr lang="en-GB" b="1" dirty="0" smtClean="0"/>
              <a:t>at</a:t>
            </a:r>
            <a:br>
              <a:rPr lang="en-GB" b="1" dirty="0" smtClean="0"/>
            </a:br>
            <a:r>
              <a:rPr lang="en-GB" b="1" dirty="0" smtClean="0">
                <a:hlinkClick r:id="rId3"/>
              </a:rPr>
              <a:t>https</a:t>
            </a:r>
            <a:r>
              <a:rPr lang="en-GB" b="1" dirty="0">
                <a:hlinkClick r:id="rId3"/>
              </a:rPr>
              <a:t>://</a:t>
            </a:r>
            <a:r>
              <a:rPr lang="en-GB" b="1" dirty="0" smtClean="0">
                <a:hlinkClick r:id="rId3"/>
              </a:rPr>
              <a:t>burgess-shale.rom.on.ca/en/history/discoveries/05-rom.php</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13</a:t>
            </a:fld>
            <a:endParaRPr lang="en-GB"/>
          </a:p>
        </p:txBody>
      </p:sp>
    </p:spTree>
    <p:extLst>
      <p:ext uri="{BB962C8B-B14F-4D97-AF65-F5344CB8AC3E}">
        <p14:creationId xmlns:p14="http://schemas.microsoft.com/office/powerpoint/2010/main" val="3430664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All figures taken directly from Diego </a:t>
            </a:r>
            <a:r>
              <a:rPr lang="en-GB" b="1" dirty="0"/>
              <a:t>Garcia-</a:t>
            </a:r>
            <a:r>
              <a:rPr lang="en-GB" b="1" dirty="0" err="1"/>
              <a:t>Bellido</a:t>
            </a:r>
            <a:r>
              <a:rPr lang="en-GB" b="1" dirty="0"/>
              <a:t> and Desmond Collins (2006) ‘A new study of </a:t>
            </a:r>
            <a:r>
              <a:rPr lang="en-GB" b="1" i="1" dirty="0" err="1"/>
              <a:t>Marella</a:t>
            </a:r>
            <a:r>
              <a:rPr lang="en-GB" b="1" i="1" dirty="0"/>
              <a:t> </a:t>
            </a:r>
            <a:r>
              <a:rPr lang="en-GB" b="1" i="1" dirty="0" err="1"/>
              <a:t>splendens</a:t>
            </a:r>
            <a:r>
              <a:rPr lang="en-GB" b="1" i="1" dirty="0"/>
              <a:t> </a:t>
            </a:r>
            <a:r>
              <a:rPr lang="en-GB" b="1" dirty="0"/>
              <a:t>(Arthropoda, </a:t>
            </a:r>
            <a:r>
              <a:rPr lang="en-GB" b="1" dirty="0" err="1"/>
              <a:t>Marrellomorpha</a:t>
            </a:r>
            <a:r>
              <a:rPr lang="en-GB" b="1" dirty="0"/>
              <a:t>) from the Middle Cambrian Burgess Shale, British Columbia, Canada’  </a:t>
            </a:r>
            <a:r>
              <a:rPr lang="en-GB" b="1" i="1" dirty="0"/>
              <a:t>Canadian Journal of Earth Sciences </a:t>
            </a:r>
            <a:r>
              <a:rPr lang="en-GB" b="1" dirty="0"/>
              <a:t>43: </a:t>
            </a:r>
            <a:r>
              <a:rPr lang="en-GB" b="1" dirty="0" smtClean="0"/>
              <a:t>721-742, as follows:</a:t>
            </a:r>
          </a:p>
          <a:p>
            <a:endParaRPr lang="en-GB" b="1" dirty="0"/>
          </a:p>
          <a:p>
            <a:r>
              <a:rPr lang="en-GB" b="1" dirty="0" smtClean="0"/>
              <a:t>Photos on left of </a:t>
            </a:r>
            <a:r>
              <a:rPr lang="en-GB" b="1" i="1" dirty="0" err="1" smtClean="0"/>
              <a:t>Marella</a:t>
            </a:r>
            <a:r>
              <a:rPr lang="en-GB" b="1" i="1" dirty="0" smtClean="0"/>
              <a:t> </a:t>
            </a:r>
            <a:r>
              <a:rPr lang="en-GB" b="1" i="1" dirty="0" err="1" smtClean="0"/>
              <a:t>splendens</a:t>
            </a:r>
            <a:r>
              <a:rPr lang="en-GB" b="1" dirty="0" smtClean="0"/>
              <a:t> taken from photos A [ventral, overall, no reflection] and C [dorsal, overall, reflective] from Figure 6 p 728</a:t>
            </a:r>
          </a:p>
          <a:p>
            <a:endParaRPr lang="en-GB" b="1" dirty="0" smtClean="0"/>
          </a:p>
          <a:p>
            <a:r>
              <a:rPr lang="en-GB" b="1" dirty="0" smtClean="0"/>
              <a:t>Top figure on right taken from Figure 7 p 729, a camera </a:t>
            </a:r>
            <a:r>
              <a:rPr lang="en-GB" b="1" dirty="0" err="1" smtClean="0"/>
              <a:t>lucida</a:t>
            </a:r>
            <a:r>
              <a:rPr lang="en-GB" b="1" dirty="0" smtClean="0"/>
              <a:t> drawing of ROM 56757, ventral view </a:t>
            </a:r>
          </a:p>
          <a:p>
            <a:endParaRPr lang="en-GB" b="1" dirty="0" smtClean="0"/>
          </a:p>
          <a:p>
            <a:r>
              <a:rPr lang="en-GB" b="1" dirty="0" smtClean="0"/>
              <a:t>Bottom figure on right taken from Figure 19 p 739, titled ‘Reconstruction of </a:t>
            </a:r>
            <a:r>
              <a:rPr lang="en-GB" b="1" i="1" dirty="0" err="1" smtClean="0"/>
              <a:t>Marrella</a:t>
            </a:r>
            <a:r>
              <a:rPr lang="en-GB" b="1" i="1" dirty="0" smtClean="0"/>
              <a:t> </a:t>
            </a:r>
            <a:r>
              <a:rPr lang="en-GB" b="1" i="1" dirty="0" err="1" smtClean="0"/>
              <a:t>splendens</a:t>
            </a:r>
            <a:r>
              <a:rPr lang="en-GB" b="1" i="1" dirty="0" smtClean="0"/>
              <a:t> </a:t>
            </a:r>
            <a:r>
              <a:rPr lang="en-GB" b="1" dirty="0" smtClean="0"/>
              <a:t>Walcott 1912 swimming and feeding’</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14</a:t>
            </a:fld>
            <a:endParaRPr lang="en-GB"/>
          </a:p>
        </p:txBody>
      </p:sp>
    </p:spTree>
    <p:extLst>
      <p:ext uri="{BB962C8B-B14F-4D97-AF65-F5344CB8AC3E}">
        <p14:creationId xmlns:p14="http://schemas.microsoft.com/office/powerpoint/2010/main" val="1922077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Figure on top left reproduced from Desmond </a:t>
            </a:r>
            <a:r>
              <a:rPr lang="en-GB" b="1" dirty="0"/>
              <a:t>Collins (1996) ‘The “Evolution’ of </a:t>
            </a:r>
            <a:r>
              <a:rPr lang="en-GB" b="1" i="1" dirty="0" err="1"/>
              <a:t>Anomalocaris</a:t>
            </a:r>
            <a:r>
              <a:rPr lang="en-GB" b="1" dirty="0"/>
              <a:t> and its classification…’ </a:t>
            </a:r>
            <a:r>
              <a:rPr lang="en-GB" b="1" i="1" dirty="0"/>
              <a:t>Journal of </a:t>
            </a:r>
            <a:r>
              <a:rPr lang="en-GB" b="1" i="1" dirty="0" err="1" smtClean="0"/>
              <a:t>Paleontology</a:t>
            </a:r>
            <a:r>
              <a:rPr lang="en-GB" b="1" i="1" dirty="0" smtClean="0"/>
              <a:t> </a:t>
            </a:r>
            <a:r>
              <a:rPr lang="en-GB" b="1" dirty="0"/>
              <a:t>70: </a:t>
            </a:r>
            <a:r>
              <a:rPr lang="en-GB" b="1" dirty="0" smtClean="0"/>
              <a:t>280-293, p 282, titled ‘</a:t>
            </a:r>
            <a:r>
              <a:rPr lang="en-GB" b="1" dirty="0" err="1" smtClean="0"/>
              <a:t>Anomalocaridid</a:t>
            </a:r>
            <a:r>
              <a:rPr lang="en-GB" b="1" dirty="0" smtClean="0"/>
              <a:t> reconstructions from 1892 to 1996’ </a:t>
            </a:r>
          </a:p>
          <a:p>
            <a:endParaRPr lang="en-GB" b="1" dirty="0"/>
          </a:p>
          <a:p>
            <a:r>
              <a:rPr lang="en-GB" b="1" dirty="0" smtClean="0"/>
              <a:t>Figure on bottom left reproduced from Desmond </a:t>
            </a:r>
            <a:r>
              <a:rPr lang="en-GB" b="1" dirty="0"/>
              <a:t>Collins (1996) ‘The “Evolution’ of </a:t>
            </a:r>
            <a:r>
              <a:rPr lang="en-GB" b="1" i="1" dirty="0" err="1"/>
              <a:t>Anomalocaris</a:t>
            </a:r>
            <a:r>
              <a:rPr lang="en-GB" b="1" dirty="0"/>
              <a:t> and its classification…’ </a:t>
            </a:r>
            <a:r>
              <a:rPr lang="en-GB" b="1" i="1" dirty="0"/>
              <a:t>Journal of </a:t>
            </a:r>
            <a:r>
              <a:rPr lang="en-GB" b="1" i="1" dirty="0" err="1"/>
              <a:t>Paleontology</a:t>
            </a:r>
            <a:r>
              <a:rPr lang="en-GB" b="1" i="1" dirty="0"/>
              <a:t> </a:t>
            </a:r>
            <a:r>
              <a:rPr lang="en-GB" b="1" dirty="0"/>
              <a:t>70: </a:t>
            </a:r>
            <a:r>
              <a:rPr lang="en-GB" b="1" dirty="0" smtClean="0"/>
              <a:t>280-293, figure 9 p 290, titled ‘Comparison of ventral views of “heads” of </a:t>
            </a:r>
            <a:r>
              <a:rPr lang="en-GB" b="1" i="1" dirty="0" err="1" smtClean="0"/>
              <a:t>Laggania</a:t>
            </a:r>
            <a:r>
              <a:rPr lang="en-GB" b="1" dirty="0" smtClean="0"/>
              <a:t> and </a:t>
            </a:r>
            <a:r>
              <a:rPr lang="en-GB" b="1" i="1" dirty="0" err="1" smtClean="0"/>
              <a:t>Anomalocaris</a:t>
            </a:r>
            <a:r>
              <a:rPr lang="en-GB" b="1" dirty="0" smtClean="0"/>
              <a:t>’</a:t>
            </a:r>
          </a:p>
          <a:p>
            <a:endParaRPr lang="en-GB" dirty="0"/>
          </a:p>
          <a:p>
            <a:r>
              <a:rPr lang="en-GB" b="1" dirty="0" smtClean="0"/>
              <a:t>Photograph on top right taken by Jean-Bernard Caron © ROM and captioned ‘The most complete </a:t>
            </a:r>
            <a:r>
              <a:rPr lang="en-GB" b="1" i="1" dirty="0" err="1" smtClean="0"/>
              <a:t>Anomalocaris</a:t>
            </a:r>
            <a:r>
              <a:rPr lang="en-GB" b="1" i="1" dirty="0" smtClean="0"/>
              <a:t> </a:t>
            </a:r>
            <a:r>
              <a:rPr lang="en-GB" b="1" i="1" dirty="0" err="1" smtClean="0"/>
              <a:t>canadensis</a:t>
            </a:r>
            <a:r>
              <a:rPr lang="en-GB" b="1" i="1" dirty="0" smtClean="0"/>
              <a:t> </a:t>
            </a:r>
            <a:r>
              <a:rPr lang="en-GB" b="1" dirty="0" smtClean="0"/>
              <a:t>ever found was collected in 1991 in the Raymond Quarry (part and counterpart)’ from Royal </a:t>
            </a:r>
            <a:r>
              <a:rPr lang="en-GB" b="1" dirty="0"/>
              <a:t>Ontario </a:t>
            </a:r>
            <a:r>
              <a:rPr lang="en-GB" b="1" dirty="0" smtClean="0"/>
              <a:t>Museum/Parks Canada website; </a:t>
            </a:r>
            <a:r>
              <a:rPr lang="en-GB" dirty="0">
                <a:hlinkClick r:id="rId3"/>
              </a:rPr>
              <a:t>https://</a:t>
            </a:r>
            <a:r>
              <a:rPr lang="en-GB" dirty="0" smtClean="0">
                <a:hlinkClick r:id="rId3"/>
              </a:rPr>
              <a:t>burgess-shale.rom.on.ca/en/history/discoveries/05-rom.php</a:t>
            </a:r>
            <a:endParaRPr lang="en-GB" dirty="0"/>
          </a:p>
          <a:p>
            <a:endParaRPr lang="en-GB" dirty="0"/>
          </a:p>
        </p:txBody>
      </p:sp>
      <p:sp>
        <p:nvSpPr>
          <p:cNvPr id="4" name="Slide Number Placeholder 3"/>
          <p:cNvSpPr>
            <a:spLocks noGrp="1"/>
          </p:cNvSpPr>
          <p:nvPr>
            <p:ph type="sldNum" sz="quarter" idx="10"/>
          </p:nvPr>
        </p:nvSpPr>
        <p:spPr/>
        <p:txBody>
          <a:bodyPr/>
          <a:lstStyle/>
          <a:p>
            <a:fld id="{2E242B5D-644B-4117-A59F-91E83842F8AE}" type="slidenum">
              <a:rPr lang="en-GB" smtClean="0"/>
              <a:t>15</a:t>
            </a:fld>
            <a:endParaRPr lang="en-GB"/>
          </a:p>
        </p:txBody>
      </p:sp>
    </p:spTree>
    <p:extLst>
      <p:ext uri="{BB962C8B-B14F-4D97-AF65-F5344CB8AC3E}">
        <p14:creationId xmlns:p14="http://schemas.microsoft.com/office/powerpoint/2010/main" val="2810693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16</a:t>
            </a:fld>
            <a:endParaRPr lang="en-GB"/>
          </a:p>
        </p:txBody>
      </p:sp>
    </p:spTree>
    <p:extLst>
      <p:ext uri="{BB962C8B-B14F-4D97-AF65-F5344CB8AC3E}">
        <p14:creationId xmlns:p14="http://schemas.microsoft.com/office/powerpoint/2010/main" val="305961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1713" y="3314700"/>
            <a:ext cx="8016875" cy="3124200"/>
          </a:xfrm>
        </p:spPr>
        <p:txBody>
          <a:bodyPr/>
          <a:lstStyle/>
          <a:p>
            <a:r>
              <a:rPr lang="en-GB" b="1" dirty="0" smtClean="0"/>
              <a:t>Top left </a:t>
            </a:r>
            <a:r>
              <a:rPr lang="en-GB" b="1" dirty="0"/>
              <a:t>hand </a:t>
            </a:r>
            <a:r>
              <a:rPr lang="en-GB" b="1" dirty="0" smtClean="0"/>
              <a:t>image by </a:t>
            </a:r>
            <a:r>
              <a:rPr lang="en-GB" b="1" dirty="0" err="1" smtClean="0"/>
              <a:t>Nobu</a:t>
            </a:r>
            <a:r>
              <a:rPr lang="en-GB" b="1" dirty="0" smtClean="0"/>
              <a:t> Tamura from Wikimedia commons at wiki/</a:t>
            </a:r>
            <a:r>
              <a:rPr lang="en-GB" b="1" dirty="0" err="1" smtClean="0"/>
              <a:t>fossils_of_the_Burgess_Shale</a:t>
            </a:r>
            <a:r>
              <a:rPr lang="en-GB" b="1" dirty="0" smtClean="0"/>
              <a:t>#/media/</a:t>
            </a:r>
            <a:r>
              <a:rPr lang="en-GB" b="1" dirty="0" err="1" smtClean="0"/>
              <a:t>File:Pikaia_BW.jpg</a:t>
            </a:r>
            <a:r>
              <a:rPr lang="en-GB" b="1" dirty="0" smtClean="0"/>
              <a:t> </a:t>
            </a:r>
          </a:p>
          <a:p>
            <a:endParaRPr lang="en-GB" b="1" dirty="0"/>
          </a:p>
          <a:p>
            <a:r>
              <a:rPr lang="en-GB" b="1" dirty="0" smtClean="0"/>
              <a:t>Photographs on upper right taken from Simon </a:t>
            </a:r>
            <a:r>
              <a:rPr lang="en-GB" b="1" dirty="0"/>
              <a:t>Conway Morris &amp; Jean-Bernard Caron (2012) </a:t>
            </a:r>
            <a:r>
              <a:rPr lang="en-GB" b="1" i="1" dirty="0"/>
              <a:t>‘</a:t>
            </a:r>
            <a:r>
              <a:rPr lang="en-GB" b="1" i="1" dirty="0" err="1"/>
              <a:t>Pikaia</a:t>
            </a:r>
            <a:r>
              <a:rPr lang="en-GB" b="1" i="1" dirty="0"/>
              <a:t> </a:t>
            </a:r>
            <a:r>
              <a:rPr lang="en-GB" b="1" i="1" dirty="0" err="1"/>
              <a:t>gracilens</a:t>
            </a:r>
            <a:r>
              <a:rPr lang="en-GB" b="1" i="1" dirty="0"/>
              <a:t> </a:t>
            </a:r>
            <a:r>
              <a:rPr lang="en-GB" b="1" dirty="0"/>
              <a:t>Walcott, a stem-group chordate from the Middle Cambrian of British Columbia’ </a:t>
            </a:r>
            <a:r>
              <a:rPr lang="en-GB" b="1" i="1" dirty="0"/>
              <a:t>Biological Reviews </a:t>
            </a:r>
            <a:r>
              <a:rPr lang="en-GB" b="1" dirty="0"/>
              <a:t>112</a:t>
            </a:r>
            <a:r>
              <a:rPr lang="en-GB" b="1" i="1" dirty="0"/>
              <a:t> </a:t>
            </a:r>
            <a:r>
              <a:rPr lang="en-GB" b="1" dirty="0" smtClean="0"/>
              <a:t>pp 1-33, figure 5 p 6 ‘</a:t>
            </a:r>
            <a:r>
              <a:rPr lang="en-GB" b="1" dirty="0" err="1" smtClean="0"/>
              <a:t>Pikaia</a:t>
            </a:r>
            <a:r>
              <a:rPr lang="en-GB" b="1" dirty="0" smtClean="0"/>
              <a:t> </a:t>
            </a:r>
            <a:r>
              <a:rPr lang="en-GB" b="1" dirty="0" err="1" smtClean="0"/>
              <a:t>gracelens</a:t>
            </a:r>
            <a:r>
              <a:rPr lang="en-GB" b="1" dirty="0" smtClean="0"/>
              <a:t> from the Burgess Shale – preservation. USNM 198684 photographed under different conditions’, images A [polarized light conditions] and B [‘backscattered scanning electron microscope]</a:t>
            </a:r>
          </a:p>
          <a:p>
            <a:endParaRPr lang="en-GB" b="1" i="1" dirty="0"/>
          </a:p>
          <a:p>
            <a:r>
              <a:rPr lang="en-GB" b="1" dirty="0" smtClean="0"/>
              <a:t>Photographs on lower right taken from Simon </a:t>
            </a:r>
            <a:r>
              <a:rPr lang="en-GB" b="1" dirty="0"/>
              <a:t>Conway Morris &amp; Jean-Bernard Caron (2012) </a:t>
            </a:r>
            <a:r>
              <a:rPr lang="en-GB" b="1" i="1" dirty="0"/>
              <a:t>‘</a:t>
            </a:r>
            <a:r>
              <a:rPr lang="en-GB" b="1" i="1" dirty="0" err="1"/>
              <a:t>Pikaia</a:t>
            </a:r>
            <a:r>
              <a:rPr lang="en-GB" b="1" i="1" dirty="0"/>
              <a:t> </a:t>
            </a:r>
            <a:r>
              <a:rPr lang="en-GB" b="1" i="1" dirty="0" err="1"/>
              <a:t>gracilens</a:t>
            </a:r>
            <a:r>
              <a:rPr lang="en-GB" b="1" i="1" dirty="0"/>
              <a:t> </a:t>
            </a:r>
            <a:r>
              <a:rPr lang="en-GB" b="1" dirty="0"/>
              <a:t>Walcott, a stem-group chordate from the Middle Cambrian of British Columbia’ </a:t>
            </a:r>
            <a:r>
              <a:rPr lang="en-GB" b="1" i="1" dirty="0"/>
              <a:t>Biological Reviews </a:t>
            </a:r>
            <a:r>
              <a:rPr lang="en-GB" b="1" dirty="0"/>
              <a:t>112 pp </a:t>
            </a:r>
            <a:r>
              <a:rPr lang="en-GB" b="1" dirty="0" smtClean="0"/>
              <a:t>1-33, figure 7 p 9, showing ‘size range, with the largest (A) and smallest (B) specimens known’</a:t>
            </a:r>
            <a:endParaRPr lang="en-GB" b="1" dirty="0"/>
          </a:p>
          <a:p>
            <a:endParaRPr lang="en-GB" b="1" dirty="0" smtClean="0"/>
          </a:p>
          <a:p>
            <a:r>
              <a:rPr lang="en-GB" b="1" dirty="0"/>
              <a:t>Drawings on lower left </a:t>
            </a:r>
            <a:r>
              <a:rPr lang="en-GB" b="1" dirty="0" smtClean="0"/>
              <a:t>taken from </a:t>
            </a:r>
            <a:r>
              <a:rPr lang="en-GB" b="1" dirty="0"/>
              <a:t>Simon Conway Morris &amp; Jean-Bernard Caron (2012) </a:t>
            </a:r>
            <a:r>
              <a:rPr lang="en-GB" b="1" i="1" dirty="0"/>
              <a:t>‘</a:t>
            </a:r>
            <a:r>
              <a:rPr lang="en-GB" b="1" i="1" dirty="0" err="1"/>
              <a:t>Pikaia</a:t>
            </a:r>
            <a:r>
              <a:rPr lang="en-GB" b="1" i="1" dirty="0"/>
              <a:t> </a:t>
            </a:r>
            <a:r>
              <a:rPr lang="en-GB" b="1" i="1" dirty="0" err="1"/>
              <a:t>gracilens</a:t>
            </a:r>
            <a:r>
              <a:rPr lang="en-GB" b="1" i="1" dirty="0"/>
              <a:t> </a:t>
            </a:r>
            <a:r>
              <a:rPr lang="en-GB" b="1" dirty="0"/>
              <a:t>Walcott, a stem-group chordate from the Middle Cambrian of British Columbia’ </a:t>
            </a:r>
            <a:r>
              <a:rPr lang="en-GB" b="1" i="1" dirty="0"/>
              <a:t>Biological Reviews </a:t>
            </a:r>
            <a:r>
              <a:rPr lang="en-GB" b="1" dirty="0"/>
              <a:t>112</a:t>
            </a:r>
            <a:r>
              <a:rPr lang="en-GB" b="1" i="1" dirty="0"/>
              <a:t> </a:t>
            </a:r>
            <a:r>
              <a:rPr lang="en-GB" b="1" dirty="0"/>
              <a:t>pp </a:t>
            </a:r>
            <a:r>
              <a:rPr lang="en-GB" b="1" dirty="0" smtClean="0"/>
              <a:t>1-33, figure 8 p 12, A [‘overall lateral view’], B and C [‘close ups of the anterior section B front and dorsal view, C lateral view’</a:t>
            </a:r>
            <a:endParaRPr lang="en-GB" b="1" dirty="0"/>
          </a:p>
          <a:p>
            <a:endParaRPr lang="en-GB" dirty="0" smtClean="0"/>
          </a:p>
          <a:p>
            <a:endParaRPr lang="en-GB" dirty="0"/>
          </a:p>
        </p:txBody>
      </p:sp>
      <p:sp>
        <p:nvSpPr>
          <p:cNvPr id="4" name="Slide Number Placeholder 3"/>
          <p:cNvSpPr>
            <a:spLocks noGrp="1"/>
          </p:cNvSpPr>
          <p:nvPr>
            <p:ph type="sldNum" sz="quarter" idx="10"/>
          </p:nvPr>
        </p:nvSpPr>
        <p:spPr/>
        <p:txBody>
          <a:bodyPr/>
          <a:lstStyle/>
          <a:p>
            <a:fld id="{2E242B5D-644B-4117-A59F-91E83842F8AE}" type="slidenum">
              <a:rPr lang="en-GB" smtClean="0"/>
              <a:t>17</a:t>
            </a:fld>
            <a:endParaRPr lang="en-GB"/>
          </a:p>
        </p:txBody>
      </p:sp>
    </p:spTree>
    <p:extLst>
      <p:ext uri="{BB962C8B-B14F-4D97-AF65-F5344CB8AC3E}">
        <p14:creationId xmlns:p14="http://schemas.microsoft.com/office/powerpoint/2010/main" val="3532268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Photo on left of ‘J-B Caron showing some of the ROM collection fossils’, taken from 2015 ROM [Burgess Shale] evolution tour blog at </a:t>
            </a:r>
            <a:r>
              <a:rPr lang="en-GB" b="1" dirty="0" smtClean="0">
                <a:hlinkClick r:id="rId3"/>
              </a:rPr>
              <a:t>https://www.strangescience.net/romtour.htm</a:t>
            </a:r>
            <a:r>
              <a:rPr lang="en-GB" b="1" dirty="0" smtClean="0"/>
              <a:t> accessed 23/10/2018</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18</a:t>
            </a:fld>
            <a:endParaRPr lang="en-GB"/>
          </a:p>
        </p:txBody>
      </p:sp>
    </p:spTree>
    <p:extLst>
      <p:ext uri="{BB962C8B-B14F-4D97-AF65-F5344CB8AC3E}">
        <p14:creationId xmlns:p14="http://schemas.microsoft.com/office/powerpoint/2010/main" val="3377224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Left hand image of </a:t>
            </a:r>
            <a:r>
              <a:rPr lang="en-GB" b="1" i="1" dirty="0" err="1" smtClean="0"/>
              <a:t>Kootenayscolex</a:t>
            </a:r>
            <a:r>
              <a:rPr lang="en-GB" b="1" i="1" dirty="0" smtClean="0"/>
              <a:t> </a:t>
            </a:r>
            <a:r>
              <a:rPr lang="en-GB" b="1" dirty="0" smtClean="0"/>
              <a:t>© rom, restoration by Danielle </a:t>
            </a:r>
            <a:r>
              <a:rPr lang="en-GB" b="1" dirty="0" err="1" smtClean="0"/>
              <a:t>Dufault</a:t>
            </a:r>
            <a:r>
              <a:rPr lang="en-GB" b="1" dirty="0" smtClean="0"/>
              <a:t>, 2018, taken from ROM Blog ‘The life cycle of a new fossil: meet the ancient cousin of the earthworm’ by </a:t>
            </a:r>
            <a:r>
              <a:rPr lang="en-GB" b="1" dirty="0" err="1" smtClean="0"/>
              <a:t>Karon</a:t>
            </a:r>
            <a:r>
              <a:rPr lang="en-GB" b="1" dirty="0" smtClean="0"/>
              <a:t> </a:t>
            </a:r>
            <a:r>
              <a:rPr lang="en-GB" b="1" dirty="0" err="1" smtClean="0"/>
              <a:t>Nauglu</a:t>
            </a:r>
            <a:r>
              <a:rPr lang="en-GB" b="1" dirty="0" smtClean="0"/>
              <a:t> at </a:t>
            </a:r>
            <a:r>
              <a:rPr lang="en-GB" b="1" dirty="0" smtClean="0">
                <a:hlinkClick r:id="rId3"/>
              </a:rPr>
              <a:t>www.rom.on.ca/en/blog/the-life-cycle-of-a-new-fossil-meet-the-ancient-cousin-of-the-earthworm</a:t>
            </a:r>
            <a:endParaRPr lang="en-GB" b="1" dirty="0" smtClean="0"/>
          </a:p>
          <a:p>
            <a:endParaRPr lang="en-GB" dirty="0"/>
          </a:p>
          <a:p>
            <a:r>
              <a:rPr lang="en-GB" b="1" dirty="0" smtClean="0"/>
              <a:t>Middle image </a:t>
            </a:r>
            <a:r>
              <a:rPr lang="en-GB" b="1" dirty="0"/>
              <a:t>of </a:t>
            </a:r>
            <a:r>
              <a:rPr lang="en-GB" b="1" i="1" dirty="0" err="1" smtClean="0"/>
              <a:t>Metaspriggina</a:t>
            </a:r>
            <a:r>
              <a:rPr lang="en-GB" b="1" i="1" dirty="0" smtClean="0"/>
              <a:t> </a:t>
            </a:r>
            <a:r>
              <a:rPr lang="en-GB" b="1" dirty="0" smtClean="0"/>
              <a:t>© Conway Morris and Caron, restoration </a:t>
            </a:r>
            <a:r>
              <a:rPr lang="en-GB" b="1" dirty="0"/>
              <a:t>by </a:t>
            </a:r>
            <a:r>
              <a:rPr lang="en-GB" b="1" dirty="0" smtClean="0"/>
              <a:t>Marianne Collins, 2014, </a:t>
            </a:r>
            <a:r>
              <a:rPr lang="en-GB" b="1" dirty="0"/>
              <a:t>taken from ROM Blog </a:t>
            </a:r>
            <a:r>
              <a:rPr lang="en-GB" b="1" dirty="0" smtClean="0"/>
              <a:t>‘A fish with a big Bang’ by Jean-Bernard Caron at </a:t>
            </a:r>
            <a:r>
              <a:rPr lang="en-GB" b="1" dirty="0" smtClean="0">
                <a:hlinkClick r:id="rId4"/>
              </a:rPr>
              <a:t>www.rom.on.ca/en/blog/metaspriggina</a:t>
            </a:r>
            <a:endParaRPr lang="en-GB" b="1" dirty="0" smtClean="0"/>
          </a:p>
          <a:p>
            <a:r>
              <a:rPr lang="en-GB" dirty="0" smtClean="0"/>
              <a:t> </a:t>
            </a:r>
            <a:endParaRPr lang="en-GB" dirty="0"/>
          </a:p>
          <a:p>
            <a:r>
              <a:rPr lang="en-GB" b="1" dirty="0" smtClean="0"/>
              <a:t>Right hand image is an ‘artist’s restoration’ of the trilobite-like </a:t>
            </a:r>
            <a:r>
              <a:rPr lang="en-GB" b="1" i="1" dirty="0" err="1" smtClean="0"/>
              <a:t>Misszhouia</a:t>
            </a:r>
            <a:r>
              <a:rPr lang="en-GB" b="1" i="1" dirty="0" smtClean="0"/>
              <a:t> </a:t>
            </a:r>
            <a:r>
              <a:rPr lang="en-GB" b="1" i="1" dirty="0" err="1" smtClean="0"/>
              <a:t>longscaudata</a:t>
            </a:r>
            <a:r>
              <a:rPr lang="en-GB" b="1" dirty="0" smtClean="0"/>
              <a:t>, by Stanton F Fink (2007) from </a:t>
            </a:r>
            <a:r>
              <a:rPr lang="en-GB" b="1" dirty="0" smtClean="0">
                <a:hlinkClick r:id="rId5"/>
              </a:rPr>
              <a:t>https://en.wikipedia.org/wiki/Misszhouia</a:t>
            </a:r>
            <a:endParaRPr lang="en-GB" b="1" dirty="0" smtClean="0"/>
          </a:p>
          <a:p>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19</a:t>
            </a:fld>
            <a:endParaRPr lang="en-GB"/>
          </a:p>
        </p:txBody>
      </p:sp>
    </p:spTree>
    <p:extLst>
      <p:ext uri="{BB962C8B-B14F-4D97-AF65-F5344CB8AC3E}">
        <p14:creationId xmlns:p14="http://schemas.microsoft.com/office/powerpoint/2010/main" val="3351537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Colour plates from Simon </a:t>
            </a:r>
            <a:r>
              <a:rPr lang="en-GB" b="1" dirty="0"/>
              <a:t>Conway Morris (1998) </a:t>
            </a:r>
            <a:r>
              <a:rPr lang="en-GB" b="1" i="1" dirty="0"/>
              <a:t>The Crucible of Creation: The Burgess Shale and the Rise of Animals </a:t>
            </a:r>
            <a:r>
              <a:rPr lang="en-GB" b="1" dirty="0" smtClean="0"/>
              <a:t>OUP,</a:t>
            </a:r>
          </a:p>
          <a:p>
            <a:r>
              <a:rPr lang="en-GB" b="1" dirty="0" smtClean="0"/>
              <a:t>Plate 3 opposite p 88 and plate 1 opposite plate 4</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a:t>
            </a:fld>
            <a:endParaRPr lang="en-GB"/>
          </a:p>
        </p:txBody>
      </p:sp>
    </p:spTree>
    <p:extLst>
      <p:ext uri="{BB962C8B-B14F-4D97-AF65-F5344CB8AC3E}">
        <p14:creationId xmlns:p14="http://schemas.microsoft.com/office/powerpoint/2010/main" val="4190767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t>
            </a:r>
            <a:r>
              <a:rPr lang="en-GB" b="1" dirty="0" err="1" smtClean="0"/>
              <a:t>Maotsinshan</a:t>
            </a:r>
            <a:r>
              <a:rPr lang="en-GB" b="1" dirty="0" smtClean="0"/>
              <a:t> Hill, Southern China, where the first Lower Cambrian </a:t>
            </a:r>
            <a:r>
              <a:rPr lang="en-GB" b="1" dirty="0" err="1" smtClean="0"/>
              <a:t>Chengjiang</a:t>
            </a:r>
            <a:r>
              <a:rPr lang="en-GB" b="1" dirty="0" smtClean="0"/>
              <a:t> fossils were discovered’ Photo by </a:t>
            </a:r>
            <a:r>
              <a:rPr lang="en-GB" b="1" dirty="0" err="1" smtClean="0"/>
              <a:t>Fangchen</a:t>
            </a:r>
            <a:r>
              <a:rPr lang="en-GB" b="1" dirty="0" smtClean="0"/>
              <a:t> Zhao © Nanjing Institute of Geology and Palaeontology, Chinese Academy of Sciences, from ROM web site at</a:t>
            </a:r>
          </a:p>
          <a:p>
            <a:r>
              <a:rPr lang="en-GB" b="1" dirty="0">
                <a:hlinkClick r:id="rId3"/>
              </a:rPr>
              <a:t>https://</a:t>
            </a:r>
            <a:r>
              <a:rPr lang="en-GB" b="1" dirty="0" smtClean="0">
                <a:hlinkClick r:id="rId3"/>
              </a:rPr>
              <a:t>burgess-shale.rom.on.ca/en/science/origin/04-cambrian-explosion.php</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20</a:t>
            </a:fld>
            <a:endParaRPr lang="en-GB"/>
          </a:p>
        </p:txBody>
      </p:sp>
    </p:spTree>
    <p:extLst>
      <p:ext uri="{BB962C8B-B14F-4D97-AF65-F5344CB8AC3E}">
        <p14:creationId xmlns:p14="http://schemas.microsoft.com/office/powerpoint/2010/main" val="1442376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Image is the front cover of the second edition of </a:t>
            </a:r>
            <a:r>
              <a:rPr lang="en-GB" b="1" i="1" dirty="0" smtClean="0"/>
              <a:t>The Cambrian Fossils of </a:t>
            </a:r>
            <a:r>
              <a:rPr lang="en-GB" b="1" i="1" dirty="0" err="1" smtClean="0"/>
              <a:t>Chengjiang</a:t>
            </a:r>
            <a:r>
              <a:rPr lang="en-GB" b="1" i="1" dirty="0" smtClean="0"/>
              <a:t>, China</a:t>
            </a:r>
            <a:r>
              <a:rPr lang="en-GB" b="1" dirty="0" smtClean="0"/>
              <a:t>, edited by </a:t>
            </a:r>
            <a:r>
              <a:rPr lang="en-GB" b="1" dirty="0" err="1" smtClean="0"/>
              <a:t>Hou</a:t>
            </a:r>
            <a:r>
              <a:rPr lang="en-GB" b="1" dirty="0" smtClean="0"/>
              <a:t>, Xian-</a:t>
            </a:r>
            <a:r>
              <a:rPr lang="en-GB" b="1" dirty="0" err="1" smtClean="0"/>
              <a:t>guang</a:t>
            </a:r>
            <a:r>
              <a:rPr lang="en-GB" b="1" dirty="0" smtClean="0"/>
              <a:t>, David J </a:t>
            </a:r>
            <a:r>
              <a:rPr lang="en-GB" b="1" dirty="0" err="1" smtClean="0"/>
              <a:t>Siveter</a:t>
            </a:r>
            <a:r>
              <a:rPr lang="en-GB" b="1" dirty="0" smtClean="0"/>
              <a:t>, Richard J Aldridge, Cong, Pei-gun, Sarah E </a:t>
            </a:r>
            <a:r>
              <a:rPr lang="en-GB" b="1" dirty="0" err="1" smtClean="0"/>
              <a:t>Gabbutt</a:t>
            </a:r>
            <a:r>
              <a:rPr lang="en-GB" b="1" dirty="0" smtClean="0"/>
              <a:t>, Ma, Xian-</a:t>
            </a:r>
            <a:r>
              <a:rPr lang="en-GB" b="1" dirty="0" err="1" smtClean="0"/>
              <a:t>ya</a:t>
            </a:r>
            <a:r>
              <a:rPr lang="en-GB" b="1" dirty="0" smtClean="0"/>
              <a:t>, Mark A Purnell and Mark Williams, published by John Wiley 2017, ISBN 13.978-1118896389</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21</a:t>
            </a:fld>
            <a:endParaRPr lang="en-GB"/>
          </a:p>
        </p:txBody>
      </p:sp>
    </p:spTree>
    <p:extLst>
      <p:ext uri="{BB962C8B-B14F-4D97-AF65-F5344CB8AC3E}">
        <p14:creationId xmlns:p14="http://schemas.microsoft.com/office/powerpoint/2010/main" val="661052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1713" y="3302000"/>
            <a:ext cx="8016875" cy="2857500"/>
          </a:xfrm>
        </p:spPr>
        <p:txBody>
          <a:bodyPr/>
          <a:lstStyle/>
          <a:p>
            <a:r>
              <a:rPr lang="en-GB" b="1" dirty="0" smtClean="0"/>
              <a:t>Upper left photograph © Smithsonian Institution at </a:t>
            </a:r>
            <a:r>
              <a:rPr lang="en-GB" b="1" dirty="0" smtClean="0">
                <a:hlinkClick r:id="rId3"/>
              </a:rPr>
              <a:t>https://naturalhistory2.si.edu/paleobiology/burgess/imgBurgess/hallucigenia hallucigenia.gif</a:t>
            </a:r>
            <a:endParaRPr lang="en-GB" b="1" dirty="0" smtClean="0"/>
          </a:p>
          <a:p>
            <a:endParaRPr lang="en-GB" b="1" dirty="0"/>
          </a:p>
          <a:p>
            <a:r>
              <a:rPr lang="en-GB" b="1" dirty="0"/>
              <a:t>Upper </a:t>
            </a:r>
            <a:r>
              <a:rPr lang="en-GB" b="1" dirty="0" smtClean="0"/>
              <a:t>middle image © Smithsonian </a:t>
            </a:r>
            <a:r>
              <a:rPr lang="en-GB" b="1" dirty="0"/>
              <a:t>Institution at </a:t>
            </a:r>
            <a:r>
              <a:rPr lang="en-GB" b="1" dirty="0" smtClean="0">
                <a:hlinkClick r:id="rId4"/>
              </a:rPr>
              <a:t>https://naturalhistory2.si.edu/paleobiology/burgess/imgBurgess/hallucigenia hallucigenia.D3gif</a:t>
            </a:r>
            <a:endParaRPr lang="en-GB" b="1" dirty="0" smtClean="0"/>
          </a:p>
          <a:p>
            <a:endParaRPr lang="en-GB" b="1" dirty="0" smtClean="0"/>
          </a:p>
          <a:p>
            <a:r>
              <a:rPr lang="en-GB" b="1" dirty="0" smtClean="0"/>
              <a:t>Upper right image Figure 4a Reconstruction of ‘armoured </a:t>
            </a:r>
            <a:r>
              <a:rPr lang="en-GB" b="1" dirty="0" err="1" smtClean="0"/>
              <a:t>lobopod</a:t>
            </a:r>
            <a:r>
              <a:rPr lang="en-GB" b="1" dirty="0" smtClean="0"/>
              <a:t>’ </a:t>
            </a:r>
            <a:r>
              <a:rPr lang="en-GB" b="1" i="1" dirty="0" err="1" smtClean="0"/>
              <a:t>Hallucigenia</a:t>
            </a:r>
            <a:r>
              <a:rPr lang="en-GB" b="1" i="1" dirty="0" smtClean="0"/>
              <a:t> </a:t>
            </a:r>
            <a:r>
              <a:rPr lang="en-GB" b="1" i="1" dirty="0" err="1" smtClean="0"/>
              <a:t>sparsa</a:t>
            </a:r>
            <a:r>
              <a:rPr lang="en-GB" b="1" i="1" dirty="0" smtClean="0"/>
              <a:t> </a:t>
            </a:r>
            <a:r>
              <a:rPr lang="en-GB" b="1" dirty="0" smtClean="0"/>
              <a:t>(based on type  material from Walcott Quarry) Lars </a:t>
            </a:r>
            <a:r>
              <a:rPr lang="en-GB" b="1" dirty="0" err="1" smtClean="0"/>
              <a:t>Ramskold</a:t>
            </a:r>
            <a:r>
              <a:rPr lang="en-GB" b="1" dirty="0" smtClean="0"/>
              <a:t> and </a:t>
            </a:r>
            <a:r>
              <a:rPr lang="en-GB" b="1" dirty="0" err="1" smtClean="0"/>
              <a:t>Hou</a:t>
            </a:r>
            <a:r>
              <a:rPr lang="en-GB" b="1" dirty="0" smtClean="0"/>
              <a:t>, </a:t>
            </a:r>
            <a:r>
              <a:rPr lang="en-GB" b="1" dirty="0" err="1" smtClean="0"/>
              <a:t>Xingjang</a:t>
            </a:r>
            <a:r>
              <a:rPr lang="en-GB" b="1" dirty="0" smtClean="0"/>
              <a:t> ‘New Early Cambrian Animal and </a:t>
            </a:r>
            <a:r>
              <a:rPr lang="en-GB" b="1" dirty="0" err="1" smtClean="0"/>
              <a:t>Onychophoran</a:t>
            </a:r>
            <a:r>
              <a:rPr lang="en-GB" b="1" dirty="0" smtClean="0"/>
              <a:t> Affinities of Enigmatic Metazoans’, Nature 351 (1991) p 227 </a:t>
            </a:r>
          </a:p>
          <a:p>
            <a:endParaRPr lang="en-GB" b="1" dirty="0"/>
          </a:p>
          <a:p>
            <a:r>
              <a:rPr lang="en-GB" b="1" dirty="0" smtClean="0"/>
              <a:t>Lower left photograph of </a:t>
            </a:r>
            <a:r>
              <a:rPr lang="en-GB" b="1" dirty="0" err="1" smtClean="0"/>
              <a:t>Chengjiang</a:t>
            </a:r>
            <a:r>
              <a:rPr lang="en-GB" b="1" dirty="0" smtClean="0"/>
              <a:t> specimen from </a:t>
            </a:r>
            <a:r>
              <a:rPr lang="en-GB" b="1" dirty="0" smtClean="0">
                <a:hlinkClick r:id="rId5"/>
              </a:rPr>
              <a:t>www.fossilmuseumnat/Fossil_Sites/Chengjiang/Hallucigenia/CJF1174Bt.jpg</a:t>
            </a:r>
            <a:endParaRPr lang="en-GB" b="1" dirty="0" smtClean="0"/>
          </a:p>
          <a:p>
            <a:endParaRPr lang="en-GB" b="1" dirty="0"/>
          </a:p>
          <a:p>
            <a:r>
              <a:rPr lang="en-GB" b="1" dirty="0" smtClean="0"/>
              <a:t>Lower middle image © </a:t>
            </a:r>
            <a:r>
              <a:rPr lang="en-GB" b="1" dirty="0"/>
              <a:t>rom, restoration by Danielle </a:t>
            </a:r>
            <a:r>
              <a:rPr lang="en-GB" b="1" dirty="0" err="1"/>
              <a:t>Dufault</a:t>
            </a:r>
            <a:r>
              <a:rPr lang="en-GB" b="1" dirty="0"/>
              <a:t>, </a:t>
            </a:r>
            <a:r>
              <a:rPr lang="en-GB" b="1" dirty="0" smtClean="0"/>
              <a:t>2017, </a:t>
            </a:r>
            <a:r>
              <a:rPr lang="en-GB" b="1" dirty="0"/>
              <a:t>taken </a:t>
            </a:r>
            <a:r>
              <a:rPr lang="en-GB" b="1" dirty="0" smtClean="0"/>
              <a:t>from </a:t>
            </a:r>
            <a:r>
              <a:rPr lang="en-GB" b="1" dirty="0" smtClean="0">
                <a:hlinkClick r:id="rId6"/>
              </a:rPr>
              <a:t>www.Palaeontologyonline.com/articles/2017/fossil_focus_hallucigenia/fig3_updated_reconstruction/</a:t>
            </a:r>
            <a:endParaRPr lang="en-GB" b="1" dirty="0" smtClean="0"/>
          </a:p>
          <a:p>
            <a:endParaRPr lang="en-GB" b="1" dirty="0" smtClean="0"/>
          </a:p>
          <a:p>
            <a:endParaRPr lang="en-GB" dirty="0"/>
          </a:p>
          <a:p>
            <a:endParaRPr lang="en-GB" dirty="0" smtClean="0"/>
          </a:p>
          <a:p>
            <a:endParaRPr lang="en-GB" dirty="0"/>
          </a:p>
        </p:txBody>
      </p:sp>
      <p:sp>
        <p:nvSpPr>
          <p:cNvPr id="4" name="Slide Number Placeholder 3"/>
          <p:cNvSpPr>
            <a:spLocks noGrp="1"/>
          </p:cNvSpPr>
          <p:nvPr>
            <p:ph type="sldNum" sz="quarter" idx="10"/>
          </p:nvPr>
        </p:nvSpPr>
        <p:spPr/>
        <p:txBody>
          <a:bodyPr/>
          <a:lstStyle/>
          <a:p>
            <a:fld id="{2E242B5D-644B-4117-A59F-91E83842F8AE}" type="slidenum">
              <a:rPr lang="en-GB" smtClean="0"/>
              <a:t>22</a:t>
            </a:fld>
            <a:endParaRPr lang="en-GB"/>
          </a:p>
        </p:txBody>
      </p:sp>
    </p:spTree>
    <p:extLst>
      <p:ext uri="{BB962C8B-B14F-4D97-AF65-F5344CB8AC3E}">
        <p14:creationId xmlns:p14="http://schemas.microsoft.com/office/powerpoint/2010/main" val="763117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Upper left image is of photograph of fossil at </a:t>
            </a:r>
            <a:r>
              <a:rPr lang="en-GB" b="1" dirty="0" smtClean="0">
                <a:hlinkClick r:id="rId3"/>
              </a:rPr>
              <a:t>www.fossilmuseum.net/Fossil_Galleries/Chengjiang/Yunnanozoon_lividum/Yunnanozoon_lividum.jpg</a:t>
            </a:r>
            <a:endParaRPr lang="en-GB" b="1" dirty="0" smtClean="0"/>
          </a:p>
          <a:p>
            <a:endParaRPr lang="en-GB" b="1" dirty="0"/>
          </a:p>
          <a:p>
            <a:r>
              <a:rPr lang="en-GB" b="1" dirty="0" smtClean="0"/>
              <a:t>Upper right image is an ‘artist’s reconstruction’ of </a:t>
            </a:r>
            <a:r>
              <a:rPr lang="en-GB" b="1" dirty="0" err="1" smtClean="0"/>
              <a:t>Haikouella_lanceolata</a:t>
            </a:r>
            <a:r>
              <a:rPr lang="en-GB" b="1" dirty="0" smtClean="0"/>
              <a:t>, a primitive chordate, by </a:t>
            </a:r>
            <a:r>
              <a:rPr lang="en-GB" b="1" dirty="0" err="1" smtClean="0"/>
              <a:t>Apokoryitaros</a:t>
            </a:r>
            <a:r>
              <a:rPr lang="en-GB" b="1" dirty="0" smtClean="0"/>
              <a:t> at </a:t>
            </a:r>
            <a:r>
              <a:rPr lang="en-GB" b="1" dirty="0" smtClean="0">
                <a:hlinkClick r:id="rId4"/>
              </a:rPr>
              <a:t>https://en.wikipedia.org/wiki/Haikouella#/media/File:Haikouella_lanceolata.jpg</a:t>
            </a:r>
            <a:endParaRPr lang="en-GB" b="1" dirty="0" smtClean="0"/>
          </a:p>
          <a:p>
            <a:r>
              <a:rPr lang="en-GB" b="1" dirty="0" smtClean="0"/>
              <a:t> </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23</a:t>
            </a:fld>
            <a:endParaRPr lang="en-GB"/>
          </a:p>
        </p:txBody>
      </p:sp>
    </p:spTree>
    <p:extLst>
      <p:ext uri="{BB962C8B-B14F-4D97-AF65-F5344CB8AC3E}">
        <p14:creationId xmlns:p14="http://schemas.microsoft.com/office/powerpoint/2010/main" val="3782360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Photograph: ‘Southern side of Sirius </a:t>
            </a:r>
            <a:r>
              <a:rPr lang="en-GB" b="1" dirty="0" err="1" smtClean="0"/>
              <a:t>Passet</a:t>
            </a:r>
            <a:r>
              <a:rPr lang="en-GB" b="1" dirty="0" smtClean="0"/>
              <a:t>’ with fossiliferous locality yellow asterisked, Figure 2A in John S Peel and Jon R </a:t>
            </a:r>
            <a:r>
              <a:rPr lang="en-GB" b="1" dirty="0" err="1" smtClean="0"/>
              <a:t>Ineson</a:t>
            </a:r>
            <a:r>
              <a:rPr lang="en-GB" b="1" dirty="0" smtClean="0"/>
              <a:t> (2011) ‘The extent of the Sirius </a:t>
            </a:r>
            <a:r>
              <a:rPr lang="en-GB" b="1" dirty="0" err="1" smtClean="0"/>
              <a:t>Passet</a:t>
            </a:r>
            <a:r>
              <a:rPr lang="en-GB" b="1" dirty="0" smtClean="0"/>
              <a:t> </a:t>
            </a:r>
            <a:r>
              <a:rPr lang="en-GB" b="1" dirty="0" err="1" smtClean="0"/>
              <a:t>Lagerstatte</a:t>
            </a:r>
            <a:r>
              <a:rPr lang="en-GB" b="1" dirty="0" smtClean="0"/>
              <a:t> (early Cambrian) of North Greenland’ </a:t>
            </a:r>
            <a:r>
              <a:rPr lang="en-GB" b="1" i="1" dirty="0" smtClean="0"/>
              <a:t>Bulletin of Geosciences </a:t>
            </a:r>
            <a:r>
              <a:rPr lang="en-GB" b="1" dirty="0" smtClean="0"/>
              <a:t>86.3 539 and also at ROM website: </a:t>
            </a:r>
            <a:r>
              <a:rPr lang="en-GB" b="1" dirty="0" smtClean="0">
                <a:hlinkClick r:id="rId3"/>
              </a:rPr>
              <a:t>https://burgess-shale.rom.on.ca/ea/science/origin/04-Cambrian-explosion.php</a:t>
            </a:r>
            <a:endParaRPr lang="en-GB" b="1" dirty="0" smtClean="0"/>
          </a:p>
          <a:p>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24</a:t>
            </a:fld>
            <a:endParaRPr lang="en-GB"/>
          </a:p>
        </p:txBody>
      </p:sp>
    </p:spTree>
    <p:extLst>
      <p:ext uri="{BB962C8B-B14F-4D97-AF65-F5344CB8AC3E}">
        <p14:creationId xmlns:p14="http://schemas.microsoft.com/office/powerpoint/2010/main" val="3393782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Upper left </a:t>
            </a:r>
            <a:r>
              <a:rPr lang="en-GB" b="1" dirty="0" smtClean="0"/>
              <a:t>image </a:t>
            </a:r>
            <a:r>
              <a:rPr lang="en-GB" b="1" dirty="0"/>
              <a:t>© </a:t>
            </a:r>
            <a:r>
              <a:rPr lang="en-GB" b="1" dirty="0" smtClean="0"/>
              <a:t>Smithsonian </a:t>
            </a:r>
            <a:r>
              <a:rPr lang="en-GB" b="1" dirty="0"/>
              <a:t>Institution </a:t>
            </a:r>
            <a:r>
              <a:rPr lang="en-GB" b="1" dirty="0" smtClean="0"/>
              <a:t>is wiwaxia01.gif at </a:t>
            </a:r>
            <a:r>
              <a:rPr lang="en-GB" b="1" dirty="0" smtClean="0">
                <a:hlinkClick r:id="rId3"/>
              </a:rPr>
              <a:t>www.naturalhistory2.si.edu/paleobiology/burgess/wiwaxia.html</a:t>
            </a:r>
            <a:endParaRPr lang="en-GB" b="1" dirty="0" smtClean="0"/>
          </a:p>
          <a:p>
            <a:endParaRPr lang="en-GB" b="1" dirty="0"/>
          </a:p>
          <a:p>
            <a:r>
              <a:rPr lang="en-GB" b="1" dirty="0" smtClean="0"/>
              <a:t>Figures on lower left taken directly from Simon </a:t>
            </a:r>
            <a:r>
              <a:rPr lang="en-GB" b="1" dirty="0"/>
              <a:t>Conway Morris (1998) </a:t>
            </a:r>
            <a:r>
              <a:rPr lang="en-GB" b="1" i="1" dirty="0"/>
              <a:t>The Crucible of Creation: The Burgess Shale and the Rise of Animals </a:t>
            </a:r>
            <a:r>
              <a:rPr lang="en-GB" b="1" dirty="0" smtClean="0"/>
              <a:t>OUP, figure </a:t>
            </a:r>
            <a:r>
              <a:rPr lang="en-GB" b="1" dirty="0" err="1" smtClean="0"/>
              <a:t>figure</a:t>
            </a:r>
            <a:r>
              <a:rPr lang="en-GB" b="1" dirty="0" smtClean="0"/>
              <a:t> 67 p 155, ‘Reconstruction of the </a:t>
            </a:r>
            <a:r>
              <a:rPr lang="en-GB" b="1" dirty="0" err="1" smtClean="0"/>
              <a:t>halkieriid</a:t>
            </a:r>
            <a:r>
              <a:rPr lang="en-GB" b="1" dirty="0" smtClean="0"/>
              <a:t> …’</a:t>
            </a:r>
            <a:endParaRPr lang="en-GB" b="1" dirty="0"/>
          </a:p>
          <a:p>
            <a:endParaRPr lang="en-GB" b="1" dirty="0" smtClean="0"/>
          </a:p>
          <a:p>
            <a:r>
              <a:rPr lang="en-GB" b="1" dirty="0" smtClean="0"/>
              <a:t>Figures on right taken directly from Simon </a:t>
            </a:r>
            <a:r>
              <a:rPr lang="en-GB" b="1" dirty="0"/>
              <a:t>Conway Morris (1998) </a:t>
            </a:r>
            <a:r>
              <a:rPr lang="en-GB" b="1" i="1" dirty="0"/>
              <a:t>The Crucible of Creation: The Burgess Shale and the Rise of Animals </a:t>
            </a:r>
            <a:r>
              <a:rPr lang="en-GB" b="1" dirty="0" smtClean="0"/>
              <a:t>OUP, figure 84 p 191, showing ‘proposed anatomical transitions between the </a:t>
            </a:r>
            <a:r>
              <a:rPr lang="en-GB" b="1" dirty="0" err="1" smtClean="0"/>
              <a:t>halkieriids</a:t>
            </a:r>
            <a:r>
              <a:rPr lang="en-GB" b="1" dirty="0" smtClean="0"/>
              <a:t> ... the </a:t>
            </a:r>
            <a:r>
              <a:rPr lang="en-GB" b="1" dirty="0" err="1" smtClean="0"/>
              <a:t>wiwaxids</a:t>
            </a:r>
            <a:r>
              <a:rPr lang="en-GB" b="1" dirty="0" smtClean="0"/>
              <a:t> … and a primitive polychaete annelid …’</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25</a:t>
            </a:fld>
            <a:endParaRPr lang="en-GB"/>
          </a:p>
        </p:txBody>
      </p:sp>
    </p:spTree>
    <p:extLst>
      <p:ext uri="{BB962C8B-B14F-4D97-AF65-F5344CB8AC3E}">
        <p14:creationId xmlns:p14="http://schemas.microsoft.com/office/powerpoint/2010/main" val="4105219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Figure on left taken from Simon </a:t>
            </a:r>
            <a:r>
              <a:rPr lang="en-GB" b="1" dirty="0"/>
              <a:t>Conway Morris (1998) </a:t>
            </a:r>
            <a:r>
              <a:rPr lang="en-GB" b="1" i="1" dirty="0"/>
              <a:t>The Crucible of Creation: The Burgess Shale and the Rise of Animals </a:t>
            </a:r>
            <a:r>
              <a:rPr lang="en-GB" b="1" dirty="0" smtClean="0"/>
              <a:t>OUP, figure 86 p 194, titled ‘The possible transition between a </a:t>
            </a:r>
            <a:r>
              <a:rPr lang="en-GB" b="1" dirty="0" err="1" smtClean="0"/>
              <a:t>halkieriid</a:t>
            </a:r>
            <a:r>
              <a:rPr lang="en-GB" b="1" dirty="0" smtClean="0"/>
              <a:t> and a brachiopod’</a:t>
            </a:r>
          </a:p>
          <a:p>
            <a:endParaRPr lang="en-GB" b="1" dirty="0"/>
          </a:p>
          <a:p>
            <a:r>
              <a:rPr lang="en-GB" b="1" dirty="0"/>
              <a:t>Diagrams on </a:t>
            </a:r>
            <a:r>
              <a:rPr lang="en-GB" b="1" dirty="0" smtClean="0"/>
              <a:t>right adapted from Simon </a:t>
            </a:r>
            <a:r>
              <a:rPr lang="en-GB" b="1" dirty="0"/>
              <a:t>Conway Morris (1998) </a:t>
            </a:r>
            <a:r>
              <a:rPr lang="en-GB" b="1" i="1" dirty="0"/>
              <a:t>The Crucible of Creation: The Burgess Shale and the Rise of Animals </a:t>
            </a:r>
            <a:r>
              <a:rPr lang="en-GB" b="1" dirty="0" smtClean="0"/>
              <a:t>OUP, figure 83 p 189, titled ‘The possible evolutionary relationships between the annelids, brachiopods, and molluscs’, with additional possibilities for </a:t>
            </a:r>
            <a:r>
              <a:rPr lang="en-GB" b="1" i="1" dirty="0" err="1" smtClean="0"/>
              <a:t>Wiwaxia</a:t>
            </a:r>
            <a:r>
              <a:rPr lang="en-GB" b="1" i="1" dirty="0" smtClean="0"/>
              <a:t> </a:t>
            </a:r>
            <a:r>
              <a:rPr lang="en-GB" b="1" dirty="0" smtClean="0"/>
              <a:t>suggested by Caron et al (2006) and Zhang et al (2025) </a:t>
            </a:r>
            <a:endParaRPr lang="en-GB" b="1" dirty="0"/>
          </a:p>
          <a:p>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26</a:t>
            </a:fld>
            <a:endParaRPr lang="en-GB"/>
          </a:p>
        </p:txBody>
      </p:sp>
    </p:spTree>
    <p:extLst>
      <p:ext uri="{BB962C8B-B14F-4D97-AF65-F5344CB8AC3E}">
        <p14:creationId xmlns:p14="http://schemas.microsoft.com/office/powerpoint/2010/main" val="3149977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solidFill>
                  <a:srgbClr val="000000"/>
                </a:solidFill>
              </a:rPr>
              <a:t>Upper left image of </a:t>
            </a:r>
            <a:r>
              <a:rPr lang="en-GB" b="1" i="1" dirty="0" err="1" smtClean="0">
                <a:solidFill>
                  <a:srgbClr val="000000"/>
                </a:solidFill>
              </a:rPr>
              <a:t>Halkieria</a:t>
            </a:r>
            <a:r>
              <a:rPr lang="en-GB" b="1" i="1" dirty="0" smtClean="0">
                <a:solidFill>
                  <a:srgbClr val="000000"/>
                </a:solidFill>
              </a:rPr>
              <a:t> </a:t>
            </a:r>
            <a:r>
              <a:rPr lang="en-GB" b="1" i="1" dirty="0" err="1" smtClean="0">
                <a:solidFill>
                  <a:srgbClr val="000000"/>
                </a:solidFill>
              </a:rPr>
              <a:t>evangelsita</a:t>
            </a:r>
            <a:r>
              <a:rPr lang="en-GB" b="1" i="1" dirty="0" smtClean="0">
                <a:solidFill>
                  <a:srgbClr val="000000"/>
                </a:solidFill>
              </a:rPr>
              <a:t> </a:t>
            </a:r>
            <a:r>
              <a:rPr lang="en-GB" b="1" dirty="0" smtClean="0">
                <a:solidFill>
                  <a:srgbClr val="000000"/>
                </a:solidFill>
              </a:rPr>
              <a:t>is a Wikimedia photograph by Jacob </a:t>
            </a:r>
            <a:r>
              <a:rPr lang="en-GB" b="1" dirty="0" err="1" smtClean="0">
                <a:solidFill>
                  <a:srgbClr val="000000"/>
                </a:solidFill>
              </a:rPr>
              <a:t>Vinther</a:t>
            </a:r>
            <a:r>
              <a:rPr lang="en-GB" b="1" dirty="0" smtClean="0">
                <a:solidFill>
                  <a:srgbClr val="000000"/>
                </a:solidFill>
              </a:rPr>
              <a:t> (2006) at </a:t>
            </a:r>
            <a:r>
              <a:rPr lang="en-GB" b="1" dirty="0" smtClean="0">
                <a:solidFill>
                  <a:srgbClr val="000000"/>
                </a:solidFill>
                <a:hlinkClick r:id="rId3"/>
              </a:rPr>
              <a:t>https://en.wikipedia.org/wiki/Halkieriid#/media/File:Halkeiria2.jpg</a:t>
            </a:r>
            <a:endParaRPr lang="en-GB" b="1" dirty="0" smtClean="0">
              <a:solidFill>
                <a:srgbClr val="000000"/>
              </a:solidFill>
            </a:endParaRPr>
          </a:p>
          <a:p>
            <a:endParaRPr lang="en-GB" dirty="0">
              <a:solidFill>
                <a:srgbClr val="FF0000"/>
              </a:solidFill>
            </a:endParaRPr>
          </a:p>
          <a:p>
            <a:r>
              <a:rPr lang="en-GB" b="1" dirty="0" smtClean="0">
                <a:solidFill>
                  <a:srgbClr val="000000"/>
                </a:solidFill>
              </a:rPr>
              <a:t>Upper right image of </a:t>
            </a:r>
            <a:r>
              <a:rPr lang="en-GB" b="1" i="1" dirty="0" err="1" smtClean="0">
                <a:solidFill>
                  <a:srgbClr val="000000"/>
                </a:solidFill>
              </a:rPr>
              <a:t>Canadia</a:t>
            </a:r>
            <a:r>
              <a:rPr lang="en-GB" b="1" i="1" dirty="0" smtClean="0">
                <a:solidFill>
                  <a:srgbClr val="000000"/>
                </a:solidFill>
              </a:rPr>
              <a:t> spinose </a:t>
            </a:r>
            <a:r>
              <a:rPr lang="en-GB" b="1" dirty="0" smtClean="0">
                <a:solidFill>
                  <a:srgbClr val="000000"/>
                </a:solidFill>
              </a:rPr>
              <a:t>is of ROM specimen 61145 photographed by Jean-Bernard Caron © rom at </a:t>
            </a:r>
            <a:r>
              <a:rPr lang="en-GB" b="1" dirty="0" smtClean="0">
                <a:solidFill>
                  <a:srgbClr val="000000"/>
                </a:solidFill>
                <a:hlinkClick r:id="rId4"/>
              </a:rPr>
              <a:t>https</a:t>
            </a:r>
            <a:r>
              <a:rPr lang="en-GB" b="1" dirty="0">
                <a:solidFill>
                  <a:srgbClr val="000000"/>
                </a:solidFill>
                <a:hlinkClick r:id="rId4"/>
              </a:rPr>
              <a:t>://burgess-shale.rom.on.ca/en/fossil-gallery/view-species.php?id=33&amp;m=5</a:t>
            </a:r>
            <a:r>
              <a:rPr lang="en-GB" b="1" dirty="0" smtClean="0">
                <a:solidFill>
                  <a:srgbClr val="000000"/>
                </a:solidFill>
                <a:hlinkClick r:id="rId4"/>
              </a:rPr>
              <a:t>&amp;</a:t>
            </a:r>
            <a:endParaRPr lang="en-GB" b="1" dirty="0" smtClean="0">
              <a:solidFill>
                <a:srgbClr val="000000"/>
              </a:solidFill>
            </a:endParaRPr>
          </a:p>
          <a:p>
            <a:endParaRPr lang="en-GB" dirty="0">
              <a:solidFill>
                <a:srgbClr val="FF0000"/>
              </a:solidFill>
            </a:endParaRPr>
          </a:p>
          <a:p>
            <a:r>
              <a:rPr lang="en-GB" b="1" dirty="0" smtClean="0"/>
              <a:t>Lower </a:t>
            </a:r>
            <a:r>
              <a:rPr lang="en-GB" b="1" dirty="0"/>
              <a:t>left </a:t>
            </a:r>
            <a:r>
              <a:rPr lang="en-GB" b="1" dirty="0" smtClean="0"/>
              <a:t>image of </a:t>
            </a:r>
            <a:r>
              <a:rPr lang="en-GB" b="1" i="1" dirty="0" err="1" smtClean="0"/>
              <a:t>wiwaxia</a:t>
            </a:r>
            <a:r>
              <a:rPr lang="en-GB" b="1" dirty="0" smtClean="0"/>
              <a:t> </a:t>
            </a:r>
            <a:r>
              <a:rPr lang="en-GB" b="1" dirty="0"/>
              <a:t>© </a:t>
            </a:r>
            <a:r>
              <a:rPr lang="en-GB" b="1" dirty="0" err="1"/>
              <a:t>Smithsoinian</a:t>
            </a:r>
            <a:r>
              <a:rPr lang="en-GB" b="1" dirty="0"/>
              <a:t> </a:t>
            </a:r>
            <a:r>
              <a:rPr lang="en-GB" b="1" dirty="0" smtClean="0"/>
              <a:t>Institution at </a:t>
            </a:r>
            <a:r>
              <a:rPr lang="en-GB" b="1" dirty="0" smtClean="0">
                <a:hlinkClick r:id="rId5"/>
              </a:rPr>
              <a:t>https://naturalhistory2.si.edu/paleobiology/burgess/wiwaxia.html</a:t>
            </a:r>
            <a:r>
              <a:rPr lang="en-GB" b="1" dirty="0" smtClean="0"/>
              <a:t>  photograph of </a:t>
            </a:r>
            <a:r>
              <a:rPr lang="en-GB" b="1" dirty="0" err="1" smtClean="0"/>
              <a:t>Wiwaxia</a:t>
            </a:r>
            <a:r>
              <a:rPr lang="en-GB" b="1" dirty="0" smtClean="0"/>
              <a:t> fossil at file</a:t>
            </a:r>
            <a:r>
              <a:rPr lang="en-GB" b="1" dirty="0" smtClean="0">
                <a:solidFill>
                  <a:srgbClr val="000000"/>
                </a:solidFill>
              </a:rPr>
              <a:t>: wiwaxia.gif</a:t>
            </a:r>
          </a:p>
          <a:p>
            <a:endParaRPr lang="en-GB" b="1" dirty="0"/>
          </a:p>
          <a:p>
            <a:r>
              <a:rPr lang="en-GB" b="1" dirty="0" smtClean="0"/>
              <a:t>Lower right mage is photograph of an </a:t>
            </a:r>
            <a:r>
              <a:rPr lang="en-GB" b="1" i="1" dirty="0" smtClean="0"/>
              <a:t>Aphrodite </a:t>
            </a:r>
            <a:r>
              <a:rPr lang="en-GB" b="1" i="1" dirty="0" err="1" smtClean="0"/>
              <a:t>oculeate</a:t>
            </a:r>
            <a:r>
              <a:rPr lang="en-GB" b="1" i="1" dirty="0" smtClean="0"/>
              <a:t> </a:t>
            </a:r>
            <a:r>
              <a:rPr lang="en-GB" b="1" dirty="0" smtClean="0"/>
              <a:t>at Black Rocks, </a:t>
            </a:r>
            <a:r>
              <a:rPr lang="en-GB" b="1" dirty="0" err="1" smtClean="0"/>
              <a:t>Gullane</a:t>
            </a:r>
            <a:r>
              <a:rPr lang="en-GB" b="1" dirty="0" smtClean="0"/>
              <a:t>, East Lothian photographed by Tony Elger (2018) </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27</a:t>
            </a:fld>
            <a:endParaRPr lang="en-GB"/>
          </a:p>
        </p:txBody>
      </p:sp>
    </p:spTree>
    <p:extLst>
      <p:ext uri="{BB962C8B-B14F-4D97-AF65-F5344CB8AC3E}">
        <p14:creationId xmlns:p14="http://schemas.microsoft.com/office/powerpoint/2010/main" val="3086566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28</a:t>
            </a:fld>
            <a:endParaRPr lang="en-GB"/>
          </a:p>
        </p:txBody>
      </p:sp>
    </p:spTree>
    <p:extLst>
      <p:ext uri="{BB962C8B-B14F-4D97-AF65-F5344CB8AC3E}">
        <p14:creationId xmlns:p14="http://schemas.microsoft.com/office/powerpoint/2010/main" val="2119122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1712" y="3314700"/>
            <a:ext cx="8016875" cy="2713038"/>
          </a:xfrm>
        </p:spPr>
        <p:txBody>
          <a:bodyPr/>
          <a:lstStyle/>
          <a:p>
            <a:r>
              <a:rPr lang="en-GB" b="1" dirty="0" smtClean="0"/>
              <a:t>Diagram on left from Derek </a:t>
            </a:r>
            <a:r>
              <a:rPr lang="en-GB" b="1" dirty="0"/>
              <a:t>Briggs and Richard </a:t>
            </a:r>
            <a:r>
              <a:rPr lang="en-GB" b="1" dirty="0" err="1"/>
              <a:t>Fortey</a:t>
            </a:r>
            <a:r>
              <a:rPr lang="en-GB" b="1" dirty="0"/>
              <a:t> (1989) ‘The early radiation and relationships of the major arthropod groups’ </a:t>
            </a:r>
            <a:r>
              <a:rPr lang="en-GB" b="1" i="1" dirty="0"/>
              <a:t>Science:</a:t>
            </a:r>
            <a:r>
              <a:rPr lang="en-GB" b="1" dirty="0"/>
              <a:t> 246: </a:t>
            </a:r>
            <a:r>
              <a:rPr lang="en-GB" b="1" dirty="0" smtClean="0"/>
              <a:t>241-243, figure 1 p246 (also reproduced in </a:t>
            </a:r>
            <a:r>
              <a:rPr lang="en-GB" b="1" dirty="0" err="1" smtClean="0"/>
              <a:t>Brysse</a:t>
            </a:r>
            <a:r>
              <a:rPr lang="en-GB" b="1" dirty="0" smtClean="0"/>
              <a:t> 2008)</a:t>
            </a:r>
            <a:endParaRPr lang="en-GB" b="1" dirty="0"/>
          </a:p>
          <a:p>
            <a:endParaRPr lang="en-GB" b="1" dirty="0" smtClean="0"/>
          </a:p>
          <a:p>
            <a:r>
              <a:rPr lang="en-GB" b="1" dirty="0" smtClean="0"/>
              <a:t>Diagram on right from Derek </a:t>
            </a:r>
            <a:r>
              <a:rPr lang="en-GB" b="1" dirty="0"/>
              <a:t>Briggs and Richard </a:t>
            </a:r>
            <a:r>
              <a:rPr lang="en-GB" b="1" dirty="0" err="1"/>
              <a:t>Fortey</a:t>
            </a:r>
            <a:r>
              <a:rPr lang="en-GB" b="1" dirty="0"/>
              <a:t> (2005) ‘Wonderful Strife: systematics, stem groups and the phylogenetic signal of the Cambrian radiation’ </a:t>
            </a:r>
            <a:r>
              <a:rPr lang="en-GB" b="1" i="1" dirty="0" err="1"/>
              <a:t>Paleobiology</a:t>
            </a:r>
            <a:r>
              <a:rPr lang="en-GB" b="1" dirty="0"/>
              <a:t> 31: </a:t>
            </a:r>
            <a:r>
              <a:rPr lang="en-GB" b="1" dirty="0" smtClean="0"/>
              <a:t>94-112, figure 2 p 102</a:t>
            </a:r>
            <a:endParaRPr lang="en-GB" b="1" dirty="0"/>
          </a:p>
          <a:p>
            <a:endParaRPr lang="en-GB" dirty="0"/>
          </a:p>
        </p:txBody>
      </p:sp>
      <p:sp>
        <p:nvSpPr>
          <p:cNvPr id="4" name="Slide Number Placeholder 3"/>
          <p:cNvSpPr>
            <a:spLocks noGrp="1"/>
          </p:cNvSpPr>
          <p:nvPr>
            <p:ph type="sldNum" sz="quarter" idx="10"/>
          </p:nvPr>
        </p:nvSpPr>
        <p:spPr/>
        <p:txBody>
          <a:bodyPr/>
          <a:lstStyle/>
          <a:p>
            <a:fld id="{2E242B5D-644B-4117-A59F-91E83842F8AE}" type="slidenum">
              <a:rPr lang="en-GB" smtClean="0"/>
              <a:t>29</a:t>
            </a:fld>
            <a:endParaRPr lang="en-GB"/>
          </a:p>
        </p:txBody>
      </p:sp>
    </p:spTree>
    <p:extLst>
      <p:ext uri="{BB962C8B-B14F-4D97-AF65-F5344CB8AC3E}">
        <p14:creationId xmlns:p14="http://schemas.microsoft.com/office/powerpoint/2010/main" val="1874210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01713" y="3314700"/>
            <a:ext cx="8016875" cy="3378200"/>
          </a:xfrm>
        </p:spPr>
        <p:txBody>
          <a:bodyPr/>
          <a:lstStyle/>
          <a:p>
            <a:r>
              <a:rPr lang="en-GB" b="1" u="sng" dirty="0" smtClean="0"/>
              <a:t>Manton</a:t>
            </a:r>
            <a:r>
              <a:rPr lang="en-GB" b="1" dirty="0" smtClean="0"/>
              <a:t> Wikipedia image at wiki/</a:t>
            </a:r>
            <a:r>
              <a:rPr lang="en-GB" b="1" dirty="0" err="1" smtClean="0"/>
              <a:t>Sidnie_Manton</a:t>
            </a:r>
            <a:r>
              <a:rPr lang="en-GB" b="1" dirty="0" smtClean="0"/>
              <a:t> photograph by W Bird 1967 © Fellows of the Royal Society</a:t>
            </a:r>
          </a:p>
          <a:p>
            <a:r>
              <a:rPr lang="en-GB" b="1" u="sng" dirty="0" err="1" smtClean="0"/>
              <a:t>Hennig</a:t>
            </a:r>
            <a:r>
              <a:rPr lang="en-GB" b="1" dirty="0" smtClean="0"/>
              <a:t> </a:t>
            </a:r>
            <a:r>
              <a:rPr lang="en-GB" b="1" dirty="0" err="1" smtClean="0"/>
              <a:t>Wkipedia</a:t>
            </a:r>
            <a:r>
              <a:rPr lang="en-GB" b="1" dirty="0" smtClean="0"/>
              <a:t> image from wiki/</a:t>
            </a:r>
            <a:r>
              <a:rPr lang="en-GB" b="1" dirty="0" err="1" smtClean="0"/>
              <a:t>Willi_Hennig</a:t>
            </a:r>
            <a:r>
              <a:rPr lang="en-GB" b="1" dirty="0" smtClean="0"/>
              <a:t> by Irma </a:t>
            </a:r>
            <a:r>
              <a:rPr lang="en-GB" b="1" dirty="0" err="1" smtClean="0"/>
              <a:t>Hennig</a:t>
            </a:r>
            <a:r>
              <a:rPr lang="en-GB" b="1" dirty="0" smtClean="0"/>
              <a:t> circa 1970 covered by GFDL</a:t>
            </a:r>
          </a:p>
          <a:p>
            <a:r>
              <a:rPr lang="en-GB" b="1" u="sng" dirty="0" smtClean="0"/>
              <a:t>Whittington</a:t>
            </a:r>
            <a:r>
              <a:rPr lang="en-GB" b="1" dirty="0" smtClean="0"/>
              <a:t> image from</a:t>
            </a:r>
            <a:r>
              <a:rPr lang="en-GB" b="1" dirty="0" smtClean="0">
                <a:solidFill>
                  <a:srgbClr val="000000"/>
                </a:solidFill>
              </a:rPr>
              <a:t> </a:t>
            </a:r>
            <a:r>
              <a:rPr lang="en-GB" b="1" dirty="0">
                <a:solidFill>
                  <a:srgbClr val="000000"/>
                </a:solidFill>
              </a:rPr>
              <a:t>the ROM history </a:t>
            </a:r>
            <a:r>
              <a:rPr lang="en-GB" b="1">
                <a:solidFill>
                  <a:srgbClr val="000000"/>
                </a:solidFill>
              </a:rPr>
              <a:t>website</a:t>
            </a:r>
            <a:r>
              <a:rPr lang="en-GB" b="1" smtClean="0">
                <a:solidFill>
                  <a:srgbClr val="000000"/>
                </a:solidFill>
              </a:rPr>
              <a:t>, </a:t>
            </a:r>
            <a:r>
              <a:rPr lang="en-GB" b="1" smtClean="0">
                <a:hlinkClick r:id="rId3"/>
              </a:rPr>
              <a:t>https</a:t>
            </a:r>
            <a:r>
              <a:rPr lang="en-GB" b="1">
                <a:hlinkClick r:id="rId3"/>
              </a:rPr>
              <a:t>://</a:t>
            </a:r>
            <a:r>
              <a:rPr lang="en-GB" b="1" smtClean="0">
                <a:hlinkClick r:id="rId3"/>
              </a:rPr>
              <a:t>burgess-shale.rom.on.ca/en/history/discoveries/04-gsc.php</a:t>
            </a:r>
            <a:endParaRPr lang="en-GB" b="1" dirty="0" smtClean="0"/>
          </a:p>
          <a:p>
            <a:r>
              <a:rPr lang="en-GB" b="1" u="sng" dirty="0" smtClean="0"/>
              <a:t>Gould</a:t>
            </a:r>
            <a:r>
              <a:rPr lang="en-GB" b="1" dirty="0" smtClean="0"/>
              <a:t> image at ‘University of Michigan Wonders of the Universe’ from Stanford </a:t>
            </a:r>
            <a:r>
              <a:rPr lang="en-GB" b="1" dirty="0" err="1" smtClean="0"/>
              <a:t>Presedatorial</a:t>
            </a:r>
            <a:r>
              <a:rPr lang="en-GB" b="1" dirty="0" smtClean="0"/>
              <a:t> Lectures: SJG, at </a:t>
            </a:r>
            <a:r>
              <a:rPr lang="en-GB" b="1" dirty="0" smtClean="0">
                <a:hlinkClick r:id="rId4"/>
              </a:rPr>
              <a:t>https://prelectur.Stanford.edu/lectures/gould/</a:t>
            </a:r>
            <a:endParaRPr lang="en-GB" b="1" dirty="0" smtClean="0"/>
          </a:p>
          <a:p>
            <a:r>
              <a:rPr lang="en-GB" b="1" u="sng" dirty="0" err="1" smtClean="0"/>
              <a:t>Fortey</a:t>
            </a:r>
            <a:r>
              <a:rPr lang="en-GB" b="1" dirty="0" smtClean="0"/>
              <a:t> image from Royal Society Fellows at </a:t>
            </a:r>
            <a:r>
              <a:rPr lang="en-GB" b="1" dirty="0" smtClean="0">
                <a:hlinkClick r:id="rId5"/>
              </a:rPr>
              <a:t>https://royalsociety.org/people/richard-fortey-11450</a:t>
            </a:r>
            <a:endParaRPr lang="en-GB" b="1" dirty="0" smtClean="0"/>
          </a:p>
          <a:p>
            <a:r>
              <a:rPr lang="en-GB" b="1" u="sng" dirty="0" smtClean="0"/>
              <a:t>Conway Morris </a:t>
            </a:r>
            <a:r>
              <a:rPr lang="en-GB" b="1" dirty="0" smtClean="0"/>
              <a:t>image from Department of Earth Sciences, University of Cambridge website at directory/</a:t>
            </a:r>
            <a:r>
              <a:rPr lang="en-GB" b="1" dirty="0" err="1" smtClean="0"/>
              <a:t>simon_conway_morris</a:t>
            </a:r>
            <a:endParaRPr lang="en-GB" b="1" dirty="0" smtClean="0"/>
          </a:p>
          <a:p>
            <a:r>
              <a:rPr lang="en-GB" b="1" u="sng" dirty="0" smtClean="0"/>
              <a:t>Briggs</a:t>
            </a:r>
            <a:r>
              <a:rPr lang="en-GB" b="1" dirty="0" smtClean="0"/>
              <a:t> image at Yale University: ‘The People of Geology and Geophysics’ /profile/</a:t>
            </a:r>
            <a:r>
              <a:rPr lang="en-GB" b="1" dirty="0" err="1" smtClean="0"/>
              <a:t>derek-briggs</a:t>
            </a:r>
            <a:r>
              <a:rPr lang="en-GB" b="1" dirty="0" smtClean="0"/>
              <a:t>/about</a:t>
            </a:r>
          </a:p>
          <a:p>
            <a:r>
              <a:rPr lang="en-GB" b="1" u="sng" dirty="0" smtClean="0"/>
              <a:t>Collins</a:t>
            </a:r>
            <a:r>
              <a:rPr lang="en-GB" b="1" dirty="0" smtClean="0"/>
              <a:t> </a:t>
            </a:r>
            <a:r>
              <a:rPr lang="en-GB" b="1" dirty="0"/>
              <a:t>image: ‘Desmond Collins holding a newly discovered fossil’ (</a:t>
            </a:r>
            <a:r>
              <a:rPr lang="en-GB" b="1" i="1" dirty="0" err="1"/>
              <a:t>Sanctacaris</a:t>
            </a:r>
            <a:r>
              <a:rPr lang="en-GB" b="1" dirty="0"/>
              <a:t>) 1988 at ROM/Parks Canada web site</a:t>
            </a:r>
          </a:p>
          <a:p>
            <a:r>
              <a:rPr lang="en-GB" b="1" dirty="0" smtClean="0"/>
              <a:t>© Royal </a:t>
            </a:r>
            <a:r>
              <a:rPr lang="en-GB" b="1" dirty="0"/>
              <a:t>Ontario Museum </a:t>
            </a:r>
            <a:r>
              <a:rPr lang="en-GB" b="1" dirty="0">
                <a:hlinkClick r:id="rId3"/>
              </a:rPr>
              <a:t>https://</a:t>
            </a:r>
            <a:r>
              <a:rPr lang="en-GB" b="1" dirty="0" smtClean="0">
                <a:hlinkClick r:id="rId3"/>
              </a:rPr>
              <a:t>burgess-shale.rom.on.ca/en/history/discoveries/05-rom.php</a:t>
            </a:r>
            <a:endParaRPr lang="en-GB" b="1" dirty="0"/>
          </a:p>
          <a:p>
            <a:r>
              <a:rPr lang="en-GB" b="1" u="sng" dirty="0" err="1" smtClean="0"/>
              <a:t>Hou</a:t>
            </a:r>
            <a:r>
              <a:rPr lang="en-GB" b="1" dirty="0" smtClean="0"/>
              <a:t> image © ‘2006 The </a:t>
            </a:r>
            <a:r>
              <a:rPr lang="en-GB" b="1" dirty="0" err="1" smtClean="0"/>
              <a:t>Holeung</a:t>
            </a:r>
            <a:r>
              <a:rPr lang="en-GB" b="1" dirty="0" smtClean="0">
                <a:solidFill>
                  <a:srgbClr val="FF0000"/>
                </a:solidFill>
              </a:rPr>
              <a:t> </a:t>
            </a:r>
            <a:r>
              <a:rPr lang="en-GB" b="1" dirty="0" err="1" smtClean="0"/>
              <a:t>Ho</a:t>
            </a:r>
            <a:r>
              <a:rPr lang="en-GB" b="1" dirty="0" smtClean="0"/>
              <a:t> Lee Foundation: Award of </a:t>
            </a:r>
            <a:r>
              <a:rPr lang="en-GB" b="1" dirty="0" err="1" smtClean="0"/>
              <a:t>Paleontology</a:t>
            </a:r>
            <a:r>
              <a:rPr lang="en-GB" b="1" dirty="0" smtClean="0"/>
              <a:t> and </a:t>
            </a:r>
            <a:r>
              <a:rPr lang="en-GB" b="1" dirty="0" err="1" smtClean="0"/>
              <a:t>Archeology</a:t>
            </a:r>
            <a:r>
              <a:rPr lang="en-GB" b="1" dirty="0" smtClean="0"/>
              <a:t> Prize’, at </a:t>
            </a:r>
            <a:r>
              <a:rPr lang="en-GB" b="1" dirty="0" smtClean="0">
                <a:hlinkClick r:id="rId6"/>
              </a:rPr>
              <a:t>www.hlhl.org.cn/English/showsub.asp?id+591</a:t>
            </a:r>
            <a:endParaRPr lang="en-GB" b="1" dirty="0" smtClean="0"/>
          </a:p>
          <a:p>
            <a:r>
              <a:rPr lang="en-GB" b="1" u="sng" dirty="0" smtClean="0"/>
              <a:t>Caron</a:t>
            </a:r>
            <a:r>
              <a:rPr lang="en-GB" b="1" dirty="0" smtClean="0"/>
              <a:t> image photograph by Brian </a:t>
            </a:r>
            <a:r>
              <a:rPr lang="en-GB" b="1" dirty="0" err="1" smtClean="0"/>
              <a:t>Sumers</a:t>
            </a:r>
            <a:r>
              <a:rPr lang="en-GB" b="1" dirty="0" smtClean="0"/>
              <a:t> (2012) at Royal Ottawa </a:t>
            </a:r>
            <a:r>
              <a:rPr lang="en-GB" b="1" dirty="0" err="1" smtClean="0"/>
              <a:t>Museum:Collections</a:t>
            </a:r>
            <a:r>
              <a:rPr lang="en-GB" b="1" dirty="0" smtClean="0"/>
              <a:t> and Research at </a:t>
            </a:r>
            <a:r>
              <a:rPr lang="en-GB" b="1" dirty="0" smtClean="0">
                <a:hlinkClick r:id="rId7"/>
              </a:rPr>
              <a:t>www.rom.on.cn/en/collections-research/rom-staff/jean-bernard-caron</a:t>
            </a:r>
            <a:endParaRPr lang="en-GB" b="1" dirty="0" smtClean="0"/>
          </a:p>
          <a:p>
            <a:endParaRPr lang="en-GB" b="1" dirty="0" smtClean="0">
              <a:solidFill>
                <a:srgbClr val="FF0000"/>
              </a:solidFill>
            </a:endParaRPr>
          </a:p>
        </p:txBody>
      </p:sp>
      <p:sp>
        <p:nvSpPr>
          <p:cNvPr id="4" name="Slide Number Placeholder 3"/>
          <p:cNvSpPr>
            <a:spLocks noGrp="1"/>
          </p:cNvSpPr>
          <p:nvPr>
            <p:ph type="sldNum" sz="quarter" idx="10"/>
          </p:nvPr>
        </p:nvSpPr>
        <p:spPr/>
        <p:txBody>
          <a:bodyPr/>
          <a:lstStyle/>
          <a:p>
            <a:fld id="{2E242B5D-644B-4117-A59F-91E83842F8AE}" type="slidenum">
              <a:rPr lang="en-GB" smtClean="0"/>
              <a:t>3</a:t>
            </a:fld>
            <a:endParaRPr lang="en-GB"/>
          </a:p>
        </p:txBody>
      </p:sp>
    </p:spTree>
    <p:extLst>
      <p:ext uri="{BB962C8B-B14F-4D97-AF65-F5344CB8AC3E}">
        <p14:creationId xmlns:p14="http://schemas.microsoft.com/office/powerpoint/2010/main" val="14103566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Diagram on right from Graham </a:t>
            </a:r>
            <a:r>
              <a:rPr lang="en-GB" b="1" dirty="0"/>
              <a:t>Budd (2003) ‘The Cambrian Fossil Record and the Origin of the Phyla’ </a:t>
            </a:r>
            <a:r>
              <a:rPr lang="en-GB" b="1" i="1" dirty="0"/>
              <a:t>Integrative and Comparative Biology </a:t>
            </a:r>
            <a:r>
              <a:rPr lang="en-GB" b="1" dirty="0"/>
              <a:t>41: </a:t>
            </a:r>
            <a:r>
              <a:rPr lang="en-GB" b="1" dirty="0" smtClean="0"/>
              <a:t>157-165, figure 4 p 160 (also reproduced in </a:t>
            </a:r>
            <a:r>
              <a:rPr lang="en-GB" b="1" dirty="0" err="1" smtClean="0"/>
              <a:t>Brysse</a:t>
            </a:r>
            <a:r>
              <a:rPr lang="en-GB" b="1" dirty="0" smtClean="0"/>
              <a:t> (2008)</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30</a:t>
            </a:fld>
            <a:endParaRPr lang="en-GB"/>
          </a:p>
        </p:txBody>
      </p:sp>
    </p:spTree>
    <p:extLst>
      <p:ext uri="{BB962C8B-B14F-4D97-AF65-F5344CB8AC3E}">
        <p14:creationId xmlns:p14="http://schemas.microsoft.com/office/powerpoint/2010/main" val="36151827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Table adapted from </a:t>
            </a:r>
            <a:r>
              <a:rPr lang="en-GB" b="1" dirty="0" err="1" smtClean="0"/>
              <a:t>Keynyn</a:t>
            </a:r>
            <a:r>
              <a:rPr lang="en-GB" b="1" dirty="0" smtClean="0"/>
              <a:t> </a:t>
            </a:r>
            <a:r>
              <a:rPr lang="en-GB" b="1" dirty="0" err="1"/>
              <a:t>Brysse</a:t>
            </a:r>
            <a:r>
              <a:rPr lang="en-GB" b="1" dirty="0"/>
              <a:t> (2008) ‘From Weird Wonders to Stem Lineages: the second reclassification of the Burgess Shale fauna’ </a:t>
            </a:r>
            <a:r>
              <a:rPr lang="en-GB" b="1" i="1" dirty="0"/>
              <a:t>Studies in the History and Philosophy of Biological and Biomedical Sciences</a:t>
            </a:r>
            <a:r>
              <a:rPr lang="en-GB" b="1" dirty="0"/>
              <a:t> 39: </a:t>
            </a:r>
            <a:r>
              <a:rPr lang="en-GB" b="1" dirty="0" smtClean="0"/>
              <a:t>298-313, table 2 p 304</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31</a:t>
            </a:fld>
            <a:endParaRPr lang="en-GB"/>
          </a:p>
        </p:txBody>
      </p:sp>
    </p:spTree>
    <p:extLst>
      <p:ext uri="{BB962C8B-B14F-4D97-AF65-F5344CB8AC3E}">
        <p14:creationId xmlns:p14="http://schemas.microsoft.com/office/powerpoint/2010/main" val="9604990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Diagrams on right taken directly from </a:t>
            </a:r>
            <a:r>
              <a:rPr lang="en-GB" b="1" dirty="0" err="1" smtClean="0"/>
              <a:t>Keynyn</a:t>
            </a:r>
            <a:r>
              <a:rPr lang="en-GB" b="1" dirty="0" smtClean="0"/>
              <a:t> </a:t>
            </a:r>
            <a:r>
              <a:rPr lang="en-GB" b="1" dirty="0" err="1"/>
              <a:t>Brysse</a:t>
            </a:r>
            <a:r>
              <a:rPr lang="en-GB" b="1" dirty="0"/>
              <a:t> (2008) ‘From Weird Wonders to Stem Lineages: the second reclassification of the Burgess Shale fauna’ </a:t>
            </a:r>
            <a:r>
              <a:rPr lang="en-GB" b="1" i="1" dirty="0"/>
              <a:t>Studies in the History and Philosophy of Biological and Biomedical Sciences</a:t>
            </a:r>
            <a:r>
              <a:rPr lang="en-GB" b="1" dirty="0"/>
              <a:t> 39: </a:t>
            </a:r>
            <a:r>
              <a:rPr lang="en-GB" b="1" dirty="0" smtClean="0"/>
              <a:t>298-313 figures 5 and 6 p 309 and figures 7 and 8 p 310, with animation added</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32</a:t>
            </a:fld>
            <a:endParaRPr lang="en-GB"/>
          </a:p>
        </p:txBody>
      </p:sp>
    </p:spTree>
    <p:extLst>
      <p:ext uri="{BB962C8B-B14F-4D97-AF65-F5344CB8AC3E}">
        <p14:creationId xmlns:p14="http://schemas.microsoft.com/office/powerpoint/2010/main" val="257312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When </a:t>
            </a:r>
            <a:r>
              <a:rPr lang="en-GB" b="1" dirty="0" smtClean="0"/>
              <a:t>Conway Morris </a:t>
            </a:r>
            <a:r>
              <a:rPr lang="en-GB" b="1" dirty="0"/>
              <a:t>shared the thought experiment of ‘rerunning the tape’ of the history of life he recognised that contingency and sub-optimal selection would allow outcomes to diverge in terms of body plans (so </a:t>
            </a:r>
            <a:r>
              <a:rPr lang="en-GB" b="1" dirty="0" err="1"/>
              <a:t>wiwaxids</a:t>
            </a:r>
            <a:r>
              <a:rPr lang="en-GB" b="1" dirty="0"/>
              <a:t> might replace molluscs)</a:t>
            </a:r>
          </a:p>
        </p:txBody>
      </p:sp>
      <p:sp>
        <p:nvSpPr>
          <p:cNvPr id="4" name="Slide Number Placeholder 3"/>
          <p:cNvSpPr>
            <a:spLocks noGrp="1"/>
          </p:cNvSpPr>
          <p:nvPr>
            <p:ph type="sldNum" sz="quarter" idx="10"/>
          </p:nvPr>
        </p:nvSpPr>
        <p:spPr/>
        <p:txBody>
          <a:bodyPr/>
          <a:lstStyle/>
          <a:p>
            <a:fld id="{2E242B5D-644B-4117-A59F-91E83842F8AE}" type="slidenum">
              <a:rPr lang="en-GB" smtClean="0"/>
              <a:t>33</a:t>
            </a:fld>
            <a:endParaRPr lang="en-GB"/>
          </a:p>
        </p:txBody>
      </p:sp>
    </p:spTree>
    <p:extLst>
      <p:ext uri="{BB962C8B-B14F-4D97-AF65-F5344CB8AC3E}">
        <p14:creationId xmlns:p14="http://schemas.microsoft.com/office/powerpoint/2010/main" val="23115802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34</a:t>
            </a:fld>
            <a:endParaRPr lang="en-GB"/>
          </a:p>
        </p:txBody>
      </p:sp>
    </p:spTree>
    <p:extLst>
      <p:ext uri="{BB962C8B-B14F-4D97-AF65-F5344CB8AC3E}">
        <p14:creationId xmlns:p14="http://schemas.microsoft.com/office/powerpoint/2010/main" val="39143388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Left hand diagram: Charles </a:t>
            </a:r>
            <a:r>
              <a:rPr lang="en-GB" b="1" dirty="0"/>
              <a:t>R. Marshall (2006) ‘Explaining the Cambrian “Explosion” of Animals’, </a:t>
            </a:r>
            <a:r>
              <a:rPr lang="en-GB" b="1" i="1" dirty="0"/>
              <a:t>Annual Review of Earth and Planetary Sciences</a:t>
            </a:r>
            <a:r>
              <a:rPr lang="en-GB" b="1" dirty="0"/>
              <a:t>, 34: </a:t>
            </a:r>
            <a:r>
              <a:rPr lang="en-GB" b="1" dirty="0" smtClean="0"/>
              <a:t>355-384, figure 1 p 358, titled ‘Complex anatomy of the Cambrian “explosion”’</a:t>
            </a:r>
            <a:endParaRPr lang="en-GB" b="1" dirty="0"/>
          </a:p>
          <a:p>
            <a:endParaRPr lang="en-GB" b="1" dirty="0" smtClean="0"/>
          </a:p>
          <a:p>
            <a:r>
              <a:rPr lang="en-GB" b="1" dirty="0" smtClean="0"/>
              <a:t>Right </a:t>
            </a:r>
            <a:r>
              <a:rPr lang="en-GB" b="1" dirty="0"/>
              <a:t>hand diagram: ‘Models of Relative Disparity Over Time’ © Royal Ottawa Museum, taken from</a:t>
            </a:r>
          </a:p>
          <a:p>
            <a:r>
              <a:rPr lang="en-GB" b="1" dirty="0">
                <a:hlinkClick r:id="rId3"/>
              </a:rPr>
              <a:t>https://</a:t>
            </a:r>
            <a:r>
              <a:rPr lang="en-GB" b="1" dirty="0" smtClean="0">
                <a:hlinkClick r:id="rId3"/>
              </a:rPr>
              <a:t>burgess-shale.rom.on.ca/en/science/burgess-shale/03-fossils.php</a:t>
            </a:r>
            <a:endParaRPr lang="en-GB" b="1" dirty="0" smtClean="0"/>
          </a:p>
          <a:p>
            <a:endParaRPr lang="en-GB" b="1" dirty="0" smtClean="0"/>
          </a:p>
          <a:p>
            <a:endParaRPr lang="en-GB" dirty="0"/>
          </a:p>
          <a:p>
            <a:endParaRPr lang="en-GB" dirty="0" smtClean="0"/>
          </a:p>
          <a:p>
            <a:endParaRPr lang="en-GB" dirty="0"/>
          </a:p>
        </p:txBody>
      </p:sp>
      <p:sp>
        <p:nvSpPr>
          <p:cNvPr id="4" name="Slide Number Placeholder 3"/>
          <p:cNvSpPr>
            <a:spLocks noGrp="1"/>
          </p:cNvSpPr>
          <p:nvPr>
            <p:ph type="sldNum" sz="quarter" idx="10"/>
          </p:nvPr>
        </p:nvSpPr>
        <p:spPr/>
        <p:txBody>
          <a:bodyPr/>
          <a:lstStyle/>
          <a:p>
            <a:fld id="{2E242B5D-644B-4117-A59F-91E83842F8AE}" type="slidenum">
              <a:rPr lang="en-GB" smtClean="0"/>
              <a:t>35</a:t>
            </a:fld>
            <a:endParaRPr lang="en-GB"/>
          </a:p>
        </p:txBody>
      </p:sp>
    </p:spTree>
    <p:extLst>
      <p:ext uri="{BB962C8B-B14F-4D97-AF65-F5344CB8AC3E}">
        <p14:creationId xmlns:p14="http://schemas.microsoft.com/office/powerpoint/2010/main" val="12932635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In relation to paragraph</a:t>
            </a:r>
            <a:r>
              <a:rPr lang="en-GB" b="1" baseline="0" dirty="0" smtClean="0"/>
              <a:t> four above, I originally wrote ‘little evidence of a long term decline’, but </a:t>
            </a:r>
            <a:r>
              <a:rPr lang="en-GB" b="1" dirty="0" err="1" smtClean="0"/>
              <a:t>Keynyn</a:t>
            </a:r>
            <a:r>
              <a:rPr lang="en-GB" b="1" dirty="0" smtClean="0"/>
              <a:t> </a:t>
            </a:r>
            <a:r>
              <a:rPr lang="en-GB" b="1" dirty="0" err="1" smtClean="0"/>
              <a:t>Brysse</a:t>
            </a:r>
            <a:r>
              <a:rPr lang="en-GB" b="1" dirty="0" smtClean="0"/>
              <a:t> (personal communication 4/2019)</a:t>
            </a:r>
          </a:p>
          <a:p>
            <a:r>
              <a:rPr lang="en-GB" b="1" dirty="0" smtClean="0"/>
              <a:t>points out that this may imply a gradualist view whereas Gould focussed on the way in which one or more episodes of sudden random </a:t>
            </a:r>
          </a:p>
          <a:p>
            <a:r>
              <a:rPr lang="en-GB" b="1" dirty="0" smtClean="0"/>
              <a:t>extinction within the Cambrian could reduce disparity, so I have substituted ‘cumulative decline’ to try to avoid any implication that Gould </a:t>
            </a:r>
          </a:p>
          <a:p>
            <a:r>
              <a:rPr lang="en-GB" b="1" dirty="0" smtClean="0"/>
              <a:t>envisaged the involvement</a:t>
            </a:r>
            <a:r>
              <a:rPr lang="en-GB" b="1" baseline="0" dirty="0" smtClean="0"/>
              <a:t> of </a:t>
            </a:r>
            <a:r>
              <a:rPr lang="en-GB" b="1" dirty="0" smtClean="0"/>
              <a:t>a gradual continuous process of attrition </a:t>
            </a:r>
          </a:p>
          <a:p>
            <a:r>
              <a:rPr lang="en-GB" b="1" dirty="0" smtClean="0"/>
              <a:t>In relation to the final paragraph, Briggs </a:t>
            </a:r>
            <a:r>
              <a:rPr lang="en-GB" b="1" dirty="0"/>
              <a:t>and </a:t>
            </a:r>
            <a:r>
              <a:rPr lang="en-GB" b="1" dirty="0" err="1"/>
              <a:t>Fortey</a:t>
            </a:r>
            <a:r>
              <a:rPr lang="en-GB" b="1" dirty="0"/>
              <a:t> </a:t>
            </a:r>
            <a:r>
              <a:rPr lang="en-GB" b="1" dirty="0" smtClean="0"/>
              <a:t>remark that to </a:t>
            </a:r>
            <a:r>
              <a:rPr lang="en-GB" b="1" dirty="0"/>
              <a:t>recast the history of life in terms of convergence places a singular emphasis </a:t>
            </a:r>
            <a:endParaRPr lang="en-GB" b="1" dirty="0" smtClean="0"/>
          </a:p>
          <a:p>
            <a:r>
              <a:rPr lang="en-GB" b="1" dirty="0" smtClean="0"/>
              <a:t>on </a:t>
            </a:r>
            <a:r>
              <a:rPr lang="en-GB" b="1" dirty="0"/>
              <a:t>one aspect of a complex story</a:t>
            </a:r>
          </a:p>
        </p:txBody>
      </p:sp>
      <p:sp>
        <p:nvSpPr>
          <p:cNvPr id="4" name="Slide Number Placeholder 3"/>
          <p:cNvSpPr>
            <a:spLocks noGrp="1"/>
          </p:cNvSpPr>
          <p:nvPr>
            <p:ph type="sldNum" sz="quarter" idx="10"/>
          </p:nvPr>
        </p:nvSpPr>
        <p:spPr/>
        <p:txBody>
          <a:bodyPr/>
          <a:lstStyle/>
          <a:p>
            <a:fld id="{2E242B5D-644B-4117-A59F-91E83842F8AE}" type="slidenum">
              <a:rPr lang="en-GB" smtClean="0"/>
              <a:t>36</a:t>
            </a:fld>
            <a:endParaRPr lang="en-GB"/>
          </a:p>
        </p:txBody>
      </p:sp>
    </p:spTree>
    <p:extLst>
      <p:ext uri="{BB962C8B-B14F-4D97-AF65-F5344CB8AC3E}">
        <p14:creationId xmlns:p14="http://schemas.microsoft.com/office/powerpoint/2010/main" val="26541562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37</a:t>
            </a:fld>
            <a:endParaRPr lang="en-GB"/>
          </a:p>
        </p:txBody>
      </p:sp>
    </p:spTree>
    <p:extLst>
      <p:ext uri="{BB962C8B-B14F-4D97-AF65-F5344CB8AC3E}">
        <p14:creationId xmlns:p14="http://schemas.microsoft.com/office/powerpoint/2010/main" val="21681592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Image on left titled ‘Work at the level of the original Raymond Quarry with a group of tourists’ photo by Desmond Collins, </a:t>
            </a:r>
            <a:r>
              <a:rPr lang="en-GB" b="1" dirty="0"/>
              <a:t>taken from the ROM/Parks Canada web site at </a:t>
            </a:r>
            <a:r>
              <a:rPr lang="en-GB" b="1" dirty="0" smtClean="0">
                <a:solidFill>
                  <a:srgbClr val="FF0000"/>
                </a:solidFill>
                <a:hlinkClick r:id="rId3"/>
              </a:rPr>
              <a:t>https</a:t>
            </a:r>
            <a:r>
              <a:rPr lang="en-GB" b="1" dirty="0">
                <a:solidFill>
                  <a:srgbClr val="FF0000"/>
                </a:solidFill>
                <a:hlinkClick r:id="rId3"/>
              </a:rPr>
              <a:t>://</a:t>
            </a:r>
            <a:r>
              <a:rPr lang="en-GB" b="1" dirty="0" smtClean="0">
                <a:solidFill>
                  <a:srgbClr val="FF0000"/>
                </a:solidFill>
                <a:hlinkClick r:id="rId3"/>
              </a:rPr>
              <a:t>burgess-shale.rom.on.ca/en/history/discoveries/05-rom.php</a:t>
            </a:r>
            <a:endParaRPr lang="en-GB" b="1" dirty="0"/>
          </a:p>
          <a:p>
            <a:endParaRPr lang="en-GB" b="1" dirty="0" smtClean="0"/>
          </a:p>
          <a:p>
            <a:r>
              <a:rPr lang="en-GB" b="1" dirty="0"/>
              <a:t>Image </a:t>
            </a:r>
            <a:r>
              <a:rPr lang="en-GB" b="1" dirty="0" smtClean="0"/>
              <a:t>on upper right showing organised party of visitors with guide checking notice of closed area designed to protect Park Canada fossil sites, </a:t>
            </a:r>
            <a:r>
              <a:rPr lang="en-GB" b="1" dirty="0"/>
              <a:t>taken </a:t>
            </a:r>
            <a:r>
              <a:rPr lang="en-GB" b="1"/>
              <a:t>from </a:t>
            </a:r>
            <a:r>
              <a:rPr lang="en-GB" b="1" smtClean="0"/>
              <a:t>ROM Burgess Shale site at </a:t>
            </a:r>
            <a:r>
              <a:rPr lang="en-GB" b="1" smtClean="0">
                <a:hlinkClick r:id="rId4"/>
              </a:rPr>
              <a:t>https://</a:t>
            </a:r>
            <a:r>
              <a:rPr lang="en-GB" b="1" smtClean="0">
                <a:solidFill>
                  <a:srgbClr val="FF0000"/>
                </a:solidFill>
                <a:hlinkClick r:id="rId3"/>
              </a:rPr>
              <a:t>burgess-shale.rom.on.ca/en/parks-Canada/protect/index.php#respect-rules</a:t>
            </a:r>
            <a:endParaRPr lang="en-GB" b="1"/>
          </a:p>
          <a:p>
            <a:endParaRPr lang="en-GB" b="1" dirty="0"/>
          </a:p>
          <a:p>
            <a:r>
              <a:rPr lang="en-GB" b="1" dirty="0" smtClean="0"/>
              <a:t>Image on lower right captioned ‘Stuffed </a:t>
            </a:r>
            <a:r>
              <a:rPr lang="en-GB" b="1" dirty="0" err="1" smtClean="0"/>
              <a:t>Anomalocaris</a:t>
            </a:r>
            <a:r>
              <a:rPr lang="en-GB" b="1" dirty="0" smtClean="0"/>
              <a:t> toys are popular in Japan’ with image from Amazon.com, taken </a:t>
            </a:r>
            <a:r>
              <a:rPr lang="en-GB" b="1" dirty="0"/>
              <a:t>from 2015 ROM [Burgess Shale] evolution tour blog at </a:t>
            </a:r>
            <a:r>
              <a:rPr lang="en-GB" b="1" dirty="0">
                <a:hlinkClick r:id="rId4"/>
              </a:rPr>
              <a:t>https://www.strangescience.net/romtour.htm</a:t>
            </a:r>
            <a:r>
              <a:rPr lang="en-GB" b="1" dirty="0"/>
              <a:t> accessed 23/10/2018</a:t>
            </a:r>
          </a:p>
          <a:p>
            <a:endParaRPr lang="en-GB" dirty="0"/>
          </a:p>
        </p:txBody>
      </p:sp>
      <p:sp>
        <p:nvSpPr>
          <p:cNvPr id="4" name="Slide Number Placeholder 3"/>
          <p:cNvSpPr>
            <a:spLocks noGrp="1"/>
          </p:cNvSpPr>
          <p:nvPr>
            <p:ph type="sldNum" sz="quarter" idx="10"/>
          </p:nvPr>
        </p:nvSpPr>
        <p:spPr/>
        <p:txBody>
          <a:bodyPr/>
          <a:lstStyle/>
          <a:p>
            <a:fld id="{2E242B5D-644B-4117-A59F-91E83842F8AE}" type="slidenum">
              <a:rPr lang="en-GB" smtClean="0"/>
              <a:t>38</a:t>
            </a:fld>
            <a:endParaRPr lang="en-GB"/>
          </a:p>
        </p:txBody>
      </p:sp>
    </p:spTree>
    <p:extLst>
      <p:ext uri="{BB962C8B-B14F-4D97-AF65-F5344CB8AC3E}">
        <p14:creationId xmlns:p14="http://schemas.microsoft.com/office/powerpoint/2010/main" val="10954033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39</a:t>
            </a:fld>
            <a:endParaRPr lang="en-GB"/>
          </a:p>
        </p:txBody>
      </p:sp>
    </p:spTree>
    <p:extLst>
      <p:ext uri="{BB962C8B-B14F-4D97-AF65-F5344CB8AC3E}">
        <p14:creationId xmlns:p14="http://schemas.microsoft.com/office/powerpoint/2010/main" val="1849906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4</a:t>
            </a:fld>
            <a:endParaRPr lang="en-GB"/>
          </a:p>
        </p:txBody>
      </p:sp>
    </p:spTree>
    <p:extLst>
      <p:ext uri="{BB962C8B-B14F-4D97-AF65-F5344CB8AC3E}">
        <p14:creationId xmlns:p14="http://schemas.microsoft.com/office/powerpoint/2010/main" val="11100025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40</a:t>
            </a:fld>
            <a:endParaRPr lang="en-GB"/>
          </a:p>
        </p:txBody>
      </p:sp>
    </p:spTree>
    <p:extLst>
      <p:ext uri="{BB962C8B-B14F-4D97-AF65-F5344CB8AC3E}">
        <p14:creationId xmlns:p14="http://schemas.microsoft.com/office/powerpoint/2010/main" val="38614369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41</a:t>
            </a:fld>
            <a:endParaRPr lang="en-GB"/>
          </a:p>
        </p:txBody>
      </p:sp>
    </p:spTree>
    <p:extLst>
      <p:ext uri="{BB962C8B-B14F-4D97-AF65-F5344CB8AC3E}">
        <p14:creationId xmlns:p14="http://schemas.microsoft.com/office/powerpoint/2010/main" val="3567663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42</a:t>
            </a:fld>
            <a:endParaRPr lang="en-GB"/>
          </a:p>
        </p:txBody>
      </p:sp>
    </p:spTree>
    <p:extLst>
      <p:ext uri="{BB962C8B-B14F-4D97-AF65-F5344CB8AC3E}">
        <p14:creationId xmlns:p14="http://schemas.microsoft.com/office/powerpoint/2010/main" val="3874056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5</a:t>
            </a:fld>
            <a:endParaRPr lang="en-GB"/>
          </a:p>
        </p:txBody>
      </p:sp>
    </p:spTree>
    <p:extLst>
      <p:ext uri="{BB962C8B-B14F-4D97-AF65-F5344CB8AC3E}">
        <p14:creationId xmlns:p14="http://schemas.microsoft.com/office/powerpoint/2010/main" val="2744622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Image is front cover of  </a:t>
            </a:r>
            <a:r>
              <a:rPr lang="en-GB" b="1" dirty="0"/>
              <a:t>Simon Conway Morris (1998) </a:t>
            </a:r>
            <a:r>
              <a:rPr lang="en-GB" b="1" i="1" dirty="0"/>
              <a:t>The Crucible of Creation: The Burgess Shale and the Rise of Animals </a:t>
            </a:r>
            <a:r>
              <a:rPr lang="en-GB" b="1" dirty="0"/>
              <a:t>OUP</a:t>
            </a:r>
          </a:p>
        </p:txBody>
      </p:sp>
      <p:sp>
        <p:nvSpPr>
          <p:cNvPr id="4" name="Slide Number Placeholder 3"/>
          <p:cNvSpPr>
            <a:spLocks noGrp="1"/>
          </p:cNvSpPr>
          <p:nvPr>
            <p:ph type="sldNum" sz="quarter" idx="10"/>
          </p:nvPr>
        </p:nvSpPr>
        <p:spPr/>
        <p:txBody>
          <a:bodyPr/>
          <a:lstStyle/>
          <a:p>
            <a:fld id="{2E242B5D-644B-4117-A59F-91E83842F8AE}" type="slidenum">
              <a:rPr lang="en-GB" smtClean="0"/>
              <a:t>6</a:t>
            </a:fld>
            <a:endParaRPr lang="en-GB"/>
          </a:p>
        </p:txBody>
      </p:sp>
    </p:spTree>
    <p:extLst>
      <p:ext uri="{BB962C8B-B14F-4D97-AF65-F5344CB8AC3E}">
        <p14:creationId xmlns:p14="http://schemas.microsoft.com/office/powerpoint/2010/main" val="1219036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Map on left: ‘Location of Main Burgess Shale-Type Deposits’ from  Royal </a:t>
            </a:r>
            <a:r>
              <a:rPr lang="en-GB" b="1" dirty="0"/>
              <a:t>Ontario </a:t>
            </a:r>
            <a:r>
              <a:rPr lang="en-GB" b="1" dirty="0" smtClean="0"/>
              <a:t>Museum web site at</a:t>
            </a:r>
          </a:p>
          <a:p>
            <a:r>
              <a:rPr lang="en-GB" b="1" dirty="0" smtClean="0">
                <a:hlinkClick r:id="rId3"/>
              </a:rPr>
              <a:t>https</a:t>
            </a:r>
            <a:r>
              <a:rPr lang="en-GB" b="1" dirty="0">
                <a:hlinkClick r:id="rId3"/>
              </a:rPr>
              <a:t>://</a:t>
            </a:r>
            <a:r>
              <a:rPr lang="en-GB" b="1" dirty="0" smtClean="0">
                <a:hlinkClick r:id="rId3"/>
              </a:rPr>
              <a:t>burgess-shale.rom.on.ca/en/science/origin/04-cambrian-explosion.php</a:t>
            </a:r>
            <a:endParaRPr lang="en-GB" b="1" dirty="0" smtClean="0"/>
          </a:p>
          <a:p>
            <a:endParaRPr lang="en-GB" b="1" dirty="0" smtClean="0"/>
          </a:p>
          <a:p>
            <a:r>
              <a:rPr lang="en-GB" b="1" dirty="0" smtClean="0"/>
              <a:t>Map on right taken from Simon </a:t>
            </a:r>
            <a:r>
              <a:rPr lang="en-GB" b="1" dirty="0"/>
              <a:t>Conway Morris (1998) </a:t>
            </a:r>
            <a:r>
              <a:rPr lang="en-GB" b="1" i="1" dirty="0"/>
              <a:t>The Crucible of Creation: The Burgess Shale and the Rise of Animals </a:t>
            </a:r>
            <a:r>
              <a:rPr lang="en-GB" b="1" dirty="0" smtClean="0"/>
              <a:t>OUP p 118, fig 50, captioned ‘The ancient continent of </a:t>
            </a:r>
            <a:r>
              <a:rPr lang="en-GB" b="1" dirty="0" err="1" smtClean="0"/>
              <a:t>Laurentia</a:t>
            </a:r>
            <a:r>
              <a:rPr lang="en-GB" b="1" dirty="0" smtClean="0"/>
              <a:t>. Each dot represents a fauna of Burgess Shale type …’</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7</a:t>
            </a:fld>
            <a:endParaRPr lang="en-GB"/>
          </a:p>
        </p:txBody>
      </p:sp>
    </p:spTree>
    <p:extLst>
      <p:ext uri="{BB962C8B-B14F-4D97-AF65-F5344CB8AC3E}">
        <p14:creationId xmlns:p14="http://schemas.microsoft.com/office/powerpoint/2010/main" val="2717494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Image on left from Simon </a:t>
            </a:r>
            <a:r>
              <a:rPr lang="en-GB" b="1" dirty="0"/>
              <a:t>Conway Morris (1998) </a:t>
            </a:r>
            <a:r>
              <a:rPr lang="en-GB" b="1" i="1" dirty="0"/>
              <a:t>The Crucible of Creation: The Burgess Shale and the Rise of Animals </a:t>
            </a:r>
            <a:r>
              <a:rPr lang="en-GB" b="1" dirty="0" smtClean="0"/>
              <a:t>OUP, </a:t>
            </a:r>
          </a:p>
          <a:p>
            <a:r>
              <a:rPr lang="en-GB" b="1" dirty="0" smtClean="0"/>
              <a:t>p 123 fig 55, captioned ‘Distribution of some principal Burgess Shale-type localities in the Lower and Middle Cambrian’ </a:t>
            </a:r>
            <a:endParaRPr lang="en-GB" b="1" dirty="0"/>
          </a:p>
          <a:p>
            <a:endParaRPr lang="en-GB" b="1" dirty="0" smtClean="0"/>
          </a:p>
          <a:p>
            <a:r>
              <a:rPr lang="en-GB" b="1" dirty="0" smtClean="0"/>
              <a:t>Image on right from Derek </a:t>
            </a:r>
            <a:r>
              <a:rPr lang="en-GB" b="1" dirty="0"/>
              <a:t>Briggs (2014) ‘</a:t>
            </a:r>
            <a:r>
              <a:rPr lang="en-GB" b="1" dirty="0" smtClean="0"/>
              <a:t>Palaeontology</a:t>
            </a:r>
            <a:r>
              <a:rPr lang="en-GB" b="1" dirty="0"/>
              <a:t>: A New Burgess Shale Fauna’ </a:t>
            </a:r>
            <a:r>
              <a:rPr lang="en-GB" b="1" i="1" dirty="0"/>
              <a:t>Current Biology </a:t>
            </a:r>
            <a:r>
              <a:rPr lang="en-GB" b="1" dirty="0"/>
              <a:t>24.10: </a:t>
            </a:r>
            <a:r>
              <a:rPr lang="en-GB" b="1" dirty="0" smtClean="0"/>
              <a:t>R398-R400, figure 1 R399</a:t>
            </a:r>
            <a:endParaRPr lang="en-GB" b="1" dirty="0"/>
          </a:p>
        </p:txBody>
      </p:sp>
      <p:sp>
        <p:nvSpPr>
          <p:cNvPr id="4" name="Slide Number Placeholder 3"/>
          <p:cNvSpPr>
            <a:spLocks noGrp="1"/>
          </p:cNvSpPr>
          <p:nvPr>
            <p:ph type="sldNum" sz="quarter" idx="10"/>
          </p:nvPr>
        </p:nvSpPr>
        <p:spPr/>
        <p:txBody>
          <a:bodyPr/>
          <a:lstStyle/>
          <a:p>
            <a:fld id="{2E242B5D-644B-4117-A59F-91E83842F8AE}" type="slidenum">
              <a:rPr lang="en-GB" smtClean="0"/>
              <a:t>8</a:t>
            </a:fld>
            <a:endParaRPr lang="en-GB"/>
          </a:p>
        </p:txBody>
      </p:sp>
    </p:spTree>
    <p:extLst>
      <p:ext uri="{BB962C8B-B14F-4D97-AF65-F5344CB8AC3E}">
        <p14:creationId xmlns:p14="http://schemas.microsoft.com/office/powerpoint/2010/main" val="3305779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E242B5D-644B-4117-A59F-91E83842F8AE}" type="slidenum">
              <a:rPr lang="en-GB" smtClean="0"/>
              <a:t>9</a:t>
            </a:fld>
            <a:endParaRPr lang="en-GB"/>
          </a:p>
        </p:txBody>
      </p:sp>
    </p:spTree>
    <p:extLst>
      <p:ext uri="{BB962C8B-B14F-4D97-AF65-F5344CB8AC3E}">
        <p14:creationId xmlns:p14="http://schemas.microsoft.com/office/powerpoint/2010/main" val="715495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6425F47-71AC-450B-ACD2-12DC2F90BB3A}" type="datetime1">
              <a:rPr lang="en-GB" smtClean="0"/>
              <a:t>10/11/2019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1531056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3AFEB2-BC6E-409D-88A9-B6EE67E1B050}" type="datetime1">
              <a:rPr lang="en-GB" smtClean="0"/>
              <a:t>10/11/2019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3340022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F1EABF4-BF23-4140-8D6F-85C5141BADCC}" type="datetime1">
              <a:rPr lang="en-GB" smtClean="0"/>
              <a:t>10/11/2019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3116779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4B781E-F0F9-4438-964E-B5378644D40A}" type="datetime1">
              <a:rPr lang="en-GB" smtClean="0"/>
              <a:t>10/11/2019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241217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6743D9-1FDC-47EC-8914-9D6B2751E378}" type="datetime1">
              <a:rPr lang="en-GB" smtClean="0"/>
              <a:t>10/11/2019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808224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422E12F-F9A0-4257-BF3A-9200F9D9ED19}" type="datetime1">
              <a:rPr lang="en-GB" smtClean="0"/>
              <a:t>10/11/2019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1463008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58D7F3B-0BC7-43B1-A9FF-CB7D32316CDB}" type="datetime1">
              <a:rPr lang="en-GB" smtClean="0"/>
              <a:t>10/11/2019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2212739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2D84EF5-0EA9-480D-9D2B-6968F8C7BEDA}" type="datetime1">
              <a:rPr lang="en-GB" smtClean="0"/>
              <a:t>10/11/2019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4125434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9C155-0F3C-44B3-AE75-5C3C26DADF15}" type="datetime1">
              <a:rPr lang="en-GB" smtClean="0"/>
              <a:t>10/11/2019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353070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421894-4F46-442F-9574-E6248370B407}" type="datetime1">
              <a:rPr lang="en-GB" smtClean="0"/>
              <a:t>10/11/2019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2161329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1D5EB5-35A9-4336-9D4A-320A7253C79D}" type="datetime1">
              <a:rPr lang="en-GB" smtClean="0"/>
              <a:t>10/11/2019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3C750E-3C81-4169-8FD7-C17884284226}" type="slidenum">
              <a:rPr lang="en-GB" smtClean="0"/>
              <a:t>‹#›</a:t>
            </a:fld>
            <a:endParaRPr lang="en-GB"/>
          </a:p>
        </p:txBody>
      </p:sp>
    </p:spTree>
    <p:extLst>
      <p:ext uri="{BB962C8B-B14F-4D97-AF65-F5344CB8AC3E}">
        <p14:creationId xmlns:p14="http://schemas.microsoft.com/office/powerpoint/2010/main" val="906754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D4948A-532F-4F4C-9B13-353F30AFEA2B}" type="datetime1">
              <a:rPr lang="en-GB" smtClean="0"/>
              <a:t>10/11/2019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3C750E-3C81-4169-8FD7-C17884284226}" type="slidenum">
              <a:rPr lang="en-GB" smtClean="0"/>
              <a:t>‹#›</a:t>
            </a:fld>
            <a:endParaRPr lang="en-GB"/>
          </a:p>
        </p:txBody>
      </p:sp>
    </p:spTree>
    <p:extLst>
      <p:ext uri="{BB962C8B-B14F-4D97-AF65-F5344CB8AC3E}">
        <p14:creationId xmlns:p14="http://schemas.microsoft.com/office/powerpoint/2010/main" val="2845626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gif"/><Relationship Id="rId7"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media/image50.gi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eg"/><Relationship Id="rId12"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g"/><Relationship Id="rId11" Type="http://schemas.openxmlformats.org/officeDocument/2006/relationships/image" Target="../media/image11.jpeg"/><Relationship Id="rId5" Type="http://schemas.openxmlformats.org/officeDocument/2006/relationships/image" Target="../media/image5.jp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4.jpg"/><Relationship Id="rId4" Type="http://schemas.openxmlformats.org/officeDocument/2006/relationships/image" Target="../media/image63.jpg"/></Relationships>
</file>

<file path=ppt/slides/_rels/slide39.xml.rels><?xml version="1.0" encoding="UTF-8" standalone="yes"?>
<Relationships xmlns="http://schemas.openxmlformats.org/package/2006/relationships"><Relationship Id="rId3" Type="http://schemas.openxmlformats.org/officeDocument/2006/relationships/hyperlink" Target="https://burgess-shale.rom.on.ca/en/"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www.ucmp.berkeley.edu/clad/clad1.html" TargetMode="External"/><Relationship Id="rId3" Type="http://schemas.openxmlformats.org/officeDocument/2006/relationships/hyperlink" Target="https://paleobiology.si.edu/burgess/" TargetMode="External"/><Relationship Id="rId7" Type="http://schemas.openxmlformats.org/officeDocument/2006/relationships/hyperlink" Target="http://www.fossilmuseum.net/Fossil-Sites/burgessshale.htm"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www.smithsonianmag.com/history/the-burgess-shale-evolution-big-bang-33813957/" TargetMode="External"/><Relationship Id="rId5" Type="http://schemas.openxmlformats.org/officeDocument/2006/relationships/hyperlink" Target="http://www.ucmp.berkeley.edu/Cambrian/burgesss.htm" TargetMode="External"/><Relationship Id="rId4" Type="http://schemas.openxmlformats.org/officeDocument/2006/relationships/hyperlink" Target="http://www.burgess-shale.bc.com/"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8844" y="240160"/>
            <a:ext cx="9144000" cy="1653034"/>
          </a:xfrm>
        </p:spPr>
        <p:txBody>
          <a:bodyPr>
            <a:normAutofit fontScale="90000"/>
          </a:bodyPr>
          <a:lstStyle/>
          <a:p>
            <a:r>
              <a:rPr lang="en-GB" dirty="0" smtClean="0"/>
              <a:t>The Burgess Shale </a:t>
            </a:r>
            <a:r>
              <a:rPr lang="en-GB" dirty="0"/>
              <a:t>Controversies</a:t>
            </a:r>
            <a:br>
              <a:rPr lang="en-GB" dirty="0"/>
            </a:br>
            <a:r>
              <a:rPr lang="en-GB" sz="3600" b="1" dirty="0">
                <a:solidFill>
                  <a:srgbClr val="7030A0"/>
                </a:solidFill>
              </a:rPr>
              <a:t>Contested views of the Cambrian ‘explosion’ </a:t>
            </a:r>
            <a:br>
              <a:rPr lang="en-GB" sz="3600" b="1" dirty="0">
                <a:solidFill>
                  <a:srgbClr val="7030A0"/>
                </a:solidFill>
              </a:rPr>
            </a:br>
            <a:r>
              <a:rPr lang="en-GB" sz="3600" b="1" dirty="0">
                <a:solidFill>
                  <a:srgbClr val="7030A0"/>
                </a:solidFill>
              </a:rPr>
              <a:t>and the history of </a:t>
            </a:r>
            <a:r>
              <a:rPr lang="en-GB" sz="3600" b="1" dirty="0" smtClean="0">
                <a:solidFill>
                  <a:srgbClr val="7030A0"/>
                </a:solidFill>
              </a:rPr>
              <a:t>life</a:t>
            </a:r>
            <a:endParaRPr lang="en-GB" sz="3600" b="1" dirty="0">
              <a:solidFill>
                <a:srgbClr val="7030A0"/>
              </a:solidFill>
            </a:endParaRPr>
          </a:p>
        </p:txBody>
      </p:sp>
      <p:sp>
        <p:nvSpPr>
          <p:cNvPr id="3" name="Subtitle 2"/>
          <p:cNvSpPr>
            <a:spLocks noGrp="1"/>
          </p:cNvSpPr>
          <p:nvPr>
            <p:ph type="subTitle" idx="1"/>
          </p:nvPr>
        </p:nvSpPr>
        <p:spPr>
          <a:xfrm>
            <a:off x="1524000" y="2498502"/>
            <a:ext cx="9144000" cy="1120462"/>
          </a:xfrm>
        </p:spPr>
        <p:txBody>
          <a:bodyPr>
            <a:normAutofit fontScale="92500"/>
          </a:bodyPr>
          <a:lstStyle/>
          <a:p>
            <a:r>
              <a:rPr lang="en-GB" sz="3200" dirty="0" smtClean="0"/>
              <a:t>Part 2: Not so Weird but still Wonderful</a:t>
            </a:r>
          </a:p>
          <a:p>
            <a:r>
              <a:rPr lang="en-GB" sz="3200" dirty="0" smtClean="0">
                <a:solidFill>
                  <a:schemeClr val="accent2">
                    <a:lumMod val="50000"/>
                  </a:schemeClr>
                </a:solidFill>
              </a:rPr>
              <a:t>Gould (and Whittington) versus Briggs and Conway Morris</a:t>
            </a:r>
            <a:endParaRPr lang="en-GB" sz="3200" dirty="0">
              <a:solidFill>
                <a:schemeClr val="accent2">
                  <a:lumMod val="50000"/>
                </a:schemeClr>
              </a:solidFill>
            </a:endParaRPr>
          </a:p>
        </p:txBody>
      </p:sp>
      <p:sp>
        <p:nvSpPr>
          <p:cNvPr id="4" name="TextBox 3"/>
          <p:cNvSpPr txBox="1"/>
          <p:nvPr/>
        </p:nvSpPr>
        <p:spPr>
          <a:xfrm>
            <a:off x="4244622" y="4413956"/>
            <a:ext cx="3612445" cy="2062103"/>
          </a:xfrm>
          <a:prstGeom prst="rect">
            <a:avLst/>
          </a:prstGeom>
          <a:noFill/>
        </p:spPr>
        <p:txBody>
          <a:bodyPr wrap="square" rtlCol="0">
            <a:spAutoFit/>
          </a:bodyPr>
          <a:lstStyle/>
          <a:p>
            <a:pPr algn="ctr"/>
            <a:r>
              <a:rPr lang="en-GB" sz="3200" dirty="0" smtClean="0"/>
              <a:t>Tony Elger </a:t>
            </a:r>
          </a:p>
          <a:p>
            <a:pPr algn="ctr"/>
            <a:r>
              <a:rPr lang="en-GB" sz="3200" dirty="0" smtClean="0"/>
              <a:t>East Lothian U3a 2019</a:t>
            </a:r>
          </a:p>
          <a:p>
            <a:pPr algn="ctr"/>
            <a:endParaRPr lang="en-GB" sz="3200" dirty="0"/>
          </a:p>
        </p:txBody>
      </p:sp>
      <p:sp>
        <p:nvSpPr>
          <p:cNvPr id="5" name="Slide Number Placeholder 4"/>
          <p:cNvSpPr>
            <a:spLocks noGrp="1"/>
          </p:cNvSpPr>
          <p:nvPr>
            <p:ph type="sldNum" sz="quarter" idx="12"/>
          </p:nvPr>
        </p:nvSpPr>
        <p:spPr/>
        <p:txBody>
          <a:bodyPr/>
          <a:lstStyle/>
          <a:p>
            <a:fld id="{0C3C750E-3C81-4169-8FD7-C17884284226}" type="slidenum">
              <a:rPr lang="en-GB" smtClean="0"/>
              <a:t>1</a:t>
            </a:fld>
            <a:endParaRPr lang="en-GB"/>
          </a:p>
        </p:txBody>
      </p:sp>
      <p:sp>
        <p:nvSpPr>
          <p:cNvPr id="6" name="TextBox 5"/>
          <p:cNvSpPr txBox="1"/>
          <p:nvPr/>
        </p:nvSpPr>
        <p:spPr>
          <a:xfrm>
            <a:off x="2185917" y="6171684"/>
            <a:ext cx="7820166" cy="369332"/>
          </a:xfrm>
          <a:prstGeom prst="rect">
            <a:avLst/>
          </a:prstGeom>
          <a:noFill/>
        </p:spPr>
        <p:txBody>
          <a:bodyPr wrap="square" rtlCol="0">
            <a:spAutoFit/>
          </a:bodyPr>
          <a:lstStyle/>
          <a:p>
            <a:r>
              <a:rPr lang="en-GB" dirty="0" smtClean="0">
                <a:solidFill>
                  <a:srgbClr val="7030A0"/>
                </a:solidFill>
              </a:rPr>
              <a:t>Note: full sources for images used are given in the attached notes for each slide </a:t>
            </a:r>
            <a:endParaRPr lang="en-GB" dirty="0">
              <a:solidFill>
                <a:srgbClr val="7030A0"/>
              </a:solidFill>
            </a:endParaRPr>
          </a:p>
        </p:txBody>
      </p:sp>
    </p:spTree>
    <p:extLst>
      <p:ext uri="{BB962C8B-B14F-4D97-AF65-F5344CB8AC3E}">
        <p14:creationId xmlns:p14="http://schemas.microsoft.com/office/powerpoint/2010/main" val="375724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939" y="-90151"/>
            <a:ext cx="11310870" cy="656822"/>
          </a:xfrm>
        </p:spPr>
        <p:txBody>
          <a:bodyPr>
            <a:normAutofit/>
          </a:bodyPr>
          <a:lstStyle/>
          <a:p>
            <a:pPr algn="ctr"/>
            <a:r>
              <a:rPr lang="en-GB" sz="3600" b="1" dirty="0" smtClean="0"/>
              <a:t>Conceptual innovation: a brief introduction to cladistics</a:t>
            </a:r>
            <a:endParaRPr lang="en-GB" sz="3600" b="1" dirty="0"/>
          </a:p>
        </p:txBody>
      </p:sp>
      <p:sp>
        <p:nvSpPr>
          <p:cNvPr id="3" name="Content Placeholder 2"/>
          <p:cNvSpPr>
            <a:spLocks noGrp="1"/>
          </p:cNvSpPr>
          <p:nvPr>
            <p:ph idx="1"/>
          </p:nvPr>
        </p:nvSpPr>
        <p:spPr>
          <a:xfrm>
            <a:off x="225286" y="386367"/>
            <a:ext cx="11777823" cy="6335108"/>
          </a:xfrm>
        </p:spPr>
        <p:txBody>
          <a:bodyPr>
            <a:noAutofit/>
          </a:bodyPr>
          <a:lstStyle/>
          <a:p>
            <a:r>
              <a:rPr lang="en-GB" sz="2000" dirty="0" smtClean="0"/>
              <a:t>In the 1970s &amp; 1980s contrasting approaches to the classification of organisms and evolutionary relationships were in contention, generating </a:t>
            </a:r>
            <a:r>
              <a:rPr lang="en-GB" sz="2000" dirty="0" smtClean="0">
                <a:solidFill>
                  <a:schemeClr val="accent2">
                    <a:lumMod val="50000"/>
                  </a:schemeClr>
                </a:solidFill>
              </a:rPr>
              <a:t>controversy and schism in biology </a:t>
            </a:r>
            <a:r>
              <a:rPr lang="en-GB" sz="2000" dirty="0" smtClean="0"/>
              <a:t>(including generational rivalry). Conway Morris reports ‘</a:t>
            </a:r>
            <a:r>
              <a:rPr lang="en-GB" sz="2000" dirty="0" smtClean="0">
                <a:solidFill>
                  <a:srgbClr val="7030A0"/>
                </a:solidFill>
              </a:rPr>
              <a:t>the battle … was vigorous, often acrimonious and sometimes even bitter</a:t>
            </a:r>
            <a:r>
              <a:rPr lang="en-GB" sz="2000" dirty="0" smtClean="0"/>
              <a:t>’, but eventually cladistics, inspired by </a:t>
            </a:r>
            <a:r>
              <a:rPr lang="en-GB" sz="2000" dirty="0" err="1" smtClean="0"/>
              <a:t>Hennig</a:t>
            </a:r>
            <a:r>
              <a:rPr lang="en-GB" sz="2000" dirty="0" smtClean="0"/>
              <a:t> (1950/1966) and with its new jargon, became dominant in biology</a:t>
            </a:r>
          </a:p>
          <a:p>
            <a:r>
              <a:rPr lang="en-GB" sz="2000" dirty="0" smtClean="0">
                <a:solidFill>
                  <a:schemeClr val="accent2">
                    <a:lumMod val="50000"/>
                  </a:schemeClr>
                </a:solidFill>
              </a:rPr>
              <a:t>Cladistics</a:t>
            </a:r>
            <a:r>
              <a:rPr lang="en-GB" sz="2000" dirty="0" smtClean="0"/>
              <a:t> bases comparisons on </a:t>
            </a:r>
            <a:r>
              <a:rPr lang="en-GB" sz="2000" dirty="0" smtClean="0">
                <a:solidFill>
                  <a:schemeClr val="accent2">
                    <a:lumMod val="50000"/>
                  </a:schemeClr>
                </a:solidFill>
              </a:rPr>
              <a:t>a wide range of ‘characters’ of each taxon</a:t>
            </a:r>
            <a:r>
              <a:rPr lang="en-GB" sz="2000" dirty="0" smtClean="0"/>
              <a:t>, including molecular &amp; </a:t>
            </a:r>
            <a:r>
              <a:rPr lang="en-GB" sz="2000" dirty="0"/>
              <a:t>genetic </a:t>
            </a:r>
            <a:r>
              <a:rPr lang="en-GB" sz="2000" dirty="0" smtClean="0"/>
              <a:t>alongside </a:t>
            </a:r>
            <a:r>
              <a:rPr lang="en-GB" sz="2000" dirty="0"/>
              <a:t>anatomical </a:t>
            </a:r>
            <a:r>
              <a:rPr lang="en-GB" sz="2000" dirty="0" smtClean="0"/>
              <a:t>&amp; </a:t>
            </a:r>
            <a:r>
              <a:rPr lang="en-GB" sz="2000" dirty="0"/>
              <a:t>behavioural </a:t>
            </a:r>
            <a:r>
              <a:rPr lang="en-GB" sz="2000" dirty="0" smtClean="0"/>
              <a:t>features, and gives attention to similarities (</a:t>
            </a:r>
            <a:r>
              <a:rPr lang="en-GB" sz="2000" dirty="0" smtClean="0">
                <a:solidFill>
                  <a:srgbClr val="7030A0"/>
                </a:solidFill>
              </a:rPr>
              <a:t>‘</a:t>
            </a:r>
            <a:r>
              <a:rPr lang="en-GB" sz="2000" dirty="0" err="1" smtClean="0">
                <a:solidFill>
                  <a:srgbClr val="7030A0"/>
                </a:solidFill>
              </a:rPr>
              <a:t>synapomorphies</a:t>
            </a:r>
            <a:r>
              <a:rPr lang="en-GB" sz="2000" dirty="0" smtClean="0">
                <a:solidFill>
                  <a:srgbClr val="7030A0"/>
                </a:solidFill>
              </a:rPr>
              <a:t>’) </a:t>
            </a:r>
            <a:r>
              <a:rPr lang="en-GB" sz="2000" dirty="0" smtClean="0"/>
              <a:t>as well as differences</a:t>
            </a:r>
            <a:r>
              <a:rPr lang="en-GB" sz="2000" dirty="0"/>
              <a:t>. </a:t>
            </a:r>
            <a:r>
              <a:rPr lang="en-GB" sz="2000" dirty="0" smtClean="0"/>
              <a:t>Thus </a:t>
            </a:r>
            <a:r>
              <a:rPr lang="en-GB" sz="2000" dirty="0" err="1" smtClean="0"/>
              <a:t>cladists</a:t>
            </a:r>
            <a:r>
              <a:rPr lang="en-GB" sz="2000" dirty="0" smtClean="0"/>
              <a:t> criticise earlier ideas about </a:t>
            </a:r>
            <a:r>
              <a:rPr lang="en-GB" sz="2000" dirty="0"/>
              <a:t>body plans </a:t>
            </a:r>
            <a:r>
              <a:rPr lang="en-GB" sz="2000" dirty="0" smtClean="0"/>
              <a:t>for prioritising </a:t>
            </a:r>
            <a:r>
              <a:rPr lang="en-GB" sz="2000" dirty="0"/>
              <a:t>some features </a:t>
            </a:r>
            <a:r>
              <a:rPr lang="en-GB" sz="2000" dirty="0" smtClean="0"/>
              <a:t>over others, and avoid </a:t>
            </a:r>
            <a:r>
              <a:rPr lang="en-GB" sz="2000" dirty="0"/>
              <a:t>giving </a:t>
            </a:r>
            <a:r>
              <a:rPr lang="en-GB" sz="2000" dirty="0" smtClean="0"/>
              <a:t>undue weight </a:t>
            </a:r>
            <a:r>
              <a:rPr lang="en-GB" sz="2000" dirty="0"/>
              <a:t>to </a:t>
            </a:r>
            <a:r>
              <a:rPr lang="en-GB" sz="2000" dirty="0" smtClean="0"/>
              <a:t>odd/unique features (‘</a:t>
            </a:r>
            <a:r>
              <a:rPr lang="en-GB" sz="2000" dirty="0" err="1" smtClean="0">
                <a:solidFill>
                  <a:srgbClr val="7030A0"/>
                </a:solidFill>
              </a:rPr>
              <a:t>autapomorphies</a:t>
            </a:r>
            <a:r>
              <a:rPr lang="en-GB" sz="2000" dirty="0" smtClean="0">
                <a:solidFill>
                  <a:srgbClr val="7030A0"/>
                </a:solidFill>
              </a:rPr>
              <a:t>’</a:t>
            </a:r>
            <a:r>
              <a:rPr lang="en-GB" sz="2000" dirty="0" smtClean="0"/>
              <a:t>). Systematic analysis of the resulting data, aided by using </a:t>
            </a:r>
            <a:r>
              <a:rPr lang="en-GB" sz="2000" dirty="0" smtClean="0">
                <a:solidFill>
                  <a:schemeClr val="accent2">
                    <a:lumMod val="50000"/>
                  </a:schemeClr>
                </a:solidFill>
              </a:rPr>
              <a:t>computer algorithms</a:t>
            </a:r>
            <a:r>
              <a:rPr lang="en-GB" sz="2000" dirty="0" smtClean="0"/>
              <a:t>, can generate ‘parsimonious’ trees of taxonomic relationships </a:t>
            </a:r>
          </a:p>
          <a:p>
            <a:r>
              <a:rPr lang="en-GB" sz="2000" dirty="0" smtClean="0"/>
              <a:t>Pure </a:t>
            </a:r>
            <a:r>
              <a:rPr lang="en-GB" sz="2000" dirty="0" err="1" smtClean="0"/>
              <a:t>cladists</a:t>
            </a:r>
            <a:r>
              <a:rPr lang="en-GB" sz="2000" dirty="0" smtClean="0"/>
              <a:t> focus on living genera, dismissing fossil evidence as too unreliable. This delayed the use of cladistics by palaeontologists, who wish to locate fossils in evolutionary relationships in terms of shared ancestry and also patterns of extinction. </a:t>
            </a:r>
            <a:r>
              <a:rPr lang="en-GB" sz="2000" dirty="0" smtClean="0">
                <a:solidFill>
                  <a:schemeClr val="accent2">
                    <a:lumMod val="50000"/>
                  </a:schemeClr>
                </a:solidFill>
              </a:rPr>
              <a:t>Jeffries (1979) made cladistics more useful to geologists </a:t>
            </a:r>
            <a:r>
              <a:rPr lang="en-GB" sz="2000" dirty="0" smtClean="0"/>
              <a:t>by highlighting the distinction between ‘</a:t>
            </a:r>
            <a:r>
              <a:rPr lang="en-GB" sz="2000" dirty="0" smtClean="0">
                <a:solidFill>
                  <a:srgbClr val="7030A0"/>
                </a:solidFill>
              </a:rPr>
              <a:t>crown groups</a:t>
            </a:r>
            <a:r>
              <a:rPr lang="en-GB" sz="2000" dirty="0" smtClean="0"/>
              <a:t>’ (extant groups with common features from a common ancestor) and ‘</a:t>
            </a:r>
            <a:r>
              <a:rPr lang="en-GB" sz="2000" dirty="0" smtClean="0">
                <a:solidFill>
                  <a:srgbClr val="7030A0"/>
                </a:solidFill>
              </a:rPr>
              <a:t>stem groups</a:t>
            </a:r>
            <a:r>
              <a:rPr lang="en-GB" sz="2000" dirty="0" smtClean="0"/>
              <a:t>’ (extinct lineages with mixed features predating such ancestors)</a:t>
            </a:r>
          </a:p>
          <a:p>
            <a:r>
              <a:rPr lang="en-GB" sz="2000" dirty="0" smtClean="0"/>
              <a:t>BUT generating cladograms is not just a mechanical process. </a:t>
            </a:r>
            <a:r>
              <a:rPr lang="en-GB" sz="2000" dirty="0" smtClean="0">
                <a:solidFill>
                  <a:schemeClr val="accent2">
                    <a:lumMod val="50000"/>
                  </a:schemeClr>
                </a:solidFill>
              </a:rPr>
              <a:t>Judgements are needed </a:t>
            </a:r>
            <a:r>
              <a:rPr lang="en-GB" sz="2000" dirty="0" smtClean="0"/>
              <a:t>about which </a:t>
            </a:r>
            <a:r>
              <a:rPr lang="en-GB" sz="2000" dirty="0"/>
              <a:t>shared features </a:t>
            </a:r>
            <a:r>
              <a:rPr lang="en-GB" sz="2000" dirty="0" smtClean="0"/>
              <a:t>result from evolutionary convergence (</a:t>
            </a:r>
            <a:r>
              <a:rPr lang="en-GB" sz="2000" dirty="0" smtClean="0">
                <a:solidFill>
                  <a:srgbClr val="7030A0"/>
                </a:solidFill>
              </a:rPr>
              <a:t>analogy</a:t>
            </a:r>
            <a:r>
              <a:rPr lang="en-GB" sz="2000" dirty="0" smtClean="0"/>
              <a:t>) versus shared inheritance (</a:t>
            </a:r>
            <a:r>
              <a:rPr lang="en-GB" sz="2000" dirty="0" smtClean="0">
                <a:solidFill>
                  <a:srgbClr val="7030A0"/>
                </a:solidFill>
              </a:rPr>
              <a:t>homology</a:t>
            </a:r>
            <a:r>
              <a:rPr lang="en-GB" sz="2000" dirty="0" smtClean="0"/>
              <a:t>) and which features are ‘ancestral’ or ‘primitive</a:t>
            </a:r>
            <a:r>
              <a:rPr lang="en-GB" sz="2000" dirty="0"/>
              <a:t>’ </a:t>
            </a:r>
            <a:r>
              <a:rPr lang="en-GB" sz="2000" dirty="0" smtClean="0"/>
              <a:t>(‘</a:t>
            </a:r>
            <a:r>
              <a:rPr lang="en-GB" sz="2000" dirty="0" err="1" smtClean="0">
                <a:solidFill>
                  <a:srgbClr val="7030A0"/>
                </a:solidFill>
              </a:rPr>
              <a:t>plesiomorphic</a:t>
            </a:r>
            <a:r>
              <a:rPr lang="en-GB" sz="2000" dirty="0" smtClean="0"/>
              <a:t>’) hence widely shared and insufficiently discriminating, and which are ‘recent’ or ‘derived’ (‘</a:t>
            </a:r>
            <a:r>
              <a:rPr lang="en-GB" sz="2000" dirty="0" err="1" smtClean="0">
                <a:solidFill>
                  <a:srgbClr val="7030A0"/>
                </a:solidFill>
              </a:rPr>
              <a:t>apomorphic</a:t>
            </a:r>
            <a:r>
              <a:rPr lang="en-GB" sz="2000" dirty="0" smtClean="0"/>
              <a:t>’) denoting specific/recent common ancestry</a:t>
            </a:r>
          </a:p>
          <a:p>
            <a:r>
              <a:rPr lang="en-GB" sz="2000" dirty="0" smtClean="0"/>
              <a:t>Both Gould and Conway Morris have </a:t>
            </a:r>
            <a:r>
              <a:rPr lang="en-GB" sz="2000" dirty="0" smtClean="0">
                <a:solidFill>
                  <a:schemeClr val="accent2">
                    <a:lumMod val="50000"/>
                  </a:schemeClr>
                </a:solidFill>
              </a:rPr>
              <a:t>significant reservations about cladistics</a:t>
            </a:r>
            <a:r>
              <a:rPr lang="en-GB" sz="2000" dirty="0" smtClean="0"/>
              <a:t>: </a:t>
            </a:r>
            <a:r>
              <a:rPr lang="en-GB" sz="2000" dirty="0"/>
              <a:t>judgements </a:t>
            </a:r>
            <a:r>
              <a:rPr lang="en-GB" sz="2000" dirty="0" smtClean="0"/>
              <a:t>must </a:t>
            </a:r>
            <a:r>
              <a:rPr lang="en-GB" sz="2000" dirty="0"/>
              <a:t>still be made; </a:t>
            </a:r>
            <a:r>
              <a:rPr lang="en-GB" sz="2000" dirty="0" smtClean="0"/>
              <a:t>different plausible trees may be generated; some ‘characters’ may be interdependent; and </a:t>
            </a:r>
            <a:r>
              <a:rPr lang="en-GB" sz="2000" dirty="0"/>
              <a:t>contemporary </a:t>
            </a:r>
            <a:r>
              <a:rPr lang="en-GB" sz="2000" dirty="0" smtClean="0"/>
              <a:t>molecular data remains distant from earlier evolutionary history</a:t>
            </a:r>
            <a:endParaRPr lang="en-GB" sz="2000" dirty="0"/>
          </a:p>
        </p:txBody>
      </p:sp>
      <p:sp>
        <p:nvSpPr>
          <p:cNvPr id="4" name="Slide Number Placeholder 3"/>
          <p:cNvSpPr>
            <a:spLocks noGrp="1"/>
          </p:cNvSpPr>
          <p:nvPr>
            <p:ph type="sldNum" sz="quarter" idx="12"/>
          </p:nvPr>
        </p:nvSpPr>
        <p:spPr/>
        <p:txBody>
          <a:bodyPr/>
          <a:lstStyle/>
          <a:p>
            <a:fld id="{0C3C750E-3C81-4169-8FD7-C17884284226}" type="slidenum">
              <a:rPr lang="en-GB" smtClean="0"/>
              <a:t>10</a:t>
            </a:fld>
            <a:endParaRPr lang="en-GB"/>
          </a:p>
        </p:txBody>
      </p:sp>
    </p:spTree>
    <p:extLst>
      <p:ext uri="{BB962C8B-B14F-4D97-AF65-F5344CB8AC3E}">
        <p14:creationId xmlns:p14="http://schemas.microsoft.com/office/powerpoint/2010/main" val="401257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Merge 2"/>
          <p:cNvSpPr/>
          <p:nvPr/>
        </p:nvSpPr>
        <p:spPr>
          <a:xfrm>
            <a:off x="3406455" y="1635616"/>
            <a:ext cx="4881093" cy="3425781"/>
          </a:xfrm>
          <a:prstGeom prst="flowChartMerg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lowchart: Merge 3"/>
          <p:cNvSpPr/>
          <p:nvPr/>
        </p:nvSpPr>
        <p:spPr>
          <a:xfrm>
            <a:off x="3398660" y="1635394"/>
            <a:ext cx="1777283" cy="1249251"/>
          </a:xfrm>
          <a:prstGeom prst="flowChartMerge">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lowchart: Merge 4"/>
          <p:cNvSpPr/>
          <p:nvPr/>
        </p:nvSpPr>
        <p:spPr>
          <a:xfrm>
            <a:off x="6587541" y="1635616"/>
            <a:ext cx="1712890" cy="1249251"/>
          </a:xfrm>
          <a:prstGeom prst="flowChartMerge">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309093" y="0"/>
            <a:ext cx="11616744" cy="1138773"/>
          </a:xfrm>
          <a:prstGeom prst="rect">
            <a:avLst/>
          </a:prstGeom>
          <a:noFill/>
        </p:spPr>
        <p:txBody>
          <a:bodyPr wrap="square" rtlCol="0">
            <a:spAutoFit/>
          </a:bodyPr>
          <a:lstStyle/>
          <a:p>
            <a:pPr algn="ctr"/>
            <a:r>
              <a:rPr lang="en-GB" sz="3600" b="1" dirty="0">
                <a:latin typeface="+mj-lt"/>
              </a:rPr>
              <a:t>Simple cladistics ‘tree diagram’ highlighting </a:t>
            </a:r>
            <a:r>
              <a:rPr lang="en-GB" sz="3600" b="1" dirty="0" smtClean="0">
                <a:latin typeface="+mj-lt"/>
              </a:rPr>
              <a:t>‘stem lineages’</a:t>
            </a:r>
            <a:br>
              <a:rPr lang="en-GB" sz="3600" b="1" dirty="0" smtClean="0">
                <a:latin typeface="+mj-lt"/>
              </a:rPr>
            </a:br>
            <a:r>
              <a:rPr lang="en-GB" sz="3200" b="1" dirty="0" smtClean="0">
                <a:latin typeface="+mj-lt"/>
              </a:rPr>
              <a:t>(and prefiguring the reappraisal of some weird wonders) </a:t>
            </a:r>
            <a:endParaRPr lang="en-GB" sz="3200" b="1" dirty="0">
              <a:latin typeface="+mj-lt"/>
            </a:endParaRPr>
          </a:p>
        </p:txBody>
      </p:sp>
      <p:sp>
        <p:nvSpPr>
          <p:cNvPr id="7" name="TextBox 6"/>
          <p:cNvSpPr txBox="1"/>
          <p:nvPr/>
        </p:nvSpPr>
        <p:spPr>
          <a:xfrm>
            <a:off x="3660751" y="1171977"/>
            <a:ext cx="1294457" cy="369332"/>
          </a:xfrm>
          <a:prstGeom prst="rect">
            <a:avLst/>
          </a:prstGeom>
          <a:noFill/>
        </p:spPr>
        <p:txBody>
          <a:bodyPr wrap="none" rtlCol="0">
            <a:spAutoFit/>
          </a:bodyPr>
          <a:lstStyle/>
          <a:p>
            <a:r>
              <a:rPr lang="en-GB" dirty="0" err="1" smtClean="0"/>
              <a:t>onycophora</a:t>
            </a:r>
            <a:endParaRPr lang="en-GB" dirty="0"/>
          </a:p>
        </p:txBody>
      </p:sp>
      <p:sp>
        <p:nvSpPr>
          <p:cNvPr id="8" name="TextBox 7"/>
          <p:cNvSpPr txBox="1"/>
          <p:nvPr/>
        </p:nvSpPr>
        <p:spPr>
          <a:xfrm>
            <a:off x="6819713" y="1184754"/>
            <a:ext cx="1248547" cy="369332"/>
          </a:xfrm>
          <a:prstGeom prst="rect">
            <a:avLst/>
          </a:prstGeom>
          <a:noFill/>
        </p:spPr>
        <p:txBody>
          <a:bodyPr wrap="none" rtlCol="0">
            <a:spAutoFit/>
          </a:bodyPr>
          <a:lstStyle/>
          <a:p>
            <a:r>
              <a:rPr lang="en-GB" dirty="0" err="1"/>
              <a:t>arthropoda</a:t>
            </a:r>
            <a:endParaRPr lang="en-GB" dirty="0"/>
          </a:p>
        </p:txBody>
      </p:sp>
      <p:sp>
        <p:nvSpPr>
          <p:cNvPr id="9" name="TextBox 8"/>
          <p:cNvSpPr txBox="1"/>
          <p:nvPr/>
        </p:nvSpPr>
        <p:spPr>
          <a:xfrm>
            <a:off x="1383836" y="1568917"/>
            <a:ext cx="1011630" cy="369332"/>
          </a:xfrm>
          <a:prstGeom prst="rect">
            <a:avLst/>
          </a:prstGeom>
          <a:noFill/>
        </p:spPr>
        <p:txBody>
          <a:bodyPr wrap="square" rtlCol="0">
            <a:spAutoFit/>
          </a:bodyPr>
          <a:lstStyle/>
          <a:p>
            <a:r>
              <a:rPr lang="en-GB" dirty="0"/>
              <a:t>Present</a:t>
            </a:r>
          </a:p>
        </p:txBody>
      </p:sp>
      <p:sp>
        <p:nvSpPr>
          <p:cNvPr id="10" name="TextBox 9"/>
          <p:cNvSpPr txBox="1"/>
          <p:nvPr/>
        </p:nvSpPr>
        <p:spPr>
          <a:xfrm>
            <a:off x="286067" y="1901868"/>
            <a:ext cx="3374684" cy="1754326"/>
          </a:xfrm>
          <a:prstGeom prst="rect">
            <a:avLst/>
          </a:prstGeom>
          <a:noFill/>
        </p:spPr>
        <p:txBody>
          <a:bodyPr wrap="square" rtlCol="0">
            <a:spAutoFit/>
          </a:bodyPr>
          <a:lstStyle/>
          <a:p>
            <a:r>
              <a:rPr lang="en-GB" b="1" dirty="0"/>
              <a:t>Crown group </a:t>
            </a:r>
            <a:r>
              <a:rPr lang="en-GB" dirty="0"/>
              <a:t>defined by extant genera plus extinct genera above their last common ancestor </a:t>
            </a:r>
            <a:endParaRPr lang="en-GB" dirty="0" smtClean="0"/>
          </a:p>
          <a:p>
            <a:r>
              <a:rPr lang="en-GB" dirty="0" smtClean="0">
                <a:solidFill>
                  <a:schemeClr val="accent4">
                    <a:lumMod val="50000"/>
                  </a:schemeClr>
                </a:solidFill>
              </a:rPr>
              <a:t>[&amp; Budd adopts the crown group as a rather restrictive concept of ‘phylum’]</a:t>
            </a:r>
            <a:endParaRPr lang="en-GB" dirty="0">
              <a:solidFill>
                <a:schemeClr val="accent4">
                  <a:lumMod val="50000"/>
                </a:schemeClr>
              </a:solidFill>
            </a:endParaRPr>
          </a:p>
        </p:txBody>
      </p:sp>
      <p:sp>
        <p:nvSpPr>
          <p:cNvPr id="12" name="TextBox 11"/>
          <p:cNvSpPr txBox="1"/>
          <p:nvPr/>
        </p:nvSpPr>
        <p:spPr>
          <a:xfrm>
            <a:off x="1383836" y="3557157"/>
            <a:ext cx="2322634" cy="369332"/>
          </a:xfrm>
          <a:prstGeom prst="rect">
            <a:avLst/>
          </a:prstGeom>
          <a:noFill/>
        </p:spPr>
        <p:txBody>
          <a:bodyPr wrap="square" rtlCol="0">
            <a:spAutoFit/>
          </a:bodyPr>
          <a:lstStyle/>
          <a:p>
            <a:r>
              <a:rPr lang="en-GB" dirty="0"/>
              <a:t>Middle </a:t>
            </a:r>
            <a:r>
              <a:rPr lang="en-GB" dirty="0" smtClean="0"/>
              <a:t>Cambrian</a:t>
            </a:r>
            <a:endParaRPr lang="en-GB" dirty="0"/>
          </a:p>
        </p:txBody>
      </p:sp>
      <p:sp>
        <p:nvSpPr>
          <p:cNvPr id="13" name="TextBox 12"/>
          <p:cNvSpPr txBox="1"/>
          <p:nvPr/>
        </p:nvSpPr>
        <p:spPr>
          <a:xfrm>
            <a:off x="7132180" y="3633337"/>
            <a:ext cx="4785862" cy="2308324"/>
          </a:xfrm>
          <a:prstGeom prst="rect">
            <a:avLst/>
          </a:prstGeom>
          <a:noFill/>
        </p:spPr>
        <p:txBody>
          <a:bodyPr wrap="none" rtlCol="0">
            <a:spAutoFit/>
          </a:bodyPr>
          <a:lstStyle/>
          <a:p>
            <a:r>
              <a:rPr lang="en-GB" b="1" dirty="0" smtClean="0"/>
              <a:t>Stem </a:t>
            </a:r>
            <a:r>
              <a:rPr lang="en-GB" b="1" dirty="0"/>
              <a:t>lineages </a:t>
            </a:r>
            <a:r>
              <a:rPr lang="en-GB" b="1" dirty="0" smtClean="0"/>
              <a:t>(or </a:t>
            </a:r>
            <a:r>
              <a:rPr lang="en-GB" b="1" dirty="0"/>
              <a:t>groups) </a:t>
            </a:r>
            <a:r>
              <a:rPr lang="en-GB" dirty="0"/>
              <a:t>that fall below the </a:t>
            </a:r>
            <a:r>
              <a:rPr lang="en-GB" dirty="0" smtClean="0"/>
              <a:t/>
            </a:r>
            <a:br>
              <a:rPr lang="en-GB" dirty="0" smtClean="0"/>
            </a:br>
            <a:r>
              <a:rPr lang="en-GB" dirty="0" smtClean="0"/>
              <a:t>last common </a:t>
            </a:r>
            <a:r>
              <a:rPr lang="en-GB" dirty="0"/>
              <a:t>ancestor of a crown group, and </a:t>
            </a:r>
            <a:r>
              <a:rPr lang="en-GB" dirty="0" smtClean="0"/>
              <a:t/>
            </a:r>
            <a:br>
              <a:rPr lang="en-GB" dirty="0" smtClean="0"/>
            </a:br>
            <a:r>
              <a:rPr lang="en-GB" dirty="0" smtClean="0"/>
              <a:t>thus possess what </a:t>
            </a:r>
            <a:r>
              <a:rPr lang="en-GB" dirty="0"/>
              <a:t>Budd (2003) terms a </a:t>
            </a:r>
            <a:r>
              <a:rPr lang="en-GB" dirty="0" smtClean="0"/>
              <a:t/>
            </a:r>
            <a:br>
              <a:rPr lang="en-GB" dirty="0" smtClean="0"/>
            </a:br>
            <a:r>
              <a:rPr lang="en-GB" dirty="0" smtClean="0"/>
              <a:t>‘</a:t>
            </a:r>
            <a:r>
              <a:rPr lang="en-GB" dirty="0">
                <a:solidFill>
                  <a:srgbClr val="7030A0"/>
                </a:solidFill>
              </a:rPr>
              <a:t>confusing </a:t>
            </a:r>
            <a:r>
              <a:rPr lang="en-GB" dirty="0" smtClean="0">
                <a:solidFill>
                  <a:srgbClr val="7030A0"/>
                </a:solidFill>
              </a:rPr>
              <a:t>mixture</a:t>
            </a:r>
            <a:r>
              <a:rPr lang="en-GB" dirty="0"/>
              <a:t>’ of some </a:t>
            </a:r>
            <a:r>
              <a:rPr lang="en-GB" dirty="0" smtClean="0"/>
              <a:t>characters </a:t>
            </a:r>
            <a:r>
              <a:rPr lang="en-GB" dirty="0"/>
              <a:t>shared </a:t>
            </a:r>
            <a:r>
              <a:rPr lang="en-GB" dirty="0" smtClean="0"/>
              <a:t/>
            </a:r>
            <a:br>
              <a:rPr lang="en-GB" dirty="0" smtClean="0"/>
            </a:br>
            <a:r>
              <a:rPr lang="en-GB" dirty="0" smtClean="0"/>
              <a:t>by </a:t>
            </a:r>
            <a:r>
              <a:rPr lang="en-GB" dirty="0"/>
              <a:t>that </a:t>
            </a:r>
            <a:r>
              <a:rPr lang="en-GB" dirty="0" smtClean="0"/>
              <a:t>group and </a:t>
            </a:r>
            <a:r>
              <a:rPr lang="en-GB" dirty="0"/>
              <a:t>some peculiar </a:t>
            </a:r>
            <a:r>
              <a:rPr lang="en-GB" dirty="0" smtClean="0"/>
              <a:t>to </a:t>
            </a:r>
            <a:r>
              <a:rPr lang="en-GB" dirty="0"/>
              <a:t>themselves </a:t>
            </a:r>
            <a:r>
              <a:rPr lang="en-GB" dirty="0" smtClean="0"/>
              <a:t/>
            </a:r>
            <a:br>
              <a:rPr lang="en-GB" dirty="0" smtClean="0"/>
            </a:br>
            <a:r>
              <a:rPr lang="en-GB" dirty="0" smtClean="0"/>
              <a:t>(‘</a:t>
            </a:r>
            <a:r>
              <a:rPr lang="en-GB" dirty="0" err="1">
                <a:solidFill>
                  <a:srgbClr val="7030A0"/>
                </a:solidFill>
              </a:rPr>
              <a:t>autapomorphies</a:t>
            </a:r>
            <a:r>
              <a:rPr lang="en-GB" dirty="0" smtClean="0">
                <a:solidFill>
                  <a:srgbClr val="7030A0"/>
                </a:solidFill>
              </a:rPr>
              <a:t>’</a:t>
            </a:r>
            <a:r>
              <a:rPr lang="en-GB" dirty="0" smtClean="0"/>
              <a:t>)</a:t>
            </a:r>
          </a:p>
          <a:p>
            <a:r>
              <a:rPr lang="en-GB" dirty="0" smtClean="0">
                <a:solidFill>
                  <a:schemeClr val="accent4">
                    <a:lumMod val="50000"/>
                  </a:schemeClr>
                </a:solidFill>
              </a:rPr>
              <a:t>[&amp; Briggs and </a:t>
            </a:r>
            <a:r>
              <a:rPr lang="en-GB" dirty="0" err="1" smtClean="0">
                <a:solidFill>
                  <a:schemeClr val="accent4">
                    <a:lumMod val="50000"/>
                  </a:schemeClr>
                </a:solidFill>
              </a:rPr>
              <a:t>Fortey</a:t>
            </a:r>
            <a:r>
              <a:rPr lang="en-GB" dirty="0" smtClean="0">
                <a:solidFill>
                  <a:schemeClr val="accent4">
                    <a:lumMod val="50000"/>
                  </a:schemeClr>
                </a:solidFill>
              </a:rPr>
              <a:t> add stem group to crown </a:t>
            </a:r>
            <a:br>
              <a:rPr lang="en-GB" dirty="0" smtClean="0">
                <a:solidFill>
                  <a:schemeClr val="accent4">
                    <a:lumMod val="50000"/>
                  </a:schemeClr>
                </a:solidFill>
              </a:rPr>
            </a:br>
            <a:r>
              <a:rPr lang="en-GB" dirty="0" smtClean="0">
                <a:solidFill>
                  <a:schemeClr val="accent4">
                    <a:lumMod val="50000"/>
                  </a:schemeClr>
                </a:solidFill>
              </a:rPr>
              <a:t>group to constitute a more inclusive ‘phylum</a:t>
            </a:r>
            <a:r>
              <a:rPr lang="en-GB" dirty="0" smtClean="0"/>
              <a:t>’]  </a:t>
            </a:r>
            <a:endParaRPr lang="en-GB" dirty="0"/>
          </a:p>
        </p:txBody>
      </p:sp>
      <p:cxnSp>
        <p:nvCxnSpPr>
          <p:cNvPr id="15" name="Straight Connector 14"/>
          <p:cNvCxnSpPr/>
          <p:nvPr/>
        </p:nvCxnSpPr>
        <p:spPr>
          <a:xfrm flipH="1">
            <a:off x="2215167" y="1635616"/>
            <a:ext cx="71091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2215167" y="3516033"/>
            <a:ext cx="7212168" cy="202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55005" y="5824492"/>
            <a:ext cx="4351256" cy="369332"/>
          </a:xfrm>
          <a:prstGeom prst="rect">
            <a:avLst/>
          </a:prstGeom>
          <a:noFill/>
        </p:spPr>
        <p:txBody>
          <a:bodyPr wrap="none" rtlCol="0">
            <a:spAutoFit/>
          </a:bodyPr>
          <a:lstStyle/>
          <a:p>
            <a:r>
              <a:rPr lang="en-GB" dirty="0" smtClean="0"/>
              <a:t>Divergence from presumed annelid ancestor</a:t>
            </a:r>
            <a:endParaRPr lang="en-GB" dirty="0"/>
          </a:p>
        </p:txBody>
      </p:sp>
      <p:cxnSp>
        <p:nvCxnSpPr>
          <p:cNvPr id="29" name="Straight Arrow Connector 28"/>
          <p:cNvCxnSpPr/>
          <p:nvPr/>
        </p:nvCxnSpPr>
        <p:spPr>
          <a:xfrm flipV="1">
            <a:off x="2910625" y="2114880"/>
            <a:ext cx="1352282" cy="28059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endCxn id="5" idx="2"/>
          </p:cNvCxnSpPr>
          <p:nvPr/>
        </p:nvCxnSpPr>
        <p:spPr>
          <a:xfrm flipH="1">
            <a:off x="7443986" y="2717442"/>
            <a:ext cx="540913" cy="16742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289282" y="5824492"/>
            <a:ext cx="53318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3" idx="2"/>
          </p:cNvCxnSpPr>
          <p:nvPr/>
        </p:nvCxnSpPr>
        <p:spPr>
          <a:xfrm>
            <a:off x="5847002" y="5061397"/>
            <a:ext cx="605308" cy="7630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Flowchart: Connector 40"/>
          <p:cNvSpPr/>
          <p:nvPr/>
        </p:nvSpPr>
        <p:spPr>
          <a:xfrm>
            <a:off x="5205314" y="3502508"/>
            <a:ext cx="77277" cy="45719"/>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lowchart: Connector 41"/>
          <p:cNvSpPr/>
          <p:nvPr/>
        </p:nvSpPr>
        <p:spPr>
          <a:xfrm>
            <a:off x="5874698" y="3489629"/>
            <a:ext cx="45719" cy="45719"/>
          </a:xfrm>
          <a:prstGeom prst="flowChartConnector">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lowchart: Connector 42"/>
          <p:cNvSpPr/>
          <p:nvPr/>
        </p:nvSpPr>
        <p:spPr>
          <a:xfrm>
            <a:off x="6409494" y="3493173"/>
            <a:ext cx="45719" cy="45719"/>
          </a:xfrm>
          <a:prstGeom prst="flowChartConnector">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p:cNvSpPr txBox="1"/>
          <p:nvPr/>
        </p:nvSpPr>
        <p:spPr>
          <a:xfrm>
            <a:off x="4637359" y="3146702"/>
            <a:ext cx="849042" cy="246221"/>
          </a:xfrm>
          <a:prstGeom prst="rect">
            <a:avLst/>
          </a:prstGeom>
          <a:noFill/>
        </p:spPr>
        <p:txBody>
          <a:bodyPr wrap="square" rtlCol="0">
            <a:spAutoFit/>
          </a:bodyPr>
          <a:lstStyle/>
          <a:p>
            <a:r>
              <a:rPr lang="en-GB" sz="1000" i="1" dirty="0" err="1" smtClean="0">
                <a:solidFill>
                  <a:srgbClr val="FF0000"/>
                </a:solidFill>
              </a:rPr>
              <a:t>Hallucigenia</a:t>
            </a:r>
            <a:endParaRPr lang="en-GB" sz="1000" i="1" dirty="0">
              <a:solidFill>
                <a:srgbClr val="FF0000"/>
              </a:solidFill>
            </a:endParaRPr>
          </a:p>
        </p:txBody>
      </p:sp>
      <p:sp>
        <p:nvSpPr>
          <p:cNvPr id="46" name="TextBox 45"/>
          <p:cNvSpPr txBox="1"/>
          <p:nvPr/>
        </p:nvSpPr>
        <p:spPr>
          <a:xfrm>
            <a:off x="5409076" y="3140160"/>
            <a:ext cx="891591" cy="246221"/>
          </a:xfrm>
          <a:prstGeom prst="rect">
            <a:avLst/>
          </a:prstGeom>
          <a:noFill/>
        </p:spPr>
        <p:txBody>
          <a:bodyPr wrap="none" rtlCol="0">
            <a:spAutoFit/>
          </a:bodyPr>
          <a:lstStyle/>
          <a:p>
            <a:r>
              <a:rPr lang="en-GB" sz="1000" i="1" dirty="0" err="1" smtClean="0">
                <a:solidFill>
                  <a:schemeClr val="accent2">
                    <a:lumMod val="75000"/>
                  </a:schemeClr>
                </a:solidFill>
              </a:rPr>
              <a:t>Anomalocaris</a:t>
            </a:r>
            <a:endParaRPr lang="en-GB" sz="1000" i="1" dirty="0">
              <a:solidFill>
                <a:schemeClr val="accent2">
                  <a:lumMod val="75000"/>
                </a:schemeClr>
              </a:solidFill>
            </a:endParaRPr>
          </a:p>
        </p:txBody>
      </p:sp>
      <p:sp>
        <p:nvSpPr>
          <p:cNvPr id="47" name="TextBox 46"/>
          <p:cNvSpPr txBox="1"/>
          <p:nvPr/>
        </p:nvSpPr>
        <p:spPr>
          <a:xfrm>
            <a:off x="6245292" y="3146614"/>
            <a:ext cx="1124330" cy="246221"/>
          </a:xfrm>
          <a:prstGeom prst="rect">
            <a:avLst/>
          </a:prstGeom>
          <a:noFill/>
        </p:spPr>
        <p:txBody>
          <a:bodyPr wrap="square" rtlCol="0">
            <a:spAutoFit/>
          </a:bodyPr>
          <a:lstStyle/>
          <a:p>
            <a:r>
              <a:rPr lang="en-GB" sz="1000" i="1" dirty="0" err="1" smtClean="0">
                <a:solidFill>
                  <a:srgbClr val="7030A0"/>
                </a:solidFill>
              </a:rPr>
              <a:t>Opabinia</a:t>
            </a:r>
            <a:endParaRPr lang="en-GB" sz="1000" i="1" dirty="0">
              <a:solidFill>
                <a:srgbClr val="7030A0"/>
              </a:solidFill>
            </a:endParaRPr>
          </a:p>
        </p:txBody>
      </p:sp>
      <p:cxnSp>
        <p:nvCxnSpPr>
          <p:cNvPr id="49" name="Straight Connector 48"/>
          <p:cNvCxnSpPr>
            <a:endCxn id="41" idx="5"/>
          </p:cNvCxnSpPr>
          <p:nvPr/>
        </p:nvCxnSpPr>
        <p:spPr>
          <a:xfrm flipV="1">
            <a:off x="4955207" y="3541532"/>
            <a:ext cx="316067" cy="29815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endCxn id="43" idx="2"/>
          </p:cNvCxnSpPr>
          <p:nvPr/>
        </p:nvCxnSpPr>
        <p:spPr>
          <a:xfrm flipH="1" flipV="1">
            <a:off x="6409494" y="3516033"/>
            <a:ext cx="332529" cy="323653"/>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5929111" y="3541532"/>
            <a:ext cx="606144" cy="61439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7" idx="2"/>
          </p:cNvCxnSpPr>
          <p:nvPr/>
        </p:nvCxnSpPr>
        <p:spPr>
          <a:xfrm flipH="1" flipV="1">
            <a:off x="6807457" y="3392835"/>
            <a:ext cx="741504" cy="6253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466997" y="4320938"/>
            <a:ext cx="4681474" cy="1200329"/>
          </a:xfrm>
          <a:prstGeom prst="rect">
            <a:avLst/>
          </a:prstGeom>
          <a:noFill/>
        </p:spPr>
        <p:txBody>
          <a:bodyPr wrap="none" rtlCol="0">
            <a:spAutoFit/>
          </a:bodyPr>
          <a:lstStyle/>
          <a:p>
            <a:r>
              <a:rPr lang="en-GB" dirty="0" smtClean="0">
                <a:solidFill>
                  <a:srgbClr val="000000"/>
                </a:solidFill>
              </a:rPr>
              <a:t>Thus</a:t>
            </a:r>
            <a:r>
              <a:rPr lang="en-GB" i="1" dirty="0" smtClean="0">
                <a:solidFill>
                  <a:schemeClr val="accent1">
                    <a:lumMod val="75000"/>
                  </a:schemeClr>
                </a:solidFill>
              </a:rPr>
              <a:t> </a:t>
            </a:r>
            <a:r>
              <a:rPr lang="en-GB" i="1" dirty="0" err="1" smtClean="0">
                <a:solidFill>
                  <a:srgbClr val="002060"/>
                </a:solidFill>
              </a:rPr>
              <a:t>Hallucigenia</a:t>
            </a:r>
            <a:r>
              <a:rPr lang="en-GB" i="1" dirty="0" smtClean="0">
                <a:solidFill>
                  <a:srgbClr val="002060"/>
                </a:solidFill>
              </a:rPr>
              <a:t>, </a:t>
            </a:r>
            <a:r>
              <a:rPr lang="en-GB" i="1" dirty="0" err="1" smtClean="0">
                <a:solidFill>
                  <a:srgbClr val="002060"/>
                </a:solidFill>
              </a:rPr>
              <a:t>Anomalocaris</a:t>
            </a:r>
            <a:r>
              <a:rPr lang="en-GB" i="1" dirty="0" smtClean="0">
                <a:solidFill>
                  <a:srgbClr val="002060"/>
                </a:solidFill>
              </a:rPr>
              <a:t> &amp;</a:t>
            </a:r>
            <a:r>
              <a:rPr lang="en-GB" dirty="0" smtClean="0">
                <a:solidFill>
                  <a:srgbClr val="002060"/>
                </a:solidFill>
              </a:rPr>
              <a:t> </a:t>
            </a:r>
            <a:r>
              <a:rPr lang="en-GB" i="1" dirty="0" err="1" smtClean="0">
                <a:solidFill>
                  <a:srgbClr val="002060"/>
                </a:solidFill>
              </a:rPr>
              <a:t>Opabinia</a:t>
            </a:r>
            <a:r>
              <a:rPr lang="en-GB" dirty="0" smtClean="0">
                <a:solidFill>
                  <a:schemeClr val="accent1">
                    <a:lumMod val="50000"/>
                  </a:schemeClr>
                </a:solidFill>
              </a:rPr>
              <a:t/>
            </a:r>
            <a:br>
              <a:rPr lang="en-GB" dirty="0" smtClean="0">
                <a:solidFill>
                  <a:schemeClr val="accent1">
                    <a:lumMod val="50000"/>
                  </a:schemeClr>
                </a:solidFill>
              </a:rPr>
            </a:br>
            <a:r>
              <a:rPr lang="en-GB" dirty="0" smtClean="0"/>
              <a:t>are no longer such ‘weird wonders’ as they are</a:t>
            </a:r>
            <a:br>
              <a:rPr lang="en-GB" dirty="0" smtClean="0"/>
            </a:br>
            <a:r>
              <a:rPr lang="en-GB" dirty="0" smtClean="0"/>
              <a:t>now ‘</a:t>
            </a:r>
            <a:r>
              <a:rPr lang="en-GB" dirty="0" smtClean="0">
                <a:solidFill>
                  <a:srgbClr val="7030A0"/>
                </a:solidFill>
              </a:rPr>
              <a:t>confusing mixtures</a:t>
            </a:r>
            <a:r>
              <a:rPr lang="en-GB" dirty="0" smtClean="0"/>
              <a:t>’ related to ‘</a:t>
            </a:r>
            <a:r>
              <a:rPr lang="en-GB" dirty="0" smtClean="0">
                <a:solidFill>
                  <a:srgbClr val="7030A0"/>
                </a:solidFill>
              </a:rPr>
              <a:t>much more</a:t>
            </a:r>
            <a:br>
              <a:rPr lang="en-GB" dirty="0" smtClean="0">
                <a:solidFill>
                  <a:srgbClr val="7030A0"/>
                </a:solidFill>
              </a:rPr>
            </a:br>
            <a:r>
              <a:rPr lang="en-GB" dirty="0" smtClean="0">
                <a:solidFill>
                  <a:srgbClr val="7030A0"/>
                </a:solidFill>
              </a:rPr>
              <a:t>“respectable</a:t>
            </a:r>
            <a:r>
              <a:rPr lang="en-GB" dirty="0" smtClean="0"/>
              <a:t>”’ specified stem lineages</a:t>
            </a:r>
            <a:endParaRPr lang="en-GB" dirty="0"/>
          </a:p>
        </p:txBody>
      </p:sp>
      <p:sp>
        <p:nvSpPr>
          <p:cNvPr id="62" name="TextBox 61"/>
          <p:cNvSpPr txBox="1"/>
          <p:nvPr/>
        </p:nvSpPr>
        <p:spPr>
          <a:xfrm flipH="1">
            <a:off x="86814" y="-7507322"/>
            <a:ext cx="2580072" cy="1200329"/>
          </a:xfrm>
          <a:prstGeom prst="rect">
            <a:avLst/>
          </a:prstGeom>
          <a:noFill/>
        </p:spPr>
        <p:txBody>
          <a:bodyPr wrap="square" rtlCol="0">
            <a:spAutoFit/>
          </a:bodyPr>
          <a:lstStyle/>
          <a:p>
            <a:r>
              <a:rPr lang="en-GB" dirty="0"/>
              <a:t>Adapted from </a:t>
            </a:r>
            <a:r>
              <a:rPr lang="en-GB" dirty="0" err="1"/>
              <a:t>Brysse</a:t>
            </a:r>
            <a:r>
              <a:rPr lang="en-GB" dirty="0"/>
              <a:t> </a:t>
            </a:r>
            <a:r>
              <a:rPr lang="en-GB" i="1" dirty="0"/>
              <a:t>Studies in </a:t>
            </a:r>
            <a:r>
              <a:rPr lang="en-GB" i="1" dirty="0" err="1"/>
              <a:t>Hist</a:t>
            </a:r>
            <a:r>
              <a:rPr lang="en-GB" i="1" dirty="0"/>
              <a:t> &amp; Phil of </a:t>
            </a:r>
            <a:r>
              <a:rPr lang="en-GB" i="1" dirty="0" err="1"/>
              <a:t>Biol</a:t>
            </a:r>
            <a:r>
              <a:rPr lang="en-GB" i="1" dirty="0"/>
              <a:t> and Biomed Sciences </a:t>
            </a:r>
            <a:r>
              <a:rPr lang="en-GB" dirty="0"/>
              <a:t>39, 2008 </a:t>
            </a:r>
          </a:p>
        </p:txBody>
      </p:sp>
      <p:sp>
        <p:nvSpPr>
          <p:cNvPr id="63" name="TextBox 62"/>
          <p:cNvSpPr txBox="1"/>
          <p:nvPr/>
        </p:nvSpPr>
        <p:spPr>
          <a:xfrm>
            <a:off x="5772122" y="6217410"/>
            <a:ext cx="6088428" cy="307777"/>
          </a:xfrm>
          <a:prstGeom prst="rect">
            <a:avLst/>
          </a:prstGeom>
          <a:noFill/>
        </p:spPr>
        <p:txBody>
          <a:bodyPr wrap="square" rtlCol="0">
            <a:spAutoFit/>
          </a:bodyPr>
          <a:lstStyle/>
          <a:p>
            <a:r>
              <a:rPr lang="en-GB" sz="1400" dirty="0" smtClean="0"/>
              <a:t>Adapted </a:t>
            </a:r>
            <a:r>
              <a:rPr lang="en-GB" sz="1400" dirty="0"/>
              <a:t>from </a:t>
            </a:r>
            <a:r>
              <a:rPr lang="en-GB" sz="1400" dirty="0" err="1"/>
              <a:t>Brysse</a:t>
            </a:r>
            <a:r>
              <a:rPr lang="en-GB" sz="1400" dirty="0"/>
              <a:t> </a:t>
            </a:r>
            <a:r>
              <a:rPr lang="en-GB" sz="1400" i="1" dirty="0"/>
              <a:t>Studies in </a:t>
            </a:r>
            <a:r>
              <a:rPr lang="en-GB" sz="1400" i="1" dirty="0" err="1"/>
              <a:t>Hist</a:t>
            </a:r>
            <a:r>
              <a:rPr lang="en-GB" sz="1400" i="1" dirty="0"/>
              <a:t> &amp; Phil of </a:t>
            </a:r>
            <a:r>
              <a:rPr lang="en-GB" sz="1400" i="1" dirty="0" err="1"/>
              <a:t>Biol</a:t>
            </a:r>
            <a:r>
              <a:rPr lang="en-GB" sz="1400" i="1" dirty="0"/>
              <a:t> and Biomed Sciences </a:t>
            </a:r>
            <a:r>
              <a:rPr lang="en-GB" sz="1400" dirty="0"/>
              <a:t>39, </a:t>
            </a:r>
            <a:r>
              <a:rPr lang="en-GB" sz="1400" dirty="0" smtClean="0"/>
              <a:t>2008</a:t>
            </a:r>
            <a:endParaRPr lang="en-GB" sz="1400" dirty="0"/>
          </a:p>
        </p:txBody>
      </p:sp>
      <p:sp>
        <p:nvSpPr>
          <p:cNvPr id="64" name="TextBox 63"/>
          <p:cNvSpPr txBox="1"/>
          <p:nvPr/>
        </p:nvSpPr>
        <p:spPr>
          <a:xfrm>
            <a:off x="7996173" y="2395470"/>
            <a:ext cx="3929664" cy="923330"/>
          </a:xfrm>
          <a:prstGeom prst="rect">
            <a:avLst/>
          </a:prstGeom>
          <a:noFill/>
        </p:spPr>
        <p:txBody>
          <a:bodyPr wrap="square" rtlCol="0">
            <a:spAutoFit/>
          </a:bodyPr>
          <a:lstStyle/>
          <a:p>
            <a:r>
              <a:rPr lang="en-GB" b="1" dirty="0" smtClean="0"/>
              <a:t>Last common ancestor </a:t>
            </a:r>
            <a:r>
              <a:rPr lang="en-GB" dirty="0" smtClean="0"/>
              <a:t>sharing</a:t>
            </a:r>
            <a:br>
              <a:rPr lang="en-GB" dirty="0" smtClean="0"/>
            </a:br>
            <a:r>
              <a:rPr lang="en-GB" dirty="0" smtClean="0"/>
              <a:t>all defining features (‘</a:t>
            </a:r>
            <a:r>
              <a:rPr lang="en-GB" dirty="0" err="1" smtClean="0">
                <a:solidFill>
                  <a:srgbClr val="7030A0"/>
                </a:solidFill>
              </a:rPr>
              <a:t>synapomorphies</a:t>
            </a:r>
            <a:r>
              <a:rPr lang="en-GB" dirty="0" smtClean="0"/>
              <a:t>’) of crown group </a:t>
            </a:r>
            <a:endParaRPr lang="en-GB" dirty="0"/>
          </a:p>
        </p:txBody>
      </p:sp>
      <p:sp>
        <p:nvSpPr>
          <p:cNvPr id="2" name="Slide Number Placeholder 1"/>
          <p:cNvSpPr>
            <a:spLocks noGrp="1"/>
          </p:cNvSpPr>
          <p:nvPr>
            <p:ph type="sldNum" sz="quarter" idx="12"/>
          </p:nvPr>
        </p:nvSpPr>
        <p:spPr/>
        <p:txBody>
          <a:bodyPr/>
          <a:lstStyle/>
          <a:p>
            <a:fld id="{0C3C750E-3C81-4169-8FD7-C17884284226}" type="slidenum">
              <a:rPr lang="en-GB" smtClean="0"/>
              <a:t>11</a:t>
            </a:fld>
            <a:endParaRPr lang="en-GB"/>
          </a:p>
        </p:txBody>
      </p:sp>
    </p:spTree>
    <p:extLst>
      <p:ext uri="{BB962C8B-B14F-4D97-AF65-F5344CB8AC3E}">
        <p14:creationId xmlns:p14="http://schemas.microsoft.com/office/powerpoint/2010/main" val="334040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1000"/>
                                        <p:tgtEl>
                                          <p:spTgt spid="27"/>
                                        </p:tgtEl>
                                      </p:cBhvr>
                                    </p:animEffect>
                                    <p:anim calcmode="lin" valueType="num">
                                      <p:cBhvr>
                                        <p:cTn id="49" dur="1000" fill="hold"/>
                                        <p:tgtEl>
                                          <p:spTgt spid="27"/>
                                        </p:tgtEl>
                                        <p:attrNameLst>
                                          <p:attrName>ppt_x</p:attrName>
                                        </p:attrNameLst>
                                      </p:cBhvr>
                                      <p:tavLst>
                                        <p:tav tm="0">
                                          <p:val>
                                            <p:strVal val="#ppt_x"/>
                                          </p:val>
                                        </p:tav>
                                        <p:tav tm="100000">
                                          <p:val>
                                            <p:strVal val="#ppt_x"/>
                                          </p:val>
                                        </p:tav>
                                      </p:tavLst>
                                    </p:anim>
                                    <p:anim calcmode="lin" valueType="num">
                                      <p:cBhvr>
                                        <p:cTn id="5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1000"/>
                                        <p:tgtEl>
                                          <p:spTgt spid="7"/>
                                        </p:tgtEl>
                                      </p:cBhvr>
                                    </p:animEffect>
                                    <p:anim calcmode="lin" valueType="num">
                                      <p:cBhvr>
                                        <p:cTn id="62" dur="1000" fill="hold"/>
                                        <p:tgtEl>
                                          <p:spTgt spid="7"/>
                                        </p:tgtEl>
                                        <p:attrNameLst>
                                          <p:attrName>ppt_x</p:attrName>
                                        </p:attrNameLst>
                                      </p:cBhvr>
                                      <p:tavLst>
                                        <p:tav tm="0">
                                          <p:val>
                                            <p:strVal val="#ppt_x"/>
                                          </p:val>
                                        </p:tav>
                                        <p:tav tm="100000">
                                          <p:val>
                                            <p:strVal val="#ppt_x"/>
                                          </p:val>
                                        </p:tav>
                                      </p:tavLst>
                                    </p:anim>
                                    <p:anim calcmode="lin" valueType="num">
                                      <p:cBhvr>
                                        <p:cTn id="6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5"/>
                                        </p:tgtEl>
                                        <p:attrNameLst>
                                          <p:attrName>style.visibility</p:attrName>
                                        </p:attrNameLst>
                                      </p:cBhvr>
                                      <p:to>
                                        <p:strVal val="visible"/>
                                      </p:to>
                                    </p:set>
                                    <p:anim calcmode="lin" valueType="num">
                                      <p:cBhvr additive="base">
                                        <p:cTn id="68" dur="500" fill="hold"/>
                                        <p:tgtEl>
                                          <p:spTgt spid="5"/>
                                        </p:tgtEl>
                                        <p:attrNameLst>
                                          <p:attrName>ppt_x</p:attrName>
                                        </p:attrNameLst>
                                      </p:cBhvr>
                                      <p:tavLst>
                                        <p:tav tm="0">
                                          <p:val>
                                            <p:strVal val="#ppt_x"/>
                                          </p:val>
                                        </p:tav>
                                        <p:tav tm="100000">
                                          <p:val>
                                            <p:strVal val="#ppt_x"/>
                                          </p:val>
                                        </p:tav>
                                      </p:tavLst>
                                    </p:anim>
                                    <p:anim calcmode="lin" valueType="num">
                                      <p:cBhvr additive="base">
                                        <p:cTn id="6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fade">
                                      <p:cBhvr>
                                        <p:cTn id="74" dur="1000"/>
                                        <p:tgtEl>
                                          <p:spTgt spid="8"/>
                                        </p:tgtEl>
                                      </p:cBhvr>
                                    </p:animEffect>
                                    <p:anim calcmode="lin" valueType="num">
                                      <p:cBhvr>
                                        <p:cTn id="75" dur="1000" fill="hold"/>
                                        <p:tgtEl>
                                          <p:spTgt spid="8"/>
                                        </p:tgtEl>
                                        <p:attrNameLst>
                                          <p:attrName>ppt_x</p:attrName>
                                        </p:attrNameLst>
                                      </p:cBhvr>
                                      <p:tavLst>
                                        <p:tav tm="0">
                                          <p:val>
                                            <p:strVal val="#ppt_x"/>
                                          </p:val>
                                        </p:tav>
                                        <p:tav tm="100000">
                                          <p:val>
                                            <p:strVal val="#ppt_x"/>
                                          </p:val>
                                        </p:tav>
                                      </p:tavLst>
                                    </p:anim>
                                    <p:anim calcmode="lin" valueType="num">
                                      <p:cBhvr>
                                        <p:cTn id="7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64">
                                            <p:txEl>
                                              <p:pRg st="0" end="0"/>
                                            </p:txEl>
                                          </p:spTgt>
                                        </p:tgtEl>
                                        <p:attrNameLst>
                                          <p:attrName>style.visibility</p:attrName>
                                        </p:attrNameLst>
                                      </p:cBhvr>
                                      <p:to>
                                        <p:strVal val="visible"/>
                                      </p:to>
                                    </p:set>
                                    <p:animEffect transition="in" filter="fade">
                                      <p:cBhvr>
                                        <p:cTn id="81" dur="1000"/>
                                        <p:tgtEl>
                                          <p:spTgt spid="64">
                                            <p:txEl>
                                              <p:pRg st="0" end="0"/>
                                            </p:txEl>
                                          </p:spTgt>
                                        </p:tgtEl>
                                      </p:cBhvr>
                                    </p:animEffect>
                                    <p:anim calcmode="lin" valueType="num">
                                      <p:cBhvr>
                                        <p:cTn id="82" dur="1000" fill="hold"/>
                                        <p:tgtEl>
                                          <p:spTgt spid="64">
                                            <p:txEl>
                                              <p:pRg st="0" end="0"/>
                                            </p:txEl>
                                          </p:spTgt>
                                        </p:tgtEl>
                                        <p:attrNameLst>
                                          <p:attrName>ppt_x</p:attrName>
                                        </p:attrNameLst>
                                      </p:cBhvr>
                                      <p:tavLst>
                                        <p:tav tm="0">
                                          <p:val>
                                            <p:strVal val="#ppt_x"/>
                                          </p:val>
                                        </p:tav>
                                        <p:tav tm="100000">
                                          <p:val>
                                            <p:strVal val="#ppt_x"/>
                                          </p:val>
                                        </p:tav>
                                      </p:tavLst>
                                    </p:anim>
                                    <p:anim calcmode="lin" valueType="num">
                                      <p:cBhvr>
                                        <p:cTn id="83" dur="1000" fill="hold"/>
                                        <p:tgtEl>
                                          <p:spTgt spid="6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31"/>
                                        </p:tgtEl>
                                        <p:attrNameLst>
                                          <p:attrName>style.visibility</p:attrName>
                                        </p:attrNameLst>
                                      </p:cBhvr>
                                      <p:to>
                                        <p:strVal val="visible"/>
                                      </p:to>
                                    </p:set>
                                    <p:anim calcmode="lin" valueType="num">
                                      <p:cBhvr additive="base">
                                        <p:cTn id="88" dur="500" fill="hold"/>
                                        <p:tgtEl>
                                          <p:spTgt spid="31"/>
                                        </p:tgtEl>
                                        <p:attrNameLst>
                                          <p:attrName>ppt_x</p:attrName>
                                        </p:attrNameLst>
                                      </p:cBhvr>
                                      <p:tavLst>
                                        <p:tav tm="0">
                                          <p:val>
                                            <p:strVal val="#ppt_x"/>
                                          </p:val>
                                        </p:tav>
                                        <p:tav tm="100000">
                                          <p:val>
                                            <p:strVal val="#ppt_x"/>
                                          </p:val>
                                        </p:tav>
                                      </p:tavLst>
                                    </p:anim>
                                    <p:anim calcmode="lin" valueType="num">
                                      <p:cBhvr additive="base">
                                        <p:cTn id="89"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10">
                                            <p:txEl>
                                              <p:pRg st="0" end="0"/>
                                            </p:txEl>
                                          </p:spTgt>
                                        </p:tgtEl>
                                        <p:attrNameLst>
                                          <p:attrName>style.visibility</p:attrName>
                                        </p:attrNameLst>
                                      </p:cBhvr>
                                      <p:to>
                                        <p:strVal val="visible"/>
                                      </p:to>
                                    </p:set>
                                    <p:animEffect transition="in" filter="fade">
                                      <p:cBhvr>
                                        <p:cTn id="94" dur="1000"/>
                                        <p:tgtEl>
                                          <p:spTgt spid="10">
                                            <p:txEl>
                                              <p:pRg st="0" end="0"/>
                                            </p:txEl>
                                          </p:spTgt>
                                        </p:tgtEl>
                                      </p:cBhvr>
                                    </p:animEffect>
                                    <p:anim calcmode="lin" valueType="num">
                                      <p:cBhvr>
                                        <p:cTn id="9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nodeType="clickEffect">
                                  <p:stCondLst>
                                    <p:cond delay="0"/>
                                  </p:stCondLst>
                                  <p:childTnLst>
                                    <p:set>
                                      <p:cBhvr>
                                        <p:cTn id="100" dur="1" fill="hold">
                                          <p:stCondLst>
                                            <p:cond delay="0"/>
                                          </p:stCondLst>
                                        </p:cTn>
                                        <p:tgtEl>
                                          <p:spTgt spid="29"/>
                                        </p:tgtEl>
                                        <p:attrNameLst>
                                          <p:attrName>style.visibility</p:attrName>
                                        </p:attrNameLst>
                                      </p:cBhvr>
                                      <p:to>
                                        <p:strVal val="visible"/>
                                      </p:to>
                                    </p:set>
                                    <p:anim calcmode="lin" valueType="num">
                                      <p:cBhvr additive="base">
                                        <p:cTn id="101" dur="500" fill="hold"/>
                                        <p:tgtEl>
                                          <p:spTgt spid="29"/>
                                        </p:tgtEl>
                                        <p:attrNameLst>
                                          <p:attrName>ppt_x</p:attrName>
                                        </p:attrNameLst>
                                      </p:cBhvr>
                                      <p:tavLst>
                                        <p:tav tm="0">
                                          <p:val>
                                            <p:strVal val="#ppt_x"/>
                                          </p:val>
                                        </p:tav>
                                        <p:tav tm="100000">
                                          <p:val>
                                            <p:strVal val="#ppt_x"/>
                                          </p:val>
                                        </p:tav>
                                      </p:tavLst>
                                    </p:anim>
                                    <p:anim calcmode="lin" valueType="num">
                                      <p:cBhvr additive="base">
                                        <p:cTn id="10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45"/>
                                        </p:tgtEl>
                                        <p:attrNameLst>
                                          <p:attrName>style.visibility</p:attrName>
                                        </p:attrNameLst>
                                      </p:cBhvr>
                                      <p:to>
                                        <p:strVal val="visible"/>
                                      </p:to>
                                    </p:set>
                                    <p:animEffect transition="in" filter="fade">
                                      <p:cBhvr>
                                        <p:cTn id="107" dur="1000"/>
                                        <p:tgtEl>
                                          <p:spTgt spid="45"/>
                                        </p:tgtEl>
                                      </p:cBhvr>
                                    </p:animEffect>
                                    <p:anim calcmode="lin" valueType="num">
                                      <p:cBhvr>
                                        <p:cTn id="108" dur="1000" fill="hold"/>
                                        <p:tgtEl>
                                          <p:spTgt spid="45"/>
                                        </p:tgtEl>
                                        <p:attrNameLst>
                                          <p:attrName>ppt_x</p:attrName>
                                        </p:attrNameLst>
                                      </p:cBhvr>
                                      <p:tavLst>
                                        <p:tav tm="0">
                                          <p:val>
                                            <p:strVal val="#ppt_x"/>
                                          </p:val>
                                        </p:tav>
                                        <p:tav tm="100000">
                                          <p:val>
                                            <p:strVal val="#ppt_x"/>
                                          </p:val>
                                        </p:tav>
                                      </p:tavLst>
                                    </p:anim>
                                    <p:anim calcmode="lin" valueType="num">
                                      <p:cBhvr>
                                        <p:cTn id="10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nodeType="clickEffect">
                                  <p:stCondLst>
                                    <p:cond delay="0"/>
                                  </p:stCondLst>
                                  <p:childTnLst>
                                    <p:set>
                                      <p:cBhvr>
                                        <p:cTn id="113" dur="1" fill="hold">
                                          <p:stCondLst>
                                            <p:cond delay="0"/>
                                          </p:stCondLst>
                                        </p:cTn>
                                        <p:tgtEl>
                                          <p:spTgt spid="49"/>
                                        </p:tgtEl>
                                        <p:attrNameLst>
                                          <p:attrName>style.visibility</p:attrName>
                                        </p:attrNameLst>
                                      </p:cBhvr>
                                      <p:to>
                                        <p:strVal val="visible"/>
                                      </p:to>
                                    </p:set>
                                    <p:anim calcmode="lin" valueType="num">
                                      <p:cBhvr additive="base">
                                        <p:cTn id="114" dur="500" fill="hold"/>
                                        <p:tgtEl>
                                          <p:spTgt spid="49"/>
                                        </p:tgtEl>
                                        <p:attrNameLst>
                                          <p:attrName>ppt_x</p:attrName>
                                        </p:attrNameLst>
                                      </p:cBhvr>
                                      <p:tavLst>
                                        <p:tav tm="0">
                                          <p:val>
                                            <p:strVal val="#ppt_x"/>
                                          </p:val>
                                        </p:tav>
                                        <p:tav tm="100000">
                                          <p:val>
                                            <p:strVal val="#ppt_x"/>
                                          </p:val>
                                        </p:tav>
                                      </p:tavLst>
                                    </p:anim>
                                    <p:anim calcmode="lin" valueType="num">
                                      <p:cBhvr additive="base">
                                        <p:cTn id="115"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grpId="0" nodeType="clickEffect">
                                  <p:stCondLst>
                                    <p:cond delay="0"/>
                                  </p:stCondLst>
                                  <p:childTnLst>
                                    <p:set>
                                      <p:cBhvr>
                                        <p:cTn id="119" dur="1" fill="hold">
                                          <p:stCondLst>
                                            <p:cond delay="0"/>
                                          </p:stCondLst>
                                        </p:cTn>
                                        <p:tgtEl>
                                          <p:spTgt spid="46"/>
                                        </p:tgtEl>
                                        <p:attrNameLst>
                                          <p:attrName>style.visibility</p:attrName>
                                        </p:attrNameLst>
                                      </p:cBhvr>
                                      <p:to>
                                        <p:strVal val="visible"/>
                                      </p:to>
                                    </p:set>
                                    <p:animEffect transition="in" filter="fade">
                                      <p:cBhvr>
                                        <p:cTn id="120" dur="1000"/>
                                        <p:tgtEl>
                                          <p:spTgt spid="46"/>
                                        </p:tgtEl>
                                      </p:cBhvr>
                                    </p:animEffect>
                                    <p:anim calcmode="lin" valueType="num">
                                      <p:cBhvr>
                                        <p:cTn id="121" dur="1000" fill="hold"/>
                                        <p:tgtEl>
                                          <p:spTgt spid="46"/>
                                        </p:tgtEl>
                                        <p:attrNameLst>
                                          <p:attrName>ppt_x</p:attrName>
                                        </p:attrNameLst>
                                      </p:cBhvr>
                                      <p:tavLst>
                                        <p:tav tm="0">
                                          <p:val>
                                            <p:strVal val="#ppt_x"/>
                                          </p:val>
                                        </p:tav>
                                        <p:tav tm="100000">
                                          <p:val>
                                            <p:strVal val="#ppt_x"/>
                                          </p:val>
                                        </p:tav>
                                      </p:tavLst>
                                    </p:anim>
                                    <p:anim calcmode="lin" valueType="num">
                                      <p:cBhvr>
                                        <p:cTn id="122"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54"/>
                                        </p:tgtEl>
                                        <p:attrNameLst>
                                          <p:attrName>style.visibility</p:attrName>
                                        </p:attrNameLst>
                                      </p:cBhvr>
                                      <p:to>
                                        <p:strVal val="visible"/>
                                      </p:to>
                                    </p:set>
                                    <p:anim calcmode="lin" valueType="num">
                                      <p:cBhvr additive="base">
                                        <p:cTn id="127" dur="500" fill="hold"/>
                                        <p:tgtEl>
                                          <p:spTgt spid="54"/>
                                        </p:tgtEl>
                                        <p:attrNameLst>
                                          <p:attrName>ppt_x</p:attrName>
                                        </p:attrNameLst>
                                      </p:cBhvr>
                                      <p:tavLst>
                                        <p:tav tm="0">
                                          <p:val>
                                            <p:strVal val="#ppt_x"/>
                                          </p:val>
                                        </p:tav>
                                        <p:tav tm="100000">
                                          <p:val>
                                            <p:strVal val="#ppt_x"/>
                                          </p:val>
                                        </p:tav>
                                      </p:tavLst>
                                    </p:anim>
                                    <p:anim calcmode="lin" valueType="num">
                                      <p:cBhvr additive="base">
                                        <p:cTn id="12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nodeType="clickEffect">
                                  <p:stCondLst>
                                    <p:cond delay="0"/>
                                  </p:stCondLst>
                                  <p:childTnLst>
                                    <p:set>
                                      <p:cBhvr>
                                        <p:cTn id="132" dur="1" fill="hold">
                                          <p:stCondLst>
                                            <p:cond delay="0"/>
                                          </p:stCondLst>
                                        </p:cTn>
                                        <p:tgtEl>
                                          <p:spTgt spid="47">
                                            <p:txEl>
                                              <p:pRg st="0" end="0"/>
                                            </p:txEl>
                                          </p:spTgt>
                                        </p:tgtEl>
                                        <p:attrNameLst>
                                          <p:attrName>style.visibility</p:attrName>
                                        </p:attrNameLst>
                                      </p:cBhvr>
                                      <p:to>
                                        <p:strVal val="visible"/>
                                      </p:to>
                                    </p:set>
                                    <p:animEffect transition="in" filter="fade">
                                      <p:cBhvr>
                                        <p:cTn id="133" dur="1000"/>
                                        <p:tgtEl>
                                          <p:spTgt spid="47">
                                            <p:txEl>
                                              <p:pRg st="0" end="0"/>
                                            </p:txEl>
                                          </p:spTgt>
                                        </p:tgtEl>
                                      </p:cBhvr>
                                    </p:animEffect>
                                    <p:anim calcmode="lin" valueType="num">
                                      <p:cBhvr>
                                        <p:cTn id="134" dur="1000" fill="hold"/>
                                        <p:tgtEl>
                                          <p:spTgt spid="47">
                                            <p:txEl>
                                              <p:pRg st="0" end="0"/>
                                            </p:txEl>
                                          </p:spTgt>
                                        </p:tgtEl>
                                        <p:attrNameLst>
                                          <p:attrName>ppt_x</p:attrName>
                                        </p:attrNameLst>
                                      </p:cBhvr>
                                      <p:tavLst>
                                        <p:tav tm="0">
                                          <p:val>
                                            <p:strVal val="#ppt_x"/>
                                          </p:val>
                                        </p:tav>
                                        <p:tav tm="100000">
                                          <p:val>
                                            <p:strVal val="#ppt_x"/>
                                          </p:val>
                                        </p:tav>
                                      </p:tavLst>
                                    </p:anim>
                                    <p:anim calcmode="lin" valueType="num">
                                      <p:cBhvr>
                                        <p:cTn id="135" dur="1000" fill="hold"/>
                                        <p:tgtEl>
                                          <p:spTgt spid="4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4" fill="hold" nodeType="clickEffect">
                                  <p:stCondLst>
                                    <p:cond delay="0"/>
                                  </p:stCondLst>
                                  <p:childTnLst>
                                    <p:set>
                                      <p:cBhvr>
                                        <p:cTn id="139" dur="1" fill="hold">
                                          <p:stCondLst>
                                            <p:cond delay="0"/>
                                          </p:stCondLst>
                                        </p:cTn>
                                        <p:tgtEl>
                                          <p:spTgt spid="51"/>
                                        </p:tgtEl>
                                        <p:attrNameLst>
                                          <p:attrName>style.visibility</p:attrName>
                                        </p:attrNameLst>
                                      </p:cBhvr>
                                      <p:to>
                                        <p:strVal val="visible"/>
                                      </p:to>
                                    </p:set>
                                    <p:anim calcmode="lin" valueType="num">
                                      <p:cBhvr additive="base">
                                        <p:cTn id="140" dur="500" fill="hold"/>
                                        <p:tgtEl>
                                          <p:spTgt spid="51"/>
                                        </p:tgtEl>
                                        <p:attrNameLst>
                                          <p:attrName>ppt_x</p:attrName>
                                        </p:attrNameLst>
                                      </p:cBhvr>
                                      <p:tavLst>
                                        <p:tav tm="0">
                                          <p:val>
                                            <p:strVal val="#ppt_x"/>
                                          </p:val>
                                        </p:tav>
                                        <p:tav tm="100000">
                                          <p:val>
                                            <p:strVal val="#ppt_x"/>
                                          </p:val>
                                        </p:tav>
                                      </p:tavLst>
                                    </p:anim>
                                    <p:anim calcmode="lin" valueType="num">
                                      <p:cBhvr additive="base">
                                        <p:cTn id="141"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nodeType="clickEffect">
                                  <p:stCondLst>
                                    <p:cond delay="0"/>
                                  </p:stCondLst>
                                  <p:childTnLst>
                                    <p:set>
                                      <p:cBhvr>
                                        <p:cTn id="145" dur="1" fill="hold">
                                          <p:stCondLst>
                                            <p:cond delay="0"/>
                                          </p:stCondLst>
                                        </p:cTn>
                                        <p:tgtEl>
                                          <p:spTgt spid="13">
                                            <p:txEl>
                                              <p:pRg st="0" end="0"/>
                                            </p:txEl>
                                          </p:spTgt>
                                        </p:tgtEl>
                                        <p:attrNameLst>
                                          <p:attrName>style.visibility</p:attrName>
                                        </p:attrNameLst>
                                      </p:cBhvr>
                                      <p:to>
                                        <p:strVal val="visible"/>
                                      </p:to>
                                    </p:set>
                                    <p:animEffect transition="in" filter="fade">
                                      <p:cBhvr>
                                        <p:cTn id="146" dur="1000"/>
                                        <p:tgtEl>
                                          <p:spTgt spid="13">
                                            <p:txEl>
                                              <p:pRg st="0" end="0"/>
                                            </p:txEl>
                                          </p:spTgt>
                                        </p:tgtEl>
                                      </p:cBhvr>
                                    </p:animEffect>
                                    <p:anim calcmode="lin" valueType="num">
                                      <p:cBhvr>
                                        <p:cTn id="14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4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nodeType="clickEffect">
                                  <p:stCondLst>
                                    <p:cond delay="0"/>
                                  </p:stCondLst>
                                  <p:childTnLst>
                                    <p:set>
                                      <p:cBhvr>
                                        <p:cTn id="152" dur="1" fill="hold">
                                          <p:stCondLst>
                                            <p:cond delay="0"/>
                                          </p:stCondLst>
                                        </p:cTn>
                                        <p:tgtEl>
                                          <p:spTgt spid="58"/>
                                        </p:tgtEl>
                                        <p:attrNameLst>
                                          <p:attrName>style.visibility</p:attrName>
                                        </p:attrNameLst>
                                      </p:cBhvr>
                                      <p:to>
                                        <p:strVal val="visible"/>
                                      </p:to>
                                    </p:set>
                                    <p:anim calcmode="lin" valueType="num">
                                      <p:cBhvr additive="base">
                                        <p:cTn id="153" dur="500" fill="hold"/>
                                        <p:tgtEl>
                                          <p:spTgt spid="58"/>
                                        </p:tgtEl>
                                        <p:attrNameLst>
                                          <p:attrName>ppt_x</p:attrName>
                                        </p:attrNameLst>
                                      </p:cBhvr>
                                      <p:tavLst>
                                        <p:tav tm="0">
                                          <p:val>
                                            <p:strVal val="#ppt_x"/>
                                          </p:val>
                                        </p:tav>
                                        <p:tav tm="100000">
                                          <p:val>
                                            <p:strVal val="#ppt_x"/>
                                          </p:val>
                                        </p:tav>
                                      </p:tavLst>
                                    </p:anim>
                                    <p:anim calcmode="lin" valueType="num">
                                      <p:cBhvr additive="base">
                                        <p:cTn id="154"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grpId="0" nodeType="clickEffect">
                                  <p:stCondLst>
                                    <p:cond delay="0"/>
                                  </p:stCondLst>
                                  <p:childTnLst>
                                    <p:set>
                                      <p:cBhvr>
                                        <p:cTn id="158" dur="1" fill="hold">
                                          <p:stCondLst>
                                            <p:cond delay="0"/>
                                          </p:stCondLst>
                                        </p:cTn>
                                        <p:tgtEl>
                                          <p:spTgt spid="63"/>
                                        </p:tgtEl>
                                        <p:attrNameLst>
                                          <p:attrName>style.visibility</p:attrName>
                                        </p:attrNameLst>
                                      </p:cBhvr>
                                      <p:to>
                                        <p:strVal val="visible"/>
                                      </p:to>
                                    </p:set>
                                    <p:anim calcmode="lin" valueType="num">
                                      <p:cBhvr additive="base">
                                        <p:cTn id="159" dur="500" fill="hold"/>
                                        <p:tgtEl>
                                          <p:spTgt spid="63"/>
                                        </p:tgtEl>
                                        <p:attrNameLst>
                                          <p:attrName>ppt_x</p:attrName>
                                        </p:attrNameLst>
                                      </p:cBhvr>
                                      <p:tavLst>
                                        <p:tav tm="0">
                                          <p:val>
                                            <p:strVal val="#ppt_x"/>
                                          </p:val>
                                        </p:tav>
                                        <p:tav tm="100000">
                                          <p:val>
                                            <p:strVal val="#ppt_x"/>
                                          </p:val>
                                        </p:tav>
                                      </p:tavLst>
                                    </p:anim>
                                    <p:anim calcmode="lin" valueType="num">
                                      <p:cBhvr additive="base">
                                        <p:cTn id="160"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42" presetClass="entr" presetSubtype="0" fill="hold" nodeType="clickEffect">
                                  <p:stCondLst>
                                    <p:cond delay="0"/>
                                  </p:stCondLst>
                                  <p:childTnLst>
                                    <p:set>
                                      <p:cBhvr>
                                        <p:cTn id="164" dur="1" fill="hold">
                                          <p:stCondLst>
                                            <p:cond delay="0"/>
                                          </p:stCondLst>
                                        </p:cTn>
                                        <p:tgtEl>
                                          <p:spTgt spid="61">
                                            <p:txEl>
                                              <p:pRg st="0" end="0"/>
                                            </p:txEl>
                                          </p:spTgt>
                                        </p:tgtEl>
                                        <p:attrNameLst>
                                          <p:attrName>style.visibility</p:attrName>
                                        </p:attrNameLst>
                                      </p:cBhvr>
                                      <p:to>
                                        <p:strVal val="visible"/>
                                      </p:to>
                                    </p:set>
                                    <p:animEffect transition="in" filter="fade">
                                      <p:cBhvr>
                                        <p:cTn id="165" dur="1000"/>
                                        <p:tgtEl>
                                          <p:spTgt spid="61">
                                            <p:txEl>
                                              <p:pRg st="0" end="0"/>
                                            </p:txEl>
                                          </p:spTgt>
                                        </p:tgtEl>
                                      </p:cBhvr>
                                    </p:animEffect>
                                    <p:anim calcmode="lin" valueType="num">
                                      <p:cBhvr>
                                        <p:cTn id="166" dur="1000" fill="hold"/>
                                        <p:tgtEl>
                                          <p:spTgt spid="61">
                                            <p:txEl>
                                              <p:pRg st="0" end="0"/>
                                            </p:txEl>
                                          </p:spTgt>
                                        </p:tgtEl>
                                        <p:attrNameLst>
                                          <p:attrName>ppt_x</p:attrName>
                                        </p:attrNameLst>
                                      </p:cBhvr>
                                      <p:tavLst>
                                        <p:tav tm="0">
                                          <p:val>
                                            <p:strVal val="#ppt_x"/>
                                          </p:val>
                                        </p:tav>
                                        <p:tav tm="100000">
                                          <p:val>
                                            <p:strVal val="#ppt_x"/>
                                          </p:val>
                                        </p:tav>
                                      </p:tavLst>
                                    </p:anim>
                                    <p:anim calcmode="lin" valueType="num">
                                      <p:cBhvr>
                                        <p:cTn id="167" dur="1000" fill="hold"/>
                                        <p:tgtEl>
                                          <p:spTgt spid="6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2" presetClass="entr" presetSubtype="4" fill="hold" nodeType="clickEffect">
                                  <p:stCondLst>
                                    <p:cond delay="0"/>
                                  </p:stCondLst>
                                  <p:childTnLst>
                                    <p:set>
                                      <p:cBhvr>
                                        <p:cTn id="171" dur="1" fill="hold">
                                          <p:stCondLst>
                                            <p:cond delay="0"/>
                                          </p:stCondLst>
                                        </p:cTn>
                                        <p:tgtEl>
                                          <p:spTgt spid="10">
                                            <p:txEl>
                                              <p:pRg st="1" end="1"/>
                                            </p:txEl>
                                          </p:spTgt>
                                        </p:tgtEl>
                                        <p:attrNameLst>
                                          <p:attrName>style.visibility</p:attrName>
                                        </p:attrNameLst>
                                      </p:cBhvr>
                                      <p:to>
                                        <p:strVal val="visible"/>
                                      </p:to>
                                    </p:set>
                                    <p:anim calcmode="lin" valueType="num">
                                      <p:cBhvr additive="base">
                                        <p:cTn id="172"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73"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4" fill="hold">
                      <p:stCondLst>
                        <p:cond delay="indefinite"/>
                      </p:stCondLst>
                      <p:childTnLst>
                        <p:par>
                          <p:cTn id="175" fill="hold">
                            <p:stCondLst>
                              <p:cond delay="0"/>
                            </p:stCondLst>
                            <p:childTnLst>
                              <p:par>
                                <p:cTn id="176" presetID="2" presetClass="entr" presetSubtype="4" fill="hold" nodeType="clickEffect">
                                  <p:stCondLst>
                                    <p:cond delay="0"/>
                                  </p:stCondLst>
                                  <p:childTnLst>
                                    <p:set>
                                      <p:cBhvr>
                                        <p:cTn id="177" dur="1" fill="hold">
                                          <p:stCondLst>
                                            <p:cond delay="0"/>
                                          </p:stCondLst>
                                        </p:cTn>
                                        <p:tgtEl>
                                          <p:spTgt spid="13">
                                            <p:txEl>
                                              <p:pRg st="1" end="1"/>
                                            </p:txEl>
                                          </p:spTgt>
                                        </p:tgtEl>
                                        <p:attrNameLst>
                                          <p:attrName>style.visibility</p:attrName>
                                        </p:attrNameLst>
                                      </p:cBhvr>
                                      <p:to>
                                        <p:strVal val="visible"/>
                                      </p:to>
                                    </p:set>
                                    <p:anim calcmode="lin" valueType="num">
                                      <p:cBhvr additive="base">
                                        <p:cTn id="178"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79"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p:bldP spid="9" grpId="0"/>
      <p:bldP spid="12" grpId="0"/>
      <p:bldP spid="27" grpId="0"/>
      <p:bldP spid="45" grpId="0"/>
      <p:bldP spid="46" grpId="0"/>
      <p:bldP spid="6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1"/>
            <a:ext cx="11449318" cy="592429"/>
          </a:xfrm>
        </p:spPr>
        <p:txBody>
          <a:bodyPr>
            <a:normAutofit/>
          </a:bodyPr>
          <a:lstStyle/>
          <a:p>
            <a:pPr algn="ctr"/>
            <a:r>
              <a:rPr lang="en-GB" sz="3600" b="1" dirty="0" smtClean="0"/>
              <a:t>Continuing research on BS faunas in the Canadian Rockies</a:t>
            </a:r>
            <a:endParaRPr lang="en-GB" sz="3600" b="1" dirty="0"/>
          </a:p>
        </p:txBody>
      </p:sp>
      <p:sp>
        <p:nvSpPr>
          <p:cNvPr id="3" name="Content Placeholder 2"/>
          <p:cNvSpPr>
            <a:spLocks noGrp="1"/>
          </p:cNvSpPr>
          <p:nvPr>
            <p:ph idx="1"/>
          </p:nvPr>
        </p:nvSpPr>
        <p:spPr>
          <a:xfrm>
            <a:off x="257577" y="502276"/>
            <a:ext cx="11694017" cy="6078828"/>
          </a:xfrm>
        </p:spPr>
        <p:txBody>
          <a:bodyPr>
            <a:noAutofit/>
          </a:bodyPr>
          <a:lstStyle/>
          <a:p>
            <a:r>
              <a:rPr lang="en-GB" sz="2000" dirty="0" smtClean="0">
                <a:solidFill>
                  <a:schemeClr val="accent2">
                    <a:lumMod val="50000"/>
                  </a:schemeClr>
                </a:solidFill>
              </a:rPr>
              <a:t>Desmond Collins</a:t>
            </a:r>
            <a:r>
              <a:rPr lang="en-GB" sz="2000" dirty="0" smtClean="0"/>
              <a:t>, based at the University of Toronto and the Royal Ottawa Museum (ROM) began to prospect more widely near the original Burgess quarries when the National Park authorities were still resistant to collecting at the original sites, and he </a:t>
            </a:r>
            <a:r>
              <a:rPr lang="en-GB" sz="2000" dirty="0" smtClean="0">
                <a:solidFill>
                  <a:schemeClr val="accent2">
                    <a:lumMod val="50000"/>
                  </a:schemeClr>
                </a:solidFill>
              </a:rPr>
              <a:t>found a series of other fossiliferous localities within a few kilometres. </a:t>
            </a:r>
          </a:p>
          <a:p>
            <a:r>
              <a:rPr lang="en-GB" sz="2000" dirty="0" smtClean="0"/>
              <a:t>Later Collins was also permitted to lead fresh excavations at the Walcott and Raymond Quarries alongside continuing explorations in the wider locality. From 2006 </a:t>
            </a:r>
            <a:r>
              <a:rPr lang="en-GB" sz="2000" dirty="0" smtClean="0">
                <a:solidFill>
                  <a:schemeClr val="accent2">
                    <a:lumMod val="50000"/>
                  </a:schemeClr>
                </a:solidFill>
              </a:rPr>
              <a:t>Jean-Bernard Caron</a:t>
            </a:r>
            <a:r>
              <a:rPr lang="en-GB" sz="2000" dirty="0" smtClean="0"/>
              <a:t>, also based at Toronto and the ROM, took over and added further new sites, including </a:t>
            </a:r>
            <a:r>
              <a:rPr lang="en-GB" sz="2000" dirty="0" smtClean="0">
                <a:solidFill>
                  <a:schemeClr val="accent2">
                    <a:lumMod val="50000"/>
                  </a:schemeClr>
                </a:solidFill>
              </a:rPr>
              <a:t>Marble Canyon </a:t>
            </a:r>
            <a:r>
              <a:rPr lang="en-GB" sz="2000" dirty="0" smtClean="0"/>
              <a:t>in 2012</a:t>
            </a:r>
          </a:p>
          <a:p>
            <a:r>
              <a:rPr lang="en-GB" sz="2000" dirty="0" smtClean="0"/>
              <a:t>By 2015 the Royal Ottawa Museum had accumulated </a:t>
            </a:r>
            <a:r>
              <a:rPr lang="en-GB" sz="2000" dirty="0" smtClean="0">
                <a:solidFill>
                  <a:schemeClr val="accent2">
                    <a:lumMod val="50000"/>
                  </a:schemeClr>
                </a:solidFill>
              </a:rPr>
              <a:t>150,000 specimens </a:t>
            </a:r>
            <a:r>
              <a:rPr lang="en-GB" sz="2000" dirty="0" smtClean="0"/>
              <a:t>(including many slabs with more than one fossil), compared with the 65,000 still held at the Smithsonian </a:t>
            </a:r>
          </a:p>
          <a:p>
            <a:r>
              <a:rPr lang="en-GB" sz="2000" dirty="0" smtClean="0"/>
              <a:t>This has provided the basis for (a) the </a:t>
            </a:r>
            <a:r>
              <a:rPr lang="en-GB" sz="2000" dirty="0" smtClean="0">
                <a:solidFill>
                  <a:schemeClr val="accent2">
                    <a:lumMod val="50000"/>
                  </a:schemeClr>
                </a:solidFill>
              </a:rPr>
              <a:t>more detailed analysis of species </a:t>
            </a:r>
            <a:r>
              <a:rPr lang="en-GB" sz="2000" dirty="0" smtClean="0"/>
              <a:t>recognised earlier; (b) the identification and characterisation of </a:t>
            </a:r>
            <a:r>
              <a:rPr lang="en-GB" sz="2000" dirty="0" smtClean="0">
                <a:solidFill>
                  <a:schemeClr val="accent2">
                    <a:lumMod val="50000"/>
                  </a:schemeClr>
                </a:solidFill>
              </a:rPr>
              <a:t>further new genera</a:t>
            </a:r>
            <a:r>
              <a:rPr lang="en-GB" sz="2000" dirty="0" smtClean="0"/>
              <a:t>; (c) fuller accounts of the </a:t>
            </a:r>
            <a:r>
              <a:rPr lang="en-GB" sz="2000" dirty="0" smtClean="0">
                <a:solidFill>
                  <a:schemeClr val="accent2">
                    <a:lumMod val="50000"/>
                  </a:schemeClr>
                </a:solidFill>
              </a:rPr>
              <a:t>overall ecology and interactions</a:t>
            </a:r>
            <a:r>
              <a:rPr lang="en-GB" sz="2000" dirty="0" smtClean="0"/>
              <a:t> of the BS fauna; and (d) </a:t>
            </a:r>
            <a:r>
              <a:rPr lang="en-GB" sz="2000" dirty="0" smtClean="0">
                <a:solidFill>
                  <a:schemeClr val="accent2">
                    <a:lumMod val="50000"/>
                  </a:schemeClr>
                </a:solidFill>
              </a:rPr>
              <a:t>wider comparisons </a:t>
            </a:r>
            <a:r>
              <a:rPr lang="en-GB" sz="2000" dirty="0" smtClean="0"/>
              <a:t>with the similar and related creatures at the other leading sites where soft-bodied Cambrian fossils have been found</a:t>
            </a:r>
          </a:p>
          <a:p>
            <a:r>
              <a:rPr lang="en-GB" sz="2000" dirty="0" smtClean="0"/>
              <a:t>This continuing research has moved away from the Manton/Whittington idea of the phyletic lawn of ‘weird wonders’ and has often </a:t>
            </a:r>
            <a:r>
              <a:rPr lang="en-GB" sz="2000" dirty="0" smtClean="0">
                <a:solidFill>
                  <a:schemeClr val="accent2">
                    <a:lumMod val="50000"/>
                  </a:schemeClr>
                </a:solidFill>
              </a:rPr>
              <a:t>embraced the methods of cladistics </a:t>
            </a:r>
            <a:r>
              <a:rPr lang="en-GB" sz="2000" dirty="0" smtClean="0"/>
              <a:t>in search of precursors of existing phyla (what Briggs calls ‘</a:t>
            </a:r>
            <a:r>
              <a:rPr lang="en-GB" sz="2000" dirty="0" smtClean="0">
                <a:solidFill>
                  <a:srgbClr val="7030A0"/>
                </a:solidFill>
              </a:rPr>
              <a:t>sister </a:t>
            </a:r>
            <a:r>
              <a:rPr lang="en-GB" sz="2000" dirty="0" err="1" smtClean="0">
                <a:solidFill>
                  <a:srgbClr val="7030A0"/>
                </a:solidFill>
              </a:rPr>
              <a:t>plesions</a:t>
            </a:r>
            <a:r>
              <a:rPr lang="en-GB" sz="2000" dirty="0" smtClean="0"/>
              <a:t>’) characterised by mixed and/or ‘more primitive’ features </a:t>
            </a:r>
          </a:p>
          <a:p>
            <a:r>
              <a:rPr lang="en-GB" sz="2000" dirty="0" smtClean="0"/>
              <a:t>But this cladistics methodology </a:t>
            </a:r>
            <a:r>
              <a:rPr lang="en-GB" sz="2000" dirty="0" smtClean="0">
                <a:solidFill>
                  <a:schemeClr val="accent2">
                    <a:lumMod val="50000"/>
                  </a:schemeClr>
                </a:solidFill>
              </a:rPr>
              <a:t>can still yield uncertain results</a:t>
            </a:r>
            <a:r>
              <a:rPr lang="en-GB" sz="2000" dirty="0" smtClean="0"/>
              <a:t>, with different researchers offering alternative ‘cladograms’, especially when applied to partially preserved and enigmatic fossils. Furthermore, such reclassification still leaves several other aspects of the debates surrounding the Burgess Shale fauna unresolved </a:t>
            </a:r>
          </a:p>
        </p:txBody>
      </p:sp>
      <p:sp>
        <p:nvSpPr>
          <p:cNvPr id="4" name="Slide Number Placeholder 3"/>
          <p:cNvSpPr>
            <a:spLocks noGrp="1"/>
          </p:cNvSpPr>
          <p:nvPr>
            <p:ph type="sldNum" sz="quarter" idx="12"/>
          </p:nvPr>
        </p:nvSpPr>
        <p:spPr/>
        <p:txBody>
          <a:bodyPr/>
          <a:lstStyle/>
          <a:p>
            <a:fld id="{0C3C750E-3C81-4169-8FD7-C17884284226}" type="slidenum">
              <a:rPr lang="en-GB" smtClean="0"/>
              <a:t>12</a:t>
            </a:fld>
            <a:endParaRPr lang="en-GB"/>
          </a:p>
        </p:txBody>
      </p:sp>
    </p:spTree>
    <p:extLst>
      <p:ext uri="{BB962C8B-B14F-4D97-AF65-F5344CB8AC3E}">
        <p14:creationId xmlns:p14="http://schemas.microsoft.com/office/powerpoint/2010/main" val="136384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299" y="1825108"/>
            <a:ext cx="3837393" cy="472115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6096" y="2164093"/>
            <a:ext cx="6555346" cy="4382171"/>
          </a:xfrm>
          <a:prstGeom prst="rect">
            <a:avLst/>
          </a:prstGeom>
        </p:spPr>
      </p:pic>
      <p:sp>
        <p:nvSpPr>
          <p:cNvPr id="4" name="TextBox 3"/>
          <p:cNvSpPr txBox="1"/>
          <p:nvPr/>
        </p:nvSpPr>
        <p:spPr>
          <a:xfrm>
            <a:off x="489398" y="103031"/>
            <a:ext cx="11106081" cy="646331"/>
          </a:xfrm>
          <a:prstGeom prst="rect">
            <a:avLst/>
          </a:prstGeom>
          <a:noFill/>
        </p:spPr>
        <p:txBody>
          <a:bodyPr wrap="square" rtlCol="0">
            <a:spAutoFit/>
          </a:bodyPr>
          <a:lstStyle/>
          <a:p>
            <a:pPr algn="ctr"/>
            <a:r>
              <a:rPr lang="en-GB" sz="3600" b="1" dirty="0" smtClean="0">
                <a:latin typeface="+mj-lt"/>
              </a:rPr>
              <a:t>Participants in further research </a:t>
            </a:r>
            <a:r>
              <a:rPr lang="en-GB" sz="3600" b="1" dirty="0">
                <a:latin typeface="+mj-lt"/>
              </a:rPr>
              <a:t>on BS faunas in </a:t>
            </a:r>
            <a:r>
              <a:rPr lang="en-GB" sz="3600" b="1" dirty="0" smtClean="0">
                <a:latin typeface="+mj-lt"/>
              </a:rPr>
              <a:t>Canada</a:t>
            </a:r>
            <a:endParaRPr lang="en-GB" sz="3600" b="1" dirty="0">
              <a:latin typeface="+mj-lt"/>
            </a:endParaRPr>
          </a:p>
        </p:txBody>
      </p:sp>
      <p:sp>
        <p:nvSpPr>
          <p:cNvPr id="5" name="TextBox 4"/>
          <p:cNvSpPr txBox="1"/>
          <p:nvPr/>
        </p:nvSpPr>
        <p:spPr>
          <a:xfrm>
            <a:off x="108839" y="676223"/>
            <a:ext cx="4749826" cy="1107996"/>
          </a:xfrm>
          <a:prstGeom prst="rect">
            <a:avLst/>
          </a:prstGeom>
          <a:noFill/>
        </p:spPr>
        <p:txBody>
          <a:bodyPr wrap="square" rtlCol="0">
            <a:spAutoFit/>
          </a:bodyPr>
          <a:lstStyle/>
          <a:p>
            <a:r>
              <a:rPr lang="en-GB" sz="2200" dirty="0" smtClean="0"/>
              <a:t>Simon Conway Morris and Derek Briggs </a:t>
            </a:r>
          </a:p>
          <a:p>
            <a:r>
              <a:rPr lang="en-GB" sz="2200" dirty="0" smtClean="0"/>
              <a:t>have continued to participate in active </a:t>
            </a:r>
          </a:p>
          <a:p>
            <a:r>
              <a:rPr lang="en-GB" sz="2200" dirty="0" smtClean="0"/>
              <a:t>research on the Burgess Shale </a:t>
            </a:r>
            <a:endParaRPr lang="en-GB" sz="2200" dirty="0"/>
          </a:p>
        </p:txBody>
      </p:sp>
      <p:sp>
        <p:nvSpPr>
          <p:cNvPr id="6" name="TextBox 5"/>
          <p:cNvSpPr txBox="1"/>
          <p:nvPr/>
        </p:nvSpPr>
        <p:spPr>
          <a:xfrm>
            <a:off x="4827707" y="793720"/>
            <a:ext cx="7148331" cy="1785104"/>
          </a:xfrm>
          <a:prstGeom prst="rect">
            <a:avLst/>
          </a:prstGeom>
          <a:noFill/>
        </p:spPr>
        <p:txBody>
          <a:bodyPr wrap="square" rtlCol="0">
            <a:spAutoFit/>
          </a:bodyPr>
          <a:lstStyle/>
          <a:p>
            <a:r>
              <a:rPr lang="en-GB" sz="2200" dirty="0" smtClean="0"/>
              <a:t>Desmond Collins joined the BS research in the late 1960s and was project leader for </a:t>
            </a:r>
            <a:r>
              <a:rPr lang="en-GB" sz="2200" dirty="0" smtClean="0">
                <a:solidFill>
                  <a:schemeClr val="accent2">
                    <a:lumMod val="50000"/>
                  </a:schemeClr>
                </a:solidFill>
              </a:rPr>
              <a:t>18 expeditions from 1975 to 1999</a:t>
            </a:r>
            <a:r>
              <a:rPr lang="en-GB" sz="2200" dirty="0" smtClean="0"/>
              <a:t>. He oversaw fresh excavations at the old quarries and extended the search for new sites which have also yielded a rich array of specimens</a:t>
            </a:r>
            <a:endParaRPr lang="en-GB" sz="2200" dirty="0"/>
          </a:p>
        </p:txBody>
      </p:sp>
      <p:sp>
        <p:nvSpPr>
          <p:cNvPr id="7" name="TextBox 6"/>
          <p:cNvSpPr txBox="1"/>
          <p:nvPr/>
        </p:nvSpPr>
        <p:spPr>
          <a:xfrm>
            <a:off x="5306096" y="4881535"/>
            <a:ext cx="1916358" cy="1477328"/>
          </a:xfrm>
          <a:prstGeom prst="rect">
            <a:avLst/>
          </a:prstGeom>
          <a:noFill/>
        </p:spPr>
        <p:txBody>
          <a:bodyPr wrap="none" rtlCol="0">
            <a:spAutoFit/>
          </a:bodyPr>
          <a:lstStyle/>
          <a:p>
            <a:r>
              <a:rPr lang="en-GB" b="1" dirty="0" smtClean="0"/>
              <a:t>Des Collins (right)</a:t>
            </a:r>
            <a:br>
              <a:rPr lang="en-GB" b="1" dirty="0" smtClean="0"/>
            </a:br>
            <a:r>
              <a:rPr lang="en-GB" b="1" dirty="0" smtClean="0"/>
              <a:t>and David </a:t>
            </a:r>
            <a:r>
              <a:rPr lang="en-GB" b="1" dirty="0" err="1" smtClean="0"/>
              <a:t>Rudkin</a:t>
            </a:r>
            <a:r>
              <a:rPr lang="en-GB" b="1" dirty="0" smtClean="0"/>
              <a:t> </a:t>
            </a:r>
            <a:br>
              <a:rPr lang="en-GB" b="1" dirty="0" smtClean="0"/>
            </a:br>
            <a:r>
              <a:rPr lang="en-GB" b="1" dirty="0" smtClean="0"/>
              <a:t>cataloguing fossils</a:t>
            </a:r>
            <a:br>
              <a:rPr lang="en-GB" b="1" dirty="0" smtClean="0"/>
            </a:br>
            <a:r>
              <a:rPr lang="en-GB" b="1" dirty="0" smtClean="0"/>
              <a:t>at Walcott quarry</a:t>
            </a:r>
            <a:br>
              <a:rPr lang="en-GB" b="1" dirty="0" smtClean="0"/>
            </a:br>
            <a:r>
              <a:rPr lang="en-GB" b="1" dirty="0" smtClean="0"/>
              <a:t>in the 1980s</a:t>
            </a:r>
            <a:endParaRPr lang="en-GB" b="1" dirty="0"/>
          </a:p>
        </p:txBody>
      </p:sp>
      <p:sp>
        <p:nvSpPr>
          <p:cNvPr id="8" name="TextBox 7"/>
          <p:cNvSpPr txBox="1"/>
          <p:nvPr/>
        </p:nvSpPr>
        <p:spPr>
          <a:xfrm>
            <a:off x="2483752" y="5158534"/>
            <a:ext cx="2343955" cy="1477328"/>
          </a:xfrm>
          <a:prstGeom prst="rect">
            <a:avLst/>
          </a:prstGeom>
          <a:noFill/>
        </p:spPr>
        <p:txBody>
          <a:bodyPr wrap="square" rtlCol="0">
            <a:spAutoFit/>
          </a:bodyPr>
          <a:lstStyle/>
          <a:p>
            <a:r>
              <a:rPr lang="en-GB" b="1" dirty="0" smtClean="0"/>
              <a:t>Conway Morris </a:t>
            </a:r>
          </a:p>
          <a:p>
            <a:r>
              <a:rPr lang="en-GB" b="1" dirty="0" smtClean="0"/>
              <a:t>and Briggs on </a:t>
            </a:r>
          </a:p>
          <a:p>
            <a:r>
              <a:rPr lang="en-GB" b="1" dirty="0" smtClean="0"/>
              <a:t>the talus near</a:t>
            </a:r>
            <a:br>
              <a:rPr lang="en-GB" b="1" dirty="0" smtClean="0"/>
            </a:br>
            <a:r>
              <a:rPr lang="en-GB" b="1" dirty="0" smtClean="0"/>
              <a:t>Walcott quarry</a:t>
            </a:r>
          </a:p>
          <a:p>
            <a:r>
              <a:rPr lang="en-GB" b="1" dirty="0" smtClean="0"/>
              <a:t>1981</a:t>
            </a:r>
            <a:endParaRPr lang="en-GB" b="1" dirty="0"/>
          </a:p>
        </p:txBody>
      </p:sp>
      <p:sp>
        <p:nvSpPr>
          <p:cNvPr id="9" name="Slide Number Placeholder 8"/>
          <p:cNvSpPr>
            <a:spLocks noGrp="1"/>
          </p:cNvSpPr>
          <p:nvPr>
            <p:ph type="sldNum" sz="quarter" idx="12"/>
          </p:nvPr>
        </p:nvSpPr>
        <p:spPr/>
        <p:txBody>
          <a:bodyPr/>
          <a:lstStyle/>
          <a:p>
            <a:fld id="{0C3C750E-3C81-4169-8FD7-C17884284226}" type="slidenum">
              <a:rPr lang="en-GB" smtClean="0"/>
              <a:t>13</a:t>
            </a:fld>
            <a:endParaRPr lang="en-GB"/>
          </a:p>
        </p:txBody>
      </p:sp>
    </p:spTree>
    <p:extLst>
      <p:ext uri="{BB962C8B-B14F-4D97-AF65-F5344CB8AC3E}">
        <p14:creationId xmlns:p14="http://schemas.microsoft.com/office/powerpoint/2010/main" val="36221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6" y="0"/>
            <a:ext cx="11616744" cy="695459"/>
          </a:xfrm>
        </p:spPr>
        <p:txBody>
          <a:bodyPr>
            <a:normAutofit/>
          </a:bodyPr>
          <a:lstStyle/>
          <a:p>
            <a:pPr algn="ctr"/>
            <a:r>
              <a:rPr lang="en-GB" sz="3600" b="1" dirty="0" smtClean="0"/>
              <a:t>A new study of an old favourite: </a:t>
            </a:r>
            <a:r>
              <a:rPr lang="en-GB" sz="3600" b="1" i="1" dirty="0" err="1" smtClean="0">
                <a:solidFill>
                  <a:schemeClr val="accent1">
                    <a:lumMod val="50000"/>
                  </a:schemeClr>
                </a:solidFill>
              </a:rPr>
              <a:t>Marrella</a:t>
            </a:r>
            <a:endParaRPr lang="en-GB" sz="3600" b="1" i="1" dirty="0">
              <a:solidFill>
                <a:schemeClr val="accent1">
                  <a:lumMod val="50000"/>
                </a:schemeClr>
              </a:solidFill>
            </a:endParaRP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0552" y="695459"/>
            <a:ext cx="2201146" cy="5692462"/>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6878" y="635089"/>
            <a:ext cx="3300280" cy="3004146"/>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56322" y="3651907"/>
            <a:ext cx="3610515" cy="2482302"/>
          </a:xfrm>
          <a:prstGeom prst="rect">
            <a:avLst/>
          </a:prstGeom>
        </p:spPr>
      </p:pic>
      <p:sp>
        <p:nvSpPr>
          <p:cNvPr id="3" name="TextBox 2"/>
          <p:cNvSpPr txBox="1"/>
          <p:nvPr/>
        </p:nvSpPr>
        <p:spPr>
          <a:xfrm>
            <a:off x="2392529" y="708131"/>
            <a:ext cx="6184801" cy="5847755"/>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Collection of </a:t>
            </a:r>
            <a:r>
              <a:rPr lang="en-GB" sz="2200" dirty="0" smtClean="0">
                <a:solidFill>
                  <a:schemeClr val="accent2">
                    <a:lumMod val="50000"/>
                  </a:schemeClr>
                </a:solidFill>
              </a:rPr>
              <a:t>many additional specimens </a:t>
            </a:r>
            <a:r>
              <a:rPr lang="en-GB" sz="2200" dirty="0" smtClean="0"/>
              <a:t>enabled Garcia-</a:t>
            </a:r>
            <a:r>
              <a:rPr lang="en-GB" sz="2200" dirty="0" err="1" smtClean="0"/>
              <a:t>Bellido</a:t>
            </a:r>
            <a:r>
              <a:rPr lang="en-GB" sz="2200" dirty="0" smtClean="0"/>
              <a:t> and Collins (2011) to revisit Whittington’s classic analysis, using 1,000</a:t>
            </a:r>
            <a:r>
              <a:rPr lang="en-GB" sz="2200" dirty="0"/>
              <a:t>+ </a:t>
            </a:r>
            <a:r>
              <a:rPr lang="en-GB" sz="2200" dirty="0" smtClean="0"/>
              <a:t>fossils from </a:t>
            </a:r>
            <a:r>
              <a:rPr lang="en-GB" sz="2200" dirty="0"/>
              <a:t>the 9,000 found by ROM since </a:t>
            </a:r>
            <a:r>
              <a:rPr lang="en-GB" sz="2200" dirty="0" smtClean="0"/>
              <a:t>1973</a:t>
            </a:r>
          </a:p>
          <a:p>
            <a:pPr marL="285750" indent="-285750">
              <a:buFont typeface="Arial" panose="020B0604020202020204" pitchFamily="34" charset="0"/>
              <a:buChar char="•"/>
            </a:pPr>
            <a:r>
              <a:rPr lang="en-GB" sz="2200" dirty="0" smtClean="0"/>
              <a:t>New information on ‘</a:t>
            </a:r>
            <a:r>
              <a:rPr lang="en-GB" sz="2200" dirty="0" smtClean="0">
                <a:solidFill>
                  <a:srgbClr val="7030A0"/>
                </a:solidFill>
              </a:rPr>
              <a:t>anatomy, functional morphology and behaviour</a:t>
            </a:r>
            <a:r>
              <a:rPr lang="en-GB" sz="2200" dirty="0" smtClean="0"/>
              <a:t>’ allowed revision and refinement of Whittington’s account. They identified the second set of head ‘antennae’ as definite </a:t>
            </a:r>
            <a:r>
              <a:rPr lang="en-GB" sz="2200" dirty="0" smtClean="0">
                <a:solidFill>
                  <a:schemeClr val="accent2">
                    <a:lumMod val="50000"/>
                  </a:schemeClr>
                </a:solidFill>
              </a:rPr>
              <a:t>swimming appendages</a:t>
            </a:r>
            <a:r>
              <a:rPr lang="en-GB" sz="2200" dirty="0" smtClean="0"/>
              <a:t>, without a primary sensory function, clarifying </a:t>
            </a:r>
            <a:r>
              <a:rPr lang="en-GB" sz="2200" i="1" dirty="0" err="1" smtClean="0">
                <a:solidFill>
                  <a:srgbClr val="002060"/>
                </a:solidFill>
              </a:rPr>
              <a:t>Marella’s</a:t>
            </a:r>
            <a:r>
              <a:rPr lang="en-GB" sz="2200" dirty="0" smtClean="0">
                <a:solidFill>
                  <a:srgbClr val="002060"/>
                </a:solidFill>
              </a:rPr>
              <a:t> </a:t>
            </a:r>
            <a:r>
              <a:rPr lang="en-GB" sz="2200" dirty="0" smtClean="0"/>
              <a:t>mode of life </a:t>
            </a:r>
          </a:p>
          <a:p>
            <a:pPr marL="285750" indent="-285750">
              <a:buFont typeface="Arial" panose="020B0604020202020204" pitchFamily="34" charset="0"/>
              <a:buChar char="•"/>
            </a:pPr>
            <a:r>
              <a:rPr lang="en-GB" sz="2200" dirty="0" smtClean="0"/>
              <a:t>Both differential reflectiveness &amp; element analysis clarified the location and form of the gut (Al, K) and blood vessels (C), showing a substantial supply of blood to the swimming appendages</a:t>
            </a:r>
          </a:p>
          <a:p>
            <a:pPr marL="285750" indent="-285750">
              <a:buFont typeface="Arial" panose="020B0604020202020204" pitchFamily="34" charset="0"/>
              <a:buChar char="•"/>
            </a:pPr>
            <a:r>
              <a:rPr lang="en-GB" sz="2200" dirty="0" smtClean="0"/>
              <a:t>The specimens ranged from 2.4 mm to almost 2.5 cm and from 17 to 26 body segments, providing ‘</a:t>
            </a:r>
            <a:r>
              <a:rPr lang="en-GB" sz="2200" dirty="0" smtClean="0">
                <a:solidFill>
                  <a:srgbClr val="7030A0"/>
                </a:solidFill>
              </a:rPr>
              <a:t>an almost complete ontogenetic sequence</a:t>
            </a:r>
            <a:r>
              <a:rPr lang="en-GB" sz="2200" dirty="0" smtClean="0"/>
              <a:t>’ </a:t>
            </a:r>
            <a:endParaRPr lang="en-GB" sz="2200" dirty="0"/>
          </a:p>
        </p:txBody>
      </p:sp>
      <p:sp>
        <p:nvSpPr>
          <p:cNvPr id="4" name="TextBox 3"/>
          <p:cNvSpPr txBox="1"/>
          <p:nvPr/>
        </p:nvSpPr>
        <p:spPr>
          <a:xfrm>
            <a:off x="160552" y="2985510"/>
            <a:ext cx="2601533" cy="923330"/>
          </a:xfrm>
          <a:prstGeom prst="rect">
            <a:avLst/>
          </a:prstGeom>
          <a:noFill/>
        </p:spPr>
        <p:txBody>
          <a:bodyPr wrap="square" rtlCol="0">
            <a:spAutoFit/>
          </a:bodyPr>
          <a:lstStyle/>
          <a:p>
            <a:r>
              <a:rPr lang="en-GB" b="1" dirty="0" smtClean="0"/>
              <a:t>Two photographs of same specimen under different lights</a:t>
            </a:r>
            <a:r>
              <a:rPr lang="en-GB" dirty="0" smtClean="0"/>
              <a:t> </a:t>
            </a:r>
            <a:endParaRPr lang="en-GB" dirty="0"/>
          </a:p>
        </p:txBody>
      </p:sp>
      <p:sp>
        <p:nvSpPr>
          <p:cNvPr id="5" name="TextBox 4"/>
          <p:cNvSpPr txBox="1"/>
          <p:nvPr/>
        </p:nvSpPr>
        <p:spPr>
          <a:xfrm>
            <a:off x="10518181" y="2368041"/>
            <a:ext cx="1528293" cy="1477328"/>
          </a:xfrm>
          <a:prstGeom prst="rect">
            <a:avLst/>
          </a:prstGeom>
          <a:noFill/>
        </p:spPr>
        <p:txBody>
          <a:bodyPr wrap="square" rtlCol="0">
            <a:spAutoFit/>
          </a:bodyPr>
          <a:lstStyle/>
          <a:p>
            <a:r>
              <a:rPr lang="en-GB" b="1" dirty="0" smtClean="0"/>
              <a:t>Camera </a:t>
            </a:r>
            <a:r>
              <a:rPr lang="en-GB" b="1" dirty="0" err="1" smtClean="0"/>
              <a:t>lucida</a:t>
            </a:r>
            <a:r>
              <a:rPr lang="en-GB" b="1" dirty="0" smtClean="0"/>
              <a:t> drawing showing stomach and blood vessels </a:t>
            </a:r>
            <a:endParaRPr lang="en-GB" b="1" dirty="0"/>
          </a:p>
        </p:txBody>
      </p:sp>
      <p:sp>
        <p:nvSpPr>
          <p:cNvPr id="9" name="TextBox 8"/>
          <p:cNvSpPr txBox="1"/>
          <p:nvPr/>
        </p:nvSpPr>
        <p:spPr>
          <a:xfrm>
            <a:off x="8387153" y="5936680"/>
            <a:ext cx="3669410" cy="646331"/>
          </a:xfrm>
          <a:prstGeom prst="rect">
            <a:avLst/>
          </a:prstGeom>
          <a:noFill/>
        </p:spPr>
        <p:txBody>
          <a:bodyPr wrap="square" rtlCol="0">
            <a:spAutoFit/>
          </a:bodyPr>
          <a:lstStyle/>
          <a:p>
            <a:r>
              <a:rPr lang="en-GB" b="1" dirty="0" smtClean="0"/>
              <a:t>Reconstruction of </a:t>
            </a:r>
            <a:r>
              <a:rPr lang="en-GB" b="1" i="1" dirty="0" err="1" smtClean="0">
                <a:solidFill>
                  <a:srgbClr val="00B0F0"/>
                </a:solidFill>
              </a:rPr>
              <a:t>Marella</a:t>
            </a:r>
            <a:r>
              <a:rPr lang="en-GB" b="1" i="1" dirty="0" smtClean="0"/>
              <a:t> </a:t>
            </a:r>
            <a:r>
              <a:rPr lang="en-GB" b="1" i="1" dirty="0" err="1" smtClean="0"/>
              <a:t>splendens</a:t>
            </a:r>
            <a:r>
              <a:rPr lang="en-GB" b="1" i="1" dirty="0" smtClean="0"/>
              <a:t> </a:t>
            </a:r>
            <a:r>
              <a:rPr lang="en-GB" b="1" dirty="0" smtClean="0"/>
              <a:t>swimming and feeding</a:t>
            </a:r>
            <a:endParaRPr lang="en-GB" b="1" dirty="0"/>
          </a:p>
        </p:txBody>
      </p:sp>
      <p:sp>
        <p:nvSpPr>
          <p:cNvPr id="10" name="Slide Number Placeholder 9"/>
          <p:cNvSpPr>
            <a:spLocks noGrp="1"/>
          </p:cNvSpPr>
          <p:nvPr>
            <p:ph type="sldNum" sz="quarter" idx="12"/>
          </p:nvPr>
        </p:nvSpPr>
        <p:spPr/>
        <p:txBody>
          <a:bodyPr/>
          <a:lstStyle/>
          <a:p>
            <a:fld id="{0C3C750E-3C81-4169-8FD7-C17884284226}" type="slidenum">
              <a:rPr lang="en-GB" smtClean="0"/>
              <a:t>14</a:t>
            </a:fld>
            <a:endParaRPr lang="en-GB"/>
          </a:p>
        </p:txBody>
      </p:sp>
    </p:spTree>
    <p:extLst>
      <p:ext uri="{BB962C8B-B14F-4D97-AF65-F5344CB8AC3E}">
        <p14:creationId xmlns:p14="http://schemas.microsoft.com/office/powerpoint/2010/main" val="427955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1000"/>
                                        <p:tgtEl>
                                          <p:spTgt spid="3">
                                            <p:txEl>
                                              <p:pRg st="2" end="2"/>
                                            </p:txEl>
                                          </p:spTgt>
                                        </p:tgtEl>
                                      </p:cBhvr>
                                    </p:animEffect>
                                    <p:anim calcmode="lin" valueType="num">
                                      <p:cBhvr>
                                        <p:cTn id="3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additive="base">
                                        <p:cTn id="48" dur="500" fill="hold"/>
                                        <p:tgtEl>
                                          <p:spTgt spid="4"/>
                                        </p:tgtEl>
                                        <p:attrNameLst>
                                          <p:attrName>ppt_x</p:attrName>
                                        </p:attrNameLst>
                                      </p:cBhvr>
                                      <p:tavLst>
                                        <p:tav tm="0">
                                          <p:val>
                                            <p:strVal val="#ppt_x"/>
                                          </p:val>
                                        </p:tav>
                                        <p:tav tm="100000">
                                          <p:val>
                                            <p:strVal val="#ppt_x"/>
                                          </p:val>
                                        </p:tav>
                                      </p:tavLst>
                                    </p:anim>
                                    <p:anim calcmode="lin" valueType="num">
                                      <p:cBhvr additive="base">
                                        <p:cTn id="4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additive="base">
                                        <p:cTn id="59" dur="500" fill="hold"/>
                                        <p:tgtEl>
                                          <p:spTgt spid="5"/>
                                        </p:tgtEl>
                                        <p:attrNameLst>
                                          <p:attrName>ppt_x</p:attrName>
                                        </p:attrNameLst>
                                      </p:cBhvr>
                                      <p:tavLst>
                                        <p:tav tm="0">
                                          <p:val>
                                            <p:strVal val="#ppt_x"/>
                                          </p:val>
                                        </p:tav>
                                        <p:tav tm="100000">
                                          <p:val>
                                            <p:strVal val="#ppt_x"/>
                                          </p:val>
                                        </p:tav>
                                      </p:tavLst>
                                    </p:anim>
                                    <p:anim calcmode="lin" valueType="num">
                                      <p:cBhvr additive="base">
                                        <p:cTn id="6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xEl>
                                              <p:pRg st="3" end="3"/>
                                            </p:txEl>
                                          </p:spTgt>
                                        </p:tgtEl>
                                        <p:attrNameLst>
                                          <p:attrName>style.visibility</p:attrName>
                                        </p:attrNameLst>
                                      </p:cBhvr>
                                      <p:to>
                                        <p:strVal val="visible"/>
                                      </p:to>
                                    </p:set>
                                    <p:animEffect transition="in" filter="fade">
                                      <p:cBhvr>
                                        <p:cTn id="65" dur="1000"/>
                                        <p:tgtEl>
                                          <p:spTgt spid="3">
                                            <p:txEl>
                                              <p:pRg st="3" end="3"/>
                                            </p:txEl>
                                          </p:spTgt>
                                        </p:tgtEl>
                                      </p:cBhvr>
                                    </p:animEffect>
                                    <p:anim calcmode="lin" valueType="num">
                                      <p:cBhvr>
                                        <p:cTn id="6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5" y="0"/>
            <a:ext cx="11835684" cy="540913"/>
          </a:xfrm>
        </p:spPr>
        <p:txBody>
          <a:bodyPr>
            <a:noAutofit/>
          </a:bodyPr>
          <a:lstStyle/>
          <a:p>
            <a:pPr algn="ctr"/>
            <a:r>
              <a:rPr lang="en-GB" sz="3600" b="1" dirty="0" smtClean="0"/>
              <a:t>The continuing saga of the </a:t>
            </a:r>
            <a:r>
              <a:rPr lang="en-GB" sz="3600" b="1" dirty="0" err="1" smtClean="0">
                <a:solidFill>
                  <a:schemeClr val="accent1">
                    <a:lumMod val="50000"/>
                  </a:schemeClr>
                </a:solidFill>
              </a:rPr>
              <a:t>Anomalocarids</a:t>
            </a:r>
            <a:endParaRPr lang="en-GB" sz="3600" b="1" dirty="0">
              <a:solidFill>
                <a:schemeClr val="accent1">
                  <a:lumMod val="50000"/>
                </a:schemeClr>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64451" y="540913"/>
            <a:ext cx="3350744" cy="2711057"/>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304" y="540913"/>
            <a:ext cx="3451537" cy="381042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98" y="4542940"/>
            <a:ext cx="3662148" cy="2125900"/>
          </a:xfrm>
          <a:prstGeom prst="rect">
            <a:avLst/>
          </a:prstGeom>
        </p:spPr>
      </p:pic>
      <p:sp>
        <p:nvSpPr>
          <p:cNvPr id="6" name="TextBox 5"/>
          <p:cNvSpPr txBox="1"/>
          <p:nvPr/>
        </p:nvSpPr>
        <p:spPr>
          <a:xfrm>
            <a:off x="3631841" y="540913"/>
            <a:ext cx="4932610" cy="2123658"/>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Gould had noted how several different fragments were combined to construct the apex predator </a:t>
            </a:r>
            <a:r>
              <a:rPr lang="en-GB" sz="2200" i="1" dirty="0" err="1" smtClean="0">
                <a:solidFill>
                  <a:srgbClr val="002060"/>
                </a:solidFill>
              </a:rPr>
              <a:t>Anomalocaris</a:t>
            </a:r>
            <a:r>
              <a:rPr lang="en-GB" sz="2200" dirty="0" smtClean="0">
                <a:solidFill>
                  <a:srgbClr val="002060"/>
                </a:solidFill>
              </a:rPr>
              <a:t> </a:t>
            </a:r>
            <a:r>
              <a:rPr lang="en-GB" sz="2200" dirty="0" smtClean="0"/>
              <a:t>(left) </a:t>
            </a:r>
          </a:p>
          <a:p>
            <a:pPr marL="285750" indent="-285750">
              <a:buFont typeface="Arial" panose="020B0604020202020204" pitchFamily="34" charset="0"/>
              <a:buChar char="•"/>
            </a:pPr>
            <a:r>
              <a:rPr lang="en-GB" sz="2200" dirty="0" smtClean="0"/>
              <a:t>The ROM expeditions found </a:t>
            </a:r>
            <a:r>
              <a:rPr lang="en-GB" sz="2200" dirty="0" smtClean="0">
                <a:solidFill>
                  <a:schemeClr val="accent2">
                    <a:lumMod val="50000"/>
                  </a:schemeClr>
                </a:solidFill>
              </a:rPr>
              <a:t>new and better specimens</a:t>
            </a:r>
            <a:r>
              <a:rPr lang="en-GB" sz="2200" dirty="0" smtClean="0"/>
              <a:t> of this and related animals (right: best part &amp; counterpart) </a:t>
            </a:r>
            <a:endParaRPr lang="en-GB" sz="2200" dirty="0"/>
          </a:p>
        </p:txBody>
      </p:sp>
      <p:sp>
        <p:nvSpPr>
          <p:cNvPr id="7" name="TextBox 6"/>
          <p:cNvSpPr txBox="1"/>
          <p:nvPr/>
        </p:nvSpPr>
        <p:spPr>
          <a:xfrm>
            <a:off x="3631841" y="2547802"/>
            <a:ext cx="8334869" cy="3816429"/>
          </a:xfrm>
          <a:prstGeom prst="rect">
            <a:avLst/>
          </a:prstGeom>
          <a:noFill/>
        </p:spPr>
        <p:txBody>
          <a:bodyPr wrap="square" rtlCol="0">
            <a:spAutoFit/>
          </a:bodyPr>
          <a:lstStyle/>
          <a:p>
            <a:pPr marL="285750" indent="-285750">
              <a:buFont typeface="Arial" panose="020B0604020202020204" pitchFamily="34" charset="0"/>
              <a:buChar char="•"/>
            </a:pPr>
            <a:r>
              <a:rPr lang="en-GB" sz="2200" dirty="0" err="1" smtClean="0">
                <a:solidFill>
                  <a:srgbClr val="002060"/>
                </a:solidFill>
              </a:rPr>
              <a:t>Anomalocarids</a:t>
            </a:r>
            <a:r>
              <a:rPr lang="en-GB" sz="2200" dirty="0" smtClean="0"/>
              <a:t> were also found in </a:t>
            </a:r>
            <a:br>
              <a:rPr lang="en-GB" sz="2200" dirty="0" smtClean="0"/>
            </a:br>
            <a:r>
              <a:rPr lang="en-GB" sz="2200" dirty="0" err="1" smtClean="0"/>
              <a:t>Chengjiang</a:t>
            </a:r>
            <a:r>
              <a:rPr lang="en-GB" sz="2200" dirty="0" smtClean="0"/>
              <a:t>, Australia and Morocco </a:t>
            </a:r>
          </a:p>
          <a:p>
            <a:pPr marL="285750" indent="-285750">
              <a:buFont typeface="Arial" panose="020B0604020202020204" pitchFamily="34" charset="0"/>
              <a:buChar char="•"/>
            </a:pPr>
            <a:r>
              <a:rPr lang="en-GB" sz="2200" dirty="0" smtClean="0"/>
              <a:t>Collins (1996) reviewed the evidence and distinguished more clearly between </a:t>
            </a:r>
            <a:r>
              <a:rPr lang="en-GB" sz="2200" i="1" dirty="0" err="1" smtClean="0">
                <a:solidFill>
                  <a:srgbClr val="002060"/>
                </a:solidFill>
              </a:rPr>
              <a:t>Anomalocaris</a:t>
            </a:r>
            <a:r>
              <a:rPr lang="en-GB" sz="2200" i="1" dirty="0" smtClean="0">
                <a:solidFill>
                  <a:srgbClr val="002060"/>
                </a:solidFill>
              </a:rPr>
              <a:t> </a:t>
            </a:r>
            <a:r>
              <a:rPr lang="en-GB" sz="2200" i="1" dirty="0" err="1" smtClean="0">
                <a:solidFill>
                  <a:srgbClr val="002060"/>
                </a:solidFill>
              </a:rPr>
              <a:t>canadensis</a:t>
            </a:r>
            <a:r>
              <a:rPr lang="en-GB" sz="2200" i="1" dirty="0" smtClean="0">
                <a:solidFill>
                  <a:srgbClr val="002060"/>
                </a:solidFill>
              </a:rPr>
              <a:t> </a:t>
            </a:r>
            <a:r>
              <a:rPr lang="en-GB" sz="2200" dirty="0" smtClean="0"/>
              <a:t>and </a:t>
            </a:r>
            <a:r>
              <a:rPr lang="en-GB" sz="2200" i="1" dirty="0" err="1" smtClean="0">
                <a:solidFill>
                  <a:srgbClr val="002060"/>
                </a:solidFill>
              </a:rPr>
              <a:t>Laggania</a:t>
            </a:r>
            <a:r>
              <a:rPr lang="en-GB" sz="2200" i="1" dirty="0" smtClean="0">
                <a:solidFill>
                  <a:srgbClr val="002060"/>
                </a:solidFill>
              </a:rPr>
              <a:t> </a:t>
            </a:r>
            <a:r>
              <a:rPr lang="en-GB" sz="2200" i="1" dirty="0" err="1" smtClean="0">
                <a:solidFill>
                  <a:srgbClr val="002060"/>
                </a:solidFill>
              </a:rPr>
              <a:t>cambria</a:t>
            </a:r>
            <a:r>
              <a:rPr lang="en-GB" sz="2200" dirty="0" smtClean="0"/>
              <a:t>, with quite different bodies and ‘</a:t>
            </a:r>
            <a:r>
              <a:rPr lang="en-GB" sz="2200" dirty="0" smtClean="0">
                <a:solidFill>
                  <a:srgbClr val="7030A0"/>
                </a:solidFill>
              </a:rPr>
              <a:t>very different heads with different positions of the eyes and slightly different jaws</a:t>
            </a:r>
            <a:r>
              <a:rPr lang="en-GB" sz="2200" dirty="0" smtClean="0"/>
              <a:t>’ (see left), concluding that such </a:t>
            </a:r>
            <a:r>
              <a:rPr lang="en-GB" sz="2200" dirty="0" smtClean="0">
                <a:solidFill>
                  <a:schemeClr val="accent2">
                    <a:lumMod val="50000"/>
                  </a:schemeClr>
                </a:solidFill>
              </a:rPr>
              <a:t>differences between these (and also other) species </a:t>
            </a:r>
            <a:r>
              <a:rPr lang="en-GB" sz="2200" dirty="0" smtClean="0"/>
              <a:t>justified assignment to different </a:t>
            </a:r>
            <a:r>
              <a:rPr lang="en-GB" sz="2200" u="sng" dirty="0" smtClean="0"/>
              <a:t>genera</a:t>
            </a:r>
            <a:r>
              <a:rPr lang="en-GB" sz="2200" dirty="0" smtClean="0"/>
              <a:t> within a clade, but as members of an extinct class </a:t>
            </a:r>
            <a:r>
              <a:rPr lang="en-GB" sz="2200" i="1" dirty="0" smtClean="0"/>
              <a:t>and</a:t>
            </a:r>
            <a:r>
              <a:rPr lang="en-GB" sz="2200" dirty="0" smtClean="0"/>
              <a:t> order of </a:t>
            </a:r>
            <a:r>
              <a:rPr lang="en-GB" sz="2200" u="sng" dirty="0" err="1" smtClean="0"/>
              <a:t>arthropoda</a:t>
            </a:r>
            <a:r>
              <a:rPr lang="en-GB" sz="2200" dirty="0" smtClean="0"/>
              <a:t>, not a distinct ‘odd’ phylum </a:t>
            </a:r>
            <a:endParaRPr lang="en-GB" sz="2200" u="sng" dirty="0" smtClean="0"/>
          </a:p>
          <a:p>
            <a:pPr marL="285750" indent="-285750">
              <a:buFont typeface="Arial" panose="020B0604020202020204" pitchFamily="34" charset="0"/>
              <a:buChar char="•"/>
            </a:pPr>
            <a:r>
              <a:rPr lang="en-GB" sz="2200" dirty="0" smtClean="0"/>
              <a:t>Collins also remarked ‘</a:t>
            </a:r>
            <a:r>
              <a:rPr lang="en-GB" sz="2200" dirty="0" smtClean="0">
                <a:solidFill>
                  <a:srgbClr val="7030A0"/>
                </a:solidFill>
              </a:rPr>
              <a:t>that when studying fossil remains of animals with no apparent living descendants, everyone is groping in the dark</a:t>
            </a:r>
            <a:r>
              <a:rPr lang="en-GB" sz="2200" dirty="0" smtClean="0"/>
              <a:t>’ </a:t>
            </a:r>
            <a:endParaRPr lang="en-GB" sz="2200" dirty="0"/>
          </a:p>
        </p:txBody>
      </p:sp>
      <p:sp>
        <p:nvSpPr>
          <p:cNvPr id="8" name="TextBox 7"/>
          <p:cNvSpPr txBox="1"/>
          <p:nvPr/>
        </p:nvSpPr>
        <p:spPr>
          <a:xfrm>
            <a:off x="10619757" y="171581"/>
            <a:ext cx="1321196" cy="369332"/>
          </a:xfrm>
          <a:prstGeom prst="rect">
            <a:avLst/>
          </a:prstGeom>
          <a:noFill/>
        </p:spPr>
        <p:txBody>
          <a:bodyPr wrap="none" rtlCol="0">
            <a:spAutoFit/>
          </a:bodyPr>
          <a:lstStyle/>
          <a:p>
            <a:r>
              <a:rPr lang="en-GB" dirty="0" smtClean="0"/>
              <a:t>Collins 1991</a:t>
            </a:r>
            <a:endParaRPr lang="en-GB" dirty="0"/>
          </a:p>
        </p:txBody>
      </p:sp>
      <p:sp>
        <p:nvSpPr>
          <p:cNvPr id="9" name="Slide Number Placeholder 8"/>
          <p:cNvSpPr>
            <a:spLocks noGrp="1"/>
          </p:cNvSpPr>
          <p:nvPr>
            <p:ph type="sldNum" sz="quarter" idx="12"/>
          </p:nvPr>
        </p:nvSpPr>
        <p:spPr/>
        <p:txBody>
          <a:bodyPr/>
          <a:lstStyle/>
          <a:p>
            <a:fld id="{0C3C750E-3C81-4169-8FD7-C17884284226}" type="slidenum">
              <a:rPr lang="en-GB" smtClean="0"/>
              <a:t>15</a:t>
            </a:fld>
            <a:endParaRPr lang="en-GB"/>
          </a:p>
        </p:txBody>
      </p:sp>
      <p:cxnSp>
        <p:nvCxnSpPr>
          <p:cNvPr id="11" name="Straight Arrow Connector 10"/>
          <p:cNvCxnSpPr/>
          <p:nvPr/>
        </p:nvCxnSpPr>
        <p:spPr>
          <a:xfrm flipH="1">
            <a:off x="2331076" y="1339403"/>
            <a:ext cx="1545465" cy="7469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p:cNvCxnSpPr/>
          <p:nvPr/>
        </p:nvCxnSpPr>
        <p:spPr>
          <a:xfrm flipH="1" flipV="1">
            <a:off x="1906072" y="3134469"/>
            <a:ext cx="1980689" cy="7034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flipH="1">
            <a:off x="3451538" y="4456016"/>
            <a:ext cx="425003" cy="21544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2579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000"/>
                                        <p:tgtEl>
                                          <p:spTgt spid="6">
                                            <p:txEl>
                                              <p:pRg st="0" end="0"/>
                                            </p:txEl>
                                          </p:spTgt>
                                        </p:tgtEl>
                                      </p:cBhvr>
                                    </p:animEffect>
                                    <p:anim calcmode="lin" valueType="num">
                                      <p:cBhvr>
                                        <p:cTn id="1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Effect transition="in" filter="fade">
                                      <p:cBhvr>
                                        <p:cTn id="47" dur="1000"/>
                                        <p:tgtEl>
                                          <p:spTgt spid="7">
                                            <p:txEl>
                                              <p:pRg st="0" end="0"/>
                                            </p:txEl>
                                          </p:spTgt>
                                        </p:tgtEl>
                                      </p:cBhvr>
                                    </p:animEffect>
                                    <p:anim calcmode="lin" valueType="num">
                                      <p:cBhvr>
                                        <p:cTn id="4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7">
                                            <p:txEl>
                                              <p:pRg st="1" end="1"/>
                                            </p:txEl>
                                          </p:spTgt>
                                        </p:tgtEl>
                                        <p:attrNameLst>
                                          <p:attrName>style.visibility</p:attrName>
                                        </p:attrNameLst>
                                      </p:cBhvr>
                                      <p:to>
                                        <p:strVal val="visible"/>
                                      </p:to>
                                    </p:set>
                                    <p:animEffect transition="in" filter="fade">
                                      <p:cBhvr>
                                        <p:cTn id="54" dur="1000"/>
                                        <p:tgtEl>
                                          <p:spTgt spid="7">
                                            <p:txEl>
                                              <p:pRg st="1" end="1"/>
                                            </p:txEl>
                                          </p:spTgt>
                                        </p:tgtEl>
                                      </p:cBhvr>
                                    </p:animEffect>
                                    <p:anim calcmode="lin" valueType="num">
                                      <p:cBhvr>
                                        <p:cTn id="5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5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 calcmode="lin" valueType="num">
                                      <p:cBhvr additive="base">
                                        <p:cTn id="66" dur="500" fill="hold"/>
                                        <p:tgtEl>
                                          <p:spTgt spid="5"/>
                                        </p:tgtEl>
                                        <p:attrNameLst>
                                          <p:attrName>ppt_x</p:attrName>
                                        </p:attrNameLst>
                                      </p:cBhvr>
                                      <p:tavLst>
                                        <p:tav tm="0">
                                          <p:val>
                                            <p:strVal val="#ppt_x"/>
                                          </p:val>
                                        </p:tav>
                                        <p:tav tm="100000">
                                          <p:val>
                                            <p:strVal val="#ppt_x"/>
                                          </p:val>
                                        </p:tav>
                                      </p:tavLst>
                                    </p:anim>
                                    <p:anim calcmode="lin" valueType="num">
                                      <p:cBhvr additive="base">
                                        <p:cTn id="6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7">
                                            <p:txEl>
                                              <p:pRg st="2" end="2"/>
                                            </p:txEl>
                                          </p:spTgt>
                                        </p:tgtEl>
                                        <p:attrNameLst>
                                          <p:attrName>style.visibility</p:attrName>
                                        </p:attrNameLst>
                                      </p:cBhvr>
                                      <p:to>
                                        <p:strVal val="visible"/>
                                      </p:to>
                                    </p:set>
                                    <p:animEffect transition="in" filter="fade">
                                      <p:cBhvr>
                                        <p:cTn id="77" dur="1000"/>
                                        <p:tgtEl>
                                          <p:spTgt spid="7">
                                            <p:txEl>
                                              <p:pRg st="2" end="2"/>
                                            </p:txEl>
                                          </p:spTgt>
                                        </p:tgtEl>
                                      </p:cBhvr>
                                    </p:animEffect>
                                    <p:anim calcmode="lin" valueType="num">
                                      <p:cBhvr>
                                        <p:cTn id="7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6" y="1"/>
            <a:ext cx="11719775" cy="489396"/>
          </a:xfrm>
        </p:spPr>
        <p:txBody>
          <a:bodyPr>
            <a:normAutofit fontScale="90000"/>
          </a:bodyPr>
          <a:lstStyle/>
          <a:p>
            <a:pPr algn="ctr"/>
            <a:r>
              <a:rPr lang="en-GB" sz="4000" b="1" i="1" dirty="0" err="1" smtClean="0">
                <a:solidFill>
                  <a:schemeClr val="accent1">
                    <a:lumMod val="50000"/>
                  </a:schemeClr>
                </a:solidFill>
              </a:rPr>
              <a:t>Pikaia</a:t>
            </a:r>
            <a:r>
              <a:rPr lang="en-GB" sz="4000" b="1" dirty="0" smtClean="0"/>
              <a:t>: new finds underpin a more definitive species description</a:t>
            </a:r>
            <a:endParaRPr lang="en-GB" sz="4000" b="1" i="1" dirty="0"/>
          </a:p>
        </p:txBody>
      </p:sp>
      <p:sp>
        <p:nvSpPr>
          <p:cNvPr id="3" name="Content Placeholder 2"/>
          <p:cNvSpPr>
            <a:spLocks noGrp="1"/>
          </p:cNvSpPr>
          <p:nvPr>
            <p:ph idx="1"/>
          </p:nvPr>
        </p:nvSpPr>
        <p:spPr>
          <a:xfrm>
            <a:off x="270456" y="489397"/>
            <a:ext cx="11616744" cy="6130343"/>
          </a:xfrm>
        </p:spPr>
        <p:txBody>
          <a:bodyPr>
            <a:normAutofit lnSpcReduction="10000"/>
          </a:bodyPr>
          <a:lstStyle/>
          <a:p>
            <a:r>
              <a:rPr lang="en-GB" sz="2200" dirty="0" smtClean="0"/>
              <a:t>In 1979 Conway Morris characterised </a:t>
            </a:r>
            <a:r>
              <a:rPr lang="en-GB" sz="2200" i="1" dirty="0" err="1" smtClean="0">
                <a:solidFill>
                  <a:srgbClr val="002060"/>
                </a:solidFill>
              </a:rPr>
              <a:t>Pikaia</a:t>
            </a:r>
            <a:r>
              <a:rPr lang="en-GB" sz="2200" i="1" dirty="0" smtClean="0"/>
              <a:t>, </a:t>
            </a:r>
            <a:r>
              <a:rPr lang="en-GB" sz="2200" dirty="0" smtClean="0"/>
              <a:t>a laterally compressed two cm long ribbon-like creature, as a chordate, contradicting Walcott’s (1911) view that it was a polychaete worm, and by 1989 Gould regarded this </a:t>
            </a:r>
            <a:r>
              <a:rPr lang="en-GB" sz="2200" dirty="0" smtClean="0">
                <a:solidFill>
                  <a:schemeClr val="accent2">
                    <a:lumMod val="50000"/>
                  </a:schemeClr>
                </a:solidFill>
              </a:rPr>
              <a:t>early and rare chordate </a:t>
            </a:r>
            <a:r>
              <a:rPr lang="en-GB" sz="2200" dirty="0" smtClean="0"/>
              <a:t>as emblematic of the contingent survival of the ancestors of vertebrates (and thus ourselves)</a:t>
            </a:r>
          </a:p>
          <a:p>
            <a:r>
              <a:rPr lang="en-GB" sz="2200" dirty="0" smtClean="0"/>
              <a:t>It was not until 2012 that Conway Morris, with Jean-Bernard Caron, provided a </a:t>
            </a:r>
            <a:r>
              <a:rPr lang="en-GB" sz="2200" dirty="0" smtClean="0">
                <a:solidFill>
                  <a:schemeClr val="accent2">
                    <a:lumMod val="50000"/>
                  </a:schemeClr>
                </a:solidFill>
              </a:rPr>
              <a:t>fully detailed description</a:t>
            </a:r>
            <a:r>
              <a:rPr lang="en-GB" sz="2200" dirty="0" smtClean="0"/>
              <a:t> of </a:t>
            </a:r>
            <a:r>
              <a:rPr lang="en-GB" sz="2200" i="1" dirty="0" err="1" smtClean="0">
                <a:solidFill>
                  <a:srgbClr val="002060"/>
                </a:solidFill>
              </a:rPr>
              <a:t>Pikaia</a:t>
            </a:r>
            <a:r>
              <a:rPr lang="en-GB" sz="2200" dirty="0" smtClean="0"/>
              <a:t> based on 114 available specimens, of which around 60 were collected in the ROM expeditions led by Collins between 1994 and 1999</a:t>
            </a:r>
          </a:p>
          <a:p>
            <a:r>
              <a:rPr lang="en-GB" sz="2200" dirty="0" smtClean="0"/>
              <a:t>The 2012 paper weaves together a description of </a:t>
            </a:r>
            <a:r>
              <a:rPr lang="en-GB" sz="2200" dirty="0" smtClean="0">
                <a:solidFill>
                  <a:schemeClr val="accent2">
                    <a:lumMod val="50000"/>
                  </a:schemeClr>
                </a:solidFill>
              </a:rPr>
              <a:t>observed features and an analysis of the processes of fossilisation</a:t>
            </a:r>
            <a:r>
              <a:rPr lang="en-GB" sz="2200" dirty="0" smtClean="0"/>
              <a:t> which influenced the appearance of these features in different specimens, with different orientations, patterns of decay and mineralisation </a:t>
            </a:r>
          </a:p>
          <a:p>
            <a:r>
              <a:rPr lang="en-GB" sz="2200" dirty="0" smtClean="0"/>
              <a:t>The </a:t>
            </a:r>
            <a:r>
              <a:rPr lang="en-GB" sz="2200" dirty="0" smtClean="0">
                <a:solidFill>
                  <a:schemeClr val="accent2">
                    <a:lumMod val="50000"/>
                  </a:schemeClr>
                </a:solidFill>
              </a:rPr>
              <a:t>key features </a:t>
            </a:r>
            <a:r>
              <a:rPr lang="en-GB" sz="2200" dirty="0" smtClean="0"/>
              <a:t>include a small </a:t>
            </a:r>
            <a:r>
              <a:rPr lang="en-GB" sz="2200" dirty="0" err="1" smtClean="0"/>
              <a:t>bilobed</a:t>
            </a:r>
            <a:r>
              <a:rPr lang="en-GB" sz="2200" dirty="0" smtClean="0"/>
              <a:t> head with two tentacles, a spindle shaped body with keel and fins, nine pairs of appendages, a series of sinusoidal (not annular) segments interpreted as musculature, a mouth and gut, signs of a notochord </a:t>
            </a:r>
            <a:r>
              <a:rPr lang="en-GB" sz="2200" i="1" dirty="0" smtClean="0"/>
              <a:t>and</a:t>
            </a:r>
            <a:r>
              <a:rPr lang="en-GB" sz="2200" dirty="0" smtClean="0"/>
              <a:t> a ‘dorsal organ’ (Conway Morris had previously construed this ‘dorsal organ’ as itself a notochord) BUT note other researchers (e.g. </a:t>
            </a:r>
            <a:r>
              <a:rPr lang="en-GB" sz="2200" dirty="0" err="1" smtClean="0"/>
              <a:t>Lacalli</a:t>
            </a:r>
            <a:r>
              <a:rPr lang="en-GB" sz="2200" dirty="0" smtClean="0"/>
              <a:t> 2012; </a:t>
            </a:r>
            <a:r>
              <a:rPr lang="en-GB" sz="2200" dirty="0" err="1" smtClean="0"/>
              <a:t>Mallatt</a:t>
            </a:r>
            <a:r>
              <a:rPr lang="en-GB" sz="2200" dirty="0" smtClean="0"/>
              <a:t> &amp; Holland 2013) are still querying some of these features and interpretations</a:t>
            </a:r>
          </a:p>
          <a:p>
            <a:r>
              <a:rPr lang="en-GB" sz="2200" dirty="0" smtClean="0"/>
              <a:t>Conway Morris and Caron argue that contemporary genomic data from highly derived and specialised species provides a limited basis for constructing evolutionary relationships so the </a:t>
            </a:r>
            <a:r>
              <a:rPr lang="en-GB" sz="2200" dirty="0" smtClean="0">
                <a:solidFill>
                  <a:schemeClr val="accent2">
                    <a:lumMod val="50000"/>
                  </a:schemeClr>
                </a:solidFill>
              </a:rPr>
              <a:t>evidence from fossils remains pivotal </a:t>
            </a:r>
            <a:r>
              <a:rPr lang="en-GB" sz="2200" dirty="0" smtClean="0"/>
              <a:t>BUT they also recognise that the uneven evidence from </a:t>
            </a:r>
            <a:r>
              <a:rPr lang="en-GB" sz="2200" i="1" dirty="0" err="1" smtClean="0">
                <a:solidFill>
                  <a:srgbClr val="002060"/>
                </a:solidFill>
              </a:rPr>
              <a:t>Pikai</a:t>
            </a:r>
            <a:r>
              <a:rPr lang="en-GB" sz="2200" i="1" dirty="0" err="1" smtClean="0">
                <a:solidFill>
                  <a:schemeClr val="accent1">
                    <a:lumMod val="50000"/>
                  </a:schemeClr>
                </a:solidFill>
              </a:rPr>
              <a:t>a</a:t>
            </a:r>
            <a:r>
              <a:rPr lang="en-GB" sz="2200" dirty="0" smtClean="0"/>
              <a:t> and other proto-chordates makes much of their own </a:t>
            </a:r>
            <a:r>
              <a:rPr lang="en-GB" sz="2200" dirty="0" smtClean="0">
                <a:solidFill>
                  <a:schemeClr val="accent2">
                    <a:lumMod val="50000"/>
                  </a:schemeClr>
                </a:solidFill>
              </a:rPr>
              <a:t>interpretation rather speculative </a:t>
            </a:r>
            <a:r>
              <a:rPr lang="en-GB" sz="2200" dirty="0" smtClean="0"/>
              <a:t>and the extent to which </a:t>
            </a:r>
            <a:r>
              <a:rPr lang="en-GB" sz="2200" i="1" dirty="0" err="1" smtClean="0">
                <a:solidFill>
                  <a:srgbClr val="002060"/>
                </a:solidFill>
              </a:rPr>
              <a:t>Pikaia</a:t>
            </a:r>
            <a:r>
              <a:rPr lang="en-GB" sz="2200" dirty="0" smtClean="0"/>
              <a:t> can be seen as a ‘basal’ or ‘specialised’ chordate remains contested      </a:t>
            </a:r>
            <a:endParaRPr lang="en-GB" sz="2200" dirty="0"/>
          </a:p>
        </p:txBody>
      </p:sp>
      <p:sp>
        <p:nvSpPr>
          <p:cNvPr id="4" name="Slide Number Placeholder 3"/>
          <p:cNvSpPr>
            <a:spLocks noGrp="1"/>
          </p:cNvSpPr>
          <p:nvPr>
            <p:ph type="sldNum" sz="quarter" idx="12"/>
          </p:nvPr>
        </p:nvSpPr>
        <p:spPr/>
        <p:txBody>
          <a:bodyPr/>
          <a:lstStyle/>
          <a:p>
            <a:fld id="{0C3C750E-3C81-4169-8FD7-C17884284226}" type="slidenum">
              <a:rPr lang="en-GB" smtClean="0"/>
              <a:t>16</a:t>
            </a:fld>
            <a:endParaRPr lang="en-GB"/>
          </a:p>
        </p:txBody>
      </p:sp>
    </p:spTree>
    <p:extLst>
      <p:ext uri="{BB962C8B-B14F-4D97-AF65-F5344CB8AC3E}">
        <p14:creationId xmlns:p14="http://schemas.microsoft.com/office/powerpoint/2010/main" val="318469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4034" y="2988074"/>
            <a:ext cx="5280134" cy="367674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108" y="2609749"/>
            <a:ext cx="5349530" cy="391086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4034" y="553209"/>
            <a:ext cx="5280134" cy="2013897"/>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8147" y="606655"/>
            <a:ext cx="3257324" cy="2068401"/>
          </a:xfrm>
          <a:prstGeom prst="rect">
            <a:avLst/>
          </a:prstGeom>
        </p:spPr>
      </p:pic>
      <p:sp>
        <p:nvSpPr>
          <p:cNvPr id="6" name="TextBox 5"/>
          <p:cNvSpPr txBox="1"/>
          <p:nvPr/>
        </p:nvSpPr>
        <p:spPr>
          <a:xfrm>
            <a:off x="1467479" y="654139"/>
            <a:ext cx="2415602" cy="646331"/>
          </a:xfrm>
          <a:prstGeom prst="rect">
            <a:avLst/>
          </a:prstGeom>
          <a:noFill/>
        </p:spPr>
        <p:txBody>
          <a:bodyPr wrap="square" rtlCol="0">
            <a:spAutoFit/>
          </a:bodyPr>
          <a:lstStyle/>
          <a:p>
            <a:r>
              <a:rPr lang="en-GB" dirty="0" smtClean="0"/>
              <a:t>Artist’s impression of free swimming </a:t>
            </a:r>
            <a:r>
              <a:rPr lang="en-GB" i="1" dirty="0" err="1" smtClean="0"/>
              <a:t>Pikaia</a:t>
            </a:r>
            <a:endParaRPr lang="en-GB" i="1" dirty="0"/>
          </a:p>
        </p:txBody>
      </p:sp>
      <p:sp>
        <p:nvSpPr>
          <p:cNvPr id="7" name="TextBox 6"/>
          <p:cNvSpPr txBox="1"/>
          <p:nvPr/>
        </p:nvSpPr>
        <p:spPr>
          <a:xfrm>
            <a:off x="231108" y="5741487"/>
            <a:ext cx="2409061" cy="923330"/>
          </a:xfrm>
          <a:prstGeom prst="rect">
            <a:avLst/>
          </a:prstGeom>
          <a:noFill/>
        </p:spPr>
        <p:txBody>
          <a:bodyPr wrap="square" rtlCol="0">
            <a:spAutoFit/>
          </a:bodyPr>
          <a:lstStyle/>
          <a:p>
            <a:r>
              <a:rPr lang="en-GB" dirty="0" smtClean="0"/>
              <a:t>Anatomical </a:t>
            </a:r>
            <a:br>
              <a:rPr lang="en-GB" dirty="0" smtClean="0"/>
            </a:br>
            <a:r>
              <a:rPr lang="en-GB" dirty="0" smtClean="0"/>
              <a:t>diagrams of </a:t>
            </a:r>
            <a:r>
              <a:rPr lang="en-GB" i="1" dirty="0" err="1" smtClean="0">
                <a:solidFill>
                  <a:srgbClr val="002060"/>
                </a:solidFill>
              </a:rPr>
              <a:t>Pikaia</a:t>
            </a:r>
            <a:r>
              <a:rPr lang="en-GB" dirty="0" smtClean="0">
                <a:solidFill>
                  <a:srgbClr val="00B0F0"/>
                </a:solidFill>
              </a:rPr>
              <a:t> </a:t>
            </a:r>
            <a:r>
              <a:rPr lang="en-GB" dirty="0" smtClean="0"/>
              <a:t>by Conway Morris &amp; Caron</a:t>
            </a:r>
            <a:endParaRPr lang="en-GB" dirty="0"/>
          </a:p>
        </p:txBody>
      </p:sp>
      <p:sp>
        <p:nvSpPr>
          <p:cNvPr id="8" name="TextBox 7"/>
          <p:cNvSpPr txBox="1"/>
          <p:nvPr/>
        </p:nvSpPr>
        <p:spPr>
          <a:xfrm>
            <a:off x="6349732" y="6151279"/>
            <a:ext cx="5594480" cy="369332"/>
          </a:xfrm>
          <a:prstGeom prst="rect">
            <a:avLst/>
          </a:prstGeom>
          <a:noFill/>
        </p:spPr>
        <p:txBody>
          <a:bodyPr wrap="none" rtlCol="0">
            <a:spAutoFit/>
          </a:bodyPr>
          <a:lstStyle/>
          <a:p>
            <a:r>
              <a:rPr lang="en-GB" dirty="0" smtClean="0"/>
              <a:t>Smallest and largest specimens of </a:t>
            </a:r>
            <a:r>
              <a:rPr lang="en-GB" i="1" dirty="0" err="1" smtClean="0">
                <a:solidFill>
                  <a:srgbClr val="002060"/>
                </a:solidFill>
              </a:rPr>
              <a:t>Pikaia</a:t>
            </a:r>
            <a:r>
              <a:rPr lang="en-GB" i="1" dirty="0" smtClean="0">
                <a:solidFill>
                  <a:srgbClr val="002060"/>
                </a:solidFill>
              </a:rPr>
              <a:t>,</a:t>
            </a:r>
            <a:r>
              <a:rPr lang="en-GB" dirty="0" smtClean="0"/>
              <a:t> scale bars 5 mm</a:t>
            </a:r>
            <a:endParaRPr lang="en-GB" dirty="0"/>
          </a:p>
        </p:txBody>
      </p:sp>
      <p:sp>
        <p:nvSpPr>
          <p:cNvPr id="9" name="TextBox 8"/>
          <p:cNvSpPr txBox="1"/>
          <p:nvPr/>
        </p:nvSpPr>
        <p:spPr>
          <a:xfrm>
            <a:off x="4706072" y="1747973"/>
            <a:ext cx="6991036" cy="1200329"/>
          </a:xfrm>
          <a:prstGeom prst="rect">
            <a:avLst/>
          </a:prstGeom>
          <a:noFill/>
        </p:spPr>
        <p:txBody>
          <a:bodyPr wrap="square" rtlCol="0">
            <a:spAutoFit/>
          </a:bodyPr>
          <a:lstStyle/>
          <a:p>
            <a:r>
              <a:rPr lang="en-GB" i="1" dirty="0" err="1" smtClean="0">
                <a:solidFill>
                  <a:srgbClr val="002060"/>
                </a:solidFill>
              </a:rPr>
              <a:t>Pikaia</a:t>
            </a:r>
            <a:r>
              <a:rPr lang="en-GB" dirty="0" smtClean="0"/>
              <a:t> specimens </a:t>
            </a:r>
            <a:br>
              <a:rPr lang="en-GB" dirty="0" smtClean="0"/>
            </a:br>
            <a:r>
              <a:rPr lang="en-GB" dirty="0" smtClean="0"/>
              <a:t>photographed </a:t>
            </a:r>
            <a:br>
              <a:rPr lang="en-GB" dirty="0" smtClean="0"/>
            </a:br>
            <a:r>
              <a:rPr lang="en-GB" dirty="0" smtClean="0"/>
              <a:t>under different</a:t>
            </a:r>
            <a:br>
              <a:rPr lang="en-GB" dirty="0" smtClean="0"/>
            </a:br>
            <a:r>
              <a:rPr lang="en-GB" dirty="0" smtClean="0"/>
              <a:t>conditions:    A polarised light and B backscattering electron micrograph</a:t>
            </a:r>
            <a:endParaRPr lang="en-GB" dirty="0"/>
          </a:p>
        </p:txBody>
      </p:sp>
      <p:sp>
        <p:nvSpPr>
          <p:cNvPr id="10" name="TextBox 9"/>
          <p:cNvSpPr txBox="1"/>
          <p:nvPr/>
        </p:nvSpPr>
        <p:spPr>
          <a:xfrm>
            <a:off x="4056844" y="602624"/>
            <a:ext cx="2099257" cy="923330"/>
          </a:xfrm>
          <a:prstGeom prst="rect">
            <a:avLst/>
          </a:prstGeom>
          <a:noFill/>
        </p:spPr>
        <p:txBody>
          <a:bodyPr wrap="square" rtlCol="0">
            <a:spAutoFit/>
          </a:bodyPr>
          <a:lstStyle/>
          <a:p>
            <a:r>
              <a:rPr lang="en-GB" b="1" dirty="0" smtClean="0">
                <a:latin typeface="+mj-lt"/>
              </a:rPr>
              <a:t>Photos and drawings</a:t>
            </a:r>
          </a:p>
          <a:p>
            <a:r>
              <a:rPr lang="en-GB" b="1" dirty="0" smtClean="0">
                <a:latin typeface="+mj-lt"/>
              </a:rPr>
              <a:t>from Conway Morris </a:t>
            </a:r>
          </a:p>
          <a:p>
            <a:r>
              <a:rPr lang="en-GB" b="1" dirty="0" smtClean="0">
                <a:latin typeface="+mj-lt"/>
              </a:rPr>
              <a:t>and Caron 2012 </a:t>
            </a:r>
            <a:endParaRPr lang="en-GB" b="1" dirty="0">
              <a:latin typeface="+mj-lt"/>
            </a:endParaRPr>
          </a:p>
        </p:txBody>
      </p:sp>
      <p:sp>
        <p:nvSpPr>
          <p:cNvPr id="11" name="TextBox 10"/>
          <p:cNvSpPr txBox="1"/>
          <p:nvPr/>
        </p:nvSpPr>
        <p:spPr>
          <a:xfrm>
            <a:off x="231108" y="-43707"/>
            <a:ext cx="11713104" cy="646331"/>
          </a:xfrm>
          <a:prstGeom prst="rect">
            <a:avLst/>
          </a:prstGeom>
          <a:noFill/>
        </p:spPr>
        <p:txBody>
          <a:bodyPr wrap="square" rtlCol="0">
            <a:spAutoFit/>
          </a:bodyPr>
          <a:lstStyle/>
          <a:p>
            <a:pPr algn="ctr"/>
            <a:r>
              <a:rPr lang="en-GB" sz="3600" b="1" i="1" dirty="0" err="1">
                <a:solidFill>
                  <a:schemeClr val="accent1">
                    <a:lumMod val="50000"/>
                  </a:schemeClr>
                </a:solidFill>
                <a:latin typeface="+mj-lt"/>
              </a:rPr>
              <a:t>Pikaia</a:t>
            </a:r>
            <a:r>
              <a:rPr lang="en-GB" sz="3600" b="1" dirty="0">
                <a:latin typeface="+mj-lt"/>
              </a:rPr>
              <a:t>: </a:t>
            </a:r>
            <a:r>
              <a:rPr lang="en-GB" sz="3600" b="1" dirty="0" smtClean="0">
                <a:latin typeface="+mj-lt"/>
              </a:rPr>
              <a:t>images supporting the new species description</a:t>
            </a:r>
            <a:endParaRPr lang="en-GB" sz="3600" dirty="0">
              <a:latin typeface="+mj-lt"/>
            </a:endParaRPr>
          </a:p>
        </p:txBody>
      </p:sp>
      <p:sp>
        <p:nvSpPr>
          <p:cNvPr id="12" name="Slide Number Placeholder 11"/>
          <p:cNvSpPr>
            <a:spLocks noGrp="1"/>
          </p:cNvSpPr>
          <p:nvPr>
            <p:ph type="sldNum" sz="quarter" idx="12"/>
          </p:nvPr>
        </p:nvSpPr>
        <p:spPr/>
        <p:txBody>
          <a:bodyPr/>
          <a:lstStyle/>
          <a:p>
            <a:fld id="{0C3C750E-3C81-4169-8FD7-C17884284226}" type="slidenum">
              <a:rPr lang="en-GB" smtClean="0"/>
              <a:t>17</a:t>
            </a:fld>
            <a:endParaRPr lang="en-GB" dirty="0"/>
          </a:p>
        </p:txBody>
      </p:sp>
    </p:spTree>
    <p:extLst>
      <p:ext uri="{BB962C8B-B14F-4D97-AF65-F5344CB8AC3E}">
        <p14:creationId xmlns:p14="http://schemas.microsoft.com/office/powerpoint/2010/main" val="2727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41" y="1"/>
            <a:ext cx="11668259" cy="618186"/>
          </a:xfrm>
        </p:spPr>
        <p:txBody>
          <a:bodyPr>
            <a:normAutofit/>
          </a:bodyPr>
          <a:lstStyle/>
          <a:p>
            <a:pPr algn="ctr"/>
            <a:r>
              <a:rPr lang="en-GB" sz="3600" b="1" dirty="0" smtClean="0"/>
              <a:t>Current research led by Jean-Bernard Caron at ROM</a:t>
            </a:r>
            <a:endParaRPr lang="en-GB" sz="3600" b="1" dirty="0"/>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5886" y="489489"/>
            <a:ext cx="3349670" cy="4185631"/>
          </a:xfrm>
        </p:spPr>
      </p:pic>
      <p:sp>
        <p:nvSpPr>
          <p:cNvPr id="4" name="Content Placeholder 3"/>
          <p:cNvSpPr>
            <a:spLocks noGrp="1"/>
          </p:cNvSpPr>
          <p:nvPr>
            <p:ph sz="half" idx="2"/>
          </p:nvPr>
        </p:nvSpPr>
        <p:spPr>
          <a:xfrm>
            <a:off x="3846893" y="528037"/>
            <a:ext cx="8268236" cy="6001552"/>
          </a:xfrm>
        </p:spPr>
        <p:txBody>
          <a:bodyPr>
            <a:noAutofit/>
          </a:bodyPr>
          <a:lstStyle/>
          <a:p>
            <a:r>
              <a:rPr lang="en-GB" sz="2200" dirty="0" smtClean="0"/>
              <a:t>Caron, a </a:t>
            </a:r>
            <a:r>
              <a:rPr lang="en-GB" sz="2200" dirty="0"/>
              <a:t>F</a:t>
            </a:r>
            <a:r>
              <a:rPr lang="en-GB" sz="2200" dirty="0" smtClean="0"/>
              <a:t>renchman captivated by Gould’s account, went to Canada to do his PhD with Collins and is now a leading </a:t>
            </a:r>
            <a:r>
              <a:rPr lang="en-GB" sz="2200" dirty="0"/>
              <a:t>author </a:t>
            </a:r>
            <a:r>
              <a:rPr lang="en-GB" sz="2200" dirty="0" smtClean="0"/>
              <a:t>on </a:t>
            </a:r>
            <a:r>
              <a:rPr lang="en-GB" sz="2200" dirty="0"/>
              <a:t>the </a:t>
            </a:r>
            <a:r>
              <a:rPr lang="en-GB" sz="2200" dirty="0" smtClean="0"/>
              <a:t>BS </a:t>
            </a:r>
          </a:p>
          <a:p>
            <a:r>
              <a:rPr lang="en-GB" sz="2200" dirty="0" smtClean="0"/>
              <a:t>He was appointed </a:t>
            </a:r>
            <a:r>
              <a:rPr lang="en-GB" sz="2200" dirty="0" smtClean="0">
                <a:solidFill>
                  <a:schemeClr val="accent2">
                    <a:lumMod val="50000"/>
                  </a:schemeClr>
                </a:solidFill>
              </a:rPr>
              <a:t>curator at ROM &amp; University of Toronto </a:t>
            </a:r>
            <a:r>
              <a:rPr lang="en-GB" sz="2200" dirty="0" smtClean="0"/>
              <a:t>in 2006, and followed Collins in searching for new BS localities, with particular success at Marble Canyon, around 40 km from Walcott Quarry </a:t>
            </a:r>
          </a:p>
          <a:p>
            <a:r>
              <a:rPr lang="en-GB" sz="2200" dirty="0" smtClean="0"/>
              <a:t>This site, atop rather than beneath the Cathedral escarpment, is characterised by a notably </a:t>
            </a:r>
            <a:r>
              <a:rPr lang="en-GB" sz="2200" dirty="0" smtClean="0">
                <a:solidFill>
                  <a:schemeClr val="accent2">
                    <a:lumMod val="50000"/>
                  </a:schemeClr>
                </a:solidFill>
              </a:rPr>
              <a:t>high density and diversity of fossils</a:t>
            </a:r>
            <a:r>
              <a:rPr lang="en-GB" sz="2200" dirty="0" smtClean="0"/>
              <a:t>, yielding over 3,000 specimens in 15 days of fieldwork in 2012 – and  eleven of the 55 taxa found there were new to science</a:t>
            </a:r>
          </a:p>
          <a:p>
            <a:r>
              <a:rPr lang="en-GB" sz="2200" dirty="0" smtClean="0"/>
              <a:t>Two thirds of its genera duplicated those at Walcott Quarry, but there were </a:t>
            </a:r>
            <a:r>
              <a:rPr lang="en-GB" sz="2200" dirty="0" smtClean="0">
                <a:solidFill>
                  <a:schemeClr val="accent2">
                    <a:lumMod val="50000"/>
                  </a:schemeClr>
                </a:solidFill>
              </a:rPr>
              <a:t>very good specimens of some key species </a:t>
            </a:r>
            <a:r>
              <a:rPr lang="en-GB" sz="2200" dirty="0" smtClean="0"/>
              <a:t>(including the arthropod </a:t>
            </a:r>
            <a:r>
              <a:rPr lang="en-GB" sz="2200" i="1" dirty="0" err="1" smtClean="0">
                <a:solidFill>
                  <a:srgbClr val="002060"/>
                </a:solidFill>
              </a:rPr>
              <a:t>Mollisonia</a:t>
            </a:r>
            <a:r>
              <a:rPr lang="en-GB" sz="2200" i="1" dirty="0" smtClean="0">
                <a:solidFill>
                  <a:schemeClr val="accent5">
                    <a:lumMod val="50000"/>
                  </a:schemeClr>
                </a:solidFill>
              </a:rPr>
              <a:t> </a:t>
            </a:r>
            <a:r>
              <a:rPr lang="en-GB" sz="2200" dirty="0" smtClean="0"/>
              <a:t>and the stem chordate </a:t>
            </a:r>
            <a:r>
              <a:rPr lang="en-GB" sz="2200" i="1" dirty="0" err="1" smtClean="0">
                <a:solidFill>
                  <a:srgbClr val="002060"/>
                </a:solidFill>
              </a:rPr>
              <a:t>Metaspriggina</a:t>
            </a:r>
            <a:r>
              <a:rPr lang="en-GB" sz="2200" dirty="0" smtClean="0"/>
              <a:t>) </a:t>
            </a:r>
          </a:p>
          <a:p>
            <a:r>
              <a:rPr lang="en-GB" sz="2200" dirty="0" smtClean="0"/>
              <a:t>But this fossil assemblage was also distinctive in its trace fossils and having two Chinese stem arthropods </a:t>
            </a:r>
            <a:r>
              <a:rPr lang="en-GB" sz="2200" i="1" dirty="0" smtClean="0">
                <a:solidFill>
                  <a:schemeClr val="accent5">
                    <a:lumMod val="50000"/>
                  </a:schemeClr>
                </a:solidFill>
              </a:rPr>
              <a:t>(</a:t>
            </a:r>
            <a:r>
              <a:rPr lang="en-GB" sz="2200" i="1" dirty="0" err="1" smtClean="0">
                <a:solidFill>
                  <a:srgbClr val="002060"/>
                </a:solidFill>
              </a:rPr>
              <a:t>Primicaris</a:t>
            </a:r>
            <a:r>
              <a:rPr lang="en-GB" sz="2200" i="1" dirty="0" smtClean="0">
                <a:solidFill>
                  <a:srgbClr val="002060"/>
                </a:solidFill>
              </a:rPr>
              <a:t> </a:t>
            </a:r>
            <a:r>
              <a:rPr lang="en-GB" sz="2200" dirty="0" smtClean="0"/>
              <a:t>and </a:t>
            </a:r>
            <a:r>
              <a:rPr lang="en-GB" sz="2200" i="1" dirty="0" err="1" smtClean="0">
                <a:solidFill>
                  <a:srgbClr val="002060"/>
                </a:solidFill>
              </a:rPr>
              <a:t>Misszhouia</a:t>
            </a:r>
            <a:r>
              <a:rPr lang="en-GB" sz="2200" dirty="0" smtClean="0"/>
              <a:t>)</a:t>
            </a:r>
          </a:p>
          <a:p>
            <a:r>
              <a:rPr lang="en-GB" sz="2200" dirty="0" smtClean="0"/>
              <a:t>Caron et al (2014) suggest this material offers ‘</a:t>
            </a:r>
            <a:r>
              <a:rPr lang="en-GB" sz="2200" dirty="0" smtClean="0">
                <a:solidFill>
                  <a:srgbClr val="7030A0"/>
                </a:solidFill>
              </a:rPr>
              <a:t>new insights into the initial diversification of metazoans’</a:t>
            </a:r>
            <a:r>
              <a:rPr lang="en-GB" sz="2200" dirty="0" smtClean="0"/>
              <a:t>, and shows </a:t>
            </a:r>
            <a:r>
              <a:rPr lang="en-GB" sz="2200" dirty="0" smtClean="0">
                <a:solidFill>
                  <a:srgbClr val="7030A0"/>
                </a:solidFill>
              </a:rPr>
              <a:t>‘the potential of the BS to yield [further] exceptional biotas … largely untapped</a:t>
            </a:r>
            <a:r>
              <a:rPr lang="en-GB" sz="2200" dirty="0" smtClean="0"/>
              <a:t>’, so fieldwork was continuing at Marble Canyon in 2017 </a:t>
            </a:r>
            <a:endParaRPr lang="en-GB" sz="2200" dirty="0"/>
          </a:p>
        </p:txBody>
      </p:sp>
      <p:sp>
        <p:nvSpPr>
          <p:cNvPr id="3" name="TextBox 2"/>
          <p:cNvSpPr txBox="1"/>
          <p:nvPr/>
        </p:nvSpPr>
        <p:spPr>
          <a:xfrm>
            <a:off x="218941" y="4603667"/>
            <a:ext cx="3747752" cy="2123658"/>
          </a:xfrm>
          <a:prstGeom prst="rect">
            <a:avLst/>
          </a:prstGeom>
          <a:noFill/>
        </p:spPr>
        <p:txBody>
          <a:bodyPr wrap="square" rtlCol="0">
            <a:spAutoFit/>
          </a:bodyPr>
          <a:lstStyle/>
          <a:p>
            <a:r>
              <a:rPr lang="en-GB" sz="2200" dirty="0" smtClean="0"/>
              <a:t>Caron has also overseen the </a:t>
            </a:r>
            <a:r>
              <a:rPr lang="en-GB" sz="2200" dirty="0" smtClean="0">
                <a:solidFill>
                  <a:schemeClr val="accent2">
                    <a:lumMod val="50000"/>
                  </a:schemeClr>
                </a:solidFill>
              </a:rPr>
              <a:t>opening of the ROM collection of 150,000 specimens to other researchers</a:t>
            </a:r>
            <a:r>
              <a:rPr lang="en-GB" sz="2200" dirty="0" smtClean="0"/>
              <a:t>, facilitating population studies and cladistics comparisons</a:t>
            </a:r>
            <a:endParaRPr lang="en-GB" sz="2200" dirty="0"/>
          </a:p>
        </p:txBody>
      </p:sp>
      <p:sp>
        <p:nvSpPr>
          <p:cNvPr id="6" name="Slide Number Placeholder 5"/>
          <p:cNvSpPr>
            <a:spLocks noGrp="1"/>
          </p:cNvSpPr>
          <p:nvPr>
            <p:ph type="sldNum" sz="quarter" idx="12"/>
          </p:nvPr>
        </p:nvSpPr>
        <p:spPr/>
        <p:txBody>
          <a:bodyPr/>
          <a:lstStyle/>
          <a:p>
            <a:fld id="{0C3C750E-3C81-4169-8FD7-C17884284226}" type="slidenum">
              <a:rPr lang="en-GB" smtClean="0"/>
              <a:t>18</a:t>
            </a:fld>
            <a:endParaRPr lang="en-GB"/>
          </a:p>
        </p:txBody>
      </p:sp>
    </p:spTree>
    <p:extLst>
      <p:ext uri="{BB962C8B-B14F-4D97-AF65-F5344CB8AC3E}">
        <p14:creationId xmlns:p14="http://schemas.microsoft.com/office/powerpoint/2010/main" val="395863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1000"/>
                                        <p:tgtEl>
                                          <p:spTgt spid="4">
                                            <p:txEl>
                                              <p:pRg st="0" end="0"/>
                                            </p:txEl>
                                          </p:spTgt>
                                        </p:tgtEl>
                                      </p:cBhvr>
                                    </p:animEffect>
                                    <p:anim calcmode="lin" valueType="num">
                                      <p:cBhvr>
                                        <p:cTn id="1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1000"/>
                                        <p:tgtEl>
                                          <p:spTgt spid="4">
                                            <p:txEl>
                                              <p:pRg st="1" end="1"/>
                                            </p:txEl>
                                          </p:spTgt>
                                        </p:tgtEl>
                                      </p:cBhvr>
                                    </p:animEffect>
                                    <p:anim calcmode="lin" valueType="num">
                                      <p:cBhvr>
                                        <p:cTn id="2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Effect transition="in" filter="fade">
                                      <p:cBhvr>
                                        <p:cTn id="36" dur="1000"/>
                                        <p:tgtEl>
                                          <p:spTgt spid="4">
                                            <p:txEl>
                                              <p:pRg st="3" end="3"/>
                                            </p:txEl>
                                          </p:spTgt>
                                        </p:tgtEl>
                                      </p:cBhvr>
                                    </p:animEffect>
                                    <p:anim calcmode="lin" valueType="num">
                                      <p:cBhvr>
                                        <p:cTn id="3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fade">
                                      <p:cBhvr>
                                        <p:cTn id="43" dur="1000"/>
                                        <p:tgtEl>
                                          <p:spTgt spid="4">
                                            <p:txEl>
                                              <p:pRg st="4" end="4"/>
                                            </p:txEl>
                                          </p:spTgt>
                                        </p:tgtEl>
                                      </p:cBhvr>
                                    </p:animEffect>
                                    <p:anim calcmode="lin" valueType="num">
                                      <p:cBhvr>
                                        <p:cTn id="4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animEffect transition="in" filter="fade">
                                      <p:cBhvr>
                                        <p:cTn id="50" dur="1000"/>
                                        <p:tgtEl>
                                          <p:spTgt spid="4">
                                            <p:txEl>
                                              <p:pRg st="5" end="5"/>
                                            </p:txEl>
                                          </p:spTgt>
                                        </p:tgtEl>
                                      </p:cBhvr>
                                    </p:animEffect>
                                    <p:anim calcmode="lin" valueType="num">
                                      <p:cBhvr>
                                        <p:cTn id="51"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1000"/>
                                        <p:tgtEl>
                                          <p:spTgt spid="3"/>
                                        </p:tgtEl>
                                      </p:cBhvr>
                                    </p:animEffect>
                                    <p:anim calcmode="lin" valueType="num">
                                      <p:cBhvr>
                                        <p:cTn id="58" dur="1000" fill="hold"/>
                                        <p:tgtEl>
                                          <p:spTgt spid="3"/>
                                        </p:tgtEl>
                                        <p:attrNameLst>
                                          <p:attrName>ppt_x</p:attrName>
                                        </p:attrNameLst>
                                      </p:cBhvr>
                                      <p:tavLst>
                                        <p:tav tm="0">
                                          <p:val>
                                            <p:strVal val="#ppt_x"/>
                                          </p:val>
                                        </p:tav>
                                        <p:tav tm="100000">
                                          <p:val>
                                            <p:strVal val="#ppt_x"/>
                                          </p:val>
                                        </p:tav>
                                      </p:tavLst>
                                    </p:anim>
                                    <p:anim calcmode="lin" valueType="num">
                                      <p:cBhvr>
                                        <p:cTn id="5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1807"/>
            <a:ext cx="11797047" cy="616379"/>
          </a:xfrm>
        </p:spPr>
        <p:txBody>
          <a:bodyPr>
            <a:noAutofit/>
          </a:bodyPr>
          <a:lstStyle/>
          <a:p>
            <a:pPr algn="ctr"/>
            <a:r>
              <a:rPr lang="en-GB" sz="3600" b="1" dirty="0" smtClean="0"/>
              <a:t>Exemplars of different contributions of the Marble Canyon finds </a:t>
            </a:r>
            <a:endParaRPr lang="en-GB" sz="3600" b="1"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517" y="876268"/>
            <a:ext cx="3224888" cy="2411096"/>
          </a:xfrm>
          <a:prstGeom prst="rect">
            <a:avLst/>
          </a:prstGeom>
        </p:spPr>
      </p:pic>
      <p:sp>
        <p:nvSpPr>
          <p:cNvPr id="12" name="TextBox 11"/>
          <p:cNvSpPr txBox="1"/>
          <p:nvPr/>
        </p:nvSpPr>
        <p:spPr>
          <a:xfrm>
            <a:off x="4560848" y="3380125"/>
            <a:ext cx="3887693" cy="3139321"/>
          </a:xfrm>
          <a:prstGeom prst="rect">
            <a:avLst/>
          </a:prstGeom>
          <a:noFill/>
        </p:spPr>
        <p:txBody>
          <a:bodyPr wrap="square" rtlCol="0">
            <a:spAutoFit/>
          </a:bodyPr>
          <a:lstStyle/>
          <a:p>
            <a:r>
              <a:rPr lang="en-GB" sz="2200" dirty="0" smtClean="0"/>
              <a:t>Centre</a:t>
            </a:r>
            <a:r>
              <a:rPr lang="en-GB" sz="2200" i="1" dirty="0" smtClean="0"/>
              <a:t>: </a:t>
            </a:r>
            <a:r>
              <a:rPr lang="en-GB" sz="2200" i="1" dirty="0" err="1" smtClean="0">
                <a:solidFill>
                  <a:srgbClr val="002060"/>
                </a:solidFill>
              </a:rPr>
              <a:t>Metaspriggina</a:t>
            </a:r>
            <a:r>
              <a:rPr lang="en-GB" sz="2200" i="1" dirty="0" smtClean="0">
                <a:solidFill>
                  <a:srgbClr val="002060"/>
                </a:solidFill>
              </a:rPr>
              <a:t> </a:t>
            </a:r>
            <a:r>
              <a:rPr lang="en-GB" sz="2200" i="1" dirty="0" err="1" smtClean="0">
                <a:solidFill>
                  <a:srgbClr val="002060"/>
                </a:solidFill>
              </a:rPr>
              <a:t>walcotti</a:t>
            </a:r>
            <a:r>
              <a:rPr lang="en-GB" sz="2200" i="1" dirty="0" smtClean="0"/>
              <a:t>, </a:t>
            </a:r>
            <a:r>
              <a:rPr lang="en-GB" sz="2200" dirty="0" smtClean="0"/>
              <a:t>a stem chordate first known from only two indifferent specimens at the Walcott Quarry. However over 30 </a:t>
            </a:r>
            <a:r>
              <a:rPr lang="en-GB" sz="2200" dirty="0" smtClean="0">
                <a:solidFill>
                  <a:schemeClr val="accent2">
                    <a:lumMod val="50000"/>
                  </a:schemeClr>
                </a:solidFill>
              </a:rPr>
              <a:t>good specimen</a:t>
            </a:r>
            <a:r>
              <a:rPr lang="en-GB" sz="2200" dirty="0" smtClean="0">
                <a:solidFill>
                  <a:schemeClr val="accent6"/>
                </a:solidFill>
              </a:rPr>
              <a:t>s</a:t>
            </a:r>
            <a:r>
              <a:rPr lang="en-GB" sz="2200" dirty="0" smtClean="0"/>
              <a:t> were found at Marble Canyon, including traces of liver and heart, </a:t>
            </a:r>
            <a:r>
              <a:rPr lang="en-GB" sz="2200" dirty="0" smtClean="0">
                <a:solidFill>
                  <a:schemeClr val="accent2">
                    <a:lumMod val="50000"/>
                  </a:schemeClr>
                </a:solidFill>
              </a:rPr>
              <a:t>throwing fresh light</a:t>
            </a:r>
            <a:r>
              <a:rPr lang="en-GB" sz="2200" dirty="0" smtClean="0"/>
              <a:t> on chordate evolution </a:t>
            </a:r>
            <a:endParaRPr lang="en-GB" sz="2200" dirty="0">
              <a:solidFill>
                <a:schemeClr val="accent4"/>
              </a:solidFill>
            </a:endParaRPr>
          </a:p>
        </p:txBody>
      </p:sp>
      <p:sp>
        <p:nvSpPr>
          <p:cNvPr id="17" name="TextBox 16"/>
          <p:cNvSpPr txBox="1"/>
          <p:nvPr/>
        </p:nvSpPr>
        <p:spPr>
          <a:xfrm>
            <a:off x="423772" y="3291118"/>
            <a:ext cx="3466975" cy="2462213"/>
          </a:xfrm>
          <a:prstGeom prst="rect">
            <a:avLst/>
          </a:prstGeom>
          <a:noFill/>
        </p:spPr>
        <p:txBody>
          <a:bodyPr wrap="none" rtlCol="0">
            <a:spAutoFit/>
          </a:bodyPr>
          <a:lstStyle/>
          <a:p>
            <a:r>
              <a:rPr lang="en-GB" sz="2200" dirty="0" smtClean="0"/>
              <a:t>Left: </a:t>
            </a:r>
          </a:p>
          <a:p>
            <a:r>
              <a:rPr lang="en-GB" sz="2200" i="1" dirty="0" err="1" smtClean="0">
                <a:solidFill>
                  <a:srgbClr val="002060"/>
                </a:solidFill>
              </a:rPr>
              <a:t>Kootenayscolex</a:t>
            </a:r>
            <a:r>
              <a:rPr lang="en-GB" sz="2200" i="1" dirty="0" smtClean="0">
                <a:solidFill>
                  <a:srgbClr val="002060"/>
                </a:solidFill>
              </a:rPr>
              <a:t> </a:t>
            </a:r>
            <a:r>
              <a:rPr lang="en-GB" sz="2200" i="1" dirty="0" err="1" smtClean="0">
                <a:solidFill>
                  <a:srgbClr val="002060"/>
                </a:solidFill>
              </a:rPr>
              <a:t>barbarensis</a:t>
            </a:r>
            <a:r>
              <a:rPr lang="en-GB" sz="2200" dirty="0" smtClean="0"/>
              <a:t>, </a:t>
            </a:r>
            <a:br>
              <a:rPr lang="en-GB" sz="2200" dirty="0" smtClean="0"/>
            </a:br>
            <a:r>
              <a:rPr lang="en-GB" sz="2200" dirty="0" smtClean="0"/>
              <a:t>a </a:t>
            </a:r>
            <a:r>
              <a:rPr lang="en-GB" sz="2200" dirty="0" smtClean="0">
                <a:solidFill>
                  <a:schemeClr val="accent2">
                    <a:lumMod val="50000"/>
                  </a:schemeClr>
                </a:solidFill>
              </a:rPr>
              <a:t>newly described </a:t>
            </a:r>
            <a:r>
              <a:rPr lang="en-GB" sz="2200" dirty="0" smtClean="0"/>
              <a:t>Burgess </a:t>
            </a:r>
          </a:p>
          <a:p>
            <a:r>
              <a:rPr lang="en-GB" sz="2200" dirty="0" smtClean="0"/>
              <a:t>Shale Polychaete, a bristled </a:t>
            </a:r>
            <a:br>
              <a:rPr lang="en-GB" sz="2200" dirty="0" smtClean="0"/>
            </a:br>
            <a:r>
              <a:rPr lang="en-GB" sz="2200" dirty="0" smtClean="0"/>
              <a:t>annelid worm, based </a:t>
            </a:r>
            <a:br>
              <a:rPr lang="en-GB" sz="2200" dirty="0" smtClean="0"/>
            </a:br>
            <a:r>
              <a:rPr lang="en-GB" sz="2200" dirty="0" smtClean="0"/>
              <a:t>primarily on 500 specimens </a:t>
            </a:r>
          </a:p>
          <a:p>
            <a:r>
              <a:rPr lang="en-GB" sz="2200" dirty="0" smtClean="0"/>
              <a:t>from Marble Canyon</a:t>
            </a:r>
            <a:endParaRPr lang="en-GB" sz="2200" dirty="0"/>
          </a:p>
        </p:txBody>
      </p:sp>
      <p:sp>
        <p:nvSpPr>
          <p:cNvPr id="4" name="TextBox 3"/>
          <p:cNvSpPr txBox="1"/>
          <p:nvPr/>
        </p:nvSpPr>
        <p:spPr>
          <a:xfrm>
            <a:off x="8680361" y="3545445"/>
            <a:ext cx="3309869" cy="2800767"/>
          </a:xfrm>
          <a:prstGeom prst="rect">
            <a:avLst/>
          </a:prstGeom>
          <a:noFill/>
        </p:spPr>
        <p:txBody>
          <a:bodyPr wrap="square" rtlCol="0">
            <a:spAutoFit/>
          </a:bodyPr>
          <a:lstStyle/>
          <a:p>
            <a:r>
              <a:rPr lang="en-GB" sz="2200" dirty="0" smtClean="0">
                <a:solidFill>
                  <a:srgbClr val="000000"/>
                </a:solidFill>
              </a:rPr>
              <a:t>Right: </a:t>
            </a:r>
            <a:r>
              <a:rPr lang="en-GB" sz="2200" i="1" dirty="0" err="1" smtClean="0">
                <a:solidFill>
                  <a:srgbClr val="002060"/>
                </a:solidFill>
              </a:rPr>
              <a:t>Misszhouia</a:t>
            </a:r>
            <a:r>
              <a:rPr lang="en-GB" sz="2200" i="1" dirty="0" smtClean="0">
                <a:solidFill>
                  <a:schemeClr val="accent1">
                    <a:lumMod val="75000"/>
                  </a:schemeClr>
                </a:solidFill>
              </a:rPr>
              <a:t>,</a:t>
            </a:r>
            <a:r>
              <a:rPr lang="en-GB" sz="2200" dirty="0" smtClean="0">
                <a:solidFill>
                  <a:srgbClr val="000000"/>
                </a:solidFill>
              </a:rPr>
              <a:t> a stem </a:t>
            </a:r>
          </a:p>
          <a:p>
            <a:r>
              <a:rPr lang="en-GB" sz="2200" dirty="0" smtClean="0">
                <a:solidFill>
                  <a:srgbClr val="000000"/>
                </a:solidFill>
              </a:rPr>
              <a:t>arthropod akin to a soft </a:t>
            </a:r>
          </a:p>
          <a:p>
            <a:r>
              <a:rPr lang="en-GB" sz="2200" dirty="0" smtClean="0">
                <a:solidFill>
                  <a:srgbClr val="000000"/>
                </a:solidFill>
              </a:rPr>
              <a:t>bodied trilobite, was first identified in China but also found at Marble Quarry, underlining the </a:t>
            </a:r>
            <a:r>
              <a:rPr lang="en-GB" sz="2200" dirty="0" smtClean="0">
                <a:solidFill>
                  <a:schemeClr val="accent2">
                    <a:lumMod val="50000"/>
                  </a:schemeClr>
                </a:solidFill>
              </a:rPr>
              <a:t>wide geographical and temporal range</a:t>
            </a:r>
            <a:r>
              <a:rPr lang="en-GB" sz="2200" dirty="0" smtClean="0">
                <a:solidFill>
                  <a:srgbClr val="00B050"/>
                </a:solidFill>
              </a:rPr>
              <a:t> </a:t>
            </a:r>
            <a:r>
              <a:rPr lang="en-GB" sz="2200" dirty="0" smtClean="0">
                <a:solidFill>
                  <a:srgbClr val="000000"/>
                </a:solidFill>
              </a:rPr>
              <a:t>of the BS taxa</a:t>
            </a:r>
            <a:endParaRPr lang="en-GB" sz="2200" dirty="0">
              <a:solidFill>
                <a:srgbClr val="000000"/>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2944" y="885213"/>
            <a:ext cx="2599405" cy="240754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2298" y="876267"/>
            <a:ext cx="3099095" cy="2411096"/>
          </a:xfrm>
          <a:prstGeom prst="rect">
            <a:avLst/>
          </a:prstGeom>
        </p:spPr>
      </p:pic>
      <p:sp>
        <p:nvSpPr>
          <p:cNvPr id="6" name="Slide Number Placeholder 5"/>
          <p:cNvSpPr>
            <a:spLocks noGrp="1"/>
          </p:cNvSpPr>
          <p:nvPr>
            <p:ph type="sldNum" sz="quarter" idx="12"/>
          </p:nvPr>
        </p:nvSpPr>
        <p:spPr/>
        <p:txBody>
          <a:bodyPr/>
          <a:lstStyle/>
          <a:p>
            <a:fld id="{0C3C750E-3C81-4169-8FD7-C17884284226}" type="slidenum">
              <a:rPr lang="en-GB" smtClean="0"/>
              <a:t>19</a:t>
            </a:fld>
            <a:endParaRPr lang="en-GB"/>
          </a:p>
        </p:txBody>
      </p:sp>
    </p:spTree>
    <p:extLst>
      <p:ext uri="{BB962C8B-B14F-4D97-AF65-F5344CB8AC3E}">
        <p14:creationId xmlns:p14="http://schemas.microsoft.com/office/powerpoint/2010/main" val="167310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anim calcmode="lin" valueType="num">
                                      <p:cBhvr>
                                        <p:cTn id="19" dur="1000" fill="hold"/>
                                        <p:tgtEl>
                                          <p:spTgt spid="17"/>
                                        </p:tgtEl>
                                        <p:attrNameLst>
                                          <p:attrName>ppt_x</p:attrName>
                                        </p:attrNameLst>
                                      </p:cBhvr>
                                      <p:tavLst>
                                        <p:tav tm="0">
                                          <p:val>
                                            <p:strVal val="#ppt_x"/>
                                          </p:val>
                                        </p:tav>
                                        <p:tav tm="100000">
                                          <p:val>
                                            <p:strVal val="#ppt_x"/>
                                          </p:val>
                                        </p:tav>
                                      </p:tavLst>
                                    </p:anim>
                                    <p:anim calcmode="lin" valueType="num">
                                      <p:cBhvr>
                                        <p:cTn id="2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1000"/>
                                        <p:tgtEl>
                                          <p:spTgt spid="4"/>
                                        </p:tgtEl>
                                      </p:cBhvr>
                                    </p:animEffect>
                                    <p:anim calcmode="lin" valueType="num">
                                      <p:cBhvr>
                                        <p:cTn id="47" dur="1000" fill="hold"/>
                                        <p:tgtEl>
                                          <p:spTgt spid="4"/>
                                        </p:tgtEl>
                                        <p:attrNameLst>
                                          <p:attrName>ppt_x</p:attrName>
                                        </p:attrNameLst>
                                      </p:cBhvr>
                                      <p:tavLst>
                                        <p:tav tm="0">
                                          <p:val>
                                            <p:strVal val="#ppt_x"/>
                                          </p:val>
                                        </p:tav>
                                        <p:tav tm="100000">
                                          <p:val>
                                            <p:strVal val="#ppt_x"/>
                                          </p:val>
                                        </p:tav>
                                      </p:tavLst>
                                    </p:anim>
                                    <p:anim calcmode="lin" valueType="num">
                                      <p:cBhvr>
                                        <p:cTn id="4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7"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7" y="1"/>
            <a:ext cx="11603864" cy="1068946"/>
          </a:xfrm>
        </p:spPr>
        <p:txBody>
          <a:bodyPr>
            <a:normAutofit/>
          </a:bodyPr>
          <a:lstStyle/>
          <a:p>
            <a:pPr algn="ctr"/>
            <a:r>
              <a:rPr lang="en-GB" sz="3600" b="1" dirty="0" smtClean="0"/>
              <a:t>Two portraits of the ecology of some Burgess Shale species</a:t>
            </a:r>
            <a:br>
              <a:rPr lang="en-GB" sz="3600" b="1" dirty="0" smtClean="0"/>
            </a:br>
            <a:r>
              <a:rPr lang="en-GB" sz="2400" dirty="0" smtClean="0"/>
              <a:t>(taken from Conway Morris </a:t>
            </a:r>
            <a:r>
              <a:rPr lang="en-GB" sz="2400" i="1" dirty="0" smtClean="0"/>
              <a:t>The Crucible of Creation </a:t>
            </a:r>
            <a:r>
              <a:rPr lang="en-GB" sz="2400" dirty="0" smtClean="0"/>
              <a:t>1998, colour plates by Yukio Sato) </a:t>
            </a:r>
            <a:endParaRPr lang="en-GB" sz="2400" dirty="0"/>
          </a:p>
        </p:txBody>
      </p:sp>
      <p:sp>
        <p:nvSpPr>
          <p:cNvPr id="3" name="TextBox 2"/>
          <p:cNvSpPr txBox="1"/>
          <p:nvPr/>
        </p:nvSpPr>
        <p:spPr>
          <a:xfrm>
            <a:off x="577720" y="5682422"/>
            <a:ext cx="5313270" cy="1015663"/>
          </a:xfrm>
          <a:prstGeom prst="rect">
            <a:avLst/>
          </a:prstGeom>
          <a:noFill/>
        </p:spPr>
        <p:txBody>
          <a:bodyPr wrap="square" rtlCol="0">
            <a:spAutoFit/>
          </a:bodyPr>
          <a:lstStyle/>
          <a:p>
            <a:r>
              <a:rPr lang="en-GB" sz="2000" i="1" dirty="0" err="1" smtClean="0">
                <a:solidFill>
                  <a:srgbClr val="002060"/>
                </a:solidFill>
              </a:rPr>
              <a:t>Anomalocaris</a:t>
            </a:r>
            <a:r>
              <a:rPr lang="en-GB" sz="2000" dirty="0" smtClean="0"/>
              <a:t> captures a trilobite among mobile bottom dwellers and attached sessile </a:t>
            </a:r>
            <a:r>
              <a:rPr lang="en-GB" sz="2000" dirty="0" err="1" smtClean="0"/>
              <a:t>epifauna</a:t>
            </a:r>
            <a:r>
              <a:rPr lang="en-GB" sz="2000" dirty="0" smtClean="0"/>
              <a:t>, with </a:t>
            </a:r>
            <a:r>
              <a:rPr lang="en-GB" sz="2000" i="1" dirty="0" err="1" smtClean="0">
                <a:solidFill>
                  <a:srgbClr val="002060"/>
                </a:solidFill>
              </a:rPr>
              <a:t>Opabinia</a:t>
            </a:r>
            <a:r>
              <a:rPr lang="en-GB" sz="2000" dirty="0" smtClean="0"/>
              <a:t> with its five eyes looking on</a:t>
            </a:r>
            <a:endParaRPr lang="en-GB" sz="2000" dirty="0"/>
          </a:p>
        </p:txBody>
      </p:sp>
      <p:sp>
        <p:nvSpPr>
          <p:cNvPr id="4" name="TextBox 3"/>
          <p:cNvSpPr txBox="1"/>
          <p:nvPr/>
        </p:nvSpPr>
        <p:spPr>
          <a:xfrm>
            <a:off x="6357746" y="5682422"/>
            <a:ext cx="5516575" cy="1015663"/>
          </a:xfrm>
          <a:prstGeom prst="rect">
            <a:avLst/>
          </a:prstGeom>
          <a:noFill/>
        </p:spPr>
        <p:txBody>
          <a:bodyPr wrap="square" rtlCol="0">
            <a:spAutoFit/>
          </a:bodyPr>
          <a:lstStyle/>
          <a:p>
            <a:r>
              <a:rPr lang="en-GB" sz="2000" dirty="0" smtClean="0"/>
              <a:t>Mud dwelling ‘infauna’, mainly </a:t>
            </a:r>
            <a:r>
              <a:rPr lang="en-GB" sz="2000" dirty="0" err="1" smtClean="0"/>
              <a:t>priapulids</a:t>
            </a:r>
            <a:r>
              <a:rPr lang="en-GB" sz="2000" dirty="0" smtClean="0"/>
              <a:t> but also a polychaete annelid, alongside sessile ‘mud-stickers’, largely non-arthropod creatures </a:t>
            </a:r>
            <a:endParaRPr lang="en-GB" sz="2000" dirty="0"/>
          </a:p>
        </p:txBody>
      </p:sp>
      <p:sp>
        <p:nvSpPr>
          <p:cNvPr id="7" name="Slide Number Placeholder 6"/>
          <p:cNvSpPr>
            <a:spLocks noGrp="1"/>
          </p:cNvSpPr>
          <p:nvPr>
            <p:ph type="sldNum" sz="quarter" idx="12"/>
          </p:nvPr>
        </p:nvSpPr>
        <p:spPr/>
        <p:txBody>
          <a:bodyPr/>
          <a:lstStyle/>
          <a:p>
            <a:fld id="{0C3C750E-3C81-4169-8FD7-C17884284226}" type="slidenum">
              <a:rPr lang="en-GB" smtClean="0"/>
              <a:t>2</a:t>
            </a:fld>
            <a:endParaRPr lang="en-GB"/>
          </a:p>
        </p:txBody>
      </p:sp>
      <p:pic>
        <p:nvPicPr>
          <p:cNvPr id="9" name="Content Placeholder 8"/>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36564" y="1197735"/>
            <a:ext cx="5554426" cy="4242215"/>
          </a:xfrm>
        </p:spPr>
      </p:pic>
      <p:pic>
        <p:nvPicPr>
          <p:cNvPr id="11" name="Content Placeholder 10"/>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072389" y="1197735"/>
            <a:ext cx="5691981" cy="4242215"/>
          </a:xfrm>
        </p:spPr>
      </p:pic>
    </p:spTree>
    <p:extLst>
      <p:ext uri="{BB962C8B-B14F-4D97-AF65-F5344CB8AC3E}">
        <p14:creationId xmlns:p14="http://schemas.microsoft.com/office/powerpoint/2010/main" val="148261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99" y="2991048"/>
            <a:ext cx="6986054" cy="3704725"/>
          </a:xfrm>
          <a:prstGeom prst="rect">
            <a:avLst/>
          </a:prstGeom>
        </p:spPr>
      </p:pic>
      <p:sp>
        <p:nvSpPr>
          <p:cNvPr id="6" name="TextBox 5"/>
          <p:cNvSpPr txBox="1"/>
          <p:nvPr/>
        </p:nvSpPr>
        <p:spPr>
          <a:xfrm>
            <a:off x="372682" y="3074249"/>
            <a:ext cx="6360096" cy="369332"/>
          </a:xfrm>
          <a:prstGeom prst="rect">
            <a:avLst/>
          </a:prstGeom>
          <a:noFill/>
        </p:spPr>
        <p:txBody>
          <a:bodyPr wrap="square" rtlCol="0">
            <a:spAutoFit/>
          </a:bodyPr>
          <a:lstStyle/>
          <a:p>
            <a:r>
              <a:rPr lang="en-GB" b="1" dirty="0" smtClean="0"/>
              <a:t>Site of </a:t>
            </a:r>
            <a:r>
              <a:rPr lang="en-GB" b="1" dirty="0" err="1" smtClean="0"/>
              <a:t>Chengjiang</a:t>
            </a:r>
            <a:r>
              <a:rPr lang="en-GB" b="1" dirty="0" smtClean="0"/>
              <a:t> fauna in hillside exposures at </a:t>
            </a:r>
            <a:r>
              <a:rPr lang="en-GB" b="1" dirty="0" err="1" smtClean="0"/>
              <a:t>Maotianshan</a:t>
            </a:r>
            <a:endParaRPr lang="en-GB" b="1" dirty="0"/>
          </a:p>
        </p:txBody>
      </p:sp>
      <p:sp>
        <p:nvSpPr>
          <p:cNvPr id="9" name="TextBox 8"/>
          <p:cNvSpPr txBox="1"/>
          <p:nvPr/>
        </p:nvSpPr>
        <p:spPr>
          <a:xfrm>
            <a:off x="372682" y="1620718"/>
            <a:ext cx="237566" cy="369332"/>
          </a:xfrm>
          <a:prstGeom prst="rect">
            <a:avLst/>
          </a:prstGeom>
          <a:noFill/>
        </p:spPr>
        <p:txBody>
          <a:bodyPr wrap="none" rtlCol="0">
            <a:spAutoFit/>
          </a:bodyPr>
          <a:lstStyle/>
          <a:p>
            <a:r>
              <a:rPr lang="en-GB" dirty="0" smtClean="0"/>
              <a:t> </a:t>
            </a:r>
            <a:endParaRPr lang="en-GB" dirty="0"/>
          </a:p>
        </p:txBody>
      </p:sp>
      <p:sp>
        <p:nvSpPr>
          <p:cNvPr id="10" name="Rectangle 9"/>
          <p:cNvSpPr/>
          <p:nvPr/>
        </p:nvSpPr>
        <p:spPr>
          <a:xfrm>
            <a:off x="372682" y="-117496"/>
            <a:ext cx="11347093" cy="646331"/>
          </a:xfrm>
          <a:prstGeom prst="rect">
            <a:avLst/>
          </a:prstGeom>
        </p:spPr>
        <p:txBody>
          <a:bodyPr wrap="square">
            <a:spAutoFit/>
          </a:bodyPr>
          <a:lstStyle/>
          <a:p>
            <a:pPr algn="ctr"/>
            <a:r>
              <a:rPr lang="en-GB" sz="3600" b="1" dirty="0" err="1" smtClean="0"/>
              <a:t>Chengjiang</a:t>
            </a:r>
            <a:r>
              <a:rPr lang="en-GB" sz="3600" b="1" dirty="0" smtClean="0"/>
              <a:t>, Southern China</a:t>
            </a:r>
            <a:endParaRPr lang="en-GB" sz="3600" b="1" dirty="0"/>
          </a:p>
        </p:txBody>
      </p:sp>
      <p:sp>
        <p:nvSpPr>
          <p:cNvPr id="4" name="TextBox 3"/>
          <p:cNvSpPr txBox="1"/>
          <p:nvPr/>
        </p:nvSpPr>
        <p:spPr>
          <a:xfrm>
            <a:off x="154547" y="468004"/>
            <a:ext cx="11848564" cy="2462213"/>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The first </a:t>
            </a:r>
            <a:r>
              <a:rPr lang="en-GB" sz="2200" dirty="0" err="1" smtClean="0"/>
              <a:t>Chengjiang</a:t>
            </a:r>
            <a:r>
              <a:rPr lang="en-GB" sz="2200" dirty="0" smtClean="0"/>
              <a:t> fossils were described by Henri </a:t>
            </a:r>
            <a:r>
              <a:rPr lang="en-GB" sz="2200" dirty="0" err="1" smtClean="0"/>
              <a:t>Mansuy</a:t>
            </a:r>
            <a:r>
              <a:rPr lang="en-GB" sz="2200" dirty="0" smtClean="0"/>
              <a:t> (1912) but only in 1984 did </a:t>
            </a:r>
            <a:r>
              <a:rPr lang="en-GB" sz="2200" dirty="0" err="1" smtClean="0"/>
              <a:t>Hou</a:t>
            </a:r>
            <a:r>
              <a:rPr lang="en-GB" sz="2200" dirty="0" smtClean="0"/>
              <a:t>, Xian-</a:t>
            </a:r>
            <a:r>
              <a:rPr lang="en-GB" sz="2200" dirty="0" err="1" smtClean="0"/>
              <a:t>Guang</a:t>
            </a:r>
            <a:r>
              <a:rPr lang="en-GB" sz="2200" dirty="0" smtClean="0"/>
              <a:t> discover the </a:t>
            </a:r>
            <a:r>
              <a:rPr lang="en-GB" sz="2200" dirty="0" smtClean="0">
                <a:solidFill>
                  <a:schemeClr val="accent2">
                    <a:lumMod val="50000"/>
                  </a:schemeClr>
                </a:solidFill>
              </a:rPr>
              <a:t>rich locality at </a:t>
            </a:r>
            <a:r>
              <a:rPr lang="en-GB" sz="2200" dirty="0" err="1" smtClean="0">
                <a:solidFill>
                  <a:schemeClr val="accent2">
                    <a:lumMod val="50000"/>
                  </a:schemeClr>
                </a:solidFill>
              </a:rPr>
              <a:t>Maotianshan</a:t>
            </a:r>
            <a:r>
              <a:rPr lang="en-GB" sz="2200" dirty="0" smtClean="0"/>
              <a:t>, where extensive excavations continue</a:t>
            </a:r>
          </a:p>
          <a:p>
            <a:pPr marL="342900" indent="-342900">
              <a:buFont typeface="Arial" panose="020B0604020202020204" pitchFamily="34" charset="0"/>
              <a:buChar char="•"/>
            </a:pPr>
            <a:r>
              <a:rPr lang="en-GB" sz="2200" dirty="0" smtClean="0"/>
              <a:t>Clarkson (1998) registers ‘</a:t>
            </a:r>
            <a:r>
              <a:rPr lang="en-GB" sz="2200" dirty="0" smtClean="0">
                <a:solidFill>
                  <a:srgbClr val="7030A0"/>
                </a:solidFill>
              </a:rPr>
              <a:t>a mixed fauna of Lower Cambrian shelly and soft-bodied animals</a:t>
            </a:r>
            <a:r>
              <a:rPr lang="en-GB" sz="2200" dirty="0" smtClean="0"/>
              <a:t>’ with </a:t>
            </a:r>
            <a:r>
              <a:rPr lang="en-GB" sz="2200" dirty="0" smtClean="0">
                <a:solidFill>
                  <a:schemeClr val="accent2">
                    <a:lumMod val="50000"/>
                  </a:schemeClr>
                </a:solidFill>
              </a:rPr>
              <a:t>similarities </a:t>
            </a:r>
            <a:r>
              <a:rPr lang="en-GB" sz="2200" i="1" dirty="0" smtClean="0">
                <a:solidFill>
                  <a:schemeClr val="accent2">
                    <a:lumMod val="50000"/>
                  </a:schemeClr>
                </a:solidFill>
              </a:rPr>
              <a:t>and</a:t>
            </a:r>
            <a:r>
              <a:rPr lang="en-GB" sz="2200" dirty="0" smtClean="0">
                <a:solidFill>
                  <a:schemeClr val="accent2">
                    <a:lumMod val="50000"/>
                  </a:schemeClr>
                </a:solidFill>
              </a:rPr>
              <a:t> differences from the BS</a:t>
            </a:r>
            <a:r>
              <a:rPr lang="en-GB" sz="2200" dirty="0" smtClean="0"/>
              <a:t>: there are lots of similar arthropods, and a wider range of hemichordates, </a:t>
            </a:r>
            <a:r>
              <a:rPr lang="en-GB" sz="2200" dirty="0" err="1" smtClean="0"/>
              <a:t>lobopodians</a:t>
            </a:r>
            <a:r>
              <a:rPr lang="en-GB" sz="2200" dirty="0" smtClean="0"/>
              <a:t> and smaller </a:t>
            </a:r>
            <a:r>
              <a:rPr lang="en-GB" sz="2200" dirty="0" err="1" smtClean="0"/>
              <a:t>priapulid</a:t>
            </a:r>
            <a:r>
              <a:rPr lang="en-GB" sz="2200" dirty="0" smtClean="0"/>
              <a:t> worms. Relatives of </a:t>
            </a:r>
            <a:r>
              <a:rPr lang="en-GB" sz="2200" i="1" dirty="0" err="1" smtClean="0">
                <a:solidFill>
                  <a:srgbClr val="002060"/>
                </a:solidFill>
              </a:rPr>
              <a:t>Hallucigenia</a:t>
            </a:r>
            <a:r>
              <a:rPr lang="en-GB" sz="2200" dirty="0" smtClean="0">
                <a:solidFill>
                  <a:srgbClr val="00B0F0"/>
                </a:solidFill>
              </a:rPr>
              <a:t> </a:t>
            </a:r>
            <a:r>
              <a:rPr lang="en-GB" sz="2200" dirty="0" smtClean="0"/>
              <a:t>&amp; </a:t>
            </a:r>
            <a:r>
              <a:rPr lang="en-GB" sz="2200" i="1" dirty="0" err="1" smtClean="0">
                <a:solidFill>
                  <a:srgbClr val="002060"/>
                </a:solidFill>
              </a:rPr>
              <a:t>Anomalocaris</a:t>
            </a:r>
            <a:r>
              <a:rPr lang="en-GB" sz="2200" i="1" dirty="0" smtClean="0">
                <a:solidFill>
                  <a:srgbClr val="002060"/>
                </a:solidFill>
              </a:rPr>
              <a:t> </a:t>
            </a:r>
            <a:r>
              <a:rPr lang="en-GB" sz="2200" dirty="0" smtClean="0"/>
              <a:t>stand out, but there seems to be an absence of </a:t>
            </a:r>
            <a:r>
              <a:rPr lang="en-GB" sz="2200" dirty="0"/>
              <a:t/>
            </a:r>
            <a:br>
              <a:rPr lang="en-GB" sz="2200" dirty="0"/>
            </a:br>
            <a:r>
              <a:rPr lang="en-GB" sz="2200" dirty="0" smtClean="0"/>
              <a:t>polychaete annelids and </a:t>
            </a:r>
            <a:r>
              <a:rPr lang="en-GB" sz="2200" dirty="0" err="1" smtClean="0"/>
              <a:t>halkieriids</a:t>
            </a:r>
            <a:r>
              <a:rPr lang="en-GB" sz="2200" dirty="0" smtClean="0"/>
              <a:t>  </a:t>
            </a:r>
            <a:endParaRPr lang="en-GB" sz="2200" dirty="0"/>
          </a:p>
        </p:txBody>
      </p:sp>
      <p:sp>
        <p:nvSpPr>
          <p:cNvPr id="5" name="TextBox 4"/>
          <p:cNvSpPr txBox="1"/>
          <p:nvPr/>
        </p:nvSpPr>
        <p:spPr>
          <a:xfrm>
            <a:off x="7114843" y="2202235"/>
            <a:ext cx="4888268" cy="4493538"/>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The similarities with the BS are particularly notable because </a:t>
            </a:r>
            <a:r>
              <a:rPr lang="en-GB" sz="2200" dirty="0" err="1" smtClean="0"/>
              <a:t>Chengjiang</a:t>
            </a:r>
            <a:r>
              <a:rPr lang="en-GB" sz="2200" dirty="0" smtClean="0"/>
              <a:t> represents both the </a:t>
            </a:r>
            <a:r>
              <a:rPr lang="en-GB" sz="2200" dirty="0" smtClean="0">
                <a:solidFill>
                  <a:schemeClr val="accent2">
                    <a:lumMod val="50000"/>
                  </a:schemeClr>
                </a:solidFill>
              </a:rPr>
              <a:t>oldest such assemblage (basal Lower Cambrian)</a:t>
            </a:r>
            <a:r>
              <a:rPr lang="en-GB" sz="2200" dirty="0" smtClean="0"/>
              <a:t> and arose beside another continental shelf (not off </a:t>
            </a:r>
            <a:r>
              <a:rPr lang="en-GB" sz="2200" dirty="0" err="1" smtClean="0"/>
              <a:t>Laurentia</a:t>
            </a:r>
            <a:r>
              <a:rPr lang="en-GB" sz="2200" dirty="0" smtClean="0"/>
              <a:t>)</a:t>
            </a:r>
          </a:p>
          <a:p>
            <a:pPr marL="285750" indent="-285750">
              <a:buFont typeface="Arial" panose="020B0604020202020204" pitchFamily="34" charset="0"/>
              <a:buChar char="•"/>
            </a:pPr>
            <a:r>
              <a:rPr lang="en-GB" sz="2200" dirty="0" err="1" smtClean="0"/>
              <a:t>Chengjiang</a:t>
            </a:r>
            <a:r>
              <a:rPr lang="en-GB" sz="2200" dirty="0" smtClean="0"/>
              <a:t> fossils are found in mud-stones deposited in shallow water</a:t>
            </a:r>
            <a:r>
              <a:rPr lang="en-GB" sz="2200" dirty="0"/>
              <a:t>, with some exquisite specimens ‘</a:t>
            </a:r>
            <a:r>
              <a:rPr lang="en-GB" sz="2200" dirty="0" smtClean="0">
                <a:solidFill>
                  <a:srgbClr val="7030A0"/>
                </a:solidFill>
              </a:rPr>
              <a:t>preserved as reddish-brown impressions on yellow shale</a:t>
            </a:r>
            <a:r>
              <a:rPr lang="en-GB" sz="2200" dirty="0" smtClean="0"/>
              <a:t>’, though organic </a:t>
            </a:r>
            <a:r>
              <a:rPr lang="en-GB" sz="2200" dirty="0"/>
              <a:t>materials are less directly preserved </a:t>
            </a:r>
            <a:r>
              <a:rPr lang="en-GB" sz="2200" dirty="0" smtClean="0"/>
              <a:t>than in the BS</a:t>
            </a:r>
          </a:p>
        </p:txBody>
      </p:sp>
      <p:sp>
        <p:nvSpPr>
          <p:cNvPr id="2" name="Slide Number Placeholder 1"/>
          <p:cNvSpPr>
            <a:spLocks noGrp="1"/>
          </p:cNvSpPr>
          <p:nvPr>
            <p:ph type="sldNum" sz="quarter" idx="12"/>
          </p:nvPr>
        </p:nvSpPr>
        <p:spPr/>
        <p:txBody>
          <a:bodyPr/>
          <a:lstStyle/>
          <a:p>
            <a:fld id="{0C3C750E-3C81-4169-8FD7-C17884284226}" type="slidenum">
              <a:rPr lang="en-GB" smtClean="0"/>
              <a:t>20</a:t>
            </a:fld>
            <a:endParaRPr lang="en-GB"/>
          </a:p>
        </p:txBody>
      </p:sp>
    </p:spTree>
    <p:extLst>
      <p:ext uri="{BB962C8B-B14F-4D97-AF65-F5344CB8AC3E}">
        <p14:creationId xmlns:p14="http://schemas.microsoft.com/office/powerpoint/2010/main" val="170299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1000"/>
                                        <p:tgtEl>
                                          <p:spTgt spid="4">
                                            <p:txEl>
                                              <p:pRg st="0" end="0"/>
                                            </p:txEl>
                                          </p:spTgt>
                                        </p:tgtEl>
                                      </p:cBhvr>
                                    </p:animEffect>
                                    <p:anim calcmode="lin" valueType="num">
                                      <p:cBhvr>
                                        <p:cTn id="1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fade">
                                      <p:cBhvr>
                                        <p:cTn id="30" dur="1000"/>
                                        <p:tgtEl>
                                          <p:spTgt spid="4">
                                            <p:txEl>
                                              <p:pRg st="1" end="1"/>
                                            </p:txEl>
                                          </p:spTgt>
                                        </p:tgtEl>
                                      </p:cBhvr>
                                    </p:animEffect>
                                    <p:anim calcmode="lin" valueType="num">
                                      <p:cBhvr>
                                        <p:cTn id="3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1000"/>
                                        <p:tgtEl>
                                          <p:spTgt spid="5">
                                            <p:txEl>
                                              <p:pRg st="0" end="0"/>
                                            </p:txEl>
                                          </p:spTgt>
                                        </p:tgtEl>
                                      </p:cBhvr>
                                    </p:animEffect>
                                    <p:anim calcmode="lin" valueType="num">
                                      <p:cBhvr>
                                        <p:cTn id="3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xEl>
                                              <p:pRg st="1" end="1"/>
                                            </p:txEl>
                                          </p:spTgt>
                                        </p:tgtEl>
                                        <p:attrNameLst>
                                          <p:attrName>style.visibility</p:attrName>
                                        </p:attrNameLst>
                                      </p:cBhvr>
                                      <p:to>
                                        <p:strVal val="visible"/>
                                      </p:to>
                                    </p:set>
                                    <p:animEffect transition="in" filter="fade">
                                      <p:cBhvr>
                                        <p:cTn id="44" dur="1000"/>
                                        <p:tgtEl>
                                          <p:spTgt spid="5">
                                            <p:txEl>
                                              <p:pRg st="1" end="1"/>
                                            </p:txEl>
                                          </p:spTgt>
                                        </p:tgtEl>
                                      </p:cBhvr>
                                    </p:animEffect>
                                    <p:anim calcmode="lin" valueType="num">
                                      <p:cBhvr>
                                        <p:cTn id="4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972" y="0"/>
            <a:ext cx="11655380" cy="669701"/>
          </a:xfrm>
        </p:spPr>
        <p:txBody>
          <a:bodyPr>
            <a:normAutofit/>
          </a:bodyPr>
          <a:lstStyle/>
          <a:p>
            <a:pPr algn="ctr"/>
            <a:r>
              <a:rPr lang="en-GB" sz="3600" b="1" dirty="0" smtClean="0"/>
              <a:t>Chinese research on the </a:t>
            </a:r>
            <a:r>
              <a:rPr lang="en-GB" sz="3600" b="1" dirty="0" err="1" smtClean="0"/>
              <a:t>Chengjiang</a:t>
            </a:r>
            <a:r>
              <a:rPr lang="en-GB" sz="3600" b="1" dirty="0" smtClean="0"/>
              <a:t> Cambrian fauna</a:t>
            </a:r>
            <a:endParaRPr lang="en-GB" sz="3600" b="1" dirty="0"/>
          </a:p>
        </p:txBody>
      </p:sp>
      <p:sp>
        <p:nvSpPr>
          <p:cNvPr id="3" name="Content Placeholder 2"/>
          <p:cNvSpPr>
            <a:spLocks noGrp="1"/>
          </p:cNvSpPr>
          <p:nvPr>
            <p:ph idx="1"/>
          </p:nvPr>
        </p:nvSpPr>
        <p:spPr>
          <a:xfrm>
            <a:off x="438954" y="669700"/>
            <a:ext cx="6837609" cy="5851501"/>
          </a:xfrm>
        </p:spPr>
        <p:txBody>
          <a:bodyPr>
            <a:noAutofit/>
          </a:bodyPr>
          <a:lstStyle/>
          <a:p>
            <a:r>
              <a:rPr lang="en-GB" sz="2200" dirty="0" smtClean="0"/>
              <a:t>There has been </a:t>
            </a:r>
            <a:r>
              <a:rPr lang="en-GB" sz="2200" dirty="0" smtClean="0">
                <a:solidFill>
                  <a:schemeClr val="accent2">
                    <a:lumMod val="50000"/>
                  </a:schemeClr>
                </a:solidFill>
              </a:rPr>
              <a:t>substantial research </a:t>
            </a:r>
            <a:r>
              <a:rPr lang="en-GB" sz="2200" dirty="0" smtClean="0"/>
              <a:t>on the Cambrian fauna of </a:t>
            </a:r>
            <a:r>
              <a:rPr lang="en-GB" sz="2200" dirty="0" err="1" smtClean="0"/>
              <a:t>Chengjiang</a:t>
            </a:r>
            <a:r>
              <a:rPr lang="en-GB" sz="2200" dirty="0" smtClean="0"/>
              <a:t> (see right) and this continues</a:t>
            </a:r>
          </a:p>
          <a:p>
            <a:r>
              <a:rPr lang="en-GB" sz="2200" dirty="0" smtClean="0"/>
              <a:t>This has involved </a:t>
            </a:r>
            <a:r>
              <a:rPr lang="en-GB" sz="2200" dirty="0" smtClean="0">
                <a:solidFill>
                  <a:schemeClr val="accent2">
                    <a:lumMod val="50000"/>
                  </a:schemeClr>
                </a:solidFill>
              </a:rPr>
              <a:t>strong competition </a:t>
            </a:r>
            <a:r>
              <a:rPr lang="en-GB" sz="2200" dirty="0" smtClean="0"/>
              <a:t>especially between </a:t>
            </a:r>
            <a:r>
              <a:rPr lang="en-GB" sz="2200" dirty="0" err="1"/>
              <a:t>Hou</a:t>
            </a:r>
            <a:r>
              <a:rPr lang="en-GB" sz="2200" dirty="0"/>
              <a:t>, Xian-</a:t>
            </a:r>
            <a:r>
              <a:rPr lang="en-GB" sz="2200" dirty="0" err="1"/>
              <a:t>guang</a:t>
            </a:r>
            <a:r>
              <a:rPr lang="en-GB" sz="2200" dirty="0"/>
              <a:t> and Chen, </a:t>
            </a:r>
            <a:r>
              <a:rPr lang="en-GB" sz="2200" dirty="0" smtClean="0"/>
              <a:t>Jun-yuan, each leading their  own teams </a:t>
            </a:r>
            <a:r>
              <a:rPr lang="en-GB" sz="2200" dirty="0"/>
              <a:t>of Chinese and western </a:t>
            </a:r>
            <a:r>
              <a:rPr lang="en-GB" sz="2200" dirty="0" smtClean="0"/>
              <a:t>palaeontologists (and Chinese villager excavators)</a:t>
            </a:r>
          </a:p>
          <a:p>
            <a:r>
              <a:rPr lang="en-GB" sz="2200" dirty="0"/>
              <a:t>According to </a:t>
            </a:r>
            <a:r>
              <a:rPr lang="en-GB" sz="2200" dirty="0" err="1"/>
              <a:t>Fortey</a:t>
            </a:r>
            <a:r>
              <a:rPr lang="en-GB" sz="2200" dirty="0"/>
              <a:t> (2000: 131) </a:t>
            </a:r>
            <a:r>
              <a:rPr lang="en-GB" sz="2200" dirty="0" smtClean="0"/>
              <a:t>this rivalry ‘</a:t>
            </a:r>
            <a:r>
              <a:rPr lang="en-GB" sz="2200" dirty="0">
                <a:solidFill>
                  <a:srgbClr val="7030A0"/>
                </a:solidFill>
              </a:rPr>
              <a:t>makes the BS controversies seem almost decorous. Rival teams of collectors .. racing to be first. Peasants .. paid to come up with the goodies, even whisking fossils from under the noses of their competitors .. Rival publications. Cloak and dagger has been followed by back stabbing</a:t>
            </a:r>
            <a:r>
              <a:rPr lang="en-GB" sz="2200" dirty="0"/>
              <a:t>’</a:t>
            </a:r>
          </a:p>
          <a:p>
            <a:r>
              <a:rPr lang="en-GB" sz="2200" dirty="0" smtClean="0"/>
              <a:t>Nevertheless one early consequence of investigations of </a:t>
            </a:r>
            <a:r>
              <a:rPr lang="en-GB" sz="2200" i="1" dirty="0" err="1" smtClean="0">
                <a:solidFill>
                  <a:srgbClr val="002060"/>
                </a:solidFill>
              </a:rPr>
              <a:t>Hallucigenia</a:t>
            </a:r>
            <a:r>
              <a:rPr lang="en-GB" sz="2200" dirty="0" smtClean="0"/>
              <a:t>-like </a:t>
            </a:r>
            <a:r>
              <a:rPr lang="en-GB" sz="2200" dirty="0" err="1" smtClean="0"/>
              <a:t>lobopodians</a:t>
            </a:r>
            <a:r>
              <a:rPr lang="en-GB" sz="2200" dirty="0"/>
              <a:t> </a:t>
            </a:r>
            <a:r>
              <a:rPr lang="en-GB" sz="2200" dirty="0" smtClean="0"/>
              <a:t>at </a:t>
            </a:r>
            <a:r>
              <a:rPr lang="en-GB" sz="2200" dirty="0" err="1" smtClean="0"/>
              <a:t>Chengjiang</a:t>
            </a:r>
            <a:r>
              <a:rPr lang="en-GB" sz="2200" dirty="0" smtClean="0"/>
              <a:t> was the </a:t>
            </a:r>
            <a:r>
              <a:rPr lang="en-GB" sz="2200" dirty="0" smtClean="0">
                <a:solidFill>
                  <a:schemeClr val="accent2">
                    <a:lumMod val="50000"/>
                  </a:schemeClr>
                </a:solidFill>
              </a:rPr>
              <a:t>revision of Conway Morris’s initial characterisation </a:t>
            </a:r>
            <a:r>
              <a:rPr lang="en-GB" sz="2200" dirty="0" smtClean="0"/>
              <a:t>of the Burgess Shale erstwhile ‘weird wonder’ </a:t>
            </a:r>
            <a:r>
              <a:rPr lang="en-GB" sz="2200" i="1" dirty="0" err="1" smtClean="0">
                <a:solidFill>
                  <a:srgbClr val="002060"/>
                </a:solidFill>
              </a:rPr>
              <a:t>Hallucigenia</a:t>
            </a:r>
            <a:r>
              <a:rPr lang="en-GB" sz="2200" dirty="0" smtClean="0"/>
              <a:t>, turning it right way up, reversing its back to front, and identifying it as a </a:t>
            </a:r>
            <a:r>
              <a:rPr lang="en-GB" sz="2200" dirty="0" err="1" smtClean="0"/>
              <a:t>lobopodian</a:t>
            </a:r>
            <a:r>
              <a:rPr lang="en-GB" sz="2200" dirty="0" smtClean="0"/>
              <a:t> (see next slide)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2779" y="769558"/>
            <a:ext cx="4447146" cy="5751644"/>
          </a:xfrm>
          <a:prstGeom prst="rect">
            <a:avLst/>
          </a:prstGeom>
        </p:spPr>
      </p:pic>
      <p:sp>
        <p:nvSpPr>
          <p:cNvPr id="5" name="Slide Number Placeholder 4"/>
          <p:cNvSpPr>
            <a:spLocks noGrp="1"/>
          </p:cNvSpPr>
          <p:nvPr>
            <p:ph type="sldNum" sz="quarter" idx="12"/>
          </p:nvPr>
        </p:nvSpPr>
        <p:spPr/>
        <p:txBody>
          <a:bodyPr/>
          <a:lstStyle/>
          <a:p>
            <a:fld id="{0C3C750E-3C81-4169-8FD7-C17884284226}" type="slidenum">
              <a:rPr lang="en-GB" smtClean="0"/>
              <a:t>21</a:t>
            </a:fld>
            <a:endParaRPr lang="en-GB"/>
          </a:p>
        </p:txBody>
      </p:sp>
    </p:spTree>
    <p:extLst>
      <p:ext uri="{BB962C8B-B14F-4D97-AF65-F5344CB8AC3E}">
        <p14:creationId xmlns:p14="http://schemas.microsoft.com/office/powerpoint/2010/main" val="216419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851" y="-1733"/>
            <a:ext cx="11564018" cy="570647"/>
          </a:xfrm>
        </p:spPr>
        <p:txBody>
          <a:bodyPr>
            <a:noAutofit/>
          </a:bodyPr>
          <a:lstStyle/>
          <a:p>
            <a:pPr algn="ctr"/>
            <a:r>
              <a:rPr lang="en-GB" sz="3600" b="1" dirty="0" smtClean="0"/>
              <a:t>Reminder of successive reconstructions of </a:t>
            </a:r>
            <a:r>
              <a:rPr lang="en-GB" sz="3600" b="1" i="1" dirty="0" err="1" smtClean="0">
                <a:solidFill>
                  <a:srgbClr val="002060"/>
                </a:solidFill>
              </a:rPr>
              <a:t>Hallucigenia</a:t>
            </a:r>
            <a:endParaRPr lang="en-GB" sz="3600" b="1" i="1" dirty="0">
              <a:solidFill>
                <a:srgbClr val="002060"/>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9322" y="596491"/>
            <a:ext cx="3810000" cy="2486025"/>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7280" y="622658"/>
            <a:ext cx="2743200" cy="2212848"/>
          </a:xfrm>
          <a:prstGeom prst="rect">
            <a:avLst/>
          </a:prstGeom>
        </p:spPr>
      </p:pic>
      <p:sp>
        <p:nvSpPr>
          <p:cNvPr id="9" name="TextBox 8"/>
          <p:cNvSpPr txBox="1"/>
          <p:nvPr/>
        </p:nvSpPr>
        <p:spPr>
          <a:xfrm>
            <a:off x="613053" y="3054716"/>
            <a:ext cx="2619543" cy="369332"/>
          </a:xfrm>
          <a:prstGeom prst="rect">
            <a:avLst/>
          </a:prstGeom>
          <a:noFill/>
        </p:spPr>
        <p:txBody>
          <a:bodyPr wrap="square" rtlCol="0">
            <a:spAutoFit/>
          </a:bodyPr>
          <a:lstStyle/>
          <a:p>
            <a:r>
              <a:rPr lang="en-GB" b="1" dirty="0" smtClean="0"/>
              <a:t>Burgess Shale Specimen</a:t>
            </a:r>
            <a:endParaRPr lang="en-GB" b="1" dirty="0"/>
          </a:p>
        </p:txBody>
      </p:sp>
      <p:sp>
        <p:nvSpPr>
          <p:cNvPr id="10" name="TextBox 9"/>
          <p:cNvSpPr txBox="1"/>
          <p:nvPr/>
        </p:nvSpPr>
        <p:spPr>
          <a:xfrm>
            <a:off x="4699303" y="2695998"/>
            <a:ext cx="3896429" cy="1200329"/>
          </a:xfrm>
          <a:prstGeom prst="rect">
            <a:avLst/>
          </a:prstGeom>
          <a:noFill/>
        </p:spPr>
        <p:txBody>
          <a:bodyPr wrap="square" rtlCol="0">
            <a:spAutoFit/>
          </a:bodyPr>
          <a:lstStyle/>
          <a:p>
            <a:pPr algn="ctr"/>
            <a:r>
              <a:rPr lang="en-GB" dirty="0" smtClean="0"/>
              <a:t>Conway Morris’s initial (1977) reconstruction walking on spines, endorsed by Gould after some hesitation</a:t>
            </a:r>
            <a:endParaRPr lang="en-GB" dirty="0"/>
          </a:p>
        </p:txBody>
      </p:sp>
      <p:sp>
        <p:nvSpPr>
          <p:cNvPr id="11" name="TextBox 10"/>
          <p:cNvSpPr txBox="1"/>
          <p:nvPr/>
        </p:nvSpPr>
        <p:spPr>
          <a:xfrm>
            <a:off x="8782327" y="2635450"/>
            <a:ext cx="3116542" cy="1200329"/>
          </a:xfrm>
          <a:prstGeom prst="rect">
            <a:avLst/>
          </a:prstGeom>
          <a:noFill/>
        </p:spPr>
        <p:txBody>
          <a:bodyPr wrap="square" rtlCol="0">
            <a:spAutoFit/>
          </a:bodyPr>
          <a:lstStyle/>
          <a:p>
            <a:pPr algn="ctr"/>
            <a:r>
              <a:rPr lang="en-GB" dirty="0" smtClean="0"/>
              <a:t>Inverted (‘right way up’) reconstruction by </a:t>
            </a:r>
            <a:r>
              <a:rPr lang="en-GB" dirty="0" err="1" smtClean="0"/>
              <a:t>Ramskold</a:t>
            </a:r>
            <a:r>
              <a:rPr lang="en-GB" dirty="0" smtClean="0"/>
              <a:t> &amp; </a:t>
            </a:r>
            <a:r>
              <a:rPr lang="en-GB" dirty="0" err="1" smtClean="0"/>
              <a:t>Hou</a:t>
            </a:r>
            <a:r>
              <a:rPr lang="en-GB" dirty="0" smtClean="0"/>
              <a:t> (1991) with paired tube-legs and spines on back </a:t>
            </a:r>
            <a:endParaRPr lang="en-GB" dirty="0"/>
          </a:p>
        </p:txBody>
      </p:sp>
      <p:sp>
        <p:nvSpPr>
          <p:cNvPr id="12" name="TextBox 11"/>
          <p:cNvSpPr txBox="1"/>
          <p:nvPr/>
        </p:nvSpPr>
        <p:spPr>
          <a:xfrm>
            <a:off x="619810" y="3466447"/>
            <a:ext cx="3078050" cy="369332"/>
          </a:xfrm>
          <a:prstGeom prst="rect">
            <a:avLst/>
          </a:prstGeom>
          <a:noFill/>
        </p:spPr>
        <p:txBody>
          <a:bodyPr wrap="square" rtlCol="0">
            <a:spAutoFit/>
          </a:bodyPr>
          <a:lstStyle/>
          <a:p>
            <a:r>
              <a:rPr lang="en-GB" b="1" dirty="0" err="1" smtClean="0"/>
              <a:t>Chiengjiang</a:t>
            </a:r>
            <a:r>
              <a:rPr lang="en-GB" b="1" dirty="0" smtClean="0"/>
              <a:t> Specimen </a:t>
            </a:r>
            <a:endParaRPr lang="en-GB" b="1" dirty="0"/>
          </a:p>
        </p:txBody>
      </p:sp>
      <p:sp>
        <p:nvSpPr>
          <p:cNvPr id="13" name="TextBox 12"/>
          <p:cNvSpPr txBox="1"/>
          <p:nvPr/>
        </p:nvSpPr>
        <p:spPr>
          <a:xfrm>
            <a:off x="7515174" y="3997922"/>
            <a:ext cx="4320161" cy="1200329"/>
          </a:xfrm>
          <a:prstGeom prst="rect">
            <a:avLst/>
          </a:prstGeom>
          <a:noFill/>
        </p:spPr>
        <p:txBody>
          <a:bodyPr wrap="square" rtlCol="0">
            <a:spAutoFit/>
          </a:bodyPr>
          <a:lstStyle/>
          <a:p>
            <a:pPr algn="ctr"/>
            <a:r>
              <a:rPr lang="en-GB" dirty="0" smtClean="0"/>
              <a:t>More recent reconstructions with more details of head and rear are based on better preserved Chinese specimens (Smith and Caron 2015, drawing by Danielle </a:t>
            </a:r>
            <a:r>
              <a:rPr lang="en-GB" dirty="0" err="1" smtClean="0"/>
              <a:t>Dufault</a:t>
            </a:r>
            <a:r>
              <a:rPr lang="en-GB" dirty="0" smtClean="0"/>
              <a:t>)</a:t>
            </a:r>
            <a:endParaRPr lang="en-GB" dirty="0">
              <a:solidFill>
                <a:srgbClr val="FF0000"/>
              </a:solidFill>
            </a:endParaRPr>
          </a:p>
        </p:txBody>
      </p:sp>
      <p:sp>
        <p:nvSpPr>
          <p:cNvPr id="7" name="TextBox 6"/>
          <p:cNvSpPr txBox="1"/>
          <p:nvPr/>
        </p:nvSpPr>
        <p:spPr>
          <a:xfrm>
            <a:off x="7646911" y="5356245"/>
            <a:ext cx="4056688" cy="1200329"/>
          </a:xfrm>
          <a:prstGeom prst="rect">
            <a:avLst/>
          </a:prstGeom>
          <a:noFill/>
        </p:spPr>
        <p:txBody>
          <a:bodyPr wrap="none" rtlCol="0">
            <a:spAutoFit/>
          </a:bodyPr>
          <a:lstStyle/>
          <a:p>
            <a:r>
              <a:rPr lang="en-GB" dirty="0" smtClean="0">
                <a:latin typeface="Calibri" panose="020F0502020204030204" pitchFamily="34" charset="0"/>
                <a:ea typeface="Calibri" panose="020F0502020204030204" pitchFamily="34" charset="0"/>
                <a:cs typeface="Times New Roman" panose="02020603050405020304" pitchFamily="18" charset="0"/>
              </a:rPr>
              <a:t>Such reconstructions have underpinned</a:t>
            </a:r>
            <a:br>
              <a:rPr lang="en-GB" dirty="0" smtClean="0">
                <a:latin typeface="Calibri" panose="020F0502020204030204" pitchFamily="34" charset="0"/>
                <a:ea typeface="Calibri" panose="020F0502020204030204" pitchFamily="34" charset="0"/>
                <a:cs typeface="Times New Roman" panose="02020603050405020304" pitchFamily="18" charset="0"/>
              </a:rPr>
            </a:br>
            <a:r>
              <a:rPr lang="en-GB" dirty="0" smtClean="0">
                <a:latin typeface="Calibri" panose="020F0502020204030204" pitchFamily="34" charset="0"/>
                <a:ea typeface="Calibri" panose="020F0502020204030204" pitchFamily="34" charset="0"/>
                <a:cs typeface="Times New Roman" panose="02020603050405020304" pitchFamily="18" charset="0"/>
              </a:rPr>
              <a:t>reconceptualization of this creature as an</a:t>
            </a:r>
            <a:br>
              <a:rPr lang="en-GB" dirty="0" smtClean="0">
                <a:latin typeface="Calibri" panose="020F0502020204030204" pitchFamily="34" charset="0"/>
                <a:ea typeface="Calibri" panose="020F0502020204030204" pitchFamily="34" charset="0"/>
                <a:cs typeface="Times New Roman" panose="02020603050405020304" pitchFamily="18" charset="0"/>
              </a:rPr>
            </a:br>
            <a:r>
              <a:rPr lang="en-GB" dirty="0" err="1" smtClean="0">
                <a:latin typeface="Calibri" panose="020F0502020204030204" pitchFamily="34" charset="0"/>
                <a:ea typeface="Calibri" panose="020F0502020204030204" pitchFamily="34" charset="0"/>
                <a:cs typeface="Times New Roman" panose="02020603050405020304" pitchFamily="18" charset="0"/>
              </a:rPr>
              <a:t>onychophoran</a:t>
            </a:r>
            <a:r>
              <a:rPr lang="en-GB" dirty="0" smtClean="0">
                <a:latin typeface="Calibri" panose="020F0502020204030204" pitchFamily="34" charset="0"/>
                <a:ea typeface="Calibri" panose="020F0502020204030204" pitchFamily="34" charset="0"/>
                <a:cs typeface="Times New Roman" panose="02020603050405020304" pitchFamily="18" charset="0"/>
              </a:rPr>
              <a:t> stem </a:t>
            </a:r>
            <a:r>
              <a:rPr lang="en-GB" dirty="0">
                <a:latin typeface="Calibri" panose="020F0502020204030204" pitchFamily="34" charset="0"/>
                <a:ea typeface="Calibri" panose="020F0502020204030204" pitchFamily="34" charset="0"/>
                <a:cs typeface="Times New Roman" panose="02020603050405020304" pitchFamily="18" charset="0"/>
              </a:rPr>
              <a:t>group </a:t>
            </a:r>
            <a:r>
              <a:rPr lang="en-GB" dirty="0" smtClean="0">
                <a:latin typeface="Calibri" panose="020F0502020204030204" pitchFamily="34" charset="0"/>
                <a:ea typeface="Calibri" panose="020F0502020204030204" pitchFamily="34" charset="0"/>
                <a:cs typeface="Times New Roman" panose="02020603050405020304" pitchFamily="18" charset="0"/>
              </a:rPr>
              <a:t>arthropod </a:t>
            </a:r>
          </a:p>
          <a:p>
            <a:r>
              <a:rPr lang="en-GB" dirty="0" smtClean="0">
                <a:latin typeface="Calibri" panose="020F0502020204030204" pitchFamily="34" charset="0"/>
                <a:ea typeface="Calibri" panose="020F0502020204030204" pitchFamily="34" charset="0"/>
                <a:cs typeface="Times New Roman" panose="02020603050405020304" pitchFamily="18" charset="0"/>
              </a:rPr>
              <a:t>(see Budd 2003, Smith 2017)</a:t>
            </a:r>
            <a:r>
              <a:rPr lang="en-GB" dirty="0" smtClean="0"/>
              <a:t> </a:t>
            </a:r>
            <a:endParaRPr lang="en-GB" dirty="0"/>
          </a:p>
        </p:txBody>
      </p:sp>
      <p:sp>
        <p:nvSpPr>
          <p:cNvPr id="14" name="Slide Number Placeholder 13"/>
          <p:cNvSpPr>
            <a:spLocks noGrp="1"/>
          </p:cNvSpPr>
          <p:nvPr>
            <p:ph type="sldNum" sz="quarter" idx="12"/>
          </p:nvPr>
        </p:nvSpPr>
        <p:spPr/>
        <p:txBody>
          <a:bodyPr/>
          <a:lstStyle/>
          <a:p>
            <a:fld id="{0C3C750E-3C81-4169-8FD7-C17884284226}" type="slidenum">
              <a:rPr lang="en-GB" smtClean="0"/>
              <a:t>22</a:t>
            </a:fld>
            <a:endParaRPr lang="en-GB"/>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8234" y="3837263"/>
            <a:ext cx="2838677" cy="2798086"/>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850" y="3795089"/>
            <a:ext cx="3874472" cy="2761485"/>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88907" y="622658"/>
            <a:ext cx="3214692" cy="2012791"/>
          </a:xfrm>
          <a:prstGeom prst="rect">
            <a:avLst/>
          </a:prstGeom>
        </p:spPr>
      </p:pic>
    </p:spTree>
    <p:extLst>
      <p:ext uri="{BB962C8B-B14F-4D97-AF65-F5344CB8AC3E}">
        <p14:creationId xmlns:p14="http://schemas.microsoft.com/office/powerpoint/2010/main" val="404675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1000"/>
                                        <p:tgtEl>
                                          <p:spTgt spid="3"/>
                                        </p:tgtEl>
                                      </p:cBhvr>
                                    </p:animEffect>
                                    <p:anim calcmode="lin" valueType="num">
                                      <p:cBhvr>
                                        <p:cTn id="38" dur="1000" fill="hold"/>
                                        <p:tgtEl>
                                          <p:spTgt spid="3"/>
                                        </p:tgtEl>
                                        <p:attrNameLst>
                                          <p:attrName>ppt_x</p:attrName>
                                        </p:attrNameLst>
                                      </p:cBhvr>
                                      <p:tavLst>
                                        <p:tav tm="0">
                                          <p:val>
                                            <p:strVal val="#ppt_x"/>
                                          </p:val>
                                        </p:tav>
                                        <p:tav tm="100000">
                                          <p:val>
                                            <p:strVal val="#ppt_x"/>
                                          </p:val>
                                        </p:tav>
                                      </p:tavLst>
                                    </p:anim>
                                    <p:anim calcmode="lin" valueType="num">
                                      <p:cBhvr>
                                        <p:cTn id="3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1000"/>
                                        <p:tgtEl>
                                          <p:spTgt spid="8"/>
                                        </p:tgtEl>
                                      </p:cBhvr>
                                    </p:animEffect>
                                    <p:anim calcmode="lin" valueType="num">
                                      <p:cBhvr>
                                        <p:cTn id="51" dur="1000" fill="hold"/>
                                        <p:tgtEl>
                                          <p:spTgt spid="8"/>
                                        </p:tgtEl>
                                        <p:attrNameLst>
                                          <p:attrName>ppt_x</p:attrName>
                                        </p:attrNameLst>
                                      </p:cBhvr>
                                      <p:tavLst>
                                        <p:tav tm="0">
                                          <p:val>
                                            <p:strVal val="#ppt_x"/>
                                          </p:val>
                                        </p:tav>
                                        <p:tav tm="100000">
                                          <p:val>
                                            <p:strVal val="#ppt_x"/>
                                          </p:val>
                                        </p:tav>
                                      </p:tavLst>
                                    </p:anim>
                                    <p:anim calcmode="lin" valueType="num">
                                      <p:cBhvr>
                                        <p:cTn id="5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7"/>
                                        </p:tgtEl>
                                        <p:attrNameLst>
                                          <p:attrName>style.visibility</p:attrName>
                                        </p:attrNameLst>
                                      </p:cBhvr>
                                      <p:to>
                                        <p:strVal val="visible"/>
                                      </p:to>
                                    </p:set>
                                    <p:anim calcmode="lin" valueType="num">
                                      <p:cBhvr additive="base">
                                        <p:cTn id="76" dur="500" fill="hold"/>
                                        <p:tgtEl>
                                          <p:spTgt spid="7"/>
                                        </p:tgtEl>
                                        <p:attrNameLst>
                                          <p:attrName>ppt_x</p:attrName>
                                        </p:attrNameLst>
                                      </p:cBhvr>
                                      <p:tavLst>
                                        <p:tav tm="0">
                                          <p:val>
                                            <p:strVal val="#ppt_x"/>
                                          </p:val>
                                        </p:tav>
                                        <p:tav tm="100000">
                                          <p:val>
                                            <p:strVal val="#ppt_x"/>
                                          </p:val>
                                        </p:tav>
                                      </p:tavLst>
                                    </p:anim>
                                    <p:anim calcmode="lin" valueType="num">
                                      <p:cBhvr additive="base">
                                        <p:cTn id="7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P spid="12" grpId="0"/>
      <p:bldP spid="13"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575" y="41557"/>
            <a:ext cx="11694017" cy="669701"/>
          </a:xfrm>
        </p:spPr>
        <p:txBody>
          <a:bodyPr>
            <a:normAutofit/>
          </a:bodyPr>
          <a:lstStyle/>
          <a:p>
            <a:pPr algn="ctr"/>
            <a:r>
              <a:rPr lang="en-GB" sz="3600" b="1" dirty="0" err="1" smtClean="0">
                <a:solidFill>
                  <a:srgbClr val="002060"/>
                </a:solidFill>
              </a:rPr>
              <a:t>Yunnanozooans</a:t>
            </a:r>
            <a:r>
              <a:rPr lang="en-GB" sz="3600" b="1" dirty="0" smtClean="0"/>
              <a:t>: a key focus of </a:t>
            </a:r>
            <a:r>
              <a:rPr lang="en-GB" sz="3600" b="1" dirty="0" err="1" smtClean="0"/>
              <a:t>Chiangjiang</a:t>
            </a:r>
            <a:r>
              <a:rPr lang="en-GB" sz="3600" b="1" dirty="0" smtClean="0"/>
              <a:t> controversy</a:t>
            </a:r>
            <a:endParaRPr lang="en-GB" sz="3600" b="1" dirty="0"/>
          </a:p>
        </p:txBody>
      </p:sp>
      <p:sp>
        <p:nvSpPr>
          <p:cNvPr id="3" name="Content Placeholder 2"/>
          <p:cNvSpPr>
            <a:spLocks noGrp="1"/>
          </p:cNvSpPr>
          <p:nvPr>
            <p:ph idx="1"/>
          </p:nvPr>
        </p:nvSpPr>
        <p:spPr>
          <a:xfrm>
            <a:off x="217355" y="1682064"/>
            <a:ext cx="11774455" cy="4932607"/>
          </a:xfrm>
        </p:spPr>
        <p:txBody>
          <a:bodyPr>
            <a:noAutofit/>
          </a:bodyPr>
          <a:lstStyle/>
          <a:p>
            <a:r>
              <a:rPr lang="en-GB" sz="2200" dirty="0" smtClean="0"/>
              <a:t>One </a:t>
            </a:r>
            <a:r>
              <a:rPr lang="en-GB" sz="2200" dirty="0"/>
              <a:t>example, based on a </a:t>
            </a:r>
            <a:r>
              <a:rPr lang="en-GB" sz="2200" dirty="0" smtClean="0"/>
              <a:t>lone </a:t>
            </a:r>
            <a:r>
              <a:rPr lang="en-GB" sz="2200" dirty="0"/>
              <a:t>specimen, is the cephalochordate </a:t>
            </a:r>
            <a:r>
              <a:rPr lang="en-GB" sz="2200" i="1" dirty="0" err="1">
                <a:solidFill>
                  <a:srgbClr val="002060"/>
                </a:solidFill>
              </a:rPr>
              <a:t>Cathymyrus</a:t>
            </a:r>
            <a:r>
              <a:rPr lang="en-GB" sz="2200" i="1" dirty="0">
                <a:solidFill>
                  <a:srgbClr val="002060"/>
                </a:solidFill>
              </a:rPr>
              <a:t> </a:t>
            </a:r>
            <a:r>
              <a:rPr lang="en-GB" sz="2200" i="1" dirty="0" err="1">
                <a:solidFill>
                  <a:srgbClr val="002060"/>
                </a:solidFill>
              </a:rPr>
              <a:t>diadexus</a:t>
            </a:r>
            <a:r>
              <a:rPr lang="en-GB" sz="2200" i="1" dirty="0">
                <a:solidFill>
                  <a:srgbClr val="002060"/>
                </a:solidFill>
              </a:rPr>
              <a:t> </a:t>
            </a:r>
            <a:r>
              <a:rPr lang="en-GB" sz="2200" dirty="0" smtClean="0"/>
              <a:t>(‘Chinese </a:t>
            </a:r>
            <a:r>
              <a:rPr lang="en-GB" sz="2200" dirty="0"/>
              <a:t>eel</a:t>
            </a:r>
            <a:r>
              <a:rPr lang="en-GB" sz="2200" dirty="0" smtClean="0"/>
              <a:t>’), in </a:t>
            </a:r>
            <a:r>
              <a:rPr lang="en-GB" sz="2200" dirty="0"/>
              <a:t>1998 </a:t>
            </a:r>
            <a:r>
              <a:rPr lang="en-GB" sz="2200" dirty="0" smtClean="0"/>
              <a:t>deemed </a:t>
            </a:r>
            <a:r>
              <a:rPr lang="en-GB" sz="2200" dirty="0"/>
              <a:t>the oldest chordate yet identified. Another is </a:t>
            </a:r>
            <a:r>
              <a:rPr lang="en-GB" sz="2200" dirty="0" smtClean="0"/>
              <a:t>the</a:t>
            </a:r>
            <a:r>
              <a:rPr lang="en-GB" sz="2200" dirty="0"/>
              <a:t> </a:t>
            </a:r>
            <a:r>
              <a:rPr lang="en-GB" sz="2200" dirty="0" smtClean="0"/>
              <a:t>fishlike stem group craniate, </a:t>
            </a:r>
            <a:r>
              <a:rPr lang="en-GB" sz="2200" i="1" dirty="0" err="1" smtClean="0">
                <a:solidFill>
                  <a:srgbClr val="002060"/>
                </a:solidFill>
              </a:rPr>
              <a:t>Haikovichthys</a:t>
            </a:r>
            <a:r>
              <a:rPr lang="en-GB" sz="2200" i="1" dirty="0" smtClean="0"/>
              <a:t>. </a:t>
            </a:r>
            <a:r>
              <a:rPr lang="en-GB" sz="2200" dirty="0" smtClean="0"/>
              <a:t>But </a:t>
            </a:r>
            <a:r>
              <a:rPr lang="en-GB" sz="2200" dirty="0" smtClean="0">
                <a:solidFill>
                  <a:schemeClr val="accent2">
                    <a:lumMod val="50000"/>
                  </a:schemeClr>
                </a:solidFill>
              </a:rPr>
              <a:t>most controversy centres on what Conway Morris called the </a:t>
            </a:r>
            <a:r>
              <a:rPr lang="en-GB" sz="2200" dirty="0" smtClean="0">
                <a:solidFill>
                  <a:srgbClr val="7030A0"/>
                </a:solidFill>
              </a:rPr>
              <a:t>‘very strange’ </a:t>
            </a:r>
            <a:r>
              <a:rPr lang="en-GB" sz="2200" i="1" dirty="0" err="1" smtClean="0">
                <a:solidFill>
                  <a:srgbClr val="002060"/>
                </a:solidFill>
              </a:rPr>
              <a:t>Yunnanozoon</a:t>
            </a:r>
            <a:r>
              <a:rPr lang="en-GB" sz="2200" i="1" dirty="0" smtClean="0"/>
              <a:t>, </a:t>
            </a:r>
            <a:r>
              <a:rPr lang="en-GB" sz="2200" dirty="0" smtClean="0"/>
              <a:t>characterised by Briggs &amp; </a:t>
            </a:r>
            <a:r>
              <a:rPr lang="en-GB" sz="2200" dirty="0" err="1" smtClean="0"/>
              <a:t>Fortey</a:t>
            </a:r>
            <a:r>
              <a:rPr lang="en-GB" sz="2200" dirty="0" smtClean="0"/>
              <a:t> as a ‘blade shaped soft bodied segmented animal’ </a:t>
            </a:r>
          </a:p>
          <a:p>
            <a:r>
              <a:rPr lang="en-GB" sz="2200" dirty="0" smtClean="0"/>
              <a:t>Initial interpretation of this creature, by </a:t>
            </a:r>
            <a:r>
              <a:rPr lang="en-GB" sz="2200" dirty="0" err="1" smtClean="0"/>
              <a:t>Hou</a:t>
            </a:r>
            <a:r>
              <a:rPr lang="en-GB" sz="2200" dirty="0" smtClean="0"/>
              <a:t> et al (1991), left its </a:t>
            </a:r>
            <a:r>
              <a:rPr lang="en-GB" sz="2200" dirty="0" smtClean="0">
                <a:solidFill>
                  <a:schemeClr val="accent2">
                    <a:lumMod val="50000"/>
                  </a:schemeClr>
                </a:solidFill>
              </a:rPr>
              <a:t>affinities unresolved</a:t>
            </a:r>
            <a:r>
              <a:rPr lang="en-GB" sz="2200" dirty="0" smtClean="0"/>
              <a:t>; Chen et al (1995) then used additional evidence to argue it was a </a:t>
            </a:r>
            <a:r>
              <a:rPr lang="en-GB" sz="2200" dirty="0" smtClean="0">
                <a:solidFill>
                  <a:schemeClr val="accent2">
                    <a:lumMod val="50000"/>
                  </a:schemeClr>
                </a:solidFill>
              </a:rPr>
              <a:t>cephalochordate</a:t>
            </a:r>
            <a:r>
              <a:rPr lang="en-GB" sz="2200" dirty="0" smtClean="0"/>
              <a:t> more ‘derived’ (advanced) than </a:t>
            </a:r>
            <a:r>
              <a:rPr lang="en-GB" sz="2200" i="1" dirty="0" err="1" smtClean="0">
                <a:solidFill>
                  <a:srgbClr val="002060"/>
                </a:solidFill>
              </a:rPr>
              <a:t>Pikaia</a:t>
            </a:r>
            <a:r>
              <a:rPr lang="en-GB" sz="2200" dirty="0" smtClean="0"/>
              <a:t>; but then Shu et al (1996) used other features to argue it ‘occupies a much more primitive position in … the </a:t>
            </a:r>
            <a:r>
              <a:rPr lang="en-GB" sz="2200" dirty="0" smtClean="0">
                <a:solidFill>
                  <a:schemeClr val="accent2">
                    <a:lumMod val="50000"/>
                  </a:schemeClr>
                </a:solidFill>
              </a:rPr>
              <a:t>hemichordates</a:t>
            </a:r>
            <a:r>
              <a:rPr lang="en-GB" sz="2200" dirty="0" smtClean="0"/>
              <a:t>’ (acorn worms), a view Conway Morris regarded as more plausible though not entirely convincing </a:t>
            </a:r>
          </a:p>
          <a:p>
            <a:r>
              <a:rPr lang="en-GB" sz="2200" dirty="0" smtClean="0"/>
              <a:t>But Briggs &amp; </a:t>
            </a:r>
            <a:r>
              <a:rPr lang="en-GB" sz="2200" dirty="0" err="1" smtClean="0"/>
              <a:t>Fortey</a:t>
            </a:r>
            <a:r>
              <a:rPr lang="en-GB" sz="2200" dirty="0" smtClean="0"/>
              <a:t> (2005) note Chen et al (1999) then ‘discovered abundant well-preserved specimens of a new </a:t>
            </a:r>
            <a:r>
              <a:rPr lang="en-GB" sz="2200" dirty="0" err="1" smtClean="0"/>
              <a:t>Yunnanozoan</a:t>
            </a:r>
            <a:r>
              <a:rPr lang="en-GB" sz="2200" dirty="0" smtClean="0"/>
              <a:t> (</a:t>
            </a:r>
            <a:r>
              <a:rPr lang="en-GB" sz="2200" i="1" dirty="0" err="1" smtClean="0">
                <a:solidFill>
                  <a:srgbClr val="002060"/>
                </a:solidFill>
              </a:rPr>
              <a:t>Haikouella</a:t>
            </a:r>
            <a:r>
              <a:rPr lang="en-GB" sz="2200" dirty="0" smtClean="0"/>
              <a:t>) that appeared </a:t>
            </a:r>
            <a:r>
              <a:rPr lang="en-GB" sz="2200" dirty="0" smtClean="0">
                <a:solidFill>
                  <a:schemeClr val="accent2">
                    <a:lumMod val="50000"/>
                  </a:schemeClr>
                </a:solidFill>
              </a:rPr>
              <a:t>more craniate-like </a:t>
            </a:r>
            <a:r>
              <a:rPr lang="en-GB" sz="2200" dirty="0" smtClean="0"/>
              <a:t>than </a:t>
            </a:r>
            <a:r>
              <a:rPr lang="en-GB" sz="2200" dirty="0" err="1" smtClean="0"/>
              <a:t>cephalo</a:t>
            </a:r>
            <a:r>
              <a:rPr lang="en-GB" sz="2200" dirty="0" smtClean="0"/>
              <a:t>-chordate-like’, suggesting they were a sister group of the vertebrates. Shu et al and Conway Morris (2003) expressed </a:t>
            </a:r>
            <a:r>
              <a:rPr lang="en-GB" sz="2200" dirty="0" smtClean="0">
                <a:solidFill>
                  <a:schemeClr val="accent2">
                    <a:lumMod val="50000"/>
                  </a:schemeClr>
                </a:solidFill>
              </a:rPr>
              <a:t>scepticism</a:t>
            </a:r>
            <a:r>
              <a:rPr lang="en-GB" sz="2200" dirty="0" smtClean="0"/>
              <a:t> on the basis of their own research on putative muscle fibres and gills, but a more systematic treatment by Chen et al (2001, 2003) supported this diagnosis of </a:t>
            </a:r>
            <a:r>
              <a:rPr lang="en-GB" sz="2200" dirty="0" err="1" smtClean="0">
                <a:solidFill>
                  <a:schemeClr val="accent2">
                    <a:lumMod val="50000"/>
                  </a:schemeClr>
                </a:solidFill>
              </a:rPr>
              <a:t>crainiate</a:t>
            </a:r>
            <a:r>
              <a:rPr lang="en-GB" sz="2200" dirty="0" smtClean="0">
                <a:solidFill>
                  <a:schemeClr val="accent2">
                    <a:lumMod val="50000"/>
                  </a:schemeClr>
                </a:solidFill>
              </a:rPr>
              <a:t> affinitie</a:t>
            </a:r>
            <a:r>
              <a:rPr lang="en-GB" sz="2200" dirty="0" smtClean="0"/>
              <a:t>s, though some </a:t>
            </a:r>
            <a:r>
              <a:rPr lang="en-GB" sz="2200" dirty="0" smtClean="0">
                <a:solidFill>
                  <a:schemeClr val="accent2">
                    <a:lumMod val="50000"/>
                  </a:schemeClr>
                </a:solidFill>
              </a:rPr>
              <a:t>dispute continues</a:t>
            </a:r>
            <a:endParaRPr lang="en-GB" sz="2200" dirty="0">
              <a:solidFill>
                <a:schemeClr val="accent2">
                  <a:lumMod val="50000"/>
                </a:schemeClr>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3550" y="541815"/>
            <a:ext cx="2164570" cy="111180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849" y="569972"/>
            <a:ext cx="1674253" cy="1096524"/>
          </a:xfrm>
          <a:prstGeom prst="rect">
            <a:avLst/>
          </a:prstGeom>
        </p:spPr>
      </p:pic>
      <p:sp>
        <p:nvSpPr>
          <p:cNvPr id="6" name="TextBox 5"/>
          <p:cNvSpPr txBox="1"/>
          <p:nvPr/>
        </p:nvSpPr>
        <p:spPr>
          <a:xfrm>
            <a:off x="1981103" y="539171"/>
            <a:ext cx="3582570" cy="369332"/>
          </a:xfrm>
          <a:prstGeom prst="rect">
            <a:avLst/>
          </a:prstGeom>
          <a:noFill/>
        </p:spPr>
        <p:txBody>
          <a:bodyPr wrap="square" rtlCol="0">
            <a:spAutoFit/>
          </a:bodyPr>
          <a:lstStyle/>
          <a:p>
            <a:r>
              <a:rPr lang="en-GB" dirty="0" smtClean="0"/>
              <a:t>Photograph of fossil </a:t>
            </a:r>
            <a:r>
              <a:rPr lang="en-GB" i="1" dirty="0" err="1" smtClean="0">
                <a:solidFill>
                  <a:srgbClr val="002060"/>
                </a:solidFill>
              </a:rPr>
              <a:t>Yunnanozooan</a:t>
            </a:r>
            <a:endParaRPr lang="en-GB" i="1" dirty="0">
              <a:solidFill>
                <a:srgbClr val="002060"/>
              </a:solidFill>
            </a:endParaRPr>
          </a:p>
        </p:txBody>
      </p:sp>
      <p:sp>
        <p:nvSpPr>
          <p:cNvPr id="8" name="TextBox 7"/>
          <p:cNvSpPr txBox="1"/>
          <p:nvPr/>
        </p:nvSpPr>
        <p:spPr>
          <a:xfrm>
            <a:off x="6207616" y="569972"/>
            <a:ext cx="3455933" cy="369332"/>
          </a:xfrm>
          <a:prstGeom prst="rect">
            <a:avLst/>
          </a:prstGeom>
          <a:noFill/>
        </p:spPr>
        <p:txBody>
          <a:bodyPr wrap="square" rtlCol="0">
            <a:spAutoFit/>
          </a:bodyPr>
          <a:lstStyle/>
          <a:p>
            <a:r>
              <a:rPr lang="en-GB" dirty="0"/>
              <a:t>Artist’s </a:t>
            </a:r>
            <a:r>
              <a:rPr lang="en-GB" dirty="0" smtClean="0"/>
              <a:t>rendition of </a:t>
            </a:r>
            <a:r>
              <a:rPr lang="en-GB" i="1" dirty="0" err="1" smtClean="0">
                <a:solidFill>
                  <a:srgbClr val="002060"/>
                </a:solidFill>
              </a:rPr>
              <a:t>Yunnanozooan</a:t>
            </a:r>
            <a:endParaRPr lang="en-GB" dirty="0">
              <a:solidFill>
                <a:srgbClr val="002060"/>
              </a:solidFill>
            </a:endParaRPr>
          </a:p>
        </p:txBody>
      </p:sp>
      <p:sp>
        <p:nvSpPr>
          <p:cNvPr id="7" name="Slide Number Placeholder 6"/>
          <p:cNvSpPr>
            <a:spLocks noGrp="1"/>
          </p:cNvSpPr>
          <p:nvPr>
            <p:ph type="sldNum" sz="quarter" idx="12"/>
          </p:nvPr>
        </p:nvSpPr>
        <p:spPr/>
        <p:txBody>
          <a:bodyPr/>
          <a:lstStyle/>
          <a:p>
            <a:fld id="{0C3C750E-3C81-4169-8FD7-C17884284226}" type="slidenum">
              <a:rPr lang="en-GB" smtClean="0"/>
              <a:t>23</a:t>
            </a:fld>
            <a:endParaRPr lang="en-GB"/>
          </a:p>
        </p:txBody>
      </p:sp>
      <p:sp>
        <p:nvSpPr>
          <p:cNvPr id="9" name="TextBox 8"/>
          <p:cNvSpPr txBox="1"/>
          <p:nvPr/>
        </p:nvSpPr>
        <p:spPr>
          <a:xfrm>
            <a:off x="2015451" y="924071"/>
            <a:ext cx="7283095" cy="769441"/>
          </a:xfrm>
          <a:prstGeom prst="rect">
            <a:avLst/>
          </a:prstGeom>
          <a:noFill/>
        </p:spPr>
        <p:txBody>
          <a:bodyPr wrap="square" rtlCol="0">
            <a:spAutoFit/>
          </a:bodyPr>
          <a:lstStyle/>
          <a:p>
            <a:pPr marL="342900" indent="-342900">
              <a:buFont typeface="Arial" panose="020B0604020202020204" pitchFamily="34" charset="0"/>
              <a:buChar char="•"/>
            </a:pPr>
            <a:r>
              <a:rPr lang="en-GB" sz="2200" dirty="0">
                <a:solidFill>
                  <a:schemeClr val="accent2">
                    <a:lumMod val="50000"/>
                  </a:schemeClr>
                </a:solidFill>
              </a:rPr>
              <a:t>Chordates </a:t>
            </a:r>
            <a:r>
              <a:rPr lang="en-GB" sz="2200" dirty="0" smtClean="0">
                <a:solidFill>
                  <a:schemeClr val="accent2">
                    <a:lumMod val="50000"/>
                  </a:schemeClr>
                </a:solidFill>
              </a:rPr>
              <a:t>and </a:t>
            </a:r>
            <a:r>
              <a:rPr lang="en-GB" sz="2200" dirty="0">
                <a:solidFill>
                  <a:schemeClr val="accent2">
                    <a:lumMod val="50000"/>
                  </a:schemeClr>
                </a:solidFill>
              </a:rPr>
              <a:t>their precursors are much more abundant in </a:t>
            </a:r>
            <a:r>
              <a:rPr lang="en-GB" sz="2200" dirty="0" err="1">
                <a:solidFill>
                  <a:schemeClr val="accent2">
                    <a:lumMod val="50000"/>
                  </a:schemeClr>
                </a:solidFill>
              </a:rPr>
              <a:t>Chiangjiang</a:t>
            </a:r>
            <a:r>
              <a:rPr lang="en-GB" sz="2200" dirty="0">
                <a:solidFill>
                  <a:schemeClr val="accent2">
                    <a:lumMod val="50000"/>
                  </a:schemeClr>
                </a:solidFill>
              </a:rPr>
              <a:t> </a:t>
            </a:r>
            <a:r>
              <a:rPr lang="en-GB" sz="2200" dirty="0"/>
              <a:t>than in the BS, despite being Lower </a:t>
            </a:r>
            <a:r>
              <a:rPr lang="en-GB" sz="2200" dirty="0" smtClean="0"/>
              <a:t>Cambrian </a:t>
            </a:r>
            <a:endParaRPr lang="en-GB" sz="2200" dirty="0"/>
          </a:p>
        </p:txBody>
      </p:sp>
    </p:spTree>
    <p:extLst>
      <p:ext uri="{BB962C8B-B14F-4D97-AF65-F5344CB8AC3E}">
        <p14:creationId xmlns:p14="http://schemas.microsoft.com/office/powerpoint/2010/main" val="287512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anim calcmode="lin" valueType="num">
                                      <p:cBhvr>
                                        <p:cTn id="1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1000"/>
                                        <p:tgtEl>
                                          <p:spTgt spid="3">
                                            <p:txEl>
                                              <p:pRg st="0" end="0"/>
                                            </p:txEl>
                                          </p:spTgt>
                                        </p:tgtEl>
                                      </p:cBhvr>
                                    </p:animEffect>
                                    <p:anim calcmode="lin" valueType="num">
                                      <p:cBhvr>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ppt_x"/>
                                          </p:val>
                                        </p:tav>
                                        <p:tav tm="100000">
                                          <p:val>
                                            <p:strVal val="#ppt_x"/>
                                          </p:val>
                                        </p:tav>
                                      </p:tavLst>
                                    </p:anim>
                                    <p:anim calcmode="lin" valueType="num">
                                      <p:cBhvr additive="base">
                                        <p:cTn id="3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animEffect transition="in" filter="fade">
                                      <p:cBhvr>
                                        <p:cTn id="47" dur="1000"/>
                                        <p:tgtEl>
                                          <p:spTgt spid="3">
                                            <p:txEl>
                                              <p:pRg st="1" end="1"/>
                                            </p:txEl>
                                          </p:spTgt>
                                        </p:tgtEl>
                                      </p:cBhvr>
                                    </p:animEffect>
                                    <p:anim calcmode="lin" valueType="num">
                                      <p:cBhvr>
                                        <p:cTn id="4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2" end="2"/>
                                            </p:txEl>
                                          </p:spTgt>
                                        </p:tgtEl>
                                        <p:attrNameLst>
                                          <p:attrName>style.visibility</p:attrName>
                                        </p:attrNameLst>
                                      </p:cBhvr>
                                      <p:to>
                                        <p:strVal val="visible"/>
                                      </p:to>
                                    </p:set>
                                    <p:animEffect transition="in" filter="fade">
                                      <p:cBhvr>
                                        <p:cTn id="54" dur="1000"/>
                                        <p:tgtEl>
                                          <p:spTgt spid="3">
                                            <p:txEl>
                                              <p:pRg st="2" end="2"/>
                                            </p:txEl>
                                          </p:spTgt>
                                        </p:tgtEl>
                                      </p:cBhvr>
                                    </p:animEffect>
                                    <p:anim calcmode="lin" valueType="num">
                                      <p:cBhvr>
                                        <p:cTn id="5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817" y="2794715"/>
            <a:ext cx="6156263" cy="3728205"/>
          </a:xfrm>
          <a:prstGeom prst="rect">
            <a:avLst/>
          </a:prstGeom>
        </p:spPr>
      </p:pic>
      <p:sp>
        <p:nvSpPr>
          <p:cNvPr id="7" name="TextBox 6"/>
          <p:cNvSpPr txBox="1"/>
          <p:nvPr/>
        </p:nvSpPr>
        <p:spPr>
          <a:xfrm>
            <a:off x="432817" y="2732340"/>
            <a:ext cx="1661374" cy="369332"/>
          </a:xfrm>
          <a:prstGeom prst="rect">
            <a:avLst/>
          </a:prstGeom>
          <a:noFill/>
        </p:spPr>
        <p:txBody>
          <a:bodyPr wrap="square" rtlCol="0">
            <a:spAutoFit/>
          </a:bodyPr>
          <a:lstStyle/>
          <a:p>
            <a:r>
              <a:rPr lang="en-GB" b="1" dirty="0" smtClean="0"/>
              <a:t>Sirius </a:t>
            </a:r>
            <a:r>
              <a:rPr lang="en-GB" b="1" dirty="0" err="1" smtClean="0"/>
              <a:t>Passet</a:t>
            </a:r>
            <a:endParaRPr lang="en-GB" b="1" dirty="0"/>
          </a:p>
        </p:txBody>
      </p:sp>
      <p:sp>
        <p:nvSpPr>
          <p:cNvPr id="9" name="TextBox 8"/>
          <p:cNvSpPr txBox="1"/>
          <p:nvPr/>
        </p:nvSpPr>
        <p:spPr>
          <a:xfrm>
            <a:off x="372682" y="1620718"/>
            <a:ext cx="237566" cy="369332"/>
          </a:xfrm>
          <a:prstGeom prst="rect">
            <a:avLst/>
          </a:prstGeom>
          <a:noFill/>
        </p:spPr>
        <p:txBody>
          <a:bodyPr wrap="none" rtlCol="0">
            <a:spAutoFit/>
          </a:bodyPr>
          <a:lstStyle/>
          <a:p>
            <a:r>
              <a:rPr lang="en-GB" dirty="0" smtClean="0"/>
              <a:t> </a:t>
            </a:r>
            <a:endParaRPr lang="en-GB" dirty="0"/>
          </a:p>
        </p:txBody>
      </p:sp>
      <p:sp>
        <p:nvSpPr>
          <p:cNvPr id="4" name="TextBox 3"/>
          <p:cNvSpPr txBox="1"/>
          <p:nvPr/>
        </p:nvSpPr>
        <p:spPr>
          <a:xfrm>
            <a:off x="8448541" y="914400"/>
            <a:ext cx="237566" cy="369332"/>
          </a:xfrm>
          <a:prstGeom prst="rect">
            <a:avLst/>
          </a:prstGeom>
          <a:noFill/>
        </p:spPr>
        <p:txBody>
          <a:bodyPr wrap="none" rtlCol="0">
            <a:spAutoFit/>
          </a:bodyPr>
          <a:lstStyle/>
          <a:p>
            <a:r>
              <a:rPr lang="en-GB" dirty="0" smtClean="0"/>
              <a:t> </a:t>
            </a:r>
            <a:endParaRPr lang="en-GB" dirty="0"/>
          </a:p>
        </p:txBody>
      </p:sp>
      <p:sp>
        <p:nvSpPr>
          <p:cNvPr id="10" name="Rectangle 9"/>
          <p:cNvSpPr/>
          <p:nvPr/>
        </p:nvSpPr>
        <p:spPr>
          <a:xfrm>
            <a:off x="372682" y="-31760"/>
            <a:ext cx="11536709" cy="646331"/>
          </a:xfrm>
          <a:prstGeom prst="rect">
            <a:avLst/>
          </a:prstGeom>
        </p:spPr>
        <p:txBody>
          <a:bodyPr wrap="square">
            <a:spAutoFit/>
          </a:bodyPr>
          <a:lstStyle/>
          <a:p>
            <a:pPr algn="ctr"/>
            <a:r>
              <a:rPr lang="en-GB" sz="3600" b="1" dirty="0"/>
              <a:t>Sirius </a:t>
            </a:r>
            <a:r>
              <a:rPr lang="en-GB" sz="3600" b="1" dirty="0" err="1" smtClean="0"/>
              <a:t>Passet</a:t>
            </a:r>
            <a:r>
              <a:rPr lang="en-GB" sz="3600" b="1" dirty="0" smtClean="0"/>
              <a:t>, Peary Land, North Greenland</a:t>
            </a:r>
            <a:endParaRPr lang="en-GB" sz="3600" b="1" dirty="0"/>
          </a:p>
        </p:txBody>
      </p:sp>
      <p:sp>
        <p:nvSpPr>
          <p:cNvPr id="2" name="TextBox 1"/>
          <p:cNvSpPr txBox="1"/>
          <p:nvPr/>
        </p:nvSpPr>
        <p:spPr>
          <a:xfrm>
            <a:off x="256772" y="531975"/>
            <a:ext cx="11810732" cy="2123658"/>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This inaccessible area was first explored by sledge in the early 1960s, but </a:t>
            </a:r>
            <a:r>
              <a:rPr lang="en-GB" sz="2200" dirty="0" smtClean="0">
                <a:solidFill>
                  <a:schemeClr val="accent2">
                    <a:lumMod val="50000"/>
                  </a:schemeClr>
                </a:solidFill>
              </a:rPr>
              <a:t>fossils from the early Cambrian, including soft-bodied specimens</a:t>
            </a:r>
            <a:r>
              <a:rPr lang="en-GB" sz="2200" dirty="0" smtClean="0"/>
              <a:t>, were first discovered by the Greenland Geological Survey in 1984 and 1985</a:t>
            </a:r>
          </a:p>
          <a:p>
            <a:pPr marL="285750" indent="-285750">
              <a:buFont typeface="Arial" panose="020B0604020202020204" pitchFamily="34" charset="0"/>
              <a:buChar char="•"/>
            </a:pPr>
            <a:r>
              <a:rPr lang="en-GB" sz="2200" dirty="0" smtClean="0"/>
              <a:t>These fossils had been </a:t>
            </a:r>
            <a:r>
              <a:rPr lang="en-GB" sz="2200" dirty="0" smtClean="0">
                <a:solidFill>
                  <a:schemeClr val="accent2">
                    <a:lumMod val="50000"/>
                  </a:schemeClr>
                </a:solidFill>
              </a:rPr>
              <a:t>entombed </a:t>
            </a:r>
            <a:r>
              <a:rPr lang="en-GB" sz="2200" dirty="0">
                <a:solidFill>
                  <a:schemeClr val="accent2">
                    <a:lumMod val="50000"/>
                  </a:schemeClr>
                </a:solidFill>
              </a:rPr>
              <a:t>in deep water </a:t>
            </a:r>
            <a:r>
              <a:rPr lang="en-GB" sz="2200" dirty="0"/>
              <a:t>by mud slides from </a:t>
            </a:r>
            <a:r>
              <a:rPr lang="en-GB" sz="2200" dirty="0" smtClean="0"/>
              <a:t>the </a:t>
            </a:r>
            <a:r>
              <a:rPr lang="en-GB" sz="2200" dirty="0"/>
              <a:t>Laurentian shelf</a:t>
            </a:r>
          </a:p>
          <a:p>
            <a:pPr marL="285750" indent="-285750">
              <a:buFont typeface="Arial" panose="020B0604020202020204" pitchFamily="34" charset="0"/>
              <a:buChar char="•"/>
            </a:pPr>
            <a:r>
              <a:rPr lang="en-GB" sz="2200" dirty="0" smtClean="0"/>
              <a:t>Conway Morris participated in follow-up visits from 1989 and a </a:t>
            </a:r>
            <a:r>
              <a:rPr lang="en-GB" sz="2200" dirty="0" smtClean="0">
                <a:solidFill>
                  <a:schemeClr val="accent2">
                    <a:lumMod val="50000"/>
                  </a:schemeClr>
                </a:solidFill>
              </a:rPr>
              <a:t>Cambridge/</a:t>
            </a:r>
            <a:r>
              <a:rPr lang="en-GB" sz="2200" dirty="0" err="1" smtClean="0">
                <a:solidFill>
                  <a:schemeClr val="accent2">
                    <a:lumMod val="50000"/>
                  </a:schemeClr>
                </a:solidFill>
              </a:rPr>
              <a:t>Uppsalla</a:t>
            </a:r>
            <a:r>
              <a:rPr lang="en-GB" sz="2200" dirty="0" smtClean="0">
                <a:solidFill>
                  <a:schemeClr val="accent2">
                    <a:lumMod val="50000"/>
                  </a:schemeClr>
                </a:solidFill>
              </a:rPr>
              <a:t> research </a:t>
            </a:r>
            <a:r>
              <a:rPr lang="en-GB" sz="2200" dirty="0" smtClean="0"/>
              <a:t>project through the 1990s, developing several analyses of the Sirius </a:t>
            </a:r>
            <a:r>
              <a:rPr lang="en-GB" sz="2200" dirty="0" err="1" smtClean="0"/>
              <a:t>Passet</a:t>
            </a:r>
            <a:r>
              <a:rPr lang="en-GB" sz="2200" dirty="0" smtClean="0"/>
              <a:t> fauna</a:t>
            </a:r>
          </a:p>
        </p:txBody>
      </p:sp>
      <p:sp>
        <p:nvSpPr>
          <p:cNvPr id="3" name="TextBox 2"/>
          <p:cNvSpPr txBox="1"/>
          <p:nvPr/>
        </p:nvSpPr>
        <p:spPr>
          <a:xfrm>
            <a:off x="6589081" y="2655633"/>
            <a:ext cx="5478424" cy="4154984"/>
          </a:xfrm>
          <a:prstGeom prst="rect">
            <a:avLst/>
          </a:prstGeom>
          <a:noFill/>
        </p:spPr>
        <p:txBody>
          <a:bodyPr wrap="square" rtlCol="0">
            <a:spAutoFit/>
          </a:bodyPr>
          <a:lstStyle/>
          <a:p>
            <a:pPr marL="342900" indent="-342900">
              <a:buFont typeface="Arial" panose="020B0604020202020204" pitchFamily="34" charset="0"/>
              <a:buChar char="•"/>
            </a:pPr>
            <a:r>
              <a:rPr lang="en-GB" sz="2200" dirty="0" smtClean="0"/>
              <a:t>There was a </a:t>
            </a:r>
            <a:r>
              <a:rPr lang="en-GB" sz="2200" dirty="0" smtClean="0">
                <a:solidFill>
                  <a:schemeClr val="accent2">
                    <a:lumMod val="50000"/>
                  </a:schemeClr>
                </a:solidFill>
              </a:rPr>
              <a:t>varied fauna</a:t>
            </a:r>
            <a:r>
              <a:rPr lang="en-GB" sz="2200" dirty="0" smtClean="0"/>
              <a:t>, included </a:t>
            </a:r>
            <a:r>
              <a:rPr lang="en-GB" sz="2200" dirty="0"/>
              <a:t>polychaete </a:t>
            </a:r>
            <a:r>
              <a:rPr lang="en-GB" sz="2200" dirty="0" smtClean="0"/>
              <a:t>annelids, </a:t>
            </a:r>
            <a:r>
              <a:rPr lang="en-GB" sz="2200" dirty="0"/>
              <a:t>large </a:t>
            </a:r>
            <a:r>
              <a:rPr lang="en-GB" sz="2200" dirty="0" err="1"/>
              <a:t>priapulids</a:t>
            </a:r>
            <a:r>
              <a:rPr lang="en-GB" sz="2200" dirty="0"/>
              <a:t> </a:t>
            </a:r>
            <a:r>
              <a:rPr lang="en-GB" sz="2200" dirty="0" smtClean="0"/>
              <a:t>and many arthropods (some large), but few shelly fossils such as trilobites or brachiopods (perhaps because of low oxygen levels)</a:t>
            </a:r>
          </a:p>
          <a:p>
            <a:pPr marL="342900" indent="-342900">
              <a:buFont typeface="Arial" panose="020B0604020202020204" pitchFamily="34" charset="0"/>
              <a:buChar char="•"/>
            </a:pPr>
            <a:r>
              <a:rPr lang="en-GB" sz="2200" dirty="0" smtClean="0"/>
              <a:t>Of particular scientific importance were </a:t>
            </a:r>
            <a:r>
              <a:rPr lang="en-GB" sz="2200" dirty="0" smtClean="0">
                <a:solidFill>
                  <a:schemeClr val="accent2">
                    <a:lumMod val="50000"/>
                  </a:schemeClr>
                </a:solidFill>
              </a:rPr>
              <a:t>articulated</a:t>
            </a:r>
            <a:r>
              <a:rPr lang="en-GB" sz="2200" dirty="0" smtClean="0">
                <a:solidFill>
                  <a:schemeClr val="accent6"/>
                </a:solidFill>
              </a:rPr>
              <a:t> </a:t>
            </a:r>
            <a:r>
              <a:rPr lang="en-GB" sz="2200" dirty="0" err="1" smtClean="0">
                <a:solidFill>
                  <a:srgbClr val="002060"/>
                </a:solidFill>
              </a:rPr>
              <a:t>halkieriids</a:t>
            </a:r>
            <a:r>
              <a:rPr lang="en-GB" sz="2200" dirty="0"/>
              <a:t>, </a:t>
            </a:r>
            <a:r>
              <a:rPr lang="en-GB" sz="2200" dirty="0" smtClean="0"/>
              <a:t>‘</a:t>
            </a:r>
            <a:r>
              <a:rPr lang="en-GB" sz="2200" dirty="0" smtClean="0">
                <a:solidFill>
                  <a:srgbClr val="7030A0"/>
                </a:solidFill>
              </a:rPr>
              <a:t>slug like creatures with a covering of scales</a:t>
            </a:r>
            <a:r>
              <a:rPr lang="en-GB" sz="2200" dirty="0" smtClean="0"/>
              <a:t>’. Adults had about 2000 of these ‘</a:t>
            </a:r>
            <a:r>
              <a:rPr lang="en-GB" sz="2200" dirty="0" err="1" smtClean="0"/>
              <a:t>sclerites</a:t>
            </a:r>
            <a:r>
              <a:rPr lang="en-GB" sz="2200" dirty="0" smtClean="0"/>
              <a:t>’ but previously &amp; elsewhere these had only been found as separate and scattered scales</a:t>
            </a:r>
            <a:endParaRPr lang="en-GB" dirty="0"/>
          </a:p>
        </p:txBody>
      </p:sp>
      <p:sp>
        <p:nvSpPr>
          <p:cNvPr id="6" name="Slide Number Placeholder 5"/>
          <p:cNvSpPr>
            <a:spLocks noGrp="1"/>
          </p:cNvSpPr>
          <p:nvPr>
            <p:ph type="sldNum" sz="quarter" idx="12"/>
          </p:nvPr>
        </p:nvSpPr>
        <p:spPr/>
        <p:txBody>
          <a:bodyPr/>
          <a:lstStyle/>
          <a:p>
            <a:fld id="{0C3C750E-3C81-4169-8FD7-C17884284226}" type="slidenum">
              <a:rPr lang="en-GB" smtClean="0"/>
              <a:t>24</a:t>
            </a:fld>
            <a:endParaRPr lang="en-GB"/>
          </a:p>
        </p:txBody>
      </p:sp>
      <p:sp>
        <p:nvSpPr>
          <p:cNvPr id="8" name="TextBox 7"/>
          <p:cNvSpPr txBox="1"/>
          <p:nvPr/>
        </p:nvSpPr>
        <p:spPr>
          <a:xfrm>
            <a:off x="3095379" y="4658817"/>
            <a:ext cx="327547" cy="707886"/>
          </a:xfrm>
          <a:prstGeom prst="rect">
            <a:avLst/>
          </a:prstGeom>
          <a:noFill/>
        </p:spPr>
        <p:txBody>
          <a:bodyPr wrap="square" rtlCol="0">
            <a:spAutoFit/>
          </a:bodyPr>
          <a:lstStyle/>
          <a:p>
            <a:r>
              <a:rPr lang="en-GB" sz="4000" dirty="0" smtClean="0">
                <a:solidFill>
                  <a:srgbClr val="FFC000"/>
                </a:solidFill>
              </a:rPr>
              <a:t>*</a:t>
            </a:r>
            <a:endParaRPr lang="en-GB" sz="4000" dirty="0">
              <a:solidFill>
                <a:srgbClr val="FFC000"/>
              </a:solidFill>
            </a:endParaRPr>
          </a:p>
        </p:txBody>
      </p:sp>
    </p:spTree>
    <p:extLst>
      <p:ext uri="{BB962C8B-B14F-4D97-AF65-F5344CB8AC3E}">
        <p14:creationId xmlns:p14="http://schemas.microsoft.com/office/powerpoint/2010/main" val="119297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1000"/>
                                        <p:tgtEl>
                                          <p:spTgt spid="2">
                                            <p:txEl>
                                              <p:pRg st="0" end="0"/>
                                            </p:txEl>
                                          </p:spTgt>
                                        </p:tgtEl>
                                      </p:cBhvr>
                                    </p:animEffect>
                                    <p:anim calcmode="lin" valueType="num">
                                      <p:cBhvr>
                                        <p:cTn id="2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fade">
                                      <p:cBhvr>
                                        <p:cTn id="29" dur="1000"/>
                                        <p:tgtEl>
                                          <p:spTgt spid="2">
                                            <p:txEl>
                                              <p:pRg st="1" end="1"/>
                                            </p:txEl>
                                          </p:spTgt>
                                        </p:tgtEl>
                                      </p:cBhvr>
                                    </p:animEffect>
                                    <p:anim calcmode="lin" valueType="num">
                                      <p:cBhvr>
                                        <p:cTn id="3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1000"/>
                                        <p:tgtEl>
                                          <p:spTgt spid="2">
                                            <p:txEl>
                                              <p:pRg st="2" end="2"/>
                                            </p:txEl>
                                          </p:spTgt>
                                        </p:tgtEl>
                                      </p:cBhvr>
                                    </p:animEffect>
                                    <p:anim calcmode="lin" valueType="num">
                                      <p:cBhvr>
                                        <p:cTn id="3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fade">
                                      <p:cBhvr>
                                        <p:cTn id="43" dur="1000"/>
                                        <p:tgtEl>
                                          <p:spTgt spid="3">
                                            <p:txEl>
                                              <p:pRg st="0" end="0"/>
                                            </p:txEl>
                                          </p:spTgt>
                                        </p:tgtEl>
                                      </p:cBhvr>
                                    </p:animEffect>
                                    <p:anim calcmode="lin" valueType="num">
                                      <p:cBhvr>
                                        <p:cTn id="4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1" end="1"/>
                                            </p:txEl>
                                          </p:spTgt>
                                        </p:tgtEl>
                                        <p:attrNameLst>
                                          <p:attrName>style.visibility</p:attrName>
                                        </p:attrNameLst>
                                      </p:cBhvr>
                                      <p:to>
                                        <p:strVal val="visible"/>
                                      </p:to>
                                    </p:set>
                                    <p:animEffect transition="in" filter="fade">
                                      <p:cBhvr>
                                        <p:cTn id="50" dur="1000"/>
                                        <p:tgtEl>
                                          <p:spTgt spid="3">
                                            <p:txEl>
                                              <p:pRg st="1" end="1"/>
                                            </p:txEl>
                                          </p:spTgt>
                                        </p:tgtEl>
                                      </p:cBhvr>
                                    </p:animEffect>
                                    <p:anim calcmode="lin" valueType="num">
                                      <p:cBhvr>
                                        <p:cTn id="5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6" y="0"/>
            <a:ext cx="11706896" cy="682579"/>
          </a:xfrm>
        </p:spPr>
        <p:txBody>
          <a:bodyPr>
            <a:normAutofit/>
          </a:bodyPr>
          <a:lstStyle/>
          <a:p>
            <a:pPr algn="ctr"/>
            <a:r>
              <a:rPr lang="en-GB" sz="3600" b="1" dirty="0" smtClean="0"/>
              <a:t>Conway Morris on </a:t>
            </a:r>
            <a:r>
              <a:rPr lang="en-GB" sz="3600" b="1" dirty="0" err="1" smtClean="0"/>
              <a:t>sclerites</a:t>
            </a:r>
            <a:r>
              <a:rPr lang="en-GB" sz="3600" b="1" dirty="0" smtClean="0"/>
              <a:t>, </a:t>
            </a:r>
            <a:r>
              <a:rPr lang="en-GB" sz="3600" b="1" i="1" dirty="0" err="1" smtClean="0">
                <a:solidFill>
                  <a:srgbClr val="002060"/>
                </a:solidFill>
              </a:rPr>
              <a:t>Wiwaxia</a:t>
            </a:r>
            <a:r>
              <a:rPr lang="en-GB" sz="3600" b="1" dirty="0" smtClean="0"/>
              <a:t> and the </a:t>
            </a:r>
            <a:r>
              <a:rPr lang="en-GB" sz="3600" b="1" dirty="0" err="1" smtClean="0">
                <a:solidFill>
                  <a:srgbClr val="002060"/>
                </a:solidFill>
              </a:rPr>
              <a:t>halkieriids</a:t>
            </a:r>
            <a:endParaRPr lang="en-GB" sz="3600" b="1" dirty="0">
              <a:solidFill>
                <a:srgbClr val="00206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08" y="693077"/>
            <a:ext cx="2543936" cy="1929882"/>
          </a:xfrm>
          <a:prstGeom prst="rect">
            <a:avLst/>
          </a:prstGeom>
        </p:spPr>
      </p:pic>
      <p:sp>
        <p:nvSpPr>
          <p:cNvPr id="6" name="TextBox 5"/>
          <p:cNvSpPr txBox="1"/>
          <p:nvPr/>
        </p:nvSpPr>
        <p:spPr>
          <a:xfrm>
            <a:off x="2814392" y="682579"/>
            <a:ext cx="4758385" cy="6186309"/>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In the Cambridge reappraisal of BS </a:t>
            </a:r>
            <a:r>
              <a:rPr lang="en-GB" sz="2200" dirty="0"/>
              <a:t/>
            </a:r>
            <a:br>
              <a:rPr lang="en-GB" sz="2200" dirty="0"/>
            </a:br>
            <a:r>
              <a:rPr lang="en-GB" sz="2200" dirty="0" smtClean="0"/>
              <a:t>fossils Conway Morris noted </a:t>
            </a:r>
            <a:r>
              <a:rPr lang="en-GB" sz="2200" i="1" dirty="0" err="1" smtClean="0">
                <a:solidFill>
                  <a:srgbClr val="002060"/>
                </a:solidFill>
              </a:rPr>
              <a:t>Wiwaxia</a:t>
            </a:r>
            <a:r>
              <a:rPr lang="en-GB" sz="2200" dirty="0" smtClean="0">
                <a:solidFill>
                  <a:schemeClr val="accent1">
                    <a:lumMod val="50000"/>
                  </a:schemeClr>
                </a:solidFill>
              </a:rPr>
              <a:t> </a:t>
            </a:r>
            <a:r>
              <a:rPr lang="en-GB" sz="2200" dirty="0" smtClean="0"/>
              <a:t>(left) displayed a </a:t>
            </a:r>
            <a:r>
              <a:rPr lang="en-GB" sz="2200" dirty="0" smtClean="0">
                <a:solidFill>
                  <a:schemeClr val="accent2">
                    <a:lumMod val="50000"/>
                  </a:schemeClr>
                </a:solidFill>
              </a:rPr>
              <a:t>mix of worm- and mollusc-like features</a:t>
            </a:r>
            <a:r>
              <a:rPr lang="en-GB" sz="2200" dirty="0" smtClean="0"/>
              <a:t>, including </a:t>
            </a:r>
            <a:r>
              <a:rPr lang="en-GB" sz="2200" dirty="0" err="1" smtClean="0"/>
              <a:t>sclerites</a:t>
            </a:r>
            <a:r>
              <a:rPr lang="en-GB" sz="2200" dirty="0" smtClean="0"/>
              <a:t> and spines, radula and slug-like ‘foot’, so another ‘weird wonder’</a:t>
            </a:r>
          </a:p>
          <a:p>
            <a:pPr marL="285750" indent="-285750">
              <a:buFont typeface="Arial" panose="020B0604020202020204" pitchFamily="34" charset="0"/>
              <a:buChar char="•"/>
            </a:pPr>
            <a:r>
              <a:rPr lang="en-GB" sz="2200" dirty="0" smtClean="0"/>
              <a:t>The articulated specimens of the Greenland </a:t>
            </a:r>
            <a:r>
              <a:rPr lang="en-GB" sz="2200" dirty="0" err="1" smtClean="0">
                <a:solidFill>
                  <a:srgbClr val="002060"/>
                </a:solidFill>
              </a:rPr>
              <a:t>halkieriids</a:t>
            </a:r>
            <a:r>
              <a:rPr lang="en-GB" sz="2200" dirty="0" smtClean="0"/>
              <a:t> (left) enabled a </a:t>
            </a:r>
            <a:r>
              <a:rPr lang="en-GB" sz="2200" dirty="0" smtClean="0">
                <a:solidFill>
                  <a:schemeClr val="accent2">
                    <a:lumMod val="50000"/>
                  </a:schemeClr>
                </a:solidFill>
              </a:rPr>
              <a:t>detailed analysis of the structure and disposition of their </a:t>
            </a:r>
            <a:r>
              <a:rPr lang="en-GB" sz="2200" dirty="0" err="1" smtClean="0">
                <a:solidFill>
                  <a:schemeClr val="accent2">
                    <a:lumMod val="50000"/>
                  </a:schemeClr>
                </a:solidFill>
              </a:rPr>
              <a:t>sclerites</a:t>
            </a:r>
            <a:r>
              <a:rPr lang="en-GB" sz="2200" dirty="0" smtClean="0">
                <a:solidFill>
                  <a:schemeClr val="accent2">
                    <a:lumMod val="50000"/>
                  </a:schemeClr>
                </a:solidFill>
              </a:rPr>
              <a:t> </a:t>
            </a:r>
            <a:r>
              <a:rPr lang="en-GB" sz="2200" dirty="0" smtClean="0"/>
              <a:t>compared with </a:t>
            </a:r>
            <a:r>
              <a:rPr lang="en-GB" sz="2200" i="1" dirty="0" err="1" smtClean="0">
                <a:solidFill>
                  <a:srgbClr val="002060"/>
                </a:solidFill>
              </a:rPr>
              <a:t>Wiwaxia</a:t>
            </a:r>
            <a:r>
              <a:rPr lang="en-GB" sz="2200" dirty="0" smtClean="0"/>
              <a:t> and the polychaete annelid </a:t>
            </a:r>
            <a:r>
              <a:rPr lang="en-GB" sz="2200" i="1" dirty="0" err="1" smtClean="0">
                <a:solidFill>
                  <a:srgbClr val="002060"/>
                </a:solidFill>
              </a:rPr>
              <a:t>Canadia</a:t>
            </a:r>
            <a:r>
              <a:rPr lang="en-GB" sz="2200" i="1" dirty="0" smtClean="0">
                <a:solidFill>
                  <a:srgbClr val="002060"/>
                </a:solidFill>
              </a:rPr>
              <a:t> </a:t>
            </a:r>
            <a:r>
              <a:rPr lang="en-GB" sz="2200" i="1" dirty="0" err="1" smtClean="0">
                <a:solidFill>
                  <a:srgbClr val="002060"/>
                </a:solidFill>
              </a:rPr>
              <a:t>spinosa</a:t>
            </a:r>
            <a:r>
              <a:rPr lang="en-GB" sz="2200" i="1" dirty="0" smtClean="0">
                <a:solidFill>
                  <a:srgbClr val="002060"/>
                </a:solidFill>
              </a:rPr>
              <a:t> </a:t>
            </a:r>
          </a:p>
          <a:p>
            <a:pPr marL="285750" indent="-285750">
              <a:buFont typeface="Arial" panose="020B0604020202020204" pitchFamily="34" charset="0"/>
              <a:buChar char="•"/>
            </a:pPr>
            <a:r>
              <a:rPr lang="en-GB" sz="2200" dirty="0" smtClean="0"/>
              <a:t>This led CM to reconsider </a:t>
            </a:r>
            <a:r>
              <a:rPr lang="en-GB" sz="2200" dirty="0" smtClean="0">
                <a:solidFill>
                  <a:schemeClr val="accent2">
                    <a:lumMod val="50000"/>
                  </a:schemeClr>
                </a:solidFill>
              </a:rPr>
              <a:t>possible evolutionary relationships between these creatures</a:t>
            </a:r>
            <a:r>
              <a:rPr lang="en-GB" sz="2200" dirty="0" smtClean="0"/>
              <a:t> in terms of ‘possible anatomical transitions’ between </a:t>
            </a:r>
            <a:r>
              <a:rPr lang="en-GB" sz="2200" dirty="0" err="1" smtClean="0"/>
              <a:t>sclerite</a:t>
            </a:r>
            <a:r>
              <a:rPr lang="en-GB" sz="2200" dirty="0" smtClean="0"/>
              <a:t>/chaetae structures (see right)</a:t>
            </a:r>
          </a:p>
          <a:p>
            <a:endParaRPr lang="en-GB" sz="22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2777" y="682579"/>
            <a:ext cx="4404575" cy="5810642"/>
          </a:xfrm>
          <a:prstGeom prst="rect">
            <a:avLst/>
          </a:prstGeom>
        </p:spPr>
      </p:pic>
      <p:pic>
        <p:nvPicPr>
          <p:cNvPr id="9"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60609" y="2923504"/>
            <a:ext cx="2499224" cy="3569718"/>
          </a:xfrm>
        </p:spPr>
      </p:pic>
      <p:sp>
        <p:nvSpPr>
          <p:cNvPr id="10" name="TextBox 9"/>
          <p:cNvSpPr txBox="1"/>
          <p:nvPr/>
        </p:nvSpPr>
        <p:spPr>
          <a:xfrm>
            <a:off x="270456" y="2403900"/>
            <a:ext cx="1056068" cy="369332"/>
          </a:xfrm>
          <a:prstGeom prst="rect">
            <a:avLst/>
          </a:prstGeom>
          <a:noFill/>
        </p:spPr>
        <p:txBody>
          <a:bodyPr wrap="square" rtlCol="0">
            <a:spAutoFit/>
          </a:bodyPr>
          <a:lstStyle/>
          <a:p>
            <a:r>
              <a:rPr lang="en-GB" b="1" i="1" dirty="0" err="1" smtClean="0">
                <a:solidFill>
                  <a:srgbClr val="002060"/>
                </a:solidFill>
              </a:rPr>
              <a:t>Wiwaxia</a:t>
            </a:r>
            <a:endParaRPr lang="en-GB" b="1" i="1" dirty="0">
              <a:solidFill>
                <a:srgbClr val="002060"/>
              </a:solidFill>
            </a:endParaRPr>
          </a:p>
        </p:txBody>
      </p:sp>
      <p:sp>
        <p:nvSpPr>
          <p:cNvPr id="11" name="TextBox 10"/>
          <p:cNvSpPr txBox="1"/>
          <p:nvPr/>
        </p:nvSpPr>
        <p:spPr>
          <a:xfrm>
            <a:off x="427900" y="6003497"/>
            <a:ext cx="2476644" cy="369332"/>
          </a:xfrm>
          <a:prstGeom prst="rect">
            <a:avLst/>
          </a:prstGeom>
          <a:noFill/>
        </p:spPr>
        <p:txBody>
          <a:bodyPr wrap="square" rtlCol="0">
            <a:spAutoFit/>
          </a:bodyPr>
          <a:lstStyle/>
          <a:p>
            <a:r>
              <a:rPr lang="en-GB" b="1" dirty="0" err="1" smtClean="0"/>
              <a:t>Articukated</a:t>
            </a:r>
            <a:r>
              <a:rPr lang="en-GB" b="1" dirty="0" smtClean="0"/>
              <a:t> </a:t>
            </a:r>
            <a:r>
              <a:rPr lang="en-GB" b="1" dirty="0" err="1" smtClean="0">
                <a:solidFill>
                  <a:srgbClr val="002060"/>
                </a:solidFill>
              </a:rPr>
              <a:t>halkieriid</a:t>
            </a:r>
            <a:endParaRPr lang="en-GB" b="1" dirty="0">
              <a:solidFill>
                <a:srgbClr val="002060"/>
              </a:solidFill>
            </a:endParaRPr>
          </a:p>
        </p:txBody>
      </p:sp>
      <p:sp>
        <p:nvSpPr>
          <p:cNvPr id="12" name="TextBox 11"/>
          <p:cNvSpPr txBox="1"/>
          <p:nvPr/>
        </p:nvSpPr>
        <p:spPr>
          <a:xfrm>
            <a:off x="7862487" y="647302"/>
            <a:ext cx="1308371" cy="369332"/>
          </a:xfrm>
          <a:prstGeom prst="rect">
            <a:avLst/>
          </a:prstGeom>
          <a:noFill/>
        </p:spPr>
        <p:txBody>
          <a:bodyPr wrap="none" rtlCol="0">
            <a:spAutoFit/>
          </a:bodyPr>
          <a:lstStyle/>
          <a:p>
            <a:r>
              <a:rPr lang="en-GB" b="1" dirty="0" smtClean="0"/>
              <a:t>1. </a:t>
            </a:r>
            <a:r>
              <a:rPr lang="en-GB" b="1" dirty="0" err="1" smtClean="0">
                <a:solidFill>
                  <a:srgbClr val="002060"/>
                </a:solidFill>
              </a:rPr>
              <a:t>halkieriid</a:t>
            </a:r>
            <a:endParaRPr lang="en-GB" b="1" dirty="0">
              <a:solidFill>
                <a:srgbClr val="002060"/>
              </a:solidFill>
            </a:endParaRPr>
          </a:p>
        </p:txBody>
      </p:sp>
      <p:sp>
        <p:nvSpPr>
          <p:cNvPr id="13" name="TextBox 12"/>
          <p:cNvSpPr txBox="1"/>
          <p:nvPr/>
        </p:nvSpPr>
        <p:spPr>
          <a:xfrm>
            <a:off x="7955456" y="2487095"/>
            <a:ext cx="1343089" cy="369332"/>
          </a:xfrm>
          <a:prstGeom prst="rect">
            <a:avLst/>
          </a:prstGeom>
          <a:noFill/>
        </p:spPr>
        <p:txBody>
          <a:bodyPr wrap="square" rtlCol="0">
            <a:spAutoFit/>
          </a:bodyPr>
          <a:lstStyle/>
          <a:p>
            <a:r>
              <a:rPr lang="en-GB" b="1" dirty="0" smtClean="0"/>
              <a:t>2. </a:t>
            </a:r>
            <a:r>
              <a:rPr lang="en-GB" b="1" dirty="0" err="1" smtClean="0">
                <a:solidFill>
                  <a:srgbClr val="002060"/>
                </a:solidFill>
              </a:rPr>
              <a:t>wiwaxid</a:t>
            </a:r>
            <a:endParaRPr lang="en-GB" b="1" dirty="0">
              <a:solidFill>
                <a:srgbClr val="002060"/>
              </a:solidFill>
            </a:endParaRPr>
          </a:p>
        </p:txBody>
      </p:sp>
      <p:sp>
        <p:nvSpPr>
          <p:cNvPr id="14" name="TextBox 13"/>
          <p:cNvSpPr txBox="1"/>
          <p:nvPr/>
        </p:nvSpPr>
        <p:spPr>
          <a:xfrm>
            <a:off x="7862487" y="4284096"/>
            <a:ext cx="2067416" cy="369332"/>
          </a:xfrm>
          <a:prstGeom prst="rect">
            <a:avLst/>
          </a:prstGeom>
          <a:noFill/>
        </p:spPr>
        <p:txBody>
          <a:bodyPr wrap="square" rtlCol="0">
            <a:spAutoFit/>
          </a:bodyPr>
          <a:lstStyle/>
          <a:p>
            <a:r>
              <a:rPr lang="en-GB" b="1" dirty="0" smtClean="0"/>
              <a:t>3. </a:t>
            </a:r>
            <a:r>
              <a:rPr lang="en-GB" b="1" i="1" dirty="0" err="1" smtClean="0">
                <a:solidFill>
                  <a:srgbClr val="002060"/>
                </a:solidFill>
              </a:rPr>
              <a:t>Canadia</a:t>
            </a:r>
            <a:r>
              <a:rPr lang="en-GB" b="1" i="1" dirty="0" smtClean="0">
                <a:solidFill>
                  <a:srgbClr val="002060"/>
                </a:solidFill>
              </a:rPr>
              <a:t> </a:t>
            </a:r>
            <a:r>
              <a:rPr lang="en-GB" b="1" i="1" dirty="0" err="1" smtClean="0">
                <a:solidFill>
                  <a:srgbClr val="002060"/>
                </a:solidFill>
              </a:rPr>
              <a:t>spinosa</a:t>
            </a:r>
            <a:endParaRPr lang="en-GB" b="1" i="1" dirty="0">
              <a:solidFill>
                <a:srgbClr val="002060"/>
              </a:solidFill>
            </a:endParaRPr>
          </a:p>
        </p:txBody>
      </p:sp>
      <p:sp>
        <p:nvSpPr>
          <p:cNvPr id="3" name="Slide Number Placeholder 2"/>
          <p:cNvSpPr>
            <a:spLocks noGrp="1"/>
          </p:cNvSpPr>
          <p:nvPr>
            <p:ph type="sldNum" sz="quarter" idx="12"/>
          </p:nvPr>
        </p:nvSpPr>
        <p:spPr/>
        <p:txBody>
          <a:bodyPr/>
          <a:lstStyle/>
          <a:p>
            <a:fld id="{0C3C750E-3C81-4169-8FD7-C17884284226}" type="slidenum">
              <a:rPr lang="en-GB" smtClean="0"/>
              <a:t>25</a:t>
            </a:fld>
            <a:endParaRPr lang="en-GB"/>
          </a:p>
        </p:txBody>
      </p:sp>
      <p:cxnSp>
        <p:nvCxnSpPr>
          <p:cNvPr id="8" name="Straight Arrow Connector 7"/>
          <p:cNvCxnSpPr/>
          <p:nvPr/>
        </p:nvCxnSpPr>
        <p:spPr>
          <a:xfrm>
            <a:off x="8610600" y="2086377"/>
            <a:ext cx="0" cy="40071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a:off x="8474299" y="4082603"/>
            <a:ext cx="25757" cy="2014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0898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000"/>
                                        <p:tgtEl>
                                          <p:spTgt spid="6">
                                            <p:txEl>
                                              <p:pRg st="0" end="0"/>
                                            </p:txEl>
                                          </p:spTgt>
                                        </p:tgtEl>
                                      </p:cBhvr>
                                    </p:animEffect>
                                    <p:anim calcmode="lin" valueType="num">
                                      <p:cBhvr>
                                        <p:cTn id="1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6">
                                            <p:txEl>
                                              <p:pRg st="2" end="2"/>
                                            </p:txEl>
                                          </p:spTgt>
                                        </p:tgtEl>
                                        <p:attrNameLst>
                                          <p:attrName>style.visibility</p:attrName>
                                        </p:attrNameLst>
                                      </p:cBhvr>
                                      <p:to>
                                        <p:strVal val="visible"/>
                                      </p:to>
                                    </p:set>
                                    <p:animEffect transition="in" filter="fade">
                                      <p:cBhvr>
                                        <p:cTn id="45" dur="1000"/>
                                        <p:tgtEl>
                                          <p:spTgt spid="6">
                                            <p:txEl>
                                              <p:pRg st="2" end="2"/>
                                            </p:txEl>
                                          </p:spTgt>
                                        </p:tgtEl>
                                      </p:cBhvr>
                                    </p:animEffect>
                                    <p:anim calcmode="lin" valueType="num">
                                      <p:cBhvr>
                                        <p:cTn id="4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ppt_x"/>
                                          </p:val>
                                        </p:tav>
                                        <p:tav tm="100000">
                                          <p:val>
                                            <p:strVal val="#ppt_x"/>
                                          </p:val>
                                        </p:tav>
                                      </p:tavLst>
                                    </p:anim>
                                    <p:anim calcmode="lin" valueType="num">
                                      <p:cBhvr additive="base">
                                        <p:cTn id="5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3348" y="646331"/>
            <a:ext cx="6328214" cy="473809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268" y="906238"/>
            <a:ext cx="5420506" cy="4058957"/>
          </a:xfrm>
          <a:prstGeom prst="rect">
            <a:avLst/>
          </a:prstGeom>
        </p:spPr>
      </p:pic>
      <p:sp>
        <p:nvSpPr>
          <p:cNvPr id="4" name="TextBox 3"/>
          <p:cNvSpPr txBox="1"/>
          <p:nvPr/>
        </p:nvSpPr>
        <p:spPr>
          <a:xfrm>
            <a:off x="267268" y="0"/>
            <a:ext cx="11697205" cy="646331"/>
          </a:xfrm>
          <a:prstGeom prst="rect">
            <a:avLst/>
          </a:prstGeom>
          <a:noFill/>
        </p:spPr>
        <p:txBody>
          <a:bodyPr wrap="square" rtlCol="0">
            <a:spAutoFit/>
          </a:bodyPr>
          <a:lstStyle/>
          <a:p>
            <a:pPr algn="ctr"/>
            <a:r>
              <a:rPr lang="en-GB" sz="3600" b="1" dirty="0" smtClean="0">
                <a:latin typeface="+mj-lt"/>
              </a:rPr>
              <a:t>CM on </a:t>
            </a:r>
            <a:r>
              <a:rPr lang="en-GB" sz="3600" b="1" dirty="0" err="1" smtClean="0">
                <a:solidFill>
                  <a:srgbClr val="002060"/>
                </a:solidFill>
                <a:latin typeface="+mj-lt"/>
              </a:rPr>
              <a:t>halkieriids</a:t>
            </a:r>
            <a:r>
              <a:rPr lang="en-GB" sz="3600" b="1" dirty="0" smtClean="0">
                <a:solidFill>
                  <a:srgbClr val="002060"/>
                </a:solidFill>
                <a:latin typeface="+mj-lt"/>
              </a:rPr>
              <a:t>, brachiopods </a:t>
            </a:r>
            <a:r>
              <a:rPr lang="en-GB" sz="3600" b="1" dirty="0" smtClean="0">
                <a:latin typeface="+mj-lt"/>
              </a:rPr>
              <a:t>and wider evolutionary relations</a:t>
            </a:r>
            <a:endParaRPr lang="en-GB" dirty="0"/>
          </a:p>
        </p:txBody>
      </p:sp>
      <p:sp>
        <p:nvSpPr>
          <p:cNvPr id="5" name="TextBox 4"/>
          <p:cNvSpPr txBox="1"/>
          <p:nvPr/>
        </p:nvSpPr>
        <p:spPr>
          <a:xfrm>
            <a:off x="251694" y="4827919"/>
            <a:ext cx="6053069" cy="1785104"/>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Even more speculatively, Conway Morris also </a:t>
            </a:r>
            <a:br>
              <a:rPr lang="en-GB" sz="2200" dirty="0" smtClean="0"/>
            </a:br>
            <a:r>
              <a:rPr lang="en-GB" sz="2200" dirty="0" smtClean="0"/>
              <a:t>considered the </a:t>
            </a:r>
            <a:r>
              <a:rPr lang="en-GB" sz="2200" dirty="0" smtClean="0">
                <a:solidFill>
                  <a:schemeClr val="accent2">
                    <a:lumMod val="50000"/>
                  </a:schemeClr>
                </a:solidFill>
              </a:rPr>
              <a:t>possible evolutionary relationship between </a:t>
            </a:r>
            <a:r>
              <a:rPr lang="en-GB" sz="2200" dirty="0" err="1" smtClean="0">
                <a:solidFill>
                  <a:schemeClr val="accent2">
                    <a:lumMod val="50000"/>
                  </a:schemeClr>
                </a:solidFill>
              </a:rPr>
              <a:t>halkieriids</a:t>
            </a:r>
            <a:r>
              <a:rPr lang="en-GB" sz="2200" dirty="0" smtClean="0">
                <a:solidFill>
                  <a:schemeClr val="accent2">
                    <a:lumMod val="50000"/>
                  </a:schemeClr>
                </a:solidFill>
              </a:rPr>
              <a:t> </a:t>
            </a:r>
            <a:r>
              <a:rPr lang="en-GB" sz="2200" dirty="0" smtClean="0"/>
              <a:t>(with their two large shell-like posterior and anterior </a:t>
            </a:r>
            <a:r>
              <a:rPr lang="en-GB" sz="2200" dirty="0" err="1" smtClean="0"/>
              <a:t>sclerites</a:t>
            </a:r>
            <a:r>
              <a:rPr lang="en-GB" sz="2200" dirty="0" smtClean="0"/>
              <a:t>) </a:t>
            </a:r>
            <a:r>
              <a:rPr lang="en-GB" sz="2200" dirty="0" smtClean="0">
                <a:solidFill>
                  <a:schemeClr val="accent2">
                    <a:lumMod val="50000"/>
                  </a:schemeClr>
                </a:solidFill>
              </a:rPr>
              <a:t>and </a:t>
            </a:r>
            <a:r>
              <a:rPr lang="en-GB" sz="2200" dirty="0" err="1" smtClean="0">
                <a:solidFill>
                  <a:schemeClr val="accent2">
                    <a:lumMod val="50000"/>
                  </a:schemeClr>
                </a:solidFill>
              </a:rPr>
              <a:t>bivalved</a:t>
            </a:r>
            <a:r>
              <a:rPr lang="en-GB" sz="2200" dirty="0" smtClean="0">
                <a:solidFill>
                  <a:schemeClr val="accent2">
                    <a:lumMod val="50000"/>
                  </a:schemeClr>
                </a:solidFill>
              </a:rPr>
              <a:t> brachiopods </a:t>
            </a:r>
            <a:r>
              <a:rPr lang="en-GB" sz="2200" dirty="0" smtClean="0">
                <a:solidFill>
                  <a:srgbClr val="FF0000"/>
                </a:solidFill>
              </a:rPr>
              <a:t>(though Gould is sceptical)</a:t>
            </a:r>
            <a:endParaRPr lang="en-GB" sz="2200" dirty="0">
              <a:solidFill>
                <a:srgbClr val="FF0000"/>
              </a:solidFill>
            </a:endParaRPr>
          </a:p>
        </p:txBody>
      </p:sp>
      <p:sp>
        <p:nvSpPr>
          <p:cNvPr id="6" name="TextBox 5"/>
          <p:cNvSpPr txBox="1"/>
          <p:nvPr/>
        </p:nvSpPr>
        <p:spPr>
          <a:xfrm>
            <a:off x="6320337" y="4534206"/>
            <a:ext cx="5620148" cy="2123658"/>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In </a:t>
            </a:r>
            <a:r>
              <a:rPr lang="en-GB" sz="2200" i="1" dirty="0" smtClean="0">
                <a:solidFill>
                  <a:srgbClr val="7030A0"/>
                </a:solidFill>
              </a:rPr>
              <a:t>Crucible of Creation </a:t>
            </a:r>
            <a:r>
              <a:rPr lang="en-GB" sz="2200" dirty="0" smtClean="0"/>
              <a:t>the evolutionary relationships implied by these analyses were then </a:t>
            </a:r>
            <a:r>
              <a:rPr lang="en-GB" sz="2200" dirty="0" smtClean="0">
                <a:solidFill>
                  <a:schemeClr val="accent2">
                    <a:lumMod val="50000"/>
                  </a:schemeClr>
                </a:solidFill>
              </a:rPr>
              <a:t>summarised in </a:t>
            </a:r>
            <a:r>
              <a:rPr lang="en-GB" sz="2200" dirty="0" err="1" smtClean="0">
                <a:solidFill>
                  <a:schemeClr val="accent2">
                    <a:lumMod val="50000"/>
                  </a:schemeClr>
                </a:solidFill>
              </a:rPr>
              <a:t>cladistic</a:t>
            </a:r>
            <a:r>
              <a:rPr lang="en-GB" sz="2200" dirty="0" smtClean="0">
                <a:solidFill>
                  <a:schemeClr val="accent2">
                    <a:lumMod val="50000"/>
                  </a:schemeClr>
                </a:solidFill>
              </a:rPr>
              <a:t> diagrammatic form</a:t>
            </a:r>
            <a:r>
              <a:rPr lang="en-GB" sz="2200" dirty="0" smtClean="0">
                <a:solidFill>
                  <a:schemeClr val="accent6"/>
                </a:solidFill>
              </a:rPr>
              <a:t> </a:t>
            </a:r>
            <a:r>
              <a:rPr lang="en-GB" sz="2200" dirty="0" smtClean="0">
                <a:solidFill>
                  <a:srgbClr val="FF0000"/>
                </a:solidFill>
              </a:rPr>
              <a:t>(but note the position of </a:t>
            </a:r>
            <a:r>
              <a:rPr lang="en-GB" sz="2200" i="1" dirty="0" err="1" smtClean="0">
                <a:solidFill>
                  <a:srgbClr val="FF0000"/>
                </a:solidFill>
              </a:rPr>
              <a:t>Wiwaxia</a:t>
            </a:r>
            <a:r>
              <a:rPr lang="en-GB" sz="2200" i="1" dirty="0" smtClean="0">
                <a:solidFill>
                  <a:srgbClr val="FF0000"/>
                </a:solidFill>
              </a:rPr>
              <a:t> </a:t>
            </a:r>
            <a:r>
              <a:rPr lang="en-GB" sz="2200" dirty="0" smtClean="0">
                <a:solidFill>
                  <a:srgbClr val="FF0000"/>
                </a:solidFill>
              </a:rPr>
              <a:t> was revised again by Caron et al, 2006 </a:t>
            </a:r>
            <a:r>
              <a:rPr lang="en-GB" sz="2200" dirty="0" smtClean="0">
                <a:solidFill>
                  <a:srgbClr val="002060"/>
                </a:solidFill>
              </a:rPr>
              <a:t>and yet again by Zhang et al, 2015)</a:t>
            </a:r>
            <a:r>
              <a:rPr lang="en-GB" sz="2200" dirty="0" smtClean="0">
                <a:solidFill>
                  <a:srgbClr val="FF0000"/>
                </a:solidFill>
              </a:rPr>
              <a:t> </a:t>
            </a:r>
            <a:endParaRPr lang="en-GB" sz="2200" dirty="0">
              <a:solidFill>
                <a:srgbClr val="FF0000"/>
              </a:solidFill>
            </a:endParaRPr>
          </a:p>
        </p:txBody>
      </p:sp>
      <p:sp>
        <p:nvSpPr>
          <p:cNvPr id="7" name="TextBox 6"/>
          <p:cNvSpPr txBox="1"/>
          <p:nvPr/>
        </p:nvSpPr>
        <p:spPr>
          <a:xfrm>
            <a:off x="8764627" y="2613218"/>
            <a:ext cx="1056068" cy="523220"/>
          </a:xfrm>
          <a:prstGeom prst="rect">
            <a:avLst/>
          </a:prstGeom>
          <a:noFill/>
        </p:spPr>
        <p:txBody>
          <a:bodyPr wrap="square" rtlCol="0">
            <a:spAutoFit/>
          </a:bodyPr>
          <a:lstStyle/>
          <a:p>
            <a:r>
              <a:rPr lang="en-GB" sz="1400" dirty="0" smtClean="0">
                <a:solidFill>
                  <a:schemeClr val="accent2">
                    <a:lumMod val="50000"/>
                  </a:schemeClr>
                </a:solidFill>
              </a:rPr>
              <a:t>Siberian </a:t>
            </a:r>
            <a:r>
              <a:rPr lang="en-GB" sz="1400" dirty="0" err="1" smtClean="0">
                <a:solidFill>
                  <a:schemeClr val="accent2">
                    <a:lumMod val="50000"/>
                  </a:schemeClr>
                </a:solidFill>
              </a:rPr>
              <a:t>halkieriid</a:t>
            </a:r>
            <a:endParaRPr lang="en-GB" sz="1400" dirty="0">
              <a:solidFill>
                <a:schemeClr val="accent2">
                  <a:lumMod val="50000"/>
                </a:schemeClr>
              </a:solidFill>
            </a:endParaRPr>
          </a:p>
        </p:txBody>
      </p:sp>
      <p:sp>
        <p:nvSpPr>
          <p:cNvPr id="8" name="TextBox 7"/>
          <p:cNvSpPr txBox="1"/>
          <p:nvPr/>
        </p:nvSpPr>
        <p:spPr>
          <a:xfrm>
            <a:off x="10043839" y="1475885"/>
            <a:ext cx="1171471" cy="523220"/>
          </a:xfrm>
          <a:prstGeom prst="rect">
            <a:avLst/>
          </a:prstGeom>
          <a:noFill/>
        </p:spPr>
        <p:txBody>
          <a:bodyPr wrap="square" rtlCol="0">
            <a:spAutoFit/>
          </a:bodyPr>
          <a:lstStyle/>
          <a:p>
            <a:r>
              <a:rPr lang="en-GB" sz="1400" dirty="0" smtClean="0">
                <a:solidFill>
                  <a:schemeClr val="accent2">
                    <a:lumMod val="50000"/>
                  </a:schemeClr>
                </a:solidFill>
              </a:rPr>
              <a:t>Sirius </a:t>
            </a:r>
            <a:r>
              <a:rPr lang="en-GB" sz="1400" dirty="0" err="1" smtClean="0">
                <a:solidFill>
                  <a:schemeClr val="accent2">
                    <a:lumMod val="50000"/>
                  </a:schemeClr>
                </a:solidFill>
              </a:rPr>
              <a:t>Passet</a:t>
            </a:r>
            <a:endParaRPr lang="en-GB" sz="1400" dirty="0" smtClean="0">
              <a:solidFill>
                <a:schemeClr val="accent2">
                  <a:lumMod val="50000"/>
                </a:schemeClr>
              </a:solidFill>
            </a:endParaRPr>
          </a:p>
          <a:p>
            <a:r>
              <a:rPr lang="en-GB" sz="1400" dirty="0" err="1" smtClean="0">
                <a:solidFill>
                  <a:schemeClr val="accent2">
                    <a:lumMod val="50000"/>
                  </a:schemeClr>
                </a:solidFill>
              </a:rPr>
              <a:t>halkieriid</a:t>
            </a:r>
            <a:endParaRPr lang="en-GB" sz="1400" dirty="0">
              <a:solidFill>
                <a:schemeClr val="accent2">
                  <a:lumMod val="50000"/>
                </a:schemeClr>
              </a:solidFill>
            </a:endParaRPr>
          </a:p>
        </p:txBody>
      </p:sp>
      <p:sp>
        <p:nvSpPr>
          <p:cNvPr id="9" name="TextBox 8"/>
          <p:cNvSpPr txBox="1"/>
          <p:nvPr/>
        </p:nvSpPr>
        <p:spPr>
          <a:xfrm>
            <a:off x="9571670" y="2107165"/>
            <a:ext cx="821059" cy="523220"/>
          </a:xfrm>
          <a:prstGeom prst="rect">
            <a:avLst/>
          </a:prstGeom>
          <a:noFill/>
        </p:spPr>
        <p:txBody>
          <a:bodyPr wrap="none" rtlCol="0">
            <a:spAutoFit/>
          </a:bodyPr>
          <a:lstStyle/>
          <a:p>
            <a:r>
              <a:rPr lang="en-GB" sz="1400" i="1" dirty="0" err="1" smtClean="0">
                <a:solidFill>
                  <a:schemeClr val="accent6">
                    <a:lumMod val="75000"/>
                  </a:schemeClr>
                </a:solidFill>
              </a:rPr>
              <a:t>Wiwaxia</a:t>
            </a:r>
            <a:r>
              <a:rPr lang="en-GB" sz="1400" i="1" dirty="0" smtClean="0">
                <a:solidFill>
                  <a:schemeClr val="accent6">
                    <a:lumMod val="75000"/>
                  </a:schemeClr>
                </a:solidFill>
              </a:rPr>
              <a:t/>
            </a:r>
            <a:br>
              <a:rPr lang="en-GB" sz="1400" i="1" dirty="0" smtClean="0">
                <a:solidFill>
                  <a:schemeClr val="accent6">
                    <a:lumMod val="75000"/>
                  </a:schemeClr>
                </a:solidFill>
              </a:rPr>
            </a:br>
            <a:r>
              <a:rPr lang="en-GB" sz="1400" dirty="0" smtClean="0">
                <a:solidFill>
                  <a:schemeClr val="accent6">
                    <a:lumMod val="75000"/>
                  </a:schemeClr>
                </a:solidFill>
              </a:rPr>
              <a:t>(1998)</a:t>
            </a:r>
            <a:endParaRPr lang="en-GB" sz="1400" dirty="0">
              <a:solidFill>
                <a:schemeClr val="accent6">
                  <a:lumMod val="75000"/>
                </a:schemeClr>
              </a:solidFill>
            </a:endParaRPr>
          </a:p>
        </p:txBody>
      </p:sp>
      <p:sp>
        <p:nvSpPr>
          <p:cNvPr id="10" name="TextBox 9"/>
          <p:cNvSpPr txBox="1"/>
          <p:nvPr/>
        </p:nvSpPr>
        <p:spPr>
          <a:xfrm>
            <a:off x="9346326" y="1475885"/>
            <a:ext cx="801186" cy="307777"/>
          </a:xfrm>
          <a:prstGeom prst="rect">
            <a:avLst/>
          </a:prstGeom>
          <a:noFill/>
        </p:spPr>
        <p:txBody>
          <a:bodyPr wrap="square" rtlCol="0">
            <a:spAutoFit/>
          </a:bodyPr>
          <a:lstStyle/>
          <a:p>
            <a:r>
              <a:rPr lang="en-GB" sz="1400" i="1" dirty="0" err="1" smtClean="0">
                <a:solidFill>
                  <a:schemeClr val="accent6">
                    <a:lumMod val="75000"/>
                  </a:schemeClr>
                </a:solidFill>
              </a:rPr>
              <a:t>Canadia</a:t>
            </a:r>
            <a:endParaRPr lang="en-GB" sz="1400" i="1" dirty="0">
              <a:solidFill>
                <a:schemeClr val="accent6">
                  <a:lumMod val="75000"/>
                </a:schemeClr>
              </a:solidFill>
            </a:endParaRPr>
          </a:p>
        </p:txBody>
      </p:sp>
      <p:sp>
        <p:nvSpPr>
          <p:cNvPr id="11" name="TextBox 10"/>
          <p:cNvSpPr txBox="1"/>
          <p:nvPr/>
        </p:nvSpPr>
        <p:spPr>
          <a:xfrm>
            <a:off x="11396456" y="1329688"/>
            <a:ext cx="715260" cy="307777"/>
          </a:xfrm>
          <a:prstGeom prst="rect">
            <a:avLst/>
          </a:prstGeom>
          <a:noFill/>
        </p:spPr>
        <p:txBody>
          <a:bodyPr wrap="none" rtlCol="0">
            <a:spAutoFit/>
          </a:bodyPr>
          <a:lstStyle/>
          <a:p>
            <a:r>
              <a:rPr lang="en-GB" sz="1400" i="1" dirty="0" err="1" smtClean="0">
                <a:solidFill>
                  <a:schemeClr val="accent2">
                    <a:lumMod val="50000"/>
                  </a:schemeClr>
                </a:solidFill>
              </a:rPr>
              <a:t>Lingula</a:t>
            </a:r>
            <a:endParaRPr lang="en-GB" sz="1400" i="1" dirty="0">
              <a:solidFill>
                <a:schemeClr val="accent2">
                  <a:lumMod val="50000"/>
                </a:schemeClr>
              </a:solidFill>
            </a:endParaRPr>
          </a:p>
        </p:txBody>
      </p:sp>
      <p:sp>
        <p:nvSpPr>
          <p:cNvPr id="12" name="TextBox 11"/>
          <p:cNvSpPr txBox="1"/>
          <p:nvPr/>
        </p:nvSpPr>
        <p:spPr>
          <a:xfrm>
            <a:off x="5858248" y="1091755"/>
            <a:ext cx="1225485" cy="307777"/>
          </a:xfrm>
          <a:prstGeom prst="rect">
            <a:avLst/>
          </a:prstGeom>
          <a:noFill/>
        </p:spPr>
        <p:txBody>
          <a:bodyPr wrap="square" rtlCol="0">
            <a:spAutoFit/>
          </a:bodyPr>
          <a:lstStyle/>
          <a:p>
            <a:r>
              <a:rPr lang="en-GB" sz="1400" dirty="0" smtClean="0">
                <a:solidFill>
                  <a:srgbClr val="0070C0"/>
                </a:solidFill>
              </a:rPr>
              <a:t>Molluscs</a:t>
            </a:r>
            <a:endParaRPr lang="en-GB" sz="1400" dirty="0">
              <a:solidFill>
                <a:srgbClr val="0070C0"/>
              </a:solidFill>
            </a:endParaRPr>
          </a:p>
        </p:txBody>
      </p:sp>
      <p:sp>
        <p:nvSpPr>
          <p:cNvPr id="13" name="TextBox 12"/>
          <p:cNvSpPr txBox="1"/>
          <p:nvPr/>
        </p:nvSpPr>
        <p:spPr>
          <a:xfrm>
            <a:off x="7997526" y="1601670"/>
            <a:ext cx="1068947" cy="307777"/>
          </a:xfrm>
          <a:prstGeom prst="rect">
            <a:avLst/>
          </a:prstGeom>
          <a:noFill/>
        </p:spPr>
        <p:txBody>
          <a:bodyPr wrap="square" rtlCol="0">
            <a:spAutoFit/>
          </a:bodyPr>
          <a:lstStyle/>
          <a:p>
            <a:r>
              <a:rPr lang="en-GB" sz="1400" i="1" dirty="0" err="1" smtClean="0">
                <a:solidFill>
                  <a:schemeClr val="accent6">
                    <a:lumMod val="75000"/>
                  </a:schemeClr>
                </a:solidFill>
              </a:rPr>
              <a:t>Aphrodites</a:t>
            </a:r>
            <a:endParaRPr lang="en-GB" sz="1400" i="1" dirty="0">
              <a:solidFill>
                <a:schemeClr val="accent6">
                  <a:lumMod val="75000"/>
                </a:schemeClr>
              </a:solidFill>
            </a:endParaRPr>
          </a:p>
        </p:txBody>
      </p:sp>
      <p:sp>
        <p:nvSpPr>
          <p:cNvPr id="14" name="Slide Number Placeholder 13"/>
          <p:cNvSpPr>
            <a:spLocks noGrp="1"/>
          </p:cNvSpPr>
          <p:nvPr>
            <p:ph type="sldNum" sz="quarter" idx="12"/>
          </p:nvPr>
        </p:nvSpPr>
        <p:spPr/>
        <p:txBody>
          <a:bodyPr/>
          <a:lstStyle/>
          <a:p>
            <a:fld id="{0C3C750E-3C81-4169-8FD7-C17884284226}" type="slidenum">
              <a:rPr lang="en-GB" smtClean="0"/>
              <a:t>26</a:t>
            </a:fld>
            <a:endParaRPr lang="en-GB" dirty="0"/>
          </a:p>
        </p:txBody>
      </p:sp>
      <p:sp>
        <p:nvSpPr>
          <p:cNvPr id="15" name="TextBox 14"/>
          <p:cNvSpPr txBox="1"/>
          <p:nvPr/>
        </p:nvSpPr>
        <p:spPr>
          <a:xfrm>
            <a:off x="7926692" y="2026423"/>
            <a:ext cx="1210614" cy="1169551"/>
          </a:xfrm>
          <a:prstGeom prst="rect">
            <a:avLst/>
          </a:prstGeom>
          <a:noFill/>
        </p:spPr>
        <p:txBody>
          <a:bodyPr wrap="square" rtlCol="0">
            <a:spAutoFit/>
          </a:bodyPr>
          <a:lstStyle/>
          <a:p>
            <a:r>
              <a:rPr lang="en-GB" sz="1400" i="1" dirty="0" err="1" smtClean="0">
                <a:solidFill>
                  <a:srgbClr val="FF0000"/>
                </a:solidFill>
              </a:rPr>
              <a:t>Wiwaxia</a:t>
            </a:r>
            <a:r>
              <a:rPr lang="en-GB" sz="1400" i="1" dirty="0" smtClean="0">
                <a:solidFill>
                  <a:srgbClr val="FF0000"/>
                </a:solidFill>
              </a:rPr>
              <a:t> </a:t>
            </a:r>
            <a:r>
              <a:rPr lang="en-GB" sz="1400" dirty="0" smtClean="0">
                <a:solidFill>
                  <a:srgbClr val="FF0000"/>
                </a:solidFill>
              </a:rPr>
              <a:t>(2006) </a:t>
            </a:r>
            <a:br>
              <a:rPr lang="en-GB" sz="1400" dirty="0" smtClean="0">
                <a:solidFill>
                  <a:srgbClr val="FF0000"/>
                </a:solidFill>
              </a:rPr>
            </a:br>
            <a:r>
              <a:rPr lang="en-GB" sz="1400" dirty="0" smtClean="0">
                <a:solidFill>
                  <a:srgbClr val="FF0000"/>
                </a:solidFill>
              </a:rPr>
              <a:t>as a stem lineage mollusc?</a:t>
            </a:r>
            <a:endParaRPr lang="en-GB" sz="1400" dirty="0">
              <a:solidFill>
                <a:srgbClr val="FF0000"/>
              </a:solidFill>
            </a:endParaRPr>
          </a:p>
        </p:txBody>
      </p:sp>
      <p:cxnSp>
        <p:nvCxnSpPr>
          <p:cNvPr id="17" name="Straight Connector 16"/>
          <p:cNvCxnSpPr/>
          <p:nvPr/>
        </p:nvCxnSpPr>
        <p:spPr>
          <a:xfrm flipV="1">
            <a:off x="7932877" y="2604312"/>
            <a:ext cx="270711" cy="25274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7624294" y="3750549"/>
            <a:ext cx="811368" cy="875629"/>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754011" y="3117775"/>
            <a:ext cx="1243515" cy="1384995"/>
          </a:xfrm>
          <a:prstGeom prst="rect">
            <a:avLst/>
          </a:prstGeom>
          <a:noFill/>
        </p:spPr>
        <p:txBody>
          <a:bodyPr wrap="square" rtlCol="0">
            <a:spAutoFit/>
          </a:bodyPr>
          <a:lstStyle/>
          <a:p>
            <a:r>
              <a:rPr lang="en-GB" sz="1400" i="1" dirty="0" err="1" smtClean="0">
                <a:solidFill>
                  <a:srgbClr val="002060"/>
                </a:solidFill>
              </a:rPr>
              <a:t>Wiwaxia</a:t>
            </a:r>
            <a:r>
              <a:rPr lang="en-GB" sz="1400" dirty="0" smtClean="0">
                <a:solidFill>
                  <a:srgbClr val="002060"/>
                </a:solidFill>
              </a:rPr>
              <a:t> (2015) on the stem lineage for both annelids and molluscs!  </a:t>
            </a:r>
            <a:endParaRPr lang="en-GB" sz="1400" dirty="0">
              <a:solidFill>
                <a:srgbClr val="002060"/>
              </a:solidFill>
            </a:endParaRPr>
          </a:p>
        </p:txBody>
      </p:sp>
    </p:spTree>
    <p:extLst>
      <p:ext uri="{BB962C8B-B14F-4D97-AF65-F5344CB8AC3E}">
        <p14:creationId xmlns:p14="http://schemas.microsoft.com/office/powerpoint/2010/main" val="206051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ppt_x"/>
                                          </p:val>
                                        </p:tav>
                                        <p:tav tm="100000">
                                          <p:val>
                                            <p:strVal val="#ppt_x"/>
                                          </p:val>
                                        </p:tav>
                                      </p:tavLst>
                                    </p:anim>
                                    <p:anim calcmode="lin" valueType="num">
                                      <p:cBhvr additive="base">
                                        <p:cTn id="7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18"/>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0"/>
                                        </p:tgtEl>
                                        <p:attrNameLst>
                                          <p:attrName>style.visibility</p:attrName>
                                        </p:attrNameLst>
                                      </p:cBhvr>
                                      <p:to>
                                        <p:strVal val="visible"/>
                                      </p:to>
                                    </p:set>
                                    <p:anim calcmode="lin" valueType="num">
                                      <p:cBhvr additive="base">
                                        <p:cTn id="93" dur="500" fill="hold"/>
                                        <p:tgtEl>
                                          <p:spTgt spid="20"/>
                                        </p:tgtEl>
                                        <p:attrNameLst>
                                          <p:attrName>ppt_x</p:attrName>
                                        </p:attrNameLst>
                                      </p:cBhvr>
                                      <p:tavLst>
                                        <p:tav tm="0">
                                          <p:val>
                                            <p:strVal val="#ppt_x"/>
                                          </p:val>
                                        </p:tav>
                                        <p:tav tm="100000">
                                          <p:val>
                                            <p:strVal val="#ppt_x"/>
                                          </p:val>
                                        </p:tav>
                                      </p:tavLst>
                                    </p:anim>
                                    <p:anim calcmode="lin" valueType="num">
                                      <p:cBhvr additive="base">
                                        <p:cTn id="9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5"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0"/>
            <a:ext cx="11840417" cy="798491"/>
          </a:xfrm>
        </p:spPr>
        <p:txBody>
          <a:bodyPr>
            <a:normAutofit fontScale="90000"/>
          </a:bodyPr>
          <a:lstStyle/>
          <a:p>
            <a:pPr algn="ctr"/>
            <a:r>
              <a:rPr lang="en-GB" sz="3600" b="1" dirty="0" err="1" smtClean="0"/>
              <a:t>Halkieriids</a:t>
            </a:r>
            <a:r>
              <a:rPr lang="en-GB" sz="3600" b="1" dirty="0" smtClean="0"/>
              <a:t> &amp; stem lineage annelids: </a:t>
            </a:r>
            <a:r>
              <a:rPr lang="en-GB" sz="3600" b="1" i="1" dirty="0" err="1" smtClean="0">
                <a:solidFill>
                  <a:srgbClr val="002060"/>
                </a:solidFill>
              </a:rPr>
              <a:t>Wiwaxia</a:t>
            </a:r>
            <a:r>
              <a:rPr lang="en-GB" sz="3600" b="1" i="1" dirty="0" smtClean="0">
                <a:solidFill>
                  <a:srgbClr val="002060"/>
                </a:solidFill>
              </a:rPr>
              <a:t>, </a:t>
            </a:r>
            <a:r>
              <a:rPr lang="en-GB" sz="3600" b="1" i="1" dirty="0" err="1" smtClean="0">
                <a:solidFill>
                  <a:srgbClr val="002060"/>
                </a:solidFill>
              </a:rPr>
              <a:t>Canadia</a:t>
            </a:r>
            <a:r>
              <a:rPr lang="en-GB" sz="3600" b="1" i="1" dirty="0" smtClean="0">
                <a:solidFill>
                  <a:srgbClr val="002060"/>
                </a:solidFill>
              </a:rPr>
              <a:t>, Aphrodite </a:t>
            </a:r>
            <a:endParaRPr lang="en-GB" sz="3600" b="1" i="1" dirty="0">
              <a:solidFill>
                <a:srgbClr val="002060"/>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498981" y="3954980"/>
            <a:ext cx="4426856" cy="2680571"/>
          </a:xfrm>
          <a:prstGeom prst="rect">
            <a:avLst/>
          </a:prstGeom>
        </p:spPr>
      </p:pic>
      <p:pic>
        <p:nvPicPr>
          <p:cNvPr id="5"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462" y="3954980"/>
            <a:ext cx="3436629" cy="2680571"/>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462" y="834214"/>
            <a:ext cx="5166587" cy="293929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4711" y="834214"/>
            <a:ext cx="3921126" cy="2939295"/>
          </a:xfrm>
          <a:prstGeom prst="rect">
            <a:avLst/>
          </a:prstGeom>
        </p:spPr>
      </p:pic>
      <p:sp>
        <p:nvSpPr>
          <p:cNvPr id="7" name="TextBox 6"/>
          <p:cNvSpPr txBox="1"/>
          <p:nvPr/>
        </p:nvSpPr>
        <p:spPr>
          <a:xfrm>
            <a:off x="5469327" y="821799"/>
            <a:ext cx="1708965" cy="1477328"/>
          </a:xfrm>
          <a:prstGeom prst="rect">
            <a:avLst/>
          </a:prstGeom>
          <a:noFill/>
        </p:spPr>
        <p:txBody>
          <a:bodyPr wrap="square" rtlCol="0">
            <a:spAutoFit/>
          </a:bodyPr>
          <a:lstStyle/>
          <a:p>
            <a:r>
              <a:rPr lang="en-GB" dirty="0" smtClean="0"/>
              <a:t>Left: </a:t>
            </a:r>
            <a:r>
              <a:rPr lang="en-GB" i="1" dirty="0" err="1" smtClean="0">
                <a:solidFill>
                  <a:srgbClr val="002060"/>
                </a:solidFill>
              </a:rPr>
              <a:t>Halkieria</a:t>
            </a:r>
            <a:r>
              <a:rPr lang="en-GB" i="1" dirty="0" smtClean="0">
                <a:solidFill>
                  <a:srgbClr val="002060"/>
                </a:solidFill>
              </a:rPr>
              <a:t> </a:t>
            </a:r>
            <a:r>
              <a:rPr lang="en-GB" i="1" dirty="0" err="1" smtClean="0">
                <a:solidFill>
                  <a:srgbClr val="002060"/>
                </a:solidFill>
              </a:rPr>
              <a:t>evangelista</a:t>
            </a:r>
            <a:r>
              <a:rPr lang="en-GB" dirty="0" smtClean="0"/>
              <a:t>, a</a:t>
            </a:r>
          </a:p>
          <a:p>
            <a:r>
              <a:rPr lang="en-GB" dirty="0" smtClean="0"/>
              <a:t>stem lineage brachiopod,</a:t>
            </a:r>
          </a:p>
          <a:p>
            <a:r>
              <a:rPr lang="en-GB" dirty="0" smtClean="0"/>
              <a:t>1.5 to 8 cm</a:t>
            </a:r>
            <a:endParaRPr lang="en-GB" dirty="0"/>
          </a:p>
        </p:txBody>
      </p:sp>
      <p:sp>
        <p:nvSpPr>
          <p:cNvPr id="8" name="TextBox 7"/>
          <p:cNvSpPr txBox="1"/>
          <p:nvPr/>
        </p:nvSpPr>
        <p:spPr>
          <a:xfrm flipH="1">
            <a:off x="6351873" y="2479926"/>
            <a:ext cx="1708965" cy="1200329"/>
          </a:xfrm>
          <a:prstGeom prst="rect">
            <a:avLst/>
          </a:prstGeom>
          <a:noFill/>
        </p:spPr>
        <p:txBody>
          <a:bodyPr wrap="square" rtlCol="0">
            <a:spAutoFit/>
          </a:bodyPr>
          <a:lstStyle/>
          <a:p>
            <a:r>
              <a:rPr lang="en-GB" dirty="0" smtClean="0"/>
              <a:t>Right: </a:t>
            </a:r>
            <a:r>
              <a:rPr lang="en-GB" i="1" dirty="0" err="1" smtClean="0">
                <a:solidFill>
                  <a:srgbClr val="002060"/>
                </a:solidFill>
              </a:rPr>
              <a:t>Canadia</a:t>
            </a:r>
            <a:r>
              <a:rPr lang="en-GB" i="1" dirty="0" smtClean="0">
                <a:solidFill>
                  <a:srgbClr val="002060"/>
                </a:solidFill>
              </a:rPr>
              <a:t> spinose</a:t>
            </a:r>
            <a:r>
              <a:rPr lang="en-GB" dirty="0" smtClean="0"/>
              <a:t>, a stem lineage annelid,</a:t>
            </a:r>
            <a:br>
              <a:rPr lang="en-GB" dirty="0" smtClean="0"/>
            </a:br>
            <a:r>
              <a:rPr lang="en-GB" dirty="0" smtClean="0"/>
              <a:t>5-20 cm</a:t>
            </a:r>
            <a:endParaRPr lang="en-GB" dirty="0"/>
          </a:p>
        </p:txBody>
      </p:sp>
      <p:sp>
        <p:nvSpPr>
          <p:cNvPr id="9" name="TextBox 8"/>
          <p:cNvSpPr txBox="1"/>
          <p:nvPr/>
        </p:nvSpPr>
        <p:spPr>
          <a:xfrm>
            <a:off x="3724091" y="3954980"/>
            <a:ext cx="2667140" cy="923330"/>
          </a:xfrm>
          <a:prstGeom prst="rect">
            <a:avLst/>
          </a:prstGeom>
          <a:noFill/>
        </p:spPr>
        <p:txBody>
          <a:bodyPr wrap="none" rtlCol="0">
            <a:spAutoFit/>
          </a:bodyPr>
          <a:lstStyle/>
          <a:p>
            <a:r>
              <a:rPr lang="en-GB" dirty="0" smtClean="0"/>
              <a:t>Left:  </a:t>
            </a:r>
            <a:r>
              <a:rPr lang="en-GB" i="1" dirty="0" err="1" smtClean="0">
                <a:solidFill>
                  <a:srgbClr val="002060"/>
                </a:solidFill>
              </a:rPr>
              <a:t>Wiwaxia</a:t>
            </a:r>
            <a:r>
              <a:rPr lang="en-GB" i="1" dirty="0" smtClean="0">
                <a:solidFill>
                  <a:srgbClr val="002060"/>
                </a:solidFill>
              </a:rPr>
              <a:t> </a:t>
            </a:r>
            <a:r>
              <a:rPr lang="en-GB" i="1" dirty="0" err="1" smtClean="0">
                <a:solidFill>
                  <a:srgbClr val="002060"/>
                </a:solidFill>
              </a:rPr>
              <a:t>corrugata</a:t>
            </a:r>
            <a:r>
              <a:rPr lang="en-GB" dirty="0" smtClean="0"/>
              <a:t>, </a:t>
            </a:r>
            <a:br>
              <a:rPr lang="en-GB" dirty="0" smtClean="0"/>
            </a:br>
            <a:r>
              <a:rPr lang="en-GB" dirty="0" smtClean="0"/>
              <a:t>a stem lineage annelid (</a:t>
            </a:r>
            <a:r>
              <a:rPr lang="en-GB" dirty="0" smtClean="0">
                <a:solidFill>
                  <a:srgbClr val="FF0000"/>
                </a:solidFill>
              </a:rPr>
              <a:t>or </a:t>
            </a:r>
            <a:br>
              <a:rPr lang="en-GB" dirty="0" smtClean="0">
                <a:solidFill>
                  <a:srgbClr val="FF0000"/>
                </a:solidFill>
              </a:rPr>
            </a:br>
            <a:r>
              <a:rPr lang="en-GB" dirty="0" smtClean="0">
                <a:solidFill>
                  <a:srgbClr val="FF0000"/>
                </a:solidFill>
              </a:rPr>
              <a:t>mollusc?</a:t>
            </a:r>
            <a:r>
              <a:rPr lang="en-GB" dirty="0" smtClean="0"/>
              <a:t>) 4 cm</a:t>
            </a:r>
            <a:endParaRPr lang="en-GB" dirty="0"/>
          </a:p>
        </p:txBody>
      </p:sp>
      <p:sp>
        <p:nvSpPr>
          <p:cNvPr id="10" name="TextBox 9"/>
          <p:cNvSpPr txBox="1"/>
          <p:nvPr/>
        </p:nvSpPr>
        <p:spPr>
          <a:xfrm>
            <a:off x="4661656" y="5059781"/>
            <a:ext cx="2877711" cy="1477328"/>
          </a:xfrm>
          <a:prstGeom prst="rect">
            <a:avLst/>
          </a:prstGeom>
          <a:noFill/>
        </p:spPr>
        <p:txBody>
          <a:bodyPr wrap="none" rtlCol="0">
            <a:spAutoFit/>
          </a:bodyPr>
          <a:lstStyle/>
          <a:p>
            <a:r>
              <a:rPr lang="en-GB" dirty="0" smtClean="0"/>
              <a:t>Right: </a:t>
            </a:r>
            <a:r>
              <a:rPr lang="en-GB" i="1" dirty="0" smtClean="0">
                <a:solidFill>
                  <a:srgbClr val="002060"/>
                </a:solidFill>
              </a:rPr>
              <a:t>Aphrodite aculeate</a:t>
            </a:r>
            <a:r>
              <a:rPr lang="en-GB" dirty="0" smtClean="0">
                <a:solidFill>
                  <a:srgbClr val="000000"/>
                </a:solidFill>
              </a:rPr>
              <a:t>, </a:t>
            </a:r>
          </a:p>
          <a:p>
            <a:r>
              <a:rPr lang="en-GB" dirty="0" smtClean="0">
                <a:solidFill>
                  <a:srgbClr val="000000"/>
                </a:solidFill>
              </a:rPr>
              <a:t>(aka ‘sea mouse’) an</a:t>
            </a:r>
          </a:p>
          <a:p>
            <a:r>
              <a:rPr lang="en-GB" dirty="0" smtClean="0">
                <a:solidFill>
                  <a:srgbClr val="000000"/>
                </a:solidFill>
              </a:rPr>
              <a:t>extant crown</a:t>
            </a:r>
            <a:r>
              <a:rPr lang="en-GB" i="1" dirty="0" smtClean="0">
                <a:solidFill>
                  <a:srgbClr val="000000"/>
                </a:solidFill>
              </a:rPr>
              <a:t> </a:t>
            </a:r>
            <a:r>
              <a:rPr lang="en-GB" dirty="0" smtClean="0">
                <a:solidFill>
                  <a:srgbClr val="000000"/>
                </a:solidFill>
              </a:rPr>
              <a:t>group annelid, </a:t>
            </a:r>
          </a:p>
          <a:p>
            <a:r>
              <a:rPr lang="en-GB" dirty="0" smtClean="0">
                <a:solidFill>
                  <a:srgbClr val="000000"/>
                </a:solidFill>
              </a:rPr>
              <a:t>10-20 cm, photographed </a:t>
            </a:r>
            <a:br>
              <a:rPr lang="en-GB" dirty="0" smtClean="0">
                <a:solidFill>
                  <a:srgbClr val="000000"/>
                </a:solidFill>
              </a:rPr>
            </a:br>
            <a:r>
              <a:rPr lang="en-GB" dirty="0" smtClean="0">
                <a:solidFill>
                  <a:srgbClr val="000000"/>
                </a:solidFill>
              </a:rPr>
              <a:t>on beach near </a:t>
            </a:r>
            <a:r>
              <a:rPr lang="en-GB" dirty="0" err="1" smtClean="0">
                <a:solidFill>
                  <a:srgbClr val="000000"/>
                </a:solidFill>
              </a:rPr>
              <a:t>Gullane</a:t>
            </a:r>
            <a:endParaRPr lang="en-GB" dirty="0">
              <a:solidFill>
                <a:srgbClr val="00B0F0"/>
              </a:solidFill>
            </a:endParaRPr>
          </a:p>
        </p:txBody>
      </p:sp>
      <p:sp>
        <p:nvSpPr>
          <p:cNvPr id="11" name="Slide Number Placeholder 10"/>
          <p:cNvSpPr>
            <a:spLocks noGrp="1"/>
          </p:cNvSpPr>
          <p:nvPr>
            <p:ph type="sldNum" sz="quarter" idx="12"/>
          </p:nvPr>
        </p:nvSpPr>
        <p:spPr/>
        <p:txBody>
          <a:bodyPr/>
          <a:lstStyle/>
          <a:p>
            <a:fld id="{0C3C750E-3C81-4169-8FD7-C17884284226}" type="slidenum">
              <a:rPr lang="en-GB" smtClean="0"/>
              <a:t>27</a:t>
            </a:fld>
            <a:endParaRPr lang="en-GB"/>
          </a:p>
        </p:txBody>
      </p:sp>
    </p:spTree>
    <p:extLst>
      <p:ext uri="{BB962C8B-B14F-4D97-AF65-F5344CB8AC3E}">
        <p14:creationId xmlns:p14="http://schemas.microsoft.com/office/powerpoint/2010/main" val="24444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1000"/>
                                        <p:tgtEl>
                                          <p:spTgt spid="4"/>
                                        </p:tgtEl>
                                      </p:cBhvr>
                                    </p:animEffect>
                                    <p:anim calcmode="lin" valueType="num">
                                      <p:cBhvr>
                                        <p:cTn id="51" dur="1000" fill="hold"/>
                                        <p:tgtEl>
                                          <p:spTgt spid="4"/>
                                        </p:tgtEl>
                                        <p:attrNameLst>
                                          <p:attrName>ppt_x</p:attrName>
                                        </p:attrNameLst>
                                      </p:cBhvr>
                                      <p:tavLst>
                                        <p:tav tm="0">
                                          <p:val>
                                            <p:strVal val="#ppt_x"/>
                                          </p:val>
                                        </p:tav>
                                        <p:tav tm="100000">
                                          <p:val>
                                            <p:strVal val="#ppt_x"/>
                                          </p:val>
                                        </p:tav>
                                      </p:tavLst>
                                    </p:anim>
                                    <p:anim calcmode="lin" valueType="num">
                                      <p:cBhvr>
                                        <p:cTn id="5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367" y="1"/>
            <a:ext cx="11423560" cy="553791"/>
          </a:xfrm>
        </p:spPr>
        <p:txBody>
          <a:bodyPr>
            <a:normAutofit fontScale="90000"/>
          </a:bodyPr>
          <a:lstStyle/>
          <a:p>
            <a:pPr algn="ctr"/>
            <a:r>
              <a:rPr lang="en-GB" sz="3600" b="1" dirty="0" smtClean="0"/>
              <a:t>Briggs and </a:t>
            </a:r>
            <a:r>
              <a:rPr lang="en-GB" sz="3600" b="1" dirty="0" err="1" smtClean="0"/>
              <a:t>Fortey</a:t>
            </a:r>
            <a:r>
              <a:rPr lang="en-GB" sz="3600" b="1" dirty="0" smtClean="0"/>
              <a:t> apply cladistics to the fauna of the Burgess Shale</a:t>
            </a:r>
            <a:endParaRPr lang="en-GB" sz="3600" b="1" dirty="0"/>
          </a:p>
        </p:txBody>
      </p:sp>
      <p:sp>
        <p:nvSpPr>
          <p:cNvPr id="3" name="Content Placeholder 2"/>
          <p:cNvSpPr>
            <a:spLocks noGrp="1"/>
          </p:cNvSpPr>
          <p:nvPr>
            <p:ph idx="1"/>
          </p:nvPr>
        </p:nvSpPr>
        <p:spPr>
          <a:xfrm>
            <a:off x="231820" y="553792"/>
            <a:ext cx="11732654" cy="6167683"/>
          </a:xfrm>
        </p:spPr>
        <p:txBody>
          <a:bodyPr>
            <a:noAutofit/>
          </a:bodyPr>
          <a:lstStyle/>
          <a:p>
            <a:r>
              <a:rPr lang="en-GB" sz="2000" dirty="0" smtClean="0"/>
              <a:t>Derek </a:t>
            </a:r>
            <a:r>
              <a:rPr lang="en-GB" sz="2000" dirty="0" smtClean="0">
                <a:solidFill>
                  <a:schemeClr val="accent2">
                    <a:lumMod val="50000"/>
                  </a:schemeClr>
                </a:solidFill>
              </a:rPr>
              <a:t>Briggs has continued to work on BS and other soft bodied faunas</a:t>
            </a:r>
            <a:r>
              <a:rPr lang="en-GB" sz="2000" dirty="0" smtClean="0"/>
              <a:t>, especially but not only in the Cambrian (he was in the team that researched the </a:t>
            </a:r>
            <a:r>
              <a:rPr lang="en-GB" sz="2000" dirty="0" err="1" smtClean="0"/>
              <a:t>Granton</a:t>
            </a:r>
            <a:r>
              <a:rPr lang="en-GB" sz="2000" dirty="0" smtClean="0"/>
              <a:t> Carboniferous conodont animal)</a:t>
            </a:r>
          </a:p>
          <a:p>
            <a:r>
              <a:rPr lang="en-GB" sz="2000" dirty="0" smtClean="0"/>
              <a:t>As a member of the Cambridge team in the 1970s Briggs expressed </a:t>
            </a:r>
            <a:r>
              <a:rPr lang="en-GB" sz="2000" dirty="0" smtClean="0">
                <a:solidFill>
                  <a:schemeClr val="accent2">
                    <a:lumMod val="50000"/>
                  </a:schemeClr>
                </a:solidFill>
              </a:rPr>
              <a:t>early reservations about the </a:t>
            </a:r>
            <a:r>
              <a:rPr lang="en-GB" sz="2000" dirty="0">
                <a:solidFill>
                  <a:schemeClr val="accent2">
                    <a:lumMod val="50000"/>
                  </a:schemeClr>
                </a:solidFill>
              </a:rPr>
              <a:t>idea of the </a:t>
            </a:r>
            <a:r>
              <a:rPr lang="en-GB" sz="2000" dirty="0" smtClean="0">
                <a:solidFill>
                  <a:schemeClr val="accent2">
                    <a:lumMod val="50000"/>
                  </a:schemeClr>
                </a:solidFill>
              </a:rPr>
              <a:t>‘phyletic </a:t>
            </a:r>
            <a:r>
              <a:rPr lang="en-GB" sz="2000" dirty="0">
                <a:solidFill>
                  <a:schemeClr val="accent2">
                    <a:lumMod val="50000"/>
                  </a:schemeClr>
                </a:solidFill>
              </a:rPr>
              <a:t>lawn</a:t>
            </a:r>
            <a:r>
              <a:rPr lang="en-GB" sz="2000" dirty="0">
                <a:solidFill>
                  <a:schemeClr val="accent6"/>
                </a:solidFill>
              </a:rPr>
              <a:t>’</a:t>
            </a:r>
            <a:r>
              <a:rPr lang="en-GB" sz="2000" dirty="0"/>
              <a:t>, and </a:t>
            </a:r>
            <a:r>
              <a:rPr lang="en-GB" sz="2000" dirty="0" smtClean="0"/>
              <a:t>saw Jeffries’s (1979) </a:t>
            </a:r>
            <a:r>
              <a:rPr lang="en-GB" sz="2000" dirty="0"/>
              <a:t>revision of cladistics as an alternative. </a:t>
            </a:r>
            <a:endParaRPr lang="en-GB" sz="2000" dirty="0" smtClean="0"/>
          </a:p>
          <a:p>
            <a:r>
              <a:rPr lang="en-GB" sz="2000" dirty="0" smtClean="0"/>
              <a:t>He </a:t>
            </a:r>
            <a:r>
              <a:rPr lang="en-GB" sz="2000" dirty="0"/>
              <a:t>worked with Richard </a:t>
            </a:r>
            <a:r>
              <a:rPr lang="en-GB" sz="2000" dirty="0" err="1"/>
              <a:t>Fortey</a:t>
            </a:r>
            <a:r>
              <a:rPr lang="en-GB" sz="2000" dirty="0"/>
              <a:t> on the </a:t>
            </a:r>
            <a:r>
              <a:rPr lang="en-GB" sz="2000" dirty="0">
                <a:solidFill>
                  <a:schemeClr val="accent2">
                    <a:lumMod val="50000"/>
                  </a:schemeClr>
                </a:solidFill>
              </a:rPr>
              <a:t>first </a:t>
            </a:r>
            <a:r>
              <a:rPr lang="en-GB" sz="2000" dirty="0" err="1">
                <a:solidFill>
                  <a:schemeClr val="accent2">
                    <a:lumMod val="50000"/>
                  </a:schemeClr>
                </a:solidFill>
              </a:rPr>
              <a:t>cladistic</a:t>
            </a:r>
            <a:r>
              <a:rPr lang="en-GB" sz="2000" dirty="0">
                <a:solidFill>
                  <a:schemeClr val="accent2">
                    <a:lumMod val="50000"/>
                  </a:schemeClr>
                </a:solidFill>
              </a:rPr>
              <a:t> analyses of the Burgess Shale fauna</a:t>
            </a:r>
            <a:r>
              <a:rPr lang="en-GB" sz="2000" dirty="0"/>
              <a:t>, </a:t>
            </a:r>
            <a:r>
              <a:rPr lang="en-GB" sz="2000" dirty="0" smtClean="0"/>
              <a:t>shifting attention from the </a:t>
            </a:r>
            <a:r>
              <a:rPr lang="en-GB" sz="2000" dirty="0"/>
              <a:t>peculiarities of ‘oddballs</a:t>
            </a:r>
            <a:r>
              <a:rPr lang="en-GB" sz="2000" dirty="0" smtClean="0"/>
              <a:t>’ (problematic </a:t>
            </a:r>
            <a:r>
              <a:rPr lang="en-GB" sz="2000" dirty="0"/>
              <a:t>taxa with features that don’t fit modern </a:t>
            </a:r>
            <a:r>
              <a:rPr lang="en-GB" sz="2000" dirty="0" smtClean="0"/>
              <a:t>forms) </a:t>
            </a:r>
            <a:r>
              <a:rPr lang="en-GB" sz="2000" dirty="0"/>
              <a:t>to </a:t>
            </a:r>
            <a:r>
              <a:rPr lang="en-GB" sz="2000" dirty="0" smtClean="0">
                <a:solidFill>
                  <a:schemeClr val="accent2">
                    <a:lumMod val="50000"/>
                  </a:schemeClr>
                </a:solidFill>
              </a:rPr>
              <a:t>diagnostic </a:t>
            </a:r>
            <a:r>
              <a:rPr lang="en-GB" sz="2000" dirty="0">
                <a:solidFill>
                  <a:schemeClr val="accent2">
                    <a:lumMod val="50000"/>
                  </a:schemeClr>
                </a:solidFill>
              </a:rPr>
              <a:t>similarities </a:t>
            </a:r>
            <a:r>
              <a:rPr lang="en-GB" sz="2000" dirty="0"/>
              <a:t>which indicate relationships with recognised </a:t>
            </a:r>
            <a:r>
              <a:rPr lang="en-GB" sz="2000" dirty="0" smtClean="0"/>
              <a:t>clades (as </a:t>
            </a:r>
            <a:r>
              <a:rPr lang="en-GB" sz="2000" dirty="0"/>
              <a:t>primitive hybrids or ancestral stem </a:t>
            </a:r>
            <a:r>
              <a:rPr lang="en-GB" sz="2000" dirty="0" smtClean="0"/>
              <a:t>groups), using developing </a:t>
            </a:r>
            <a:r>
              <a:rPr lang="en-GB" sz="2000" dirty="0"/>
              <a:t>computer </a:t>
            </a:r>
            <a:r>
              <a:rPr lang="en-GB" sz="2000" dirty="0" smtClean="0"/>
              <a:t>capabilities (e.g. PAUP program) to generate findings  </a:t>
            </a:r>
          </a:p>
          <a:p>
            <a:r>
              <a:rPr lang="en-GB" sz="2000" dirty="0" smtClean="0"/>
              <a:t>On this basis Briggs &amp; </a:t>
            </a:r>
            <a:r>
              <a:rPr lang="en-GB" sz="2000" dirty="0" err="1" smtClean="0"/>
              <a:t>Fortey</a:t>
            </a:r>
            <a:r>
              <a:rPr lang="en-GB" sz="2000" dirty="0" smtClean="0"/>
              <a:t> (1989, 2005) found </a:t>
            </a:r>
            <a:r>
              <a:rPr lang="en-GB" sz="2000" dirty="0"/>
              <a:t>that many of the </a:t>
            </a:r>
            <a:r>
              <a:rPr lang="en-GB" sz="2000" dirty="0">
                <a:solidFill>
                  <a:schemeClr val="accent2">
                    <a:lumMod val="50000"/>
                  </a:schemeClr>
                </a:solidFill>
              </a:rPr>
              <a:t>apparently peculiar creatures </a:t>
            </a:r>
            <a:r>
              <a:rPr lang="en-GB" sz="2000" dirty="0" smtClean="0">
                <a:solidFill>
                  <a:schemeClr val="accent2">
                    <a:lumMod val="50000"/>
                  </a:schemeClr>
                </a:solidFill>
              </a:rPr>
              <a:t>of the BS were </a:t>
            </a:r>
            <a:r>
              <a:rPr lang="en-GB" sz="2000" dirty="0">
                <a:solidFill>
                  <a:schemeClr val="accent2">
                    <a:lumMod val="50000"/>
                  </a:schemeClr>
                </a:solidFill>
              </a:rPr>
              <a:t>comfortably accommodated within a map of relationships which indicate a </a:t>
            </a:r>
            <a:r>
              <a:rPr lang="en-GB" sz="2000" dirty="0" smtClean="0">
                <a:solidFill>
                  <a:schemeClr val="accent2">
                    <a:lumMod val="50000"/>
                  </a:schemeClr>
                </a:solidFill>
              </a:rPr>
              <a:t>remote common </a:t>
            </a:r>
            <a:r>
              <a:rPr lang="en-GB" sz="2000" dirty="0">
                <a:solidFill>
                  <a:schemeClr val="accent2">
                    <a:lumMod val="50000"/>
                  </a:schemeClr>
                </a:solidFill>
              </a:rPr>
              <a:t>ancesto</a:t>
            </a:r>
            <a:r>
              <a:rPr lang="en-GB" sz="2000" dirty="0">
                <a:solidFill>
                  <a:schemeClr val="accent6"/>
                </a:solidFill>
              </a:rPr>
              <a:t>r</a:t>
            </a:r>
            <a:r>
              <a:rPr lang="en-GB" sz="2000" dirty="0"/>
              <a:t>, with most classified as (proto)arthropods and others as </a:t>
            </a:r>
            <a:r>
              <a:rPr lang="en-GB" sz="2000" dirty="0" err="1" smtClean="0"/>
              <a:t>onycophora</a:t>
            </a:r>
            <a:r>
              <a:rPr lang="en-GB" sz="2000" dirty="0" smtClean="0"/>
              <a:t>. </a:t>
            </a:r>
            <a:r>
              <a:rPr lang="en-GB" sz="2000" dirty="0" err="1" smtClean="0"/>
              <a:t>Fortey</a:t>
            </a:r>
            <a:r>
              <a:rPr lang="en-GB" sz="2000" dirty="0" smtClean="0"/>
              <a:t> (1998) concedes that </a:t>
            </a:r>
            <a:r>
              <a:rPr lang="en-GB" sz="2000" dirty="0"/>
              <a:t>some of these creatures remain very strange (e.g. </a:t>
            </a:r>
            <a:r>
              <a:rPr lang="en-GB" sz="2000" i="1" dirty="0" err="1">
                <a:solidFill>
                  <a:srgbClr val="002060"/>
                </a:solidFill>
              </a:rPr>
              <a:t>Opabina</a:t>
            </a:r>
            <a:r>
              <a:rPr lang="en-GB" sz="2000" dirty="0"/>
              <a:t> with its five eyes) but </a:t>
            </a:r>
            <a:r>
              <a:rPr lang="en-GB" sz="2000" dirty="0" smtClean="0"/>
              <a:t>their analysis cautions against exaggerating the </a:t>
            </a:r>
            <a:r>
              <a:rPr lang="en-GB" sz="2000" dirty="0"/>
              <a:t>uniqueness and diversity of </a:t>
            </a:r>
            <a:r>
              <a:rPr lang="en-GB" sz="2000" dirty="0" smtClean="0"/>
              <a:t>this fauna, even if some </a:t>
            </a:r>
            <a:r>
              <a:rPr lang="en-GB" sz="2000" dirty="0"/>
              <a:t>of the unusual features of these early creatures are still subject to different </a:t>
            </a:r>
            <a:r>
              <a:rPr lang="en-GB" sz="2000" dirty="0" smtClean="0"/>
              <a:t>interpretations </a:t>
            </a:r>
          </a:p>
          <a:p>
            <a:r>
              <a:rPr lang="en-GB" sz="2000" dirty="0" smtClean="0"/>
              <a:t>Briggs &amp; </a:t>
            </a:r>
            <a:r>
              <a:rPr lang="en-GB" sz="2000" dirty="0" err="1" smtClean="0"/>
              <a:t>Fortey</a:t>
            </a:r>
            <a:r>
              <a:rPr lang="en-GB" sz="2000" dirty="0" smtClean="0"/>
              <a:t> argue that such </a:t>
            </a:r>
            <a:r>
              <a:rPr lang="en-GB" sz="2000" dirty="0" err="1" smtClean="0"/>
              <a:t>cladistic</a:t>
            </a:r>
            <a:r>
              <a:rPr lang="en-GB" sz="2000" dirty="0" smtClean="0"/>
              <a:t> </a:t>
            </a:r>
            <a:r>
              <a:rPr lang="en-GB" sz="2000" dirty="0"/>
              <a:t>analysis can work from </a:t>
            </a:r>
            <a:r>
              <a:rPr lang="en-GB" sz="2000" dirty="0">
                <a:solidFill>
                  <a:schemeClr val="accent2">
                    <a:lumMod val="50000"/>
                  </a:schemeClr>
                </a:solidFill>
              </a:rPr>
              <a:t>both </a:t>
            </a:r>
            <a:r>
              <a:rPr lang="en-GB" sz="2000" dirty="0" smtClean="0">
                <a:solidFill>
                  <a:schemeClr val="accent2">
                    <a:lumMod val="50000"/>
                  </a:schemeClr>
                </a:solidFill>
              </a:rPr>
              <a:t>bottom-up </a:t>
            </a:r>
            <a:r>
              <a:rPr lang="en-GB" sz="2000" dirty="0">
                <a:solidFill>
                  <a:schemeClr val="accent2">
                    <a:lumMod val="50000"/>
                  </a:schemeClr>
                </a:solidFill>
              </a:rPr>
              <a:t>fossil-based</a:t>
            </a:r>
            <a:r>
              <a:rPr lang="en-GB" sz="2000" dirty="0">
                <a:solidFill>
                  <a:schemeClr val="accent6"/>
                </a:solidFill>
              </a:rPr>
              <a:t> </a:t>
            </a:r>
            <a:r>
              <a:rPr lang="en-GB" sz="2000" dirty="0"/>
              <a:t>morphological </a:t>
            </a:r>
            <a:r>
              <a:rPr lang="en-GB" sz="2000" dirty="0" smtClean="0"/>
              <a:t>data, </a:t>
            </a:r>
            <a:r>
              <a:rPr lang="en-GB" sz="2000" dirty="0"/>
              <a:t>and </a:t>
            </a:r>
            <a:r>
              <a:rPr lang="en-GB" sz="2000" dirty="0">
                <a:solidFill>
                  <a:schemeClr val="accent2">
                    <a:lumMod val="50000"/>
                  </a:schemeClr>
                </a:solidFill>
              </a:rPr>
              <a:t>top-down molecular </a:t>
            </a:r>
            <a:r>
              <a:rPr lang="en-GB" sz="2000" dirty="0"/>
              <a:t>(especially DNA) data, though </a:t>
            </a:r>
            <a:r>
              <a:rPr lang="en-GB" sz="2000" dirty="0" smtClean="0"/>
              <a:t>they also acknowledge </a:t>
            </a:r>
            <a:r>
              <a:rPr lang="en-GB" sz="2000" dirty="0"/>
              <a:t>that ‘</a:t>
            </a:r>
            <a:r>
              <a:rPr lang="en-GB" sz="2000" dirty="0">
                <a:solidFill>
                  <a:srgbClr val="7030A0"/>
                </a:solidFill>
              </a:rPr>
              <a:t>it would be incorrect to claim that even major features of the tree are uncontroversial</a:t>
            </a:r>
            <a:r>
              <a:rPr lang="en-GB" sz="2000" dirty="0"/>
              <a:t>”, with </a:t>
            </a:r>
            <a:r>
              <a:rPr lang="en-GB" sz="2000" dirty="0" err="1"/>
              <a:t>lowish</a:t>
            </a:r>
            <a:r>
              <a:rPr lang="en-GB" sz="2000" dirty="0"/>
              <a:t> consistency indices and unresolved questions of homology and </a:t>
            </a:r>
            <a:r>
              <a:rPr lang="en-GB" sz="2000" dirty="0" smtClean="0"/>
              <a:t>polarity</a:t>
            </a:r>
          </a:p>
          <a:p>
            <a:r>
              <a:rPr lang="en-GB" sz="2000" dirty="0" smtClean="0"/>
              <a:t>Briggs </a:t>
            </a:r>
            <a:r>
              <a:rPr lang="en-GB" sz="2000" dirty="0"/>
              <a:t>and </a:t>
            </a:r>
            <a:r>
              <a:rPr lang="en-GB" sz="2000" dirty="0" err="1"/>
              <a:t>Fortey</a:t>
            </a:r>
            <a:r>
              <a:rPr lang="en-GB" sz="2000" dirty="0"/>
              <a:t> (2005) </a:t>
            </a:r>
            <a:r>
              <a:rPr lang="en-GB" sz="2000" dirty="0" smtClean="0"/>
              <a:t>also add that </a:t>
            </a:r>
            <a:r>
              <a:rPr lang="en-GB" sz="2000" i="1" dirty="0" smtClean="0"/>
              <a:t>for the Precambrian</a:t>
            </a:r>
            <a:r>
              <a:rPr lang="en-GB" sz="2000" dirty="0" smtClean="0"/>
              <a:t>, </a:t>
            </a:r>
            <a:r>
              <a:rPr lang="en-GB" sz="2000" dirty="0">
                <a:solidFill>
                  <a:srgbClr val="7030A0"/>
                </a:solidFill>
              </a:rPr>
              <a:t>‘one good fossil at an unexpected time and place could still have the effect of overturning any preconceptions</a:t>
            </a:r>
            <a:r>
              <a:rPr lang="en-GB" sz="2000" dirty="0"/>
              <a:t>’ </a:t>
            </a:r>
          </a:p>
          <a:p>
            <a:endParaRPr lang="en-GB" sz="2000" dirty="0"/>
          </a:p>
        </p:txBody>
      </p:sp>
      <p:sp>
        <p:nvSpPr>
          <p:cNvPr id="4" name="Slide Number Placeholder 3"/>
          <p:cNvSpPr>
            <a:spLocks noGrp="1"/>
          </p:cNvSpPr>
          <p:nvPr>
            <p:ph type="sldNum" sz="quarter" idx="12"/>
          </p:nvPr>
        </p:nvSpPr>
        <p:spPr/>
        <p:txBody>
          <a:bodyPr/>
          <a:lstStyle/>
          <a:p>
            <a:fld id="{0C3C750E-3C81-4169-8FD7-C17884284226}" type="slidenum">
              <a:rPr lang="en-GB" smtClean="0"/>
              <a:t>28</a:t>
            </a:fld>
            <a:endParaRPr lang="en-GB"/>
          </a:p>
        </p:txBody>
      </p:sp>
    </p:spTree>
    <p:extLst>
      <p:ext uri="{BB962C8B-B14F-4D97-AF65-F5344CB8AC3E}">
        <p14:creationId xmlns:p14="http://schemas.microsoft.com/office/powerpoint/2010/main" val="371361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10" y="-19316"/>
            <a:ext cx="11951594" cy="637503"/>
          </a:xfrm>
        </p:spPr>
        <p:txBody>
          <a:bodyPr>
            <a:noAutofit/>
          </a:bodyPr>
          <a:lstStyle/>
          <a:p>
            <a:pPr algn="ctr"/>
            <a:r>
              <a:rPr lang="en-GB" sz="3600" b="1" dirty="0" err="1" smtClean="0"/>
              <a:t>Cladistic</a:t>
            </a:r>
            <a:r>
              <a:rPr lang="en-GB" sz="3600" b="1" dirty="0" smtClean="0"/>
              <a:t> analyses of trees </a:t>
            </a:r>
            <a:r>
              <a:rPr lang="en-GB" sz="3600" b="1" dirty="0"/>
              <a:t>of </a:t>
            </a:r>
            <a:r>
              <a:rPr lang="en-GB" sz="3600" b="1" dirty="0" smtClean="0"/>
              <a:t>relationships among BS genera </a:t>
            </a:r>
            <a:endParaRPr lang="en-GB" sz="36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820" y="478547"/>
            <a:ext cx="5245124" cy="560230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6944" y="528035"/>
            <a:ext cx="6581104" cy="6055931"/>
          </a:xfrm>
          <a:prstGeom prst="rect">
            <a:avLst/>
          </a:prstGeom>
        </p:spPr>
      </p:pic>
      <p:sp>
        <p:nvSpPr>
          <p:cNvPr id="5" name="TextBox 4"/>
          <p:cNvSpPr txBox="1"/>
          <p:nvPr/>
        </p:nvSpPr>
        <p:spPr>
          <a:xfrm>
            <a:off x="5592854" y="746974"/>
            <a:ext cx="6474650" cy="369332"/>
          </a:xfrm>
          <a:prstGeom prst="rect">
            <a:avLst/>
          </a:prstGeom>
          <a:noFill/>
        </p:spPr>
        <p:txBody>
          <a:bodyPr wrap="square" rtlCol="0">
            <a:spAutoFit/>
          </a:bodyPr>
          <a:lstStyle/>
          <a:p>
            <a:pPr algn="ctr"/>
            <a:r>
              <a:rPr lang="en-GB" b="1" dirty="0" err="1" smtClean="0"/>
              <a:t>Cladistic</a:t>
            </a:r>
            <a:r>
              <a:rPr lang="en-GB" b="1" dirty="0" smtClean="0"/>
              <a:t> analysis &amp; </a:t>
            </a:r>
            <a:r>
              <a:rPr lang="en-GB" b="1" dirty="0" err="1" smtClean="0"/>
              <a:t>periodisationof</a:t>
            </a:r>
            <a:r>
              <a:rPr lang="en-GB" b="1" dirty="0" smtClean="0"/>
              <a:t> </a:t>
            </a:r>
            <a:r>
              <a:rPr lang="en-GB" b="1" dirty="0" smtClean="0">
                <a:solidFill>
                  <a:srgbClr val="002060"/>
                </a:solidFill>
              </a:rPr>
              <a:t>metazoan</a:t>
            </a:r>
            <a:r>
              <a:rPr lang="en-GB" b="1" dirty="0" smtClean="0"/>
              <a:t> relationships (2005) </a:t>
            </a:r>
            <a:endParaRPr lang="en-GB" b="1" dirty="0"/>
          </a:p>
        </p:txBody>
      </p:sp>
      <p:sp>
        <p:nvSpPr>
          <p:cNvPr id="6" name="TextBox 5"/>
          <p:cNvSpPr txBox="1"/>
          <p:nvPr/>
        </p:nvSpPr>
        <p:spPr>
          <a:xfrm>
            <a:off x="231820" y="6209386"/>
            <a:ext cx="5009881" cy="369332"/>
          </a:xfrm>
          <a:prstGeom prst="rect">
            <a:avLst/>
          </a:prstGeom>
          <a:noFill/>
        </p:spPr>
        <p:txBody>
          <a:bodyPr wrap="square" rtlCol="0">
            <a:spAutoFit/>
          </a:bodyPr>
          <a:lstStyle/>
          <a:p>
            <a:r>
              <a:rPr lang="en-GB" b="1" dirty="0" err="1" smtClean="0"/>
              <a:t>Cladistic</a:t>
            </a:r>
            <a:r>
              <a:rPr lang="en-GB" b="1" dirty="0" smtClean="0"/>
              <a:t> analysis of </a:t>
            </a:r>
            <a:r>
              <a:rPr lang="en-GB" b="1" dirty="0" smtClean="0">
                <a:solidFill>
                  <a:srgbClr val="002060"/>
                </a:solidFill>
              </a:rPr>
              <a:t>arthropod</a:t>
            </a:r>
            <a:r>
              <a:rPr lang="en-GB" b="1" dirty="0" smtClean="0"/>
              <a:t> relationships (1989)</a:t>
            </a:r>
            <a:endParaRPr lang="en-GB" b="1" dirty="0"/>
          </a:p>
        </p:txBody>
      </p:sp>
      <p:sp>
        <p:nvSpPr>
          <p:cNvPr id="7" name="Slide Number Placeholder 6"/>
          <p:cNvSpPr>
            <a:spLocks noGrp="1"/>
          </p:cNvSpPr>
          <p:nvPr>
            <p:ph type="sldNum" sz="quarter" idx="12"/>
          </p:nvPr>
        </p:nvSpPr>
        <p:spPr/>
        <p:txBody>
          <a:bodyPr/>
          <a:lstStyle/>
          <a:p>
            <a:fld id="{0C3C750E-3C81-4169-8FD7-C17884284226}" type="slidenum">
              <a:rPr lang="en-GB" smtClean="0"/>
              <a:t>29</a:t>
            </a:fld>
            <a:endParaRPr lang="en-GB"/>
          </a:p>
        </p:txBody>
      </p:sp>
    </p:spTree>
    <p:extLst>
      <p:ext uri="{BB962C8B-B14F-4D97-AF65-F5344CB8AC3E}">
        <p14:creationId xmlns:p14="http://schemas.microsoft.com/office/powerpoint/2010/main" val="261956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820" y="170043"/>
            <a:ext cx="11797048" cy="562154"/>
          </a:xfrm>
        </p:spPr>
        <p:txBody>
          <a:bodyPr>
            <a:noAutofit/>
          </a:bodyPr>
          <a:lstStyle/>
          <a:p>
            <a:pPr algn="ctr"/>
            <a:r>
              <a:rPr lang="en-GB" sz="3600" b="1" dirty="0" smtClean="0"/>
              <a:t>Some of those influencing recent Burgess fossil controversies</a:t>
            </a:r>
            <a:endParaRPr lang="en-GB" sz="3600" b="1" dirty="0"/>
          </a:p>
        </p:txBody>
      </p:sp>
      <p:sp>
        <p:nvSpPr>
          <p:cNvPr id="3" name="Content Placeholder 2"/>
          <p:cNvSpPr>
            <a:spLocks noGrp="1"/>
          </p:cNvSpPr>
          <p:nvPr>
            <p:ph idx="1"/>
          </p:nvPr>
        </p:nvSpPr>
        <p:spPr>
          <a:xfrm>
            <a:off x="10987021" y="4054403"/>
            <a:ext cx="1066729" cy="1200329"/>
          </a:xfrm>
        </p:spPr>
        <p:txBody>
          <a:bodyPr>
            <a:normAutofit/>
          </a:bodyPr>
          <a:lstStyle/>
          <a:p>
            <a:pPr marL="0" indent="0">
              <a:buNone/>
            </a:pPr>
            <a:r>
              <a:rPr lang="en-GB" sz="2000" dirty="0" smtClean="0">
                <a:solidFill>
                  <a:schemeClr val="accent2">
                    <a:lumMod val="50000"/>
                  </a:schemeClr>
                </a:solidFill>
              </a:rPr>
              <a:t>Jean-</a:t>
            </a:r>
            <a:br>
              <a:rPr lang="en-GB" sz="2000" dirty="0" smtClean="0">
                <a:solidFill>
                  <a:schemeClr val="accent2">
                    <a:lumMod val="50000"/>
                  </a:schemeClr>
                </a:solidFill>
              </a:rPr>
            </a:br>
            <a:r>
              <a:rPr lang="en-GB" sz="2000" dirty="0" smtClean="0">
                <a:solidFill>
                  <a:schemeClr val="accent2">
                    <a:lumMod val="50000"/>
                  </a:schemeClr>
                </a:solidFill>
              </a:rPr>
              <a:t>Bernard</a:t>
            </a:r>
            <a:br>
              <a:rPr lang="en-GB" sz="2000" dirty="0" smtClean="0">
                <a:solidFill>
                  <a:schemeClr val="accent2">
                    <a:lumMod val="50000"/>
                  </a:schemeClr>
                </a:solidFill>
              </a:rPr>
            </a:br>
            <a:r>
              <a:rPr lang="en-GB" sz="2000" dirty="0" smtClean="0">
                <a:solidFill>
                  <a:schemeClr val="accent2">
                    <a:lumMod val="50000"/>
                  </a:schemeClr>
                </a:solidFill>
              </a:rPr>
              <a:t>Caron</a:t>
            </a:r>
            <a:br>
              <a:rPr lang="en-GB" sz="2000" dirty="0" smtClean="0">
                <a:solidFill>
                  <a:schemeClr val="accent2">
                    <a:lumMod val="50000"/>
                  </a:schemeClr>
                </a:solidFill>
              </a:rPr>
            </a:br>
            <a:r>
              <a:rPr lang="en-GB" sz="2000" dirty="0" smtClean="0">
                <a:solidFill>
                  <a:schemeClr val="accent2">
                    <a:lumMod val="50000"/>
                  </a:schemeClr>
                </a:solidFill>
              </a:rPr>
              <a:t>1974-</a:t>
            </a:r>
            <a:endParaRPr lang="en-GB" sz="2000" dirty="0">
              <a:solidFill>
                <a:schemeClr val="accent2">
                  <a:lumMod val="50000"/>
                </a:scheme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0591" y="3874112"/>
            <a:ext cx="1202559" cy="168005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592" y="3887289"/>
            <a:ext cx="1247775" cy="166687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8850" y="1247074"/>
            <a:ext cx="1528052" cy="176973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94110" y="1257172"/>
            <a:ext cx="1340901" cy="1799776"/>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26351" y="3884242"/>
            <a:ext cx="1335110" cy="1672968"/>
          </a:xfrm>
          <a:prstGeom prst="rect">
            <a:avLst/>
          </a:prstGeom>
        </p:spPr>
      </p:pic>
      <p:sp>
        <p:nvSpPr>
          <p:cNvPr id="14" name="TextBox 13"/>
          <p:cNvSpPr txBox="1"/>
          <p:nvPr/>
        </p:nvSpPr>
        <p:spPr>
          <a:xfrm>
            <a:off x="5961461" y="3993258"/>
            <a:ext cx="1074408" cy="1477328"/>
          </a:xfrm>
          <a:prstGeom prst="rect">
            <a:avLst/>
          </a:prstGeom>
          <a:noFill/>
        </p:spPr>
        <p:txBody>
          <a:bodyPr wrap="square" rtlCol="0">
            <a:spAutoFit/>
          </a:bodyPr>
          <a:lstStyle/>
          <a:p>
            <a:r>
              <a:rPr lang="en-GB" dirty="0" smtClean="0"/>
              <a:t>Desmond</a:t>
            </a:r>
          </a:p>
          <a:p>
            <a:r>
              <a:rPr lang="en-GB" dirty="0" smtClean="0"/>
              <a:t>Collins</a:t>
            </a:r>
          </a:p>
          <a:p>
            <a:r>
              <a:rPr lang="en-GB" dirty="0" smtClean="0"/>
              <a:t>1938- (retired</a:t>
            </a:r>
          </a:p>
          <a:p>
            <a:r>
              <a:rPr lang="en-GB" dirty="0" smtClean="0"/>
              <a:t>2005)</a:t>
            </a:r>
            <a:endParaRPr lang="en-GB" dirty="0"/>
          </a:p>
        </p:txBody>
      </p:sp>
      <p:sp>
        <p:nvSpPr>
          <p:cNvPr id="16" name="TextBox 15"/>
          <p:cNvSpPr txBox="1"/>
          <p:nvPr/>
        </p:nvSpPr>
        <p:spPr>
          <a:xfrm>
            <a:off x="1577390" y="4081247"/>
            <a:ext cx="923201" cy="1200329"/>
          </a:xfrm>
          <a:prstGeom prst="rect">
            <a:avLst/>
          </a:prstGeom>
          <a:noFill/>
        </p:spPr>
        <p:txBody>
          <a:bodyPr wrap="none" rtlCol="0">
            <a:spAutoFit/>
          </a:bodyPr>
          <a:lstStyle/>
          <a:p>
            <a:r>
              <a:rPr lang="en-GB" dirty="0" smtClean="0"/>
              <a:t>Simon</a:t>
            </a:r>
            <a:br>
              <a:rPr lang="en-GB" dirty="0" smtClean="0"/>
            </a:br>
            <a:r>
              <a:rPr lang="en-GB" dirty="0" smtClean="0"/>
              <a:t>Conway</a:t>
            </a:r>
            <a:br>
              <a:rPr lang="en-GB" dirty="0" smtClean="0"/>
            </a:br>
            <a:r>
              <a:rPr lang="en-GB" dirty="0" smtClean="0"/>
              <a:t>Morris</a:t>
            </a:r>
          </a:p>
          <a:p>
            <a:r>
              <a:rPr lang="en-GB" dirty="0"/>
              <a:t>1951-</a:t>
            </a:r>
          </a:p>
        </p:txBody>
      </p:sp>
      <p:sp>
        <p:nvSpPr>
          <p:cNvPr id="17" name="TextBox 16"/>
          <p:cNvSpPr txBox="1"/>
          <p:nvPr/>
        </p:nvSpPr>
        <p:spPr>
          <a:xfrm>
            <a:off x="3703150" y="4136396"/>
            <a:ext cx="923201" cy="923330"/>
          </a:xfrm>
          <a:prstGeom prst="rect">
            <a:avLst/>
          </a:prstGeom>
          <a:noFill/>
        </p:spPr>
        <p:txBody>
          <a:bodyPr wrap="square" rtlCol="0">
            <a:spAutoFit/>
          </a:bodyPr>
          <a:lstStyle/>
          <a:p>
            <a:r>
              <a:rPr lang="en-GB" dirty="0" smtClean="0"/>
              <a:t>Derek</a:t>
            </a:r>
          </a:p>
          <a:p>
            <a:r>
              <a:rPr lang="en-GB" dirty="0" smtClean="0"/>
              <a:t>Briggs</a:t>
            </a:r>
          </a:p>
          <a:p>
            <a:r>
              <a:rPr lang="en-GB" dirty="0" smtClean="0"/>
              <a:t>1950-</a:t>
            </a:r>
            <a:endParaRPr lang="en-GB" dirty="0"/>
          </a:p>
        </p:txBody>
      </p:sp>
      <p:sp>
        <p:nvSpPr>
          <p:cNvPr id="18" name="TextBox 17"/>
          <p:cNvSpPr txBox="1"/>
          <p:nvPr/>
        </p:nvSpPr>
        <p:spPr>
          <a:xfrm>
            <a:off x="8766745" y="1393275"/>
            <a:ext cx="953979" cy="1477328"/>
          </a:xfrm>
          <a:prstGeom prst="rect">
            <a:avLst/>
          </a:prstGeom>
          <a:noFill/>
        </p:spPr>
        <p:txBody>
          <a:bodyPr wrap="square" rtlCol="0">
            <a:spAutoFit/>
          </a:bodyPr>
          <a:lstStyle/>
          <a:p>
            <a:r>
              <a:rPr lang="en-GB" dirty="0" smtClean="0"/>
              <a:t>Stephen </a:t>
            </a:r>
            <a:br>
              <a:rPr lang="en-GB" dirty="0" smtClean="0"/>
            </a:br>
            <a:r>
              <a:rPr lang="en-GB" dirty="0" smtClean="0"/>
              <a:t>Jay</a:t>
            </a:r>
            <a:br>
              <a:rPr lang="en-GB" dirty="0" smtClean="0"/>
            </a:br>
            <a:r>
              <a:rPr lang="en-GB" dirty="0" smtClean="0"/>
              <a:t>Gould</a:t>
            </a:r>
          </a:p>
          <a:p>
            <a:r>
              <a:rPr lang="en-GB" dirty="0" smtClean="0"/>
              <a:t>1941-</a:t>
            </a:r>
          </a:p>
          <a:p>
            <a:r>
              <a:rPr lang="en-GB" dirty="0" smtClean="0"/>
              <a:t>2002</a:t>
            </a:r>
            <a:endParaRPr lang="en-GB" dirty="0"/>
          </a:p>
        </p:txBody>
      </p:sp>
      <p:sp>
        <p:nvSpPr>
          <p:cNvPr id="19" name="TextBox 18"/>
          <p:cNvSpPr txBox="1"/>
          <p:nvPr/>
        </p:nvSpPr>
        <p:spPr>
          <a:xfrm>
            <a:off x="11174452" y="1393277"/>
            <a:ext cx="944554" cy="923330"/>
          </a:xfrm>
          <a:prstGeom prst="rect">
            <a:avLst/>
          </a:prstGeom>
          <a:noFill/>
        </p:spPr>
        <p:txBody>
          <a:bodyPr wrap="none" rtlCol="0">
            <a:spAutoFit/>
          </a:bodyPr>
          <a:lstStyle/>
          <a:p>
            <a:r>
              <a:rPr lang="en-GB" dirty="0" smtClean="0"/>
              <a:t>Richard </a:t>
            </a:r>
            <a:br>
              <a:rPr lang="en-GB" dirty="0" smtClean="0"/>
            </a:br>
            <a:r>
              <a:rPr lang="en-GB" dirty="0" err="1" smtClean="0"/>
              <a:t>Fortey</a:t>
            </a:r>
            <a:endParaRPr lang="en-GB" dirty="0" smtClean="0"/>
          </a:p>
          <a:p>
            <a:r>
              <a:rPr lang="en-GB" dirty="0" smtClean="0"/>
              <a:t>1946-</a:t>
            </a:r>
            <a:endParaRPr lang="en-GB" dirty="0"/>
          </a:p>
        </p:txBody>
      </p:sp>
      <p:sp>
        <p:nvSpPr>
          <p:cNvPr id="4" name="TextBox 3"/>
          <p:cNvSpPr txBox="1"/>
          <p:nvPr/>
        </p:nvSpPr>
        <p:spPr>
          <a:xfrm>
            <a:off x="6181282" y="1430307"/>
            <a:ext cx="1313822" cy="923330"/>
          </a:xfrm>
          <a:prstGeom prst="rect">
            <a:avLst/>
          </a:prstGeom>
          <a:noFill/>
        </p:spPr>
        <p:txBody>
          <a:bodyPr wrap="square" rtlCol="0">
            <a:spAutoFit/>
          </a:bodyPr>
          <a:lstStyle/>
          <a:p>
            <a:r>
              <a:rPr lang="en-GB" dirty="0" smtClean="0"/>
              <a:t>Harry </a:t>
            </a:r>
            <a:br>
              <a:rPr lang="en-GB" dirty="0" smtClean="0"/>
            </a:br>
            <a:r>
              <a:rPr lang="en-GB" dirty="0" smtClean="0"/>
              <a:t>Whittington</a:t>
            </a:r>
            <a:br>
              <a:rPr lang="en-GB" dirty="0" smtClean="0"/>
            </a:br>
            <a:r>
              <a:rPr lang="en-GB" dirty="0" smtClean="0"/>
              <a:t>1916-2010</a:t>
            </a:r>
            <a:endParaRPr lang="en-GB" dirty="0"/>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9592" y="1247074"/>
            <a:ext cx="1351878" cy="1769731"/>
          </a:xfrm>
          <a:prstGeom prst="rect">
            <a:avLst/>
          </a:prstGeom>
        </p:spPr>
      </p:pic>
      <p:sp>
        <p:nvSpPr>
          <p:cNvPr id="12" name="TextBox 11"/>
          <p:cNvSpPr txBox="1"/>
          <p:nvPr/>
        </p:nvSpPr>
        <p:spPr>
          <a:xfrm>
            <a:off x="1671470" y="1430307"/>
            <a:ext cx="932755" cy="1477328"/>
          </a:xfrm>
          <a:prstGeom prst="rect">
            <a:avLst/>
          </a:prstGeom>
          <a:noFill/>
        </p:spPr>
        <p:txBody>
          <a:bodyPr wrap="square" rtlCol="0">
            <a:spAutoFit/>
          </a:bodyPr>
          <a:lstStyle/>
          <a:p>
            <a:r>
              <a:rPr lang="en-GB" dirty="0" err="1" smtClean="0"/>
              <a:t>Sidnie</a:t>
            </a:r>
            <a:r>
              <a:rPr lang="en-GB" dirty="0" smtClean="0"/>
              <a:t/>
            </a:r>
            <a:br>
              <a:rPr lang="en-GB" dirty="0" smtClean="0"/>
            </a:br>
            <a:r>
              <a:rPr lang="en-GB" dirty="0" err="1" smtClean="0"/>
              <a:t>Milana</a:t>
            </a:r>
            <a:r>
              <a:rPr lang="en-GB" dirty="0" smtClean="0"/>
              <a:t/>
            </a:r>
            <a:br>
              <a:rPr lang="en-GB" dirty="0" smtClean="0"/>
            </a:br>
            <a:r>
              <a:rPr lang="en-GB" dirty="0" smtClean="0"/>
              <a:t>Manton</a:t>
            </a:r>
            <a:br>
              <a:rPr lang="en-GB" dirty="0" smtClean="0"/>
            </a:br>
            <a:r>
              <a:rPr lang="en-GB" dirty="0" smtClean="0"/>
              <a:t>1902-</a:t>
            </a:r>
            <a:br>
              <a:rPr lang="en-GB" dirty="0" smtClean="0"/>
            </a:br>
            <a:r>
              <a:rPr lang="en-GB" dirty="0" smtClean="0"/>
              <a:t>1979</a:t>
            </a:r>
            <a:endParaRPr lang="en-GB" dirty="0"/>
          </a:p>
        </p:txBody>
      </p:sp>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96887" y="1262096"/>
            <a:ext cx="1426196" cy="1769731"/>
          </a:xfrm>
          <a:prstGeom prst="rect">
            <a:avLst/>
          </a:prstGeom>
        </p:spPr>
      </p:pic>
      <p:sp>
        <p:nvSpPr>
          <p:cNvPr id="20" name="TextBox 19"/>
          <p:cNvSpPr txBox="1"/>
          <p:nvPr/>
        </p:nvSpPr>
        <p:spPr>
          <a:xfrm>
            <a:off x="3967797" y="1432296"/>
            <a:ext cx="849913" cy="1200329"/>
          </a:xfrm>
          <a:prstGeom prst="rect">
            <a:avLst/>
          </a:prstGeom>
          <a:noFill/>
        </p:spPr>
        <p:txBody>
          <a:bodyPr wrap="none" rtlCol="0">
            <a:spAutoFit/>
          </a:bodyPr>
          <a:lstStyle/>
          <a:p>
            <a:r>
              <a:rPr lang="en-GB" dirty="0" smtClean="0">
                <a:solidFill>
                  <a:schemeClr val="accent2">
                    <a:lumMod val="50000"/>
                  </a:schemeClr>
                </a:solidFill>
              </a:rPr>
              <a:t>Willi</a:t>
            </a:r>
            <a:br>
              <a:rPr lang="en-GB" dirty="0" smtClean="0">
                <a:solidFill>
                  <a:schemeClr val="accent2">
                    <a:lumMod val="50000"/>
                  </a:schemeClr>
                </a:solidFill>
              </a:rPr>
            </a:br>
            <a:r>
              <a:rPr lang="en-GB" dirty="0" err="1" smtClean="0">
                <a:solidFill>
                  <a:schemeClr val="accent2">
                    <a:lumMod val="50000"/>
                  </a:schemeClr>
                </a:solidFill>
              </a:rPr>
              <a:t>Hennig</a:t>
            </a:r>
            <a:endParaRPr lang="en-GB" dirty="0" smtClean="0">
              <a:solidFill>
                <a:schemeClr val="accent2">
                  <a:lumMod val="50000"/>
                </a:schemeClr>
              </a:solidFill>
            </a:endParaRPr>
          </a:p>
          <a:p>
            <a:r>
              <a:rPr lang="en-GB" dirty="0" smtClean="0">
                <a:solidFill>
                  <a:schemeClr val="accent2">
                    <a:lumMod val="50000"/>
                  </a:schemeClr>
                </a:solidFill>
              </a:rPr>
              <a:t>1913-</a:t>
            </a:r>
            <a:br>
              <a:rPr lang="en-GB" dirty="0" smtClean="0">
                <a:solidFill>
                  <a:schemeClr val="accent2">
                    <a:lumMod val="50000"/>
                  </a:schemeClr>
                </a:solidFill>
              </a:rPr>
            </a:br>
            <a:r>
              <a:rPr lang="en-GB" dirty="0" smtClean="0">
                <a:solidFill>
                  <a:schemeClr val="accent2">
                    <a:lumMod val="50000"/>
                  </a:schemeClr>
                </a:solidFill>
              </a:rPr>
              <a:t>1976</a:t>
            </a:r>
            <a:endParaRPr lang="en-GB" dirty="0">
              <a:solidFill>
                <a:schemeClr val="accent2">
                  <a:lumMod val="50000"/>
                </a:schemeClr>
              </a:solidFill>
            </a:endParaRPr>
          </a:p>
        </p:txBody>
      </p:sp>
      <p:sp>
        <p:nvSpPr>
          <p:cNvPr id="23" name="TextBox 22"/>
          <p:cNvSpPr txBox="1"/>
          <p:nvPr/>
        </p:nvSpPr>
        <p:spPr>
          <a:xfrm>
            <a:off x="8570726" y="4104607"/>
            <a:ext cx="881661" cy="1200329"/>
          </a:xfrm>
          <a:prstGeom prst="rect">
            <a:avLst/>
          </a:prstGeom>
          <a:noFill/>
        </p:spPr>
        <p:txBody>
          <a:bodyPr wrap="square" rtlCol="0">
            <a:spAutoFit/>
          </a:bodyPr>
          <a:lstStyle/>
          <a:p>
            <a:r>
              <a:rPr lang="en-GB" dirty="0" err="1" smtClean="0">
                <a:solidFill>
                  <a:schemeClr val="accent2">
                    <a:lumMod val="50000"/>
                  </a:schemeClr>
                </a:solidFill>
              </a:rPr>
              <a:t>Hou</a:t>
            </a:r>
            <a:r>
              <a:rPr lang="en-GB" dirty="0" smtClean="0">
                <a:solidFill>
                  <a:schemeClr val="accent2">
                    <a:lumMod val="50000"/>
                  </a:schemeClr>
                </a:solidFill>
              </a:rPr>
              <a:t>,</a:t>
            </a:r>
            <a:br>
              <a:rPr lang="en-GB" dirty="0" smtClean="0">
                <a:solidFill>
                  <a:schemeClr val="accent2">
                    <a:lumMod val="50000"/>
                  </a:schemeClr>
                </a:solidFill>
              </a:rPr>
            </a:br>
            <a:r>
              <a:rPr lang="en-GB" dirty="0" smtClean="0">
                <a:solidFill>
                  <a:schemeClr val="accent2">
                    <a:lumMod val="50000"/>
                  </a:schemeClr>
                </a:solidFill>
              </a:rPr>
              <a:t>Xian-</a:t>
            </a:r>
            <a:r>
              <a:rPr lang="en-GB" dirty="0" err="1" smtClean="0">
                <a:solidFill>
                  <a:schemeClr val="accent2">
                    <a:lumMod val="50000"/>
                  </a:schemeClr>
                </a:solidFill>
              </a:rPr>
              <a:t>Guang</a:t>
            </a:r>
            <a:endParaRPr lang="en-GB" dirty="0" smtClean="0">
              <a:solidFill>
                <a:schemeClr val="accent2">
                  <a:lumMod val="50000"/>
                </a:schemeClr>
              </a:solidFill>
            </a:endParaRPr>
          </a:p>
          <a:p>
            <a:r>
              <a:rPr lang="en-GB" dirty="0" smtClean="0">
                <a:solidFill>
                  <a:schemeClr val="accent2">
                    <a:lumMod val="50000"/>
                  </a:schemeClr>
                </a:solidFill>
              </a:rPr>
              <a:t>1949-</a:t>
            </a:r>
            <a:endParaRPr lang="en-GB" dirty="0">
              <a:solidFill>
                <a:schemeClr val="accent2">
                  <a:lumMod val="50000"/>
                </a:schemeClr>
              </a:solidFill>
            </a:endParaRPr>
          </a:p>
        </p:txBody>
      </p:sp>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93142" y="3899550"/>
            <a:ext cx="1453124" cy="1664744"/>
          </a:xfrm>
          <a:prstGeom prst="rect">
            <a:avLst/>
          </a:prstGeom>
        </p:spPr>
      </p:pic>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95118" y="3874112"/>
            <a:ext cx="1302366" cy="1680052"/>
          </a:xfrm>
          <a:prstGeom prst="rect">
            <a:avLst/>
          </a:prstGeom>
        </p:spPr>
      </p:pic>
      <p:sp>
        <p:nvSpPr>
          <p:cNvPr id="21" name="Slide Number Placeholder 20"/>
          <p:cNvSpPr>
            <a:spLocks noGrp="1"/>
          </p:cNvSpPr>
          <p:nvPr>
            <p:ph type="sldNum" sz="quarter" idx="12"/>
          </p:nvPr>
        </p:nvSpPr>
        <p:spPr/>
        <p:txBody>
          <a:bodyPr/>
          <a:lstStyle/>
          <a:p>
            <a:fld id="{0C3C750E-3C81-4169-8FD7-C17884284226}" type="slidenum">
              <a:rPr lang="en-GB" smtClean="0"/>
              <a:t>3</a:t>
            </a:fld>
            <a:endParaRPr lang="en-GB"/>
          </a:p>
        </p:txBody>
      </p:sp>
      <p:pic>
        <p:nvPicPr>
          <p:cNvPr id="24" name="Pictur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62424" y="1242999"/>
            <a:ext cx="1453728" cy="1828122"/>
          </a:xfrm>
          <a:prstGeom prst="rect">
            <a:avLst/>
          </a:prstGeom>
        </p:spPr>
      </p:pic>
    </p:spTree>
    <p:extLst>
      <p:ext uri="{BB962C8B-B14F-4D97-AF65-F5344CB8AC3E}">
        <p14:creationId xmlns:p14="http://schemas.microsoft.com/office/powerpoint/2010/main" val="37307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ppt_x"/>
                                          </p:val>
                                        </p:tav>
                                        <p:tav tm="100000">
                                          <p:val>
                                            <p:strVal val="#ppt_x"/>
                                          </p:val>
                                        </p:tav>
                                      </p:tavLst>
                                    </p:anim>
                                    <p:anim calcmode="lin" valueType="num">
                                      <p:cBhvr additive="base">
                                        <p:cTn id="4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1000"/>
                                        <p:tgtEl>
                                          <p:spTgt spid="8"/>
                                        </p:tgtEl>
                                      </p:cBhvr>
                                    </p:animEffect>
                                    <p:anim calcmode="lin" valueType="num">
                                      <p:cBhvr>
                                        <p:cTn id="51" dur="1000" fill="hold"/>
                                        <p:tgtEl>
                                          <p:spTgt spid="8"/>
                                        </p:tgtEl>
                                        <p:attrNameLst>
                                          <p:attrName>ppt_x</p:attrName>
                                        </p:attrNameLst>
                                      </p:cBhvr>
                                      <p:tavLst>
                                        <p:tav tm="0">
                                          <p:val>
                                            <p:strVal val="#ppt_x"/>
                                          </p:val>
                                        </p:tav>
                                        <p:tav tm="100000">
                                          <p:val>
                                            <p:strVal val="#ppt_x"/>
                                          </p:val>
                                        </p:tav>
                                      </p:tavLst>
                                    </p:anim>
                                    <p:anim calcmode="lin" valueType="num">
                                      <p:cBhvr>
                                        <p:cTn id="5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ppt_x"/>
                                          </p:val>
                                        </p:tav>
                                        <p:tav tm="100000">
                                          <p:val>
                                            <p:strVal val="#ppt_x"/>
                                          </p:val>
                                        </p:tav>
                                      </p:tavLst>
                                    </p:anim>
                                    <p:anim calcmode="lin" valueType="num">
                                      <p:cBhvr additive="base">
                                        <p:cTn id="5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1000"/>
                                        <p:tgtEl>
                                          <p:spTgt spid="7"/>
                                        </p:tgtEl>
                                      </p:cBhvr>
                                    </p:animEffect>
                                    <p:anim calcmode="lin" valueType="num">
                                      <p:cBhvr>
                                        <p:cTn id="64" dur="1000" fill="hold"/>
                                        <p:tgtEl>
                                          <p:spTgt spid="7"/>
                                        </p:tgtEl>
                                        <p:attrNameLst>
                                          <p:attrName>ppt_x</p:attrName>
                                        </p:attrNameLst>
                                      </p:cBhvr>
                                      <p:tavLst>
                                        <p:tav tm="0">
                                          <p:val>
                                            <p:strVal val="#ppt_x"/>
                                          </p:val>
                                        </p:tav>
                                        <p:tav tm="100000">
                                          <p:val>
                                            <p:strVal val="#ppt_x"/>
                                          </p:val>
                                        </p:tav>
                                      </p:tavLst>
                                    </p:anim>
                                    <p:anim calcmode="lin" valueType="num">
                                      <p:cBhvr>
                                        <p:cTn id="6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500" fill="hold"/>
                                        <p:tgtEl>
                                          <p:spTgt spid="19"/>
                                        </p:tgtEl>
                                        <p:attrNameLst>
                                          <p:attrName>ppt_x</p:attrName>
                                        </p:attrNameLst>
                                      </p:cBhvr>
                                      <p:tavLst>
                                        <p:tav tm="0">
                                          <p:val>
                                            <p:strVal val="#ppt_x"/>
                                          </p:val>
                                        </p:tav>
                                        <p:tav tm="100000">
                                          <p:val>
                                            <p:strVal val="#ppt_x"/>
                                          </p:val>
                                        </p:tav>
                                      </p:tavLst>
                                    </p:anim>
                                    <p:anim calcmode="lin" valueType="num">
                                      <p:cBhvr additive="base">
                                        <p:cTn id="7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fade">
                                      <p:cBhvr>
                                        <p:cTn id="76" dur="1000"/>
                                        <p:tgtEl>
                                          <p:spTgt spid="6"/>
                                        </p:tgtEl>
                                      </p:cBhvr>
                                    </p:animEffect>
                                    <p:anim calcmode="lin" valueType="num">
                                      <p:cBhvr>
                                        <p:cTn id="77" dur="1000" fill="hold"/>
                                        <p:tgtEl>
                                          <p:spTgt spid="6"/>
                                        </p:tgtEl>
                                        <p:attrNameLst>
                                          <p:attrName>ppt_x</p:attrName>
                                        </p:attrNameLst>
                                      </p:cBhvr>
                                      <p:tavLst>
                                        <p:tav tm="0">
                                          <p:val>
                                            <p:strVal val="#ppt_x"/>
                                          </p:val>
                                        </p:tav>
                                        <p:tav tm="100000">
                                          <p:val>
                                            <p:strVal val="#ppt_x"/>
                                          </p:val>
                                        </p:tav>
                                      </p:tavLst>
                                    </p:anim>
                                    <p:anim calcmode="lin" valueType="num">
                                      <p:cBhvr>
                                        <p:cTn id="7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fill="hold"/>
                                        <p:tgtEl>
                                          <p:spTgt spid="16"/>
                                        </p:tgtEl>
                                        <p:attrNameLst>
                                          <p:attrName>ppt_x</p:attrName>
                                        </p:attrNameLst>
                                      </p:cBhvr>
                                      <p:tavLst>
                                        <p:tav tm="0">
                                          <p:val>
                                            <p:strVal val="#ppt_x"/>
                                          </p:val>
                                        </p:tav>
                                        <p:tav tm="100000">
                                          <p:val>
                                            <p:strVal val="#ppt_x"/>
                                          </p:val>
                                        </p:tav>
                                      </p:tavLst>
                                    </p:anim>
                                    <p:anim calcmode="lin" valueType="num">
                                      <p:cBhvr additive="base">
                                        <p:cTn id="8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5"/>
                                        </p:tgtEl>
                                        <p:attrNameLst>
                                          <p:attrName>style.visibility</p:attrName>
                                        </p:attrNameLst>
                                      </p:cBhvr>
                                      <p:to>
                                        <p:strVal val="visible"/>
                                      </p:to>
                                    </p:set>
                                    <p:animEffect transition="in" filter="fade">
                                      <p:cBhvr>
                                        <p:cTn id="89" dur="1000"/>
                                        <p:tgtEl>
                                          <p:spTgt spid="5"/>
                                        </p:tgtEl>
                                      </p:cBhvr>
                                    </p:animEffect>
                                    <p:anim calcmode="lin" valueType="num">
                                      <p:cBhvr>
                                        <p:cTn id="90" dur="1000" fill="hold"/>
                                        <p:tgtEl>
                                          <p:spTgt spid="5"/>
                                        </p:tgtEl>
                                        <p:attrNameLst>
                                          <p:attrName>ppt_x</p:attrName>
                                        </p:attrNameLst>
                                      </p:cBhvr>
                                      <p:tavLst>
                                        <p:tav tm="0">
                                          <p:val>
                                            <p:strVal val="#ppt_x"/>
                                          </p:val>
                                        </p:tav>
                                        <p:tav tm="100000">
                                          <p:val>
                                            <p:strVal val="#ppt_x"/>
                                          </p:val>
                                        </p:tav>
                                      </p:tavLst>
                                    </p:anim>
                                    <p:anim calcmode="lin" valueType="num">
                                      <p:cBhvr>
                                        <p:cTn id="9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17"/>
                                        </p:tgtEl>
                                        <p:attrNameLst>
                                          <p:attrName>style.visibility</p:attrName>
                                        </p:attrNameLst>
                                      </p:cBhvr>
                                      <p:to>
                                        <p:strVal val="visible"/>
                                      </p:to>
                                    </p:set>
                                    <p:anim calcmode="lin" valueType="num">
                                      <p:cBhvr additive="base">
                                        <p:cTn id="96" dur="500" fill="hold"/>
                                        <p:tgtEl>
                                          <p:spTgt spid="17"/>
                                        </p:tgtEl>
                                        <p:attrNameLst>
                                          <p:attrName>ppt_x</p:attrName>
                                        </p:attrNameLst>
                                      </p:cBhvr>
                                      <p:tavLst>
                                        <p:tav tm="0">
                                          <p:val>
                                            <p:strVal val="#ppt_x"/>
                                          </p:val>
                                        </p:tav>
                                        <p:tav tm="100000">
                                          <p:val>
                                            <p:strVal val="#ppt_x"/>
                                          </p:val>
                                        </p:tav>
                                      </p:tavLst>
                                    </p:anim>
                                    <p:anim calcmode="lin" valueType="num">
                                      <p:cBhvr additive="base">
                                        <p:cTn id="9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nodeType="clickEffect">
                                  <p:stCondLst>
                                    <p:cond delay="0"/>
                                  </p:stCondLst>
                                  <p:childTnLst>
                                    <p:set>
                                      <p:cBhvr>
                                        <p:cTn id="101" dur="1" fill="hold">
                                          <p:stCondLst>
                                            <p:cond delay="0"/>
                                          </p:stCondLst>
                                        </p:cTn>
                                        <p:tgtEl>
                                          <p:spTgt spid="9"/>
                                        </p:tgtEl>
                                        <p:attrNameLst>
                                          <p:attrName>style.visibility</p:attrName>
                                        </p:attrNameLst>
                                      </p:cBhvr>
                                      <p:to>
                                        <p:strVal val="visible"/>
                                      </p:to>
                                    </p:set>
                                    <p:animEffect transition="in" filter="fade">
                                      <p:cBhvr>
                                        <p:cTn id="102" dur="1000"/>
                                        <p:tgtEl>
                                          <p:spTgt spid="9"/>
                                        </p:tgtEl>
                                      </p:cBhvr>
                                    </p:animEffect>
                                    <p:anim calcmode="lin" valueType="num">
                                      <p:cBhvr>
                                        <p:cTn id="103" dur="1000" fill="hold"/>
                                        <p:tgtEl>
                                          <p:spTgt spid="9"/>
                                        </p:tgtEl>
                                        <p:attrNameLst>
                                          <p:attrName>ppt_x</p:attrName>
                                        </p:attrNameLst>
                                      </p:cBhvr>
                                      <p:tavLst>
                                        <p:tav tm="0">
                                          <p:val>
                                            <p:strVal val="#ppt_x"/>
                                          </p:val>
                                        </p:tav>
                                        <p:tav tm="100000">
                                          <p:val>
                                            <p:strVal val="#ppt_x"/>
                                          </p:val>
                                        </p:tav>
                                      </p:tavLst>
                                    </p:anim>
                                    <p:anim calcmode="lin" valueType="num">
                                      <p:cBhvr>
                                        <p:cTn id="10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4"/>
                                        </p:tgtEl>
                                        <p:attrNameLst>
                                          <p:attrName>style.visibility</p:attrName>
                                        </p:attrNameLst>
                                      </p:cBhvr>
                                      <p:to>
                                        <p:strVal val="visible"/>
                                      </p:to>
                                    </p:set>
                                    <p:anim calcmode="lin" valueType="num">
                                      <p:cBhvr additive="base">
                                        <p:cTn id="109" dur="500" fill="hold"/>
                                        <p:tgtEl>
                                          <p:spTgt spid="14"/>
                                        </p:tgtEl>
                                        <p:attrNameLst>
                                          <p:attrName>ppt_x</p:attrName>
                                        </p:attrNameLst>
                                      </p:cBhvr>
                                      <p:tavLst>
                                        <p:tav tm="0">
                                          <p:val>
                                            <p:strVal val="#ppt_x"/>
                                          </p:val>
                                        </p:tav>
                                        <p:tav tm="100000">
                                          <p:val>
                                            <p:strVal val="#ppt_x"/>
                                          </p:val>
                                        </p:tav>
                                      </p:tavLst>
                                    </p:anim>
                                    <p:anim calcmode="lin" valueType="num">
                                      <p:cBhvr additive="base">
                                        <p:cTn id="11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nodeType="clickEffect">
                                  <p:stCondLst>
                                    <p:cond delay="0"/>
                                  </p:stCondLst>
                                  <p:childTnLst>
                                    <p:set>
                                      <p:cBhvr>
                                        <p:cTn id="114" dur="1" fill="hold">
                                          <p:stCondLst>
                                            <p:cond delay="0"/>
                                          </p:stCondLst>
                                        </p:cTn>
                                        <p:tgtEl>
                                          <p:spTgt spid="22"/>
                                        </p:tgtEl>
                                        <p:attrNameLst>
                                          <p:attrName>style.visibility</p:attrName>
                                        </p:attrNameLst>
                                      </p:cBhvr>
                                      <p:to>
                                        <p:strVal val="visible"/>
                                      </p:to>
                                    </p:set>
                                    <p:animEffect transition="in" filter="fade">
                                      <p:cBhvr>
                                        <p:cTn id="115" dur="1000"/>
                                        <p:tgtEl>
                                          <p:spTgt spid="22"/>
                                        </p:tgtEl>
                                      </p:cBhvr>
                                    </p:animEffect>
                                    <p:anim calcmode="lin" valueType="num">
                                      <p:cBhvr>
                                        <p:cTn id="116" dur="1000" fill="hold"/>
                                        <p:tgtEl>
                                          <p:spTgt spid="22"/>
                                        </p:tgtEl>
                                        <p:attrNameLst>
                                          <p:attrName>ppt_x</p:attrName>
                                        </p:attrNameLst>
                                      </p:cBhvr>
                                      <p:tavLst>
                                        <p:tav tm="0">
                                          <p:val>
                                            <p:strVal val="#ppt_x"/>
                                          </p:val>
                                        </p:tav>
                                        <p:tav tm="100000">
                                          <p:val>
                                            <p:strVal val="#ppt_x"/>
                                          </p:val>
                                        </p:tav>
                                      </p:tavLst>
                                    </p:anim>
                                    <p:anim calcmode="lin" valueType="num">
                                      <p:cBhvr>
                                        <p:cTn id="1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23"/>
                                        </p:tgtEl>
                                        <p:attrNameLst>
                                          <p:attrName>style.visibility</p:attrName>
                                        </p:attrNameLst>
                                      </p:cBhvr>
                                      <p:to>
                                        <p:strVal val="visible"/>
                                      </p:to>
                                    </p:set>
                                    <p:anim calcmode="lin" valueType="num">
                                      <p:cBhvr additive="base">
                                        <p:cTn id="122" dur="500" fill="hold"/>
                                        <p:tgtEl>
                                          <p:spTgt spid="23"/>
                                        </p:tgtEl>
                                        <p:attrNameLst>
                                          <p:attrName>ppt_x</p:attrName>
                                        </p:attrNameLst>
                                      </p:cBhvr>
                                      <p:tavLst>
                                        <p:tav tm="0">
                                          <p:val>
                                            <p:strVal val="#ppt_x"/>
                                          </p:val>
                                        </p:tav>
                                        <p:tav tm="100000">
                                          <p:val>
                                            <p:strVal val="#ppt_x"/>
                                          </p:val>
                                        </p:tav>
                                      </p:tavLst>
                                    </p:anim>
                                    <p:anim calcmode="lin" valueType="num">
                                      <p:cBhvr additive="base">
                                        <p:cTn id="12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nodeType="clickEffect">
                                  <p:stCondLst>
                                    <p:cond delay="0"/>
                                  </p:stCondLst>
                                  <p:childTnLst>
                                    <p:set>
                                      <p:cBhvr>
                                        <p:cTn id="127" dur="1" fill="hold">
                                          <p:stCondLst>
                                            <p:cond delay="0"/>
                                          </p:stCondLst>
                                        </p:cTn>
                                        <p:tgtEl>
                                          <p:spTgt spid="13"/>
                                        </p:tgtEl>
                                        <p:attrNameLst>
                                          <p:attrName>style.visibility</p:attrName>
                                        </p:attrNameLst>
                                      </p:cBhvr>
                                      <p:to>
                                        <p:strVal val="visible"/>
                                      </p:to>
                                    </p:set>
                                    <p:animEffect transition="in" filter="fade">
                                      <p:cBhvr>
                                        <p:cTn id="128" dur="1000"/>
                                        <p:tgtEl>
                                          <p:spTgt spid="13"/>
                                        </p:tgtEl>
                                      </p:cBhvr>
                                    </p:animEffect>
                                    <p:anim calcmode="lin" valueType="num">
                                      <p:cBhvr>
                                        <p:cTn id="129" dur="1000" fill="hold"/>
                                        <p:tgtEl>
                                          <p:spTgt spid="13"/>
                                        </p:tgtEl>
                                        <p:attrNameLst>
                                          <p:attrName>ppt_x</p:attrName>
                                        </p:attrNameLst>
                                      </p:cBhvr>
                                      <p:tavLst>
                                        <p:tav tm="0">
                                          <p:val>
                                            <p:strVal val="#ppt_x"/>
                                          </p:val>
                                        </p:tav>
                                        <p:tav tm="100000">
                                          <p:val>
                                            <p:strVal val="#ppt_x"/>
                                          </p:val>
                                        </p:tav>
                                      </p:tavLst>
                                    </p:anim>
                                    <p:anim calcmode="lin" valueType="num">
                                      <p:cBhvr>
                                        <p:cTn id="1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3">
                                            <p:txEl>
                                              <p:pRg st="0" end="0"/>
                                            </p:txEl>
                                          </p:spTgt>
                                        </p:tgtEl>
                                        <p:attrNameLst>
                                          <p:attrName>style.visibility</p:attrName>
                                        </p:attrNameLst>
                                      </p:cBhvr>
                                      <p:to>
                                        <p:strVal val="visible"/>
                                      </p:to>
                                    </p:set>
                                    <p:anim calcmode="lin" valueType="num">
                                      <p:cBhvr additive="base">
                                        <p:cTn id="13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4" grpId="0"/>
      <p:bldP spid="16" grpId="0"/>
      <p:bldP spid="17" grpId="0"/>
      <p:bldP spid="18" grpId="0"/>
      <p:bldP spid="19" grpId="0"/>
      <p:bldP spid="4" grpId="0"/>
      <p:bldP spid="12" grpId="0"/>
      <p:bldP spid="20" grpId="0"/>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972" y="1"/>
            <a:ext cx="11565228" cy="631064"/>
          </a:xfrm>
        </p:spPr>
        <p:txBody>
          <a:bodyPr>
            <a:normAutofit/>
          </a:bodyPr>
          <a:lstStyle/>
          <a:p>
            <a:pPr algn="ctr"/>
            <a:r>
              <a:rPr lang="en-GB" sz="3600" b="1" dirty="0" smtClean="0"/>
              <a:t>A sequence of evolutionary stages for ancestral arthropods  </a:t>
            </a:r>
            <a:endParaRPr lang="en-GB" sz="36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92463" y="588873"/>
            <a:ext cx="7147774" cy="5924281"/>
          </a:xfrm>
        </p:spPr>
      </p:pic>
      <p:sp>
        <p:nvSpPr>
          <p:cNvPr id="3" name="TextBox 2"/>
          <p:cNvSpPr txBox="1"/>
          <p:nvPr/>
        </p:nvSpPr>
        <p:spPr>
          <a:xfrm>
            <a:off x="148108" y="536835"/>
            <a:ext cx="6709893" cy="6524863"/>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Graham Budd (1996, 2003), who completed his PhD with Conway Morris, underlines this critique of Whittington &amp; Gould’s weird wonders by </a:t>
            </a:r>
            <a:r>
              <a:rPr lang="en-GB" sz="2200" dirty="0" smtClean="0">
                <a:solidFill>
                  <a:schemeClr val="accent2">
                    <a:lumMod val="50000"/>
                  </a:schemeClr>
                </a:solidFill>
              </a:rPr>
              <a:t>assigning erstwhile problematic taxa to an arthropod stem group</a:t>
            </a:r>
          </a:p>
          <a:p>
            <a:pPr marL="285750" indent="-285750">
              <a:buFont typeface="Arial" panose="020B0604020202020204" pitchFamily="34" charset="0"/>
              <a:buChar char="•"/>
            </a:pPr>
            <a:r>
              <a:rPr lang="en-GB" sz="2200" dirty="0" smtClean="0"/>
              <a:t>His ‘</a:t>
            </a:r>
            <a:r>
              <a:rPr lang="en-GB" sz="2200" dirty="0" smtClean="0">
                <a:solidFill>
                  <a:srgbClr val="7030A0"/>
                </a:solidFill>
              </a:rPr>
              <a:t>parsimonious reconstruction</a:t>
            </a:r>
            <a:r>
              <a:rPr lang="en-GB" sz="2200" dirty="0" smtClean="0"/>
              <a:t>’ of evolutionary changes for ancestral arthropods (right) gives a full series, from the ‘</a:t>
            </a:r>
            <a:r>
              <a:rPr lang="en-GB" sz="2200" dirty="0" smtClean="0">
                <a:solidFill>
                  <a:srgbClr val="7030A0"/>
                </a:solidFill>
              </a:rPr>
              <a:t>most basal, worm-like taxa</a:t>
            </a:r>
            <a:r>
              <a:rPr lang="en-GB" sz="2200" dirty="0" smtClean="0"/>
              <a:t>’ through acquisition of a series of distinctive arthropod features (</a:t>
            </a:r>
            <a:r>
              <a:rPr lang="en-GB" sz="2200" dirty="0" err="1" smtClean="0"/>
              <a:t>sclerites</a:t>
            </a:r>
            <a:r>
              <a:rPr lang="en-GB" sz="2200" dirty="0" smtClean="0"/>
              <a:t>, levering muscles, </a:t>
            </a:r>
            <a:r>
              <a:rPr lang="en-GB" sz="2200" dirty="0" err="1" smtClean="0"/>
              <a:t>biramous</a:t>
            </a:r>
            <a:r>
              <a:rPr lang="en-GB" sz="2200" dirty="0" smtClean="0"/>
              <a:t> limb, head appendages) – </a:t>
            </a:r>
            <a:r>
              <a:rPr lang="en-GB" sz="2200" dirty="0" smtClean="0">
                <a:solidFill>
                  <a:srgbClr val="7030A0"/>
                </a:solidFill>
              </a:rPr>
              <a:t>“</a:t>
            </a:r>
            <a:r>
              <a:rPr lang="en-GB" sz="2200" dirty="0" err="1" smtClean="0">
                <a:solidFill>
                  <a:srgbClr val="7030A0"/>
                </a:solidFill>
              </a:rPr>
              <a:t>arthropodisation</a:t>
            </a:r>
            <a:r>
              <a:rPr lang="en-GB" sz="2200" dirty="0" smtClean="0">
                <a:solidFill>
                  <a:srgbClr val="7030A0"/>
                </a:solidFill>
              </a:rPr>
              <a:t>”</a:t>
            </a:r>
          </a:p>
          <a:p>
            <a:pPr marL="285750" indent="-285750">
              <a:buFont typeface="Arial" panose="020B0604020202020204" pitchFamily="34" charset="0"/>
              <a:buChar char="•"/>
            </a:pPr>
            <a:r>
              <a:rPr lang="en-GB" sz="2200" dirty="0" smtClean="0"/>
              <a:t>Finally he also links this sequential acquisition to ideas about evolving ‘</a:t>
            </a:r>
            <a:r>
              <a:rPr lang="en-GB" sz="2200" dirty="0" smtClean="0">
                <a:solidFill>
                  <a:srgbClr val="7030A0"/>
                </a:solidFill>
              </a:rPr>
              <a:t>ecological and selective pressures</a:t>
            </a:r>
            <a:r>
              <a:rPr lang="en-GB" sz="2200" dirty="0" smtClean="0"/>
              <a:t>’   </a:t>
            </a:r>
          </a:p>
          <a:p>
            <a:pPr marL="285750" indent="-285750">
              <a:buFont typeface="Arial" panose="020B0604020202020204" pitchFamily="34" charset="0"/>
              <a:buChar char="•"/>
            </a:pPr>
            <a:r>
              <a:rPr lang="en-GB" sz="2200" dirty="0" smtClean="0"/>
              <a:t>This qualifies the notion of a Cambrian explosion by highlighting a dynamic of </a:t>
            </a:r>
            <a:r>
              <a:rPr lang="en-GB" sz="2200" dirty="0" smtClean="0">
                <a:solidFill>
                  <a:schemeClr val="accent2">
                    <a:lumMod val="50000"/>
                  </a:schemeClr>
                </a:solidFill>
              </a:rPr>
              <a:t>development </a:t>
            </a:r>
            <a:r>
              <a:rPr lang="en-GB" sz="2200" i="1" dirty="0" smtClean="0">
                <a:solidFill>
                  <a:schemeClr val="accent2">
                    <a:lumMod val="50000"/>
                  </a:schemeClr>
                </a:solidFill>
              </a:rPr>
              <a:t>through</a:t>
            </a:r>
            <a:r>
              <a:rPr lang="en-GB" sz="2200" dirty="0" smtClean="0">
                <a:solidFill>
                  <a:schemeClr val="accent2">
                    <a:lumMod val="50000"/>
                  </a:schemeClr>
                </a:solidFill>
              </a:rPr>
              <a:t> the Cambrian </a:t>
            </a:r>
            <a:r>
              <a:rPr lang="en-GB" sz="2200" dirty="0" smtClean="0"/>
              <a:t>linked to growing ecological complexity</a:t>
            </a:r>
          </a:p>
          <a:p>
            <a:pPr marL="285750" indent="-285750">
              <a:buFont typeface="Arial" panose="020B0604020202020204" pitchFamily="34" charset="0"/>
              <a:buChar char="•"/>
            </a:pPr>
            <a:r>
              <a:rPr lang="en-GB" sz="2200" dirty="0" smtClean="0"/>
              <a:t>But Budd (2003) also recognises that ‘</a:t>
            </a:r>
            <a:r>
              <a:rPr lang="en-GB" sz="2200" dirty="0" smtClean="0">
                <a:solidFill>
                  <a:srgbClr val="7030A0"/>
                </a:solidFill>
              </a:rPr>
              <a:t>reception of … these attempts [at phylogeny] has been mixed </a:t>
            </a:r>
            <a:br>
              <a:rPr lang="en-GB" sz="2200" dirty="0" smtClean="0">
                <a:solidFill>
                  <a:srgbClr val="7030A0"/>
                </a:solidFill>
              </a:rPr>
            </a:br>
            <a:r>
              <a:rPr lang="en-GB" sz="2200" dirty="0" smtClean="0">
                <a:solidFill>
                  <a:srgbClr val="7030A0"/>
                </a:solidFill>
              </a:rPr>
              <a:t>and they stand at different stages of maturity</a:t>
            </a:r>
            <a:r>
              <a:rPr lang="en-GB" sz="2200" dirty="0" smtClean="0"/>
              <a:t>’</a:t>
            </a:r>
          </a:p>
          <a:p>
            <a:pPr marL="285750" indent="-285750">
              <a:buFont typeface="Arial" panose="020B0604020202020204" pitchFamily="34" charset="0"/>
              <a:buChar char="•"/>
            </a:pPr>
            <a:endParaRPr lang="en-GB" sz="2200" dirty="0"/>
          </a:p>
        </p:txBody>
      </p:sp>
      <p:cxnSp>
        <p:nvCxnSpPr>
          <p:cNvPr id="6" name="Straight Connector 5"/>
          <p:cNvCxnSpPr/>
          <p:nvPr/>
        </p:nvCxnSpPr>
        <p:spPr>
          <a:xfrm>
            <a:off x="10986752" y="1803042"/>
            <a:ext cx="772732"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1018949" y="3078050"/>
            <a:ext cx="54091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1013582" y="3909364"/>
            <a:ext cx="734096" cy="12879"/>
          </a:xfrm>
          <a:prstGeom prst="line">
            <a:avLst/>
          </a:prstGeom>
          <a:ln>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flipV="1">
            <a:off x="6333722" y="2024890"/>
            <a:ext cx="2276878" cy="52512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a:off x="6014434" y="3408687"/>
            <a:ext cx="1107581" cy="52871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a:off x="6159321" y="4361722"/>
            <a:ext cx="1661375" cy="85000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1" name="Slide Number Placeholder 20"/>
          <p:cNvSpPr>
            <a:spLocks noGrp="1"/>
          </p:cNvSpPr>
          <p:nvPr>
            <p:ph type="sldNum" sz="quarter" idx="12"/>
          </p:nvPr>
        </p:nvSpPr>
        <p:spPr/>
        <p:txBody>
          <a:bodyPr/>
          <a:lstStyle/>
          <a:p>
            <a:fld id="{0C3C750E-3C81-4169-8FD7-C17884284226}" type="slidenum">
              <a:rPr lang="en-GB" smtClean="0"/>
              <a:t>30</a:t>
            </a:fld>
            <a:endParaRPr lang="en-GB"/>
          </a:p>
        </p:txBody>
      </p:sp>
    </p:spTree>
    <p:extLst>
      <p:ext uri="{BB962C8B-B14F-4D97-AF65-F5344CB8AC3E}">
        <p14:creationId xmlns:p14="http://schemas.microsoft.com/office/powerpoint/2010/main" val="142720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ppt_x"/>
                                          </p:val>
                                        </p:tav>
                                        <p:tav tm="100000">
                                          <p:val>
                                            <p:strVal val="#ppt_x"/>
                                          </p:val>
                                        </p:tav>
                                      </p:tavLst>
                                    </p:anim>
                                    <p:anim calcmode="lin" valueType="num">
                                      <p:cBhvr additive="base">
                                        <p:cTn id="3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ppt_x"/>
                                          </p:val>
                                        </p:tav>
                                        <p:tav tm="100000">
                                          <p:val>
                                            <p:strVal val="#ppt_x"/>
                                          </p:val>
                                        </p:tav>
                                      </p:tavLst>
                                    </p:anim>
                                    <p:anim calcmode="lin" valueType="num">
                                      <p:cBhvr additive="base">
                                        <p:cTn id="5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2" end="2"/>
                                            </p:txEl>
                                          </p:spTgt>
                                        </p:tgtEl>
                                        <p:attrNameLst>
                                          <p:attrName>style.visibility</p:attrName>
                                        </p:attrNameLst>
                                      </p:cBhvr>
                                      <p:to>
                                        <p:strVal val="visible"/>
                                      </p:to>
                                    </p:set>
                                    <p:animEffect transition="in" filter="fade">
                                      <p:cBhvr>
                                        <p:cTn id="56" dur="1000"/>
                                        <p:tgtEl>
                                          <p:spTgt spid="3">
                                            <p:txEl>
                                              <p:pRg st="2" end="2"/>
                                            </p:txEl>
                                          </p:spTgt>
                                        </p:tgtEl>
                                      </p:cBhvr>
                                    </p:animEffect>
                                    <p:anim calcmode="lin" valueType="num">
                                      <p:cBhvr>
                                        <p:cTn id="5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xEl>
                                              <p:pRg st="3" end="3"/>
                                            </p:txEl>
                                          </p:spTgt>
                                        </p:tgtEl>
                                        <p:attrNameLst>
                                          <p:attrName>style.visibility</p:attrName>
                                        </p:attrNameLst>
                                      </p:cBhvr>
                                      <p:to>
                                        <p:strVal val="visible"/>
                                      </p:to>
                                    </p:set>
                                    <p:animEffect transition="in" filter="fade">
                                      <p:cBhvr>
                                        <p:cTn id="67" dur="1000"/>
                                        <p:tgtEl>
                                          <p:spTgt spid="3">
                                            <p:txEl>
                                              <p:pRg st="3" end="3"/>
                                            </p:txEl>
                                          </p:spTgt>
                                        </p:tgtEl>
                                      </p:cBhvr>
                                    </p:animEffect>
                                    <p:anim calcmode="lin" valueType="num">
                                      <p:cBhvr>
                                        <p:cTn id="6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3">
                                            <p:txEl>
                                              <p:pRg st="4" end="4"/>
                                            </p:txEl>
                                          </p:spTgt>
                                        </p:tgtEl>
                                        <p:attrNameLst>
                                          <p:attrName>style.visibility</p:attrName>
                                        </p:attrNameLst>
                                      </p:cBhvr>
                                      <p:to>
                                        <p:strVal val="visible"/>
                                      </p:to>
                                    </p:set>
                                    <p:animEffect transition="in" filter="fade">
                                      <p:cBhvr>
                                        <p:cTn id="74" dur="1000"/>
                                        <p:tgtEl>
                                          <p:spTgt spid="3">
                                            <p:txEl>
                                              <p:pRg st="4" end="4"/>
                                            </p:txEl>
                                          </p:spTgt>
                                        </p:tgtEl>
                                      </p:cBhvr>
                                    </p:animEffect>
                                    <p:anim calcmode="lin" valueType="num">
                                      <p:cBhvr>
                                        <p:cTn id="7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32095148"/>
              </p:ext>
            </p:extLst>
          </p:nvPr>
        </p:nvGraphicFramePr>
        <p:xfrm>
          <a:off x="418971" y="1107583"/>
          <a:ext cx="11229560" cy="4851880"/>
        </p:xfrm>
        <a:graphic>
          <a:graphicData uri="http://schemas.openxmlformats.org/drawingml/2006/table">
            <a:tbl>
              <a:tblPr firstRow="1" firstCol="1" bandRow="1">
                <a:tableStyleId>{7DF18680-E054-41AD-8BC1-D1AEF772440D}</a:tableStyleId>
              </a:tblPr>
              <a:tblGrid>
                <a:gridCol w="624218"/>
                <a:gridCol w="1068946"/>
                <a:gridCol w="1983347"/>
                <a:gridCol w="1970467"/>
                <a:gridCol w="1712890"/>
                <a:gridCol w="2318198"/>
                <a:gridCol w="1551494"/>
              </a:tblGrid>
              <a:tr h="469861">
                <a:tc>
                  <a:txBody>
                    <a:bodyPr/>
                    <a:lstStyle/>
                    <a:p>
                      <a:pPr>
                        <a:lnSpc>
                          <a:spcPct val="107000"/>
                        </a:lnSpc>
                        <a:spcAft>
                          <a:spcPts val="0"/>
                        </a:spcAft>
                      </a:pPr>
                      <a:r>
                        <a:rPr lang="en-GB" sz="1000" dirty="0">
                          <a:effectLst/>
                        </a:rPr>
                        <a:t>Year </a:t>
                      </a:r>
                      <a:r>
                        <a:rPr lang="en-GB" sz="1000" dirty="0" smtClean="0">
                          <a:effectLst/>
                        </a:rPr>
                        <a:t>described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a:effectLst/>
                        </a:rPr>
                        <a:t>Name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dirty="0" smtClean="0">
                          <a:effectLst/>
                        </a:rPr>
                        <a:t>PHASE 1  Status for</a:t>
                      </a:r>
                      <a:r>
                        <a:rPr lang="en-GB" sz="1000" baseline="0" dirty="0" smtClean="0">
                          <a:effectLst/>
                        </a:rPr>
                        <a:t> Walcott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dirty="0" smtClean="0">
                          <a:effectLst/>
                        </a:rPr>
                        <a:t>PHASE 2   Status for Whittington and his team</a:t>
                      </a:r>
                      <a:r>
                        <a:rPr lang="en-GB" sz="1000" baseline="0" dirty="0" smtClean="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Revised by: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PHASE</a:t>
                      </a:r>
                      <a:r>
                        <a:rPr lang="en-GB" sz="1000" baseline="0" dirty="0" smtClean="0">
                          <a:effectLst/>
                          <a:latin typeface="Calibri" panose="020F0502020204030204" pitchFamily="34" charset="0"/>
                          <a:ea typeface="Calibri" panose="020F0502020204030204" pitchFamily="34" charset="0"/>
                          <a:cs typeface="Times New Roman" panose="02020603050405020304" pitchFamily="18" charset="0"/>
                        </a:rPr>
                        <a:t> 3  Later revisions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dirty="0" smtClean="0">
                          <a:effectLst/>
                        </a:rPr>
                        <a:t>Revised</a:t>
                      </a:r>
                      <a:r>
                        <a:rPr lang="en-GB" sz="1000" baseline="0" dirty="0" smtClean="0">
                          <a:effectLst/>
                        </a:rPr>
                        <a:t> by: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r>
              <a:tr h="445697">
                <a:tc>
                  <a:txBody>
                    <a:bodyPr/>
                    <a:lstStyle/>
                    <a:p>
                      <a:pPr>
                        <a:lnSpc>
                          <a:spcPct val="107000"/>
                        </a:lnSpc>
                        <a:spcAft>
                          <a:spcPts val="0"/>
                        </a:spcAft>
                      </a:pPr>
                      <a:r>
                        <a:rPr lang="en-GB" sz="1000" dirty="0" smtClean="0">
                          <a:effectLst/>
                        </a:rPr>
                        <a:t>1971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0070C0"/>
                    </a:solidFill>
                  </a:tcPr>
                </a:tc>
                <a:tc>
                  <a:txBody>
                    <a:bodyPr/>
                    <a:lstStyle/>
                    <a:p>
                      <a:pPr>
                        <a:lnSpc>
                          <a:spcPct val="107000"/>
                        </a:lnSpc>
                        <a:spcAft>
                          <a:spcPts val="0"/>
                        </a:spcAft>
                      </a:pPr>
                      <a:r>
                        <a:rPr lang="en-GB" sz="1000" b="1" i="1" dirty="0" err="1" smtClean="0">
                          <a:effectLst/>
                        </a:rPr>
                        <a:t>Marrella</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a:effectLst/>
                        </a:rPr>
                        <a:t>close to </a:t>
                      </a:r>
                      <a:r>
                        <a:rPr lang="en-GB" sz="1000" dirty="0" smtClean="0">
                          <a:effectLst/>
                        </a:rPr>
                        <a:t>trilobite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a:effectLst/>
                        </a:rPr>
                        <a:t>unique </a:t>
                      </a:r>
                      <a:r>
                        <a:rPr lang="en-GB" sz="1000" dirty="0" smtClean="0">
                          <a:effectLst/>
                        </a:rPr>
                        <a:t>arthropod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smtClean="0">
                          <a:effectLst/>
                        </a:rPr>
                        <a:t>Whittington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trilobite/chelicerate stem group</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Briggs and </a:t>
                      </a:r>
                      <a:r>
                        <a:rPr lang="en-GB" sz="1000" dirty="0" err="1" smtClean="0">
                          <a:effectLst/>
                          <a:latin typeface="Calibri" panose="020F0502020204030204" pitchFamily="34" charset="0"/>
                          <a:ea typeface="Calibri" panose="020F0502020204030204" pitchFamily="34" charset="0"/>
                          <a:cs typeface="Times New Roman" panose="02020603050405020304" pitchFamily="18" charset="0"/>
                        </a:rPr>
                        <a:t>Fortey</a:t>
                      </a: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 (1989)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r>
              <a:tr h="432196">
                <a:tc>
                  <a:txBody>
                    <a:bodyPr/>
                    <a:lstStyle/>
                    <a:p>
                      <a:pPr>
                        <a:lnSpc>
                          <a:spcPct val="107000"/>
                        </a:lnSpc>
                        <a:spcAft>
                          <a:spcPts val="0"/>
                        </a:spcAft>
                      </a:pPr>
                      <a:r>
                        <a:rPr lang="en-GB" sz="1000" dirty="0">
                          <a:effectLst/>
                        </a:rPr>
                        <a:t>1974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0070C0"/>
                    </a:solidFill>
                  </a:tcPr>
                </a:tc>
                <a:tc>
                  <a:txBody>
                    <a:bodyPr/>
                    <a:lstStyle/>
                    <a:p>
                      <a:pPr>
                        <a:lnSpc>
                          <a:spcPct val="107000"/>
                        </a:lnSpc>
                        <a:spcAft>
                          <a:spcPts val="0"/>
                        </a:spcAft>
                      </a:pPr>
                      <a:r>
                        <a:rPr lang="en-GB" sz="1000" b="1" i="1" dirty="0" err="1" smtClean="0">
                          <a:effectLst/>
                        </a:rPr>
                        <a:t>Yohoia</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a:effectLst/>
                        </a:rPr>
                        <a:t>branchiopod </a:t>
                      </a:r>
                      <a:r>
                        <a:rPr lang="en-GB" sz="1000" dirty="0" smtClean="0">
                          <a:effectLst/>
                        </a:rPr>
                        <a:t>crustacean or </a:t>
                      </a:r>
                      <a:r>
                        <a:rPr lang="en-GB" sz="1000" dirty="0" err="1" smtClean="0">
                          <a:effectLst/>
                        </a:rPr>
                        <a:t>trilobitoid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a:effectLst/>
                        </a:rPr>
                        <a:t>unique arthropod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smtClean="0">
                          <a:effectLst/>
                        </a:rPr>
                        <a:t>Whittington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trilobite/chelicerate stem group</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Briggs and </a:t>
                      </a:r>
                      <a:r>
                        <a:rPr lang="en-GB" sz="1000" dirty="0" err="1" smtClean="0">
                          <a:effectLst/>
                          <a:latin typeface="Calibri" panose="020F0502020204030204" pitchFamily="34" charset="0"/>
                          <a:ea typeface="Calibri" panose="020F0502020204030204" pitchFamily="34" charset="0"/>
                          <a:cs typeface="Times New Roman" panose="02020603050405020304" pitchFamily="18" charset="0"/>
                        </a:rPr>
                        <a:t>Fortey</a:t>
                      </a: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 (1989)</a:t>
                      </a:r>
                    </a:p>
                    <a:p>
                      <a:pPr>
                        <a:lnSpc>
                          <a:spcPct val="107000"/>
                        </a:lnSpc>
                        <a:spcAft>
                          <a:spcPts val="0"/>
                        </a:spcAft>
                      </a:pP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bg2"/>
                    </a:solidFill>
                  </a:tcPr>
                </a:tc>
              </a:tr>
              <a:tr h="493925">
                <a:tc>
                  <a:txBody>
                    <a:bodyPr/>
                    <a:lstStyle/>
                    <a:p>
                      <a:pPr>
                        <a:lnSpc>
                          <a:spcPct val="107000"/>
                        </a:lnSpc>
                        <a:spcAft>
                          <a:spcPts val="0"/>
                        </a:spcAft>
                      </a:pPr>
                      <a:r>
                        <a:rPr lang="en-GB" sz="1000" dirty="0" smtClean="0">
                          <a:effectLst/>
                        </a:rPr>
                        <a:t>1975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0070C0"/>
                    </a:solidFill>
                  </a:tcPr>
                </a:tc>
                <a:tc>
                  <a:txBody>
                    <a:bodyPr/>
                    <a:lstStyle/>
                    <a:p>
                      <a:pPr>
                        <a:lnSpc>
                          <a:spcPct val="107000"/>
                        </a:lnSpc>
                        <a:spcAft>
                          <a:spcPts val="0"/>
                        </a:spcAft>
                      </a:pPr>
                      <a:r>
                        <a:rPr lang="en-GB" sz="1000" b="1" i="1" dirty="0" err="1" smtClean="0">
                          <a:effectLst/>
                        </a:rPr>
                        <a:t>Opabinia</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7030A0"/>
                    </a:solidFill>
                  </a:tcPr>
                </a:tc>
                <a:tc>
                  <a:txBody>
                    <a:bodyPr/>
                    <a:lstStyle/>
                    <a:p>
                      <a:pPr>
                        <a:lnSpc>
                          <a:spcPct val="107000"/>
                        </a:lnSpc>
                        <a:spcAft>
                          <a:spcPts val="0"/>
                        </a:spcAft>
                      </a:pPr>
                      <a:r>
                        <a:rPr lang="en-GB" sz="1000" dirty="0">
                          <a:effectLst/>
                        </a:rPr>
                        <a:t>branchiopod crustacean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7030A0"/>
                    </a:solidFill>
                  </a:tcPr>
                </a:tc>
                <a:tc>
                  <a:txBody>
                    <a:bodyPr/>
                    <a:lstStyle/>
                    <a:p>
                      <a:pPr>
                        <a:lnSpc>
                          <a:spcPct val="107000"/>
                        </a:lnSpc>
                        <a:spcAft>
                          <a:spcPts val="0"/>
                        </a:spcAft>
                      </a:pPr>
                      <a:r>
                        <a:rPr lang="en-GB" sz="1000" dirty="0">
                          <a:effectLst/>
                        </a:rPr>
                        <a:t>new phylum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7030A0"/>
                    </a:solidFill>
                  </a:tcPr>
                </a:tc>
                <a:tc>
                  <a:txBody>
                    <a:bodyPr/>
                    <a:lstStyle/>
                    <a:p>
                      <a:pPr>
                        <a:lnSpc>
                          <a:spcPct val="107000"/>
                        </a:lnSpc>
                        <a:spcAft>
                          <a:spcPts val="0"/>
                        </a:spcAft>
                      </a:pPr>
                      <a:r>
                        <a:rPr lang="en-GB" sz="1000" dirty="0" smtClean="0">
                          <a:effectLst/>
                        </a:rPr>
                        <a:t>Whittington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7030A0"/>
                    </a:solidFill>
                  </a:tcPr>
                </a:tc>
                <a:tc>
                  <a:txBody>
                    <a:bodyPr/>
                    <a:lstStyle/>
                    <a:p>
                      <a:pPr>
                        <a:lnSpc>
                          <a:spcPct val="107000"/>
                        </a:lnSpc>
                        <a:spcAft>
                          <a:spcPts val="0"/>
                        </a:spcAft>
                      </a:pPr>
                      <a:r>
                        <a:rPr lang="en-GB" sz="1000" dirty="0" err="1" smtClean="0">
                          <a:effectLst/>
                          <a:latin typeface="Calibri" panose="020F0502020204030204" pitchFamily="34" charset="0"/>
                          <a:ea typeface="Calibri" panose="020F0502020204030204" pitchFamily="34" charset="0"/>
                          <a:cs typeface="Times New Roman" panose="02020603050405020304" pitchFamily="18" charset="0"/>
                        </a:rPr>
                        <a:t>dinocarid</a:t>
                      </a: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 (?) stem group arthropod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7030A0"/>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Budd (1996, 2003)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7030A0"/>
                    </a:solidFill>
                  </a:tcPr>
                </a:tc>
              </a:tr>
              <a:tr h="459209">
                <a:tc>
                  <a:txBody>
                    <a:bodyPr/>
                    <a:lstStyle/>
                    <a:p>
                      <a:pPr>
                        <a:lnSpc>
                          <a:spcPct val="107000"/>
                        </a:lnSpc>
                        <a:spcAft>
                          <a:spcPts val="0"/>
                        </a:spcAft>
                      </a:pPr>
                      <a:r>
                        <a:rPr lang="en-GB" sz="1000" dirty="0" smtClean="0">
                          <a:effectLst/>
                        </a:rPr>
                        <a:t>1975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b="1" i="1" dirty="0" err="1" smtClean="0">
                          <a:effectLst/>
                        </a:rPr>
                        <a:t>Burgessia</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a:effectLst/>
                        </a:rPr>
                        <a:t>branchiopod crustacean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a:effectLst/>
                        </a:rPr>
                        <a:t>unique arthropod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smtClean="0">
                          <a:effectLst/>
                        </a:rPr>
                        <a:t>Hughes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stem-group chelicerate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Briggs and </a:t>
                      </a:r>
                      <a:r>
                        <a:rPr lang="en-GB" sz="1000" dirty="0" err="1" smtClean="0">
                          <a:effectLst/>
                          <a:latin typeface="Calibri" panose="020F0502020204030204" pitchFamily="34" charset="0"/>
                          <a:ea typeface="Calibri" panose="020F0502020204030204" pitchFamily="34" charset="0"/>
                          <a:cs typeface="Times New Roman" panose="02020603050405020304" pitchFamily="18" charset="0"/>
                        </a:rPr>
                        <a:t>Fortey</a:t>
                      </a: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 (1989)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r>
              <a:tr h="472713">
                <a:tc>
                  <a:txBody>
                    <a:bodyPr/>
                    <a:lstStyle/>
                    <a:p>
                      <a:pPr>
                        <a:lnSpc>
                          <a:spcPct val="107000"/>
                        </a:lnSpc>
                        <a:spcAft>
                          <a:spcPts val="0"/>
                        </a:spcAft>
                      </a:pPr>
                      <a:r>
                        <a:rPr lang="en-GB" sz="1000" dirty="0">
                          <a:effectLst/>
                        </a:rPr>
                        <a:t>1977</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b="1" i="1" dirty="0" err="1" smtClean="0">
                          <a:effectLst/>
                        </a:rPr>
                        <a:t>Hallucigenia</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0000"/>
                    </a:solidFill>
                  </a:tcPr>
                </a:tc>
                <a:tc>
                  <a:txBody>
                    <a:bodyPr/>
                    <a:lstStyle/>
                    <a:p>
                      <a:pPr>
                        <a:lnSpc>
                          <a:spcPct val="107000"/>
                        </a:lnSpc>
                        <a:spcAft>
                          <a:spcPts val="0"/>
                        </a:spcAft>
                      </a:pPr>
                      <a:r>
                        <a:rPr lang="en-GB" sz="1000" dirty="0">
                          <a:effectLst/>
                        </a:rPr>
                        <a:t>polychaete worm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0000"/>
                    </a:solidFill>
                  </a:tcPr>
                </a:tc>
                <a:tc>
                  <a:txBody>
                    <a:bodyPr/>
                    <a:lstStyle/>
                    <a:p>
                      <a:pPr>
                        <a:lnSpc>
                          <a:spcPct val="107000"/>
                        </a:lnSpc>
                        <a:spcAft>
                          <a:spcPts val="0"/>
                        </a:spcAft>
                      </a:pPr>
                      <a:r>
                        <a:rPr lang="en-GB" sz="1000" dirty="0">
                          <a:effectLst/>
                        </a:rPr>
                        <a:t>new phylum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0000"/>
                    </a:solidFill>
                  </a:tcPr>
                </a:tc>
                <a:tc>
                  <a:txBody>
                    <a:bodyPr/>
                    <a:lstStyle/>
                    <a:p>
                      <a:pPr>
                        <a:lnSpc>
                          <a:spcPct val="107000"/>
                        </a:lnSpc>
                        <a:spcAft>
                          <a:spcPts val="0"/>
                        </a:spcAft>
                      </a:pPr>
                      <a:r>
                        <a:rPr lang="en-GB" sz="1000" dirty="0">
                          <a:effectLst/>
                        </a:rPr>
                        <a:t>Conway </a:t>
                      </a:r>
                      <a:r>
                        <a:rPr lang="en-GB" sz="1000" dirty="0" smtClean="0">
                          <a:effectLst/>
                        </a:rPr>
                        <a:t>Morris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0000"/>
                    </a:solidFill>
                  </a:tcPr>
                </a:tc>
                <a:tc>
                  <a:txBody>
                    <a:bodyPr/>
                    <a:lstStyle/>
                    <a:p>
                      <a:pPr>
                        <a:lnSpc>
                          <a:spcPct val="107000"/>
                        </a:lnSpc>
                        <a:spcAft>
                          <a:spcPts val="0"/>
                        </a:spcAft>
                      </a:pPr>
                      <a:r>
                        <a:rPr lang="en-GB" sz="1000" dirty="0" err="1" smtClean="0">
                          <a:effectLst/>
                          <a:latin typeface="Calibri" panose="020F0502020204030204" pitchFamily="34" charset="0"/>
                          <a:ea typeface="Calibri" panose="020F0502020204030204" pitchFamily="34" charset="0"/>
                          <a:cs typeface="Times New Roman" panose="02020603050405020304" pitchFamily="18" charset="0"/>
                        </a:rPr>
                        <a:t>onychophoran</a:t>
                      </a: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 stem group</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0000"/>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Caron et al (2006</a:t>
                      </a:r>
                      <a:r>
                        <a:rPr lang="en-GB" sz="1000" smtClean="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0000"/>
                    </a:solidFill>
                  </a:tcPr>
                </a:tc>
              </a:tr>
              <a:tr h="472714">
                <a:tc>
                  <a:txBody>
                    <a:bodyPr/>
                    <a:lstStyle/>
                    <a:p>
                      <a:pPr>
                        <a:lnSpc>
                          <a:spcPct val="107000"/>
                        </a:lnSpc>
                        <a:spcAft>
                          <a:spcPts val="0"/>
                        </a:spcAft>
                      </a:pPr>
                      <a:r>
                        <a:rPr lang="en-GB" sz="1000">
                          <a:effectLst/>
                        </a:rPr>
                        <a:t>1978</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b="1" i="1" dirty="0" err="1" smtClean="0">
                          <a:effectLst/>
                        </a:rPr>
                        <a:t>Branchiocaris</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err="1">
                          <a:effectLst/>
                        </a:rPr>
                        <a:t>malacostracan</a:t>
                      </a:r>
                      <a:r>
                        <a:rPr lang="en-GB" sz="1000" dirty="0">
                          <a:effectLst/>
                        </a:rPr>
                        <a:t> </a:t>
                      </a:r>
                      <a:r>
                        <a:rPr lang="en-GB" sz="1000" dirty="0" smtClean="0">
                          <a:effectLst/>
                        </a:rPr>
                        <a:t>crustacean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a:effectLst/>
                        </a:rPr>
                        <a:t>unique arthropod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smtClean="0">
                          <a:effectLst/>
                        </a:rPr>
                        <a:t>Briggs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err="1" smtClean="0">
                          <a:effectLst/>
                          <a:latin typeface="Calibri" panose="020F0502020204030204" pitchFamily="34" charset="0"/>
                          <a:ea typeface="Calibri" panose="020F0502020204030204" pitchFamily="34" charset="0"/>
                          <a:cs typeface="Times New Roman" panose="02020603050405020304" pitchFamily="18" charset="0"/>
                        </a:rPr>
                        <a:t>malacostracan</a:t>
                      </a: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 crustacean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Briggs and </a:t>
                      </a:r>
                      <a:r>
                        <a:rPr lang="en-GB" sz="1000" dirty="0" err="1" smtClean="0">
                          <a:effectLst/>
                          <a:latin typeface="Calibri" panose="020F0502020204030204" pitchFamily="34" charset="0"/>
                          <a:ea typeface="Calibri" panose="020F0502020204030204" pitchFamily="34" charset="0"/>
                          <a:cs typeface="Times New Roman" panose="02020603050405020304" pitchFamily="18" charset="0"/>
                        </a:rPr>
                        <a:t>Fortey</a:t>
                      </a: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 (1989)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2">
                        <a:lumMod val="40000"/>
                        <a:lumOff val="60000"/>
                      </a:schemeClr>
                    </a:solidFill>
                  </a:tcPr>
                </a:tc>
              </a:tr>
              <a:tr h="459209">
                <a:tc>
                  <a:txBody>
                    <a:bodyPr/>
                    <a:lstStyle/>
                    <a:p>
                      <a:pPr>
                        <a:lnSpc>
                          <a:spcPct val="107000"/>
                        </a:lnSpc>
                        <a:spcAft>
                          <a:spcPts val="0"/>
                        </a:spcAft>
                      </a:pPr>
                      <a:r>
                        <a:rPr lang="en-GB" sz="1000" dirty="0">
                          <a:effectLst/>
                        </a:rPr>
                        <a:t>1985</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b="1" i="1" dirty="0" err="1" smtClean="0">
                          <a:effectLst/>
                        </a:rPr>
                        <a:t>Wiwaxia</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6">
                        <a:lumMod val="40000"/>
                        <a:lumOff val="60000"/>
                      </a:schemeClr>
                    </a:solidFill>
                  </a:tcPr>
                </a:tc>
                <a:tc>
                  <a:txBody>
                    <a:bodyPr/>
                    <a:lstStyle/>
                    <a:p>
                      <a:pPr>
                        <a:lnSpc>
                          <a:spcPct val="107000"/>
                        </a:lnSpc>
                        <a:spcAft>
                          <a:spcPts val="0"/>
                        </a:spcAft>
                      </a:pPr>
                      <a:r>
                        <a:rPr lang="en-GB" sz="1000" dirty="0">
                          <a:effectLst/>
                        </a:rPr>
                        <a:t>polychaete worm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6">
                        <a:lumMod val="40000"/>
                        <a:lumOff val="60000"/>
                      </a:schemeClr>
                    </a:solidFill>
                  </a:tcPr>
                </a:tc>
                <a:tc>
                  <a:txBody>
                    <a:bodyPr/>
                    <a:lstStyle/>
                    <a:p>
                      <a:pPr>
                        <a:lnSpc>
                          <a:spcPct val="107000"/>
                        </a:lnSpc>
                        <a:spcAft>
                          <a:spcPts val="0"/>
                        </a:spcAft>
                      </a:pPr>
                      <a:r>
                        <a:rPr lang="en-GB" sz="1000" dirty="0">
                          <a:effectLst/>
                        </a:rPr>
                        <a:t>new phylum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6">
                        <a:lumMod val="40000"/>
                        <a:lumOff val="60000"/>
                      </a:schemeClr>
                    </a:solidFill>
                  </a:tcPr>
                </a:tc>
                <a:tc>
                  <a:txBody>
                    <a:bodyPr/>
                    <a:lstStyle/>
                    <a:p>
                      <a:pPr>
                        <a:lnSpc>
                          <a:spcPct val="107000"/>
                        </a:lnSpc>
                        <a:spcAft>
                          <a:spcPts val="0"/>
                        </a:spcAft>
                      </a:pPr>
                      <a:r>
                        <a:rPr lang="en-GB" sz="1000" dirty="0">
                          <a:effectLst/>
                        </a:rPr>
                        <a:t>Conway </a:t>
                      </a:r>
                      <a:r>
                        <a:rPr lang="en-GB" sz="1000" dirty="0" smtClean="0">
                          <a:effectLst/>
                        </a:rPr>
                        <a:t>Morris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6">
                        <a:lumMod val="40000"/>
                        <a:lumOff val="60000"/>
                      </a:schemeClr>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mollusc</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6">
                        <a:lumMod val="40000"/>
                        <a:lumOff val="60000"/>
                      </a:schemeClr>
                    </a:solidFill>
                  </a:tcPr>
                </a:tc>
                <a:tc>
                  <a:txBody>
                    <a:bodyPr/>
                    <a:lstStyle/>
                    <a:p>
                      <a:pPr>
                        <a:lnSpc>
                          <a:spcPct val="107000"/>
                        </a:lnSpc>
                        <a:spcAft>
                          <a:spcPts val="0"/>
                        </a:spcAft>
                      </a:pPr>
                      <a:r>
                        <a:rPr lang="en-GB" sz="1000" dirty="0" smtClean="0">
                          <a:effectLst/>
                          <a:latin typeface="Calibri" panose="020F0502020204030204" pitchFamily="34" charset="0"/>
                          <a:ea typeface="Calibri" panose="020F0502020204030204" pitchFamily="34" charset="0"/>
                          <a:cs typeface="Times New Roman" panose="02020603050405020304" pitchFamily="18" charset="0"/>
                        </a:rPr>
                        <a:t>Caron et al (2006)</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chemeClr val="accent6">
                        <a:lumMod val="40000"/>
                        <a:lumOff val="60000"/>
                      </a:schemeClr>
                    </a:solidFill>
                  </a:tcPr>
                </a:tc>
              </a:tr>
              <a:tr h="524274">
                <a:tc>
                  <a:txBody>
                    <a:bodyPr/>
                    <a:lstStyle/>
                    <a:p>
                      <a:pPr>
                        <a:lnSpc>
                          <a:spcPct val="107000"/>
                        </a:lnSpc>
                        <a:spcAft>
                          <a:spcPts val="0"/>
                        </a:spcAft>
                      </a:pPr>
                      <a:r>
                        <a:rPr lang="en-GB" sz="1000" dirty="0">
                          <a:effectLst/>
                        </a:rPr>
                        <a:t>1985</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r>
                        <a:rPr lang="en-GB" sz="1000" b="1" i="1" dirty="0" err="1" smtClean="0">
                          <a:effectLst/>
                        </a:rPr>
                        <a:t>Anomalocaris</a:t>
                      </a:r>
                      <a:r>
                        <a:rPr lang="en-GB" sz="1000" b="1" i="1" dirty="0" smtClean="0">
                          <a:effectLst/>
                        </a:rPr>
                        <a:t>*   #</a:t>
                      </a:r>
                      <a:endParaRPr lang="en-GB" sz="1000" b="1" i="1"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C000"/>
                    </a:solidFill>
                  </a:tcPr>
                </a:tc>
                <a:tc>
                  <a:txBody>
                    <a:bodyPr/>
                    <a:lstStyle/>
                    <a:p>
                      <a:pPr>
                        <a:lnSpc>
                          <a:spcPct val="107000"/>
                        </a:lnSpc>
                        <a:spcAft>
                          <a:spcPts val="0"/>
                        </a:spcAft>
                      </a:pPr>
                      <a:r>
                        <a:rPr lang="en-GB" sz="1000" dirty="0" smtClean="0">
                          <a:solidFill>
                            <a:schemeClr val="tx1"/>
                          </a:solidFill>
                          <a:effectLst/>
                        </a:rPr>
                        <a:t>brachiopod </a:t>
                      </a:r>
                      <a:r>
                        <a:rPr lang="en-GB" sz="1000" dirty="0" err="1" smtClean="0">
                          <a:solidFill>
                            <a:schemeClr val="tx1"/>
                          </a:solidFill>
                          <a:effectLst/>
                        </a:rPr>
                        <a:t>crusteacean</a:t>
                      </a:r>
                      <a:r>
                        <a:rPr lang="en-GB" sz="1000" dirty="0" smtClean="0">
                          <a:solidFill>
                            <a:schemeClr val="tx1"/>
                          </a:solidFill>
                          <a:effectLst/>
                        </a:rPr>
                        <a:t>  </a:t>
                      </a:r>
                    </a:p>
                    <a:p>
                      <a:pPr>
                        <a:lnSpc>
                          <a:spcPct val="107000"/>
                        </a:lnSpc>
                        <a:spcAft>
                          <a:spcPts val="0"/>
                        </a:spcAft>
                      </a:pPr>
                      <a:r>
                        <a:rPr lang="en-GB" sz="1000" dirty="0" smtClean="0">
                          <a:solidFill>
                            <a:schemeClr val="tx1"/>
                          </a:solidFill>
                          <a:effectLst/>
                        </a:rPr>
                        <a:t> </a:t>
                      </a:r>
                      <a:r>
                        <a:rPr lang="en-GB" sz="1000" dirty="0" smtClean="0">
                          <a:solidFill>
                            <a:srgbClr val="002060"/>
                          </a:solidFill>
                          <a:effectLst/>
                        </a:rPr>
                        <a:t>(* Walcott also identified parts of the  final animal as jellyfish &amp; sea cucumber)</a:t>
                      </a:r>
                      <a:endParaRPr lang="en-GB" sz="1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C000"/>
                    </a:solidFill>
                  </a:tcPr>
                </a:tc>
                <a:tc>
                  <a:txBody>
                    <a:bodyPr/>
                    <a:lstStyle/>
                    <a:p>
                      <a:pPr>
                        <a:lnSpc>
                          <a:spcPct val="107000"/>
                        </a:lnSpc>
                        <a:spcAft>
                          <a:spcPts val="0"/>
                        </a:spcAft>
                      </a:pPr>
                      <a:r>
                        <a:rPr lang="en-GB" sz="1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new phylum</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C000"/>
                    </a:solidFill>
                  </a:tcPr>
                </a:tc>
                <a:tc>
                  <a:txBody>
                    <a:bodyPr/>
                    <a:lstStyle/>
                    <a:p>
                      <a:pPr>
                        <a:lnSpc>
                          <a:spcPct val="107000"/>
                        </a:lnSpc>
                        <a:spcAft>
                          <a:spcPts val="0"/>
                        </a:spcAft>
                      </a:pPr>
                      <a:r>
                        <a:rPr lang="en-GB" sz="1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Whittington &amp; Briggs </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C000"/>
                    </a:solidFill>
                  </a:tcPr>
                </a:tc>
                <a:tc>
                  <a:txBody>
                    <a:bodyPr/>
                    <a:lstStyle/>
                    <a:p>
                      <a:pPr>
                        <a:lnSpc>
                          <a:spcPct val="107000"/>
                        </a:lnSpc>
                        <a:spcAft>
                          <a:spcPts val="0"/>
                        </a:spcAft>
                      </a:pPr>
                      <a:r>
                        <a:rPr lang="en-GB" sz="10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dinocarid</a:t>
                      </a:r>
                      <a:r>
                        <a:rPr lang="en-GB" sz="1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stem group arthropod</a:t>
                      </a:r>
                      <a:endParaRPr lang="en-GB"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C000"/>
                    </a:solidFill>
                  </a:tcPr>
                </a:tc>
                <a:tc>
                  <a:txBody>
                    <a:bodyPr/>
                    <a:lstStyle/>
                    <a:p>
                      <a:pPr>
                        <a:lnSpc>
                          <a:spcPct val="107000"/>
                        </a:lnSpc>
                        <a:spcAft>
                          <a:spcPts val="0"/>
                        </a:spcAft>
                      </a:pPr>
                      <a:r>
                        <a:rPr lang="en-GB" sz="1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Collins (1996)</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solidFill>
                      <a:srgbClr val="FFC000"/>
                    </a:solidFill>
                  </a:tcPr>
                </a:tc>
              </a:tr>
              <a:tr h="494084">
                <a:tc>
                  <a:txBody>
                    <a:bodyPr/>
                    <a:lstStyle/>
                    <a:p>
                      <a:pPr>
                        <a:lnSpc>
                          <a:spcPct val="107000"/>
                        </a:lnSpc>
                        <a:spcAft>
                          <a:spcPts val="0"/>
                        </a:spcAft>
                      </a:pP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endParaRPr lang="en-GB" sz="9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endParaRPr lang="en-GB" sz="900" dirty="0"/>
                    </a:p>
                  </a:txBody>
                  <a:tcPr marL="53662" marR="53662" marT="0" marB="0"/>
                </a:tc>
                <a:tc>
                  <a:txBody>
                    <a:bodyPr/>
                    <a:lstStyle/>
                    <a:p>
                      <a:pPr>
                        <a:lnSpc>
                          <a:spcPct val="107000"/>
                        </a:lnSpc>
                        <a:spcAft>
                          <a:spcPts val="0"/>
                        </a:spcAft>
                      </a:pP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c>
                  <a:txBody>
                    <a:bodyPr/>
                    <a:lstStyle/>
                    <a:p>
                      <a:pPr>
                        <a:lnSpc>
                          <a:spcPct val="107000"/>
                        </a:lnSpc>
                        <a:spcAft>
                          <a:spcPts val="0"/>
                        </a:spcAft>
                      </a:pP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662" marR="53662" marT="0" marB="0"/>
                </a:tc>
              </a:tr>
            </a:tbl>
          </a:graphicData>
        </a:graphic>
      </p:graphicFrame>
      <p:sp>
        <p:nvSpPr>
          <p:cNvPr id="2" name="TextBox 1"/>
          <p:cNvSpPr txBox="1"/>
          <p:nvPr/>
        </p:nvSpPr>
        <p:spPr>
          <a:xfrm>
            <a:off x="167425" y="141667"/>
            <a:ext cx="11848563" cy="707886"/>
          </a:xfrm>
          <a:prstGeom prst="rect">
            <a:avLst/>
          </a:prstGeom>
          <a:noFill/>
        </p:spPr>
        <p:txBody>
          <a:bodyPr wrap="square" rtlCol="0">
            <a:spAutoFit/>
          </a:bodyPr>
          <a:lstStyle/>
          <a:p>
            <a:pPr algn="ctr"/>
            <a:r>
              <a:rPr lang="en-GB" dirty="0" smtClean="0"/>
              <a:t> </a:t>
            </a:r>
            <a:r>
              <a:rPr lang="en-GB" sz="2000" b="1" dirty="0" smtClean="0">
                <a:latin typeface="+mj-lt"/>
              </a:rPr>
              <a:t>Summary of first, second and third phases in the revised classification of the most problematical members of the Burgess Shale fauna (adapted from </a:t>
            </a:r>
            <a:r>
              <a:rPr lang="en-GB" sz="2000" b="1" dirty="0" err="1" smtClean="0">
                <a:latin typeface="+mj-lt"/>
              </a:rPr>
              <a:t>Brysse</a:t>
            </a:r>
            <a:r>
              <a:rPr lang="en-GB" sz="2000" b="1" dirty="0" smtClean="0">
                <a:latin typeface="+mj-lt"/>
              </a:rPr>
              <a:t> 2008 table 2 and text)</a:t>
            </a:r>
            <a:endParaRPr lang="en-GB" sz="2000" b="1" dirty="0">
              <a:latin typeface="+mj-lt"/>
            </a:endParaRPr>
          </a:p>
        </p:txBody>
      </p:sp>
      <p:sp>
        <p:nvSpPr>
          <p:cNvPr id="6" name="TextBox 5"/>
          <p:cNvSpPr txBox="1"/>
          <p:nvPr/>
        </p:nvSpPr>
        <p:spPr>
          <a:xfrm>
            <a:off x="7482625" y="1700011"/>
            <a:ext cx="184731" cy="369332"/>
          </a:xfrm>
          <a:prstGeom prst="rect">
            <a:avLst/>
          </a:prstGeom>
          <a:noFill/>
        </p:spPr>
        <p:txBody>
          <a:bodyPr wrap="none" rtlCol="0">
            <a:spAutoFit/>
          </a:bodyPr>
          <a:lstStyle/>
          <a:p>
            <a:endParaRPr lang="en-GB" dirty="0"/>
          </a:p>
        </p:txBody>
      </p:sp>
      <p:sp>
        <p:nvSpPr>
          <p:cNvPr id="4" name="TextBox 3"/>
          <p:cNvSpPr txBox="1"/>
          <p:nvPr/>
        </p:nvSpPr>
        <p:spPr>
          <a:xfrm>
            <a:off x="2000878" y="5608607"/>
            <a:ext cx="3549498" cy="646331"/>
          </a:xfrm>
          <a:prstGeom prst="rect">
            <a:avLst/>
          </a:prstGeom>
          <a:noFill/>
        </p:spPr>
        <p:txBody>
          <a:bodyPr wrap="none" rtlCol="0">
            <a:spAutoFit/>
          </a:bodyPr>
          <a:lstStyle/>
          <a:p>
            <a:pPr algn="ctr"/>
            <a:r>
              <a:rPr lang="en-GB" b="1" dirty="0" smtClean="0"/>
              <a:t>Revisions covered in my earlier talk</a:t>
            </a:r>
          </a:p>
          <a:p>
            <a:pPr algn="ctr"/>
            <a:r>
              <a:rPr lang="en-GB" dirty="0" smtClean="0"/>
              <a:t>(summarised by Gould 1989)</a:t>
            </a:r>
            <a:endParaRPr lang="en-GB" dirty="0"/>
          </a:p>
        </p:txBody>
      </p:sp>
      <p:cxnSp>
        <p:nvCxnSpPr>
          <p:cNvPr id="8" name="Straight Arrow Connector 7"/>
          <p:cNvCxnSpPr/>
          <p:nvPr/>
        </p:nvCxnSpPr>
        <p:spPr>
          <a:xfrm>
            <a:off x="3155324" y="5528402"/>
            <a:ext cx="14939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627100" y="5608607"/>
            <a:ext cx="3539046" cy="646331"/>
          </a:xfrm>
          <a:prstGeom prst="rect">
            <a:avLst/>
          </a:prstGeom>
          <a:noFill/>
        </p:spPr>
        <p:txBody>
          <a:bodyPr wrap="none" rtlCol="0">
            <a:spAutoFit/>
          </a:bodyPr>
          <a:lstStyle/>
          <a:p>
            <a:pPr algn="ctr"/>
            <a:r>
              <a:rPr lang="en-GB" b="1" dirty="0" smtClean="0"/>
              <a:t>More recent cladistics-led revisions</a:t>
            </a:r>
          </a:p>
          <a:p>
            <a:pPr algn="ctr"/>
            <a:r>
              <a:rPr lang="en-GB" dirty="0" smtClean="0"/>
              <a:t>(summarised by </a:t>
            </a:r>
            <a:r>
              <a:rPr lang="en-GB" dirty="0" err="1" smtClean="0"/>
              <a:t>Brysse</a:t>
            </a:r>
            <a:r>
              <a:rPr lang="en-GB" dirty="0" smtClean="0"/>
              <a:t> 2008)</a:t>
            </a:r>
            <a:endParaRPr lang="en-GB" dirty="0"/>
          </a:p>
        </p:txBody>
      </p:sp>
      <p:cxnSp>
        <p:nvCxnSpPr>
          <p:cNvPr id="11" name="Straight Arrow Connector 10"/>
          <p:cNvCxnSpPr/>
          <p:nvPr/>
        </p:nvCxnSpPr>
        <p:spPr>
          <a:xfrm>
            <a:off x="5898524" y="5528402"/>
            <a:ext cx="27818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Left Brace 11"/>
          <p:cNvSpPr/>
          <p:nvPr/>
        </p:nvSpPr>
        <p:spPr>
          <a:xfrm>
            <a:off x="2266682" y="5653825"/>
            <a:ext cx="45719" cy="457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5-Point Star 12"/>
          <p:cNvSpPr/>
          <p:nvPr/>
        </p:nvSpPr>
        <p:spPr>
          <a:xfrm>
            <a:off x="418971" y="4842119"/>
            <a:ext cx="579551" cy="502613"/>
          </a:xfrm>
          <a:prstGeom prst="star5">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5-Point Star 14"/>
          <p:cNvSpPr/>
          <p:nvPr/>
        </p:nvSpPr>
        <p:spPr>
          <a:xfrm>
            <a:off x="476285" y="3361048"/>
            <a:ext cx="522237" cy="502613"/>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5-Point Star 15"/>
          <p:cNvSpPr/>
          <p:nvPr/>
        </p:nvSpPr>
        <p:spPr>
          <a:xfrm flipH="1">
            <a:off x="517821" y="2382590"/>
            <a:ext cx="509358" cy="502613"/>
          </a:xfrm>
          <a:prstGeom prst="star5">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p:cNvSpPr>
            <a:spLocks noGrp="1"/>
          </p:cNvSpPr>
          <p:nvPr>
            <p:ph type="sldNum" sz="quarter" idx="12"/>
          </p:nvPr>
        </p:nvSpPr>
        <p:spPr/>
        <p:txBody>
          <a:bodyPr/>
          <a:lstStyle/>
          <a:p>
            <a:fld id="{0C3C750E-3C81-4169-8FD7-C17884284226}" type="slidenum">
              <a:rPr lang="en-GB" smtClean="0"/>
              <a:t>31</a:t>
            </a:fld>
            <a:endParaRPr lang="en-GB"/>
          </a:p>
        </p:txBody>
      </p:sp>
      <p:sp>
        <p:nvSpPr>
          <p:cNvPr id="7" name="5-Point Star 6"/>
          <p:cNvSpPr/>
          <p:nvPr/>
        </p:nvSpPr>
        <p:spPr>
          <a:xfrm>
            <a:off x="9982200" y="5640946"/>
            <a:ext cx="885297" cy="83703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9138832" y="5640946"/>
            <a:ext cx="2775503" cy="923330"/>
          </a:xfrm>
          <a:prstGeom prst="rect">
            <a:avLst/>
          </a:prstGeom>
          <a:noFill/>
        </p:spPr>
        <p:txBody>
          <a:bodyPr wrap="none" rtlCol="0">
            <a:spAutoFit/>
          </a:bodyPr>
          <a:lstStyle/>
          <a:p>
            <a:r>
              <a:rPr lang="en-GB" dirty="0" smtClean="0"/>
              <a:t>Key former weird wonders,</a:t>
            </a:r>
          </a:p>
          <a:p>
            <a:r>
              <a:rPr lang="en-GB" dirty="0" smtClean="0"/>
              <a:t>now belong in stem groups </a:t>
            </a:r>
          </a:p>
          <a:p>
            <a:r>
              <a:rPr lang="en-GB" dirty="0" smtClean="0"/>
              <a:t>leading to existing phyla</a:t>
            </a:r>
            <a:endParaRPr lang="en-GB" dirty="0"/>
          </a:p>
        </p:txBody>
      </p:sp>
    </p:spTree>
    <p:extLst>
      <p:ext uri="{BB962C8B-B14F-4D97-AF65-F5344CB8AC3E}">
        <p14:creationId xmlns:p14="http://schemas.microsoft.com/office/powerpoint/2010/main" val="51771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additive="base">
                                        <p:cTn id="46" dur="500" fill="hold"/>
                                        <p:tgtEl>
                                          <p:spTgt spid="7"/>
                                        </p:tgtEl>
                                        <p:attrNameLst>
                                          <p:attrName>ppt_x</p:attrName>
                                        </p:attrNameLst>
                                      </p:cBhvr>
                                      <p:tavLst>
                                        <p:tav tm="0">
                                          <p:val>
                                            <p:strVal val="#ppt_x"/>
                                          </p:val>
                                        </p:tav>
                                        <p:tav tm="100000">
                                          <p:val>
                                            <p:strVal val="#ppt_x"/>
                                          </p:val>
                                        </p:tav>
                                      </p:tavLst>
                                    </p:anim>
                                    <p:anim calcmode="lin" valueType="num">
                                      <p:cBhvr additive="base">
                                        <p:cTn id="4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ppt_x"/>
                                          </p:val>
                                        </p:tav>
                                        <p:tav tm="100000">
                                          <p:val>
                                            <p:strVal val="#ppt_x"/>
                                          </p:val>
                                        </p:tav>
                                      </p:tavLst>
                                    </p:anim>
                                    <p:anim calcmode="lin" valueType="num">
                                      <p:cBhvr additive="base">
                                        <p:cTn id="5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additive="base">
                                        <p:cTn id="58" dur="500" fill="hold"/>
                                        <p:tgtEl>
                                          <p:spTgt spid="15"/>
                                        </p:tgtEl>
                                        <p:attrNameLst>
                                          <p:attrName>ppt_x</p:attrName>
                                        </p:attrNameLst>
                                      </p:cBhvr>
                                      <p:tavLst>
                                        <p:tav tm="0">
                                          <p:val>
                                            <p:strVal val="#ppt_x"/>
                                          </p:val>
                                        </p:tav>
                                        <p:tav tm="100000">
                                          <p:val>
                                            <p:strVal val="#ppt_x"/>
                                          </p:val>
                                        </p:tav>
                                      </p:tavLst>
                                    </p:anim>
                                    <p:anim calcmode="lin" valueType="num">
                                      <p:cBhvr additive="base">
                                        <p:cTn id="5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additive="base">
                                        <p:cTn id="64" dur="500" fill="hold"/>
                                        <p:tgtEl>
                                          <p:spTgt spid="16"/>
                                        </p:tgtEl>
                                        <p:attrNameLst>
                                          <p:attrName>ppt_x</p:attrName>
                                        </p:attrNameLst>
                                      </p:cBhvr>
                                      <p:tavLst>
                                        <p:tav tm="0">
                                          <p:val>
                                            <p:strVal val="#ppt_x"/>
                                          </p:val>
                                        </p:tav>
                                        <p:tav tm="100000">
                                          <p:val>
                                            <p:strVal val="#ppt_x"/>
                                          </p:val>
                                        </p:tav>
                                      </p:tavLst>
                                    </p:anim>
                                    <p:anim calcmode="lin" valueType="num">
                                      <p:cBhvr additive="base">
                                        <p:cTn id="6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9" grpId="0"/>
      <p:bldP spid="13" grpId="0" animBg="1"/>
      <p:bldP spid="15" grpId="0" animBg="1"/>
      <p:bldP spid="16" grpId="0" animBg="1"/>
      <p:bldP spid="7"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310205" y="542935"/>
            <a:ext cx="6399688" cy="1015663"/>
          </a:xfrm>
          <a:prstGeom prst="rect">
            <a:avLst/>
          </a:prstGeom>
          <a:noFill/>
        </p:spPr>
        <p:txBody>
          <a:bodyPr wrap="square" rtlCol="0">
            <a:spAutoFit/>
          </a:bodyPr>
          <a:lstStyle/>
          <a:p>
            <a:r>
              <a:rPr lang="en-GB" sz="2000" dirty="0" smtClean="0"/>
              <a:t>Starting point: wide range of soft bodied specimens including such ‘oddballs’ as </a:t>
            </a:r>
            <a:r>
              <a:rPr lang="en-GB" sz="2000" i="1" dirty="0" err="1" smtClean="0">
                <a:solidFill>
                  <a:srgbClr val="FF0000"/>
                </a:solidFill>
              </a:rPr>
              <a:t>Hallucigenia</a:t>
            </a:r>
            <a:r>
              <a:rPr lang="en-GB" sz="2000" dirty="0" smtClean="0"/>
              <a:t>, </a:t>
            </a:r>
            <a:r>
              <a:rPr lang="en-GB" sz="2000" i="1" dirty="0" err="1" smtClean="0">
                <a:solidFill>
                  <a:srgbClr val="FFC000"/>
                </a:solidFill>
              </a:rPr>
              <a:t>Anomalocaris</a:t>
            </a:r>
            <a:r>
              <a:rPr lang="en-GB" sz="2000" dirty="0" smtClean="0"/>
              <a:t> </a:t>
            </a:r>
          </a:p>
          <a:p>
            <a:r>
              <a:rPr lang="en-GB" sz="2000" dirty="0" smtClean="0"/>
              <a:t>and </a:t>
            </a:r>
            <a:r>
              <a:rPr lang="en-GB" sz="2000" i="1" dirty="0" err="1" smtClean="0">
                <a:solidFill>
                  <a:srgbClr val="7030A0"/>
                </a:solidFill>
              </a:rPr>
              <a:t>Opabinia</a:t>
            </a:r>
            <a:endParaRPr lang="en-GB" sz="2000" i="1" dirty="0">
              <a:solidFill>
                <a:srgbClr val="7030A0"/>
              </a:solidFill>
            </a:endParaRPr>
          </a:p>
        </p:txBody>
      </p:sp>
      <p:sp>
        <p:nvSpPr>
          <p:cNvPr id="23" name="TextBox 22"/>
          <p:cNvSpPr txBox="1"/>
          <p:nvPr/>
        </p:nvSpPr>
        <p:spPr>
          <a:xfrm flipH="1">
            <a:off x="310205" y="1506524"/>
            <a:ext cx="5912772" cy="1015663"/>
          </a:xfrm>
          <a:prstGeom prst="rect">
            <a:avLst/>
          </a:prstGeom>
          <a:noFill/>
        </p:spPr>
        <p:txBody>
          <a:bodyPr wrap="square" rtlCol="0">
            <a:spAutoFit/>
          </a:bodyPr>
          <a:lstStyle/>
          <a:p>
            <a:r>
              <a:rPr lang="en-GB" sz="2000" dirty="0" smtClean="0"/>
              <a:t>1.  Walcott’s first allocation of each enigmatic oddball genus to an </a:t>
            </a:r>
            <a:r>
              <a:rPr lang="en-GB" sz="2000" dirty="0" smtClean="0">
                <a:solidFill>
                  <a:schemeClr val="accent6"/>
                </a:solidFill>
              </a:rPr>
              <a:t>existing modern phylum</a:t>
            </a:r>
            <a:r>
              <a:rPr lang="en-GB" sz="2000" dirty="0" smtClean="0"/>
              <a:t>, either </a:t>
            </a:r>
            <a:r>
              <a:rPr lang="en-GB" sz="2000" dirty="0" err="1" smtClean="0"/>
              <a:t>annelida</a:t>
            </a:r>
            <a:r>
              <a:rPr lang="en-GB" sz="2000" dirty="0" smtClean="0"/>
              <a:t> or </a:t>
            </a:r>
            <a:r>
              <a:rPr lang="en-GB" sz="2000" dirty="0" err="1" smtClean="0"/>
              <a:t>arthropoda</a:t>
            </a:r>
            <a:r>
              <a:rPr lang="en-GB" sz="2000" dirty="0" smtClean="0"/>
              <a:t>  (have they been ‘shoe-horned’ in?) </a:t>
            </a:r>
            <a:endParaRPr lang="en-GB" sz="2000" dirty="0"/>
          </a:p>
        </p:txBody>
      </p:sp>
      <p:sp>
        <p:nvSpPr>
          <p:cNvPr id="24" name="TextBox 23"/>
          <p:cNvSpPr txBox="1"/>
          <p:nvPr/>
        </p:nvSpPr>
        <p:spPr>
          <a:xfrm>
            <a:off x="310205" y="2549271"/>
            <a:ext cx="5912772" cy="1323439"/>
          </a:xfrm>
          <a:prstGeom prst="rect">
            <a:avLst/>
          </a:prstGeom>
          <a:noFill/>
        </p:spPr>
        <p:txBody>
          <a:bodyPr wrap="square" rtlCol="0">
            <a:spAutoFit/>
          </a:bodyPr>
          <a:lstStyle/>
          <a:p>
            <a:r>
              <a:rPr lang="en-GB" sz="2000" dirty="0" smtClean="0"/>
              <a:t>2.  Whittington et al (and Gould) regard </a:t>
            </a:r>
            <a:r>
              <a:rPr lang="en-GB" sz="2000" dirty="0" err="1" smtClean="0"/>
              <a:t>enigmatics</a:t>
            </a:r>
            <a:r>
              <a:rPr lang="en-GB" sz="2000" dirty="0" smtClean="0"/>
              <a:t> </a:t>
            </a:r>
            <a:br>
              <a:rPr lang="en-GB" sz="2000" dirty="0" smtClean="0"/>
            </a:br>
            <a:r>
              <a:rPr lang="en-GB" sz="2000" dirty="0" smtClean="0"/>
              <a:t>each as members of </a:t>
            </a:r>
            <a:r>
              <a:rPr lang="en-GB" sz="2000" dirty="0" smtClean="0">
                <a:solidFill>
                  <a:schemeClr val="accent6"/>
                </a:solidFill>
              </a:rPr>
              <a:t>distinct phyla separate from modern phyla</a:t>
            </a:r>
            <a:r>
              <a:rPr lang="en-GB" sz="2000" dirty="0" smtClean="0"/>
              <a:t>, and originating from distinct annelid ancestors (metaphor of the ‘lawn’ of ‘weird wonders’)</a:t>
            </a:r>
            <a:endParaRPr lang="en-GB" sz="2000" dirty="0"/>
          </a:p>
        </p:txBody>
      </p:sp>
      <p:sp>
        <p:nvSpPr>
          <p:cNvPr id="25" name="TextBox 24"/>
          <p:cNvSpPr txBox="1"/>
          <p:nvPr/>
        </p:nvSpPr>
        <p:spPr>
          <a:xfrm>
            <a:off x="310204" y="3899794"/>
            <a:ext cx="6129232" cy="1631216"/>
          </a:xfrm>
          <a:prstGeom prst="rect">
            <a:avLst/>
          </a:prstGeom>
          <a:noFill/>
        </p:spPr>
        <p:txBody>
          <a:bodyPr wrap="square" rtlCol="0">
            <a:spAutoFit/>
          </a:bodyPr>
          <a:lstStyle/>
          <a:p>
            <a:r>
              <a:rPr lang="en-GB" sz="2000" dirty="0" smtClean="0"/>
              <a:t>3.  </a:t>
            </a:r>
            <a:r>
              <a:rPr lang="en-GB" sz="2000" dirty="0" err="1" smtClean="0"/>
              <a:t>Cladists</a:t>
            </a:r>
            <a:r>
              <a:rPr lang="en-GB" sz="2000" dirty="0" smtClean="0"/>
              <a:t> locate </a:t>
            </a:r>
            <a:r>
              <a:rPr lang="en-GB" sz="2000" dirty="0" err="1" smtClean="0"/>
              <a:t>enigmatics</a:t>
            </a:r>
            <a:r>
              <a:rPr lang="en-GB" sz="2000" dirty="0" smtClean="0"/>
              <a:t> on the </a:t>
            </a:r>
            <a:r>
              <a:rPr lang="en-GB" sz="2000" dirty="0" smtClean="0">
                <a:solidFill>
                  <a:schemeClr val="accent6"/>
                </a:solidFill>
              </a:rPr>
              <a:t>classificatory stems associated with modern groups</a:t>
            </a:r>
            <a:r>
              <a:rPr lang="en-GB" sz="2000" dirty="0" smtClean="0"/>
              <a:t>, </a:t>
            </a:r>
            <a:r>
              <a:rPr lang="en-GB" sz="2000" i="1" dirty="0" err="1" smtClean="0">
                <a:solidFill>
                  <a:srgbClr val="FF0000"/>
                </a:solidFill>
              </a:rPr>
              <a:t>Hallucigenia</a:t>
            </a:r>
            <a:r>
              <a:rPr lang="en-GB" sz="2000" dirty="0" smtClean="0"/>
              <a:t> on stem leading to </a:t>
            </a:r>
            <a:r>
              <a:rPr lang="en-GB" sz="2000" dirty="0" err="1" smtClean="0"/>
              <a:t>onychophorans</a:t>
            </a:r>
            <a:r>
              <a:rPr lang="en-GB" sz="2000" dirty="0" smtClean="0"/>
              <a:t> and </a:t>
            </a:r>
            <a:r>
              <a:rPr lang="en-GB" sz="2000" i="1" dirty="0" err="1" smtClean="0">
                <a:solidFill>
                  <a:schemeClr val="accent4"/>
                </a:solidFill>
              </a:rPr>
              <a:t>Anomalocaris</a:t>
            </a:r>
            <a:r>
              <a:rPr lang="en-GB" sz="2000" dirty="0" smtClean="0"/>
              <a:t> and </a:t>
            </a:r>
            <a:r>
              <a:rPr lang="en-GB" sz="2000" i="1" dirty="0" err="1" smtClean="0">
                <a:solidFill>
                  <a:srgbClr val="7030A0"/>
                </a:solidFill>
              </a:rPr>
              <a:t>Opabina</a:t>
            </a:r>
            <a:r>
              <a:rPr lang="en-GB" sz="2000" dirty="0" smtClean="0">
                <a:solidFill>
                  <a:srgbClr val="7030A0"/>
                </a:solidFill>
              </a:rPr>
              <a:t> </a:t>
            </a:r>
            <a:r>
              <a:rPr lang="en-GB" sz="2000" dirty="0" smtClean="0"/>
              <a:t>on stem leading to true arthropods (while the branched stems register oddity in relation to extant taxa)</a:t>
            </a:r>
            <a:endParaRPr lang="en-GB" sz="2000" dirty="0"/>
          </a:p>
        </p:txBody>
      </p:sp>
      <p:sp>
        <p:nvSpPr>
          <p:cNvPr id="3" name="TextBox 2"/>
          <p:cNvSpPr txBox="1"/>
          <p:nvPr/>
        </p:nvSpPr>
        <p:spPr>
          <a:xfrm>
            <a:off x="218940" y="-17071"/>
            <a:ext cx="11809927" cy="646331"/>
          </a:xfrm>
          <a:prstGeom prst="rect">
            <a:avLst/>
          </a:prstGeom>
          <a:noFill/>
        </p:spPr>
        <p:txBody>
          <a:bodyPr wrap="square" rtlCol="0">
            <a:spAutoFit/>
          </a:bodyPr>
          <a:lstStyle/>
          <a:p>
            <a:pPr algn="ctr"/>
            <a:r>
              <a:rPr lang="en-GB" sz="3600" b="1" dirty="0" smtClean="0">
                <a:latin typeface="+mj-lt"/>
              </a:rPr>
              <a:t>Resume of phases of controversy over evolutionary relationships</a:t>
            </a:r>
            <a:endParaRPr lang="en-GB" sz="3600" b="1" dirty="0">
              <a:latin typeface="+mj-lt"/>
            </a:endParaRPr>
          </a:p>
        </p:txBody>
      </p:sp>
      <p:sp>
        <p:nvSpPr>
          <p:cNvPr id="4" name="TextBox 3"/>
          <p:cNvSpPr txBox="1"/>
          <p:nvPr/>
        </p:nvSpPr>
        <p:spPr>
          <a:xfrm>
            <a:off x="6871682" y="6112036"/>
            <a:ext cx="4828465" cy="646331"/>
          </a:xfrm>
          <a:prstGeom prst="rect">
            <a:avLst/>
          </a:prstGeom>
          <a:noFill/>
        </p:spPr>
        <p:txBody>
          <a:bodyPr wrap="square" rtlCol="0">
            <a:spAutoFit/>
          </a:bodyPr>
          <a:lstStyle/>
          <a:p>
            <a:r>
              <a:rPr lang="en-GB" dirty="0" smtClean="0"/>
              <a:t>Diagrams adapted </a:t>
            </a:r>
            <a:r>
              <a:rPr lang="en-GB" dirty="0"/>
              <a:t>from </a:t>
            </a:r>
            <a:r>
              <a:rPr lang="en-GB" dirty="0" err="1"/>
              <a:t>Brysse</a:t>
            </a:r>
            <a:r>
              <a:rPr lang="en-GB" dirty="0"/>
              <a:t> </a:t>
            </a:r>
            <a:r>
              <a:rPr lang="en-GB" i="1" dirty="0"/>
              <a:t>Studies in </a:t>
            </a:r>
            <a:r>
              <a:rPr lang="en-GB" i="1" dirty="0" err="1" smtClean="0"/>
              <a:t>Hist</a:t>
            </a:r>
            <a:r>
              <a:rPr lang="en-GB" i="1" dirty="0" smtClean="0"/>
              <a:t> </a:t>
            </a:r>
            <a:r>
              <a:rPr lang="en-GB" i="1" dirty="0"/>
              <a:t>&amp; </a:t>
            </a:r>
            <a:endParaRPr lang="en-GB" i="1" dirty="0" smtClean="0"/>
          </a:p>
          <a:p>
            <a:r>
              <a:rPr lang="en-GB" i="1" dirty="0" smtClean="0"/>
              <a:t>Phil </a:t>
            </a:r>
            <a:r>
              <a:rPr lang="en-GB" i="1" dirty="0"/>
              <a:t>of </a:t>
            </a:r>
            <a:r>
              <a:rPr lang="en-GB" i="1" dirty="0" err="1"/>
              <a:t>Biol</a:t>
            </a:r>
            <a:r>
              <a:rPr lang="en-GB" i="1" dirty="0"/>
              <a:t> and Biomed Sciences </a:t>
            </a:r>
            <a:r>
              <a:rPr lang="en-GB" dirty="0"/>
              <a:t>39, 2008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7368" y="554163"/>
            <a:ext cx="4159876" cy="952949"/>
          </a:xfrm>
          <a:prstGeom prst="rect">
            <a:avLst/>
          </a:prstGeom>
          <a:solidFill>
            <a:srgbClr val="FF0000"/>
          </a:solidFill>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7368" y="2871176"/>
            <a:ext cx="4238897" cy="132211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7369" y="4279562"/>
            <a:ext cx="4238896" cy="1937616"/>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57368" y="1480779"/>
            <a:ext cx="4159876" cy="1318358"/>
          </a:xfrm>
          <a:prstGeom prst="rect">
            <a:avLst/>
          </a:prstGeom>
        </p:spPr>
      </p:pic>
      <p:sp>
        <p:nvSpPr>
          <p:cNvPr id="16" name="TextBox 15"/>
          <p:cNvSpPr txBox="1"/>
          <p:nvPr/>
        </p:nvSpPr>
        <p:spPr>
          <a:xfrm>
            <a:off x="8603087" y="1009185"/>
            <a:ext cx="309093" cy="369332"/>
          </a:xfrm>
          <a:prstGeom prst="rect">
            <a:avLst/>
          </a:prstGeom>
          <a:noFill/>
        </p:spPr>
        <p:txBody>
          <a:bodyPr wrap="square" rtlCol="0">
            <a:spAutoFit/>
          </a:bodyPr>
          <a:lstStyle/>
          <a:p>
            <a:r>
              <a:rPr lang="en-GB" b="1" dirty="0" smtClean="0">
                <a:solidFill>
                  <a:srgbClr val="FF0000"/>
                </a:solidFill>
              </a:rPr>
              <a:t>H</a:t>
            </a:r>
            <a:endParaRPr lang="en-GB" b="1" dirty="0">
              <a:solidFill>
                <a:srgbClr val="FF0000"/>
              </a:solidFill>
            </a:endParaRPr>
          </a:p>
        </p:txBody>
      </p:sp>
      <p:sp>
        <p:nvSpPr>
          <p:cNvPr id="17" name="TextBox 16"/>
          <p:cNvSpPr txBox="1"/>
          <p:nvPr/>
        </p:nvSpPr>
        <p:spPr>
          <a:xfrm>
            <a:off x="8696001" y="2175391"/>
            <a:ext cx="231819" cy="369332"/>
          </a:xfrm>
          <a:prstGeom prst="rect">
            <a:avLst/>
          </a:prstGeom>
          <a:noFill/>
        </p:spPr>
        <p:txBody>
          <a:bodyPr wrap="square" rtlCol="0">
            <a:spAutoFit/>
          </a:bodyPr>
          <a:lstStyle/>
          <a:p>
            <a:r>
              <a:rPr lang="en-GB" b="1" dirty="0" smtClean="0">
                <a:solidFill>
                  <a:srgbClr val="FF0000"/>
                </a:solidFill>
              </a:rPr>
              <a:t>H</a:t>
            </a:r>
            <a:endParaRPr lang="en-GB" b="1" dirty="0">
              <a:solidFill>
                <a:srgbClr val="FF0000"/>
              </a:solidFill>
            </a:endParaRPr>
          </a:p>
        </p:txBody>
      </p:sp>
      <p:sp>
        <p:nvSpPr>
          <p:cNvPr id="18" name="TextBox 17"/>
          <p:cNvSpPr txBox="1"/>
          <p:nvPr/>
        </p:nvSpPr>
        <p:spPr>
          <a:xfrm>
            <a:off x="8647519" y="3026325"/>
            <a:ext cx="264661" cy="369332"/>
          </a:xfrm>
          <a:prstGeom prst="rect">
            <a:avLst/>
          </a:prstGeom>
          <a:noFill/>
        </p:spPr>
        <p:txBody>
          <a:bodyPr wrap="square" rtlCol="0">
            <a:spAutoFit/>
          </a:bodyPr>
          <a:lstStyle/>
          <a:p>
            <a:r>
              <a:rPr lang="en-GB" b="1" dirty="0" smtClean="0">
                <a:solidFill>
                  <a:srgbClr val="FF0000"/>
                </a:solidFill>
              </a:rPr>
              <a:t>H</a:t>
            </a:r>
            <a:endParaRPr lang="en-GB" b="1" dirty="0">
              <a:solidFill>
                <a:srgbClr val="FF0000"/>
              </a:solidFill>
            </a:endParaRPr>
          </a:p>
        </p:txBody>
      </p:sp>
      <p:sp>
        <p:nvSpPr>
          <p:cNvPr id="19" name="TextBox 18"/>
          <p:cNvSpPr txBox="1"/>
          <p:nvPr/>
        </p:nvSpPr>
        <p:spPr>
          <a:xfrm>
            <a:off x="9057019" y="4690416"/>
            <a:ext cx="296091" cy="369332"/>
          </a:xfrm>
          <a:prstGeom prst="rect">
            <a:avLst/>
          </a:prstGeom>
          <a:noFill/>
        </p:spPr>
        <p:txBody>
          <a:bodyPr wrap="square" rtlCol="0">
            <a:spAutoFit/>
          </a:bodyPr>
          <a:lstStyle/>
          <a:p>
            <a:r>
              <a:rPr lang="en-GB" b="1" dirty="0" smtClean="0">
                <a:solidFill>
                  <a:srgbClr val="FF0000"/>
                </a:solidFill>
              </a:rPr>
              <a:t>H</a:t>
            </a:r>
            <a:endParaRPr lang="en-GB" b="1" dirty="0">
              <a:solidFill>
                <a:srgbClr val="FF0000"/>
              </a:solidFill>
            </a:endParaRPr>
          </a:p>
        </p:txBody>
      </p:sp>
      <p:sp>
        <p:nvSpPr>
          <p:cNvPr id="20" name="TextBox 19"/>
          <p:cNvSpPr txBox="1"/>
          <p:nvPr/>
        </p:nvSpPr>
        <p:spPr>
          <a:xfrm>
            <a:off x="9124806" y="998608"/>
            <a:ext cx="334850" cy="369332"/>
          </a:xfrm>
          <a:prstGeom prst="rect">
            <a:avLst/>
          </a:prstGeom>
          <a:noFill/>
        </p:spPr>
        <p:txBody>
          <a:bodyPr wrap="square" rtlCol="0">
            <a:spAutoFit/>
          </a:bodyPr>
          <a:lstStyle/>
          <a:p>
            <a:r>
              <a:rPr lang="en-GB" b="1" dirty="0" smtClean="0">
                <a:solidFill>
                  <a:srgbClr val="FFC000"/>
                </a:solidFill>
              </a:rPr>
              <a:t>A</a:t>
            </a:r>
            <a:endParaRPr lang="en-GB" b="1" dirty="0">
              <a:solidFill>
                <a:srgbClr val="FFC000"/>
              </a:solidFill>
            </a:endParaRPr>
          </a:p>
        </p:txBody>
      </p:sp>
      <p:sp>
        <p:nvSpPr>
          <p:cNvPr id="21" name="TextBox 20"/>
          <p:cNvSpPr txBox="1"/>
          <p:nvPr/>
        </p:nvSpPr>
        <p:spPr>
          <a:xfrm>
            <a:off x="9299790" y="2007899"/>
            <a:ext cx="308846" cy="369332"/>
          </a:xfrm>
          <a:prstGeom prst="rect">
            <a:avLst/>
          </a:prstGeom>
          <a:noFill/>
        </p:spPr>
        <p:txBody>
          <a:bodyPr wrap="square" rtlCol="0">
            <a:spAutoFit/>
          </a:bodyPr>
          <a:lstStyle/>
          <a:p>
            <a:r>
              <a:rPr lang="en-GB" b="1" dirty="0" smtClean="0">
                <a:solidFill>
                  <a:srgbClr val="FFC000"/>
                </a:solidFill>
              </a:rPr>
              <a:t>A</a:t>
            </a:r>
            <a:endParaRPr lang="en-GB" b="1" dirty="0">
              <a:solidFill>
                <a:srgbClr val="FFC000"/>
              </a:solidFill>
            </a:endParaRPr>
          </a:p>
        </p:txBody>
      </p:sp>
      <p:sp>
        <p:nvSpPr>
          <p:cNvPr id="28" name="TextBox 27"/>
          <p:cNvSpPr txBox="1"/>
          <p:nvPr/>
        </p:nvSpPr>
        <p:spPr>
          <a:xfrm>
            <a:off x="9151040" y="2989058"/>
            <a:ext cx="303173" cy="369332"/>
          </a:xfrm>
          <a:prstGeom prst="rect">
            <a:avLst/>
          </a:prstGeom>
          <a:noFill/>
        </p:spPr>
        <p:txBody>
          <a:bodyPr wrap="square" rtlCol="0">
            <a:spAutoFit/>
          </a:bodyPr>
          <a:lstStyle/>
          <a:p>
            <a:r>
              <a:rPr lang="en-GB" b="1" dirty="0" smtClean="0">
                <a:solidFill>
                  <a:srgbClr val="FFC000"/>
                </a:solidFill>
              </a:rPr>
              <a:t>A</a:t>
            </a:r>
            <a:endParaRPr lang="en-GB" b="1" dirty="0">
              <a:solidFill>
                <a:srgbClr val="FFC000"/>
              </a:solidFill>
            </a:endParaRPr>
          </a:p>
        </p:txBody>
      </p:sp>
      <p:sp>
        <p:nvSpPr>
          <p:cNvPr id="29" name="TextBox 28"/>
          <p:cNvSpPr txBox="1"/>
          <p:nvPr/>
        </p:nvSpPr>
        <p:spPr>
          <a:xfrm>
            <a:off x="9512589" y="4671721"/>
            <a:ext cx="324808" cy="369332"/>
          </a:xfrm>
          <a:prstGeom prst="rect">
            <a:avLst/>
          </a:prstGeom>
          <a:noFill/>
        </p:spPr>
        <p:txBody>
          <a:bodyPr wrap="square" rtlCol="0">
            <a:spAutoFit/>
          </a:bodyPr>
          <a:lstStyle/>
          <a:p>
            <a:r>
              <a:rPr lang="en-GB" b="1" dirty="0" smtClean="0">
                <a:solidFill>
                  <a:srgbClr val="FFC000"/>
                </a:solidFill>
              </a:rPr>
              <a:t>A</a:t>
            </a:r>
            <a:endParaRPr lang="en-GB" b="1" dirty="0">
              <a:solidFill>
                <a:srgbClr val="FFC000"/>
              </a:solidFill>
            </a:endParaRPr>
          </a:p>
        </p:txBody>
      </p:sp>
      <p:sp>
        <p:nvSpPr>
          <p:cNvPr id="31" name="TextBox 30"/>
          <p:cNvSpPr txBox="1"/>
          <p:nvPr/>
        </p:nvSpPr>
        <p:spPr>
          <a:xfrm>
            <a:off x="9653042" y="981396"/>
            <a:ext cx="390771" cy="369332"/>
          </a:xfrm>
          <a:prstGeom prst="rect">
            <a:avLst/>
          </a:prstGeom>
          <a:noFill/>
        </p:spPr>
        <p:txBody>
          <a:bodyPr wrap="square" rtlCol="0">
            <a:spAutoFit/>
          </a:bodyPr>
          <a:lstStyle/>
          <a:p>
            <a:r>
              <a:rPr lang="en-GB" b="1" dirty="0" smtClean="0">
                <a:solidFill>
                  <a:srgbClr val="7030A0"/>
                </a:solidFill>
              </a:rPr>
              <a:t>O</a:t>
            </a:r>
            <a:endParaRPr lang="en-GB" b="1" dirty="0">
              <a:solidFill>
                <a:srgbClr val="7030A0"/>
              </a:solidFill>
            </a:endParaRPr>
          </a:p>
        </p:txBody>
      </p:sp>
      <p:sp>
        <p:nvSpPr>
          <p:cNvPr id="32" name="TextBox 31"/>
          <p:cNvSpPr txBox="1"/>
          <p:nvPr/>
        </p:nvSpPr>
        <p:spPr>
          <a:xfrm>
            <a:off x="9767320" y="2007899"/>
            <a:ext cx="296214" cy="369332"/>
          </a:xfrm>
          <a:prstGeom prst="rect">
            <a:avLst/>
          </a:prstGeom>
          <a:noFill/>
        </p:spPr>
        <p:txBody>
          <a:bodyPr wrap="square" rtlCol="0">
            <a:spAutoFit/>
          </a:bodyPr>
          <a:lstStyle/>
          <a:p>
            <a:r>
              <a:rPr lang="en-GB" b="1" dirty="0" smtClean="0">
                <a:solidFill>
                  <a:srgbClr val="7030A0"/>
                </a:solidFill>
              </a:rPr>
              <a:t>O</a:t>
            </a:r>
            <a:endParaRPr lang="en-GB" b="1" dirty="0">
              <a:solidFill>
                <a:srgbClr val="7030A0"/>
              </a:solidFill>
            </a:endParaRPr>
          </a:p>
        </p:txBody>
      </p:sp>
      <p:sp>
        <p:nvSpPr>
          <p:cNvPr id="35" name="TextBox 34"/>
          <p:cNvSpPr txBox="1"/>
          <p:nvPr/>
        </p:nvSpPr>
        <p:spPr>
          <a:xfrm>
            <a:off x="9980245" y="4685565"/>
            <a:ext cx="298170" cy="369332"/>
          </a:xfrm>
          <a:prstGeom prst="rect">
            <a:avLst/>
          </a:prstGeom>
          <a:noFill/>
        </p:spPr>
        <p:txBody>
          <a:bodyPr wrap="square" rtlCol="0">
            <a:spAutoFit/>
          </a:bodyPr>
          <a:lstStyle/>
          <a:p>
            <a:r>
              <a:rPr lang="en-GB" dirty="0" smtClean="0">
                <a:solidFill>
                  <a:srgbClr val="7030A0"/>
                </a:solidFill>
              </a:rPr>
              <a:t>O</a:t>
            </a:r>
            <a:endParaRPr lang="en-GB" dirty="0">
              <a:solidFill>
                <a:srgbClr val="7030A0"/>
              </a:solidFill>
            </a:endParaRPr>
          </a:p>
        </p:txBody>
      </p:sp>
      <p:sp>
        <p:nvSpPr>
          <p:cNvPr id="36" name="TextBox 35"/>
          <p:cNvSpPr txBox="1"/>
          <p:nvPr/>
        </p:nvSpPr>
        <p:spPr>
          <a:xfrm>
            <a:off x="9674993" y="3019401"/>
            <a:ext cx="305252" cy="369332"/>
          </a:xfrm>
          <a:prstGeom prst="rect">
            <a:avLst/>
          </a:prstGeom>
          <a:noFill/>
        </p:spPr>
        <p:txBody>
          <a:bodyPr wrap="square" rtlCol="0">
            <a:spAutoFit/>
          </a:bodyPr>
          <a:lstStyle/>
          <a:p>
            <a:r>
              <a:rPr lang="en-GB" b="1" dirty="0" smtClean="0">
                <a:solidFill>
                  <a:srgbClr val="7030A0"/>
                </a:solidFill>
              </a:rPr>
              <a:t>O</a:t>
            </a:r>
            <a:endParaRPr lang="en-GB" b="1" dirty="0">
              <a:solidFill>
                <a:srgbClr val="7030A0"/>
              </a:solidFill>
            </a:endParaRPr>
          </a:p>
        </p:txBody>
      </p:sp>
      <p:sp>
        <p:nvSpPr>
          <p:cNvPr id="2" name="Slide Number Placeholder 1"/>
          <p:cNvSpPr>
            <a:spLocks noGrp="1"/>
          </p:cNvSpPr>
          <p:nvPr>
            <p:ph type="sldNum" sz="quarter" idx="12"/>
          </p:nvPr>
        </p:nvSpPr>
        <p:spPr/>
        <p:txBody>
          <a:bodyPr/>
          <a:lstStyle/>
          <a:p>
            <a:fld id="{0C3C750E-3C81-4169-8FD7-C17884284226}" type="slidenum">
              <a:rPr lang="en-GB" smtClean="0"/>
              <a:t>32</a:t>
            </a:fld>
            <a:endParaRPr lang="en-GB"/>
          </a:p>
        </p:txBody>
      </p:sp>
      <p:sp>
        <p:nvSpPr>
          <p:cNvPr id="6" name="TextBox 5"/>
          <p:cNvSpPr txBox="1"/>
          <p:nvPr/>
        </p:nvSpPr>
        <p:spPr>
          <a:xfrm>
            <a:off x="310204" y="5584871"/>
            <a:ext cx="6357595" cy="1015663"/>
          </a:xfrm>
          <a:prstGeom prst="rect">
            <a:avLst/>
          </a:prstGeom>
          <a:noFill/>
        </p:spPr>
        <p:txBody>
          <a:bodyPr wrap="square" rtlCol="0">
            <a:spAutoFit/>
          </a:bodyPr>
          <a:lstStyle/>
          <a:p>
            <a:r>
              <a:rPr lang="en-GB" sz="2000" dirty="0" smtClean="0">
                <a:solidFill>
                  <a:schemeClr val="accent2">
                    <a:lumMod val="50000"/>
                  </a:schemeClr>
                </a:solidFill>
              </a:rPr>
              <a:t>BUT also note </a:t>
            </a:r>
            <a:r>
              <a:rPr lang="en-GB" sz="2000" dirty="0" err="1" smtClean="0">
                <a:solidFill>
                  <a:schemeClr val="accent2">
                    <a:lumMod val="50000"/>
                  </a:schemeClr>
                </a:solidFill>
              </a:rPr>
              <a:t>Brysse’s</a:t>
            </a:r>
            <a:r>
              <a:rPr lang="en-GB" sz="2000" dirty="0" smtClean="0">
                <a:solidFill>
                  <a:schemeClr val="accent2">
                    <a:lumMod val="50000"/>
                  </a:schemeClr>
                </a:solidFill>
              </a:rPr>
              <a:t> concern that the apparent precision of cladistics threatened to crowd out continuing attention to other key issues in evolutionary palaeontology </a:t>
            </a:r>
            <a:endParaRPr lang="en-GB" sz="2000" dirty="0">
              <a:solidFill>
                <a:schemeClr val="accent2">
                  <a:lumMod val="50000"/>
                </a:schemeClr>
              </a:solidFill>
            </a:endParaRPr>
          </a:p>
        </p:txBody>
      </p:sp>
    </p:spTree>
    <p:extLst>
      <p:ext uri="{BB962C8B-B14F-4D97-AF65-F5344CB8AC3E}">
        <p14:creationId xmlns:p14="http://schemas.microsoft.com/office/powerpoint/2010/main" val="100868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additive="base">
                                        <p:cTn id="35" dur="500" fill="hold"/>
                                        <p:tgtEl>
                                          <p:spTgt spid="31"/>
                                        </p:tgtEl>
                                        <p:attrNameLst>
                                          <p:attrName>ppt_x</p:attrName>
                                        </p:attrNameLst>
                                      </p:cBhvr>
                                      <p:tavLst>
                                        <p:tav tm="0">
                                          <p:val>
                                            <p:strVal val="#ppt_x"/>
                                          </p:val>
                                        </p:tav>
                                        <p:tav tm="100000">
                                          <p:val>
                                            <p:strVal val="#ppt_x"/>
                                          </p:val>
                                        </p:tav>
                                      </p:tavLst>
                                    </p:anim>
                                    <p:anim calcmode="lin" valueType="num">
                                      <p:cBhvr additive="base">
                                        <p:cTn id="3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1000"/>
                                        <p:tgtEl>
                                          <p:spTgt spid="23"/>
                                        </p:tgtEl>
                                      </p:cBhvr>
                                    </p:animEffect>
                                    <p:anim calcmode="lin" valueType="num">
                                      <p:cBhvr>
                                        <p:cTn id="42" dur="1000" fill="hold"/>
                                        <p:tgtEl>
                                          <p:spTgt spid="23"/>
                                        </p:tgtEl>
                                        <p:attrNameLst>
                                          <p:attrName>ppt_x</p:attrName>
                                        </p:attrNameLst>
                                      </p:cBhvr>
                                      <p:tavLst>
                                        <p:tav tm="0">
                                          <p:val>
                                            <p:strVal val="#ppt_x"/>
                                          </p:val>
                                        </p:tav>
                                        <p:tav tm="100000">
                                          <p:val>
                                            <p:strVal val="#ppt_x"/>
                                          </p:val>
                                        </p:tav>
                                      </p:tavLst>
                                    </p:anim>
                                    <p:anim calcmode="lin" valueType="num">
                                      <p:cBhvr>
                                        <p:cTn id="4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ppt_x"/>
                                          </p:val>
                                        </p:tav>
                                        <p:tav tm="100000">
                                          <p:val>
                                            <p:strVal val="#ppt_x"/>
                                          </p:val>
                                        </p:tav>
                                      </p:tavLst>
                                    </p:anim>
                                    <p:anim calcmode="lin" valueType="num">
                                      <p:cBhvr additive="base">
                                        <p:cTn id="5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 calcmode="lin" valueType="num">
                                      <p:cBhvr additive="base">
                                        <p:cTn id="65" dur="500" fill="hold"/>
                                        <p:tgtEl>
                                          <p:spTgt spid="32"/>
                                        </p:tgtEl>
                                        <p:attrNameLst>
                                          <p:attrName>ppt_x</p:attrName>
                                        </p:attrNameLst>
                                      </p:cBhvr>
                                      <p:tavLst>
                                        <p:tav tm="0">
                                          <p:val>
                                            <p:strVal val="#ppt_x"/>
                                          </p:val>
                                        </p:tav>
                                        <p:tav tm="100000">
                                          <p:val>
                                            <p:strVal val="#ppt_x"/>
                                          </p:val>
                                        </p:tav>
                                      </p:tavLst>
                                    </p:anim>
                                    <p:anim calcmode="lin" valueType="num">
                                      <p:cBhvr additive="base">
                                        <p:cTn id="6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anim calcmode="lin" valueType="num">
                                      <p:cBhvr>
                                        <p:cTn id="72" dur="1000" fill="hold"/>
                                        <p:tgtEl>
                                          <p:spTgt spid="24"/>
                                        </p:tgtEl>
                                        <p:attrNameLst>
                                          <p:attrName>ppt_x</p:attrName>
                                        </p:attrNameLst>
                                      </p:cBhvr>
                                      <p:tavLst>
                                        <p:tav tm="0">
                                          <p:val>
                                            <p:strVal val="#ppt_x"/>
                                          </p:val>
                                        </p:tav>
                                        <p:tav tm="100000">
                                          <p:val>
                                            <p:strVal val="#ppt_x"/>
                                          </p:val>
                                        </p:tav>
                                      </p:tavLst>
                                    </p:anim>
                                    <p:anim calcmode="lin" valueType="num">
                                      <p:cBhvr>
                                        <p:cTn id="7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7"/>
                                        </p:tgtEl>
                                        <p:attrNameLst>
                                          <p:attrName>style.visibility</p:attrName>
                                        </p:attrNameLst>
                                      </p:cBhvr>
                                      <p:to>
                                        <p:strVal val="visible"/>
                                      </p:to>
                                    </p:set>
                                    <p:animEffect transition="in" filter="fade">
                                      <p:cBhvr>
                                        <p:cTn id="78" dur="500"/>
                                        <p:tgtEl>
                                          <p:spTgt spid="7"/>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additive="base">
                                        <p:cTn id="83" dur="500" fill="hold"/>
                                        <p:tgtEl>
                                          <p:spTgt spid="18"/>
                                        </p:tgtEl>
                                        <p:attrNameLst>
                                          <p:attrName>ppt_x</p:attrName>
                                        </p:attrNameLst>
                                      </p:cBhvr>
                                      <p:tavLst>
                                        <p:tav tm="0">
                                          <p:val>
                                            <p:strVal val="#ppt_x"/>
                                          </p:val>
                                        </p:tav>
                                        <p:tav tm="100000">
                                          <p:val>
                                            <p:strVal val="#ppt_x"/>
                                          </p:val>
                                        </p:tav>
                                      </p:tavLst>
                                    </p:anim>
                                    <p:anim calcmode="lin" valueType="num">
                                      <p:cBhvr additive="base">
                                        <p:cTn id="8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additive="base">
                                        <p:cTn id="89" dur="500" fill="hold"/>
                                        <p:tgtEl>
                                          <p:spTgt spid="28"/>
                                        </p:tgtEl>
                                        <p:attrNameLst>
                                          <p:attrName>ppt_x</p:attrName>
                                        </p:attrNameLst>
                                      </p:cBhvr>
                                      <p:tavLst>
                                        <p:tav tm="0">
                                          <p:val>
                                            <p:strVal val="#ppt_x"/>
                                          </p:val>
                                        </p:tav>
                                        <p:tav tm="100000">
                                          <p:val>
                                            <p:strVal val="#ppt_x"/>
                                          </p:val>
                                        </p:tav>
                                      </p:tavLst>
                                    </p:anim>
                                    <p:anim calcmode="lin" valueType="num">
                                      <p:cBhvr additive="base">
                                        <p:cTn id="9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36"/>
                                        </p:tgtEl>
                                        <p:attrNameLst>
                                          <p:attrName>style.visibility</p:attrName>
                                        </p:attrNameLst>
                                      </p:cBhvr>
                                      <p:to>
                                        <p:strVal val="visible"/>
                                      </p:to>
                                    </p:set>
                                    <p:anim calcmode="lin" valueType="num">
                                      <p:cBhvr additive="base">
                                        <p:cTn id="95" dur="500" fill="hold"/>
                                        <p:tgtEl>
                                          <p:spTgt spid="36"/>
                                        </p:tgtEl>
                                        <p:attrNameLst>
                                          <p:attrName>ppt_x</p:attrName>
                                        </p:attrNameLst>
                                      </p:cBhvr>
                                      <p:tavLst>
                                        <p:tav tm="0">
                                          <p:val>
                                            <p:strVal val="#ppt_x"/>
                                          </p:val>
                                        </p:tav>
                                        <p:tav tm="100000">
                                          <p:val>
                                            <p:strVal val="#ppt_x"/>
                                          </p:val>
                                        </p:tav>
                                      </p:tavLst>
                                    </p:anim>
                                    <p:anim calcmode="lin" valueType="num">
                                      <p:cBhvr additive="base">
                                        <p:cTn id="9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25"/>
                                        </p:tgtEl>
                                        <p:attrNameLst>
                                          <p:attrName>style.visibility</p:attrName>
                                        </p:attrNameLst>
                                      </p:cBhvr>
                                      <p:to>
                                        <p:strVal val="visible"/>
                                      </p:to>
                                    </p:set>
                                    <p:animEffect transition="in" filter="fade">
                                      <p:cBhvr>
                                        <p:cTn id="101" dur="1000"/>
                                        <p:tgtEl>
                                          <p:spTgt spid="25"/>
                                        </p:tgtEl>
                                      </p:cBhvr>
                                    </p:animEffect>
                                    <p:anim calcmode="lin" valueType="num">
                                      <p:cBhvr>
                                        <p:cTn id="102" dur="1000" fill="hold"/>
                                        <p:tgtEl>
                                          <p:spTgt spid="25"/>
                                        </p:tgtEl>
                                        <p:attrNameLst>
                                          <p:attrName>ppt_x</p:attrName>
                                        </p:attrNameLst>
                                      </p:cBhvr>
                                      <p:tavLst>
                                        <p:tav tm="0">
                                          <p:val>
                                            <p:strVal val="#ppt_x"/>
                                          </p:val>
                                        </p:tav>
                                        <p:tav tm="100000">
                                          <p:val>
                                            <p:strVal val="#ppt_x"/>
                                          </p:val>
                                        </p:tav>
                                      </p:tavLst>
                                    </p:anim>
                                    <p:anim calcmode="lin" valueType="num">
                                      <p:cBhvr>
                                        <p:cTn id="10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9"/>
                                        </p:tgtEl>
                                        <p:attrNameLst>
                                          <p:attrName>style.visibility</p:attrName>
                                        </p:attrNameLst>
                                      </p:cBhvr>
                                      <p:to>
                                        <p:strVal val="visible"/>
                                      </p:to>
                                    </p:set>
                                    <p:animEffect transition="in" filter="fade">
                                      <p:cBhvr>
                                        <p:cTn id="108" dur="500"/>
                                        <p:tgtEl>
                                          <p:spTgt spid="9"/>
                                        </p:tgtEl>
                                      </p:cBhvr>
                                    </p:animEffect>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19"/>
                                        </p:tgtEl>
                                        <p:attrNameLst>
                                          <p:attrName>style.visibility</p:attrName>
                                        </p:attrNameLst>
                                      </p:cBhvr>
                                      <p:to>
                                        <p:strVal val="visible"/>
                                      </p:to>
                                    </p:set>
                                    <p:anim calcmode="lin" valueType="num">
                                      <p:cBhvr additive="base">
                                        <p:cTn id="113" dur="500" fill="hold"/>
                                        <p:tgtEl>
                                          <p:spTgt spid="19"/>
                                        </p:tgtEl>
                                        <p:attrNameLst>
                                          <p:attrName>ppt_x</p:attrName>
                                        </p:attrNameLst>
                                      </p:cBhvr>
                                      <p:tavLst>
                                        <p:tav tm="0">
                                          <p:val>
                                            <p:strVal val="#ppt_x"/>
                                          </p:val>
                                        </p:tav>
                                        <p:tav tm="100000">
                                          <p:val>
                                            <p:strVal val="#ppt_x"/>
                                          </p:val>
                                        </p:tav>
                                      </p:tavLst>
                                    </p:anim>
                                    <p:anim calcmode="lin" valueType="num">
                                      <p:cBhvr additive="base">
                                        <p:cTn id="1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9"/>
                                        </p:tgtEl>
                                        <p:attrNameLst>
                                          <p:attrName>style.visibility</p:attrName>
                                        </p:attrNameLst>
                                      </p:cBhvr>
                                      <p:to>
                                        <p:strVal val="visible"/>
                                      </p:to>
                                    </p:set>
                                    <p:anim calcmode="lin" valueType="num">
                                      <p:cBhvr additive="base">
                                        <p:cTn id="119" dur="500" fill="hold"/>
                                        <p:tgtEl>
                                          <p:spTgt spid="29"/>
                                        </p:tgtEl>
                                        <p:attrNameLst>
                                          <p:attrName>ppt_x</p:attrName>
                                        </p:attrNameLst>
                                      </p:cBhvr>
                                      <p:tavLst>
                                        <p:tav tm="0">
                                          <p:val>
                                            <p:strVal val="#ppt_x"/>
                                          </p:val>
                                        </p:tav>
                                        <p:tav tm="100000">
                                          <p:val>
                                            <p:strVal val="#ppt_x"/>
                                          </p:val>
                                        </p:tav>
                                      </p:tavLst>
                                    </p:anim>
                                    <p:anim calcmode="lin" valueType="num">
                                      <p:cBhvr additive="base">
                                        <p:cTn id="12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35"/>
                                        </p:tgtEl>
                                        <p:attrNameLst>
                                          <p:attrName>style.visibility</p:attrName>
                                        </p:attrNameLst>
                                      </p:cBhvr>
                                      <p:to>
                                        <p:strVal val="visible"/>
                                      </p:to>
                                    </p:set>
                                    <p:anim calcmode="lin" valueType="num">
                                      <p:cBhvr additive="base">
                                        <p:cTn id="125" dur="500" fill="hold"/>
                                        <p:tgtEl>
                                          <p:spTgt spid="35"/>
                                        </p:tgtEl>
                                        <p:attrNameLst>
                                          <p:attrName>ppt_x</p:attrName>
                                        </p:attrNameLst>
                                      </p:cBhvr>
                                      <p:tavLst>
                                        <p:tav tm="0">
                                          <p:val>
                                            <p:strVal val="#ppt_x"/>
                                          </p:val>
                                        </p:tav>
                                        <p:tav tm="100000">
                                          <p:val>
                                            <p:strVal val="#ppt_x"/>
                                          </p:val>
                                        </p:tav>
                                      </p:tavLst>
                                    </p:anim>
                                    <p:anim calcmode="lin" valueType="num">
                                      <p:cBhvr additive="base">
                                        <p:cTn id="12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grpId="0" nodeType="clickEffect">
                                  <p:stCondLst>
                                    <p:cond delay="0"/>
                                  </p:stCondLst>
                                  <p:childTnLst>
                                    <p:set>
                                      <p:cBhvr>
                                        <p:cTn id="130" dur="1" fill="hold">
                                          <p:stCondLst>
                                            <p:cond delay="0"/>
                                          </p:stCondLst>
                                        </p:cTn>
                                        <p:tgtEl>
                                          <p:spTgt spid="4"/>
                                        </p:tgtEl>
                                        <p:attrNameLst>
                                          <p:attrName>style.visibility</p:attrName>
                                        </p:attrNameLst>
                                      </p:cBhvr>
                                      <p:to>
                                        <p:strVal val="visible"/>
                                      </p:to>
                                    </p:set>
                                    <p:anim calcmode="lin" valueType="num">
                                      <p:cBhvr additive="base">
                                        <p:cTn id="131" dur="500" fill="hold"/>
                                        <p:tgtEl>
                                          <p:spTgt spid="4"/>
                                        </p:tgtEl>
                                        <p:attrNameLst>
                                          <p:attrName>ppt_x</p:attrName>
                                        </p:attrNameLst>
                                      </p:cBhvr>
                                      <p:tavLst>
                                        <p:tav tm="0">
                                          <p:val>
                                            <p:strVal val="#ppt_x"/>
                                          </p:val>
                                        </p:tav>
                                        <p:tav tm="100000">
                                          <p:val>
                                            <p:strVal val="#ppt_x"/>
                                          </p:val>
                                        </p:tav>
                                      </p:tavLst>
                                    </p:anim>
                                    <p:anim calcmode="lin" valueType="num">
                                      <p:cBhvr additive="base">
                                        <p:cTn id="1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grpId="0" nodeType="clickEffect">
                                  <p:stCondLst>
                                    <p:cond delay="0"/>
                                  </p:stCondLst>
                                  <p:childTnLst>
                                    <p:set>
                                      <p:cBhvr>
                                        <p:cTn id="136" dur="1" fill="hold">
                                          <p:stCondLst>
                                            <p:cond delay="0"/>
                                          </p:stCondLst>
                                        </p:cTn>
                                        <p:tgtEl>
                                          <p:spTgt spid="6"/>
                                        </p:tgtEl>
                                        <p:attrNameLst>
                                          <p:attrName>style.visibility</p:attrName>
                                        </p:attrNameLst>
                                      </p:cBhvr>
                                      <p:to>
                                        <p:strVal val="visible"/>
                                      </p:to>
                                    </p:set>
                                    <p:animEffect transition="in" filter="fade">
                                      <p:cBhvr>
                                        <p:cTn id="137" dur="1000"/>
                                        <p:tgtEl>
                                          <p:spTgt spid="6"/>
                                        </p:tgtEl>
                                      </p:cBhvr>
                                    </p:animEffect>
                                    <p:anim calcmode="lin" valueType="num">
                                      <p:cBhvr>
                                        <p:cTn id="138" dur="1000" fill="hold"/>
                                        <p:tgtEl>
                                          <p:spTgt spid="6"/>
                                        </p:tgtEl>
                                        <p:attrNameLst>
                                          <p:attrName>ppt_x</p:attrName>
                                        </p:attrNameLst>
                                      </p:cBhvr>
                                      <p:tavLst>
                                        <p:tav tm="0">
                                          <p:val>
                                            <p:strVal val="#ppt_x"/>
                                          </p:val>
                                        </p:tav>
                                        <p:tav tm="100000">
                                          <p:val>
                                            <p:strVal val="#ppt_x"/>
                                          </p:val>
                                        </p:tav>
                                      </p:tavLst>
                                    </p:anim>
                                    <p:anim calcmode="lin" valueType="num">
                                      <p:cBhvr>
                                        <p:cTn id="1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3" grpId="0"/>
      <p:bldP spid="4" grpId="0"/>
      <p:bldP spid="16" grpId="0"/>
      <p:bldP spid="17" grpId="0"/>
      <p:bldP spid="18" grpId="0"/>
      <p:bldP spid="19" grpId="0"/>
      <p:bldP spid="20" grpId="0"/>
      <p:bldP spid="21" grpId="0"/>
      <p:bldP spid="28" grpId="0"/>
      <p:bldP spid="29" grpId="0"/>
      <p:bldP spid="31" grpId="0"/>
      <p:bldP spid="32" grpId="0"/>
      <p:bldP spid="35" grpId="0"/>
      <p:bldP spid="36"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0"/>
            <a:ext cx="12101847" cy="540913"/>
          </a:xfrm>
        </p:spPr>
        <p:txBody>
          <a:bodyPr>
            <a:noAutofit/>
          </a:bodyPr>
          <a:lstStyle/>
          <a:p>
            <a:pPr algn="ctr"/>
            <a:r>
              <a:rPr lang="en-GB" sz="3600" b="1" dirty="0" smtClean="0"/>
              <a:t>Simon Conway Morris contests Gould and offers his own synthesis </a:t>
            </a:r>
            <a:endParaRPr lang="en-GB" sz="3600" b="1" dirty="0"/>
          </a:p>
        </p:txBody>
      </p:sp>
      <p:sp>
        <p:nvSpPr>
          <p:cNvPr id="3" name="Content Placeholder 2"/>
          <p:cNvSpPr>
            <a:spLocks noGrp="1"/>
          </p:cNvSpPr>
          <p:nvPr>
            <p:ph idx="1"/>
          </p:nvPr>
        </p:nvSpPr>
        <p:spPr>
          <a:xfrm>
            <a:off x="244699" y="540913"/>
            <a:ext cx="11719774" cy="6180562"/>
          </a:xfrm>
        </p:spPr>
        <p:txBody>
          <a:bodyPr>
            <a:normAutofit fontScale="47500" lnSpcReduction="20000"/>
          </a:bodyPr>
          <a:lstStyle/>
          <a:p>
            <a:r>
              <a:rPr lang="en-GB" sz="4200" dirty="0" smtClean="0"/>
              <a:t>As we have seen, </a:t>
            </a:r>
            <a:r>
              <a:rPr lang="en-GB" sz="4200" dirty="0" smtClean="0">
                <a:solidFill>
                  <a:schemeClr val="accent2">
                    <a:lumMod val="50000"/>
                  </a:schemeClr>
                </a:solidFill>
              </a:rPr>
              <a:t>Conway Morris has remained a major interpreter of BS-type fossils</a:t>
            </a:r>
            <a:r>
              <a:rPr lang="en-GB" sz="4200" dirty="0" smtClean="0">
                <a:solidFill>
                  <a:schemeClr val="accent6"/>
                </a:solidFill>
              </a:rPr>
              <a:t> </a:t>
            </a:r>
            <a:r>
              <a:rPr lang="en-GB" sz="4200" dirty="0" smtClean="0"/>
              <a:t>since his PhD on the ‘worms’ of the BS, cautious about cladistics but championing the continued role of fossils (and not just contemporary genetic profiles) in understanding the history of life (see his studies of </a:t>
            </a:r>
            <a:r>
              <a:rPr lang="en-GB" sz="4200" i="1" dirty="0" err="1" smtClean="0">
                <a:solidFill>
                  <a:srgbClr val="002060"/>
                </a:solidFill>
              </a:rPr>
              <a:t>Pikiai</a:t>
            </a:r>
            <a:r>
              <a:rPr lang="en-GB" sz="4200" dirty="0" smtClean="0">
                <a:solidFill>
                  <a:srgbClr val="002060"/>
                </a:solidFill>
              </a:rPr>
              <a:t>, </a:t>
            </a:r>
            <a:r>
              <a:rPr lang="en-GB" sz="4200" i="1" dirty="0" err="1" smtClean="0">
                <a:solidFill>
                  <a:srgbClr val="002060"/>
                </a:solidFill>
              </a:rPr>
              <a:t>Halkieriids</a:t>
            </a:r>
            <a:r>
              <a:rPr lang="en-GB" sz="4200" dirty="0" smtClean="0"/>
              <a:t>, </a:t>
            </a:r>
            <a:r>
              <a:rPr lang="en-GB" sz="4200" dirty="0" err="1" smtClean="0"/>
              <a:t>etc</a:t>
            </a:r>
            <a:r>
              <a:rPr lang="en-GB" sz="4200" dirty="0" smtClean="0"/>
              <a:t>)</a:t>
            </a:r>
          </a:p>
          <a:p>
            <a:r>
              <a:rPr lang="en-GB" sz="4200" dirty="0" smtClean="0"/>
              <a:t>His </a:t>
            </a:r>
            <a:r>
              <a:rPr lang="en-GB" sz="4200" dirty="0" smtClean="0">
                <a:solidFill>
                  <a:schemeClr val="accent2">
                    <a:lumMod val="50000"/>
                  </a:schemeClr>
                </a:solidFill>
              </a:rPr>
              <a:t>early analyses embraced the diagnosis of many ‘weird wonders</a:t>
            </a:r>
            <a:r>
              <a:rPr lang="en-GB" sz="4200" dirty="0" smtClean="0"/>
              <a:t>’, directly inspiring Gould’s key argument in </a:t>
            </a:r>
            <a:r>
              <a:rPr lang="en-GB" sz="4200" i="1" dirty="0" smtClean="0">
                <a:solidFill>
                  <a:srgbClr val="7030A0"/>
                </a:solidFill>
              </a:rPr>
              <a:t>Wonderful Life </a:t>
            </a:r>
            <a:r>
              <a:rPr lang="en-GB" sz="4200" dirty="0" smtClean="0"/>
              <a:t>(he also tried ‘replaying the tape’) BUT </a:t>
            </a:r>
            <a:r>
              <a:rPr lang="en-GB" sz="4200" i="1" dirty="0" smtClean="0">
                <a:solidFill>
                  <a:srgbClr val="7030A0"/>
                </a:solidFill>
              </a:rPr>
              <a:t>Crucible of Creation</a:t>
            </a:r>
            <a:r>
              <a:rPr lang="en-GB" sz="4200" dirty="0" smtClean="0"/>
              <a:t> is a </a:t>
            </a:r>
            <a:r>
              <a:rPr lang="en-GB" sz="4200" dirty="0" smtClean="0">
                <a:solidFill>
                  <a:schemeClr val="accent2">
                    <a:lumMod val="50000"/>
                  </a:schemeClr>
                </a:solidFill>
              </a:rPr>
              <a:t>caustic repudiation of Gould’s main arguments </a:t>
            </a:r>
            <a:r>
              <a:rPr lang="en-GB" sz="4200" dirty="0" smtClean="0"/>
              <a:t>which glosses over SCM’s own earlier </a:t>
            </a:r>
            <a:r>
              <a:rPr lang="en-GB" sz="4200" dirty="0"/>
              <a:t>enthusiasms and </a:t>
            </a:r>
            <a:r>
              <a:rPr lang="en-GB" sz="4200" dirty="0" smtClean="0"/>
              <a:t>casts Gould </a:t>
            </a:r>
            <a:r>
              <a:rPr lang="en-GB" sz="4200" dirty="0"/>
              <a:t>as </a:t>
            </a:r>
            <a:r>
              <a:rPr lang="en-GB" sz="4200" dirty="0" smtClean="0"/>
              <a:t>seeking to ‘</a:t>
            </a:r>
            <a:r>
              <a:rPr lang="en-GB" sz="4200" dirty="0" smtClean="0">
                <a:solidFill>
                  <a:srgbClr val="7030A0"/>
                </a:solidFill>
              </a:rPr>
              <a:t>demolish</a:t>
            </a:r>
            <a:r>
              <a:rPr lang="en-GB" sz="4200" dirty="0" smtClean="0"/>
              <a:t>’ existing evolutionary theory (</a:t>
            </a:r>
            <a:r>
              <a:rPr lang="en-GB" sz="4200" dirty="0" err="1"/>
              <a:t>Fortey</a:t>
            </a:r>
            <a:r>
              <a:rPr lang="en-GB" sz="4200" dirty="0"/>
              <a:t> </a:t>
            </a:r>
            <a:r>
              <a:rPr lang="en-GB" sz="4200" dirty="0" smtClean="0"/>
              <a:t>suggests this animus partly reflects jealousy at Gould’s popular success)</a:t>
            </a:r>
          </a:p>
          <a:p>
            <a:r>
              <a:rPr lang="en-GB" sz="4200" dirty="0" smtClean="0"/>
              <a:t>BUT Conway Morris also </a:t>
            </a:r>
            <a:r>
              <a:rPr lang="en-GB" sz="4200" dirty="0" smtClean="0">
                <a:solidFill>
                  <a:schemeClr val="accent2">
                    <a:lumMod val="50000"/>
                  </a:schemeClr>
                </a:solidFill>
              </a:rPr>
              <a:t>pioneered </a:t>
            </a:r>
            <a:r>
              <a:rPr lang="en-GB" sz="4200" dirty="0">
                <a:solidFill>
                  <a:schemeClr val="accent2">
                    <a:lumMod val="50000"/>
                  </a:schemeClr>
                </a:solidFill>
              </a:rPr>
              <a:t>analysis of the ecology </a:t>
            </a:r>
            <a:r>
              <a:rPr lang="en-GB" sz="4200" dirty="0" smtClean="0">
                <a:solidFill>
                  <a:schemeClr val="accent2">
                    <a:lumMod val="50000"/>
                  </a:schemeClr>
                </a:solidFill>
              </a:rPr>
              <a:t>&amp; </a:t>
            </a:r>
            <a:r>
              <a:rPr lang="en-GB" sz="4200" dirty="0">
                <a:solidFill>
                  <a:schemeClr val="accent2">
                    <a:lumMod val="50000"/>
                  </a:schemeClr>
                </a:solidFill>
              </a:rPr>
              <a:t>interaction of BS creatures</a:t>
            </a:r>
            <a:r>
              <a:rPr lang="en-GB" sz="4200" dirty="0"/>
              <a:t>, focussing especially on predator/ prey relationships and food </a:t>
            </a:r>
            <a:r>
              <a:rPr lang="en-GB" sz="4200" dirty="0" smtClean="0"/>
              <a:t>chains and their ‘</a:t>
            </a:r>
            <a:r>
              <a:rPr lang="en-GB" sz="4200" dirty="0" smtClean="0">
                <a:solidFill>
                  <a:srgbClr val="7030A0"/>
                </a:solidFill>
              </a:rPr>
              <a:t>complex interactions and feedbacks</a:t>
            </a:r>
            <a:r>
              <a:rPr lang="en-GB" sz="4200" dirty="0" smtClean="0"/>
              <a:t>’, and drawing cautious parallels with recent ecologies. </a:t>
            </a:r>
            <a:r>
              <a:rPr lang="en-GB" sz="4200" dirty="0"/>
              <a:t>This highlights the possible </a:t>
            </a:r>
            <a:r>
              <a:rPr lang="en-GB" sz="4200" dirty="0" smtClean="0"/>
              <a:t>spread of ‘arms </a:t>
            </a:r>
            <a:r>
              <a:rPr lang="en-GB" sz="4200" dirty="0"/>
              <a:t>races’ between increasingly active predators (mobility; eye-sight; </a:t>
            </a:r>
            <a:r>
              <a:rPr lang="en-GB" sz="4200" dirty="0" smtClean="0"/>
              <a:t>jaws; bioturbation</a:t>
            </a:r>
            <a:r>
              <a:rPr lang="en-GB" sz="4200" dirty="0"/>
              <a:t>) and increasingly defensive prey (spines; shells; skeletons</a:t>
            </a:r>
            <a:r>
              <a:rPr lang="en-GB" sz="4200" dirty="0" smtClean="0"/>
              <a:t>; deeper burrowing), noting such telling features as a preponderance of right-side bites  </a:t>
            </a:r>
          </a:p>
          <a:p>
            <a:r>
              <a:rPr lang="en-GB" sz="4200" dirty="0" smtClean="0"/>
              <a:t>He therefore stresses</a:t>
            </a:r>
            <a:r>
              <a:rPr lang="en-GB" sz="4200" dirty="0" smtClean="0">
                <a:solidFill>
                  <a:schemeClr val="accent2">
                    <a:lumMod val="50000"/>
                  </a:schemeClr>
                </a:solidFill>
              </a:rPr>
              <a:t> the selective pressures driving both the retreat of some species </a:t>
            </a:r>
            <a:r>
              <a:rPr lang="en-GB" sz="4200" i="1" dirty="0" smtClean="0">
                <a:solidFill>
                  <a:schemeClr val="accent2">
                    <a:lumMod val="50000"/>
                  </a:schemeClr>
                </a:solidFill>
              </a:rPr>
              <a:t>and</a:t>
            </a:r>
            <a:r>
              <a:rPr lang="en-GB" sz="4200" dirty="0" smtClean="0">
                <a:solidFill>
                  <a:schemeClr val="accent2">
                    <a:lumMod val="50000"/>
                  </a:schemeClr>
                </a:solidFill>
              </a:rPr>
              <a:t> evolutionary innovation</a:t>
            </a:r>
            <a:r>
              <a:rPr lang="en-GB" sz="4200" dirty="0" smtClean="0"/>
              <a:t>, and against Gould he sees this as sufficient to produce both a ‘slow-fuse’ </a:t>
            </a:r>
            <a:r>
              <a:rPr lang="en-GB" sz="4200" dirty="0"/>
              <a:t>Cambrian explosion and any later winnowing of </a:t>
            </a:r>
            <a:r>
              <a:rPr lang="en-GB" sz="4200" dirty="0" smtClean="0"/>
              <a:t>body-plans</a:t>
            </a:r>
          </a:p>
          <a:p>
            <a:r>
              <a:rPr lang="en-GB" sz="4200" dirty="0" smtClean="0"/>
              <a:t>He also sees the </a:t>
            </a:r>
            <a:r>
              <a:rPr lang="en-GB" sz="4200" dirty="0" smtClean="0">
                <a:solidFill>
                  <a:schemeClr val="accent2">
                    <a:lumMod val="50000"/>
                  </a:schemeClr>
                </a:solidFill>
              </a:rPr>
              <a:t>process of convergent </a:t>
            </a:r>
            <a:r>
              <a:rPr lang="en-GB" sz="4200" dirty="0">
                <a:solidFill>
                  <a:schemeClr val="accent2">
                    <a:lumMod val="50000"/>
                  </a:schemeClr>
                </a:solidFill>
              </a:rPr>
              <a:t>evolution </a:t>
            </a:r>
            <a:r>
              <a:rPr lang="en-GB" sz="4200" dirty="0" smtClean="0">
                <a:solidFill>
                  <a:schemeClr val="accent2">
                    <a:lumMod val="50000"/>
                  </a:schemeClr>
                </a:solidFill>
              </a:rPr>
              <a:t>as pervasive, </a:t>
            </a:r>
            <a:r>
              <a:rPr lang="en-GB" sz="4200" dirty="0" smtClean="0"/>
              <a:t>with the capacity to </a:t>
            </a:r>
            <a:r>
              <a:rPr lang="en-GB" sz="4200" dirty="0"/>
              <a:t>by-pass contingent </a:t>
            </a:r>
            <a:r>
              <a:rPr lang="en-GB" sz="4200" dirty="0" smtClean="0"/>
              <a:t>extinctions, follow limited bio-mechanical pathways, and yield longer term ‘progressive</a:t>
            </a:r>
            <a:r>
              <a:rPr lang="en-GB" sz="4200" dirty="0"/>
              <a:t>’ evolutionary trends, including </a:t>
            </a:r>
            <a:r>
              <a:rPr lang="en-GB" sz="4200" dirty="0" smtClean="0"/>
              <a:t>the repeated emergence of such capabilities as intelligence (</a:t>
            </a:r>
            <a:r>
              <a:rPr lang="en-GB" sz="4200" dirty="0" err="1" smtClean="0"/>
              <a:t>cf</a:t>
            </a:r>
            <a:r>
              <a:rPr lang="en-GB" sz="4200" dirty="0" smtClean="0"/>
              <a:t> the octopus). This underpins his view of the </a:t>
            </a:r>
            <a:r>
              <a:rPr lang="en-GB" sz="4200" dirty="0" smtClean="0">
                <a:solidFill>
                  <a:schemeClr val="accent2">
                    <a:lumMod val="50000"/>
                  </a:schemeClr>
                </a:solidFill>
              </a:rPr>
              <a:t>transcendent dynamic of progressive evolution </a:t>
            </a:r>
            <a:r>
              <a:rPr lang="en-GB" sz="4200" dirty="0" smtClean="0"/>
              <a:t>on earth, which he couples with an emphasis on the special responsibility of humanity towards our planet and biosphere </a:t>
            </a:r>
          </a:p>
          <a:p>
            <a:r>
              <a:rPr lang="en-GB" sz="4200" dirty="0" smtClean="0"/>
              <a:t>Perhaps surprisingly, though, in this context </a:t>
            </a:r>
            <a:r>
              <a:rPr lang="en-GB" sz="4200" dirty="0" smtClean="0">
                <a:solidFill>
                  <a:schemeClr val="accent2">
                    <a:lumMod val="50000"/>
                  </a:schemeClr>
                </a:solidFill>
              </a:rPr>
              <a:t>he is </a:t>
            </a:r>
            <a:r>
              <a:rPr lang="en-GB" sz="4200" dirty="0">
                <a:solidFill>
                  <a:schemeClr val="accent2">
                    <a:lumMod val="50000"/>
                  </a:schemeClr>
                </a:solidFill>
              </a:rPr>
              <a:t>kinder to </a:t>
            </a:r>
            <a:r>
              <a:rPr lang="en-GB" sz="4200" dirty="0" smtClean="0">
                <a:solidFill>
                  <a:schemeClr val="accent2">
                    <a:lumMod val="50000"/>
                  </a:schemeClr>
                </a:solidFill>
              </a:rPr>
              <a:t>Dawkins </a:t>
            </a:r>
            <a:r>
              <a:rPr lang="en-GB" sz="4200" dirty="0" smtClean="0"/>
              <a:t>– who emphasises </a:t>
            </a:r>
            <a:r>
              <a:rPr lang="en-GB" sz="4200" dirty="0"/>
              <a:t>micro-evolutionary mechanisms of fitness and survival and embraces ‘progress</a:t>
            </a:r>
            <a:r>
              <a:rPr lang="en-GB" sz="4200" dirty="0" smtClean="0"/>
              <a:t>’, but within </a:t>
            </a:r>
            <a:r>
              <a:rPr lang="en-GB" sz="4200" dirty="0"/>
              <a:t>an </a:t>
            </a:r>
            <a:r>
              <a:rPr lang="en-GB" sz="4200" dirty="0" smtClean="0"/>
              <a:t>atheist, ‘genetic reductionist’ </a:t>
            </a:r>
            <a:r>
              <a:rPr lang="en-GB" sz="4200" dirty="0"/>
              <a:t>and ‘</a:t>
            </a:r>
            <a:r>
              <a:rPr lang="en-GB" sz="4200" dirty="0" smtClean="0"/>
              <a:t>materialistic’ </a:t>
            </a:r>
            <a:r>
              <a:rPr lang="en-GB" sz="4200" dirty="0"/>
              <a:t>world </a:t>
            </a:r>
            <a:r>
              <a:rPr lang="en-GB" sz="4200" dirty="0" smtClean="0"/>
              <a:t>view criticised by Conway Morris – </a:t>
            </a:r>
            <a:r>
              <a:rPr lang="en-GB" sz="4200" dirty="0" smtClean="0">
                <a:solidFill>
                  <a:schemeClr val="accent2">
                    <a:lumMod val="50000"/>
                  </a:schemeClr>
                </a:solidFill>
              </a:rPr>
              <a:t>than he is to Gould – </a:t>
            </a:r>
            <a:r>
              <a:rPr lang="en-GB" sz="4200" dirty="0" smtClean="0"/>
              <a:t>who </a:t>
            </a:r>
            <a:r>
              <a:rPr lang="en-GB" sz="4200" dirty="0"/>
              <a:t>is sceptical about the adequacy of micro-evolutionary mechanisms </a:t>
            </a:r>
            <a:r>
              <a:rPr lang="en-GB" sz="4200" dirty="0" smtClean="0"/>
              <a:t>and ‘just so’ stories of adaptation, but emphasises that </a:t>
            </a:r>
            <a:r>
              <a:rPr lang="en-GB" sz="4200" dirty="0"/>
              <a:t>science and religion </a:t>
            </a:r>
            <a:r>
              <a:rPr lang="en-GB" sz="4200" dirty="0" smtClean="0"/>
              <a:t>should coexist </a:t>
            </a:r>
            <a:r>
              <a:rPr lang="en-GB" sz="4200" dirty="0"/>
              <a:t>as non-competing forms of knowledge </a:t>
            </a:r>
            <a:r>
              <a:rPr lang="en-GB" sz="4200" dirty="0" smtClean="0"/>
              <a:t>(and also argues for human responsibility)</a:t>
            </a:r>
            <a:endParaRPr lang="en-GB" sz="4200" dirty="0"/>
          </a:p>
        </p:txBody>
      </p:sp>
      <p:sp>
        <p:nvSpPr>
          <p:cNvPr id="4" name="Slide Number Placeholder 3"/>
          <p:cNvSpPr>
            <a:spLocks noGrp="1"/>
          </p:cNvSpPr>
          <p:nvPr>
            <p:ph type="sldNum" sz="quarter" idx="12"/>
          </p:nvPr>
        </p:nvSpPr>
        <p:spPr/>
        <p:txBody>
          <a:bodyPr/>
          <a:lstStyle/>
          <a:p>
            <a:fld id="{0C3C750E-3C81-4169-8FD7-C17884284226}" type="slidenum">
              <a:rPr lang="en-GB" smtClean="0"/>
              <a:t>33</a:t>
            </a:fld>
            <a:endParaRPr lang="en-GB" dirty="0"/>
          </a:p>
        </p:txBody>
      </p:sp>
    </p:spTree>
    <p:extLst>
      <p:ext uri="{BB962C8B-B14F-4D97-AF65-F5344CB8AC3E}">
        <p14:creationId xmlns:p14="http://schemas.microsoft.com/office/powerpoint/2010/main" val="232977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092" y="0"/>
            <a:ext cx="11565228" cy="543169"/>
          </a:xfrm>
        </p:spPr>
        <p:txBody>
          <a:bodyPr>
            <a:normAutofit fontScale="90000"/>
          </a:bodyPr>
          <a:lstStyle/>
          <a:p>
            <a:pPr algn="ctr"/>
            <a:r>
              <a:rPr lang="en-GB" sz="3600" b="1" dirty="0" smtClean="0">
                <a:solidFill>
                  <a:srgbClr val="C00000"/>
                </a:solidFill>
              </a:rPr>
              <a:t>Gould</a:t>
            </a:r>
            <a:r>
              <a:rPr lang="en-GB" sz="3600" b="1" dirty="0" smtClean="0"/>
              <a:t> versus </a:t>
            </a:r>
            <a:r>
              <a:rPr lang="en-GB" sz="3600" b="1" dirty="0" smtClean="0">
                <a:solidFill>
                  <a:schemeClr val="accent5">
                    <a:lumMod val="50000"/>
                  </a:schemeClr>
                </a:solidFill>
              </a:rPr>
              <a:t>Conway Morris</a:t>
            </a:r>
            <a:r>
              <a:rPr lang="en-GB" sz="3600" b="1" dirty="0" smtClean="0"/>
              <a:t>: </a:t>
            </a:r>
            <a:r>
              <a:rPr lang="en-GB" sz="3600" b="1" dirty="0"/>
              <a:t>a resume</a:t>
            </a:r>
            <a:endParaRPr lang="en-GB" sz="3600" dirty="0"/>
          </a:p>
        </p:txBody>
      </p:sp>
      <p:sp>
        <p:nvSpPr>
          <p:cNvPr id="3" name="Content Placeholder 2"/>
          <p:cNvSpPr>
            <a:spLocks noGrp="1"/>
          </p:cNvSpPr>
          <p:nvPr>
            <p:ph sz="half" idx="1"/>
          </p:nvPr>
        </p:nvSpPr>
        <p:spPr>
          <a:xfrm>
            <a:off x="193184" y="676141"/>
            <a:ext cx="5988675" cy="5832205"/>
          </a:xfrm>
        </p:spPr>
        <p:txBody>
          <a:bodyPr>
            <a:noAutofit/>
          </a:bodyPr>
          <a:lstStyle/>
          <a:p>
            <a:r>
              <a:rPr lang="en-GB" sz="1800" dirty="0" smtClean="0">
                <a:solidFill>
                  <a:srgbClr val="C00000"/>
                </a:solidFill>
                <a:cs typeface="Arial" panose="020B0604020202020204" pitchFamily="34" charset="0"/>
              </a:rPr>
              <a:t>Cambrian radiation was relatively rapid/ explosive </a:t>
            </a:r>
            <a:r>
              <a:rPr lang="en-GB" sz="1800" dirty="0" smtClean="0">
                <a:cs typeface="Arial" panose="020B0604020202020204" pitchFamily="34" charset="0"/>
              </a:rPr>
              <a:t>(?)</a:t>
            </a:r>
            <a:r>
              <a:rPr lang="en-GB" sz="1800" dirty="0" smtClean="0">
                <a:solidFill>
                  <a:srgbClr val="C00000"/>
                </a:solidFill>
                <a:cs typeface="Arial" panose="020B0604020202020204" pitchFamily="34" charset="0"/>
              </a:rPr>
              <a:t>, though precursors remain opaque              </a:t>
            </a:r>
          </a:p>
          <a:p>
            <a:r>
              <a:rPr lang="en-GB" sz="1800" dirty="0" smtClean="0">
                <a:solidFill>
                  <a:srgbClr val="C00000"/>
                </a:solidFill>
                <a:cs typeface="Arial" panose="020B0604020202020204" pitchFamily="34" charset="0"/>
              </a:rPr>
              <a:t>Cambrian explosion of experimentation meant variety of life characterised by maximum </a:t>
            </a:r>
            <a:r>
              <a:rPr lang="en-GB" sz="1800" dirty="0" smtClean="0">
                <a:cs typeface="Arial" panose="020B0604020202020204" pitchFamily="34" charset="0"/>
              </a:rPr>
              <a:t>(?)</a:t>
            </a:r>
            <a:r>
              <a:rPr lang="en-GB" sz="1800" dirty="0" smtClean="0">
                <a:solidFill>
                  <a:srgbClr val="C00000"/>
                </a:solidFill>
                <a:cs typeface="Arial" panose="020B0604020202020204" pitchFamily="34" charset="0"/>
              </a:rPr>
              <a:t> disparity at multiple scales (genus, family, order, class, phylum)    </a:t>
            </a:r>
          </a:p>
          <a:p>
            <a:r>
              <a:rPr lang="en-GB" sz="1800" dirty="0">
                <a:solidFill>
                  <a:srgbClr val="C00000"/>
                </a:solidFill>
                <a:cs typeface="Arial" panose="020B0604020202020204" pitchFamily="34" charset="0"/>
              </a:rPr>
              <a:t>Niche filling, selection pressures </a:t>
            </a:r>
            <a:r>
              <a:rPr lang="en-GB" sz="1800" i="1" dirty="0">
                <a:solidFill>
                  <a:srgbClr val="C00000"/>
                </a:solidFill>
                <a:cs typeface="Arial" panose="020B0604020202020204" pitchFamily="34" charset="0"/>
              </a:rPr>
              <a:t>and</a:t>
            </a:r>
            <a:r>
              <a:rPr lang="en-GB" sz="1800" dirty="0">
                <a:solidFill>
                  <a:srgbClr val="C00000"/>
                </a:solidFill>
                <a:cs typeface="Arial" panose="020B0604020202020204" pitchFamily="34" charset="0"/>
              </a:rPr>
              <a:t> labile </a:t>
            </a:r>
            <a:r>
              <a:rPr lang="en-GB" sz="1800" dirty="0" smtClean="0">
                <a:solidFill>
                  <a:srgbClr val="C00000"/>
                </a:solidFill>
                <a:cs typeface="Arial" panose="020B0604020202020204" pitchFamily="34" charset="0"/>
              </a:rPr>
              <a:t>genomes </a:t>
            </a:r>
            <a:r>
              <a:rPr lang="en-GB" sz="1800" dirty="0">
                <a:solidFill>
                  <a:srgbClr val="C00000"/>
                </a:solidFill>
                <a:cs typeface="Arial" panose="020B0604020202020204" pitchFamily="34" charset="0"/>
              </a:rPr>
              <a:t>all </a:t>
            </a:r>
            <a:r>
              <a:rPr lang="en-GB" sz="1800" dirty="0" smtClean="0">
                <a:solidFill>
                  <a:srgbClr val="C00000"/>
                </a:solidFill>
                <a:cs typeface="Arial" panose="020B0604020202020204" pitchFamily="34" charset="0"/>
              </a:rPr>
              <a:t>played roles </a:t>
            </a:r>
            <a:r>
              <a:rPr lang="en-GB" sz="1800" dirty="0">
                <a:solidFill>
                  <a:srgbClr val="C00000"/>
                </a:solidFill>
                <a:cs typeface="Arial" panose="020B0604020202020204" pitchFamily="34" charset="0"/>
              </a:rPr>
              <a:t>as mechanisms of </a:t>
            </a:r>
            <a:r>
              <a:rPr lang="en-GB" sz="1800" dirty="0" smtClean="0">
                <a:solidFill>
                  <a:srgbClr val="C00000"/>
                </a:solidFill>
                <a:cs typeface="Arial" panose="020B0604020202020204" pitchFamily="34" charset="0"/>
              </a:rPr>
              <a:t>Cambrian explosion        </a:t>
            </a:r>
          </a:p>
          <a:p>
            <a:r>
              <a:rPr lang="en-GB" sz="1800" dirty="0" smtClean="0">
                <a:solidFill>
                  <a:srgbClr val="C00000"/>
                </a:solidFill>
                <a:cs typeface="Arial" panose="020B0604020202020204" pitchFamily="34" charset="0"/>
              </a:rPr>
              <a:t>Growing interdependency in both genetic and morphological features tended to stabilise then entrench </a:t>
            </a:r>
            <a:br>
              <a:rPr lang="en-GB" sz="1800" dirty="0" smtClean="0">
                <a:solidFill>
                  <a:srgbClr val="C00000"/>
                </a:solidFill>
                <a:cs typeface="Arial" panose="020B0604020202020204" pitchFamily="34" charset="0"/>
              </a:rPr>
            </a:br>
            <a:r>
              <a:rPr lang="en-GB" sz="1800" dirty="0" smtClean="0">
                <a:solidFill>
                  <a:srgbClr val="C00000"/>
                </a:solidFill>
                <a:cs typeface="Arial" panose="020B0604020202020204" pitchFamily="34" charset="0"/>
              </a:rPr>
              <a:t>or ‘lock in’ body plans (seen as </a:t>
            </a:r>
            <a:r>
              <a:rPr lang="en-GB" sz="1800" i="1" dirty="0" smtClean="0">
                <a:solidFill>
                  <a:srgbClr val="C00000"/>
                </a:solidFill>
                <a:cs typeface="Arial" panose="020B0604020202020204" pitchFamily="34" charset="0"/>
              </a:rPr>
              <a:t>emergent</a:t>
            </a:r>
            <a:r>
              <a:rPr lang="en-GB" sz="1800" dirty="0" smtClean="0">
                <a:solidFill>
                  <a:srgbClr val="C00000"/>
                </a:solidFill>
                <a:cs typeface="Arial" panose="020B0604020202020204" pitchFamily="34" charset="0"/>
              </a:rPr>
              <a:t> phyla</a:t>
            </a:r>
            <a:r>
              <a:rPr lang="en-GB" sz="1800" dirty="0" smtClean="0">
                <a:cs typeface="Arial" panose="020B0604020202020204" pitchFamily="34" charset="0"/>
              </a:rPr>
              <a:t>?</a:t>
            </a:r>
            <a:r>
              <a:rPr lang="en-GB" sz="1800" dirty="0" smtClean="0">
                <a:solidFill>
                  <a:srgbClr val="C00000"/>
                </a:solidFill>
                <a:cs typeface="Arial" panose="020B0604020202020204" pitchFamily="34" charset="0"/>
              </a:rPr>
              <a:t>)</a:t>
            </a:r>
          </a:p>
          <a:p>
            <a:r>
              <a:rPr lang="en-GB" sz="1800" dirty="0" smtClean="0">
                <a:solidFill>
                  <a:srgbClr val="C00000"/>
                </a:solidFill>
                <a:cs typeface="Arial" panose="020B0604020202020204" pitchFamily="34" charset="0"/>
              </a:rPr>
              <a:t>Cambrian taxa faced widespread extinction later, based more on external contingencies than on adaptive capacity, &amp; such contingent extinctions drove a decline in overall disparity  </a:t>
            </a:r>
            <a:r>
              <a:rPr lang="en-GB" sz="1800" dirty="0" smtClean="0">
                <a:cs typeface="Arial" panose="020B0604020202020204" pitchFamily="34" charset="0"/>
              </a:rPr>
              <a:t>(??)</a:t>
            </a:r>
            <a:r>
              <a:rPr lang="en-GB" sz="1800" dirty="0" smtClean="0">
                <a:solidFill>
                  <a:srgbClr val="C00000"/>
                </a:solidFill>
                <a:cs typeface="Arial" panose="020B0604020202020204" pitchFamily="34" charset="0"/>
              </a:rPr>
              <a:t> </a:t>
            </a:r>
          </a:p>
          <a:p>
            <a:r>
              <a:rPr lang="en-GB" sz="1800" dirty="0" smtClean="0">
                <a:solidFill>
                  <a:srgbClr val="C00000"/>
                </a:solidFill>
                <a:cs typeface="Arial" panose="020B0604020202020204" pitchFamily="34" charset="0"/>
              </a:rPr>
              <a:t>There is no guarantee of progress and repeatability in rerunning the tape of life because of extinction events and also rigidified body plans</a:t>
            </a:r>
            <a:endParaRPr lang="en-GB" sz="1800" dirty="0">
              <a:solidFill>
                <a:srgbClr val="C00000"/>
              </a:solidFill>
              <a:cs typeface="Arial" panose="020B0604020202020204" pitchFamily="34" charset="0"/>
            </a:endParaRPr>
          </a:p>
          <a:p>
            <a:r>
              <a:rPr lang="en-GB" sz="1800" dirty="0" smtClean="0">
                <a:solidFill>
                  <a:srgbClr val="C00000"/>
                </a:solidFill>
                <a:cs typeface="Arial" panose="020B0604020202020204" pitchFamily="34" charset="0"/>
              </a:rPr>
              <a:t>Critic of both ‘</a:t>
            </a:r>
            <a:r>
              <a:rPr lang="en-GB" sz="1800" dirty="0" err="1" smtClean="0">
                <a:solidFill>
                  <a:srgbClr val="C00000"/>
                </a:solidFill>
                <a:cs typeface="Arial" panose="020B0604020202020204" pitchFamily="34" charset="0"/>
              </a:rPr>
              <a:t>cladistic</a:t>
            </a:r>
            <a:r>
              <a:rPr lang="en-GB" sz="1800" dirty="0" smtClean="0">
                <a:solidFill>
                  <a:srgbClr val="C00000"/>
                </a:solidFill>
                <a:cs typeface="Arial" panose="020B0604020202020204" pitchFamily="34" charset="0"/>
              </a:rPr>
              <a:t> and genetic </a:t>
            </a:r>
            <a:r>
              <a:rPr lang="en-GB" sz="1800" dirty="0">
                <a:solidFill>
                  <a:srgbClr val="C00000"/>
                </a:solidFill>
                <a:cs typeface="Arial" panose="020B0604020202020204" pitchFamily="34" charset="0"/>
              </a:rPr>
              <a:t>reductionism</a:t>
            </a:r>
            <a:r>
              <a:rPr lang="en-GB" sz="1800" dirty="0" smtClean="0">
                <a:solidFill>
                  <a:srgbClr val="C00000"/>
                </a:solidFill>
                <a:cs typeface="Arial" panose="020B0604020202020204" pitchFamily="34" charset="0"/>
              </a:rPr>
              <a:t>’ and advocate </a:t>
            </a:r>
            <a:r>
              <a:rPr lang="en-GB" sz="1800" dirty="0">
                <a:solidFill>
                  <a:srgbClr val="C00000"/>
                </a:solidFill>
                <a:cs typeface="Arial" panose="020B0604020202020204" pitchFamily="34" charset="0"/>
              </a:rPr>
              <a:t>of a revised ‘multi-level’ </a:t>
            </a:r>
            <a:r>
              <a:rPr lang="en-GB" sz="1800" dirty="0" smtClean="0">
                <a:solidFill>
                  <a:srgbClr val="C00000"/>
                </a:solidFill>
                <a:cs typeface="Arial" panose="020B0604020202020204" pitchFamily="34" charset="0"/>
              </a:rPr>
              <a:t>‘Darwinian </a:t>
            </a:r>
            <a:r>
              <a:rPr lang="en-GB" sz="1800" dirty="0" err="1" smtClean="0">
                <a:solidFill>
                  <a:srgbClr val="C00000"/>
                </a:solidFill>
                <a:cs typeface="Arial" panose="020B0604020202020204" pitchFamily="34" charset="0"/>
              </a:rPr>
              <a:t>plus’</a:t>
            </a:r>
            <a:r>
              <a:rPr lang="en-GB" sz="1800" dirty="0" smtClean="0">
                <a:solidFill>
                  <a:srgbClr val="C00000"/>
                </a:solidFill>
                <a:cs typeface="Arial" panose="020B0604020202020204" pitchFamily="34" charset="0"/>
              </a:rPr>
              <a:t> </a:t>
            </a:r>
            <a:r>
              <a:rPr lang="en-GB" sz="1800" dirty="0">
                <a:solidFill>
                  <a:srgbClr val="C00000"/>
                </a:solidFill>
                <a:cs typeface="Arial" panose="020B0604020202020204" pitchFamily="34" charset="0"/>
              </a:rPr>
              <a:t>model </a:t>
            </a:r>
            <a:r>
              <a:rPr lang="en-GB" sz="1800" dirty="0" smtClean="0">
                <a:solidFill>
                  <a:srgbClr val="C00000"/>
                </a:solidFill>
                <a:cs typeface="Arial" panose="020B0604020202020204" pitchFamily="34" charset="0"/>
              </a:rPr>
              <a:t/>
            </a:r>
            <a:br>
              <a:rPr lang="en-GB" sz="1800" dirty="0" smtClean="0">
                <a:solidFill>
                  <a:srgbClr val="C00000"/>
                </a:solidFill>
                <a:cs typeface="Arial" panose="020B0604020202020204" pitchFamily="34" charset="0"/>
              </a:rPr>
            </a:br>
            <a:r>
              <a:rPr lang="en-GB" sz="1800" dirty="0" smtClean="0">
                <a:solidFill>
                  <a:srgbClr val="C00000"/>
                </a:solidFill>
                <a:cs typeface="Arial" panose="020B0604020202020204" pitchFamily="34" charset="0"/>
              </a:rPr>
              <a:t>(expounded in his final book, Gould 2002)</a:t>
            </a:r>
          </a:p>
        </p:txBody>
      </p:sp>
      <p:sp>
        <p:nvSpPr>
          <p:cNvPr id="4" name="Content Placeholder 3"/>
          <p:cNvSpPr>
            <a:spLocks noGrp="1"/>
          </p:cNvSpPr>
          <p:nvPr>
            <p:ph sz="half" idx="2"/>
          </p:nvPr>
        </p:nvSpPr>
        <p:spPr>
          <a:xfrm>
            <a:off x="6091707" y="676141"/>
            <a:ext cx="5898521" cy="5832205"/>
          </a:xfrm>
        </p:spPr>
        <p:txBody>
          <a:bodyPr>
            <a:noAutofit/>
          </a:bodyPr>
          <a:lstStyle/>
          <a:p>
            <a:r>
              <a:rPr lang="en-GB" sz="1800" dirty="0" smtClean="0">
                <a:solidFill>
                  <a:schemeClr val="accent5">
                    <a:lumMod val="50000"/>
                  </a:schemeClr>
                </a:solidFill>
                <a:cs typeface="Arial" panose="020B0604020202020204" pitchFamily="34" charset="0"/>
              </a:rPr>
              <a:t>Molecular clock data suggest a slow, longish ‘fuse’ </a:t>
            </a:r>
            <a:r>
              <a:rPr lang="en-GB" sz="1800" dirty="0" smtClean="0">
                <a:cs typeface="Arial" panose="020B0604020202020204" pitchFamily="34" charset="0"/>
              </a:rPr>
              <a:t>(?)</a:t>
            </a:r>
            <a:r>
              <a:rPr lang="en-GB" sz="1800" dirty="0" smtClean="0">
                <a:solidFill>
                  <a:schemeClr val="accent5">
                    <a:lumMod val="50000"/>
                  </a:schemeClr>
                </a:solidFill>
                <a:cs typeface="Arial" panose="020B0604020202020204" pitchFamily="34" charset="0"/>
              </a:rPr>
              <a:t> for the Cambrian radiation but uncharted during Ediacaran              </a:t>
            </a:r>
            <a:endParaRPr lang="en-GB" sz="1800" dirty="0">
              <a:solidFill>
                <a:schemeClr val="accent5">
                  <a:lumMod val="50000"/>
                </a:schemeClr>
              </a:solidFill>
              <a:cs typeface="Arial" panose="020B0604020202020204" pitchFamily="34" charset="0"/>
            </a:endParaRPr>
          </a:p>
          <a:p>
            <a:r>
              <a:rPr lang="en-GB" sz="1800" dirty="0" smtClean="0">
                <a:solidFill>
                  <a:schemeClr val="accent5">
                    <a:lumMod val="50000"/>
                  </a:schemeClr>
                </a:solidFill>
                <a:cs typeface="Arial" panose="020B0604020202020204" pitchFamily="34" charset="0"/>
              </a:rPr>
              <a:t>Cambrian period genuinely saw rapid proliferation of taxa and wide disparity of forms of life         </a:t>
            </a:r>
          </a:p>
          <a:p>
            <a:r>
              <a:rPr lang="en-GB" sz="1800" dirty="0">
                <a:solidFill>
                  <a:schemeClr val="accent5">
                    <a:lumMod val="50000"/>
                  </a:schemeClr>
                </a:solidFill>
                <a:cs typeface="Arial" panose="020B0604020202020204" pitchFamily="34" charset="0"/>
              </a:rPr>
              <a:t>Niche </a:t>
            </a:r>
            <a:r>
              <a:rPr lang="en-GB" sz="1800" dirty="0" smtClean="0">
                <a:solidFill>
                  <a:schemeClr val="accent5">
                    <a:lumMod val="50000"/>
                  </a:schemeClr>
                </a:solidFill>
                <a:cs typeface="Arial" panose="020B0604020202020204" pitchFamily="34" charset="0"/>
              </a:rPr>
              <a:t>filling, competition and selection </a:t>
            </a:r>
            <a:r>
              <a:rPr lang="en-GB" sz="1800" dirty="0">
                <a:solidFill>
                  <a:schemeClr val="accent5">
                    <a:lumMod val="50000"/>
                  </a:schemeClr>
                </a:solidFill>
                <a:cs typeface="Arial" panose="020B0604020202020204" pitchFamily="34" charset="0"/>
              </a:rPr>
              <a:t>pressures are sufficient</a:t>
            </a:r>
            <a:r>
              <a:rPr lang="en-GB" sz="1800" dirty="0">
                <a:cs typeface="Arial" panose="020B0604020202020204" pitchFamily="34" charset="0"/>
              </a:rPr>
              <a:t> </a:t>
            </a:r>
            <a:r>
              <a:rPr lang="en-GB" sz="1800" dirty="0" smtClean="0">
                <a:cs typeface="Arial" panose="020B0604020202020204" pitchFamily="34" charset="0"/>
              </a:rPr>
              <a:t>(?) </a:t>
            </a:r>
            <a:r>
              <a:rPr lang="en-GB" sz="1800" dirty="0" smtClean="0">
                <a:solidFill>
                  <a:schemeClr val="accent5">
                    <a:lumMod val="50000"/>
                  </a:schemeClr>
                </a:solidFill>
                <a:cs typeface="Arial" panose="020B0604020202020204" pitchFamily="34" charset="0"/>
              </a:rPr>
              <a:t>as </a:t>
            </a:r>
            <a:r>
              <a:rPr lang="en-GB" sz="1800" dirty="0">
                <a:solidFill>
                  <a:schemeClr val="accent5">
                    <a:lumMod val="50000"/>
                  </a:schemeClr>
                </a:solidFill>
                <a:cs typeface="Arial" panose="020B0604020202020204" pitchFamily="34" charset="0"/>
              </a:rPr>
              <a:t>mechanisms of </a:t>
            </a:r>
            <a:r>
              <a:rPr lang="en-GB" sz="1800" dirty="0" smtClean="0">
                <a:solidFill>
                  <a:schemeClr val="accent5">
                    <a:lumMod val="50000"/>
                  </a:schemeClr>
                </a:solidFill>
                <a:cs typeface="Arial" panose="020B0604020202020204" pitchFamily="34" charset="0"/>
              </a:rPr>
              <a:t>longer Cambrian radiation      </a:t>
            </a:r>
          </a:p>
          <a:p>
            <a:r>
              <a:rPr lang="en-GB" sz="1800" dirty="0" smtClean="0">
                <a:solidFill>
                  <a:schemeClr val="accent5">
                    <a:lumMod val="50000"/>
                  </a:schemeClr>
                </a:solidFill>
                <a:cs typeface="Arial" panose="020B0604020202020204" pitchFamily="34" charset="0"/>
              </a:rPr>
              <a:t>Ecological dynamics fuel continuing evolutionary innovation through the Cambrian and beyond, challenging claims for underlying body-plans (and underlining a pragmatic view of phyla, as ‘</a:t>
            </a:r>
            <a:r>
              <a:rPr lang="en-GB" sz="1800" dirty="0" smtClean="0">
                <a:solidFill>
                  <a:srgbClr val="7030A0"/>
                </a:solidFill>
                <a:cs typeface="Arial" panose="020B0604020202020204" pitchFamily="34" charset="0"/>
              </a:rPr>
              <a:t>little more than a statement of taxonomic ignorance</a:t>
            </a:r>
            <a:r>
              <a:rPr lang="en-GB" sz="1800" dirty="0" smtClean="0">
                <a:solidFill>
                  <a:schemeClr val="accent5">
                    <a:lumMod val="50000"/>
                  </a:schemeClr>
                </a:solidFill>
                <a:cs typeface="Arial" panose="020B0604020202020204" pitchFamily="34" charset="0"/>
              </a:rPr>
              <a:t>’)</a:t>
            </a:r>
            <a:endParaRPr lang="en-GB" sz="1800" dirty="0">
              <a:solidFill>
                <a:schemeClr val="accent5">
                  <a:lumMod val="50000"/>
                </a:schemeClr>
              </a:solidFill>
              <a:cs typeface="Arial" panose="020B0604020202020204" pitchFamily="34" charset="0"/>
            </a:endParaRPr>
          </a:p>
          <a:p>
            <a:r>
              <a:rPr lang="en-GB" sz="1800" dirty="0" smtClean="0">
                <a:solidFill>
                  <a:schemeClr val="accent5">
                    <a:lumMod val="50000"/>
                  </a:schemeClr>
                </a:solidFill>
                <a:cs typeface="Arial" panose="020B0604020202020204" pitchFamily="34" charset="0"/>
              </a:rPr>
              <a:t>No evidence of overall decline in diversity or disparity of forms of life since the Cambrian, instead shifts </a:t>
            </a:r>
            <a:r>
              <a:rPr lang="en-GB" sz="1800" i="1" dirty="0" smtClean="0">
                <a:solidFill>
                  <a:schemeClr val="accent5">
                    <a:lumMod val="50000"/>
                  </a:schemeClr>
                </a:solidFill>
                <a:cs typeface="Arial" panose="020B0604020202020204" pitchFamily="34" charset="0"/>
              </a:rPr>
              <a:t>within</a:t>
            </a:r>
            <a:r>
              <a:rPr lang="en-GB" sz="1800" dirty="0" smtClean="0">
                <a:solidFill>
                  <a:schemeClr val="accent5">
                    <a:lumMod val="50000"/>
                  </a:schemeClr>
                </a:solidFill>
                <a:cs typeface="Arial" panose="020B0604020202020204" pitchFamily="34" charset="0"/>
              </a:rPr>
              <a:t> occupied ‘</a:t>
            </a:r>
            <a:r>
              <a:rPr lang="en-GB" sz="1800" dirty="0" err="1" smtClean="0">
                <a:solidFill>
                  <a:schemeClr val="accent5">
                    <a:lumMod val="50000"/>
                  </a:schemeClr>
                </a:solidFill>
                <a:cs typeface="Arial" panose="020B0604020202020204" pitchFamily="34" charset="0"/>
              </a:rPr>
              <a:t>morphospace</a:t>
            </a:r>
            <a:r>
              <a:rPr lang="en-GB" sz="1800" dirty="0" smtClean="0">
                <a:solidFill>
                  <a:schemeClr val="accent5">
                    <a:lumMod val="50000"/>
                  </a:schemeClr>
                </a:solidFill>
                <a:cs typeface="Arial" panose="020B0604020202020204" pitchFamily="34" charset="0"/>
              </a:rPr>
              <a:t>’  </a:t>
            </a:r>
          </a:p>
          <a:p>
            <a:r>
              <a:rPr lang="en-GB" sz="1800" dirty="0" smtClean="0">
                <a:solidFill>
                  <a:schemeClr val="accent5">
                    <a:lumMod val="50000"/>
                  </a:schemeClr>
                </a:solidFill>
                <a:cs typeface="Arial" panose="020B0604020202020204" pitchFamily="34" charset="0"/>
              </a:rPr>
              <a:t>Contingent extinctions are by-passed by continuing evolutionary innovation, with the strong capacity of convergent evolution to reproduce emergent capabilities and deliver ‘progressive' change </a:t>
            </a:r>
            <a:r>
              <a:rPr lang="en-GB" sz="1800" dirty="0" smtClean="0">
                <a:cs typeface="Arial" panose="020B0604020202020204" pitchFamily="34" charset="0"/>
              </a:rPr>
              <a:t>(?)</a:t>
            </a:r>
          </a:p>
          <a:p>
            <a:r>
              <a:rPr lang="en-GB" sz="1800" dirty="0" smtClean="0">
                <a:solidFill>
                  <a:schemeClr val="accent5">
                    <a:lumMod val="50000"/>
                  </a:schemeClr>
                </a:solidFill>
                <a:cs typeface="Arial" panose="020B0604020202020204" pitchFamily="34" charset="0"/>
              </a:rPr>
              <a:t>Committed to the micro-evolutionary ‘modern [neo-Darwinian] synthesis’ with a strong progressive dynamic</a:t>
            </a:r>
            <a:endParaRPr lang="en-GB" sz="1800" dirty="0"/>
          </a:p>
        </p:txBody>
      </p:sp>
      <p:sp>
        <p:nvSpPr>
          <p:cNvPr id="5" name="Slide Number Placeholder 4"/>
          <p:cNvSpPr>
            <a:spLocks noGrp="1"/>
          </p:cNvSpPr>
          <p:nvPr>
            <p:ph type="sldNum" sz="quarter" idx="12"/>
          </p:nvPr>
        </p:nvSpPr>
        <p:spPr/>
        <p:txBody>
          <a:bodyPr/>
          <a:lstStyle/>
          <a:p>
            <a:fld id="{0C3C750E-3C81-4169-8FD7-C17884284226}" type="slidenum">
              <a:rPr lang="en-GB" smtClean="0"/>
              <a:t>34</a:t>
            </a:fld>
            <a:endParaRPr lang="en-GB" dirty="0"/>
          </a:p>
        </p:txBody>
      </p:sp>
    </p:spTree>
    <p:extLst>
      <p:ext uri="{BB962C8B-B14F-4D97-AF65-F5344CB8AC3E}">
        <p14:creationId xmlns:p14="http://schemas.microsoft.com/office/powerpoint/2010/main" val="288656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1000"/>
                                        <p:tgtEl>
                                          <p:spTgt spid="4">
                                            <p:txEl>
                                              <p:pRg st="0" end="0"/>
                                            </p:txEl>
                                          </p:spTgt>
                                        </p:tgtEl>
                                      </p:cBhvr>
                                    </p:animEffect>
                                    <p:anim calcmode="lin" valueType="num">
                                      <p:cBhvr>
                                        <p:cTn id="1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fade">
                                      <p:cBhvr>
                                        <p:cTn id="32" dur="1000"/>
                                        <p:tgtEl>
                                          <p:spTgt spid="4">
                                            <p:txEl>
                                              <p:pRg st="1" end="1"/>
                                            </p:txEl>
                                          </p:spTgt>
                                        </p:tgtEl>
                                      </p:cBhvr>
                                    </p:animEffect>
                                    <p:anim calcmode="lin" valueType="num">
                                      <p:cBhvr>
                                        <p:cTn id="3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1000"/>
                                        <p:tgtEl>
                                          <p:spTgt spid="3">
                                            <p:txEl>
                                              <p:pRg st="2" end="2"/>
                                            </p:txEl>
                                          </p:spTgt>
                                        </p:tgtEl>
                                      </p:cBhvr>
                                    </p:animEffect>
                                    <p:anim calcmode="lin" valueType="num">
                                      <p:cBhvr>
                                        <p:cTn id="4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
                                            <p:txEl>
                                              <p:pRg st="2" end="2"/>
                                            </p:txEl>
                                          </p:spTgt>
                                        </p:tgtEl>
                                        <p:attrNameLst>
                                          <p:attrName>style.visibility</p:attrName>
                                        </p:attrNameLst>
                                      </p:cBhvr>
                                      <p:to>
                                        <p:strVal val="visible"/>
                                      </p:to>
                                    </p:set>
                                    <p:animEffect transition="in" filter="fade">
                                      <p:cBhvr>
                                        <p:cTn id="46" dur="1000"/>
                                        <p:tgtEl>
                                          <p:spTgt spid="4">
                                            <p:txEl>
                                              <p:pRg st="2" end="2"/>
                                            </p:txEl>
                                          </p:spTgt>
                                        </p:tgtEl>
                                      </p:cBhvr>
                                    </p:animEffect>
                                    <p:anim calcmode="lin" valueType="num">
                                      <p:cBhvr>
                                        <p:cTn id="4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
                                            <p:txEl>
                                              <p:pRg st="3" end="3"/>
                                            </p:txEl>
                                          </p:spTgt>
                                        </p:tgtEl>
                                        <p:attrNameLst>
                                          <p:attrName>style.visibility</p:attrName>
                                        </p:attrNameLst>
                                      </p:cBhvr>
                                      <p:to>
                                        <p:strVal val="visible"/>
                                      </p:to>
                                    </p:set>
                                    <p:animEffect transition="in" filter="fade">
                                      <p:cBhvr>
                                        <p:cTn id="53" dur="1000"/>
                                        <p:tgtEl>
                                          <p:spTgt spid="3">
                                            <p:txEl>
                                              <p:pRg st="3" end="3"/>
                                            </p:txEl>
                                          </p:spTgt>
                                        </p:tgtEl>
                                      </p:cBhvr>
                                    </p:animEffect>
                                    <p:anim calcmode="lin" valueType="num">
                                      <p:cBhvr>
                                        <p:cTn id="5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4">
                                            <p:txEl>
                                              <p:pRg st="3" end="3"/>
                                            </p:txEl>
                                          </p:spTgt>
                                        </p:tgtEl>
                                        <p:attrNameLst>
                                          <p:attrName>style.visibility</p:attrName>
                                        </p:attrNameLst>
                                      </p:cBhvr>
                                      <p:to>
                                        <p:strVal val="visible"/>
                                      </p:to>
                                    </p:set>
                                    <p:animEffect transition="in" filter="fade">
                                      <p:cBhvr>
                                        <p:cTn id="60" dur="1000"/>
                                        <p:tgtEl>
                                          <p:spTgt spid="4">
                                            <p:txEl>
                                              <p:pRg st="3" end="3"/>
                                            </p:txEl>
                                          </p:spTgt>
                                        </p:tgtEl>
                                      </p:cBhvr>
                                    </p:animEffect>
                                    <p:anim calcmode="lin" valueType="num">
                                      <p:cBhvr>
                                        <p:cTn id="6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animEffect transition="in" filter="fade">
                                      <p:cBhvr>
                                        <p:cTn id="67" dur="1000"/>
                                        <p:tgtEl>
                                          <p:spTgt spid="3">
                                            <p:txEl>
                                              <p:pRg st="4" end="4"/>
                                            </p:txEl>
                                          </p:spTgt>
                                        </p:tgtEl>
                                      </p:cBhvr>
                                    </p:animEffect>
                                    <p:anim calcmode="lin" valueType="num">
                                      <p:cBhvr>
                                        <p:cTn id="6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4">
                                            <p:txEl>
                                              <p:pRg st="4" end="4"/>
                                            </p:txEl>
                                          </p:spTgt>
                                        </p:tgtEl>
                                        <p:attrNameLst>
                                          <p:attrName>style.visibility</p:attrName>
                                        </p:attrNameLst>
                                      </p:cBhvr>
                                      <p:to>
                                        <p:strVal val="visible"/>
                                      </p:to>
                                    </p:set>
                                    <p:animEffect transition="in" filter="fade">
                                      <p:cBhvr>
                                        <p:cTn id="74" dur="1000"/>
                                        <p:tgtEl>
                                          <p:spTgt spid="4">
                                            <p:txEl>
                                              <p:pRg st="4" end="4"/>
                                            </p:txEl>
                                          </p:spTgt>
                                        </p:tgtEl>
                                      </p:cBhvr>
                                    </p:animEffect>
                                    <p:anim calcmode="lin" valueType="num">
                                      <p:cBhvr>
                                        <p:cTn id="7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3">
                                            <p:txEl>
                                              <p:pRg st="5" end="5"/>
                                            </p:txEl>
                                          </p:spTgt>
                                        </p:tgtEl>
                                        <p:attrNameLst>
                                          <p:attrName>style.visibility</p:attrName>
                                        </p:attrNameLst>
                                      </p:cBhvr>
                                      <p:to>
                                        <p:strVal val="visible"/>
                                      </p:to>
                                    </p:set>
                                    <p:animEffect transition="in" filter="fade">
                                      <p:cBhvr>
                                        <p:cTn id="81" dur="1000"/>
                                        <p:tgtEl>
                                          <p:spTgt spid="3">
                                            <p:txEl>
                                              <p:pRg st="5" end="5"/>
                                            </p:txEl>
                                          </p:spTgt>
                                        </p:tgtEl>
                                      </p:cBhvr>
                                    </p:animEffect>
                                    <p:anim calcmode="lin" valueType="num">
                                      <p:cBhvr>
                                        <p:cTn id="8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8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nodeType="clickEffect">
                                  <p:stCondLst>
                                    <p:cond delay="0"/>
                                  </p:stCondLst>
                                  <p:childTnLst>
                                    <p:set>
                                      <p:cBhvr>
                                        <p:cTn id="87" dur="1" fill="hold">
                                          <p:stCondLst>
                                            <p:cond delay="0"/>
                                          </p:stCondLst>
                                        </p:cTn>
                                        <p:tgtEl>
                                          <p:spTgt spid="4">
                                            <p:txEl>
                                              <p:pRg st="5" end="5"/>
                                            </p:txEl>
                                          </p:spTgt>
                                        </p:tgtEl>
                                        <p:attrNameLst>
                                          <p:attrName>style.visibility</p:attrName>
                                        </p:attrNameLst>
                                      </p:cBhvr>
                                      <p:to>
                                        <p:strVal val="visible"/>
                                      </p:to>
                                    </p:set>
                                    <p:animEffect transition="in" filter="fade">
                                      <p:cBhvr>
                                        <p:cTn id="88" dur="1000"/>
                                        <p:tgtEl>
                                          <p:spTgt spid="4">
                                            <p:txEl>
                                              <p:pRg st="5" end="5"/>
                                            </p:txEl>
                                          </p:spTgt>
                                        </p:tgtEl>
                                      </p:cBhvr>
                                    </p:animEffect>
                                    <p:anim calcmode="lin" valueType="num">
                                      <p:cBhvr>
                                        <p:cTn id="8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3">
                                            <p:txEl>
                                              <p:pRg st="6" end="6"/>
                                            </p:txEl>
                                          </p:spTgt>
                                        </p:tgtEl>
                                        <p:attrNameLst>
                                          <p:attrName>style.visibility</p:attrName>
                                        </p:attrNameLst>
                                      </p:cBhvr>
                                      <p:to>
                                        <p:strVal val="visible"/>
                                      </p:to>
                                    </p:set>
                                    <p:animEffect transition="in" filter="fade">
                                      <p:cBhvr>
                                        <p:cTn id="95" dur="1000"/>
                                        <p:tgtEl>
                                          <p:spTgt spid="3">
                                            <p:txEl>
                                              <p:pRg st="6" end="6"/>
                                            </p:txEl>
                                          </p:spTgt>
                                        </p:tgtEl>
                                      </p:cBhvr>
                                    </p:animEffect>
                                    <p:anim calcmode="lin" valueType="num">
                                      <p:cBhvr>
                                        <p:cTn id="9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nodeType="clickEffect">
                                  <p:stCondLst>
                                    <p:cond delay="0"/>
                                  </p:stCondLst>
                                  <p:childTnLst>
                                    <p:set>
                                      <p:cBhvr>
                                        <p:cTn id="101" dur="1" fill="hold">
                                          <p:stCondLst>
                                            <p:cond delay="0"/>
                                          </p:stCondLst>
                                        </p:cTn>
                                        <p:tgtEl>
                                          <p:spTgt spid="4">
                                            <p:txEl>
                                              <p:pRg st="6" end="6"/>
                                            </p:txEl>
                                          </p:spTgt>
                                        </p:tgtEl>
                                        <p:attrNameLst>
                                          <p:attrName>style.visibility</p:attrName>
                                        </p:attrNameLst>
                                      </p:cBhvr>
                                      <p:to>
                                        <p:strVal val="visible"/>
                                      </p:to>
                                    </p:set>
                                    <p:animEffect transition="in" filter="fade">
                                      <p:cBhvr>
                                        <p:cTn id="102" dur="1000"/>
                                        <p:tgtEl>
                                          <p:spTgt spid="4">
                                            <p:txEl>
                                              <p:pRg st="6" end="6"/>
                                            </p:txEl>
                                          </p:spTgt>
                                        </p:tgtEl>
                                      </p:cBhvr>
                                    </p:animEffect>
                                    <p:anim calcmode="lin" valueType="num">
                                      <p:cBhvr>
                                        <p:cTn id="10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0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1"/>
            <a:ext cx="11861442" cy="709995"/>
          </a:xfrm>
        </p:spPr>
        <p:txBody>
          <a:bodyPr>
            <a:noAutofit/>
          </a:bodyPr>
          <a:lstStyle/>
          <a:p>
            <a:pPr algn="ctr"/>
            <a:r>
              <a:rPr lang="en-GB" sz="3600" dirty="0" smtClean="0"/>
              <a:t>The Cambrian Radiation and Patterns of Long-term Disparity</a:t>
            </a:r>
            <a:endParaRPr lang="en-GB" sz="3600" dirty="0"/>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193603" y="806995"/>
            <a:ext cx="5366792" cy="4619360"/>
          </a:xfrm>
        </p:spPr>
      </p:pic>
      <p:sp>
        <p:nvSpPr>
          <p:cNvPr id="5" name="Slide Number Placeholder 4"/>
          <p:cNvSpPr>
            <a:spLocks noGrp="1"/>
          </p:cNvSpPr>
          <p:nvPr>
            <p:ph type="sldNum" sz="quarter" idx="12"/>
          </p:nvPr>
        </p:nvSpPr>
        <p:spPr/>
        <p:txBody>
          <a:bodyPr/>
          <a:lstStyle/>
          <a:p>
            <a:fld id="{0C3C750E-3C81-4169-8FD7-C17884284226}" type="slidenum">
              <a:rPr lang="en-GB" smtClean="0"/>
              <a:t>35</a:t>
            </a:fld>
            <a:endParaRPr lang="en-GB"/>
          </a:p>
        </p:txBody>
      </p:sp>
      <p:pic>
        <p:nvPicPr>
          <p:cNvPr id="8" name="Content Placeholder 3"/>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94883" y="578463"/>
            <a:ext cx="5698720" cy="5264390"/>
          </a:xfrm>
        </p:spPr>
      </p:pic>
      <p:sp>
        <p:nvSpPr>
          <p:cNvPr id="9" name="TextBox 8"/>
          <p:cNvSpPr txBox="1"/>
          <p:nvPr/>
        </p:nvSpPr>
        <p:spPr>
          <a:xfrm>
            <a:off x="7521262" y="5473521"/>
            <a:ext cx="45719" cy="369332"/>
          </a:xfrm>
          <a:prstGeom prst="rect">
            <a:avLst/>
          </a:prstGeom>
          <a:noFill/>
        </p:spPr>
        <p:txBody>
          <a:bodyPr wrap="square" rtlCol="0">
            <a:spAutoFit/>
          </a:bodyPr>
          <a:lstStyle/>
          <a:p>
            <a:endParaRPr lang="en-GB" dirty="0"/>
          </a:p>
        </p:txBody>
      </p:sp>
      <p:sp>
        <p:nvSpPr>
          <p:cNvPr id="10" name="TextBox 9"/>
          <p:cNvSpPr txBox="1"/>
          <p:nvPr/>
        </p:nvSpPr>
        <p:spPr>
          <a:xfrm>
            <a:off x="605308" y="5523355"/>
            <a:ext cx="5321150" cy="923330"/>
          </a:xfrm>
          <a:prstGeom prst="rect">
            <a:avLst/>
          </a:prstGeom>
          <a:noFill/>
        </p:spPr>
        <p:txBody>
          <a:bodyPr wrap="square" rtlCol="0">
            <a:spAutoFit/>
          </a:bodyPr>
          <a:lstStyle/>
          <a:p>
            <a:r>
              <a:rPr lang="en-GB" dirty="0" smtClean="0"/>
              <a:t>                      Features of the debate about the Cambrian ‘Explosion’ (taken </a:t>
            </a:r>
            <a:r>
              <a:rPr lang="en-GB" smtClean="0"/>
              <a:t>from </a:t>
            </a:r>
            <a:r>
              <a:rPr lang="en-GB" smtClean="0"/>
              <a:t>Marshall </a:t>
            </a:r>
            <a:r>
              <a:rPr lang="en-GB" dirty="0" smtClean="0"/>
              <a:t>2006), placing trends in diversity and disparity in context</a:t>
            </a:r>
          </a:p>
        </p:txBody>
      </p:sp>
      <p:sp>
        <p:nvSpPr>
          <p:cNvPr id="11" name="TextBox 10"/>
          <p:cNvSpPr txBox="1"/>
          <p:nvPr/>
        </p:nvSpPr>
        <p:spPr>
          <a:xfrm>
            <a:off x="6193603" y="5473521"/>
            <a:ext cx="5732234" cy="923330"/>
          </a:xfrm>
          <a:prstGeom prst="rect">
            <a:avLst/>
          </a:prstGeom>
          <a:noFill/>
        </p:spPr>
        <p:txBody>
          <a:bodyPr wrap="square" rtlCol="0">
            <a:spAutoFit/>
          </a:bodyPr>
          <a:lstStyle/>
          <a:p>
            <a:r>
              <a:rPr lang="en-GB" dirty="0" smtClean="0"/>
              <a:t>Different views of disparity over deep time, taken from the ROM website. In </a:t>
            </a:r>
            <a:r>
              <a:rPr lang="en-GB" i="1" dirty="0" smtClean="0"/>
              <a:t>Crucible of Creation </a:t>
            </a:r>
            <a:r>
              <a:rPr lang="en-GB" dirty="0" smtClean="0"/>
              <a:t>Conway Morris is closer to the ‘traditional view’ than that of </a:t>
            </a:r>
            <a:r>
              <a:rPr lang="en-GB" dirty="0" err="1" smtClean="0"/>
              <a:t>Fortey</a:t>
            </a:r>
            <a:r>
              <a:rPr lang="en-GB" dirty="0" smtClean="0"/>
              <a:t> et al</a:t>
            </a:r>
            <a:endParaRPr lang="en-GB" dirty="0"/>
          </a:p>
        </p:txBody>
      </p:sp>
    </p:spTree>
    <p:extLst>
      <p:ext uri="{BB962C8B-B14F-4D97-AF65-F5344CB8AC3E}">
        <p14:creationId xmlns:p14="http://schemas.microsoft.com/office/powerpoint/2010/main" val="231665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971" y="10622"/>
            <a:ext cx="11526591" cy="525798"/>
          </a:xfrm>
        </p:spPr>
        <p:txBody>
          <a:bodyPr>
            <a:noAutofit/>
          </a:bodyPr>
          <a:lstStyle/>
          <a:p>
            <a:pPr algn="ctr"/>
            <a:r>
              <a:rPr lang="en-GB" sz="3600" b="1" dirty="0"/>
              <a:t>“Wonderful Strife”: </a:t>
            </a:r>
            <a:r>
              <a:rPr lang="en-GB" sz="3600" b="1" dirty="0" smtClean="0"/>
              <a:t>taking stock in recent decades</a:t>
            </a:r>
            <a:endParaRPr lang="en-GB" sz="3600" dirty="0"/>
          </a:p>
        </p:txBody>
      </p:sp>
      <p:sp>
        <p:nvSpPr>
          <p:cNvPr id="3" name="Content Placeholder 2"/>
          <p:cNvSpPr>
            <a:spLocks noGrp="1"/>
          </p:cNvSpPr>
          <p:nvPr>
            <p:ph idx="1"/>
          </p:nvPr>
        </p:nvSpPr>
        <p:spPr>
          <a:xfrm>
            <a:off x="251134" y="536420"/>
            <a:ext cx="11777733" cy="6057563"/>
          </a:xfrm>
        </p:spPr>
        <p:txBody>
          <a:bodyPr>
            <a:noAutofit/>
          </a:bodyPr>
          <a:lstStyle/>
          <a:p>
            <a:r>
              <a:rPr lang="en-GB" sz="2200" dirty="0" smtClean="0">
                <a:cs typeface="Arial" panose="020B0604020202020204" pitchFamily="34" charset="0"/>
              </a:rPr>
              <a:t>Gould’s </a:t>
            </a:r>
            <a:r>
              <a:rPr lang="en-GB" sz="2200" i="1" dirty="0" smtClean="0">
                <a:cs typeface="Arial" panose="020B0604020202020204" pitchFamily="34" charset="0"/>
              </a:rPr>
              <a:t>Wonderful Life</a:t>
            </a:r>
            <a:r>
              <a:rPr lang="en-GB" sz="2200" dirty="0" smtClean="0">
                <a:cs typeface="Arial" panose="020B0604020202020204" pitchFamily="34" charset="0"/>
              </a:rPr>
              <a:t> was both </a:t>
            </a:r>
            <a:r>
              <a:rPr lang="en-GB" sz="2200" dirty="0">
                <a:cs typeface="Arial" panose="020B0604020202020204" pitchFamily="34" charset="0"/>
              </a:rPr>
              <a:t>an </a:t>
            </a:r>
            <a:r>
              <a:rPr lang="en-GB" sz="2200" dirty="0">
                <a:solidFill>
                  <a:schemeClr val="accent2">
                    <a:lumMod val="50000"/>
                  </a:schemeClr>
                </a:solidFill>
                <a:cs typeface="Arial" panose="020B0604020202020204" pitchFamily="34" charset="0"/>
              </a:rPr>
              <a:t>inspiration for researchers and a goad for </a:t>
            </a:r>
            <a:r>
              <a:rPr lang="en-GB" sz="2200" dirty="0" smtClean="0">
                <a:solidFill>
                  <a:schemeClr val="accent2">
                    <a:lumMod val="50000"/>
                  </a:schemeClr>
                </a:solidFill>
                <a:cs typeface="Arial" panose="020B0604020202020204" pitchFamily="34" charset="0"/>
              </a:rPr>
              <a:t>critics</a:t>
            </a:r>
            <a:r>
              <a:rPr lang="en-GB" sz="2200" dirty="0" smtClean="0">
                <a:cs typeface="Arial" panose="020B0604020202020204" pitchFamily="34" charset="0"/>
              </a:rPr>
              <a:t>, but as such helped stimulate valuable </a:t>
            </a:r>
            <a:r>
              <a:rPr lang="en-GB" sz="2200" dirty="0">
                <a:cs typeface="Arial" panose="020B0604020202020204" pitchFamily="34" charset="0"/>
              </a:rPr>
              <a:t>programmes of research on Cambrian </a:t>
            </a:r>
            <a:r>
              <a:rPr lang="en-GB" sz="2200" dirty="0" smtClean="0">
                <a:cs typeface="Arial" panose="020B0604020202020204" pitchFamily="34" charset="0"/>
              </a:rPr>
              <a:t>and wider evolutionary processes</a:t>
            </a:r>
          </a:p>
          <a:p>
            <a:r>
              <a:rPr lang="en-GB" sz="2200" dirty="0" smtClean="0">
                <a:cs typeface="Arial" panose="020B0604020202020204" pitchFamily="34" charset="0"/>
              </a:rPr>
              <a:t>We should note that rival interpretations </a:t>
            </a:r>
            <a:r>
              <a:rPr lang="en-GB" sz="2200" dirty="0">
                <a:cs typeface="Arial" panose="020B0604020202020204" pitchFamily="34" charset="0"/>
              </a:rPr>
              <a:t>of Precambrian </a:t>
            </a:r>
            <a:r>
              <a:rPr lang="en-GB" sz="2200" dirty="0" smtClean="0">
                <a:cs typeface="Arial" panose="020B0604020202020204" pitchFamily="34" charset="0"/>
              </a:rPr>
              <a:t>evolution and related geophysical triggers (like ‘</a:t>
            </a:r>
            <a:r>
              <a:rPr lang="en-GB" sz="2200" dirty="0" err="1" smtClean="0">
                <a:cs typeface="Arial" panose="020B0604020202020204" pitchFamily="34" charset="0"/>
              </a:rPr>
              <a:t>slushball</a:t>
            </a:r>
            <a:r>
              <a:rPr lang="en-GB" sz="2200" dirty="0">
                <a:cs typeface="Arial" panose="020B0604020202020204" pitchFamily="34" charset="0"/>
              </a:rPr>
              <a:t> </a:t>
            </a:r>
            <a:r>
              <a:rPr lang="en-GB" sz="2200" dirty="0" smtClean="0">
                <a:cs typeface="Arial" panose="020B0604020202020204" pitchFamily="34" charset="0"/>
              </a:rPr>
              <a:t>earth’ or </a:t>
            </a:r>
            <a:r>
              <a:rPr lang="en-GB" sz="2200" dirty="0">
                <a:cs typeface="Arial" panose="020B0604020202020204" pitchFamily="34" charset="0"/>
              </a:rPr>
              <a:t>oxygen </a:t>
            </a:r>
            <a:r>
              <a:rPr lang="en-GB" sz="2200" dirty="0" smtClean="0">
                <a:cs typeface="Arial" panose="020B0604020202020204" pitchFamily="34" charset="0"/>
              </a:rPr>
              <a:t>levels), </a:t>
            </a:r>
            <a:r>
              <a:rPr lang="en-GB" sz="2200" dirty="0">
                <a:cs typeface="Arial" panose="020B0604020202020204" pitchFamily="34" charset="0"/>
              </a:rPr>
              <a:t>and </a:t>
            </a:r>
            <a:r>
              <a:rPr lang="en-GB" sz="2200" dirty="0" smtClean="0">
                <a:cs typeface="Arial" panose="020B0604020202020204" pitchFamily="34" charset="0"/>
              </a:rPr>
              <a:t>their </a:t>
            </a:r>
            <a:r>
              <a:rPr lang="en-GB" sz="2200" dirty="0">
                <a:cs typeface="Arial" panose="020B0604020202020204" pitchFamily="34" charset="0"/>
              </a:rPr>
              <a:t>implications for the Cambrian </a:t>
            </a:r>
            <a:r>
              <a:rPr lang="en-GB" sz="2200" dirty="0" smtClean="0">
                <a:cs typeface="Arial" panose="020B0604020202020204" pitchFamily="34" charset="0"/>
              </a:rPr>
              <a:t>radiation, all remain </a:t>
            </a:r>
            <a:r>
              <a:rPr lang="en-GB" sz="2200" dirty="0">
                <a:cs typeface="Arial" panose="020B0604020202020204" pitchFamily="34" charset="0"/>
              </a:rPr>
              <a:t>rather speculative given </a:t>
            </a:r>
            <a:r>
              <a:rPr lang="en-GB" sz="2200" dirty="0" smtClean="0">
                <a:cs typeface="Arial" panose="020B0604020202020204" pitchFamily="34" charset="0"/>
              </a:rPr>
              <a:t>the limited </a:t>
            </a:r>
            <a:r>
              <a:rPr lang="en-GB" sz="2200" dirty="0">
                <a:cs typeface="Arial" panose="020B0604020202020204" pitchFamily="34" charset="0"/>
              </a:rPr>
              <a:t>fossil evidence and controversies about molecular clock data  </a:t>
            </a:r>
            <a:endParaRPr lang="en-GB" sz="2200" dirty="0" smtClean="0">
              <a:cs typeface="Arial" panose="020B0604020202020204" pitchFamily="34" charset="0"/>
            </a:endParaRPr>
          </a:p>
          <a:p>
            <a:r>
              <a:rPr lang="en-GB" sz="2200" dirty="0" smtClean="0">
                <a:cs typeface="Arial" panose="020B0604020202020204" pitchFamily="34" charset="0"/>
              </a:rPr>
              <a:t>Briggs et al were </a:t>
            </a:r>
            <a:r>
              <a:rPr lang="en-GB" sz="2200" dirty="0" smtClean="0">
                <a:solidFill>
                  <a:schemeClr val="accent2">
                    <a:lumMod val="50000"/>
                  </a:schemeClr>
                </a:solidFill>
                <a:cs typeface="Arial" panose="020B0604020202020204" pitchFamily="34" charset="0"/>
              </a:rPr>
              <a:t>successful in using cladistics to position many apparent ‘odd ball’ taxa in stem groups</a:t>
            </a:r>
            <a:r>
              <a:rPr lang="en-GB" sz="2200" dirty="0" smtClean="0">
                <a:cs typeface="Arial" panose="020B0604020202020204" pitchFamily="34" charset="0"/>
              </a:rPr>
              <a:t>, explicating their phylogenetic relationships with both extinct and extant phyla BUT (</a:t>
            </a:r>
            <a:r>
              <a:rPr lang="en-GB" sz="2200" dirty="0" err="1" smtClean="0">
                <a:cs typeface="Arial" panose="020B0604020202020204" pitchFamily="34" charset="0"/>
              </a:rPr>
              <a:t>i</a:t>
            </a:r>
            <a:r>
              <a:rPr lang="en-GB" sz="2200" dirty="0" smtClean="0">
                <a:cs typeface="Arial" panose="020B0604020202020204" pitchFamily="34" charset="0"/>
              </a:rPr>
              <a:t>) some fossils remain enigmatic, while (ii) </a:t>
            </a:r>
            <a:r>
              <a:rPr lang="en-GB" sz="2200" dirty="0" smtClean="0">
                <a:solidFill>
                  <a:schemeClr val="accent2">
                    <a:lumMod val="50000"/>
                  </a:schemeClr>
                </a:solidFill>
                <a:cs typeface="Arial" panose="020B0604020202020204" pitchFamily="34" charset="0"/>
              </a:rPr>
              <a:t>this well focused success left other key issues unresolved</a:t>
            </a:r>
          </a:p>
          <a:p>
            <a:r>
              <a:rPr lang="en-GB" sz="2200" dirty="0" smtClean="0">
                <a:solidFill>
                  <a:schemeClr val="accent2">
                    <a:lumMod val="50000"/>
                  </a:schemeClr>
                </a:solidFill>
                <a:cs typeface="Arial" panose="020B0604020202020204" pitchFamily="34" charset="0"/>
              </a:rPr>
              <a:t>Gould defended his </a:t>
            </a:r>
            <a:r>
              <a:rPr lang="en-GB" sz="2200" dirty="0" smtClean="0">
                <a:solidFill>
                  <a:srgbClr val="7030A0"/>
                </a:solidFill>
                <a:cs typeface="Arial" panose="020B0604020202020204" pitchFamily="34" charset="0"/>
              </a:rPr>
              <a:t>‘inverted cone’ </a:t>
            </a:r>
            <a:r>
              <a:rPr lang="en-GB" sz="2200" dirty="0" smtClean="0">
                <a:cs typeface="Arial" panose="020B0604020202020204" pitchFamily="34" charset="0"/>
              </a:rPr>
              <a:t>by contrasting morphological disparity with the species diversity addressed by cladistics, BUT (</a:t>
            </a:r>
            <a:r>
              <a:rPr lang="en-GB" sz="2200" dirty="0" err="1" smtClean="0">
                <a:cs typeface="Arial" panose="020B0604020202020204" pitchFamily="34" charset="0"/>
              </a:rPr>
              <a:t>i</a:t>
            </a:r>
            <a:r>
              <a:rPr lang="en-GB" sz="2200" dirty="0" smtClean="0">
                <a:cs typeface="Arial" panose="020B0604020202020204" pitchFamily="34" charset="0"/>
              </a:rPr>
              <a:t>) measuring disparity is messy and contentious, and (ii) </a:t>
            </a:r>
            <a:r>
              <a:rPr lang="en-GB" sz="2200" dirty="0" smtClean="0">
                <a:solidFill>
                  <a:schemeClr val="accent2">
                    <a:lumMod val="50000"/>
                  </a:schemeClr>
                </a:solidFill>
                <a:cs typeface="Arial" panose="020B0604020202020204" pitchFamily="34" charset="0"/>
              </a:rPr>
              <a:t>the Cambrian radiation involved unprecedented disparity BUT there is little evidence of cumulative decline since</a:t>
            </a:r>
          </a:p>
          <a:p>
            <a:r>
              <a:rPr lang="en-GB" sz="2200" dirty="0" smtClean="0">
                <a:cs typeface="Arial" panose="020B0604020202020204" pitchFamily="34" charset="0"/>
              </a:rPr>
              <a:t>The </a:t>
            </a:r>
            <a:r>
              <a:rPr lang="en-GB" sz="2200" dirty="0" smtClean="0">
                <a:solidFill>
                  <a:schemeClr val="accent2">
                    <a:lumMod val="50000"/>
                  </a:schemeClr>
                </a:solidFill>
                <a:cs typeface="Arial" panose="020B0604020202020204" pitchFamily="34" charset="0"/>
              </a:rPr>
              <a:t>notion of contingency is contested </a:t>
            </a:r>
            <a:r>
              <a:rPr lang="en-GB" sz="2200" dirty="0" smtClean="0">
                <a:cs typeface="Arial" panose="020B0604020202020204" pitchFamily="34" charset="0"/>
              </a:rPr>
              <a:t>– is it just random events or rather processes (like an asteroid hit) that impinge from beyond the existing dynamics of an ecological system? – but most commentators accept that such </a:t>
            </a:r>
            <a:r>
              <a:rPr lang="en-GB" sz="2200" dirty="0" smtClean="0">
                <a:solidFill>
                  <a:schemeClr val="accent2">
                    <a:lumMod val="50000"/>
                  </a:schemeClr>
                </a:solidFill>
                <a:cs typeface="Arial" panose="020B0604020202020204" pitchFamily="34" charset="0"/>
              </a:rPr>
              <a:t>contingent processes play some role in evolution, the questions are: how much and how can we judge?</a:t>
            </a:r>
          </a:p>
          <a:p>
            <a:r>
              <a:rPr lang="en-GB" sz="2200" dirty="0" smtClean="0">
                <a:cs typeface="Arial" panose="020B0604020202020204" pitchFamily="34" charset="0"/>
              </a:rPr>
              <a:t>For Conway Morris </a:t>
            </a:r>
            <a:r>
              <a:rPr lang="en-GB" sz="2200" dirty="0" smtClean="0">
                <a:solidFill>
                  <a:schemeClr val="accent2">
                    <a:lumMod val="50000"/>
                  </a:schemeClr>
                </a:solidFill>
                <a:cs typeface="Arial" panose="020B0604020202020204" pitchFamily="34" charset="0"/>
              </a:rPr>
              <a:t>convergent evolution is the crucial micro-evolutionary process </a:t>
            </a:r>
            <a:r>
              <a:rPr lang="en-GB" sz="2200" dirty="0" smtClean="0">
                <a:cs typeface="Arial" panose="020B0604020202020204" pitchFamily="34" charset="0"/>
              </a:rPr>
              <a:t>which short-circuits the disruptive contingencies highlighted by Gould and ultimately delivers progress. Everyone recognises cases of convergent evolution but </a:t>
            </a:r>
            <a:r>
              <a:rPr lang="en-GB" sz="2200" dirty="0" smtClean="0">
                <a:solidFill>
                  <a:schemeClr val="accent2">
                    <a:lumMod val="50000"/>
                  </a:schemeClr>
                </a:solidFill>
                <a:cs typeface="Arial" panose="020B0604020202020204" pitchFamily="34" charset="0"/>
              </a:rPr>
              <a:t>many</a:t>
            </a:r>
            <a:r>
              <a:rPr lang="en-GB" sz="2200" dirty="0" smtClean="0">
                <a:cs typeface="Arial" panose="020B0604020202020204" pitchFamily="34" charset="0"/>
              </a:rPr>
              <a:t> </a:t>
            </a:r>
            <a:r>
              <a:rPr lang="en-GB" sz="2200" dirty="0" smtClean="0">
                <a:solidFill>
                  <a:schemeClr val="accent2">
                    <a:lumMod val="50000"/>
                  </a:schemeClr>
                </a:solidFill>
                <a:cs typeface="Arial" panose="020B0604020202020204" pitchFamily="34" charset="0"/>
              </a:rPr>
              <a:t>are unconvinced that it plays this systemic role</a:t>
            </a:r>
          </a:p>
        </p:txBody>
      </p:sp>
      <p:sp>
        <p:nvSpPr>
          <p:cNvPr id="4" name="Slide Number Placeholder 3"/>
          <p:cNvSpPr>
            <a:spLocks noGrp="1"/>
          </p:cNvSpPr>
          <p:nvPr>
            <p:ph type="sldNum" sz="quarter" idx="12"/>
          </p:nvPr>
        </p:nvSpPr>
        <p:spPr/>
        <p:txBody>
          <a:bodyPr/>
          <a:lstStyle/>
          <a:p>
            <a:fld id="{0C3C750E-3C81-4169-8FD7-C17884284226}" type="slidenum">
              <a:rPr lang="en-GB" smtClean="0"/>
              <a:t>36</a:t>
            </a:fld>
            <a:endParaRPr lang="en-GB"/>
          </a:p>
        </p:txBody>
      </p:sp>
    </p:spTree>
    <p:extLst>
      <p:ext uri="{BB962C8B-B14F-4D97-AF65-F5344CB8AC3E}">
        <p14:creationId xmlns:p14="http://schemas.microsoft.com/office/powerpoint/2010/main" val="170103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31064"/>
          </a:xfrm>
        </p:spPr>
        <p:txBody>
          <a:bodyPr>
            <a:normAutofit/>
          </a:bodyPr>
          <a:lstStyle/>
          <a:p>
            <a:pPr algn="ctr"/>
            <a:r>
              <a:rPr lang="en-GB" sz="3600" b="1" dirty="0" smtClean="0"/>
              <a:t>Conclusions</a:t>
            </a:r>
            <a:endParaRPr lang="en-GB" sz="3600" b="1" dirty="0"/>
          </a:p>
        </p:txBody>
      </p:sp>
      <p:sp>
        <p:nvSpPr>
          <p:cNvPr id="3" name="Content Placeholder 2"/>
          <p:cNvSpPr>
            <a:spLocks noGrp="1"/>
          </p:cNvSpPr>
          <p:nvPr>
            <p:ph idx="1"/>
          </p:nvPr>
        </p:nvSpPr>
        <p:spPr>
          <a:xfrm>
            <a:off x="261870" y="460084"/>
            <a:ext cx="11668259" cy="6078828"/>
          </a:xfrm>
        </p:spPr>
        <p:txBody>
          <a:bodyPr>
            <a:noAutofit/>
          </a:bodyPr>
          <a:lstStyle/>
          <a:p>
            <a:r>
              <a:rPr lang="en-GB" sz="2000" dirty="0" smtClean="0"/>
              <a:t>The cladistics </a:t>
            </a:r>
            <a:r>
              <a:rPr lang="en-GB" sz="2000" dirty="0" smtClean="0">
                <a:solidFill>
                  <a:schemeClr val="accent2">
                    <a:lumMod val="50000"/>
                  </a:schemeClr>
                </a:solidFill>
              </a:rPr>
              <a:t>conceptual revolution was successful </a:t>
            </a:r>
            <a:r>
              <a:rPr lang="en-GB" sz="2000" dirty="0" smtClean="0"/>
              <a:t>in changing our view of the relationships between the Burgess Shale and later and present fauna. As </a:t>
            </a:r>
            <a:r>
              <a:rPr lang="en-GB" sz="2000" dirty="0" err="1" smtClean="0"/>
              <a:t>Fortey</a:t>
            </a:r>
            <a:r>
              <a:rPr lang="en-GB" sz="2000" dirty="0" smtClean="0"/>
              <a:t> (1998: 111) says “</a:t>
            </a:r>
            <a:r>
              <a:rPr lang="en-GB" sz="2000" dirty="0" smtClean="0">
                <a:solidFill>
                  <a:srgbClr val="7030A0"/>
                </a:solidFill>
              </a:rPr>
              <a:t>one </a:t>
            </a:r>
            <a:r>
              <a:rPr lang="en-GB" sz="2000" dirty="0">
                <a:solidFill>
                  <a:srgbClr val="7030A0"/>
                </a:solidFill>
              </a:rPr>
              <a:t>may still marvel at the fecundity of nature without making wild assertions about every fossil belonging to a different world</a:t>
            </a:r>
            <a:r>
              <a:rPr lang="en-GB" sz="2000" dirty="0" smtClean="0"/>
              <a:t>”</a:t>
            </a:r>
          </a:p>
          <a:p>
            <a:r>
              <a:rPr lang="en-GB" sz="2000" dirty="0" smtClean="0">
                <a:solidFill>
                  <a:schemeClr val="accent2">
                    <a:lumMod val="50000"/>
                  </a:schemeClr>
                </a:solidFill>
              </a:rPr>
              <a:t>Making sense of the Cambrian soft-bodied creatures remains challenging</a:t>
            </a:r>
            <a:r>
              <a:rPr lang="en-GB" sz="2000" dirty="0" smtClean="0"/>
              <a:t>. Palaeontologists have shown considerable ingenuity in wringing amazing details from such intractable materials, and fresh discoveries continue to fuel this research, but major gaps and uncertainties persist</a:t>
            </a:r>
          </a:p>
          <a:p>
            <a:r>
              <a:rPr lang="en-GB" sz="2000" dirty="0" smtClean="0"/>
              <a:t>Cladistics was initially championed by biologists </a:t>
            </a:r>
            <a:r>
              <a:rPr lang="en-GB" sz="2000" i="1" dirty="0" smtClean="0"/>
              <a:t>against</a:t>
            </a:r>
            <a:r>
              <a:rPr lang="en-GB" sz="2000" dirty="0" smtClean="0"/>
              <a:t> palaeontologists but was then </a:t>
            </a:r>
            <a:r>
              <a:rPr lang="en-GB" sz="2000" dirty="0" smtClean="0">
                <a:solidFill>
                  <a:schemeClr val="accent2">
                    <a:lumMod val="50000"/>
                  </a:schemeClr>
                </a:solidFill>
              </a:rPr>
              <a:t>adapted and reconfigured by palaeontologists to yield better understandings</a:t>
            </a:r>
            <a:r>
              <a:rPr lang="en-GB" sz="2000" dirty="0" smtClean="0"/>
              <a:t> of the evolutionary history of life</a:t>
            </a:r>
            <a:endParaRPr lang="en-GB" sz="2000" dirty="0"/>
          </a:p>
          <a:p>
            <a:r>
              <a:rPr lang="en-GB" sz="2000" dirty="0" smtClean="0"/>
              <a:t>Cladistics provided a </a:t>
            </a:r>
            <a:r>
              <a:rPr lang="en-GB" sz="2000" dirty="0" smtClean="0">
                <a:solidFill>
                  <a:schemeClr val="accent2">
                    <a:lumMod val="50000"/>
                  </a:schemeClr>
                </a:solidFill>
              </a:rPr>
              <a:t>rigorous methodology for addressing one set of questions, </a:t>
            </a:r>
            <a:r>
              <a:rPr lang="en-GB" sz="2000" dirty="0" smtClean="0"/>
              <a:t>about the phylogeny of the Cambrian fauna, but </a:t>
            </a:r>
            <a:r>
              <a:rPr lang="en-GB" sz="2000" dirty="0" smtClean="0">
                <a:solidFill>
                  <a:schemeClr val="accent2">
                    <a:lumMod val="50000"/>
                  </a:schemeClr>
                </a:solidFill>
              </a:rPr>
              <a:t>other important questions about the tempo and process of evolution </a:t>
            </a:r>
            <a:r>
              <a:rPr lang="en-GB" sz="2000" dirty="0" smtClean="0"/>
              <a:t>(flagged by both Gould and Conway Morris)</a:t>
            </a:r>
            <a:r>
              <a:rPr lang="en-GB" sz="2000" dirty="0" smtClean="0">
                <a:solidFill>
                  <a:schemeClr val="accent2">
                    <a:lumMod val="50000"/>
                  </a:schemeClr>
                </a:solidFill>
              </a:rPr>
              <a:t> were often pushed to one side</a:t>
            </a:r>
            <a:endParaRPr lang="en-GB" sz="2000" dirty="0" smtClean="0"/>
          </a:p>
          <a:p>
            <a:r>
              <a:rPr lang="en-GB" sz="2000" dirty="0" smtClean="0"/>
              <a:t>Some of the questions raised </a:t>
            </a:r>
            <a:r>
              <a:rPr lang="en-GB" sz="2000" dirty="0" smtClean="0">
                <a:solidFill>
                  <a:schemeClr val="accent2">
                    <a:lumMod val="50000"/>
                  </a:schemeClr>
                </a:solidFill>
              </a:rPr>
              <a:t>may not be amenable to scientific scrutiny, but others are likely to require more intensive cross-disciplinary research</a:t>
            </a:r>
            <a:r>
              <a:rPr lang="en-GB" sz="2000" dirty="0" smtClean="0"/>
              <a:t> and analysis, generating fresh trans-disciplinary ‘</a:t>
            </a:r>
            <a:r>
              <a:rPr lang="en-GB" sz="2000" dirty="0" smtClean="0">
                <a:solidFill>
                  <a:srgbClr val="7030A0"/>
                </a:solidFill>
              </a:rPr>
              <a:t>webs of controversy</a:t>
            </a:r>
            <a:r>
              <a:rPr lang="en-GB" sz="2000" dirty="0" smtClean="0"/>
              <a:t>’ </a:t>
            </a:r>
          </a:p>
          <a:p>
            <a:r>
              <a:rPr lang="en-GB" sz="2000" dirty="0" smtClean="0"/>
              <a:t>This includes proposals for an ‘</a:t>
            </a:r>
            <a:r>
              <a:rPr lang="en-GB" sz="2000" dirty="0" smtClean="0">
                <a:solidFill>
                  <a:srgbClr val="7030A0"/>
                </a:solidFill>
              </a:rPr>
              <a:t>extended evolutionary synthesis</a:t>
            </a:r>
            <a:r>
              <a:rPr lang="en-GB" sz="2000" dirty="0" smtClean="0"/>
              <a:t>’ (</a:t>
            </a:r>
            <a:r>
              <a:rPr lang="en-GB" sz="2000" dirty="0" err="1" smtClean="0"/>
              <a:t>Laland</a:t>
            </a:r>
            <a:r>
              <a:rPr lang="en-GB" sz="2000" dirty="0" smtClean="0"/>
              <a:t> et al 2015) addressing such topics as </a:t>
            </a:r>
            <a:r>
              <a:rPr lang="en-GB" sz="2000" dirty="0" smtClean="0">
                <a:solidFill>
                  <a:srgbClr val="7030A0"/>
                </a:solidFill>
              </a:rPr>
              <a:t>‘</a:t>
            </a:r>
            <a:r>
              <a:rPr lang="en-GB" sz="2000" dirty="0" err="1" smtClean="0">
                <a:solidFill>
                  <a:srgbClr val="7030A0"/>
                </a:solidFill>
              </a:rPr>
              <a:t>evo</a:t>
            </a:r>
            <a:r>
              <a:rPr lang="en-GB" sz="2000" dirty="0" smtClean="0">
                <a:solidFill>
                  <a:srgbClr val="7030A0"/>
                </a:solidFill>
              </a:rPr>
              <a:t>-devo’, regulatory genetic toolkits, developmental plasticity</a:t>
            </a:r>
            <a:r>
              <a:rPr lang="en-GB" sz="2000" dirty="0" smtClean="0"/>
              <a:t>, </a:t>
            </a:r>
            <a:r>
              <a:rPr lang="en-GB" sz="2000" dirty="0" smtClean="0">
                <a:solidFill>
                  <a:srgbClr val="7030A0"/>
                </a:solidFill>
              </a:rPr>
              <a:t>epigenetic and</a:t>
            </a:r>
            <a:r>
              <a:rPr lang="en-GB" sz="2000" dirty="0" smtClean="0"/>
              <a:t> </a:t>
            </a:r>
            <a:r>
              <a:rPr lang="en-GB" sz="2000" dirty="0" smtClean="0">
                <a:solidFill>
                  <a:srgbClr val="7030A0"/>
                </a:solidFill>
              </a:rPr>
              <a:t>inclusive inheritance, niche construction</a:t>
            </a:r>
            <a:r>
              <a:rPr lang="en-GB" sz="2000" dirty="0" smtClean="0"/>
              <a:t>, and </a:t>
            </a:r>
            <a:r>
              <a:rPr lang="en-GB" sz="2000" dirty="0" err="1" smtClean="0">
                <a:solidFill>
                  <a:srgbClr val="000000"/>
                </a:solidFill>
              </a:rPr>
              <a:t>evolvability</a:t>
            </a:r>
            <a:r>
              <a:rPr lang="en-GB" sz="2000" dirty="0" smtClean="0">
                <a:solidFill>
                  <a:srgbClr val="000000"/>
                </a:solidFill>
              </a:rPr>
              <a:t>, </a:t>
            </a:r>
            <a:r>
              <a:rPr lang="en-GB" sz="2000" dirty="0" smtClean="0"/>
              <a:t>and proposing linkages to </a:t>
            </a:r>
            <a:r>
              <a:rPr lang="en-GB" sz="2000" smtClean="0"/>
              <a:t>wider ecologies, </a:t>
            </a:r>
            <a:r>
              <a:rPr lang="en-GB" sz="2000" dirty="0" smtClean="0"/>
              <a:t>plate tectonics and beyond</a:t>
            </a:r>
          </a:p>
          <a:p>
            <a:r>
              <a:rPr lang="en-GB" sz="2000" dirty="0" smtClean="0"/>
              <a:t>Finally philosophers/historians of science have argued that </a:t>
            </a:r>
            <a:r>
              <a:rPr lang="en-GB" sz="2000" dirty="0" smtClean="0">
                <a:solidFill>
                  <a:schemeClr val="accent2">
                    <a:lumMod val="50000"/>
                  </a:schemeClr>
                </a:solidFill>
              </a:rPr>
              <a:t>the </a:t>
            </a:r>
            <a:r>
              <a:rPr lang="en-GB" sz="2000" dirty="0">
                <a:solidFill>
                  <a:schemeClr val="accent2">
                    <a:lumMod val="50000"/>
                  </a:schemeClr>
                </a:solidFill>
              </a:rPr>
              <a:t>rhetorical devices used by the protagonists in </a:t>
            </a:r>
            <a:r>
              <a:rPr lang="en-GB" sz="2000" dirty="0" smtClean="0">
                <a:solidFill>
                  <a:schemeClr val="accent2">
                    <a:lumMod val="50000"/>
                  </a:schemeClr>
                </a:solidFill>
              </a:rPr>
              <a:t>the recent controversies</a:t>
            </a:r>
            <a:r>
              <a:rPr lang="en-GB" sz="2000" dirty="0" smtClean="0"/>
              <a:t> (Gould’s focus on Walcott’s multifaceted traditionalism or Conway Morris’s polemical demonization of Gould) </a:t>
            </a:r>
            <a:r>
              <a:rPr lang="en-GB" sz="2000" dirty="0" smtClean="0">
                <a:solidFill>
                  <a:schemeClr val="accent2">
                    <a:lumMod val="50000"/>
                  </a:schemeClr>
                </a:solidFill>
              </a:rPr>
              <a:t>often conceal more </a:t>
            </a:r>
            <a:r>
              <a:rPr lang="en-GB" sz="2000" dirty="0">
                <a:solidFill>
                  <a:schemeClr val="accent2">
                    <a:lumMod val="50000"/>
                  </a:schemeClr>
                </a:solidFill>
              </a:rPr>
              <a:t>than they </a:t>
            </a:r>
            <a:r>
              <a:rPr lang="en-GB" sz="2000" dirty="0" smtClean="0">
                <a:solidFill>
                  <a:schemeClr val="accent2">
                    <a:lumMod val="50000"/>
                  </a:schemeClr>
                </a:solidFill>
              </a:rPr>
              <a:t>reveal </a:t>
            </a:r>
            <a:r>
              <a:rPr lang="en-GB" sz="2000" dirty="0"/>
              <a:t>about </a:t>
            </a:r>
            <a:r>
              <a:rPr lang="en-GB" sz="2000" dirty="0" smtClean="0"/>
              <a:t>the </a:t>
            </a:r>
            <a:r>
              <a:rPr lang="en-GB" sz="2000" dirty="0"/>
              <a:t>issues at </a:t>
            </a:r>
            <a:r>
              <a:rPr lang="en-GB" sz="2000" dirty="0" smtClean="0"/>
              <a:t>stake</a:t>
            </a:r>
          </a:p>
        </p:txBody>
      </p:sp>
      <p:sp>
        <p:nvSpPr>
          <p:cNvPr id="4" name="Slide Number Placeholder 3"/>
          <p:cNvSpPr>
            <a:spLocks noGrp="1"/>
          </p:cNvSpPr>
          <p:nvPr>
            <p:ph type="sldNum" sz="quarter" idx="12"/>
          </p:nvPr>
        </p:nvSpPr>
        <p:spPr/>
        <p:txBody>
          <a:bodyPr/>
          <a:lstStyle/>
          <a:p>
            <a:fld id="{0C3C750E-3C81-4169-8FD7-C17884284226}" type="slidenum">
              <a:rPr lang="en-GB" smtClean="0"/>
              <a:t>37</a:t>
            </a:fld>
            <a:endParaRPr lang="en-GB"/>
          </a:p>
        </p:txBody>
      </p:sp>
    </p:spTree>
    <p:extLst>
      <p:ext uri="{BB962C8B-B14F-4D97-AF65-F5344CB8AC3E}">
        <p14:creationId xmlns:p14="http://schemas.microsoft.com/office/powerpoint/2010/main" val="154424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Effect transition="in" filter="fade">
                                      <p:cBhvr>
                                        <p:cTn id="53" dur="1000"/>
                                        <p:tgtEl>
                                          <p:spTgt spid="3">
                                            <p:txEl>
                                              <p:pRg st="6" end="6"/>
                                            </p:txEl>
                                          </p:spTgt>
                                        </p:tgtEl>
                                      </p:cBhvr>
                                    </p:animEffect>
                                    <p:anim calcmode="lin" valueType="num">
                                      <p:cBhvr>
                                        <p:cTn id="5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577" y="1"/>
            <a:ext cx="11745533" cy="708337"/>
          </a:xfrm>
        </p:spPr>
        <p:txBody>
          <a:bodyPr>
            <a:normAutofit/>
          </a:bodyPr>
          <a:lstStyle/>
          <a:p>
            <a:pPr algn="ctr"/>
            <a:r>
              <a:rPr lang="en-GB" sz="3600" b="1" dirty="0" smtClean="0"/>
              <a:t>The Burgess Shale in the contemporary imagination</a:t>
            </a:r>
            <a:endParaRPr lang="en-GB" sz="36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1074" y="966172"/>
            <a:ext cx="6566465" cy="4457237"/>
          </a:xfr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5553" y="966172"/>
            <a:ext cx="3246257" cy="2195950"/>
          </a:xfrm>
          <a:prstGeom prst="rect">
            <a:avLst/>
          </a:prstGeom>
        </p:spPr>
      </p:pic>
      <p:sp>
        <p:nvSpPr>
          <p:cNvPr id="5" name="TextBox 4"/>
          <p:cNvSpPr txBox="1"/>
          <p:nvPr/>
        </p:nvSpPr>
        <p:spPr>
          <a:xfrm>
            <a:off x="361074" y="5433020"/>
            <a:ext cx="6938181" cy="923330"/>
          </a:xfrm>
          <a:prstGeom prst="rect">
            <a:avLst/>
          </a:prstGeom>
          <a:noFill/>
        </p:spPr>
        <p:txBody>
          <a:bodyPr wrap="none" rtlCol="0">
            <a:spAutoFit/>
          </a:bodyPr>
          <a:lstStyle/>
          <a:p>
            <a:r>
              <a:rPr lang="en-GB" dirty="0" smtClean="0">
                <a:solidFill>
                  <a:schemeClr val="accent6">
                    <a:lumMod val="50000"/>
                  </a:schemeClr>
                </a:solidFill>
              </a:rPr>
              <a:t>Above left:  </a:t>
            </a:r>
            <a:r>
              <a:rPr lang="en-GB" dirty="0" smtClean="0"/>
              <a:t>Tourists visit the Raymond Quarry at what </a:t>
            </a:r>
            <a:br>
              <a:rPr lang="en-GB" dirty="0" smtClean="0"/>
            </a:br>
            <a:r>
              <a:rPr lang="en-GB" dirty="0" smtClean="0"/>
              <a:t>is now designated as a UNESCO world heritage site</a:t>
            </a:r>
          </a:p>
          <a:p>
            <a:r>
              <a:rPr lang="en-GB" dirty="0" smtClean="0">
                <a:solidFill>
                  <a:schemeClr val="accent6">
                    <a:lumMod val="50000"/>
                  </a:schemeClr>
                </a:solidFill>
              </a:rPr>
              <a:t>Below right</a:t>
            </a:r>
            <a:r>
              <a:rPr lang="en-GB" dirty="0" smtClean="0"/>
              <a:t>: Guide on  an organised visit notes protected closed areas</a:t>
            </a:r>
            <a:endParaRPr lang="en-GB" dirty="0"/>
          </a:p>
        </p:txBody>
      </p:sp>
      <p:sp>
        <p:nvSpPr>
          <p:cNvPr id="6" name="TextBox 5"/>
          <p:cNvSpPr txBox="1"/>
          <p:nvPr/>
        </p:nvSpPr>
        <p:spPr>
          <a:xfrm>
            <a:off x="7050784" y="966172"/>
            <a:ext cx="1515287" cy="1477328"/>
          </a:xfrm>
          <a:prstGeom prst="rect">
            <a:avLst/>
          </a:prstGeom>
          <a:noFill/>
        </p:spPr>
        <p:txBody>
          <a:bodyPr wrap="none" rtlCol="0">
            <a:spAutoFit/>
          </a:bodyPr>
          <a:lstStyle/>
          <a:p>
            <a:r>
              <a:rPr lang="en-GB" dirty="0" smtClean="0">
                <a:solidFill>
                  <a:schemeClr val="accent6">
                    <a:lumMod val="50000"/>
                  </a:schemeClr>
                </a:solidFill>
              </a:rPr>
              <a:t>Right:</a:t>
            </a:r>
            <a:r>
              <a:rPr lang="en-GB" dirty="0" smtClean="0">
                <a:solidFill>
                  <a:srgbClr val="002060"/>
                </a:solidFill>
              </a:rPr>
              <a:t>  </a:t>
            </a:r>
          </a:p>
          <a:p>
            <a:r>
              <a:rPr lang="en-GB" i="1" dirty="0" err="1" smtClean="0">
                <a:solidFill>
                  <a:srgbClr val="002060"/>
                </a:solidFill>
              </a:rPr>
              <a:t>Anomalocaris</a:t>
            </a:r>
            <a:r>
              <a:rPr lang="en-GB" dirty="0" smtClean="0"/>
              <a:t> </a:t>
            </a:r>
          </a:p>
          <a:p>
            <a:r>
              <a:rPr lang="en-GB" dirty="0" smtClean="0"/>
              <a:t>as a soft toy, </a:t>
            </a:r>
          </a:p>
          <a:p>
            <a:r>
              <a:rPr lang="en-GB" dirty="0" smtClean="0"/>
              <a:t>popular</a:t>
            </a:r>
          </a:p>
          <a:p>
            <a:r>
              <a:rPr lang="en-GB" dirty="0" smtClean="0"/>
              <a:t>in Japan</a:t>
            </a:r>
            <a:endParaRPr lang="en-GB"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8848" y="3648970"/>
            <a:ext cx="4532962" cy="2671701"/>
          </a:xfrm>
          <a:prstGeom prst="rect">
            <a:avLst/>
          </a:prstGeom>
        </p:spPr>
      </p:pic>
    </p:spTree>
    <p:extLst>
      <p:ext uri="{BB962C8B-B14F-4D97-AF65-F5344CB8AC3E}">
        <p14:creationId xmlns:p14="http://schemas.microsoft.com/office/powerpoint/2010/main" val="73446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500"/>
                                        <p:tgtEl>
                                          <p:spTgt spid="5">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30" y="101735"/>
            <a:ext cx="11380300" cy="365459"/>
          </a:xfrm>
        </p:spPr>
        <p:txBody>
          <a:bodyPr>
            <a:noAutofit/>
          </a:bodyPr>
          <a:lstStyle/>
          <a:p>
            <a:r>
              <a:rPr lang="en-GB" sz="3600" dirty="0"/>
              <a:t>Key </a:t>
            </a:r>
            <a:r>
              <a:rPr lang="en-GB" sz="3600" dirty="0" smtClean="0"/>
              <a:t>Sources </a:t>
            </a:r>
            <a:endParaRPr lang="en-GB" sz="3600" dirty="0"/>
          </a:p>
        </p:txBody>
      </p:sp>
      <p:sp>
        <p:nvSpPr>
          <p:cNvPr id="3" name="Content Placeholder 2"/>
          <p:cNvSpPr>
            <a:spLocks noGrp="1"/>
          </p:cNvSpPr>
          <p:nvPr>
            <p:ph idx="1"/>
          </p:nvPr>
        </p:nvSpPr>
        <p:spPr>
          <a:xfrm>
            <a:off x="205730" y="467194"/>
            <a:ext cx="11784169" cy="6254281"/>
          </a:xfrm>
        </p:spPr>
        <p:txBody>
          <a:bodyPr>
            <a:noAutofit/>
          </a:bodyPr>
          <a:lstStyle/>
          <a:p>
            <a:pPr marL="0" indent="0">
              <a:buNone/>
            </a:pPr>
            <a:r>
              <a:rPr lang="en-GB" sz="1600" dirty="0" smtClean="0"/>
              <a:t>Christian </a:t>
            </a:r>
            <a:r>
              <a:rPr lang="en-GB" sz="1600" dirty="0"/>
              <a:t>Baron (2011) ‘A Web of Controversies: Complexity in the Burgess Shale Debate’ </a:t>
            </a:r>
            <a:r>
              <a:rPr lang="en-GB" sz="1600" i="1" dirty="0"/>
              <a:t>Journal of the History of Biology </a:t>
            </a:r>
            <a:r>
              <a:rPr lang="en-GB" sz="1600" dirty="0"/>
              <a:t>44.1: 745-760</a:t>
            </a:r>
          </a:p>
          <a:p>
            <a:pPr marL="0" indent="0">
              <a:buNone/>
            </a:pPr>
            <a:r>
              <a:rPr lang="en-GB" sz="1600" dirty="0" smtClean="0"/>
              <a:t>Derek </a:t>
            </a:r>
            <a:r>
              <a:rPr lang="en-GB" sz="1600" dirty="0"/>
              <a:t>Briggs (2014) ‘</a:t>
            </a:r>
            <a:r>
              <a:rPr lang="en-GB" sz="1600" dirty="0" err="1"/>
              <a:t>Paleontology</a:t>
            </a:r>
            <a:r>
              <a:rPr lang="en-GB" sz="1600" dirty="0"/>
              <a:t>: A New Burgess Shale Fauna’ </a:t>
            </a:r>
            <a:r>
              <a:rPr lang="en-GB" sz="1600" i="1" dirty="0"/>
              <a:t>Current Biology </a:t>
            </a:r>
            <a:r>
              <a:rPr lang="en-GB" sz="1600" dirty="0"/>
              <a:t>24.10: R398-R400</a:t>
            </a:r>
          </a:p>
          <a:p>
            <a:pPr marL="0" indent="0">
              <a:buNone/>
            </a:pPr>
            <a:r>
              <a:rPr lang="en-GB" sz="1600" dirty="0" smtClean="0"/>
              <a:t>Derek </a:t>
            </a:r>
            <a:r>
              <a:rPr lang="en-GB" sz="1600" dirty="0"/>
              <a:t>Briggs (2015) ‘The Cambrian Explosion’, </a:t>
            </a:r>
            <a:r>
              <a:rPr lang="en-GB" sz="1600" i="1" dirty="0"/>
              <a:t>Current Biology </a:t>
            </a:r>
            <a:r>
              <a:rPr lang="en-GB" sz="1600" dirty="0"/>
              <a:t>26, </a:t>
            </a:r>
            <a:r>
              <a:rPr lang="en-GB" sz="1600" dirty="0" smtClean="0"/>
              <a:t>R846-R875</a:t>
            </a:r>
            <a:endParaRPr lang="en-GB" sz="1600" dirty="0"/>
          </a:p>
          <a:p>
            <a:pPr marL="0" indent="0">
              <a:buNone/>
            </a:pPr>
            <a:r>
              <a:rPr lang="en-GB" sz="1600" dirty="0" smtClean="0"/>
              <a:t>* Derek </a:t>
            </a:r>
            <a:r>
              <a:rPr lang="en-GB" sz="1600" dirty="0"/>
              <a:t>Briggs and Richard </a:t>
            </a:r>
            <a:r>
              <a:rPr lang="en-GB" sz="1600" dirty="0" err="1"/>
              <a:t>Fortey</a:t>
            </a:r>
            <a:r>
              <a:rPr lang="en-GB" sz="1600" dirty="0"/>
              <a:t> (2005) ‘Wonderful Strife: systematics, stem groups and the phylogenetic signal of the Cambrian radiation’ </a:t>
            </a:r>
            <a:r>
              <a:rPr lang="en-GB" sz="1600" i="1" dirty="0" err="1"/>
              <a:t>Paleobiology</a:t>
            </a:r>
            <a:r>
              <a:rPr lang="en-GB" sz="1600" dirty="0"/>
              <a:t> 31: 94-112</a:t>
            </a:r>
          </a:p>
          <a:p>
            <a:pPr marL="0" indent="0">
              <a:buNone/>
            </a:pPr>
            <a:r>
              <a:rPr lang="en-GB" sz="1600" dirty="0" smtClean="0"/>
              <a:t>* </a:t>
            </a:r>
            <a:r>
              <a:rPr lang="en-GB" sz="1600" dirty="0" err="1" smtClean="0"/>
              <a:t>Keynyn</a:t>
            </a:r>
            <a:r>
              <a:rPr lang="en-GB" sz="1600" dirty="0" smtClean="0"/>
              <a:t> </a:t>
            </a:r>
            <a:r>
              <a:rPr lang="en-GB" sz="1600" dirty="0" err="1"/>
              <a:t>Brysse</a:t>
            </a:r>
            <a:r>
              <a:rPr lang="en-GB" sz="1600" dirty="0"/>
              <a:t> (2008) ‘From Weird Wonders to Stem Lineages: the second reclassification of the Burgess Shale fauna’ </a:t>
            </a:r>
            <a:r>
              <a:rPr lang="en-GB" sz="1600" i="1" dirty="0"/>
              <a:t>Studies in the History and Philosophy of Biological and Biomedical Sciences</a:t>
            </a:r>
            <a:r>
              <a:rPr lang="en-GB" sz="1600" dirty="0"/>
              <a:t> 39: 298-313</a:t>
            </a:r>
          </a:p>
          <a:p>
            <a:pPr marL="0" indent="0">
              <a:buNone/>
            </a:pPr>
            <a:r>
              <a:rPr lang="en-GB" sz="1600" dirty="0" smtClean="0"/>
              <a:t>Graham </a:t>
            </a:r>
            <a:r>
              <a:rPr lang="en-GB" sz="1600" dirty="0"/>
              <a:t>Budd (2003) ‘The Cambrian Fossil Record and the Origin of the Phyla’ </a:t>
            </a:r>
            <a:r>
              <a:rPr lang="en-GB" sz="1600" i="1" dirty="0"/>
              <a:t>Integrative and Comparative Biology </a:t>
            </a:r>
            <a:r>
              <a:rPr lang="en-GB" sz="1600" dirty="0"/>
              <a:t>41: </a:t>
            </a:r>
            <a:r>
              <a:rPr lang="en-GB" sz="1600" dirty="0" smtClean="0"/>
              <a:t>157-165</a:t>
            </a:r>
          </a:p>
          <a:p>
            <a:pPr marL="0" indent="0">
              <a:buNone/>
            </a:pPr>
            <a:r>
              <a:rPr lang="en-GB" sz="1600" dirty="0" smtClean="0"/>
              <a:t>Jean-Barnard </a:t>
            </a:r>
            <a:r>
              <a:rPr lang="en-GB" sz="1600" dirty="0"/>
              <a:t>Caron et al (2014) ‘A new phyllopod bed-like assemblage from the Burgess Shale of the Canadian Rockies</a:t>
            </a:r>
            <a:r>
              <a:rPr lang="en-GB" sz="1600" b="1" dirty="0"/>
              <a:t>’ </a:t>
            </a:r>
            <a:r>
              <a:rPr lang="en-GB" sz="1600" i="1" dirty="0"/>
              <a:t>Nature Communications</a:t>
            </a:r>
            <a:r>
              <a:rPr lang="en-GB" sz="1600" dirty="0"/>
              <a:t> </a:t>
            </a:r>
            <a:r>
              <a:rPr lang="en-GB" sz="1600" b="1" dirty="0"/>
              <a:t>5</a:t>
            </a:r>
            <a:r>
              <a:rPr lang="en-GB" sz="1600" dirty="0"/>
              <a:t>, Article number: </a:t>
            </a:r>
            <a:r>
              <a:rPr lang="en-GB" sz="1600" dirty="0" smtClean="0"/>
              <a:t>3210</a:t>
            </a:r>
          </a:p>
          <a:p>
            <a:pPr marL="0" indent="0">
              <a:buNone/>
            </a:pPr>
            <a:r>
              <a:rPr lang="en-GB" sz="1600" dirty="0" smtClean="0"/>
              <a:t>* Simon </a:t>
            </a:r>
            <a:r>
              <a:rPr lang="en-GB" sz="1600" dirty="0"/>
              <a:t>Conway Morris (1998) </a:t>
            </a:r>
            <a:r>
              <a:rPr lang="en-GB" sz="1600" i="1" dirty="0"/>
              <a:t>The Crucible of Creation: The Burgess Shale and the Rise of Animals </a:t>
            </a:r>
            <a:r>
              <a:rPr lang="en-GB" sz="1600" dirty="0" smtClean="0"/>
              <a:t>OUP</a:t>
            </a:r>
          </a:p>
          <a:p>
            <a:pPr marL="0" indent="0">
              <a:buNone/>
            </a:pPr>
            <a:r>
              <a:rPr lang="en-GB" sz="1600" dirty="0" smtClean="0"/>
              <a:t>* Simon </a:t>
            </a:r>
            <a:r>
              <a:rPr lang="en-GB" sz="1600" dirty="0"/>
              <a:t>Conway Morris and Stephen Jay Gould (1999) ‘Showdown on the Burgess Shale’ </a:t>
            </a:r>
            <a:r>
              <a:rPr lang="en-GB" sz="1600" i="1" dirty="0"/>
              <a:t>Natural History Magazine </a:t>
            </a:r>
            <a:r>
              <a:rPr lang="en-GB" sz="1600" dirty="0"/>
              <a:t>107.10: </a:t>
            </a:r>
            <a:r>
              <a:rPr lang="en-GB" sz="1600" dirty="0" smtClean="0"/>
              <a:t>48-56</a:t>
            </a:r>
          </a:p>
          <a:p>
            <a:pPr marL="0" indent="0">
              <a:buNone/>
            </a:pPr>
            <a:r>
              <a:rPr lang="en-GB" sz="1600" dirty="0" smtClean="0"/>
              <a:t>Simon </a:t>
            </a:r>
            <a:r>
              <a:rPr lang="en-GB" sz="1600" dirty="0"/>
              <a:t>Conway Morris &amp; Jean-Bernard Caron (2012) </a:t>
            </a:r>
            <a:r>
              <a:rPr lang="en-GB" sz="1600" i="1" dirty="0"/>
              <a:t>‘</a:t>
            </a:r>
            <a:r>
              <a:rPr lang="en-GB" sz="1600" i="1" dirty="0" err="1"/>
              <a:t>Pikaia</a:t>
            </a:r>
            <a:r>
              <a:rPr lang="en-GB" sz="1600" i="1" dirty="0"/>
              <a:t> </a:t>
            </a:r>
            <a:r>
              <a:rPr lang="en-GB" sz="1600" i="1" dirty="0" err="1"/>
              <a:t>gracilens</a:t>
            </a:r>
            <a:r>
              <a:rPr lang="en-GB" sz="1600" i="1" dirty="0"/>
              <a:t> </a:t>
            </a:r>
            <a:r>
              <a:rPr lang="en-GB" sz="1600" dirty="0"/>
              <a:t>Walcott, a stem-group chordate from the Middle Cambrian of British Columbia’ </a:t>
            </a:r>
            <a:r>
              <a:rPr lang="en-GB" sz="1600" i="1" dirty="0"/>
              <a:t>Biological Reviews </a:t>
            </a:r>
            <a:r>
              <a:rPr lang="en-GB" sz="1600" dirty="0"/>
              <a:t>112</a:t>
            </a:r>
            <a:r>
              <a:rPr lang="en-GB" sz="1600" i="1" dirty="0"/>
              <a:t> pp</a:t>
            </a:r>
            <a:r>
              <a:rPr lang="en-GB" sz="1600" dirty="0" smtClean="0"/>
              <a:t>??</a:t>
            </a:r>
          </a:p>
          <a:p>
            <a:pPr marL="0" indent="0">
              <a:buNone/>
            </a:pPr>
            <a:r>
              <a:rPr lang="en-GB" sz="1600" dirty="0" smtClean="0"/>
              <a:t>Stephen </a:t>
            </a:r>
            <a:r>
              <a:rPr lang="en-GB" sz="1600" dirty="0"/>
              <a:t>Jay Gould (1989) </a:t>
            </a:r>
            <a:r>
              <a:rPr lang="en-GB" sz="1600" i="1" dirty="0"/>
              <a:t>Wonderful Life: The Burgess Shale and the Nature of History </a:t>
            </a:r>
            <a:r>
              <a:rPr lang="en-GB" sz="1600" dirty="0"/>
              <a:t>Penguin edition 1991</a:t>
            </a:r>
          </a:p>
          <a:p>
            <a:pPr marL="0" indent="0">
              <a:buNone/>
            </a:pPr>
            <a:r>
              <a:rPr lang="en-GB" sz="1600" dirty="0" smtClean="0"/>
              <a:t>Stephen </a:t>
            </a:r>
            <a:r>
              <a:rPr lang="en-GB" sz="1600" dirty="0"/>
              <a:t>Jay Gould (1991) ‘The disparity of the Burgess Shale arthropod fauna and the limits of cladistics analysis: why we must strive to quantify </a:t>
            </a:r>
            <a:r>
              <a:rPr lang="en-GB" sz="1600" dirty="0" err="1"/>
              <a:t>morphospace</a:t>
            </a:r>
            <a:r>
              <a:rPr lang="en-GB" sz="1600" i="1" dirty="0"/>
              <a:t>’ </a:t>
            </a:r>
            <a:r>
              <a:rPr lang="en-GB" sz="1600" i="1" dirty="0" err="1"/>
              <a:t>Paleobiology</a:t>
            </a:r>
            <a:r>
              <a:rPr lang="en-GB" sz="1600" i="1" dirty="0"/>
              <a:t> </a:t>
            </a:r>
            <a:r>
              <a:rPr lang="en-GB" sz="1600" dirty="0"/>
              <a:t>17.4: 411-423</a:t>
            </a:r>
          </a:p>
          <a:p>
            <a:pPr marL="0" indent="0">
              <a:buNone/>
            </a:pPr>
            <a:r>
              <a:rPr lang="en-GB" sz="1600" dirty="0" smtClean="0"/>
              <a:t>Kevin </a:t>
            </a:r>
            <a:r>
              <a:rPr lang="en-GB" sz="1600" dirty="0"/>
              <a:t>N. </a:t>
            </a:r>
            <a:r>
              <a:rPr lang="en-GB" sz="1600" dirty="0" err="1"/>
              <a:t>Laland</a:t>
            </a:r>
            <a:r>
              <a:rPr lang="en-GB" sz="1600" dirty="0"/>
              <a:t> et al (2915) ‘The extended evolutionary synthesis: its structure, assumptions and predictions’ </a:t>
            </a:r>
            <a:r>
              <a:rPr lang="en-GB" sz="1600" i="1" dirty="0"/>
              <a:t>Proceeding of Royal Society B </a:t>
            </a:r>
            <a:r>
              <a:rPr lang="en-GB" sz="1600" dirty="0"/>
              <a:t>282: 1019</a:t>
            </a:r>
          </a:p>
          <a:p>
            <a:pPr marL="0" indent="0">
              <a:buNone/>
            </a:pPr>
            <a:r>
              <a:rPr lang="en-GB" sz="1600" dirty="0" smtClean="0"/>
              <a:t>* Royal </a:t>
            </a:r>
            <a:r>
              <a:rPr lang="en-GB" sz="1600" dirty="0"/>
              <a:t>Ontario Museum </a:t>
            </a:r>
            <a:r>
              <a:rPr lang="en-GB" sz="1600" dirty="0">
                <a:hlinkClick r:id="rId3"/>
              </a:rPr>
              <a:t>https://burgess-shale.rom.on.ca/en/</a:t>
            </a:r>
            <a:r>
              <a:rPr lang="en-GB" sz="1600" dirty="0"/>
              <a:t> The ROM/Parks Canada web site</a:t>
            </a:r>
          </a:p>
          <a:p>
            <a:pPr marL="0" indent="0">
              <a:buNone/>
            </a:pPr>
            <a:endParaRPr lang="en-GB" sz="1600" dirty="0"/>
          </a:p>
          <a:p>
            <a:pPr marL="0" indent="0">
              <a:buNone/>
            </a:pPr>
            <a:endParaRPr lang="en-GB" sz="1600" dirty="0"/>
          </a:p>
          <a:p>
            <a:pPr marL="0" indent="0">
              <a:buNone/>
            </a:pPr>
            <a:r>
              <a:rPr lang="en-GB" sz="1600" dirty="0" smtClean="0"/>
              <a:t> </a:t>
            </a:r>
            <a:endParaRPr lang="en-GB" sz="1600" dirty="0"/>
          </a:p>
          <a:p>
            <a:pPr marL="0" indent="0">
              <a:buNone/>
            </a:pPr>
            <a:r>
              <a:rPr lang="en-GB" sz="1600" dirty="0" smtClean="0"/>
              <a:t> </a:t>
            </a:r>
            <a:endParaRPr lang="en-GB" sz="1600" dirty="0"/>
          </a:p>
        </p:txBody>
      </p:sp>
      <p:sp>
        <p:nvSpPr>
          <p:cNvPr id="4" name="Slide Number Placeholder 3"/>
          <p:cNvSpPr>
            <a:spLocks noGrp="1"/>
          </p:cNvSpPr>
          <p:nvPr>
            <p:ph type="sldNum" sz="quarter" idx="12"/>
          </p:nvPr>
        </p:nvSpPr>
        <p:spPr/>
        <p:txBody>
          <a:bodyPr/>
          <a:lstStyle/>
          <a:p>
            <a:fld id="{0C3C750E-3C81-4169-8FD7-C17884284226}" type="slidenum">
              <a:rPr lang="en-GB" smtClean="0"/>
              <a:t>39</a:t>
            </a:fld>
            <a:endParaRPr lang="en-GB"/>
          </a:p>
        </p:txBody>
      </p:sp>
    </p:spTree>
    <p:extLst>
      <p:ext uri="{BB962C8B-B14F-4D97-AF65-F5344CB8AC3E}">
        <p14:creationId xmlns:p14="http://schemas.microsoft.com/office/powerpoint/2010/main" val="2504560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46" y="1"/>
            <a:ext cx="11874321" cy="734096"/>
          </a:xfrm>
        </p:spPr>
        <p:txBody>
          <a:bodyPr>
            <a:noAutofit/>
          </a:bodyPr>
          <a:lstStyle/>
          <a:p>
            <a:pPr algn="ctr"/>
            <a:r>
              <a:rPr lang="en-GB" sz="3600" b="1" dirty="0" smtClean="0"/>
              <a:t>A reminder of Gould’s account of interpreting the Burgess fossils</a:t>
            </a:r>
            <a:endParaRPr lang="en-GB" sz="3600" dirty="0"/>
          </a:p>
        </p:txBody>
      </p:sp>
      <p:sp>
        <p:nvSpPr>
          <p:cNvPr id="3" name="Content Placeholder 2"/>
          <p:cNvSpPr>
            <a:spLocks noGrp="1"/>
          </p:cNvSpPr>
          <p:nvPr>
            <p:ph idx="1"/>
          </p:nvPr>
        </p:nvSpPr>
        <p:spPr>
          <a:xfrm>
            <a:off x="289773" y="734097"/>
            <a:ext cx="11603865" cy="5898523"/>
          </a:xfrm>
        </p:spPr>
        <p:txBody>
          <a:bodyPr>
            <a:normAutofit fontScale="92500" lnSpcReduction="20000"/>
          </a:bodyPr>
          <a:lstStyle/>
          <a:p>
            <a:r>
              <a:rPr lang="en-GB" sz="2400" dirty="0" smtClean="0"/>
              <a:t>Gould suggested that Walcott’s administrative duties &amp; </a:t>
            </a:r>
            <a:r>
              <a:rPr lang="en-GB" sz="2400" dirty="0" smtClean="0">
                <a:solidFill>
                  <a:schemeClr val="accent2">
                    <a:lumMod val="50000"/>
                  </a:schemeClr>
                </a:solidFill>
              </a:rPr>
              <a:t>traditional assumptions </a:t>
            </a:r>
            <a:r>
              <a:rPr lang="en-GB" sz="2400" dirty="0" smtClean="0"/>
              <a:t>fostered hasty and mistaken interpretations of his specimens. By contrast Whittington’s lengthy and </a:t>
            </a:r>
            <a:r>
              <a:rPr lang="en-GB" sz="2400" dirty="0" smtClean="0">
                <a:solidFill>
                  <a:schemeClr val="accent2">
                    <a:lumMod val="50000"/>
                  </a:schemeClr>
                </a:solidFill>
              </a:rPr>
              <a:t>detailed research </a:t>
            </a:r>
            <a:r>
              <a:rPr lang="en-GB" sz="2400" dirty="0" smtClean="0"/>
              <a:t>allowed investigations to guide analyses (though both Whittington &amp; Gould were also influenced by pre-existing analytical approaches, including Manton’s views on arthropod phylogeny)</a:t>
            </a:r>
          </a:p>
          <a:p>
            <a:r>
              <a:rPr lang="en-GB" sz="2400" dirty="0" smtClean="0"/>
              <a:t>Gould argued that the key Cambridge finding – of a </a:t>
            </a:r>
            <a:r>
              <a:rPr lang="en-GB" sz="2400" dirty="0"/>
              <a:t>wide disparity of body plans in the </a:t>
            </a:r>
            <a:r>
              <a:rPr lang="en-GB" sz="2400" dirty="0" smtClean="0"/>
              <a:t>Cambrian – reflected the </a:t>
            </a:r>
            <a:r>
              <a:rPr lang="en-GB" sz="2400" dirty="0">
                <a:solidFill>
                  <a:schemeClr val="accent2">
                    <a:lumMod val="50000"/>
                  </a:schemeClr>
                </a:solidFill>
              </a:rPr>
              <a:t>rapid evolution of such disparity in the Cambrian ‘explosion</a:t>
            </a:r>
            <a:r>
              <a:rPr lang="en-GB" sz="2400" dirty="0" smtClean="0"/>
              <a:t>’, while this was followed by the decimation </a:t>
            </a:r>
            <a:r>
              <a:rPr lang="en-GB" sz="2400" dirty="0"/>
              <a:t>of this varied fauna to leave a narrower range of body plans </a:t>
            </a:r>
            <a:r>
              <a:rPr lang="en-GB" sz="2400" dirty="0" smtClean="0"/>
              <a:t>today </a:t>
            </a:r>
          </a:p>
          <a:p>
            <a:r>
              <a:rPr lang="en-GB" sz="2400" dirty="0" smtClean="0"/>
              <a:t>He </a:t>
            </a:r>
            <a:r>
              <a:rPr lang="en-GB" sz="2400" dirty="0"/>
              <a:t>also </a:t>
            </a:r>
            <a:r>
              <a:rPr lang="en-GB" sz="2400" i="1" dirty="0"/>
              <a:t>speculated</a:t>
            </a:r>
            <a:r>
              <a:rPr lang="en-GB" sz="2400" dirty="0"/>
              <a:t> that </a:t>
            </a:r>
            <a:r>
              <a:rPr lang="en-GB" sz="2400" dirty="0" smtClean="0"/>
              <a:t>this ‘explosion’ involved </a:t>
            </a:r>
            <a:r>
              <a:rPr lang="en-GB" sz="2400" dirty="0"/>
              <a:t>a </a:t>
            </a:r>
            <a:r>
              <a:rPr lang="en-GB" sz="2400" dirty="0">
                <a:solidFill>
                  <a:schemeClr val="accent2">
                    <a:lumMod val="50000"/>
                  </a:schemeClr>
                </a:solidFill>
              </a:rPr>
              <a:t>particular flexibility in early evolutionary processes</a:t>
            </a:r>
            <a:r>
              <a:rPr lang="en-GB" sz="2400" dirty="0"/>
              <a:t>, generating rapid and unmatched diversity from a ‘grab bag’ of </a:t>
            </a:r>
            <a:r>
              <a:rPr lang="en-GB" sz="2400" dirty="0" smtClean="0"/>
              <a:t>possibilities (14 of the 19 current soft bodied phyla were present), and argued strongly that the later pattern </a:t>
            </a:r>
            <a:r>
              <a:rPr lang="en-GB" sz="2400" dirty="0"/>
              <a:t>of </a:t>
            </a:r>
            <a:r>
              <a:rPr lang="en-GB" sz="2400" dirty="0" smtClean="0"/>
              <a:t>decimation </a:t>
            </a:r>
            <a:r>
              <a:rPr lang="en-GB" sz="2400" dirty="0"/>
              <a:t>could not be </a:t>
            </a:r>
            <a:r>
              <a:rPr lang="en-GB" sz="2400" dirty="0" smtClean="0"/>
              <a:t>fully </a:t>
            </a:r>
            <a:r>
              <a:rPr lang="en-GB" sz="2400" dirty="0"/>
              <a:t>explained in terms of different levels of evolutionary </a:t>
            </a:r>
            <a:r>
              <a:rPr lang="en-GB" sz="2400" dirty="0" smtClean="0"/>
              <a:t>fitness</a:t>
            </a:r>
          </a:p>
          <a:p>
            <a:r>
              <a:rPr lang="en-GB" sz="2400" dirty="0" smtClean="0"/>
              <a:t>He therefore emphasised </a:t>
            </a:r>
            <a:r>
              <a:rPr lang="en-GB" sz="2400" dirty="0"/>
              <a:t>the </a:t>
            </a:r>
            <a:r>
              <a:rPr lang="en-GB" sz="2400" dirty="0">
                <a:solidFill>
                  <a:schemeClr val="accent2">
                    <a:lumMod val="50000"/>
                  </a:schemeClr>
                </a:solidFill>
              </a:rPr>
              <a:t>importance of unforeseen contingencies </a:t>
            </a:r>
            <a:r>
              <a:rPr lang="en-GB" sz="2400" dirty="0"/>
              <a:t>(like those implicated in mass extinctions) in explaining which genera and body plans died out and which </a:t>
            </a:r>
            <a:r>
              <a:rPr lang="en-GB" sz="2400" dirty="0" smtClean="0"/>
              <a:t>survived, and thus the importance of particular </a:t>
            </a:r>
            <a:r>
              <a:rPr lang="en-GB" sz="2400" dirty="0"/>
              <a:t>historical events </a:t>
            </a:r>
            <a:r>
              <a:rPr lang="en-GB" sz="2400" dirty="0" smtClean="0"/>
              <a:t>– of ‘</a:t>
            </a:r>
            <a:r>
              <a:rPr lang="en-GB" sz="2400" dirty="0" smtClean="0">
                <a:solidFill>
                  <a:srgbClr val="7030A0"/>
                </a:solidFill>
              </a:rPr>
              <a:t>natural history</a:t>
            </a:r>
            <a:r>
              <a:rPr lang="en-GB" sz="2400" dirty="0" smtClean="0"/>
              <a:t>’ –  in explaining the history of life</a:t>
            </a:r>
          </a:p>
          <a:p>
            <a:r>
              <a:rPr lang="en-GB" sz="2400" dirty="0" smtClean="0"/>
              <a:t>This argument was dramatized in his thought experiments with ‘</a:t>
            </a:r>
            <a:r>
              <a:rPr lang="en-GB" sz="2400" dirty="0" smtClean="0">
                <a:solidFill>
                  <a:srgbClr val="7030A0"/>
                </a:solidFill>
              </a:rPr>
              <a:t>replaying the tape of life</a:t>
            </a:r>
            <a:r>
              <a:rPr lang="en-GB" sz="2400" dirty="0" smtClean="0"/>
              <a:t>’, which led him to argue that </a:t>
            </a:r>
            <a:r>
              <a:rPr lang="en-GB" sz="2400" dirty="0" smtClean="0">
                <a:solidFill>
                  <a:schemeClr val="accent2">
                    <a:lumMod val="50000"/>
                  </a:schemeClr>
                </a:solidFill>
              </a:rPr>
              <a:t>evolutionary processes did not guarantee progressive change </a:t>
            </a:r>
            <a:r>
              <a:rPr lang="en-GB" sz="2400" dirty="0" smtClean="0"/>
              <a:t>– in particular ‘</a:t>
            </a:r>
            <a:r>
              <a:rPr lang="en-GB" sz="2400" dirty="0" smtClean="0">
                <a:solidFill>
                  <a:srgbClr val="7030A0"/>
                </a:solidFill>
              </a:rPr>
              <a:t>humanoid creatures with self-conscious intelligence</a:t>
            </a:r>
            <a:r>
              <a:rPr lang="en-GB" sz="2400" dirty="0" smtClean="0"/>
              <a:t>’ would probably not have emerged</a:t>
            </a:r>
          </a:p>
          <a:p>
            <a:r>
              <a:rPr lang="en-GB" sz="2400" dirty="0" smtClean="0"/>
              <a:t>BUT note that Gould also argued that scientific analyses, including his own, needed to be formulated in testable form; </a:t>
            </a:r>
            <a:r>
              <a:rPr lang="en-GB" sz="2400" dirty="0" smtClean="0">
                <a:solidFill>
                  <a:schemeClr val="accent2">
                    <a:lumMod val="50000"/>
                  </a:schemeClr>
                </a:solidFill>
              </a:rPr>
              <a:t>should be tested against fresh evidence</a:t>
            </a:r>
            <a:r>
              <a:rPr lang="en-GB" sz="2400" dirty="0" smtClean="0"/>
              <a:t>; and thus remained open to refutation. Thus he urged further research on both Cambrian biotas and evolutionary mechanisms </a:t>
            </a:r>
          </a:p>
        </p:txBody>
      </p:sp>
      <p:sp>
        <p:nvSpPr>
          <p:cNvPr id="4" name="Slide Number Placeholder 3"/>
          <p:cNvSpPr>
            <a:spLocks noGrp="1"/>
          </p:cNvSpPr>
          <p:nvPr>
            <p:ph type="sldNum" sz="quarter" idx="12"/>
          </p:nvPr>
        </p:nvSpPr>
        <p:spPr/>
        <p:txBody>
          <a:bodyPr/>
          <a:lstStyle/>
          <a:p>
            <a:fld id="{0C3C750E-3C81-4169-8FD7-C17884284226}" type="slidenum">
              <a:rPr lang="en-GB" smtClean="0"/>
              <a:t>4</a:t>
            </a:fld>
            <a:endParaRPr lang="en-GB"/>
          </a:p>
        </p:txBody>
      </p:sp>
    </p:spTree>
    <p:extLst>
      <p:ext uri="{BB962C8B-B14F-4D97-AF65-F5344CB8AC3E}">
        <p14:creationId xmlns:p14="http://schemas.microsoft.com/office/powerpoint/2010/main" val="2666321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667" y="249947"/>
            <a:ext cx="10515600" cy="499892"/>
          </a:xfrm>
        </p:spPr>
        <p:txBody>
          <a:bodyPr>
            <a:noAutofit/>
          </a:bodyPr>
          <a:lstStyle/>
          <a:p>
            <a:r>
              <a:rPr lang="en-GB" sz="3600" dirty="0" smtClean="0"/>
              <a:t>Additional Web Sources</a:t>
            </a:r>
            <a:endParaRPr lang="en-GB" sz="3600" dirty="0"/>
          </a:p>
        </p:txBody>
      </p:sp>
      <p:sp>
        <p:nvSpPr>
          <p:cNvPr id="3" name="Content Placeholder 2"/>
          <p:cNvSpPr>
            <a:spLocks noGrp="1"/>
          </p:cNvSpPr>
          <p:nvPr>
            <p:ph idx="1"/>
          </p:nvPr>
        </p:nvSpPr>
        <p:spPr>
          <a:xfrm>
            <a:off x="248515" y="1053685"/>
            <a:ext cx="11535654" cy="5915081"/>
          </a:xfrm>
        </p:spPr>
        <p:txBody>
          <a:bodyPr>
            <a:normAutofit/>
          </a:bodyPr>
          <a:lstStyle/>
          <a:p>
            <a:pPr marL="0" indent="0">
              <a:buNone/>
            </a:pPr>
            <a:r>
              <a:rPr lang="en-GB" sz="1600" dirty="0" smtClean="0">
                <a:hlinkClick r:id="rId3"/>
              </a:rPr>
              <a:t>https</a:t>
            </a:r>
            <a:r>
              <a:rPr lang="en-GB" sz="1600" dirty="0">
                <a:hlinkClick r:id="rId3"/>
              </a:rPr>
              <a:t>://paleobiology.si.edu/burgess/</a:t>
            </a:r>
            <a:r>
              <a:rPr lang="en-GB" sz="1600" dirty="0"/>
              <a:t> Smithsonian Institution/National Museum of Natural History web site, which includes index page of Burgess Shale specimens</a:t>
            </a:r>
          </a:p>
          <a:p>
            <a:pPr marL="0" indent="0">
              <a:buNone/>
            </a:pPr>
            <a:r>
              <a:rPr lang="en-GB" sz="1600" dirty="0">
                <a:hlinkClick r:id="rId4"/>
              </a:rPr>
              <a:t>www.burgess-shale.bc.com</a:t>
            </a:r>
            <a:r>
              <a:rPr lang="en-GB" sz="1600" dirty="0"/>
              <a:t> The Burgess Shale Geoscience Foundation web site</a:t>
            </a:r>
          </a:p>
          <a:p>
            <a:pPr marL="0" indent="0">
              <a:buNone/>
            </a:pPr>
            <a:r>
              <a:rPr lang="en-GB" sz="1600" dirty="0">
                <a:hlinkClick r:id="rId5"/>
              </a:rPr>
              <a:t>www.ucmp.Berkeley.edu/Cambrian/burgesss.htm</a:t>
            </a:r>
            <a:r>
              <a:rPr lang="en-GB" sz="1600" dirty="0"/>
              <a:t> </a:t>
            </a:r>
          </a:p>
          <a:p>
            <a:pPr marL="0" indent="0">
              <a:buNone/>
            </a:pPr>
            <a:r>
              <a:rPr lang="en-GB" sz="1600" dirty="0">
                <a:hlinkClick r:id="rId6"/>
              </a:rPr>
              <a:t>www.smithsonianmag.com/history/the-burgess-shale-evolution-big-bang-33813957/</a:t>
            </a:r>
            <a:r>
              <a:rPr lang="en-GB" sz="1600" dirty="0"/>
              <a:t> Article from August 2009</a:t>
            </a:r>
          </a:p>
          <a:p>
            <a:pPr marL="0" indent="0">
              <a:buNone/>
            </a:pPr>
            <a:r>
              <a:rPr lang="en-GB" sz="1600" dirty="0" smtClean="0">
                <a:hlinkClick r:id="rId7"/>
              </a:rPr>
              <a:t>www.fossilmuseum.net/Fossil-Sites/burgessshale.htm</a:t>
            </a:r>
            <a:r>
              <a:rPr lang="en-GB" sz="1600" dirty="0" smtClean="0"/>
              <a:t> </a:t>
            </a:r>
          </a:p>
          <a:p>
            <a:pPr marL="0" indent="0">
              <a:buNone/>
            </a:pPr>
            <a:r>
              <a:rPr lang="en-GB" sz="1600" dirty="0" smtClean="0">
                <a:hlinkClick r:id="rId8"/>
              </a:rPr>
              <a:t>www.ucmp.Berkeley.edu/clad/clad1.html</a:t>
            </a:r>
            <a:r>
              <a:rPr lang="en-GB" sz="1600" dirty="0" smtClean="0"/>
              <a:t> The Journey into Phylogenetic Systematics Introduction to Cladistics website</a:t>
            </a:r>
          </a:p>
          <a:p>
            <a:pPr marL="0" indent="0">
              <a:buNone/>
            </a:pPr>
            <a:r>
              <a:rPr lang="en-GB" sz="1600" dirty="0"/>
              <a:t>Wikipedia (2018) ‘Fossils of the Burgess Shale’ accessed 3/10/2018</a:t>
            </a:r>
          </a:p>
          <a:p>
            <a:pPr marL="0" indent="0">
              <a:buNone/>
            </a:pPr>
            <a:r>
              <a:rPr lang="en-GB" sz="1600" dirty="0" smtClean="0"/>
              <a:t>Wikipedia </a:t>
            </a:r>
            <a:r>
              <a:rPr lang="en-GB" sz="1600" dirty="0"/>
              <a:t>(2019) </a:t>
            </a:r>
            <a:r>
              <a:rPr lang="en-GB" sz="1600" dirty="0" smtClean="0"/>
              <a:t>‘Evolutionary </a:t>
            </a:r>
            <a:r>
              <a:rPr lang="en-GB" sz="1600" dirty="0"/>
              <a:t>developmental biology’ accessed </a:t>
            </a:r>
            <a:r>
              <a:rPr lang="en-GB" sz="1600" dirty="0" smtClean="0"/>
              <a:t>25/1/2019</a:t>
            </a:r>
          </a:p>
          <a:p>
            <a:pPr marL="0" indent="0">
              <a:buNone/>
            </a:pPr>
            <a:r>
              <a:rPr lang="en-GB" sz="1600" dirty="0"/>
              <a:t>Wikipedia (2019) ‘Extended evolutionary synthesis’ accessed 25/1/2019</a:t>
            </a:r>
          </a:p>
          <a:p>
            <a:pPr marL="0" indent="0">
              <a:buNone/>
            </a:pPr>
            <a:endParaRPr lang="en-GB" sz="1400" dirty="0"/>
          </a:p>
          <a:p>
            <a:endParaRPr lang="en-GB" sz="1400" i="1" dirty="0"/>
          </a:p>
          <a:p>
            <a:endParaRPr lang="en-GB" sz="1400" dirty="0"/>
          </a:p>
          <a:p>
            <a:endParaRPr lang="en-GB" sz="1400" dirty="0" smtClean="0"/>
          </a:p>
          <a:p>
            <a:endParaRPr lang="en-GB" sz="1400" dirty="0" smtClean="0"/>
          </a:p>
          <a:p>
            <a:endParaRPr lang="en-GB" sz="1400" dirty="0" smtClean="0"/>
          </a:p>
          <a:p>
            <a:endParaRPr lang="en-GB" sz="1400" dirty="0" smtClean="0"/>
          </a:p>
          <a:p>
            <a:pPr marL="0" indent="0">
              <a:buNone/>
            </a:pPr>
            <a:endParaRPr lang="en-GB" dirty="0"/>
          </a:p>
        </p:txBody>
      </p:sp>
      <p:sp>
        <p:nvSpPr>
          <p:cNvPr id="4" name="Slide Number Placeholder 3"/>
          <p:cNvSpPr>
            <a:spLocks noGrp="1"/>
          </p:cNvSpPr>
          <p:nvPr>
            <p:ph type="sldNum" sz="quarter" idx="12"/>
          </p:nvPr>
        </p:nvSpPr>
        <p:spPr/>
        <p:txBody>
          <a:bodyPr/>
          <a:lstStyle/>
          <a:p>
            <a:fld id="{0C3C750E-3C81-4169-8FD7-C17884284226}" type="slidenum">
              <a:rPr lang="en-GB" smtClean="0"/>
              <a:t>40</a:t>
            </a:fld>
            <a:endParaRPr lang="en-GB"/>
          </a:p>
        </p:txBody>
      </p:sp>
    </p:spTree>
    <p:extLst>
      <p:ext uri="{BB962C8B-B14F-4D97-AF65-F5344CB8AC3E}">
        <p14:creationId xmlns:p14="http://schemas.microsoft.com/office/powerpoint/2010/main" val="162439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12880"/>
            <a:ext cx="10941676" cy="529330"/>
          </a:xfrm>
        </p:spPr>
        <p:txBody>
          <a:bodyPr>
            <a:normAutofit fontScale="90000"/>
          </a:bodyPr>
          <a:lstStyle/>
          <a:p>
            <a:r>
              <a:rPr lang="en-GB" sz="3600" dirty="0" smtClean="0"/>
              <a:t>Further References/Sources  </a:t>
            </a:r>
            <a:endParaRPr lang="en-GB" sz="3600" dirty="0"/>
          </a:p>
        </p:txBody>
      </p:sp>
      <p:sp>
        <p:nvSpPr>
          <p:cNvPr id="3" name="Content Placeholder 2"/>
          <p:cNvSpPr>
            <a:spLocks noGrp="1"/>
          </p:cNvSpPr>
          <p:nvPr>
            <p:ph idx="1"/>
          </p:nvPr>
        </p:nvSpPr>
        <p:spPr>
          <a:xfrm>
            <a:off x="296214" y="475557"/>
            <a:ext cx="11603865" cy="6144184"/>
          </a:xfrm>
        </p:spPr>
        <p:txBody>
          <a:bodyPr>
            <a:noAutofit/>
          </a:bodyPr>
          <a:lstStyle/>
          <a:p>
            <a:pPr marL="0" indent="0">
              <a:buNone/>
            </a:pPr>
            <a:r>
              <a:rPr lang="en-GB" sz="1600" dirty="0"/>
              <a:t>Christian Baron (2009) ‘Epistemic Values in the Burgess Shale Debate’</a:t>
            </a:r>
            <a:r>
              <a:rPr lang="en-GB" sz="1600" i="1" dirty="0"/>
              <a:t> Studies in the History and Philosophy of Biological and Biomedical Sciences</a:t>
            </a:r>
            <a:r>
              <a:rPr lang="en-GB" sz="1600" dirty="0"/>
              <a:t> 40: 286-295</a:t>
            </a:r>
          </a:p>
          <a:p>
            <a:pPr marL="0" indent="0">
              <a:buNone/>
            </a:pPr>
            <a:r>
              <a:rPr lang="en-GB" sz="1600" dirty="0" smtClean="0"/>
              <a:t>Derek </a:t>
            </a:r>
            <a:r>
              <a:rPr lang="en-GB" sz="1600" dirty="0"/>
              <a:t>Briggs and Richard </a:t>
            </a:r>
            <a:r>
              <a:rPr lang="en-GB" sz="1600" dirty="0" err="1"/>
              <a:t>Fortey</a:t>
            </a:r>
            <a:r>
              <a:rPr lang="en-GB" sz="1600" dirty="0"/>
              <a:t> (1989) ‘The early radiation and relationships of the major arthropod groups’ </a:t>
            </a:r>
            <a:r>
              <a:rPr lang="en-GB" sz="1600" i="1" dirty="0"/>
              <a:t>Science:</a:t>
            </a:r>
            <a:r>
              <a:rPr lang="en-GB" sz="1600" dirty="0"/>
              <a:t> 246: 241-243</a:t>
            </a:r>
          </a:p>
          <a:p>
            <a:pPr marL="0" indent="0">
              <a:buNone/>
            </a:pPr>
            <a:r>
              <a:rPr lang="en-GB" sz="1600" dirty="0"/>
              <a:t>Derek Briggs, Richard </a:t>
            </a:r>
            <a:r>
              <a:rPr lang="en-GB" sz="1600" dirty="0" err="1"/>
              <a:t>Fortey</a:t>
            </a:r>
            <a:r>
              <a:rPr lang="en-GB" sz="1600" dirty="0"/>
              <a:t> and M.A. Wills (1992) ‘Morphological disparity in the Cambrian’ </a:t>
            </a:r>
            <a:r>
              <a:rPr lang="en-GB" sz="1600" i="1" dirty="0"/>
              <a:t>Science</a:t>
            </a:r>
            <a:r>
              <a:rPr lang="en-GB" sz="1600" dirty="0"/>
              <a:t> 250: 1670-1673</a:t>
            </a:r>
          </a:p>
          <a:p>
            <a:pPr marL="0" indent="0">
              <a:buNone/>
            </a:pPr>
            <a:r>
              <a:rPr lang="en-GB" sz="1600" dirty="0" err="1" smtClean="0"/>
              <a:t>Keynyn</a:t>
            </a:r>
            <a:r>
              <a:rPr lang="en-GB" sz="1600" dirty="0" smtClean="0"/>
              <a:t> </a:t>
            </a:r>
            <a:r>
              <a:rPr lang="en-GB" sz="1600" dirty="0" err="1"/>
              <a:t>Brysse</a:t>
            </a:r>
            <a:r>
              <a:rPr lang="en-GB" sz="1600" dirty="0"/>
              <a:t> (2011) ‘What is a phylum? Systematics, evolution and the Burgess Shale’ </a:t>
            </a:r>
            <a:r>
              <a:rPr lang="en-GB" sz="1600" i="1" dirty="0" err="1"/>
              <a:t>Palaeontographica</a:t>
            </a:r>
            <a:r>
              <a:rPr lang="en-GB" sz="1600" i="1" dirty="0"/>
              <a:t> </a:t>
            </a:r>
            <a:r>
              <a:rPr lang="en-GB" sz="1600" i="1" dirty="0" err="1"/>
              <a:t>Canadiana</a:t>
            </a:r>
            <a:r>
              <a:rPr lang="en-GB" sz="1600" i="1" dirty="0"/>
              <a:t> </a:t>
            </a:r>
            <a:r>
              <a:rPr lang="en-GB" sz="1600" dirty="0"/>
              <a:t>31: 19-38</a:t>
            </a:r>
          </a:p>
          <a:p>
            <a:pPr marL="0" indent="0">
              <a:buNone/>
            </a:pPr>
            <a:r>
              <a:rPr lang="en-GB" sz="1600" dirty="0" smtClean="0"/>
              <a:t>Graham </a:t>
            </a:r>
            <a:r>
              <a:rPr lang="en-GB" sz="1600" dirty="0"/>
              <a:t>Budd (1996) ‘The morphology of </a:t>
            </a:r>
            <a:r>
              <a:rPr lang="en-GB" sz="1600" i="1" dirty="0" err="1"/>
              <a:t>Opabinia</a:t>
            </a:r>
            <a:r>
              <a:rPr lang="en-GB" sz="1600" i="1" dirty="0"/>
              <a:t> </a:t>
            </a:r>
            <a:r>
              <a:rPr lang="en-GB" sz="1600" i="1" dirty="0" err="1"/>
              <a:t>regalis</a:t>
            </a:r>
            <a:r>
              <a:rPr lang="en-GB" sz="1600" i="1" dirty="0"/>
              <a:t> </a:t>
            </a:r>
            <a:r>
              <a:rPr lang="en-GB" sz="1600" dirty="0"/>
              <a:t>and the reconstruction of the arthropod stem group’ </a:t>
            </a:r>
            <a:r>
              <a:rPr lang="en-GB" sz="1600" i="1" dirty="0" err="1"/>
              <a:t>Lethaia</a:t>
            </a:r>
            <a:r>
              <a:rPr lang="en-GB" sz="1600" dirty="0"/>
              <a:t> </a:t>
            </a:r>
            <a:r>
              <a:rPr lang="en-GB" sz="1600" dirty="0" smtClean="0"/>
              <a:t>29</a:t>
            </a:r>
          </a:p>
          <a:p>
            <a:pPr marL="0" indent="0">
              <a:buNone/>
            </a:pPr>
            <a:r>
              <a:rPr lang="en-GB" sz="1600" dirty="0"/>
              <a:t>Jean-Bernard Caron et al (2006) ‘A soft-bodied mollusc with radula from the Middle Cambrian Burgess Shale’ </a:t>
            </a:r>
            <a:r>
              <a:rPr lang="en-GB" sz="1600" i="1" dirty="0"/>
              <a:t>Nature</a:t>
            </a:r>
            <a:r>
              <a:rPr lang="en-GB" sz="1600" dirty="0"/>
              <a:t> 442: 159-163 </a:t>
            </a:r>
          </a:p>
          <a:p>
            <a:pPr marL="0" indent="0">
              <a:buNone/>
            </a:pPr>
            <a:r>
              <a:rPr lang="en-GB" sz="1600" dirty="0"/>
              <a:t>ENK Clarkson (1998) </a:t>
            </a:r>
            <a:r>
              <a:rPr lang="en-GB" sz="1600" i="1" dirty="0"/>
              <a:t>Invertebrate Palaeontology and Evolution </a:t>
            </a:r>
            <a:r>
              <a:rPr lang="en-GB" sz="1600" dirty="0"/>
              <a:t>Blackwell 4</a:t>
            </a:r>
            <a:r>
              <a:rPr lang="en-GB" sz="1600" baseline="30000" dirty="0"/>
              <a:t>th</a:t>
            </a:r>
            <a:r>
              <a:rPr lang="en-GB" sz="1600" dirty="0"/>
              <a:t> </a:t>
            </a:r>
            <a:r>
              <a:rPr lang="en-GB" sz="1600" dirty="0" err="1"/>
              <a:t>ed</a:t>
            </a:r>
            <a:r>
              <a:rPr lang="en-GB" sz="1600" dirty="0"/>
              <a:t>  pp??</a:t>
            </a:r>
          </a:p>
          <a:p>
            <a:pPr marL="0" indent="0">
              <a:buNone/>
            </a:pPr>
            <a:r>
              <a:rPr lang="en-GB" sz="1600" dirty="0" smtClean="0"/>
              <a:t>Desmond </a:t>
            </a:r>
            <a:r>
              <a:rPr lang="en-GB" sz="1600" dirty="0"/>
              <a:t>Collins (1996) ‘The “Evolution’ of </a:t>
            </a:r>
            <a:r>
              <a:rPr lang="en-GB" sz="1600" i="1" dirty="0" err="1"/>
              <a:t>Anomalocaris</a:t>
            </a:r>
            <a:r>
              <a:rPr lang="en-GB" sz="1600" dirty="0"/>
              <a:t> and its classification…’ </a:t>
            </a:r>
            <a:r>
              <a:rPr lang="en-GB" sz="1600" i="1" dirty="0"/>
              <a:t>Journal of </a:t>
            </a:r>
            <a:r>
              <a:rPr lang="en-GB" sz="1600" i="1" dirty="0" err="1"/>
              <a:t>Paleontology</a:t>
            </a:r>
            <a:r>
              <a:rPr lang="en-GB" sz="1600" i="1" dirty="0"/>
              <a:t> </a:t>
            </a:r>
            <a:r>
              <a:rPr lang="en-GB" sz="1600" dirty="0"/>
              <a:t>70: 280-293</a:t>
            </a:r>
          </a:p>
          <a:p>
            <a:pPr marL="0" indent="0">
              <a:buNone/>
            </a:pPr>
            <a:r>
              <a:rPr lang="en-GB" sz="1600" dirty="0" smtClean="0"/>
              <a:t>Simon </a:t>
            </a:r>
            <a:r>
              <a:rPr lang="en-GB" sz="1600" dirty="0"/>
              <a:t>Conway Morris (1988?) ‘Burgess Shale Faunas and the Cambrian Explosion’ </a:t>
            </a:r>
            <a:r>
              <a:rPr lang="en-GB" sz="1600" i="1" dirty="0"/>
              <a:t>Science</a:t>
            </a:r>
            <a:r>
              <a:rPr lang="en-GB" sz="1600" dirty="0"/>
              <a:t> 246: </a:t>
            </a:r>
            <a:r>
              <a:rPr lang="en-GB" sz="1600" dirty="0" smtClean="0"/>
              <a:t>339-346</a:t>
            </a:r>
          </a:p>
          <a:p>
            <a:pPr marL="0" indent="0">
              <a:buNone/>
            </a:pPr>
            <a:r>
              <a:rPr lang="en-GB" sz="1600" dirty="0"/>
              <a:t>Simon Conway Morris (2000) ‘The Cambrian “Explosion”: Slow-fuse or </a:t>
            </a:r>
            <a:r>
              <a:rPr lang="en-GB" sz="1600" dirty="0" err="1"/>
              <a:t>megatonnage</a:t>
            </a:r>
            <a:r>
              <a:rPr lang="en-GB" sz="1600" dirty="0" smtClean="0"/>
              <a:t>?’ </a:t>
            </a:r>
            <a:r>
              <a:rPr lang="en-GB" sz="1600" dirty="0"/>
              <a:t>PNAS 97.9: 4426-4429</a:t>
            </a:r>
          </a:p>
          <a:p>
            <a:pPr marL="0" indent="0">
              <a:buNone/>
            </a:pPr>
            <a:r>
              <a:rPr lang="en-GB" sz="1600" dirty="0"/>
              <a:t>Simon Conway Morris (2009) ‘How the Burgess Shale came to Cambridge and what happened’, </a:t>
            </a:r>
          </a:p>
          <a:p>
            <a:pPr marL="0" indent="0">
              <a:buNone/>
            </a:pPr>
            <a:r>
              <a:rPr lang="en-GB" sz="1600" dirty="0"/>
              <a:t>Simon Conway Morris, Richard Corfield and Jane Frances (2005), hosted by Melvyn Bragg “The Cambrian Period/The Cambrian Explosion” </a:t>
            </a:r>
            <a:r>
              <a:rPr lang="en-GB" sz="1600" i="1" dirty="0"/>
              <a:t>In Our Time</a:t>
            </a:r>
            <a:r>
              <a:rPr lang="en-GB" sz="1600" dirty="0"/>
              <a:t>, 17 February 2005, BBC Radio 4  </a:t>
            </a:r>
          </a:p>
          <a:p>
            <a:pPr marL="0" indent="0">
              <a:buNone/>
            </a:pPr>
            <a:r>
              <a:rPr lang="en-GB" sz="1600" dirty="0"/>
              <a:t>Mike Foote, Stephen Jay Gould, Michael Lee, Derek Briggs, Richard </a:t>
            </a:r>
            <a:r>
              <a:rPr lang="en-GB" sz="1600" dirty="0" err="1"/>
              <a:t>Fortey</a:t>
            </a:r>
            <a:r>
              <a:rPr lang="en-GB" sz="1600" dirty="0"/>
              <a:t> and Matthew Wills (1992) ‘Cambrian and Recent Morphological Disparity’ </a:t>
            </a:r>
            <a:r>
              <a:rPr lang="en-GB" sz="1600" i="1" dirty="0"/>
              <a:t>Science</a:t>
            </a:r>
            <a:r>
              <a:rPr lang="en-GB" sz="1600" dirty="0"/>
              <a:t> 258 No 5069: </a:t>
            </a:r>
            <a:r>
              <a:rPr lang="en-GB" sz="1600" dirty="0" smtClean="0"/>
              <a:t>1816-1818</a:t>
            </a:r>
          </a:p>
          <a:p>
            <a:pPr marL="0" indent="0">
              <a:buNone/>
            </a:pPr>
            <a:r>
              <a:rPr lang="en-GB" sz="1600" dirty="0"/>
              <a:t>Richard </a:t>
            </a:r>
            <a:r>
              <a:rPr lang="en-GB" sz="1600" dirty="0" err="1"/>
              <a:t>Fortey</a:t>
            </a:r>
            <a:r>
              <a:rPr lang="en-GB" sz="1600" dirty="0"/>
              <a:t> (1997) </a:t>
            </a:r>
            <a:r>
              <a:rPr lang="en-GB" sz="1600" i="1" dirty="0"/>
              <a:t>Life: An Unauthorised Biography, </a:t>
            </a:r>
            <a:r>
              <a:rPr lang="en-GB" sz="1600" dirty="0"/>
              <a:t>chapter 4 ‘My animals and other fossils’, </a:t>
            </a:r>
            <a:r>
              <a:rPr lang="en-GB" sz="1600" dirty="0" smtClean="0"/>
              <a:t>Flamingo</a:t>
            </a:r>
          </a:p>
          <a:p>
            <a:pPr marL="0" indent="0">
              <a:buNone/>
            </a:pPr>
            <a:r>
              <a:rPr lang="en-GB" sz="1600" dirty="0" smtClean="0"/>
              <a:t>Richard </a:t>
            </a:r>
            <a:r>
              <a:rPr lang="en-GB" sz="1600" dirty="0" err="1"/>
              <a:t>Fortey</a:t>
            </a:r>
            <a:r>
              <a:rPr lang="en-GB" sz="1600" dirty="0"/>
              <a:t> (1998) ‘Shock Lobsters: Review of Conway Morris, </a:t>
            </a:r>
            <a:r>
              <a:rPr lang="en-GB" sz="1600" i="1" dirty="0"/>
              <a:t>The Crucible of Creation</a:t>
            </a:r>
            <a:r>
              <a:rPr lang="en-GB" sz="1600" dirty="0"/>
              <a:t>’ </a:t>
            </a:r>
            <a:r>
              <a:rPr lang="en-GB" sz="1600" i="1" dirty="0"/>
              <a:t>London Review of Books </a:t>
            </a:r>
            <a:r>
              <a:rPr lang="en-GB" sz="1600" dirty="0"/>
              <a:t>20.19: 24-25</a:t>
            </a:r>
          </a:p>
          <a:p>
            <a:pPr marL="0" indent="0">
              <a:buNone/>
            </a:pPr>
            <a:r>
              <a:rPr lang="en-GB" sz="1600" dirty="0"/>
              <a:t>Richard </a:t>
            </a:r>
            <a:r>
              <a:rPr lang="en-GB" sz="1600" dirty="0" err="1"/>
              <a:t>Fortey</a:t>
            </a:r>
            <a:r>
              <a:rPr lang="en-GB" sz="1600" dirty="0"/>
              <a:t> (2000) </a:t>
            </a:r>
            <a:r>
              <a:rPr lang="en-GB" sz="1600" i="1" dirty="0"/>
              <a:t>Trilobite: Eyewitness to Evolution</a:t>
            </a:r>
            <a:r>
              <a:rPr lang="en-GB" sz="1600" dirty="0"/>
              <a:t>, chapter 5 ‘Exploding Trilobites’, Flamingo </a:t>
            </a:r>
          </a:p>
          <a:p>
            <a:pPr marL="0" indent="0">
              <a:buNone/>
            </a:pPr>
            <a:r>
              <a:rPr lang="en-GB" sz="1600" dirty="0" smtClean="0"/>
              <a:t> </a:t>
            </a:r>
            <a:endParaRPr lang="en-GB" sz="1600" dirty="0"/>
          </a:p>
          <a:p>
            <a:pPr marL="0" indent="0">
              <a:buNone/>
            </a:pPr>
            <a:endParaRPr lang="en-GB" sz="1600" dirty="0" smtClean="0"/>
          </a:p>
        </p:txBody>
      </p:sp>
      <p:sp>
        <p:nvSpPr>
          <p:cNvPr id="4" name="Slide Number Placeholder 3"/>
          <p:cNvSpPr>
            <a:spLocks noGrp="1"/>
          </p:cNvSpPr>
          <p:nvPr>
            <p:ph type="sldNum" sz="quarter" idx="12"/>
          </p:nvPr>
        </p:nvSpPr>
        <p:spPr/>
        <p:txBody>
          <a:bodyPr/>
          <a:lstStyle/>
          <a:p>
            <a:fld id="{0C3C750E-3C81-4169-8FD7-C17884284226}" type="slidenum">
              <a:rPr lang="en-GB" smtClean="0"/>
              <a:t>41</a:t>
            </a:fld>
            <a:endParaRPr lang="en-GB"/>
          </a:p>
        </p:txBody>
      </p:sp>
    </p:spTree>
    <p:extLst>
      <p:ext uri="{BB962C8B-B14F-4D97-AF65-F5344CB8AC3E}">
        <p14:creationId xmlns:p14="http://schemas.microsoft.com/office/powerpoint/2010/main" val="11141996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334" y="180305"/>
            <a:ext cx="11694017" cy="6541170"/>
          </a:xfrm>
        </p:spPr>
        <p:txBody>
          <a:bodyPr>
            <a:normAutofit lnSpcReduction="10000"/>
          </a:bodyPr>
          <a:lstStyle/>
          <a:p>
            <a:pPr marL="0" indent="0">
              <a:buNone/>
            </a:pPr>
            <a:r>
              <a:rPr lang="en-GB" sz="1600" dirty="0" smtClean="0"/>
              <a:t>Diego </a:t>
            </a:r>
            <a:r>
              <a:rPr lang="en-GB" sz="1600" dirty="0"/>
              <a:t>Garcia-</a:t>
            </a:r>
            <a:r>
              <a:rPr lang="en-GB" sz="1600" dirty="0" err="1"/>
              <a:t>Bellido</a:t>
            </a:r>
            <a:r>
              <a:rPr lang="en-GB" sz="1600" dirty="0"/>
              <a:t> and Desmond Collins (2006) ‘A new study of </a:t>
            </a:r>
            <a:r>
              <a:rPr lang="en-GB" sz="1600" i="1" dirty="0" err="1"/>
              <a:t>Marella</a:t>
            </a:r>
            <a:r>
              <a:rPr lang="en-GB" sz="1600" i="1" dirty="0"/>
              <a:t> </a:t>
            </a:r>
            <a:r>
              <a:rPr lang="en-GB" sz="1600" i="1" dirty="0" err="1"/>
              <a:t>splendens</a:t>
            </a:r>
            <a:r>
              <a:rPr lang="en-GB" sz="1600" i="1" dirty="0"/>
              <a:t> </a:t>
            </a:r>
            <a:r>
              <a:rPr lang="en-GB" sz="1600" dirty="0"/>
              <a:t>(Arthropoda, </a:t>
            </a:r>
            <a:r>
              <a:rPr lang="en-GB" sz="1600" dirty="0" err="1"/>
              <a:t>Marrellomorpha</a:t>
            </a:r>
            <a:r>
              <a:rPr lang="en-GB" sz="1600" dirty="0"/>
              <a:t>) from the Middle Cambrian Burgess Shale, British Columbia, Canada’  </a:t>
            </a:r>
            <a:r>
              <a:rPr lang="en-GB" sz="1600" i="1" dirty="0"/>
              <a:t>Canadian Journal of Earth Sciences </a:t>
            </a:r>
            <a:r>
              <a:rPr lang="en-GB" sz="1600" dirty="0"/>
              <a:t>43: 721-742</a:t>
            </a:r>
          </a:p>
          <a:p>
            <a:pPr marL="0" indent="0">
              <a:buNone/>
            </a:pPr>
            <a:r>
              <a:rPr lang="en-GB" sz="1600" dirty="0"/>
              <a:t>Peter Godfrey-Smith (2018) </a:t>
            </a:r>
            <a:r>
              <a:rPr lang="en-GB" sz="1600" i="1" dirty="0"/>
              <a:t>Other Minds: the Octopus and the Evolution of Intelligent Life </a:t>
            </a:r>
            <a:r>
              <a:rPr lang="en-GB" sz="1600" dirty="0"/>
              <a:t>Collins</a:t>
            </a:r>
          </a:p>
          <a:p>
            <a:pPr marL="0" indent="0">
              <a:buNone/>
            </a:pPr>
            <a:r>
              <a:rPr lang="en-GB" sz="1600" dirty="0" smtClean="0"/>
              <a:t>Stephen </a:t>
            </a:r>
            <a:r>
              <a:rPr lang="en-GB" sz="1600" dirty="0"/>
              <a:t>Jay Gould (1992) ‘The Reversal of </a:t>
            </a:r>
            <a:r>
              <a:rPr lang="en-GB" sz="1600" dirty="0" err="1"/>
              <a:t>Hallucigenia</a:t>
            </a:r>
            <a:r>
              <a:rPr lang="en-GB" sz="1600" dirty="0"/>
              <a:t>’ </a:t>
            </a:r>
            <a:r>
              <a:rPr lang="en-GB" sz="1600" i="1" dirty="0"/>
              <a:t>Natural History Magazine</a:t>
            </a:r>
            <a:r>
              <a:rPr lang="en-GB" sz="1600" dirty="0"/>
              <a:t> January</a:t>
            </a:r>
          </a:p>
          <a:p>
            <a:pPr marL="0" indent="0">
              <a:buNone/>
            </a:pPr>
            <a:r>
              <a:rPr lang="en-GB" sz="1600" dirty="0" smtClean="0"/>
              <a:t>Stephen </a:t>
            </a:r>
            <a:r>
              <a:rPr lang="en-GB" sz="1600" dirty="0"/>
              <a:t>Jay Gould </a:t>
            </a:r>
            <a:r>
              <a:rPr lang="en-GB" sz="1600" dirty="0" smtClean="0"/>
              <a:t>(1977-1998) </a:t>
            </a:r>
            <a:r>
              <a:rPr lang="en-GB" sz="1600" i="1" dirty="0" smtClean="0"/>
              <a:t>Ontogeny &amp; Phylogeny</a:t>
            </a:r>
            <a:r>
              <a:rPr lang="en-GB" sz="1600" dirty="0" smtClean="0"/>
              <a:t>; </a:t>
            </a:r>
            <a:r>
              <a:rPr lang="en-GB" sz="1600" i="1" dirty="0" smtClean="0"/>
              <a:t>Ever </a:t>
            </a:r>
            <a:r>
              <a:rPr lang="en-GB" sz="1600" i="1" dirty="0"/>
              <a:t>Since </a:t>
            </a:r>
            <a:r>
              <a:rPr lang="en-GB" sz="1600" i="1" dirty="0" smtClean="0"/>
              <a:t>Darwin;</a:t>
            </a:r>
            <a:r>
              <a:rPr lang="en-GB" sz="1600" dirty="0" smtClean="0"/>
              <a:t> </a:t>
            </a:r>
            <a:r>
              <a:rPr lang="en-GB" sz="1600" i="1" dirty="0"/>
              <a:t>Flamingo’s </a:t>
            </a:r>
            <a:r>
              <a:rPr lang="en-GB" sz="1600" i="1" dirty="0" smtClean="0"/>
              <a:t>Smile;</a:t>
            </a:r>
            <a:r>
              <a:rPr lang="en-GB" sz="1600" dirty="0" smtClean="0"/>
              <a:t> </a:t>
            </a:r>
            <a:r>
              <a:rPr lang="en-GB" sz="1600" i="1" dirty="0"/>
              <a:t>Dinosaur in a </a:t>
            </a:r>
            <a:r>
              <a:rPr lang="en-GB" sz="1600" i="1" dirty="0" smtClean="0"/>
              <a:t>Haystack</a:t>
            </a:r>
            <a:r>
              <a:rPr lang="en-GB" sz="1600" dirty="0" smtClean="0"/>
              <a:t>; </a:t>
            </a:r>
            <a:r>
              <a:rPr lang="en-GB" sz="1600" i="1" dirty="0"/>
              <a:t>Bully for </a:t>
            </a:r>
            <a:r>
              <a:rPr lang="en-GB" sz="1600" i="1" dirty="0" smtClean="0"/>
              <a:t>Brontosaurus;</a:t>
            </a:r>
            <a:r>
              <a:rPr lang="en-GB" sz="1600" dirty="0" smtClean="0"/>
              <a:t> </a:t>
            </a:r>
            <a:r>
              <a:rPr lang="en-GB" sz="1600" i="1" dirty="0"/>
              <a:t>Eight Little </a:t>
            </a:r>
            <a:r>
              <a:rPr lang="en-GB" sz="1600" i="1" dirty="0" err="1" smtClean="0"/>
              <a:t>Piggies</a:t>
            </a:r>
            <a:r>
              <a:rPr lang="en-GB" sz="1600" dirty="0" smtClean="0"/>
              <a:t>; </a:t>
            </a:r>
            <a:r>
              <a:rPr lang="en-GB" sz="1600" i="1" dirty="0"/>
              <a:t>Leonardo’s Mountain of </a:t>
            </a:r>
            <a:r>
              <a:rPr lang="en-GB" sz="1600" i="1" dirty="0" smtClean="0"/>
              <a:t>Clams; </a:t>
            </a:r>
            <a:r>
              <a:rPr lang="en-GB" sz="1600" i="1" dirty="0"/>
              <a:t>I Have </a:t>
            </a:r>
            <a:r>
              <a:rPr lang="en-GB" sz="1600" i="1" dirty="0" smtClean="0"/>
              <a:t>Landed;</a:t>
            </a:r>
            <a:r>
              <a:rPr lang="en-GB" sz="1600" dirty="0" smtClean="0"/>
              <a:t> </a:t>
            </a:r>
            <a:r>
              <a:rPr lang="en-GB" sz="1600" i="1" dirty="0"/>
              <a:t>Life’s Grandeur/Full </a:t>
            </a:r>
            <a:r>
              <a:rPr lang="en-GB" sz="1600" i="1" dirty="0" smtClean="0"/>
              <a:t>House</a:t>
            </a:r>
            <a:endParaRPr lang="en-GB" sz="1600" dirty="0"/>
          </a:p>
          <a:p>
            <a:pPr marL="0" indent="0">
              <a:buNone/>
            </a:pPr>
            <a:r>
              <a:rPr lang="en-GB" sz="1600" dirty="0" smtClean="0"/>
              <a:t>Stephen Jay Gould (2002)</a:t>
            </a:r>
            <a:r>
              <a:rPr lang="en-GB" sz="1600" i="1" dirty="0" smtClean="0"/>
              <a:t> The Structure of Evolutionary Theory</a:t>
            </a:r>
            <a:r>
              <a:rPr lang="en-GB" sz="1600" dirty="0" smtClean="0"/>
              <a:t> Harvard University Press</a:t>
            </a:r>
            <a:endParaRPr lang="en-GB" sz="1600" i="1" dirty="0"/>
          </a:p>
          <a:p>
            <a:pPr marL="0" indent="0">
              <a:buNone/>
            </a:pPr>
            <a:r>
              <a:rPr lang="en-GB" sz="1600" dirty="0"/>
              <a:t>Thurston </a:t>
            </a:r>
            <a:r>
              <a:rPr lang="en-GB" sz="1600" dirty="0" err="1"/>
              <a:t>Lacalli</a:t>
            </a:r>
            <a:r>
              <a:rPr lang="en-GB" sz="1600" dirty="0"/>
              <a:t> (2012) ’The Middle Cambrian fossil </a:t>
            </a:r>
            <a:r>
              <a:rPr lang="en-GB" sz="1600" i="1" dirty="0" err="1"/>
              <a:t>Pikaia</a:t>
            </a:r>
            <a:r>
              <a:rPr lang="en-GB" sz="1600" dirty="0"/>
              <a:t> and the evolution of chordate swimming’ </a:t>
            </a:r>
            <a:r>
              <a:rPr lang="en-GB" sz="1600" i="1" dirty="0" err="1"/>
              <a:t>EvoDevo</a:t>
            </a:r>
            <a:r>
              <a:rPr lang="en-GB" sz="1600" dirty="0"/>
              <a:t> 2012, 3.2 (abstract)</a:t>
            </a:r>
          </a:p>
          <a:p>
            <a:pPr marL="0" indent="0">
              <a:buNone/>
            </a:pPr>
            <a:r>
              <a:rPr lang="en-GB" sz="1600" dirty="0"/>
              <a:t>Jeffrey S </a:t>
            </a:r>
            <a:r>
              <a:rPr lang="en-GB" sz="1600" dirty="0" err="1"/>
              <a:t>Levington</a:t>
            </a:r>
            <a:r>
              <a:rPr lang="en-GB" sz="1600" dirty="0"/>
              <a:t> (2008) ‘The Cambrian Explosion: How do we use the evidence? </a:t>
            </a:r>
            <a:r>
              <a:rPr lang="en-GB" sz="1600" i="1" dirty="0"/>
              <a:t>Bioscience</a:t>
            </a:r>
            <a:r>
              <a:rPr lang="en-GB" sz="1600" dirty="0"/>
              <a:t> 58.9: 855-864</a:t>
            </a:r>
          </a:p>
          <a:p>
            <a:pPr marL="0" indent="0">
              <a:buNone/>
            </a:pPr>
            <a:r>
              <a:rPr lang="en-GB" sz="1600" dirty="0"/>
              <a:t>Jon </a:t>
            </a:r>
            <a:r>
              <a:rPr lang="en-GB" sz="1600" dirty="0" err="1"/>
              <a:t>Mallatt</a:t>
            </a:r>
            <a:r>
              <a:rPr lang="en-GB" sz="1600" dirty="0"/>
              <a:t> and Nicholas Holland (2013) ‘</a:t>
            </a:r>
            <a:r>
              <a:rPr lang="en-GB" sz="1600" i="1" dirty="0" err="1"/>
              <a:t>Pikaia</a:t>
            </a:r>
            <a:r>
              <a:rPr lang="en-GB" sz="1600" i="1" dirty="0"/>
              <a:t> </a:t>
            </a:r>
            <a:r>
              <a:rPr lang="en-GB" sz="1600" i="1" dirty="0" err="1"/>
              <a:t>gracilens</a:t>
            </a:r>
            <a:r>
              <a:rPr lang="en-GB" sz="1600" i="1" dirty="0"/>
              <a:t> Wa</a:t>
            </a:r>
            <a:r>
              <a:rPr lang="en-GB" sz="1600" dirty="0"/>
              <a:t>lcott: Stem chordate or already specialised in the Cambrian?’ </a:t>
            </a:r>
            <a:r>
              <a:rPr lang="en-GB" sz="1600" i="1" dirty="0"/>
              <a:t>Journal Of Experimental Zoology B </a:t>
            </a:r>
            <a:r>
              <a:rPr lang="en-GB" sz="1600" dirty="0"/>
              <a:t>320.4: abstract</a:t>
            </a:r>
          </a:p>
          <a:p>
            <a:pPr marL="0" indent="0">
              <a:buNone/>
            </a:pPr>
            <a:r>
              <a:rPr lang="en-GB" sz="1600" dirty="0"/>
              <a:t>Charles R. Marshall (2006) ‘Explaining the Cambrian “Explosion” of Animals’, </a:t>
            </a:r>
            <a:r>
              <a:rPr lang="en-GB" sz="1600" i="1" dirty="0"/>
              <a:t>Annual Review of Earth and Planetary Sciences</a:t>
            </a:r>
            <a:r>
              <a:rPr lang="en-GB" sz="1600" dirty="0"/>
              <a:t>, 34: 355-384</a:t>
            </a:r>
          </a:p>
          <a:p>
            <a:pPr marL="0" indent="0">
              <a:buNone/>
            </a:pPr>
            <a:r>
              <a:rPr lang="en-GB" sz="1600" dirty="0"/>
              <a:t>David </a:t>
            </a:r>
            <a:r>
              <a:rPr lang="en-GB" sz="1600" dirty="0" err="1"/>
              <a:t>Quammen</a:t>
            </a:r>
            <a:r>
              <a:rPr lang="en-GB" sz="1600" dirty="0"/>
              <a:t> (200?) ‘The man who knew too much: Stephen Jay Gould’s opus </a:t>
            </a:r>
            <a:r>
              <a:rPr lang="en-GB" sz="1600" dirty="0" err="1"/>
              <a:t>posthumus</a:t>
            </a:r>
            <a:r>
              <a:rPr lang="en-GB" sz="1600" dirty="0"/>
              <a:t>’ Harper’s Magazine </a:t>
            </a:r>
            <a:r>
              <a:rPr lang="en-GB" sz="1600" dirty="0" err="1"/>
              <a:t>Jube</a:t>
            </a:r>
            <a:r>
              <a:rPr lang="en-GB" sz="1600" dirty="0"/>
              <a:t> 1: 73-80</a:t>
            </a:r>
          </a:p>
          <a:p>
            <a:pPr marL="0" indent="0">
              <a:buNone/>
            </a:pPr>
            <a:r>
              <a:rPr lang="en-GB" sz="1600" dirty="0" smtClean="0"/>
              <a:t>David </a:t>
            </a:r>
            <a:r>
              <a:rPr lang="en-GB" sz="1600" dirty="0" err="1"/>
              <a:t>Sepkoski</a:t>
            </a:r>
            <a:r>
              <a:rPr lang="en-GB" sz="1600" dirty="0"/>
              <a:t> (2016) ‘”Replaying Life’s Tape”: Simulations, metaphors and historicity in Stephen Jay Gould’s view of life’ </a:t>
            </a:r>
            <a:r>
              <a:rPr lang="en-GB" sz="1600" i="1" dirty="0"/>
              <a:t>Studies in History and Philosophy of Biological and Biomedical Sciences</a:t>
            </a:r>
            <a:r>
              <a:rPr lang="en-GB" sz="1600" dirty="0"/>
              <a:t> 58: 73-81</a:t>
            </a:r>
          </a:p>
          <a:p>
            <a:pPr marL="0" indent="0">
              <a:buNone/>
            </a:pPr>
            <a:r>
              <a:rPr lang="en-GB" sz="1600" dirty="0"/>
              <a:t>Martin R Smith and Jean-Bernard Caron (2015) ‘</a:t>
            </a:r>
            <a:r>
              <a:rPr lang="en-GB" sz="1600" dirty="0" err="1"/>
              <a:t>Hallucigenia’s</a:t>
            </a:r>
            <a:r>
              <a:rPr lang="en-GB" sz="1600" dirty="0"/>
              <a:t> head and the pharyngeal armature of early </a:t>
            </a:r>
            <a:r>
              <a:rPr lang="en-GB" sz="1600" dirty="0" err="1"/>
              <a:t>ecdysozoans</a:t>
            </a:r>
            <a:r>
              <a:rPr lang="en-GB" sz="1600" dirty="0"/>
              <a:t>’ </a:t>
            </a:r>
            <a:r>
              <a:rPr lang="en-GB" sz="1600" i="1" dirty="0"/>
              <a:t>Nature</a:t>
            </a:r>
            <a:r>
              <a:rPr lang="en-GB" sz="1600" dirty="0"/>
              <a:t> 523: 75-78</a:t>
            </a:r>
          </a:p>
          <a:p>
            <a:pPr marL="0" indent="0">
              <a:buNone/>
            </a:pPr>
            <a:r>
              <a:rPr lang="en-GB" sz="1600" dirty="0"/>
              <a:t>Martin Smith (2017) ‘Fossil Focus – </a:t>
            </a:r>
            <a:r>
              <a:rPr lang="en-GB" sz="1600" dirty="0" err="1"/>
              <a:t>Hallucigenia</a:t>
            </a:r>
            <a:r>
              <a:rPr lang="en-GB" sz="1600" dirty="0"/>
              <a:t> and the evolution of animal body plans’ </a:t>
            </a:r>
            <a:r>
              <a:rPr lang="en-GB" sz="1600" i="1" dirty="0"/>
              <a:t>Palaeontology Online </a:t>
            </a:r>
            <a:r>
              <a:rPr lang="en-GB" sz="1600" dirty="0"/>
              <a:t>5, article 5: 1-9</a:t>
            </a:r>
          </a:p>
          <a:p>
            <a:pPr marL="0" indent="0">
              <a:buNone/>
            </a:pPr>
            <a:r>
              <a:rPr lang="en-GB" sz="1600" dirty="0" smtClean="0"/>
              <a:t>Derek </a:t>
            </a:r>
            <a:r>
              <a:rPr lang="en-GB" sz="1600" dirty="0"/>
              <a:t>Turner (2011</a:t>
            </a:r>
            <a:r>
              <a:rPr lang="en-GB" sz="1600" i="1" dirty="0"/>
              <a:t>) </a:t>
            </a:r>
            <a:r>
              <a:rPr lang="en-GB" sz="1600" i="1" dirty="0" err="1"/>
              <a:t>Paleontology</a:t>
            </a:r>
            <a:r>
              <a:rPr lang="en-GB" sz="1600" i="1" dirty="0"/>
              <a:t>: A Philosophical Introduction</a:t>
            </a:r>
            <a:r>
              <a:rPr lang="en-GB" sz="1600" dirty="0"/>
              <a:t>, especially chapters 8-9 CUP</a:t>
            </a:r>
          </a:p>
          <a:p>
            <a:pPr marL="0" indent="0">
              <a:buNone/>
            </a:pPr>
            <a:r>
              <a:rPr lang="en-GB" sz="1600" dirty="0" smtClean="0"/>
              <a:t>Mathew </a:t>
            </a:r>
            <a:r>
              <a:rPr lang="en-GB" sz="1600" dirty="0"/>
              <a:t>Wills, Derek Briggs and Richard </a:t>
            </a:r>
            <a:r>
              <a:rPr lang="en-GB" sz="1600" dirty="0" err="1"/>
              <a:t>Fortey</a:t>
            </a:r>
            <a:r>
              <a:rPr lang="en-GB" sz="1600" dirty="0"/>
              <a:t> (1994) ‘Disparity as an evolutionary index: a comparison of Cambrian and Recent arthropods’ </a:t>
            </a:r>
            <a:r>
              <a:rPr lang="en-GB" sz="1600" dirty="0" err="1"/>
              <a:t>Paleobiology</a:t>
            </a:r>
            <a:r>
              <a:rPr lang="en-GB" sz="1600" dirty="0"/>
              <a:t> 20:83-130</a:t>
            </a:r>
          </a:p>
          <a:p>
            <a:pPr marL="0" indent="0">
              <a:buNone/>
            </a:pPr>
            <a:r>
              <a:rPr lang="en-GB" sz="1600" dirty="0" err="1" smtClean="0"/>
              <a:t>Zhifei</a:t>
            </a:r>
            <a:r>
              <a:rPr lang="en-GB" sz="1600" dirty="0" smtClean="0"/>
              <a:t> </a:t>
            </a:r>
            <a:r>
              <a:rPr lang="en-GB" sz="1600" dirty="0"/>
              <a:t>Zhang et al (2015) ‘New Reconstruction of the </a:t>
            </a:r>
            <a:r>
              <a:rPr lang="en-GB" sz="1600" dirty="0" err="1"/>
              <a:t>Wiwaxia</a:t>
            </a:r>
            <a:r>
              <a:rPr lang="en-GB" sz="1600" dirty="0"/>
              <a:t> </a:t>
            </a:r>
            <a:r>
              <a:rPr lang="en-GB" sz="1600" dirty="0" err="1"/>
              <a:t>scleritome</a:t>
            </a:r>
            <a:r>
              <a:rPr lang="en-GB" sz="1600" dirty="0"/>
              <a:t>, with data from </a:t>
            </a:r>
            <a:r>
              <a:rPr lang="en-GB" sz="1600" dirty="0" err="1"/>
              <a:t>Chengjiang</a:t>
            </a:r>
            <a:r>
              <a:rPr lang="en-GB" sz="1600" dirty="0"/>
              <a:t> juveniles’ </a:t>
            </a:r>
            <a:r>
              <a:rPr lang="en-GB" sz="1600" i="1" dirty="0"/>
              <a:t>Scientific Reports </a:t>
            </a:r>
            <a:r>
              <a:rPr lang="en-GB" sz="1600" dirty="0"/>
              <a:t>5, </a:t>
            </a:r>
            <a:r>
              <a:rPr lang="en-GB" sz="1600" dirty="0" smtClean="0"/>
              <a:t>14810</a:t>
            </a:r>
            <a:endParaRPr lang="en-GB" sz="1600" dirty="0"/>
          </a:p>
        </p:txBody>
      </p:sp>
      <p:sp>
        <p:nvSpPr>
          <p:cNvPr id="4" name="Slide Number Placeholder 3"/>
          <p:cNvSpPr>
            <a:spLocks noGrp="1"/>
          </p:cNvSpPr>
          <p:nvPr>
            <p:ph type="sldNum" sz="quarter" idx="12"/>
          </p:nvPr>
        </p:nvSpPr>
        <p:spPr/>
        <p:txBody>
          <a:bodyPr/>
          <a:lstStyle/>
          <a:p>
            <a:fld id="{0C3C750E-3C81-4169-8FD7-C17884284226}" type="slidenum">
              <a:rPr lang="en-GB" smtClean="0"/>
              <a:t>42</a:t>
            </a:fld>
            <a:endParaRPr lang="en-GB"/>
          </a:p>
        </p:txBody>
      </p:sp>
    </p:spTree>
    <p:extLst>
      <p:ext uri="{BB962C8B-B14F-4D97-AF65-F5344CB8AC3E}">
        <p14:creationId xmlns:p14="http://schemas.microsoft.com/office/powerpoint/2010/main" val="1512159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628" y="1"/>
            <a:ext cx="11616743" cy="540912"/>
          </a:xfrm>
        </p:spPr>
        <p:txBody>
          <a:bodyPr>
            <a:noAutofit/>
          </a:bodyPr>
          <a:lstStyle/>
          <a:p>
            <a:pPr algn="ctr"/>
            <a:r>
              <a:rPr lang="en-GB" sz="3600" b="1" dirty="0" smtClean="0"/>
              <a:t>The continuing ‘</a:t>
            </a:r>
            <a:r>
              <a:rPr lang="en-GB" sz="3600" b="1" dirty="0" smtClean="0">
                <a:solidFill>
                  <a:srgbClr val="7030A0"/>
                </a:solidFill>
              </a:rPr>
              <a:t>web of controversies</a:t>
            </a:r>
            <a:r>
              <a:rPr lang="en-GB" sz="3600" b="1" dirty="0" smtClean="0"/>
              <a:t>’ following </a:t>
            </a:r>
            <a:r>
              <a:rPr lang="en-GB" sz="3600" b="1" i="1" dirty="0" smtClean="0">
                <a:solidFill>
                  <a:srgbClr val="7030A0"/>
                </a:solidFill>
              </a:rPr>
              <a:t>Wonderful Life</a:t>
            </a:r>
            <a:endParaRPr lang="en-GB" sz="3600" b="1" i="1" dirty="0">
              <a:solidFill>
                <a:srgbClr val="7030A0"/>
              </a:solidFill>
            </a:endParaRPr>
          </a:p>
        </p:txBody>
      </p:sp>
      <p:sp>
        <p:nvSpPr>
          <p:cNvPr id="3" name="Content Placeholder 2"/>
          <p:cNvSpPr>
            <a:spLocks noGrp="1"/>
          </p:cNvSpPr>
          <p:nvPr>
            <p:ph idx="1"/>
          </p:nvPr>
        </p:nvSpPr>
        <p:spPr>
          <a:xfrm>
            <a:off x="287628" y="540913"/>
            <a:ext cx="11616743" cy="6040191"/>
          </a:xfrm>
        </p:spPr>
        <p:txBody>
          <a:bodyPr>
            <a:noAutofit/>
          </a:bodyPr>
          <a:lstStyle/>
          <a:p>
            <a:r>
              <a:rPr lang="en-GB" sz="2200" dirty="0" smtClean="0"/>
              <a:t>Fieldwork </a:t>
            </a:r>
            <a:r>
              <a:rPr lang="en-GB" sz="2200" dirty="0"/>
              <a:t>on Cambrian </a:t>
            </a:r>
            <a:r>
              <a:rPr lang="en-GB" sz="2200" dirty="0" err="1" smtClean="0"/>
              <a:t>lagerstätten</a:t>
            </a:r>
            <a:r>
              <a:rPr lang="en-GB" sz="2200" dirty="0" smtClean="0"/>
              <a:t> </a:t>
            </a:r>
            <a:r>
              <a:rPr lang="en-GB" sz="2200" i="1" dirty="0"/>
              <a:t>has</a:t>
            </a:r>
            <a:r>
              <a:rPr lang="en-GB" sz="2200" dirty="0"/>
              <a:t> continued, in the Canadian Rockies but also in China, Greenland and elsewhere, </a:t>
            </a:r>
            <a:r>
              <a:rPr lang="en-GB" sz="2200" dirty="0">
                <a:solidFill>
                  <a:schemeClr val="accent2">
                    <a:lumMod val="50000"/>
                  </a:schemeClr>
                </a:solidFill>
              </a:rPr>
              <a:t>adding new species and new interpretations </a:t>
            </a:r>
            <a:r>
              <a:rPr lang="en-GB" sz="2200" dirty="0"/>
              <a:t>of the fauna.  Gould commented on </a:t>
            </a:r>
            <a:r>
              <a:rPr lang="en-GB" sz="2200" dirty="0" smtClean="0"/>
              <a:t>some of the early findings in </a:t>
            </a:r>
            <a:r>
              <a:rPr lang="en-GB" sz="2200" i="1" dirty="0" smtClean="0">
                <a:solidFill>
                  <a:srgbClr val="7030A0"/>
                </a:solidFill>
              </a:rPr>
              <a:t>Wonderful Life </a:t>
            </a:r>
            <a:r>
              <a:rPr lang="en-GB" sz="2200" dirty="0" smtClean="0"/>
              <a:t>but didn’t revise his overall argument</a:t>
            </a:r>
            <a:endParaRPr lang="en-GB" sz="2200" i="1" dirty="0"/>
          </a:p>
          <a:p>
            <a:r>
              <a:rPr lang="en-GB" sz="2200" dirty="0"/>
              <a:t>Recent research </a:t>
            </a:r>
            <a:r>
              <a:rPr lang="en-GB" sz="2200" dirty="0" smtClean="0"/>
              <a:t>provides </a:t>
            </a:r>
            <a:r>
              <a:rPr lang="en-GB" sz="2200" dirty="0">
                <a:solidFill>
                  <a:schemeClr val="accent2">
                    <a:lumMod val="50000"/>
                  </a:schemeClr>
                </a:solidFill>
              </a:rPr>
              <a:t>fresh evidence </a:t>
            </a:r>
            <a:r>
              <a:rPr lang="en-GB" sz="2200" dirty="0" smtClean="0">
                <a:solidFill>
                  <a:schemeClr val="accent2">
                    <a:lumMod val="50000"/>
                  </a:schemeClr>
                </a:solidFill>
              </a:rPr>
              <a:t>on the context &amp; character of Precambrian </a:t>
            </a:r>
            <a:r>
              <a:rPr lang="en-GB" sz="2200" dirty="0">
                <a:solidFill>
                  <a:schemeClr val="accent2">
                    <a:lumMod val="50000"/>
                  </a:schemeClr>
                </a:solidFill>
              </a:rPr>
              <a:t>life </a:t>
            </a:r>
            <a:r>
              <a:rPr lang="en-GB" sz="2200" dirty="0" smtClean="0"/>
              <a:t>and some ‘molecular clock’ </a:t>
            </a:r>
            <a:r>
              <a:rPr lang="en-GB" sz="2200" dirty="0"/>
              <a:t>data </a:t>
            </a:r>
            <a:r>
              <a:rPr lang="en-GB" sz="2200" dirty="0" smtClean="0"/>
              <a:t>suggest an early </a:t>
            </a:r>
            <a:r>
              <a:rPr lang="en-GB" sz="2200" dirty="0"/>
              <a:t>Precambrian divergence of </a:t>
            </a:r>
            <a:r>
              <a:rPr lang="en-GB" sz="2200" dirty="0" smtClean="0"/>
              <a:t>taxa, prompting revisions </a:t>
            </a:r>
            <a:r>
              <a:rPr lang="en-GB" sz="2200" dirty="0"/>
              <a:t>to our understanding of  the </a:t>
            </a:r>
            <a:r>
              <a:rPr lang="en-GB" sz="2200" dirty="0" smtClean="0"/>
              <a:t>‘</a:t>
            </a:r>
            <a:r>
              <a:rPr lang="en-GB" sz="2200" dirty="0"/>
              <a:t>Cambrian explosion</a:t>
            </a:r>
            <a:r>
              <a:rPr lang="en-GB" sz="2200" dirty="0" smtClean="0"/>
              <a:t>’, but much of this remains contentious or inconclusive</a:t>
            </a:r>
            <a:endParaRPr lang="en-GB" sz="2200" dirty="0"/>
          </a:p>
          <a:p>
            <a:r>
              <a:rPr lang="en-GB" sz="2200" dirty="0" smtClean="0"/>
              <a:t>A major shift in the thinking of ‘systematic taxonomists’ in biology has led to the rise of newer methods of classification of organisms (especially cladistics) with direct implications for palaeontology. </a:t>
            </a:r>
            <a:r>
              <a:rPr lang="en-GB" sz="2200" dirty="0" smtClean="0">
                <a:solidFill>
                  <a:schemeClr val="accent2">
                    <a:lumMod val="50000"/>
                  </a:schemeClr>
                </a:solidFill>
              </a:rPr>
              <a:t>Cladistics challenged the Manton/Cambridge/Gould orthodoxy </a:t>
            </a:r>
            <a:r>
              <a:rPr lang="en-GB" sz="2200" dirty="0" smtClean="0"/>
              <a:t>about the arthropod ‘phyletic lawn’, and when applied to the Burgess Shale fauna it suggested that the apparent oddballs were less weird exceptions then once thought</a:t>
            </a:r>
          </a:p>
          <a:p>
            <a:r>
              <a:rPr lang="en-GB" sz="2200" dirty="0" smtClean="0"/>
              <a:t>Despite their shared initial emphasis on ‘weird wonders’, </a:t>
            </a:r>
            <a:r>
              <a:rPr lang="en-GB" sz="2200" dirty="0" smtClean="0">
                <a:solidFill>
                  <a:schemeClr val="accent2">
                    <a:lumMod val="50000"/>
                  </a:schemeClr>
                </a:solidFill>
              </a:rPr>
              <a:t>arguments between Conway Morris and Gould revealed that they diverged sharply </a:t>
            </a:r>
            <a:r>
              <a:rPr lang="en-GB" sz="2200" dirty="0" smtClean="0"/>
              <a:t>in their understanding of the Cambrian ‘explosion’ and in their wider analyses of evolutionary processes. Their disagreements included differing assessments of the power and scope of micro-evolutionary mechanisms (such as niche filling and convergent evolution) and contrasting evaluations of the roles of contingency </a:t>
            </a:r>
            <a:r>
              <a:rPr lang="en-GB" sz="2200" dirty="0"/>
              <a:t>and </a:t>
            </a:r>
            <a:r>
              <a:rPr lang="en-GB" sz="2200" dirty="0" smtClean="0"/>
              <a:t>progress in the history of life</a:t>
            </a:r>
          </a:p>
          <a:p>
            <a:r>
              <a:rPr lang="en-GB" sz="2200" dirty="0" smtClean="0"/>
              <a:t>Baron (2011) argues that the result has been a </a:t>
            </a:r>
            <a:r>
              <a:rPr lang="en-GB" sz="2200" dirty="0" smtClean="0">
                <a:solidFill>
                  <a:schemeClr val="accent2">
                    <a:lumMod val="50000"/>
                  </a:schemeClr>
                </a:solidFill>
              </a:rPr>
              <a:t>whole ‘web’ of cross-disciplinary controversies </a:t>
            </a:r>
          </a:p>
          <a:p>
            <a:endParaRPr lang="en-GB" sz="2200" dirty="0" smtClean="0"/>
          </a:p>
        </p:txBody>
      </p:sp>
      <p:sp>
        <p:nvSpPr>
          <p:cNvPr id="4" name="Slide Number Placeholder 3"/>
          <p:cNvSpPr>
            <a:spLocks noGrp="1"/>
          </p:cNvSpPr>
          <p:nvPr>
            <p:ph type="sldNum" sz="quarter" idx="12"/>
          </p:nvPr>
        </p:nvSpPr>
        <p:spPr/>
        <p:txBody>
          <a:bodyPr/>
          <a:lstStyle/>
          <a:p>
            <a:fld id="{0C3C750E-3C81-4169-8FD7-C17884284226}" type="slidenum">
              <a:rPr lang="en-GB" smtClean="0"/>
              <a:t>5</a:t>
            </a:fld>
            <a:endParaRPr lang="en-GB"/>
          </a:p>
        </p:txBody>
      </p:sp>
    </p:spTree>
    <p:extLst>
      <p:ext uri="{BB962C8B-B14F-4D97-AF65-F5344CB8AC3E}">
        <p14:creationId xmlns:p14="http://schemas.microsoft.com/office/powerpoint/2010/main" val="170683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820" y="1"/>
            <a:ext cx="11655380" cy="695458"/>
          </a:xfrm>
        </p:spPr>
        <p:txBody>
          <a:bodyPr>
            <a:normAutofit/>
          </a:bodyPr>
          <a:lstStyle/>
          <a:p>
            <a:pPr algn="ctr"/>
            <a:r>
              <a:rPr lang="en-GB" sz="3600" b="1" dirty="0" smtClean="0"/>
              <a:t>My main sources for the debates after </a:t>
            </a:r>
            <a:r>
              <a:rPr lang="en-GB" sz="3600" b="1" i="1" dirty="0" smtClean="0">
                <a:solidFill>
                  <a:srgbClr val="7030A0"/>
                </a:solidFill>
              </a:rPr>
              <a:t>Wonderful Life</a:t>
            </a:r>
            <a:endParaRPr lang="en-GB" sz="3600" b="1" i="1" dirty="0">
              <a:solidFill>
                <a:srgbClr val="7030A0"/>
              </a:solidFill>
            </a:endParaRPr>
          </a:p>
        </p:txBody>
      </p:sp>
      <p:sp>
        <p:nvSpPr>
          <p:cNvPr id="3" name="Content Placeholder 2"/>
          <p:cNvSpPr>
            <a:spLocks noGrp="1"/>
          </p:cNvSpPr>
          <p:nvPr>
            <p:ph idx="1"/>
          </p:nvPr>
        </p:nvSpPr>
        <p:spPr>
          <a:xfrm>
            <a:off x="0" y="695459"/>
            <a:ext cx="7786078" cy="2226547"/>
          </a:xfrm>
        </p:spPr>
        <p:txBody>
          <a:bodyPr>
            <a:noAutofit/>
          </a:bodyPr>
          <a:lstStyle/>
          <a:p>
            <a:r>
              <a:rPr lang="en-GB" sz="2200" dirty="0" smtClean="0"/>
              <a:t>Many of the protagonists have written articles and reviews as contributions to the continuing debates since Gould’s book, but Conway Morris’s </a:t>
            </a:r>
            <a:r>
              <a:rPr lang="en-GB" sz="2200" i="1" dirty="0">
                <a:solidFill>
                  <a:srgbClr val="7030A0"/>
                </a:solidFill>
              </a:rPr>
              <a:t>The Crucible of </a:t>
            </a:r>
            <a:r>
              <a:rPr lang="en-GB" sz="2200" i="1" dirty="0" smtClean="0">
                <a:solidFill>
                  <a:srgbClr val="7030A0"/>
                </a:solidFill>
              </a:rPr>
              <a:t>Creation</a:t>
            </a:r>
            <a:r>
              <a:rPr lang="en-GB" sz="2200" dirty="0" smtClean="0">
                <a:solidFill>
                  <a:srgbClr val="7030A0"/>
                </a:solidFill>
              </a:rPr>
              <a:t> </a:t>
            </a:r>
            <a:r>
              <a:rPr lang="en-GB" sz="2200" dirty="0" smtClean="0"/>
              <a:t>offers an accessible </a:t>
            </a:r>
            <a:r>
              <a:rPr lang="en-GB" sz="2200" dirty="0"/>
              <a:t>overview of </a:t>
            </a:r>
            <a:r>
              <a:rPr lang="en-GB" sz="2200" dirty="0" smtClean="0"/>
              <a:t>the </a:t>
            </a:r>
            <a:r>
              <a:rPr lang="en-GB" sz="2200" dirty="0"/>
              <a:t>issues </a:t>
            </a:r>
            <a:r>
              <a:rPr lang="en-GB" sz="2200" dirty="0" smtClean="0"/>
              <a:t>and the </a:t>
            </a:r>
            <a:r>
              <a:rPr lang="en-GB" sz="2200" dirty="0" smtClean="0">
                <a:solidFill>
                  <a:schemeClr val="accent2">
                    <a:lumMod val="50000"/>
                  </a:schemeClr>
                </a:solidFill>
              </a:rPr>
              <a:t>sharpest critique of Gould’s approach</a:t>
            </a:r>
            <a:r>
              <a:rPr lang="en-GB" sz="2200" dirty="0" smtClean="0"/>
              <a:t>, while Briggs and </a:t>
            </a:r>
            <a:r>
              <a:rPr lang="en-GB" sz="2200" dirty="0" err="1" smtClean="0"/>
              <a:t>Fortey’s</a:t>
            </a:r>
            <a:r>
              <a:rPr lang="en-GB" sz="2200" dirty="0" smtClean="0"/>
              <a:t> ‘</a:t>
            </a:r>
            <a:r>
              <a:rPr lang="en-GB" sz="2200" dirty="0" smtClean="0">
                <a:solidFill>
                  <a:srgbClr val="7030A0"/>
                </a:solidFill>
              </a:rPr>
              <a:t>Wonderful Strife: systematics, stem groups and the phylogenetic signal of the Cambrian Radiation</a:t>
            </a:r>
            <a:r>
              <a:rPr lang="en-GB" sz="2200" dirty="0" smtClean="0"/>
              <a:t>’ </a:t>
            </a:r>
            <a:r>
              <a:rPr lang="en-GB" sz="2200" i="1" dirty="0" err="1" smtClean="0"/>
              <a:t>Paleobiology</a:t>
            </a:r>
            <a:r>
              <a:rPr lang="en-GB" sz="2200" dirty="0" smtClean="0"/>
              <a:t> 31 (2005) is a good stocktaking</a:t>
            </a:r>
          </a:p>
        </p:txBody>
      </p:sp>
      <p:sp>
        <p:nvSpPr>
          <p:cNvPr id="4" name="TextBox 3"/>
          <p:cNvSpPr txBox="1"/>
          <p:nvPr/>
        </p:nvSpPr>
        <p:spPr>
          <a:xfrm>
            <a:off x="0" y="2901426"/>
            <a:ext cx="7786078" cy="769441"/>
          </a:xfrm>
          <a:prstGeom prst="rect">
            <a:avLst/>
          </a:prstGeom>
          <a:noFill/>
        </p:spPr>
        <p:txBody>
          <a:bodyPr wrap="square" rtlCol="0">
            <a:spAutoFit/>
          </a:bodyPr>
          <a:lstStyle/>
          <a:p>
            <a:pPr marL="230400" indent="-230400">
              <a:buFont typeface="Arial" panose="020B0604020202020204" pitchFamily="34" charset="0"/>
              <a:buChar char="•"/>
            </a:pPr>
            <a:r>
              <a:rPr lang="en-GB" sz="2200" dirty="0" smtClean="0"/>
              <a:t>Another important source is the extensive </a:t>
            </a:r>
            <a:r>
              <a:rPr lang="en-GB" sz="2200" dirty="0" smtClean="0">
                <a:solidFill>
                  <a:schemeClr val="accent2">
                    <a:lumMod val="50000"/>
                  </a:schemeClr>
                </a:solidFill>
              </a:rPr>
              <a:t>Royal Ottawa Museum website</a:t>
            </a:r>
            <a:r>
              <a:rPr lang="en-GB" sz="2200" dirty="0" smtClean="0"/>
              <a:t> dedicated to the Burgess Shale &amp; its fauna</a:t>
            </a:r>
            <a:endParaRPr lang="en-GB" sz="2200" dirty="0"/>
          </a:p>
        </p:txBody>
      </p:sp>
      <p:sp>
        <p:nvSpPr>
          <p:cNvPr id="5" name="TextBox 4"/>
          <p:cNvSpPr txBox="1"/>
          <p:nvPr/>
        </p:nvSpPr>
        <p:spPr>
          <a:xfrm>
            <a:off x="0" y="3670867"/>
            <a:ext cx="7984901" cy="2800767"/>
          </a:xfrm>
          <a:prstGeom prst="rect">
            <a:avLst/>
          </a:prstGeom>
          <a:noFill/>
        </p:spPr>
        <p:txBody>
          <a:bodyPr wrap="square" rtlCol="0">
            <a:spAutoFit/>
          </a:bodyPr>
          <a:lstStyle/>
          <a:p>
            <a:pPr marL="230400" indent="-230400">
              <a:buFont typeface="Arial" panose="020B0604020202020204" pitchFamily="34" charset="0"/>
              <a:buChar char="•"/>
            </a:pPr>
            <a:r>
              <a:rPr lang="en-GB" sz="2200" dirty="0" smtClean="0"/>
              <a:t>Finally there is valuable commentary on the Burgess Shale studies and controversies by </a:t>
            </a:r>
            <a:r>
              <a:rPr lang="en-GB" sz="2200" dirty="0" smtClean="0">
                <a:solidFill>
                  <a:schemeClr val="accent2">
                    <a:lumMod val="50000"/>
                  </a:schemeClr>
                </a:solidFill>
              </a:rPr>
              <a:t>historians/ philosophers of science</a:t>
            </a:r>
            <a:r>
              <a:rPr lang="en-GB" sz="2200" dirty="0" smtClean="0"/>
              <a:t>, esp. </a:t>
            </a:r>
            <a:r>
              <a:rPr lang="en-GB" sz="2200" dirty="0" err="1"/>
              <a:t>Keynyn</a:t>
            </a:r>
            <a:r>
              <a:rPr lang="en-GB" sz="2200" dirty="0"/>
              <a:t> </a:t>
            </a:r>
            <a:r>
              <a:rPr lang="en-GB" sz="2200" dirty="0" err="1"/>
              <a:t>Brysse</a:t>
            </a:r>
            <a:r>
              <a:rPr lang="en-GB" sz="2200" dirty="0"/>
              <a:t>, ‘</a:t>
            </a:r>
            <a:r>
              <a:rPr lang="en-GB" sz="2200" dirty="0">
                <a:solidFill>
                  <a:srgbClr val="7030A0"/>
                </a:solidFill>
              </a:rPr>
              <a:t>From Weird Wonders to Stem Lineages: The second reclassification of the Burgess Shale </a:t>
            </a:r>
            <a:r>
              <a:rPr lang="en-GB" sz="2200" dirty="0" smtClean="0">
                <a:solidFill>
                  <a:srgbClr val="7030A0"/>
                </a:solidFill>
              </a:rPr>
              <a:t>fauna</a:t>
            </a:r>
            <a:r>
              <a:rPr lang="en-GB" sz="2200" dirty="0"/>
              <a:t>’ </a:t>
            </a:r>
            <a:r>
              <a:rPr lang="en-GB" sz="2200" i="1" dirty="0"/>
              <a:t>Studies in the History </a:t>
            </a:r>
            <a:r>
              <a:rPr lang="en-GB" sz="2200" i="1" dirty="0" smtClean="0"/>
              <a:t>&amp; </a:t>
            </a:r>
            <a:r>
              <a:rPr lang="en-GB" sz="2200" i="1" dirty="0"/>
              <a:t>Philosophy of Biological </a:t>
            </a:r>
            <a:r>
              <a:rPr lang="en-GB" sz="2200" i="1" dirty="0" smtClean="0"/>
              <a:t>&amp; </a:t>
            </a:r>
            <a:r>
              <a:rPr lang="en-GB" sz="2200" i="1" dirty="0"/>
              <a:t>Biomedical Sciences</a:t>
            </a:r>
            <a:r>
              <a:rPr lang="en-GB" sz="2200" dirty="0"/>
              <a:t> </a:t>
            </a:r>
            <a:r>
              <a:rPr lang="en-GB" sz="2200" dirty="0" smtClean="0"/>
              <a:t>39  </a:t>
            </a:r>
            <a:r>
              <a:rPr lang="en-GB" sz="2200" dirty="0"/>
              <a:t>(2008</a:t>
            </a:r>
            <a:r>
              <a:rPr lang="en-GB" sz="2200" dirty="0" smtClean="0"/>
              <a:t>) &amp; ‘</a:t>
            </a:r>
            <a:r>
              <a:rPr lang="en-GB" sz="2200" dirty="0" smtClean="0">
                <a:solidFill>
                  <a:srgbClr val="7030A0"/>
                </a:solidFill>
              </a:rPr>
              <a:t>What is a Phylum</a:t>
            </a:r>
            <a:r>
              <a:rPr lang="en-GB" sz="2200" dirty="0" smtClean="0"/>
              <a:t>’ </a:t>
            </a:r>
            <a:r>
              <a:rPr lang="en-GB" sz="2200" i="1" dirty="0" err="1" smtClean="0"/>
              <a:t>Palaeontographica</a:t>
            </a:r>
            <a:r>
              <a:rPr lang="en-GB" sz="2200" i="1" dirty="0" smtClean="0"/>
              <a:t> </a:t>
            </a:r>
            <a:r>
              <a:rPr lang="en-GB" sz="2200" i="1" dirty="0" err="1" smtClean="0"/>
              <a:t>Canadiana</a:t>
            </a:r>
            <a:r>
              <a:rPr lang="en-GB" sz="2200" i="1" dirty="0" smtClean="0"/>
              <a:t> </a:t>
            </a:r>
            <a:r>
              <a:rPr lang="en-GB" sz="2200" dirty="0" smtClean="0"/>
              <a:t>31 (2011) + Christian Baron, </a:t>
            </a:r>
            <a:r>
              <a:rPr lang="en-GB" sz="2200" dirty="0" smtClean="0">
                <a:solidFill>
                  <a:srgbClr val="7030A0"/>
                </a:solidFill>
              </a:rPr>
              <a:t>‘A Web of Controversies: Complexity in the Burgess Shale Debate</a:t>
            </a:r>
            <a:r>
              <a:rPr lang="en-GB" sz="2200" dirty="0" smtClean="0"/>
              <a:t>’ </a:t>
            </a:r>
            <a:r>
              <a:rPr lang="en-GB" sz="2200" i="1" dirty="0" smtClean="0"/>
              <a:t>Journal of the History of Biology </a:t>
            </a:r>
            <a:r>
              <a:rPr lang="en-GB" sz="2200" dirty="0" smtClean="0"/>
              <a:t>44 (2011)</a:t>
            </a:r>
            <a:endParaRPr lang="en-GB" sz="2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6078" y="695459"/>
            <a:ext cx="3939336" cy="5776175"/>
          </a:xfrm>
          <a:prstGeom prst="rect">
            <a:avLst/>
          </a:prstGeom>
        </p:spPr>
      </p:pic>
      <p:sp>
        <p:nvSpPr>
          <p:cNvPr id="7" name="TextBox 6"/>
          <p:cNvSpPr txBox="1"/>
          <p:nvPr/>
        </p:nvSpPr>
        <p:spPr>
          <a:xfrm>
            <a:off x="9563362" y="829823"/>
            <a:ext cx="1365161" cy="400110"/>
          </a:xfrm>
          <a:prstGeom prst="rect">
            <a:avLst/>
          </a:prstGeom>
          <a:noFill/>
        </p:spPr>
        <p:txBody>
          <a:bodyPr wrap="square" rtlCol="0">
            <a:spAutoFit/>
          </a:bodyPr>
          <a:lstStyle/>
          <a:p>
            <a:r>
              <a:rPr lang="en-GB" sz="2000" b="1" dirty="0" smtClean="0"/>
              <a:t>OUP 1998 </a:t>
            </a:r>
            <a:endParaRPr lang="en-GB" sz="2000" b="1" dirty="0"/>
          </a:p>
        </p:txBody>
      </p:sp>
      <p:sp>
        <p:nvSpPr>
          <p:cNvPr id="8" name="Slide Number Placeholder 7"/>
          <p:cNvSpPr>
            <a:spLocks noGrp="1"/>
          </p:cNvSpPr>
          <p:nvPr>
            <p:ph type="sldNum" sz="quarter" idx="12"/>
          </p:nvPr>
        </p:nvSpPr>
        <p:spPr/>
        <p:txBody>
          <a:bodyPr/>
          <a:lstStyle/>
          <a:p>
            <a:fld id="{0C3C750E-3C81-4169-8FD7-C17884284226}" type="slidenum">
              <a:rPr lang="en-GB" smtClean="0"/>
              <a:t>6</a:t>
            </a:fld>
            <a:endParaRPr lang="en-GB"/>
          </a:p>
        </p:txBody>
      </p:sp>
    </p:spTree>
    <p:extLst>
      <p:ext uri="{BB962C8B-B14F-4D97-AF65-F5344CB8AC3E}">
        <p14:creationId xmlns:p14="http://schemas.microsoft.com/office/powerpoint/2010/main" val="71532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743" y="694990"/>
            <a:ext cx="6644885" cy="4658825"/>
          </a:xfrm>
          <a:prstGeom prst="rect">
            <a:avLst/>
          </a:prstGeom>
        </p:spPr>
      </p:pic>
      <p:sp>
        <p:nvSpPr>
          <p:cNvPr id="8" name="TextBox 7"/>
          <p:cNvSpPr txBox="1"/>
          <p:nvPr/>
        </p:nvSpPr>
        <p:spPr>
          <a:xfrm>
            <a:off x="308815" y="5353815"/>
            <a:ext cx="6644884" cy="1200329"/>
          </a:xfrm>
          <a:prstGeom prst="rect">
            <a:avLst/>
          </a:prstGeom>
          <a:noFill/>
        </p:spPr>
        <p:txBody>
          <a:bodyPr wrap="square" rtlCol="0">
            <a:spAutoFit/>
          </a:bodyPr>
          <a:lstStyle/>
          <a:p>
            <a:r>
              <a:rPr lang="en-GB" dirty="0" smtClean="0"/>
              <a:t>Map from Royal Ottawa Museum website, showing BS type deposits and related faunas found across North America, Europe, Eastern Russia, China and Australia, underlining what Briggs </a:t>
            </a:r>
            <a:r>
              <a:rPr lang="en-GB" dirty="0"/>
              <a:t>(2014) </a:t>
            </a:r>
            <a:r>
              <a:rPr lang="en-GB" dirty="0" smtClean="0"/>
              <a:t>characterises as the</a:t>
            </a:r>
            <a:r>
              <a:rPr lang="en-GB" dirty="0" smtClean="0">
                <a:solidFill>
                  <a:schemeClr val="accent2">
                    <a:lumMod val="50000"/>
                  </a:schemeClr>
                </a:solidFill>
              </a:rPr>
              <a:t> global </a:t>
            </a:r>
            <a:r>
              <a:rPr lang="en-GB" dirty="0">
                <a:solidFill>
                  <a:srgbClr val="7030A0"/>
                </a:solidFill>
              </a:rPr>
              <a:t>‘connectivity of </a:t>
            </a:r>
            <a:r>
              <a:rPr lang="en-GB" dirty="0" smtClean="0">
                <a:solidFill>
                  <a:srgbClr val="7030A0"/>
                </a:solidFill>
              </a:rPr>
              <a:t> Cambrian </a:t>
            </a:r>
            <a:r>
              <a:rPr lang="en-GB" dirty="0">
                <a:solidFill>
                  <a:srgbClr val="7030A0"/>
                </a:solidFill>
              </a:rPr>
              <a:t>life</a:t>
            </a:r>
            <a:r>
              <a:rPr lang="en-GB" dirty="0" smtClean="0"/>
              <a:t>’</a:t>
            </a:r>
            <a:endParaRPr lang="en-GB" dirty="0"/>
          </a:p>
        </p:txBody>
      </p:sp>
      <p:sp>
        <p:nvSpPr>
          <p:cNvPr id="10" name="Rectangle 9"/>
          <p:cNvSpPr/>
          <p:nvPr/>
        </p:nvSpPr>
        <p:spPr>
          <a:xfrm>
            <a:off x="279743" y="0"/>
            <a:ext cx="11594577" cy="646331"/>
          </a:xfrm>
          <a:prstGeom prst="rect">
            <a:avLst/>
          </a:prstGeom>
        </p:spPr>
        <p:txBody>
          <a:bodyPr wrap="square">
            <a:spAutoFit/>
          </a:bodyPr>
          <a:lstStyle/>
          <a:p>
            <a:pPr algn="ctr"/>
            <a:r>
              <a:rPr lang="en-GB" sz="3600" b="1" dirty="0">
                <a:latin typeface="+mj-lt"/>
              </a:rPr>
              <a:t>The </a:t>
            </a:r>
            <a:r>
              <a:rPr lang="en-GB" sz="3600" b="1" dirty="0" smtClean="0">
                <a:latin typeface="+mj-lt"/>
              </a:rPr>
              <a:t>international </a:t>
            </a:r>
            <a:r>
              <a:rPr lang="en-GB" sz="3600" b="1" dirty="0">
                <a:latin typeface="+mj-lt"/>
              </a:rPr>
              <a:t>geographical range of </a:t>
            </a:r>
            <a:r>
              <a:rPr lang="en-GB" sz="3600" b="1" dirty="0" smtClean="0">
                <a:latin typeface="+mj-lt"/>
              </a:rPr>
              <a:t>BS-type </a:t>
            </a:r>
            <a:r>
              <a:rPr lang="en-GB" sz="3600" b="1" dirty="0" err="1">
                <a:latin typeface="+mj-lt"/>
              </a:rPr>
              <a:t>lagerstätten</a:t>
            </a:r>
            <a:endParaRPr lang="en-GB" sz="3600" dirty="0">
              <a:latin typeface="+mj-lt"/>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4627" y="655884"/>
            <a:ext cx="5111619" cy="4789398"/>
          </a:xfrm>
          <a:prstGeom prst="rect">
            <a:avLst/>
          </a:prstGeom>
        </p:spPr>
      </p:pic>
      <p:sp>
        <p:nvSpPr>
          <p:cNvPr id="6" name="TextBox 5"/>
          <p:cNvSpPr txBox="1"/>
          <p:nvPr/>
        </p:nvSpPr>
        <p:spPr>
          <a:xfrm>
            <a:off x="6995930" y="5322250"/>
            <a:ext cx="4969012" cy="1200329"/>
          </a:xfrm>
          <a:prstGeom prst="rect">
            <a:avLst/>
          </a:prstGeom>
          <a:noFill/>
        </p:spPr>
        <p:txBody>
          <a:bodyPr wrap="square" rtlCol="0">
            <a:spAutoFit/>
          </a:bodyPr>
          <a:lstStyle/>
          <a:p>
            <a:r>
              <a:rPr lang="en-GB" dirty="0" smtClean="0"/>
              <a:t>Map from </a:t>
            </a:r>
            <a:r>
              <a:rPr lang="en-GB" i="1" dirty="0" smtClean="0"/>
              <a:t>Crucible of Creation, </a:t>
            </a:r>
            <a:r>
              <a:rPr lang="en-GB" dirty="0" smtClean="0"/>
              <a:t>showing occurrence of a range of BS type deposits on the fringes of the ancient continent of </a:t>
            </a:r>
            <a:r>
              <a:rPr lang="en-GB" dirty="0" err="1" smtClean="0"/>
              <a:t>Laurentia</a:t>
            </a:r>
            <a:r>
              <a:rPr lang="en-GB" dirty="0" smtClean="0"/>
              <a:t>, suggesting </a:t>
            </a:r>
            <a:r>
              <a:rPr lang="en-GB" dirty="0" smtClean="0">
                <a:solidFill>
                  <a:schemeClr val="accent2">
                    <a:lumMod val="50000"/>
                  </a:schemeClr>
                </a:solidFill>
              </a:rPr>
              <a:t>similar conditions of marine deposition around its shelf</a:t>
            </a:r>
            <a:endParaRPr lang="en-GB" dirty="0">
              <a:solidFill>
                <a:schemeClr val="accent2">
                  <a:lumMod val="50000"/>
                </a:schemeClr>
              </a:solidFill>
            </a:endParaRPr>
          </a:p>
        </p:txBody>
      </p:sp>
      <p:sp>
        <p:nvSpPr>
          <p:cNvPr id="3" name="Slide Number Placeholder 2"/>
          <p:cNvSpPr>
            <a:spLocks noGrp="1"/>
          </p:cNvSpPr>
          <p:nvPr>
            <p:ph type="sldNum" sz="quarter" idx="12"/>
          </p:nvPr>
        </p:nvSpPr>
        <p:spPr/>
        <p:txBody>
          <a:bodyPr/>
          <a:lstStyle/>
          <a:p>
            <a:fld id="{0C3C750E-3C81-4169-8FD7-C17884284226}" type="slidenum">
              <a:rPr lang="en-GB" smtClean="0"/>
              <a:t>7</a:t>
            </a:fld>
            <a:endParaRPr lang="en-GB"/>
          </a:p>
        </p:txBody>
      </p:sp>
    </p:spTree>
    <p:extLst>
      <p:ext uri="{BB962C8B-B14F-4D97-AF65-F5344CB8AC3E}">
        <p14:creationId xmlns:p14="http://schemas.microsoft.com/office/powerpoint/2010/main" val="152720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83" y="0"/>
            <a:ext cx="11834191" cy="522448"/>
          </a:xfrm>
        </p:spPr>
        <p:txBody>
          <a:bodyPr>
            <a:noAutofit/>
          </a:bodyPr>
          <a:lstStyle/>
          <a:p>
            <a:pPr algn="ctr"/>
            <a:r>
              <a:rPr lang="en-GB" sz="3600" b="1" dirty="0"/>
              <a:t>The </a:t>
            </a:r>
            <a:r>
              <a:rPr lang="en-GB" sz="3600" b="1" dirty="0" smtClean="0"/>
              <a:t>temporal range </a:t>
            </a:r>
            <a:r>
              <a:rPr lang="en-GB" sz="3600" b="1" dirty="0"/>
              <a:t>of </a:t>
            </a:r>
            <a:r>
              <a:rPr lang="en-GB" sz="3600" b="1" dirty="0" smtClean="0"/>
              <a:t>BS-type sites in and after the Cambrian</a:t>
            </a:r>
            <a:endParaRPr lang="en-GB" sz="3600" dirty="0"/>
          </a:p>
        </p:txBody>
      </p:sp>
      <p:sp>
        <p:nvSpPr>
          <p:cNvPr id="6" name="TextBox 5"/>
          <p:cNvSpPr txBox="1"/>
          <p:nvPr/>
        </p:nvSpPr>
        <p:spPr>
          <a:xfrm>
            <a:off x="198782" y="6294783"/>
            <a:ext cx="5004283" cy="369332"/>
          </a:xfrm>
          <a:prstGeom prst="rect">
            <a:avLst/>
          </a:prstGeom>
          <a:noFill/>
        </p:spPr>
        <p:txBody>
          <a:bodyPr wrap="square" rtlCol="0">
            <a:spAutoFit/>
          </a:bodyPr>
          <a:lstStyle/>
          <a:p>
            <a:r>
              <a:rPr lang="en-GB" dirty="0" smtClean="0"/>
              <a:t>Diagram to left from </a:t>
            </a:r>
            <a:r>
              <a:rPr lang="en-GB" i="1" dirty="0" smtClean="0">
                <a:solidFill>
                  <a:srgbClr val="7030A0"/>
                </a:solidFill>
              </a:rPr>
              <a:t>Crucible of Creation </a:t>
            </a:r>
            <a:r>
              <a:rPr lang="en-GB" dirty="0" smtClean="0"/>
              <a:t>(1998)</a:t>
            </a:r>
            <a:endParaRPr lang="en-GB" dirty="0"/>
          </a:p>
        </p:txBody>
      </p:sp>
      <p:pic>
        <p:nvPicPr>
          <p:cNvPr id="7"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057825" y="643896"/>
            <a:ext cx="3855133" cy="6252694"/>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5704"/>
            <a:ext cx="3713484" cy="5049079"/>
          </a:xfrm>
          <a:prstGeom prst="rect">
            <a:avLst/>
          </a:prstGeom>
        </p:spPr>
      </p:pic>
      <p:sp>
        <p:nvSpPr>
          <p:cNvPr id="10" name="TextBox 9"/>
          <p:cNvSpPr txBox="1"/>
          <p:nvPr/>
        </p:nvSpPr>
        <p:spPr>
          <a:xfrm>
            <a:off x="3312534" y="1302720"/>
            <a:ext cx="4906850" cy="4832092"/>
          </a:xfrm>
          <a:prstGeom prst="rect">
            <a:avLst/>
          </a:prstGeom>
          <a:noFill/>
        </p:spPr>
        <p:txBody>
          <a:bodyPr wrap="square" rtlCol="0">
            <a:spAutoFit/>
          </a:bodyPr>
          <a:lstStyle/>
          <a:p>
            <a:pPr marL="285750" indent="-285750">
              <a:buFont typeface="Arial" panose="020B0604020202020204" pitchFamily="34" charset="0"/>
              <a:buChar char="•"/>
            </a:pPr>
            <a:r>
              <a:rPr lang="en-GB" sz="2200" dirty="0" smtClean="0"/>
              <a:t>The Rockies BS sites tap into several </a:t>
            </a:r>
            <a:r>
              <a:rPr lang="en-GB" sz="2200" dirty="0" smtClean="0">
                <a:solidFill>
                  <a:schemeClr val="accent2">
                    <a:lumMod val="50000"/>
                  </a:schemeClr>
                </a:solidFill>
              </a:rPr>
              <a:t>different sediments roughly contiguous </a:t>
            </a:r>
            <a:r>
              <a:rPr lang="en-GB" sz="2200" dirty="0" smtClean="0"/>
              <a:t>in time, but the latest, at Marble Canyon</a:t>
            </a:r>
            <a:r>
              <a:rPr lang="en-GB" sz="2200" dirty="0"/>
              <a:t>, </a:t>
            </a:r>
            <a:r>
              <a:rPr lang="en-GB" sz="2200" dirty="0" smtClean="0"/>
              <a:t>is the </a:t>
            </a:r>
            <a:r>
              <a:rPr lang="en-GB" sz="2200" dirty="0"/>
              <a:t>youngest of </a:t>
            </a:r>
            <a:r>
              <a:rPr lang="en-GB" sz="2200" dirty="0" smtClean="0"/>
              <a:t>these Middle Cambrian sites </a:t>
            </a:r>
          </a:p>
          <a:p>
            <a:pPr marL="285750" indent="-285750">
              <a:buFont typeface="Arial" panose="020B0604020202020204" pitchFamily="34" charset="0"/>
              <a:buChar char="•"/>
            </a:pPr>
            <a:r>
              <a:rPr lang="en-GB" sz="2200" dirty="0" smtClean="0"/>
              <a:t>Several </a:t>
            </a:r>
            <a:r>
              <a:rPr lang="en-GB" sz="2200" dirty="0"/>
              <a:t>other comparable </a:t>
            </a:r>
            <a:r>
              <a:rPr lang="en-GB" sz="2200" dirty="0" err="1"/>
              <a:t>lagerstätten</a:t>
            </a:r>
            <a:r>
              <a:rPr lang="en-GB" sz="2200" dirty="0"/>
              <a:t>, </a:t>
            </a:r>
            <a:r>
              <a:rPr lang="en-GB" sz="2200" dirty="0" smtClean="0"/>
              <a:t>in China </a:t>
            </a:r>
            <a:r>
              <a:rPr lang="en-GB" sz="2200" dirty="0"/>
              <a:t>(</a:t>
            </a:r>
            <a:r>
              <a:rPr lang="en-GB" sz="2200" dirty="0" err="1"/>
              <a:t>Chengjiang</a:t>
            </a:r>
            <a:r>
              <a:rPr lang="en-GB" sz="2200" dirty="0" smtClean="0"/>
              <a:t>), </a:t>
            </a:r>
            <a:r>
              <a:rPr lang="en-GB" sz="2200" dirty="0"/>
              <a:t>Greenland (Sirius </a:t>
            </a:r>
            <a:r>
              <a:rPr lang="en-GB" sz="2200" dirty="0" err="1"/>
              <a:t>Passet</a:t>
            </a:r>
            <a:r>
              <a:rPr lang="en-GB" sz="2200" dirty="0" smtClean="0"/>
              <a:t>) and Australia </a:t>
            </a:r>
            <a:r>
              <a:rPr lang="en-GB" sz="2200" dirty="0"/>
              <a:t>(Emu Bay), are </a:t>
            </a:r>
            <a:r>
              <a:rPr lang="en-GB" sz="2200" dirty="0" smtClean="0">
                <a:solidFill>
                  <a:schemeClr val="accent2">
                    <a:lumMod val="50000"/>
                  </a:schemeClr>
                </a:solidFill>
              </a:rPr>
              <a:t>distinctly earlier, Lower Cambrian</a:t>
            </a:r>
          </a:p>
          <a:p>
            <a:pPr marL="285750" indent="-285750">
              <a:buFont typeface="Arial" panose="020B0604020202020204" pitchFamily="34" charset="0"/>
              <a:buChar char="•"/>
            </a:pPr>
            <a:r>
              <a:rPr lang="en-GB" sz="2200" dirty="0" smtClean="0"/>
              <a:t>Some of the </a:t>
            </a:r>
            <a:r>
              <a:rPr lang="en-GB" sz="2200" dirty="0"/>
              <a:t>BS fauna – </a:t>
            </a:r>
            <a:r>
              <a:rPr lang="en-GB" sz="2200" dirty="0" smtClean="0"/>
              <a:t>including </a:t>
            </a:r>
            <a:r>
              <a:rPr lang="en-GB" sz="2200" dirty="0" err="1">
                <a:solidFill>
                  <a:srgbClr val="002060"/>
                </a:solidFill>
              </a:rPr>
              <a:t>Anomalocarids</a:t>
            </a:r>
            <a:r>
              <a:rPr lang="en-GB" sz="2200" dirty="0"/>
              <a:t> and </a:t>
            </a:r>
            <a:r>
              <a:rPr lang="en-GB" sz="2200" dirty="0" err="1" smtClean="0">
                <a:solidFill>
                  <a:srgbClr val="002060"/>
                </a:solidFill>
              </a:rPr>
              <a:t>Marrellomorphs</a:t>
            </a:r>
            <a:r>
              <a:rPr lang="en-GB" sz="2200" dirty="0" smtClean="0"/>
              <a:t> – are also found </a:t>
            </a:r>
            <a:r>
              <a:rPr lang="en-GB" sz="2200" dirty="0"/>
              <a:t>in Ordovician rocks in Morocco (</a:t>
            </a:r>
            <a:r>
              <a:rPr lang="en-GB" sz="2200" dirty="0" err="1"/>
              <a:t>Fezoutata</a:t>
            </a:r>
            <a:r>
              <a:rPr lang="en-GB" sz="2200" dirty="0"/>
              <a:t>), </a:t>
            </a:r>
            <a:r>
              <a:rPr lang="en-GB" sz="2200" dirty="0" smtClean="0"/>
              <a:t>so </a:t>
            </a:r>
            <a:r>
              <a:rPr lang="en-GB" sz="2200" dirty="0"/>
              <a:t>some </a:t>
            </a:r>
            <a:r>
              <a:rPr lang="en-GB" sz="2200" dirty="0" smtClean="0"/>
              <a:t/>
            </a:r>
            <a:br>
              <a:rPr lang="en-GB" sz="2200" dirty="0" smtClean="0"/>
            </a:br>
            <a:r>
              <a:rPr lang="en-GB" sz="2200" dirty="0" smtClean="0">
                <a:solidFill>
                  <a:schemeClr val="accent2">
                    <a:lumMod val="50000"/>
                  </a:schemeClr>
                </a:solidFill>
              </a:rPr>
              <a:t>survived </a:t>
            </a:r>
            <a:r>
              <a:rPr lang="en-GB" sz="2200" dirty="0">
                <a:solidFill>
                  <a:schemeClr val="accent2">
                    <a:lumMod val="50000"/>
                  </a:schemeClr>
                </a:solidFill>
              </a:rPr>
              <a:t>longer </a:t>
            </a:r>
            <a:r>
              <a:rPr lang="en-GB" sz="2200" dirty="0"/>
              <a:t>than </a:t>
            </a:r>
            <a:r>
              <a:rPr lang="en-GB" sz="2200" dirty="0" smtClean="0"/>
              <a:t>often thought</a:t>
            </a:r>
            <a:endParaRPr lang="en-GB" sz="2200" dirty="0"/>
          </a:p>
        </p:txBody>
      </p:sp>
      <p:sp>
        <p:nvSpPr>
          <p:cNvPr id="11" name="TextBox 10"/>
          <p:cNvSpPr txBox="1"/>
          <p:nvPr/>
        </p:nvSpPr>
        <p:spPr>
          <a:xfrm>
            <a:off x="296214" y="516584"/>
            <a:ext cx="10341735" cy="707886"/>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solidFill>
                  <a:schemeClr val="accent4">
                    <a:lumMod val="50000"/>
                  </a:schemeClr>
                </a:solidFill>
              </a:rPr>
              <a:t>Note the lower boundary of the Cambrian has been redrawn and the absolute dates of both upper and lower boundaries have been much revised (reducing the duration of the period)</a:t>
            </a:r>
            <a:r>
              <a:rPr lang="en-GB" dirty="0" smtClean="0">
                <a:solidFill>
                  <a:schemeClr val="accent4">
                    <a:lumMod val="50000"/>
                  </a:schemeClr>
                </a:solidFill>
              </a:rPr>
              <a:t> </a:t>
            </a:r>
            <a:endParaRPr lang="en-GB" dirty="0">
              <a:solidFill>
                <a:schemeClr val="accent4">
                  <a:lumMod val="50000"/>
                </a:schemeClr>
              </a:solidFill>
            </a:endParaRPr>
          </a:p>
        </p:txBody>
      </p:sp>
      <p:sp>
        <p:nvSpPr>
          <p:cNvPr id="3" name="Slide Number Placeholder 2"/>
          <p:cNvSpPr>
            <a:spLocks noGrp="1"/>
          </p:cNvSpPr>
          <p:nvPr>
            <p:ph type="sldNum" sz="quarter" idx="12"/>
          </p:nvPr>
        </p:nvSpPr>
        <p:spPr>
          <a:xfrm>
            <a:off x="11050072" y="6356350"/>
            <a:ext cx="303727" cy="365125"/>
          </a:xfrm>
        </p:spPr>
        <p:txBody>
          <a:bodyPr/>
          <a:lstStyle/>
          <a:p>
            <a:endParaRPr lang="en-GB" dirty="0"/>
          </a:p>
          <a:p>
            <a:fld id="{0C3C750E-3C81-4169-8FD7-C17884284226}" type="slidenum">
              <a:rPr lang="en-GB" smtClean="0"/>
              <a:t>8</a:t>
            </a:fld>
            <a:endParaRPr lang="en-GB" dirty="0"/>
          </a:p>
        </p:txBody>
      </p:sp>
      <p:sp>
        <p:nvSpPr>
          <p:cNvPr id="4" name="TextBox 3"/>
          <p:cNvSpPr txBox="1"/>
          <p:nvPr/>
        </p:nvSpPr>
        <p:spPr>
          <a:xfrm>
            <a:off x="8564451" y="6294783"/>
            <a:ext cx="3468523" cy="369332"/>
          </a:xfrm>
          <a:prstGeom prst="rect">
            <a:avLst/>
          </a:prstGeom>
          <a:noFill/>
        </p:spPr>
        <p:txBody>
          <a:bodyPr wrap="square" rtlCol="0">
            <a:spAutoFit/>
          </a:bodyPr>
          <a:lstStyle/>
          <a:p>
            <a:r>
              <a:rPr lang="en-GB" dirty="0"/>
              <a:t>Diagram to right from </a:t>
            </a:r>
            <a:r>
              <a:rPr lang="en-GB" dirty="0" smtClean="0"/>
              <a:t>Briggs (2014</a:t>
            </a:r>
            <a:r>
              <a:rPr lang="en-GB" dirty="0"/>
              <a:t>)</a:t>
            </a:r>
          </a:p>
        </p:txBody>
      </p:sp>
    </p:spTree>
    <p:extLst>
      <p:ext uri="{BB962C8B-B14F-4D97-AF65-F5344CB8AC3E}">
        <p14:creationId xmlns:p14="http://schemas.microsoft.com/office/powerpoint/2010/main" val="30094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1000"/>
                                        <p:tgtEl>
                                          <p:spTgt spid="11">
                                            <p:txEl>
                                              <p:pRg st="0" end="0"/>
                                            </p:txEl>
                                          </p:spTgt>
                                        </p:tgtEl>
                                      </p:cBhvr>
                                    </p:animEffect>
                                    <p:anim calcmode="lin" valueType="num">
                                      <p:cBhvr>
                                        <p:cTn id="3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0">
                                            <p:txEl>
                                              <p:pRg st="0" end="0"/>
                                            </p:txEl>
                                          </p:spTgt>
                                        </p:tgtEl>
                                        <p:attrNameLst>
                                          <p:attrName>style.visibility</p:attrName>
                                        </p:attrNameLst>
                                      </p:cBhvr>
                                      <p:to>
                                        <p:strVal val="visible"/>
                                      </p:to>
                                    </p:set>
                                    <p:animEffect transition="in" filter="fade">
                                      <p:cBhvr>
                                        <p:cTn id="44" dur="1000"/>
                                        <p:tgtEl>
                                          <p:spTgt spid="10">
                                            <p:txEl>
                                              <p:pRg st="0" end="0"/>
                                            </p:txEl>
                                          </p:spTgt>
                                        </p:tgtEl>
                                      </p:cBhvr>
                                    </p:animEffect>
                                    <p:anim calcmode="lin" valueType="num">
                                      <p:cBhvr>
                                        <p:cTn id="4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0">
                                            <p:txEl>
                                              <p:pRg st="1" end="1"/>
                                            </p:txEl>
                                          </p:spTgt>
                                        </p:tgtEl>
                                        <p:attrNameLst>
                                          <p:attrName>style.visibility</p:attrName>
                                        </p:attrNameLst>
                                      </p:cBhvr>
                                      <p:to>
                                        <p:strVal val="visible"/>
                                      </p:to>
                                    </p:set>
                                    <p:animEffect transition="in" filter="fade">
                                      <p:cBhvr>
                                        <p:cTn id="51" dur="1000"/>
                                        <p:tgtEl>
                                          <p:spTgt spid="10">
                                            <p:txEl>
                                              <p:pRg st="1" end="1"/>
                                            </p:txEl>
                                          </p:spTgt>
                                        </p:tgtEl>
                                      </p:cBhvr>
                                    </p:animEffect>
                                    <p:anim calcmode="lin" valueType="num">
                                      <p:cBhvr>
                                        <p:cTn id="52"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53"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0">
                                            <p:txEl>
                                              <p:pRg st="2" end="2"/>
                                            </p:txEl>
                                          </p:spTgt>
                                        </p:tgtEl>
                                        <p:attrNameLst>
                                          <p:attrName>style.visibility</p:attrName>
                                        </p:attrNameLst>
                                      </p:cBhvr>
                                      <p:to>
                                        <p:strVal val="visible"/>
                                      </p:to>
                                    </p:set>
                                    <p:animEffect transition="in" filter="fade">
                                      <p:cBhvr>
                                        <p:cTn id="58" dur="1000"/>
                                        <p:tgtEl>
                                          <p:spTgt spid="10">
                                            <p:txEl>
                                              <p:pRg st="2" end="2"/>
                                            </p:txEl>
                                          </p:spTgt>
                                        </p:tgtEl>
                                      </p:cBhvr>
                                    </p:animEffect>
                                    <p:anim calcmode="lin" valueType="num">
                                      <p:cBhvr>
                                        <p:cTn id="59"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60"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9743" y="646331"/>
            <a:ext cx="11594577" cy="5847755"/>
          </a:xfrm>
          <a:prstGeom prst="rect">
            <a:avLst/>
          </a:prstGeom>
          <a:noFill/>
        </p:spPr>
        <p:txBody>
          <a:bodyPr wrap="square" rtlCol="0">
            <a:spAutoFit/>
          </a:bodyPr>
          <a:lstStyle/>
          <a:p>
            <a:pPr marL="230400" indent="-230400">
              <a:buFont typeface="Arial" panose="020B0604020202020204" pitchFamily="34" charset="0"/>
              <a:buChar char="•"/>
            </a:pPr>
            <a:r>
              <a:rPr lang="en-GB" sz="2200" dirty="0" smtClean="0"/>
              <a:t>There are </a:t>
            </a:r>
            <a:r>
              <a:rPr lang="en-GB" sz="2200" dirty="0" smtClean="0">
                <a:solidFill>
                  <a:schemeClr val="accent2">
                    <a:lumMod val="50000"/>
                  </a:schemeClr>
                </a:solidFill>
              </a:rPr>
              <a:t>quite numerous BS type sites</a:t>
            </a:r>
            <a:r>
              <a:rPr lang="en-GB" sz="2200" dirty="0" smtClean="0"/>
              <a:t>, in North America, Greenland, Europe, East Russia, China &amp; Australia, with overlapping faunas and comparable, though not identical, soft bodied preservation</a:t>
            </a:r>
          </a:p>
          <a:p>
            <a:pPr marL="230400" indent="-230400">
              <a:buFont typeface="Arial" panose="020B0604020202020204" pitchFamily="34" charset="0"/>
              <a:buChar char="•"/>
            </a:pPr>
            <a:r>
              <a:rPr lang="en-GB" sz="2200" dirty="0" smtClean="0"/>
              <a:t>Budd (2003) still characterises the </a:t>
            </a:r>
            <a:r>
              <a:rPr lang="en-GB" sz="2200" dirty="0" smtClean="0">
                <a:solidFill>
                  <a:schemeClr val="accent2">
                    <a:lumMod val="50000"/>
                  </a:schemeClr>
                </a:solidFill>
              </a:rPr>
              <a:t>Burgess Shale, </a:t>
            </a:r>
            <a:r>
              <a:rPr lang="en-GB" sz="2200" dirty="0" err="1" smtClean="0">
                <a:solidFill>
                  <a:schemeClr val="accent2">
                    <a:lumMod val="50000"/>
                  </a:schemeClr>
                </a:solidFill>
              </a:rPr>
              <a:t>Chengjiang</a:t>
            </a:r>
            <a:r>
              <a:rPr lang="en-GB" sz="2200" dirty="0" smtClean="0">
                <a:solidFill>
                  <a:schemeClr val="accent2">
                    <a:lumMod val="50000"/>
                  </a:schemeClr>
                </a:solidFill>
              </a:rPr>
              <a:t> and Sirius </a:t>
            </a:r>
            <a:r>
              <a:rPr lang="en-GB" sz="2200" dirty="0" err="1" smtClean="0">
                <a:solidFill>
                  <a:schemeClr val="accent2">
                    <a:lumMod val="50000"/>
                  </a:schemeClr>
                </a:solidFill>
              </a:rPr>
              <a:t>Passet</a:t>
            </a:r>
            <a:r>
              <a:rPr lang="en-GB" sz="2200" dirty="0" smtClean="0">
                <a:solidFill>
                  <a:schemeClr val="accent2">
                    <a:lumMod val="50000"/>
                  </a:schemeClr>
                </a:solidFill>
              </a:rPr>
              <a:t> </a:t>
            </a:r>
            <a:r>
              <a:rPr lang="en-GB" sz="2200" dirty="0" smtClean="0"/>
              <a:t>sites as ‘</a:t>
            </a:r>
            <a:r>
              <a:rPr lang="en-GB" sz="2200" dirty="0" smtClean="0">
                <a:solidFill>
                  <a:srgbClr val="7030A0"/>
                </a:solidFill>
              </a:rPr>
              <a:t>the big three</a:t>
            </a:r>
            <a:r>
              <a:rPr lang="en-GB" sz="2200" dirty="0" smtClean="0"/>
              <a:t>’ in terms of quantity and quality of specimens. Some of the other sites have yielded few specimens, are very difficult to access (as in Siberia) or the quarries have now disappeared (esp. in the US), with surviving specimens confined to museum collections</a:t>
            </a:r>
          </a:p>
          <a:p>
            <a:pPr marL="230400" indent="-230400">
              <a:buFont typeface="Arial" panose="020B0604020202020204" pitchFamily="34" charset="0"/>
              <a:buChar char="•"/>
            </a:pPr>
            <a:r>
              <a:rPr lang="en-GB" sz="2200" dirty="0" smtClean="0"/>
              <a:t>Discoveries </a:t>
            </a:r>
            <a:r>
              <a:rPr lang="en-GB" sz="2200" dirty="0"/>
              <a:t>of BS fauna in </a:t>
            </a:r>
            <a:r>
              <a:rPr lang="en-GB" sz="2200" dirty="0" smtClean="0"/>
              <a:t>the Rockies have </a:t>
            </a:r>
            <a:r>
              <a:rPr lang="en-GB" sz="2200" dirty="0"/>
              <a:t>extended </a:t>
            </a:r>
            <a:r>
              <a:rPr lang="en-GB" sz="2200" dirty="0" smtClean="0"/>
              <a:t>beyond the Walcott and Raymond quarries in a series of </a:t>
            </a:r>
            <a:r>
              <a:rPr lang="en-GB" sz="2200" dirty="0" smtClean="0">
                <a:solidFill>
                  <a:schemeClr val="accent2">
                    <a:lumMod val="50000"/>
                  </a:schemeClr>
                </a:solidFill>
              </a:rPr>
              <a:t>ROM expeditions to other local sites</a:t>
            </a:r>
            <a:r>
              <a:rPr lang="en-GB" sz="2200" dirty="0" smtClean="0"/>
              <a:t>, yielding a rich array of specimens which justify Conway Morris’s view that the Burgess Shale is ‘</a:t>
            </a:r>
            <a:r>
              <a:rPr lang="en-GB" sz="2200" dirty="0" smtClean="0">
                <a:solidFill>
                  <a:srgbClr val="7030A0"/>
                </a:solidFill>
              </a:rPr>
              <a:t>still the exemplar and yardstick of Cambrian life</a:t>
            </a:r>
            <a:r>
              <a:rPr lang="en-GB" sz="2200" dirty="0" smtClean="0"/>
              <a:t>’</a:t>
            </a:r>
            <a:endParaRPr lang="en-GB" sz="2200" dirty="0"/>
          </a:p>
          <a:p>
            <a:pPr marL="230400" indent="-230400">
              <a:buFont typeface="Arial" panose="020B0604020202020204" pitchFamily="34" charset="0"/>
              <a:buChar char="•"/>
            </a:pPr>
            <a:r>
              <a:rPr lang="en-GB" sz="2200" dirty="0" smtClean="0"/>
              <a:t>Together </a:t>
            </a:r>
            <a:r>
              <a:rPr lang="en-GB" sz="2200" dirty="0"/>
              <a:t>these sites </a:t>
            </a:r>
            <a:r>
              <a:rPr lang="en-GB" sz="2200" dirty="0" smtClean="0"/>
              <a:t>have </a:t>
            </a:r>
            <a:r>
              <a:rPr lang="en-GB" sz="2200" dirty="0"/>
              <a:t>yielded </a:t>
            </a:r>
            <a:r>
              <a:rPr lang="en-GB" sz="2200" dirty="0">
                <a:solidFill>
                  <a:schemeClr val="accent2">
                    <a:lumMod val="50000"/>
                  </a:schemeClr>
                </a:solidFill>
              </a:rPr>
              <a:t>better specimens </a:t>
            </a:r>
            <a:r>
              <a:rPr lang="en-GB" sz="2200" dirty="0"/>
              <a:t>of existing species, further </a:t>
            </a:r>
            <a:r>
              <a:rPr lang="en-GB" sz="2200" dirty="0">
                <a:solidFill>
                  <a:schemeClr val="accent2">
                    <a:lumMod val="50000"/>
                  </a:schemeClr>
                </a:solidFill>
              </a:rPr>
              <a:t>new creatures </a:t>
            </a:r>
            <a:r>
              <a:rPr lang="en-GB" sz="2200" dirty="0"/>
              <a:t>and consequently </a:t>
            </a:r>
            <a:r>
              <a:rPr lang="en-GB" sz="2200" dirty="0">
                <a:solidFill>
                  <a:schemeClr val="accent2">
                    <a:lumMod val="50000"/>
                  </a:schemeClr>
                </a:solidFill>
              </a:rPr>
              <a:t>fresh </a:t>
            </a:r>
            <a:r>
              <a:rPr lang="en-GB" sz="2200" dirty="0" smtClean="0">
                <a:solidFill>
                  <a:schemeClr val="accent2">
                    <a:lumMod val="50000"/>
                  </a:schemeClr>
                </a:solidFill>
              </a:rPr>
              <a:t>interpretations</a:t>
            </a:r>
            <a:r>
              <a:rPr lang="en-GB" sz="2200" dirty="0" smtClean="0"/>
              <a:t>, though Gould included the initial discoveries at </a:t>
            </a:r>
            <a:r>
              <a:rPr lang="en-GB" sz="2200" dirty="0" err="1" smtClean="0"/>
              <a:t>Chengjiang</a:t>
            </a:r>
            <a:r>
              <a:rPr lang="en-GB" sz="2200" dirty="0" smtClean="0"/>
              <a:t> and Sirius </a:t>
            </a:r>
            <a:r>
              <a:rPr lang="en-GB" sz="2200" dirty="0" err="1" smtClean="0"/>
              <a:t>Passet</a:t>
            </a:r>
            <a:r>
              <a:rPr lang="en-GB" sz="2200" dirty="0" smtClean="0"/>
              <a:t> when he wrote </a:t>
            </a:r>
            <a:r>
              <a:rPr lang="en-GB" sz="2200" i="1" dirty="0" smtClean="0">
                <a:solidFill>
                  <a:srgbClr val="7030A0"/>
                </a:solidFill>
              </a:rPr>
              <a:t>Wonderful Life </a:t>
            </a:r>
            <a:endParaRPr lang="en-GB" sz="2200" i="1" dirty="0">
              <a:solidFill>
                <a:srgbClr val="7030A0"/>
              </a:solidFill>
            </a:endParaRPr>
          </a:p>
          <a:p>
            <a:pPr marL="230400" indent="-230400">
              <a:buFont typeface="Arial" panose="020B0604020202020204" pitchFamily="34" charset="0"/>
              <a:buChar char="•"/>
            </a:pPr>
            <a:r>
              <a:rPr lang="en-GB" sz="2200" dirty="0" smtClean="0"/>
              <a:t>This </a:t>
            </a:r>
            <a:r>
              <a:rPr lang="en-GB" sz="2200" dirty="0" smtClean="0">
                <a:solidFill>
                  <a:schemeClr val="accent2">
                    <a:lumMod val="50000"/>
                  </a:schemeClr>
                </a:solidFill>
              </a:rPr>
              <a:t>new material </a:t>
            </a:r>
            <a:r>
              <a:rPr lang="en-GB" sz="2200" dirty="0" smtClean="0"/>
              <a:t>has fed revisions to the analyses of the Burgess Shale and the Cambrian ‘explosion’ developed by Whittington et al and celebrated by Gould, BUT these fresh </a:t>
            </a:r>
            <a:r>
              <a:rPr lang="en-GB" sz="2200" dirty="0" smtClean="0">
                <a:solidFill>
                  <a:schemeClr val="accent2">
                    <a:lumMod val="50000"/>
                  </a:schemeClr>
                </a:solidFill>
              </a:rPr>
              <a:t>interpretations have also been driven by a </a:t>
            </a:r>
            <a:r>
              <a:rPr lang="en-GB" sz="2200" b="1" i="1" dirty="0" smtClean="0">
                <a:solidFill>
                  <a:schemeClr val="accent2">
                    <a:lumMod val="50000"/>
                  </a:schemeClr>
                </a:solidFill>
              </a:rPr>
              <a:t>conceptual transformation </a:t>
            </a:r>
            <a:r>
              <a:rPr lang="en-GB" sz="2200" dirty="0" smtClean="0"/>
              <a:t>which has swept into palaeontology from biology, in the form of ‘cladistics’ </a:t>
            </a:r>
          </a:p>
          <a:p>
            <a:pPr marL="230400" indent="-230400">
              <a:buFont typeface="Arial" panose="020B0604020202020204" pitchFamily="34" charset="0"/>
              <a:buChar char="•"/>
            </a:pPr>
            <a:r>
              <a:rPr lang="en-GB" sz="2200" dirty="0" smtClean="0"/>
              <a:t>So we need to place the BS fauna in </a:t>
            </a:r>
            <a:r>
              <a:rPr lang="en-GB" sz="2200" dirty="0" smtClean="0">
                <a:solidFill>
                  <a:schemeClr val="accent2">
                    <a:lumMod val="50000"/>
                  </a:schemeClr>
                </a:solidFill>
              </a:rPr>
              <a:t>this new cross-disciplinary intellectual context </a:t>
            </a:r>
            <a:r>
              <a:rPr lang="en-GB" sz="2200" dirty="0" smtClean="0"/>
              <a:t>as well</a:t>
            </a:r>
          </a:p>
        </p:txBody>
      </p:sp>
      <p:sp>
        <p:nvSpPr>
          <p:cNvPr id="10" name="Rectangle 9"/>
          <p:cNvSpPr/>
          <p:nvPr/>
        </p:nvSpPr>
        <p:spPr>
          <a:xfrm>
            <a:off x="279743" y="-23370"/>
            <a:ext cx="11594577" cy="646331"/>
          </a:xfrm>
          <a:prstGeom prst="rect">
            <a:avLst/>
          </a:prstGeom>
        </p:spPr>
        <p:txBody>
          <a:bodyPr wrap="square">
            <a:spAutoFit/>
          </a:bodyPr>
          <a:lstStyle/>
          <a:p>
            <a:pPr algn="ctr"/>
            <a:r>
              <a:rPr lang="en-GB" sz="3600" b="1" dirty="0" smtClean="0">
                <a:latin typeface="+mj-lt"/>
              </a:rPr>
              <a:t>Placing the Burgess Shale fauna in international context</a:t>
            </a:r>
            <a:endParaRPr lang="en-GB" sz="3600" dirty="0">
              <a:latin typeface="+mj-lt"/>
            </a:endParaRPr>
          </a:p>
        </p:txBody>
      </p:sp>
      <p:sp>
        <p:nvSpPr>
          <p:cNvPr id="2" name="Slide Number Placeholder 1"/>
          <p:cNvSpPr>
            <a:spLocks noGrp="1"/>
          </p:cNvSpPr>
          <p:nvPr>
            <p:ph type="sldNum" sz="quarter" idx="12"/>
          </p:nvPr>
        </p:nvSpPr>
        <p:spPr/>
        <p:txBody>
          <a:bodyPr/>
          <a:lstStyle/>
          <a:p>
            <a:fld id="{0C3C750E-3C81-4169-8FD7-C17884284226}" type="slidenum">
              <a:rPr lang="en-GB" smtClean="0"/>
              <a:t>9</a:t>
            </a:fld>
            <a:endParaRPr lang="en-GB"/>
          </a:p>
        </p:txBody>
      </p:sp>
    </p:spTree>
    <p:extLst>
      <p:ext uri="{BB962C8B-B14F-4D97-AF65-F5344CB8AC3E}">
        <p14:creationId xmlns:p14="http://schemas.microsoft.com/office/powerpoint/2010/main" val="38960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1000"/>
                                        <p:tgtEl>
                                          <p:spTgt spid="4">
                                            <p:txEl>
                                              <p:pRg st="0" end="0"/>
                                            </p:txEl>
                                          </p:spTgt>
                                        </p:tgtEl>
                                      </p:cBhvr>
                                    </p:animEffect>
                                    <p:anim calcmode="lin" valueType="num">
                                      <p:cBhvr>
                                        <p:cTn id="1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1000"/>
                                        <p:tgtEl>
                                          <p:spTgt spid="4">
                                            <p:txEl>
                                              <p:pRg st="1" end="1"/>
                                            </p:txEl>
                                          </p:spTgt>
                                        </p:tgtEl>
                                      </p:cBhvr>
                                    </p:animEffect>
                                    <p:anim calcmode="lin" valueType="num">
                                      <p:cBhvr>
                                        <p:cTn id="1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1000"/>
                                        <p:tgtEl>
                                          <p:spTgt spid="4">
                                            <p:txEl>
                                              <p:pRg st="2" end="2"/>
                                            </p:txEl>
                                          </p:spTgt>
                                        </p:tgtEl>
                                      </p:cBhvr>
                                    </p:animEffect>
                                    <p:anim calcmode="lin" valueType="num">
                                      <p:cBhvr>
                                        <p:cTn id="2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1000"/>
                                        <p:tgtEl>
                                          <p:spTgt spid="4">
                                            <p:txEl>
                                              <p:pRg st="3" end="3"/>
                                            </p:txEl>
                                          </p:spTgt>
                                        </p:tgtEl>
                                      </p:cBhvr>
                                    </p:animEffect>
                                    <p:anim calcmode="lin" valueType="num">
                                      <p:cBhvr>
                                        <p:cTn id="3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fade">
                                      <p:cBhvr>
                                        <p:cTn id="39" dur="1000"/>
                                        <p:tgtEl>
                                          <p:spTgt spid="4">
                                            <p:txEl>
                                              <p:pRg st="4" end="4"/>
                                            </p:txEl>
                                          </p:spTgt>
                                        </p:tgtEl>
                                      </p:cBhvr>
                                    </p:animEffect>
                                    <p:anim calcmode="lin" valueType="num">
                                      <p:cBhvr>
                                        <p:cTn id="4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
                                            <p:txEl>
                                              <p:pRg st="5" end="5"/>
                                            </p:txEl>
                                          </p:spTgt>
                                        </p:tgtEl>
                                        <p:attrNameLst>
                                          <p:attrName>style.visibility</p:attrName>
                                        </p:attrNameLst>
                                      </p:cBhvr>
                                      <p:to>
                                        <p:strVal val="visible"/>
                                      </p:to>
                                    </p:set>
                                    <p:animEffect transition="in" filter="fade">
                                      <p:cBhvr>
                                        <p:cTn id="46" dur="1000"/>
                                        <p:tgtEl>
                                          <p:spTgt spid="4">
                                            <p:txEl>
                                              <p:pRg st="5" end="5"/>
                                            </p:txEl>
                                          </p:spTgt>
                                        </p:tgtEl>
                                      </p:cBhvr>
                                    </p:animEffect>
                                    <p:anim calcmode="lin" valueType="num">
                                      <p:cBhvr>
                                        <p:cTn id="4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9601</TotalTime>
  <Words>9886</Words>
  <Application>Microsoft Office PowerPoint</Application>
  <PresentationFormat>Widescreen</PresentationFormat>
  <Paragraphs>640</Paragraphs>
  <Slides>42</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Times New Roman</vt:lpstr>
      <vt:lpstr>Office Theme</vt:lpstr>
      <vt:lpstr>The Burgess Shale Controversies Contested views of the Cambrian ‘explosion’  and the history of life</vt:lpstr>
      <vt:lpstr>Two portraits of the ecology of some Burgess Shale species (taken from Conway Morris The Crucible of Creation 1998, colour plates by Yukio Sato) </vt:lpstr>
      <vt:lpstr>Some of those influencing recent Burgess fossil controversies</vt:lpstr>
      <vt:lpstr>A reminder of Gould’s account of interpreting the Burgess fossils</vt:lpstr>
      <vt:lpstr>The continuing ‘web of controversies’ following Wonderful Life</vt:lpstr>
      <vt:lpstr>My main sources for the debates after Wonderful Life</vt:lpstr>
      <vt:lpstr>PowerPoint Presentation</vt:lpstr>
      <vt:lpstr>The temporal range of BS-type sites in and after the Cambrian</vt:lpstr>
      <vt:lpstr>PowerPoint Presentation</vt:lpstr>
      <vt:lpstr>Conceptual innovation: a brief introduction to cladistics</vt:lpstr>
      <vt:lpstr>PowerPoint Presentation</vt:lpstr>
      <vt:lpstr>Continuing research on BS faunas in the Canadian Rockies</vt:lpstr>
      <vt:lpstr>PowerPoint Presentation</vt:lpstr>
      <vt:lpstr>A new study of an old favourite: Marrella</vt:lpstr>
      <vt:lpstr>The continuing saga of the Anomalocarids</vt:lpstr>
      <vt:lpstr>Pikaia: new finds underpin a more definitive species description</vt:lpstr>
      <vt:lpstr>PowerPoint Presentation</vt:lpstr>
      <vt:lpstr>Current research led by Jean-Bernard Caron at ROM</vt:lpstr>
      <vt:lpstr>Exemplars of different contributions of the Marble Canyon finds </vt:lpstr>
      <vt:lpstr>PowerPoint Presentation</vt:lpstr>
      <vt:lpstr>Chinese research on the Chengjiang Cambrian fauna</vt:lpstr>
      <vt:lpstr>Reminder of successive reconstructions of Hallucigenia</vt:lpstr>
      <vt:lpstr>Yunnanozooans: a key focus of Chiangjiang controversy</vt:lpstr>
      <vt:lpstr>PowerPoint Presentation</vt:lpstr>
      <vt:lpstr>Conway Morris on sclerites, Wiwaxia and the halkieriids</vt:lpstr>
      <vt:lpstr>PowerPoint Presentation</vt:lpstr>
      <vt:lpstr>Halkieriids &amp; stem lineage annelids: Wiwaxia, Canadia, Aphrodite </vt:lpstr>
      <vt:lpstr>Briggs and Fortey apply cladistics to the fauna of the Burgess Shale</vt:lpstr>
      <vt:lpstr>Cladistic analyses of trees of relationships among BS genera </vt:lpstr>
      <vt:lpstr>A sequence of evolutionary stages for ancestral arthropods  </vt:lpstr>
      <vt:lpstr>PowerPoint Presentation</vt:lpstr>
      <vt:lpstr>PowerPoint Presentation</vt:lpstr>
      <vt:lpstr>Simon Conway Morris contests Gould and offers his own synthesis </vt:lpstr>
      <vt:lpstr>Gould versus Conway Morris: a resume</vt:lpstr>
      <vt:lpstr>The Cambrian Radiation and Patterns of Long-term Disparity</vt:lpstr>
      <vt:lpstr>“Wonderful Strife”: taking stock in recent decades</vt:lpstr>
      <vt:lpstr>Conclusions</vt:lpstr>
      <vt:lpstr>The Burgess Shale in the contemporary imagination</vt:lpstr>
      <vt:lpstr>Key Sources </vt:lpstr>
      <vt:lpstr>Additional Web Sources</vt:lpstr>
      <vt:lpstr>Further References/Sources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Elger</dc:creator>
  <cp:lastModifiedBy>Tony Elger</cp:lastModifiedBy>
  <cp:revision>1018</cp:revision>
  <cp:lastPrinted>2019-03-11T15:58:42Z</cp:lastPrinted>
  <dcterms:created xsi:type="dcterms:W3CDTF">2018-04-29T21:01:55Z</dcterms:created>
  <dcterms:modified xsi:type="dcterms:W3CDTF">2019-11-10T14:57:33Z</dcterms:modified>
</cp:coreProperties>
</file>