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52" r:id="rId2"/>
    <p:sldId id="335" r:id="rId3"/>
    <p:sldId id="336" r:id="rId4"/>
    <p:sldId id="337" r:id="rId5"/>
    <p:sldId id="338" r:id="rId6"/>
    <p:sldId id="339" r:id="rId7"/>
    <p:sldId id="340" r:id="rId8"/>
    <p:sldId id="341" r:id="rId9"/>
    <p:sldId id="342" r:id="rId10"/>
    <p:sldId id="343" r:id="rId11"/>
    <p:sldId id="344" r:id="rId12"/>
    <p:sldId id="345" r:id="rId13"/>
    <p:sldId id="346" r:id="rId14"/>
    <p:sldId id="347" r:id="rId15"/>
    <p:sldId id="348" r:id="rId16"/>
    <p:sldId id="349" r:id="rId17"/>
    <p:sldId id="350" r:id="rId18"/>
    <p:sldId id="353" r:id="rId19"/>
    <p:sldId id="351" r:id="rId20"/>
    <p:sldId id="261" r:id="rId21"/>
    <p:sldId id="328" r:id="rId22"/>
    <p:sldId id="295" r:id="rId23"/>
    <p:sldId id="302" r:id="rId24"/>
    <p:sldId id="299" r:id="rId25"/>
    <p:sldId id="303" r:id="rId26"/>
    <p:sldId id="326" r:id="rId27"/>
    <p:sldId id="307" r:id="rId28"/>
    <p:sldId id="304" r:id="rId29"/>
    <p:sldId id="324" r:id="rId30"/>
    <p:sldId id="327" r:id="rId31"/>
    <p:sldId id="305" r:id="rId32"/>
    <p:sldId id="291" r:id="rId33"/>
    <p:sldId id="292" r:id="rId34"/>
    <p:sldId id="273" r:id="rId35"/>
    <p:sldId id="314" r:id="rId36"/>
    <p:sldId id="282" r:id="rId37"/>
    <p:sldId id="332" r:id="rId38"/>
    <p:sldId id="264" r:id="rId39"/>
    <p:sldId id="321" r:id="rId40"/>
    <p:sldId id="333" r:id="rId41"/>
    <p:sldId id="325" r:id="rId42"/>
  </p:sldIdLst>
  <p:sldSz cx="12192000" cy="6858000"/>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000" autoAdjust="0"/>
    <p:restoredTop sz="68941" autoAdjust="0"/>
  </p:normalViewPr>
  <p:slideViewPr>
    <p:cSldViewPr snapToGrid="0">
      <p:cViewPr varScale="1">
        <p:scale>
          <a:sx n="51" d="100"/>
          <a:sy n="51" d="100"/>
        </p:scale>
        <p:origin x="1500" y="96"/>
      </p:cViewPr>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snapToGrid="0">
      <p:cViewPr varScale="1">
        <p:scale>
          <a:sx n="52" d="100"/>
          <a:sy n="52" d="100"/>
        </p:scale>
        <p:origin x="29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sz="quarter" idx="1"/>
          </p:nvPr>
        </p:nvSpPr>
        <p:spPr>
          <a:xfrm>
            <a:off x="3901698" y="1"/>
            <a:ext cx="2984871" cy="502755"/>
          </a:xfrm>
          <a:prstGeom prst="rect">
            <a:avLst/>
          </a:prstGeom>
        </p:spPr>
        <p:txBody>
          <a:bodyPr vert="horz" lIns="96616" tIns="48308" rIns="96616" bIns="48308" rtlCol="0"/>
          <a:lstStyle>
            <a:lvl1pPr algn="r">
              <a:defRPr sz="1300"/>
            </a:lvl1pPr>
          </a:lstStyle>
          <a:p>
            <a:fld id="{9CC81858-752C-44B0-AF1C-11A83CAB3756}" type="datetimeFigureOut">
              <a:rPr lang="en-GB" smtClean="0"/>
              <a:t>07/03/2021</a:t>
            </a:fld>
            <a:endParaRPr lang="en-GB"/>
          </a:p>
        </p:txBody>
      </p:sp>
      <p:sp>
        <p:nvSpPr>
          <p:cNvPr id="4" name="Footer Placeholder 3"/>
          <p:cNvSpPr>
            <a:spLocks noGrp="1"/>
          </p:cNvSpPr>
          <p:nvPr>
            <p:ph type="ftr" sz="quarter" idx="2"/>
          </p:nvPr>
        </p:nvSpPr>
        <p:spPr>
          <a:xfrm>
            <a:off x="0" y="9517548"/>
            <a:ext cx="2984871" cy="502753"/>
          </a:xfrm>
          <a:prstGeom prst="rect">
            <a:avLst/>
          </a:prstGeom>
        </p:spPr>
        <p:txBody>
          <a:bodyPr vert="horz" lIns="96616" tIns="48308" rIns="96616" bIns="48308" rtlCol="0" anchor="b"/>
          <a:lstStyle>
            <a:lvl1pPr algn="l">
              <a:defRPr sz="1300"/>
            </a:lvl1pPr>
          </a:lstStyle>
          <a:p>
            <a:endParaRPr lang="en-GB"/>
          </a:p>
        </p:txBody>
      </p:sp>
      <p:sp>
        <p:nvSpPr>
          <p:cNvPr id="5" name="Slide Number Placeholder 4"/>
          <p:cNvSpPr>
            <a:spLocks noGrp="1"/>
          </p:cNvSpPr>
          <p:nvPr>
            <p:ph type="sldNum" sz="quarter" idx="3"/>
          </p:nvPr>
        </p:nvSpPr>
        <p:spPr>
          <a:xfrm>
            <a:off x="3901698" y="9517548"/>
            <a:ext cx="2984871" cy="502753"/>
          </a:xfrm>
          <a:prstGeom prst="rect">
            <a:avLst/>
          </a:prstGeom>
        </p:spPr>
        <p:txBody>
          <a:bodyPr vert="horz" lIns="96616" tIns="48308" rIns="96616" bIns="48308" rtlCol="0" anchor="b"/>
          <a:lstStyle>
            <a:lvl1pPr algn="r">
              <a:defRPr sz="1300"/>
            </a:lvl1pPr>
          </a:lstStyle>
          <a:p>
            <a:fld id="{248069A4-5D07-4815-BA38-8CFB6B2B66A3}" type="slidenum">
              <a:rPr lang="en-GB" smtClean="0"/>
              <a:t>‹#›</a:t>
            </a:fld>
            <a:endParaRPr lang="en-GB"/>
          </a:p>
        </p:txBody>
      </p:sp>
    </p:spTree>
    <p:extLst>
      <p:ext uri="{BB962C8B-B14F-4D97-AF65-F5344CB8AC3E}">
        <p14:creationId xmlns:p14="http://schemas.microsoft.com/office/powerpoint/2010/main" val="3793645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4653" cy="50344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901328" y="1"/>
            <a:ext cx="2985744" cy="503440"/>
          </a:xfrm>
          <a:prstGeom prst="rect">
            <a:avLst/>
          </a:prstGeom>
        </p:spPr>
        <p:txBody>
          <a:bodyPr vert="horz" lIns="91440" tIns="45720" rIns="91440" bIns="45720" rtlCol="0"/>
          <a:lstStyle>
            <a:lvl1pPr algn="r">
              <a:defRPr sz="1200"/>
            </a:lvl1pPr>
          </a:lstStyle>
          <a:p>
            <a:fld id="{20ACFD2E-8077-4C79-A38B-388923011CEA}" type="datetimeFigureOut">
              <a:rPr lang="en-GB" smtClean="0"/>
              <a:t>07/03/2021</a:t>
            </a:fld>
            <a:endParaRPr lang="en-GB"/>
          </a:p>
        </p:txBody>
      </p:sp>
      <p:sp>
        <p:nvSpPr>
          <p:cNvPr id="4" name="Slide Image Placeholder 3"/>
          <p:cNvSpPr>
            <a:spLocks noGrp="1" noRot="1" noChangeAspect="1"/>
          </p:cNvSpPr>
          <p:nvPr>
            <p:ph type="sldImg" idx="2"/>
          </p:nvPr>
        </p:nvSpPr>
        <p:spPr>
          <a:xfrm>
            <a:off x="436563" y="1250950"/>
            <a:ext cx="6015037" cy="33845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8599" y="4821937"/>
            <a:ext cx="5510967" cy="394669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16861"/>
            <a:ext cx="2984653" cy="50344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901328" y="9516861"/>
            <a:ext cx="2985744" cy="503440"/>
          </a:xfrm>
          <a:prstGeom prst="rect">
            <a:avLst/>
          </a:prstGeom>
        </p:spPr>
        <p:txBody>
          <a:bodyPr vert="horz" lIns="91440" tIns="45720" rIns="91440" bIns="45720" rtlCol="0" anchor="b"/>
          <a:lstStyle>
            <a:lvl1pPr algn="r">
              <a:defRPr sz="1200"/>
            </a:lvl1pPr>
          </a:lstStyle>
          <a:p>
            <a:fld id="{F5F5AC36-703C-4295-AA77-793D7338D076}" type="slidenum">
              <a:rPr lang="en-GB" smtClean="0"/>
              <a:t>‹#›</a:t>
            </a:fld>
            <a:endParaRPr lang="en-GB"/>
          </a:p>
        </p:txBody>
      </p:sp>
    </p:spTree>
    <p:extLst>
      <p:ext uri="{BB962C8B-B14F-4D97-AF65-F5344CB8AC3E}">
        <p14:creationId xmlns:p14="http://schemas.microsoft.com/office/powerpoint/2010/main" val="3774365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getbooks.miracosta.edu/earth_science/chapter_11.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in.bioninja.com.au/standard-level/topic5-evolution-and-biosci/5i-evidence-for-evolution/radioactive-decay.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eol.umd.edu/~tholtz/G120/lectures/102Proterozoic.html"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www.technologynetwork.com/cell-science/article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geol.umd.edu/~tholtz/G120/lectures/102Proterozoic.html"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eol.umd.edu/~tholtz/G120/lecture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geol.umd.edu/~tholtz/G120/lecture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1250950"/>
            <a:ext cx="6015037" cy="3384550"/>
          </a:xfrm>
        </p:spPr>
      </p:sp>
      <p:sp>
        <p:nvSpPr>
          <p:cNvPr id="3" name="Notes Placeholder 2"/>
          <p:cNvSpPr>
            <a:spLocks noGrp="1"/>
          </p:cNvSpPr>
          <p:nvPr>
            <p:ph type="body" idx="1"/>
          </p:nvPr>
        </p:nvSpPr>
        <p:spPr/>
        <p:txBody>
          <a:bodyPr/>
          <a:lstStyle/>
          <a:p>
            <a:r>
              <a:rPr lang="en-GB" sz="1600" b="1" dirty="0" smtClean="0"/>
              <a:t>The Precambrian 2021 U3a slides definitive version 6.3.21</a:t>
            </a:r>
          </a:p>
          <a:p>
            <a:r>
              <a:rPr lang="en-GB" sz="1600" dirty="0" smtClean="0"/>
              <a:t>   </a:t>
            </a:r>
          </a:p>
          <a:p>
            <a:r>
              <a:rPr lang="en-GB" sz="1600" b="1" dirty="0" smtClean="0">
                <a:solidFill>
                  <a:srgbClr val="FF0000"/>
                </a:solidFill>
              </a:rPr>
              <a:t>‘Deep, deep time’ </a:t>
            </a:r>
            <a:r>
              <a:rPr lang="en-GB" sz="1600" b="1" dirty="0" smtClean="0"/>
              <a:t>to emphasise the extent of the time before the well-established periods from the Cambrian onwards,</a:t>
            </a:r>
            <a:r>
              <a:rPr lang="en-GB" sz="1600" b="1" baseline="0" dirty="0" smtClean="0"/>
              <a:t> back to the time when geology gives way to historical astronomy</a:t>
            </a:r>
          </a:p>
          <a:p>
            <a:endParaRPr lang="en-GB" sz="1600" b="1" dirty="0"/>
          </a:p>
          <a:p>
            <a:r>
              <a:rPr lang="en-GB" sz="1600" b="1" dirty="0" smtClean="0"/>
              <a:t>People </a:t>
            </a:r>
            <a:r>
              <a:rPr lang="en-GB" sz="1600" b="1" dirty="0"/>
              <a:t>will no doubt identify the Scottish Precambrian exposures in the </a:t>
            </a:r>
            <a:r>
              <a:rPr lang="en-GB" sz="1600" b="1" dirty="0" smtClean="0"/>
              <a:t>photos (see below)</a:t>
            </a:r>
            <a:endParaRPr lang="en-GB" sz="16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1</a:t>
            </a:fld>
            <a:endParaRPr lang="en-GB"/>
          </a:p>
        </p:txBody>
      </p:sp>
    </p:spTree>
    <p:extLst>
      <p:ext uri="{BB962C8B-B14F-4D97-AF65-F5344CB8AC3E}">
        <p14:creationId xmlns:p14="http://schemas.microsoft.com/office/powerpoint/2010/main" val="2015577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43655"/>
            <a:ext cx="6015037" cy="4673206"/>
          </a:xfrm>
        </p:spPr>
        <p:txBody>
          <a:bodyPr/>
          <a:lstStyle/>
          <a:p>
            <a:r>
              <a:rPr lang="en-GB" sz="1600" b="1" baseline="0" dirty="0" smtClean="0">
                <a:solidFill>
                  <a:schemeClr val="accent2">
                    <a:lumMod val="50000"/>
                  </a:schemeClr>
                </a:solidFill>
              </a:rPr>
              <a:t>Source for left Image</a:t>
            </a:r>
            <a:r>
              <a:rPr lang="en-GB" sz="1600" b="1" baseline="0" dirty="0" smtClean="0"/>
              <a:t>: ‘The Regional Metamorphic Rock Series’, Figure 11-5 from the Open Source textbook, </a:t>
            </a:r>
            <a:r>
              <a:rPr lang="en-GB" sz="1600" b="1" i="1" baseline="0" dirty="0" smtClean="0"/>
              <a:t>Introduction to Earth Science </a:t>
            </a:r>
            <a:r>
              <a:rPr lang="en-GB" sz="1600" b="1" baseline="0" dirty="0" smtClean="0"/>
              <a:t>found at geologycafe.com (compare Robert Muir Wood, 1978, </a:t>
            </a:r>
            <a:r>
              <a:rPr lang="en-GB" sz="1600" b="1" i="1" baseline="0" dirty="0" smtClean="0"/>
              <a:t>On the Rocks, </a:t>
            </a:r>
            <a:r>
              <a:rPr lang="en-GB" sz="1600" b="1" baseline="0" dirty="0" smtClean="0"/>
              <a:t>fig. 6.11)</a:t>
            </a:r>
            <a:r>
              <a:rPr lang="en-GB" sz="1600" b="1" dirty="0" smtClean="0"/>
              <a:t> </a:t>
            </a:r>
          </a:p>
          <a:p>
            <a:r>
              <a:rPr lang="en-GB" sz="1600" b="1" dirty="0" smtClean="0">
                <a:solidFill>
                  <a:schemeClr val="accent2">
                    <a:lumMod val="50000"/>
                  </a:schemeClr>
                </a:solidFill>
              </a:rPr>
              <a:t>Source for right image</a:t>
            </a:r>
            <a:r>
              <a:rPr lang="en-GB" sz="1600" b="1" dirty="0" smtClean="0"/>
              <a:t>: Jan </a:t>
            </a:r>
            <a:r>
              <a:rPr lang="en-GB" sz="1600" b="1" dirty="0" err="1" smtClean="0"/>
              <a:t>Zalasiewicz</a:t>
            </a:r>
            <a:r>
              <a:rPr lang="en-GB" sz="1600" b="1" dirty="0" smtClean="0"/>
              <a:t> (2016) </a:t>
            </a:r>
            <a:r>
              <a:rPr lang="en-GB" sz="1600" b="1" i="1" dirty="0" smtClean="0"/>
              <a:t>Rocks: A Very Short Introduction, </a:t>
            </a:r>
            <a:r>
              <a:rPr lang="en-GB" sz="1600" b="1" dirty="0" smtClean="0"/>
              <a:t>p 55, ‘Diagram</a:t>
            </a:r>
            <a:r>
              <a:rPr lang="en-GB" sz="1600" b="1" baseline="0" dirty="0" smtClean="0"/>
              <a:t> showing pathways of metamorphism with different trajectories of temperature and pressure’. </a:t>
            </a:r>
          </a:p>
          <a:p>
            <a:r>
              <a:rPr lang="en-GB" sz="1600" b="1" dirty="0" smtClean="0"/>
              <a:t>The </a:t>
            </a:r>
            <a:r>
              <a:rPr lang="en-GB" sz="1600" b="1" dirty="0" smtClean="0">
                <a:solidFill>
                  <a:srgbClr val="FF0000"/>
                </a:solidFill>
              </a:rPr>
              <a:t>pathways </a:t>
            </a:r>
            <a:r>
              <a:rPr lang="en-GB" sz="1600" b="1" dirty="0">
                <a:solidFill>
                  <a:srgbClr val="FF0000"/>
                </a:solidFill>
              </a:rPr>
              <a:t>of metamorphism </a:t>
            </a:r>
            <a:r>
              <a:rPr lang="en-GB" sz="1600" b="1" dirty="0"/>
              <a:t>with different trajectories of temperature and </a:t>
            </a:r>
            <a:r>
              <a:rPr lang="en-GB" sz="1600" b="1" dirty="0" smtClean="0"/>
              <a:t>pressure</a:t>
            </a:r>
            <a:r>
              <a:rPr lang="en-GB" sz="1600" b="1" dirty="0"/>
              <a:t> </a:t>
            </a:r>
            <a:r>
              <a:rPr lang="en-GB" sz="1600" b="1" dirty="0" smtClean="0"/>
              <a:t>provide </a:t>
            </a:r>
            <a:r>
              <a:rPr lang="en-GB" sz="1600" b="1" dirty="0" smtClean="0">
                <a:solidFill>
                  <a:srgbClr val="FF0000"/>
                </a:solidFill>
              </a:rPr>
              <a:t>a template for analysing the processes underlying particular metamorphic formations</a:t>
            </a:r>
          </a:p>
          <a:p>
            <a:r>
              <a:rPr lang="en-GB" sz="1600" dirty="0" smtClean="0"/>
              <a:t> </a:t>
            </a:r>
            <a:endParaRPr lang="en-GB" sz="1600" dirty="0"/>
          </a:p>
          <a:p>
            <a:r>
              <a:rPr lang="en-GB" sz="1600" b="1" baseline="0" dirty="0" smtClean="0">
                <a:solidFill>
                  <a:srgbClr val="FF0000"/>
                </a:solidFill>
              </a:rPr>
              <a:t>Contact and regional metamorphism are each well defined</a:t>
            </a:r>
            <a:r>
              <a:rPr lang="en-GB" sz="1600" b="1" baseline="0" dirty="0" smtClean="0"/>
              <a:t>, though their impacts can coexist. But </a:t>
            </a:r>
            <a:r>
              <a:rPr lang="en-GB" sz="1600" b="1" baseline="0" dirty="0" smtClean="0">
                <a:solidFill>
                  <a:srgbClr val="FF0000"/>
                </a:solidFill>
              </a:rPr>
              <a:t>‘high pressure/low temperature’ seems to cover several  processes</a:t>
            </a:r>
            <a:r>
              <a:rPr lang="en-GB" sz="1600" b="1" baseline="0" dirty="0" smtClean="0"/>
              <a:t>, including ‘Burial metamorphism’ associated with subsiding basins; ‘Dynamic metamorphism’ associated with faults and sheer zones (where temperature is only </a:t>
            </a:r>
            <a:r>
              <a:rPr lang="en-GB" sz="1600" b="1" i="1" baseline="0" dirty="0" smtClean="0"/>
              <a:t>relatively </a:t>
            </a:r>
            <a:r>
              <a:rPr lang="en-GB" sz="1600" b="1" baseline="0" dirty="0" smtClean="0"/>
              <a:t>low) and in </a:t>
            </a:r>
            <a:r>
              <a:rPr lang="en-GB" sz="1600" b="1" baseline="0" dirty="0" err="1" smtClean="0"/>
              <a:t>Zalasiewicz’s</a:t>
            </a:r>
            <a:r>
              <a:rPr lang="en-GB" sz="1600" b="1" baseline="0" dirty="0" smtClean="0"/>
              <a:t> account ‘Subduction metamorphism’</a:t>
            </a:r>
            <a:endParaRPr lang="en-GB" sz="16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10</a:t>
            </a:fld>
            <a:endParaRPr lang="en-GB"/>
          </a:p>
        </p:txBody>
      </p:sp>
    </p:spTree>
    <p:extLst>
      <p:ext uri="{BB962C8B-B14F-4D97-AF65-F5344CB8AC3E}">
        <p14:creationId xmlns:p14="http://schemas.microsoft.com/office/powerpoint/2010/main" val="350357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7"/>
            <a:ext cx="6015037" cy="4145600"/>
          </a:xfrm>
        </p:spPr>
        <p:txBody>
          <a:bodyPr/>
          <a:lstStyle/>
          <a:p>
            <a:r>
              <a:rPr lang="en-GB" sz="1600" b="1" dirty="0" smtClean="0">
                <a:solidFill>
                  <a:schemeClr val="accent2">
                    <a:lumMod val="50000"/>
                  </a:schemeClr>
                </a:solidFill>
              </a:rPr>
              <a:t>Source for the four Rock Series Images</a:t>
            </a:r>
            <a:r>
              <a:rPr lang="en-GB" sz="1600" b="1" dirty="0" smtClean="0"/>
              <a:t>: Open </a:t>
            </a:r>
            <a:r>
              <a:rPr lang="en-GB" sz="1600" b="1" dirty="0"/>
              <a:t>Source textbook, </a:t>
            </a:r>
            <a:r>
              <a:rPr lang="en-GB" sz="1600" b="1" i="1" dirty="0"/>
              <a:t>Introduction to Earth </a:t>
            </a:r>
            <a:r>
              <a:rPr lang="en-GB" sz="1600" b="1" i="1" dirty="0" smtClean="0"/>
              <a:t>Science, </a:t>
            </a:r>
            <a:r>
              <a:rPr lang="en-GB" sz="1600" b="1" dirty="0" smtClean="0"/>
              <a:t>figures 11-6, 11-7, 11-8 and 11-10 at </a:t>
            </a:r>
            <a:r>
              <a:rPr lang="en-GB" sz="1600" b="1" dirty="0" smtClean="0">
                <a:hlinkClick r:id="rId3"/>
              </a:rPr>
              <a:t>https://getbooks.miracosta.edu/earth_science/chapter_11.html</a:t>
            </a:r>
            <a:r>
              <a:rPr lang="en-GB" sz="1600" b="1" dirty="0" smtClean="0"/>
              <a:t>, linked to geologycafe.com  (comparable images are also provided in Robert </a:t>
            </a:r>
            <a:r>
              <a:rPr lang="en-GB" sz="1600" b="1" dirty="0"/>
              <a:t>Muir Wood </a:t>
            </a:r>
            <a:r>
              <a:rPr lang="en-GB" sz="1600" b="1" i="1" dirty="0"/>
              <a:t>On the Rocks, </a:t>
            </a:r>
            <a:r>
              <a:rPr lang="en-GB" sz="1600" b="1" dirty="0"/>
              <a:t>1978 </a:t>
            </a:r>
            <a:r>
              <a:rPr lang="en-GB" sz="1600" b="1" dirty="0" smtClean="0"/>
              <a:t>)</a:t>
            </a:r>
          </a:p>
          <a:p>
            <a:endParaRPr lang="en-GB" sz="1600" b="1" dirty="0" smtClean="0"/>
          </a:p>
          <a:p>
            <a:r>
              <a:rPr lang="en-GB" sz="1600" b="1" dirty="0" smtClean="0">
                <a:solidFill>
                  <a:schemeClr val="accent2">
                    <a:lumMod val="50000"/>
                  </a:schemeClr>
                </a:solidFill>
              </a:rPr>
              <a:t>Source for the central diagram mapping Types of Metamorphism</a:t>
            </a:r>
            <a:r>
              <a:rPr lang="en-GB" sz="1600" b="1" dirty="0" smtClean="0"/>
              <a:t>: Earth Science Australia website entry on ‘Metamorphic Rocks’, p 4 at </a:t>
            </a:r>
            <a:r>
              <a:rPr lang="en-GB" sz="1600" b="1" dirty="0" err="1" smtClean="0"/>
              <a:t>earthsciorg</a:t>
            </a:r>
            <a:r>
              <a:rPr lang="en-GB" sz="1600" b="1" dirty="0" smtClean="0"/>
              <a:t>/mineral/</a:t>
            </a:r>
            <a:r>
              <a:rPr lang="en-GB" sz="1600" b="1" dirty="0" err="1" smtClean="0"/>
              <a:t>rockmin</a:t>
            </a:r>
            <a:r>
              <a:rPr lang="en-GB" sz="1600" b="1" dirty="0" smtClean="0"/>
              <a:t>/meta/meta.html. </a:t>
            </a:r>
            <a:br>
              <a:rPr lang="en-GB" sz="1600" b="1" dirty="0" smtClean="0"/>
            </a:br>
            <a:r>
              <a:rPr lang="en-GB" sz="1600" b="1" dirty="0" smtClean="0"/>
              <a:t>This source provides a good overview of regional, contact and dynamic metamorphism, as well as metamorphic ‘textures’, foliation and ‘grades’. </a:t>
            </a:r>
            <a:br>
              <a:rPr lang="en-GB" sz="1600" b="1" dirty="0" smtClean="0"/>
            </a:br>
            <a:r>
              <a:rPr lang="en-GB" sz="1600" b="1" dirty="0" smtClean="0"/>
              <a:t>It also highlights the </a:t>
            </a:r>
            <a:r>
              <a:rPr lang="en-GB" sz="1600" b="1" dirty="0" smtClean="0">
                <a:solidFill>
                  <a:srgbClr val="FF0000"/>
                </a:solidFill>
              </a:rPr>
              <a:t>scope for ‘retrogressive metamorphism’ where higher grade minerals are altered into lower grade minerals as a metamorphic system cools down, especially when water is present</a:t>
            </a:r>
          </a:p>
          <a:p>
            <a:endParaRPr lang="en-GB" sz="2000" b="1" dirty="0"/>
          </a:p>
          <a:p>
            <a:endParaRPr lang="en-GB" sz="20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11</a:t>
            </a:fld>
            <a:endParaRPr lang="en-GB"/>
          </a:p>
        </p:txBody>
      </p:sp>
    </p:spTree>
    <p:extLst>
      <p:ext uri="{BB962C8B-B14F-4D97-AF65-F5344CB8AC3E}">
        <p14:creationId xmlns:p14="http://schemas.microsoft.com/office/powerpoint/2010/main" val="909639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7500" y="4635500"/>
            <a:ext cx="6273800" cy="4049713"/>
          </a:xfrm>
        </p:spPr>
        <p:txBody>
          <a:bodyPr/>
          <a:lstStyle/>
          <a:p>
            <a:r>
              <a:rPr lang="en-GB" sz="1600" b="1" dirty="0" smtClean="0">
                <a:solidFill>
                  <a:schemeClr val="accent2">
                    <a:lumMod val="50000"/>
                  </a:schemeClr>
                </a:solidFill>
              </a:rPr>
              <a:t>Sources:</a:t>
            </a:r>
            <a:r>
              <a:rPr lang="en-GB" sz="1600" b="1" dirty="0" smtClean="0"/>
              <a:t> Robert Muir Wood (1978) </a:t>
            </a:r>
            <a:r>
              <a:rPr lang="en-GB" sz="1600" b="1" i="1" dirty="0" smtClean="0"/>
              <a:t>On the Rocks, </a:t>
            </a:r>
            <a:r>
              <a:rPr lang="en-GB" sz="1600" b="1" dirty="0" smtClean="0"/>
              <a:t>chapter 6;  Richard Dawkins (2009) ‘Radioactive Clocks’ in </a:t>
            </a:r>
            <a:r>
              <a:rPr lang="en-GB" sz="1600" b="1" i="1" dirty="0" smtClean="0"/>
              <a:t>The Greatest Show on Earth, </a:t>
            </a:r>
            <a:r>
              <a:rPr lang="en-GB" sz="1600" b="1" dirty="0" smtClean="0"/>
              <a:t>pp 91-102; Jan </a:t>
            </a:r>
            <a:r>
              <a:rPr lang="en-GB" altLang="en-US" sz="1600" b="1" dirty="0" err="1" smtClean="0">
                <a:ea typeface="Calibri" panose="020F0502020204030204" pitchFamily="34" charset="0"/>
                <a:cs typeface="Calibri Light" panose="020F0302020204030204" pitchFamily="34" charset="0"/>
              </a:rPr>
              <a:t>Zalasiewicz</a:t>
            </a:r>
            <a:r>
              <a:rPr lang="en-GB" altLang="en-US" sz="1600" b="1" dirty="0" smtClean="0">
                <a:ea typeface="Calibri" panose="020F0502020204030204" pitchFamily="34" charset="0"/>
                <a:cs typeface="Calibri Light" panose="020F0302020204030204" pitchFamily="34" charset="0"/>
              </a:rPr>
              <a:t> (2016) ‘Time-keeper Rocks’ in </a:t>
            </a:r>
            <a:r>
              <a:rPr lang="en-GB" altLang="en-US" sz="1600" b="1" i="1" dirty="0" smtClean="0">
                <a:ea typeface="Calibri" panose="020F0502020204030204" pitchFamily="34" charset="0"/>
                <a:cs typeface="Calibri Light" panose="020F0302020204030204" pitchFamily="34" charset="0"/>
              </a:rPr>
              <a:t>Rocks: A Very Short Introduction, </a:t>
            </a:r>
            <a:r>
              <a:rPr lang="en-GB" altLang="en-US" sz="1600" b="1" i="0" dirty="0" smtClean="0">
                <a:ea typeface="Calibri" panose="020F0502020204030204" pitchFamily="34" charset="0"/>
                <a:cs typeface="Calibri Light" panose="020F0302020204030204" pitchFamily="34" charset="0"/>
              </a:rPr>
              <a:t>pp 27-28; Graham Park, ‘Absolute dating’ in  </a:t>
            </a:r>
            <a:r>
              <a:rPr lang="en-GB" altLang="en-US" sz="1600" b="1" i="1" dirty="0" smtClean="0">
                <a:ea typeface="Calibri" panose="020F0502020204030204" pitchFamily="34" charset="0"/>
                <a:cs typeface="Calibri Light" panose="020F0302020204030204" pitchFamily="34" charset="0"/>
              </a:rPr>
              <a:t>Introducing Geology </a:t>
            </a:r>
            <a:r>
              <a:rPr lang="en-GB" altLang="en-US" sz="1600" b="1" i="0" dirty="0" smtClean="0">
                <a:ea typeface="Calibri" panose="020F0502020204030204" pitchFamily="34" charset="0"/>
                <a:cs typeface="Calibri Light" panose="020F0302020204030204" pitchFamily="34" charset="0"/>
              </a:rPr>
              <a:t>(2019) pp 74-76. </a:t>
            </a:r>
            <a:br>
              <a:rPr lang="en-GB" altLang="en-US" sz="1600" b="1" i="0" dirty="0" smtClean="0">
                <a:ea typeface="Calibri" panose="020F0502020204030204" pitchFamily="34" charset="0"/>
                <a:cs typeface="Calibri Light" panose="020F0302020204030204" pitchFamily="34" charset="0"/>
              </a:rPr>
            </a:br>
            <a:r>
              <a:rPr lang="en-GB" altLang="en-US" sz="1600" b="1" i="0" dirty="0" smtClean="0">
                <a:solidFill>
                  <a:schemeClr val="accent2">
                    <a:lumMod val="50000"/>
                  </a:schemeClr>
                </a:solidFill>
                <a:ea typeface="Calibri" panose="020F0502020204030204" pitchFamily="34" charset="0"/>
                <a:cs typeface="Calibri Light" panose="020F0302020204030204" pitchFamily="34" charset="0"/>
              </a:rPr>
              <a:t>The  depiction of types of radioactive decay (lower right</a:t>
            </a:r>
            <a:r>
              <a:rPr lang="en-GB" altLang="en-US" sz="1600" b="1" i="0" dirty="0" smtClean="0">
                <a:ea typeface="Calibri" panose="020F0502020204030204" pitchFamily="34" charset="0"/>
                <a:cs typeface="Calibri Light" panose="020F0302020204030204" pitchFamily="34" charset="0"/>
              </a:rPr>
              <a:t>) is from the </a:t>
            </a:r>
            <a:r>
              <a:rPr lang="en-GB" altLang="en-US" sz="1600" b="1" i="0" dirty="0" err="1" smtClean="0">
                <a:ea typeface="Calibri" panose="020F0502020204030204" pitchFamily="34" charset="0"/>
                <a:cs typeface="Calibri Light" panose="020F0302020204030204" pitchFamily="34" charset="0"/>
              </a:rPr>
              <a:t>BioNinja</a:t>
            </a:r>
            <a:r>
              <a:rPr lang="en-GB" altLang="en-US" sz="1600" b="1" i="0" dirty="0" smtClean="0">
                <a:ea typeface="Calibri" panose="020F0502020204030204" pitchFamily="34" charset="0"/>
                <a:cs typeface="Calibri Light" panose="020F0302020204030204" pitchFamily="34" charset="0"/>
              </a:rPr>
              <a:t> website at</a:t>
            </a:r>
          </a:p>
          <a:p>
            <a:r>
              <a:rPr lang="en-GB" altLang="en-US" sz="1600" b="1" dirty="0" smtClean="0">
                <a:ea typeface="Calibri" panose="020F0502020204030204" pitchFamily="34" charset="0"/>
                <a:cs typeface="Calibri Light" panose="020F0302020204030204" pitchFamily="34" charset="0"/>
                <a:hlinkClick r:id="rId3"/>
              </a:rPr>
              <a:t>https://in.bioninja.com.au/standard-level/topic5-evolution-and-biosci/5i-evidence-for-evolution/radioactive-decay.html</a:t>
            </a:r>
            <a:endParaRPr lang="en-GB" altLang="en-US" sz="1600" b="1" dirty="0" smtClean="0">
              <a:ea typeface="Calibri" panose="020F0502020204030204" pitchFamily="34" charset="0"/>
              <a:cs typeface="Calibri Light" panose="020F0302020204030204" pitchFamily="34" charset="0"/>
            </a:endParaRPr>
          </a:p>
          <a:p>
            <a:r>
              <a:rPr lang="en-GB" altLang="en-US" sz="1600" b="1" dirty="0" smtClean="0">
                <a:solidFill>
                  <a:schemeClr val="accent2">
                    <a:lumMod val="50000"/>
                  </a:schemeClr>
                </a:solidFill>
                <a:ea typeface="Calibri" panose="020F0502020204030204" pitchFamily="34" charset="0"/>
                <a:cs typeface="Calibri Light" panose="020F0302020204030204" pitchFamily="34" charset="0"/>
              </a:rPr>
              <a:t>The depiction of the Uranium 238 decay chain</a:t>
            </a:r>
            <a:r>
              <a:rPr lang="en-GB" altLang="en-US" sz="1600" b="1" dirty="0" smtClean="0">
                <a:ea typeface="Calibri" panose="020F0502020204030204" pitchFamily="34" charset="0"/>
                <a:cs typeface="Calibri Light" panose="020F0302020204030204" pitchFamily="34" charset="0"/>
              </a:rPr>
              <a:t>, showing types of decay, half-lives and atomic numbers is from the Canadian Nuclear Safety Commission at nuclearsafety.gc.ca</a:t>
            </a:r>
          </a:p>
          <a:p>
            <a:endParaRPr lang="en-GB" altLang="en-US" sz="1600" b="1" dirty="0">
              <a:ea typeface="Calibri" panose="020F0502020204030204" pitchFamily="34" charset="0"/>
              <a:cs typeface="Calibri Light" panose="020F0302020204030204" pitchFamily="34" charset="0"/>
            </a:endParaRPr>
          </a:p>
          <a:p>
            <a:r>
              <a:rPr lang="en-GB" altLang="en-US" sz="1600" b="1" dirty="0" smtClean="0">
                <a:ea typeface="Calibri" panose="020F0502020204030204" pitchFamily="34" charset="0"/>
                <a:cs typeface="Calibri Light" panose="020F0302020204030204" pitchFamily="34" charset="0"/>
              </a:rPr>
              <a:t>Uranium 238 has a half-life of 4.5 x 10⁹ years (4.5 Ga)</a:t>
            </a:r>
          </a:p>
          <a:p>
            <a:r>
              <a:rPr lang="en-GB" altLang="en-US" sz="1600" b="1" dirty="0" smtClean="0">
                <a:ea typeface="Calibri" panose="020F0502020204030204" pitchFamily="34" charset="0"/>
                <a:cs typeface="Calibri Light" panose="020F0302020204030204" pitchFamily="34" charset="0"/>
              </a:rPr>
              <a:t>Uranium 234 has a half-life of 2.33 x 10⁵ years</a:t>
            </a:r>
          </a:p>
          <a:p>
            <a:r>
              <a:rPr lang="en-GB" altLang="en-US" sz="1600" b="1" dirty="0" smtClean="0">
                <a:ea typeface="Calibri" panose="020F0502020204030204" pitchFamily="34" charset="0"/>
                <a:cs typeface="Calibri Light" panose="020F0302020204030204" pitchFamily="34" charset="0"/>
              </a:rPr>
              <a:t>Thorium 230 has a half-life of 8.3 x 10⁴years</a:t>
            </a:r>
          </a:p>
        </p:txBody>
      </p:sp>
      <p:sp>
        <p:nvSpPr>
          <p:cNvPr id="4" name="Slide Number Placeholder 3"/>
          <p:cNvSpPr>
            <a:spLocks noGrp="1"/>
          </p:cNvSpPr>
          <p:nvPr>
            <p:ph type="sldNum" sz="quarter" idx="10"/>
          </p:nvPr>
        </p:nvSpPr>
        <p:spPr/>
        <p:txBody>
          <a:bodyPr/>
          <a:lstStyle/>
          <a:p>
            <a:fld id="{F5F5AC36-703C-4295-AA77-793D7338D076}" type="slidenum">
              <a:rPr lang="en-GB" smtClean="0"/>
              <a:t>12</a:t>
            </a:fld>
            <a:endParaRPr lang="en-GB" dirty="0"/>
          </a:p>
        </p:txBody>
      </p:sp>
    </p:spTree>
    <p:extLst>
      <p:ext uri="{BB962C8B-B14F-4D97-AF65-F5344CB8AC3E}">
        <p14:creationId xmlns:p14="http://schemas.microsoft.com/office/powerpoint/2010/main" val="2925731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7181" y="4805161"/>
            <a:ext cx="6273800" cy="4711700"/>
          </a:xfrm>
        </p:spPr>
        <p:txBody>
          <a:bodyPr/>
          <a:lstStyle/>
          <a:p>
            <a:r>
              <a:rPr lang="en-GB" sz="1600" b="1" dirty="0" smtClean="0">
                <a:solidFill>
                  <a:schemeClr val="accent2">
                    <a:lumMod val="50000"/>
                  </a:schemeClr>
                </a:solidFill>
              </a:rPr>
              <a:t>Sources:</a:t>
            </a:r>
            <a:r>
              <a:rPr lang="en-GB" sz="1600" b="1" dirty="0" smtClean="0"/>
              <a:t> Robert Muir Wood (1978) </a:t>
            </a:r>
            <a:r>
              <a:rPr lang="en-GB" sz="1600" b="1" i="1" dirty="0" smtClean="0"/>
              <a:t>On the Rocks, </a:t>
            </a:r>
            <a:r>
              <a:rPr lang="en-GB" sz="1600" b="1" dirty="0" smtClean="0"/>
              <a:t>chapter 6;  Richard Dawkins (2009) ‘Radioactive Clocks’ in </a:t>
            </a:r>
            <a:r>
              <a:rPr lang="en-GB" sz="1600" b="1" i="1" dirty="0" smtClean="0"/>
              <a:t>The Greatest Show on Earth, </a:t>
            </a:r>
            <a:r>
              <a:rPr lang="en-GB" sz="1600" b="1" dirty="0" smtClean="0"/>
              <a:t>pp 91-102; Jan </a:t>
            </a:r>
            <a:r>
              <a:rPr lang="en-GB" altLang="en-US" sz="1600" b="1" dirty="0" err="1" smtClean="0">
                <a:ea typeface="Calibri" panose="020F0502020204030204" pitchFamily="34" charset="0"/>
                <a:cs typeface="Calibri Light" panose="020F0302020204030204" pitchFamily="34" charset="0"/>
              </a:rPr>
              <a:t>Zalasiewicz</a:t>
            </a:r>
            <a:r>
              <a:rPr lang="en-GB" altLang="en-US" sz="1600" b="1" dirty="0" smtClean="0">
                <a:ea typeface="Calibri" panose="020F0502020204030204" pitchFamily="34" charset="0"/>
                <a:cs typeface="Calibri Light" panose="020F0302020204030204" pitchFamily="34" charset="0"/>
              </a:rPr>
              <a:t> (2016) ‘Time-keeper Rocks’ in </a:t>
            </a:r>
            <a:r>
              <a:rPr lang="en-GB" altLang="en-US" sz="1600" b="1" i="1" dirty="0" smtClean="0">
                <a:ea typeface="Calibri" panose="020F0502020204030204" pitchFamily="34" charset="0"/>
                <a:cs typeface="Calibri Light" panose="020F0302020204030204" pitchFamily="34" charset="0"/>
              </a:rPr>
              <a:t>Rocks: A Very Short Introduction, </a:t>
            </a:r>
            <a:r>
              <a:rPr lang="en-GB" altLang="en-US" sz="1600" b="1" i="0" dirty="0" smtClean="0">
                <a:ea typeface="Calibri" panose="020F0502020204030204" pitchFamily="34" charset="0"/>
                <a:cs typeface="Calibri Light" panose="020F0302020204030204" pitchFamily="34" charset="0"/>
              </a:rPr>
              <a:t>pp 27-28; Graham Park, ‘Absolute dating’ in  </a:t>
            </a:r>
            <a:r>
              <a:rPr lang="en-GB" altLang="en-US" sz="1600" b="1" i="1" dirty="0" smtClean="0">
                <a:ea typeface="Calibri" panose="020F0502020204030204" pitchFamily="34" charset="0"/>
                <a:cs typeface="Calibri Light" panose="020F0302020204030204" pitchFamily="34" charset="0"/>
              </a:rPr>
              <a:t>Introducing Geology </a:t>
            </a:r>
            <a:r>
              <a:rPr lang="en-GB" altLang="en-US" sz="1600" b="1" i="0" dirty="0" smtClean="0">
                <a:ea typeface="Calibri" panose="020F0502020204030204" pitchFamily="34" charset="0"/>
                <a:cs typeface="Calibri Light" panose="020F0302020204030204" pitchFamily="34" charset="0"/>
              </a:rPr>
              <a:t>(2019) pp 74-76. </a:t>
            </a:r>
            <a:br>
              <a:rPr lang="en-GB" altLang="en-US" sz="1600" b="1" i="0" dirty="0" smtClean="0">
                <a:ea typeface="Calibri" panose="020F0502020204030204" pitchFamily="34" charset="0"/>
                <a:cs typeface="Calibri Light" panose="020F0302020204030204" pitchFamily="34" charset="0"/>
              </a:rPr>
            </a:br>
            <a:r>
              <a:rPr lang="en-GB" altLang="en-US" sz="1600" b="1" i="0" dirty="0" smtClean="0">
                <a:solidFill>
                  <a:schemeClr val="accent2">
                    <a:lumMod val="50000"/>
                  </a:schemeClr>
                </a:solidFill>
                <a:ea typeface="Calibri" panose="020F0502020204030204" pitchFamily="34" charset="0"/>
                <a:cs typeface="Calibri Light" panose="020F0302020204030204" pitchFamily="34" charset="0"/>
              </a:rPr>
              <a:t>The zircon crystal sequence is adapted from </a:t>
            </a:r>
            <a:r>
              <a:rPr lang="en-GB" altLang="en-US" sz="1600" b="1" i="0" dirty="0" smtClean="0">
                <a:ea typeface="Calibri" panose="020F0502020204030204" pitchFamily="34" charset="0"/>
                <a:cs typeface="Calibri Light" panose="020F0302020204030204" pitchFamily="34" charset="0"/>
              </a:rPr>
              <a:t>Adam Hart-Davis</a:t>
            </a:r>
            <a:r>
              <a:rPr lang="en-GB" altLang="en-US" sz="1600" b="1" i="0" baseline="0" dirty="0" smtClean="0">
                <a:ea typeface="Calibri" panose="020F0502020204030204" pitchFamily="34" charset="0"/>
                <a:cs typeface="Calibri Light" panose="020F0302020204030204" pitchFamily="34" charset="0"/>
              </a:rPr>
              <a:t> (</a:t>
            </a:r>
            <a:r>
              <a:rPr lang="en-GB" altLang="en-US" sz="1600" b="1" i="0" baseline="0" dirty="0" err="1" smtClean="0">
                <a:ea typeface="Calibri" panose="020F0502020204030204" pitchFamily="34" charset="0"/>
                <a:cs typeface="Calibri Light" panose="020F0302020204030204" pitchFamily="34" charset="0"/>
              </a:rPr>
              <a:t>ed</a:t>
            </a:r>
            <a:r>
              <a:rPr lang="en-GB" altLang="en-US" sz="1600" b="1" i="0" baseline="0" dirty="0" smtClean="0">
                <a:ea typeface="Calibri" panose="020F0502020204030204" pitchFamily="34" charset="0"/>
                <a:cs typeface="Calibri Light" panose="020F0302020204030204" pitchFamily="34" charset="0"/>
              </a:rPr>
              <a:t>) </a:t>
            </a:r>
            <a:r>
              <a:rPr lang="en-GB" altLang="en-US" sz="1600" b="1" i="1" baseline="0" dirty="0" smtClean="0">
                <a:ea typeface="Calibri" panose="020F0502020204030204" pitchFamily="34" charset="0"/>
                <a:cs typeface="Calibri Light" panose="020F0302020204030204" pitchFamily="34" charset="0"/>
              </a:rPr>
              <a:t>Science:  The Definitive Visual Guide </a:t>
            </a:r>
            <a:r>
              <a:rPr lang="en-GB" altLang="en-US" sz="1600" b="1" i="0" baseline="0" dirty="0" smtClean="0">
                <a:ea typeface="Calibri" panose="020F0502020204030204" pitchFamily="34" charset="0"/>
                <a:cs typeface="Calibri Light" panose="020F0302020204030204" pitchFamily="34" charset="0"/>
              </a:rPr>
              <a:t>(2015) Penguin Random House, </a:t>
            </a:r>
            <a:r>
              <a:rPr lang="en-GB" altLang="en-US" sz="1600" b="1" i="0" dirty="0" smtClean="0">
                <a:ea typeface="Calibri" panose="020F0502020204030204" pitchFamily="34" charset="0"/>
                <a:cs typeface="Calibri Light" panose="020F0302020204030204" pitchFamily="34" charset="0"/>
              </a:rPr>
              <a:t>‘Dating the Earth’ p 180.  </a:t>
            </a:r>
          </a:p>
          <a:p>
            <a:r>
              <a:rPr lang="en-GB" sz="1600" b="1" dirty="0">
                <a:solidFill>
                  <a:schemeClr val="accent2">
                    <a:lumMod val="50000"/>
                  </a:schemeClr>
                </a:solidFill>
              </a:rPr>
              <a:t>Source </a:t>
            </a:r>
            <a:r>
              <a:rPr lang="en-GB" sz="1600" b="1" dirty="0" smtClean="0">
                <a:solidFill>
                  <a:schemeClr val="accent2">
                    <a:lumMod val="50000"/>
                  </a:schemeClr>
                </a:solidFill>
              </a:rPr>
              <a:t>for bottom table is</a:t>
            </a:r>
            <a:r>
              <a:rPr lang="en-GB" sz="1600" b="1" dirty="0" smtClean="0"/>
              <a:t> </a:t>
            </a:r>
            <a:r>
              <a:rPr lang="en-GB" sz="1600" b="1" dirty="0"/>
              <a:t>Richard Dawkins (2009) ‘Radioactive Clocks’ in </a:t>
            </a:r>
            <a:r>
              <a:rPr lang="en-GB" sz="1600" b="1" i="1" dirty="0"/>
              <a:t>The Greatest Show on Earth </a:t>
            </a:r>
            <a:r>
              <a:rPr lang="en-GB" sz="1600" b="1" dirty="0"/>
              <a:t>pp 91-102 </a:t>
            </a:r>
          </a:p>
          <a:p>
            <a:r>
              <a:rPr lang="en-GB" sz="1600" b="1" i="0" dirty="0" smtClean="0">
                <a:cs typeface="Calibri Light" panose="020F0302020204030204" pitchFamily="34" charset="0"/>
              </a:rPr>
              <a:t>A brief account of the </a:t>
            </a:r>
            <a:r>
              <a:rPr lang="en-GB" sz="1600" b="1" i="0" dirty="0" smtClean="0">
                <a:solidFill>
                  <a:srgbClr val="FF0000"/>
                </a:solidFill>
                <a:cs typeface="Calibri Light" panose="020F0302020204030204" pitchFamily="34" charset="0"/>
              </a:rPr>
              <a:t>technical and intellectual complexity of analysing the structure and probing the age of ancient zircon crystals </a:t>
            </a:r>
            <a:r>
              <a:rPr lang="en-GB" sz="1600" b="1" i="0" dirty="0" smtClean="0">
                <a:cs typeface="Calibri Light" panose="020F0302020204030204" pitchFamily="34" charset="0"/>
              </a:rPr>
              <a:t>is provided by Edmond </a:t>
            </a:r>
            <a:r>
              <a:rPr lang="en-GB" sz="1600" b="1" i="0" dirty="0" err="1" smtClean="0">
                <a:cs typeface="Calibri Light" panose="020F0302020204030204" pitchFamily="34" charset="0"/>
              </a:rPr>
              <a:t>Mathez</a:t>
            </a:r>
            <a:r>
              <a:rPr lang="en-GB" sz="1600" b="1" i="0" dirty="0" smtClean="0">
                <a:cs typeface="Calibri Light" panose="020F0302020204030204" pitchFamily="34" charset="0"/>
              </a:rPr>
              <a:t> (</a:t>
            </a:r>
            <a:r>
              <a:rPr lang="en-GB" sz="1600" b="1" i="0" dirty="0" err="1" smtClean="0">
                <a:cs typeface="Calibri Light" panose="020F0302020204030204" pitchFamily="34" charset="0"/>
              </a:rPr>
              <a:t>ed</a:t>
            </a:r>
            <a:r>
              <a:rPr lang="en-GB" sz="1600" b="1" i="0" dirty="0" smtClean="0">
                <a:cs typeface="Calibri Light" panose="020F0302020204030204" pitchFamily="34" charset="0"/>
              </a:rPr>
              <a:t>) </a:t>
            </a:r>
            <a:r>
              <a:rPr lang="en-GB" sz="1600" b="1" i="1" dirty="0" smtClean="0">
                <a:cs typeface="Calibri Light" panose="020F0302020204030204" pitchFamily="34" charset="0"/>
              </a:rPr>
              <a:t>Earth: Inside and Out</a:t>
            </a:r>
            <a:r>
              <a:rPr lang="en-GB" sz="1600" b="1" i="0" dirty="0" smtClean="0">
                <a:cs typeface="Calibri Light" panose="020F0302020204030204" pitchFamily="34" charset="0"/>
              </a:rPr>
              <a:t>, excerpt on ‘Zircon Chronology’ (2000) New Press/ American Museum of Natural History (web-based ‘Curriculum Collection’). Key points are need to locate crystals in their wider geological context; to direct </a:t>
            </a:r>
            <a:r>
              <a:rPr lang="en-GB" sz="1600" b="1" dirty="0" smtClean="0">
                <a:cs typeface="Calibri Light" panose="020F0302020204030204" pitchFamily="34" charset="0"/>
              </a:rPr>
              <a:t>probes </a:t>
            </a:r>
            <a:r>
              <a:rPr lang="en-GB" sz="1600" b="1" dirty="0">
                <a:cs typeface="Calibri Light" panose="020F0302020204030204" pitchFamily="34" charset="0"/>
              </a:rPr>
              <a:t>to address </a:t>
            </a:r>
            <a:r>
              <a:rPr lang="en-GB" sz="1600" b="1" dirty="0" smtClean="0">
                <a:cs typeface="Calibri Light" panose="020F0302020204030204" pitchFamily="34" charset="0"/>
              </a:rPr>
              <a:t>specific </a:t>
            </a:r>
            <a:r>
              <a:rPr lang="en-GB" sz="1600" b="1" dirty="0">
                <a:cs typeface="Calibri Light" panose="020F0302020204030204" pitchFamily="34" charset="0"/>
              </a:rPr>
              <a:t>layers of </a:t>
            </a:r>
            <a:r>
              <a:rPr lang="en-GB" sz="1600" b="1" dirty="0" smtClean="0">
                <a:cs typeface="Calibri Light" panose="020F0302020204030204" pitchFamily="34" charset="0"/>
              </a:rPr>
              <a:t>crystallisation; and to </a:t>
            </a:r>
            <a:r>
              <a:rPr lang="en-GB" sz="1600" b="1" dirty="0">
                <a:cs typeface="Calibri Light" panose="020F0302020204030204" pitchFamily="34" charset="0"/>
              </a:rPr>
              <a:t>separate out scarce but dense zircons </a:t>
            </a:r>
            <a:r>
              <a:rPr lang="en-GB" sz="1600" b="1" dirty="0" smtClean="0">
                <a:cs typeface="Calibri Light" panose="020F0302020204030204" pitchFamily="34" charset="0"/>
              </a:rPr>
              <a:t>from matrix for mass spectrometry </a:t>
            </a:r>
            <a:endParaRPr lang="en-GB" sz="1600" b="1" i="0" dirty="0"/>
          </a:p>
        </p:txBody>
      </p:sp>
      <p:sp>
        <p:nvSpPr>
          <p:cNvPr id="4" name="Slide Number Placeholder 3"/>
          <p:cNvSpPr>
            <a:spLocks noGrp="1"/>
          </p:cNvSpPr>
          <p:nvPr>
            <p:ph type="sldNum" sz="quarter" idx="10"/>
          </p:nvPr>
        </p:nvSpPr>
        <p:spPr/>
        <p:txBody>
          <a:bodyPr/>
          <a:lstStyle/>
          <a:p>
            <a:fld id="{F5F5AC36-703C-4295-AA77-793D7338D076}" type="slidenum">
              <a:rPr lang="en-GB" smtClean="0"/>
              <a:t>13</a:t>
            </a:fld>
            <a:endParaRPr lang="en-GB" dirty="0"/>
          </a:p>
        </p:txBody>
      </p:sp>
    </p:spTree>
    <p:extLst>
      <p:ext uri="{BB962C8B-B14F-4D97-AF65-F5344CB8AC3E}">
        <p14:creationId xmlns:p14="http://schemas.microsoft.com/office/powerpoint/2010/main" val="3929808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7"/>
            <a:ext cx="6015037" cy="3946692"/>
          </a:xfrm>
        </p:spPr>
        <p:txBody>
          <a:bodyPr/>
          <a:lstStyle/>
          <a:p>
            <a:r>
              <a:rPr lang="en-GB" sz="1600" b="1" dirty="0" smtClean="0">
                <a:solidFill>
                  <a:schemeClr val="accent2">
                    <a:lumMod val="50000"/>
                  </a:schemeClr>
                </a:solidFill>
              </a:rPr>
              <a:t>Source for table of absolute ages of Scottish Precambrian rocks is:</a:t>
            </a:r>
            <a:r>
              <a:rPr lang="en-GB" sz="1600" b="1" dirty="0" smtClean="0"/>
              <a:t>: </a:t>
            </a:r>
            <a:r>
              <a:rPr lang="en-GB" sz="1600" b="1" baseline="0" dirty="0" smtClean="0"/>
              <a:t>Michael </a:t>
            </a:r>
            <a:r>
              <a:rPr lang="en-GB" sz="1600" b="1" dirty="0" smtClean="0"/>
              <a:t>Johnson et al ‘Geological Framework of the North-West Highlands’, in Kathryn Goodenough and Maarten </a:t>
            </a:r>
            <a:r>
              <a:rPr lang="en-GB" sz="1600" b="1" dirty="0" err="1" smtClean="0"/>
              <a:t>Krabbendam</a:t>
            </a:r>
            <a:r>
              <a:rPr lang="en-GB" sz="1600" b="1" dirty="0" smtClean="0"/>
              <a:t> (2011) </a:t>
            </a:r>
            <a:r>
              <a:rPr lang="en-GB" sz="1600" b="1" i="1" dirty="0" smtClean="0"/>
              <a:t>A Geological Excursion Guide to the North-West Highlands of Scotland</a:t>
            </a:r>
            <a:r>
              <a:rPr lang="en-GB" sz="1600" b="1" dirty="0" smtClean="0"/>
              <a:t> EGS/NMS</a:t>
            </a:r>
          </a:p>
          <a:p>
            <a:endParaRPr lang="en-GB" sz="1600" b="1" dirty="0" smtClean="0"/>
          </a:p>
          <a:p>
            <a:r>
              <a:rPr lang="en-GB" sz="1600" b="1" dirty="0" err="1" smtClean="0">
                <a:solidFill>
                  <a:srgbClr val="FF0000"/>
                </a:solidFill>
              </a:rPr>
              <a:t>Tonolite</a:t>
            </a:r>
            <a:r>
              <a:rPr lang="en-GB" sz="1600" b="1" dirty="0" smtClean="0"/>
              <a:t> is a particular form of silica oversaturated, coarse-grained igneous rock</a:t>
            </a:r>
          </a:p>
          <a:p>
            <a:r>
              <a:rPr lang="en-GB" sz="1600" b="1" dirty="0" smtClean="0">
                <a:solidFill>
                  <a:srgbClr val="FF0000"/>
                </a:solidFill>
              </a:rPr>
              <a:t>Granodiorite</a:t>
            </a:r>
            <a:r>
              <a:rPr lang="en-GB" sz="1600" b="1" dirty="0" smtClean="0"/>
              <a:t> is another distinctive and widespread coarse-grained igneous rock</a:t>
            </a:r>
          </a:p>
          <a:p>
            <a:endParaRPr lang="en-GB" dirty="0"/>
          </a:p>
          <a:p>
            <a:endParaRPr lang="en-GB" dirty="0"/>
          </a:p>
        </p:txBody>
      </p:sp>
      <p:sp>
        <p:nvSpPr>
          <p:cNvPr id="4" name="Slide Number Placeholder 3"/>
          <p:cNvSpPr>
            <a:spLocks noGrp="1"/>
          </p:cNvSpPr>
          <p:nvPr>
            <p:ph type="sldNum" sz="quarter" idx="10"/>
          </p:nvPr>
        </p:nvSpPr>
        <p:spPr/>
        <p:txBody>
          <a:bodyPr/>
          <a:lstStyle/>
          <a:p>
            <a:fld id="{F5F5AC36-703C-4295-AA77-793D7338D076}" type="slidenum">
              <a:rPr lang="en-GB" smtClean="0"/>
              <a:t>14</a:t>
            </a:fld>
            <a:endParaRPr lang="en-GB"/>
          </a:p>
        </p:txBody>
      </p:sp>
    </p:spTree>
    <p:extLst>
      <p:ext uri="{BB962C8B-B14F-4D97-AF65-F5344CB8AC3E}">
        <p14:creationId xmlns:p14="http://schemas.microsoft.com/office/powerpoint/2010/main" val="3488826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b="1" dirty="0">
                <a:solidFill>
                  <a:schemeClr val="accent2">
                    <a:lumMod val="50000"/>
                  </a:schemeClr>
                </a:solidFill>
              </a:rPr>
              <a:t>Map and section </a:t>
            </a:r>
            <a:r>
              <a:rPr lang="en-GB" sz="1600" b="1" dirty="0"/>
              <a:t>taken from Peter </a:t>
            </a:r>
            <a:r>
              <a:rPr lang="en-GB" sz="1600" b="1" dirty="0" err="1"/>
              <a:t>Toghill</a:t>
            </a:r>
            <a:r>
              <a:rPr lang="en-GB" sz="1600" b="1" dirty="0"/>
              <a:t> (2000) </a:t>
            </a:r>
            <a:r>
              <a:rPr lang="en-GB" sz="1600" b="1" i="1" dirty="0"/>
              <a:t>The Geology of Britain</a:t>
            </a:r>
            <a:r>
              <a:rPr lang="en-GB" sz="1600" b="1" dirty="0"/>
              <a:t>, Figure 13 p 23 and figure 16 p </a:t>
            </a:r>
            <a:r>
              <a:rPr lang="en-GB" sz="1600" b="1" dirty="0" smtClean="0"/>
              <a:t>25 with discussion through his chapter 1 ‘Britain During the Precambrian’ </a:t>
            </a:r>
            <a:endParaRPr lang="en-GB" sz="1600" b="1" dirty="0"/>
          </a:p>
          <a:p>
            <a:r>
              <a:rPr lang="en-GB" sz="2000" b="1" dirty="0" smtClean="0">
                <a:solidFill>
                  <a:schemeClr val="tx1"/>
                </a:solidFill>
              </a:rPr>
              <a:t> </a:t>
            </a:r>
            <a:endParaRPr lang="en-GB" sz="2000" b="1" dirty="0">
              <a:solidFill>
                <a:schemeClr val="tx1"/>
              </a:solidFill>
            </a:endParaRPr>
          </a:p>
        </p:txBody>
      </p:sp>
      <p:sp>
        <p:nvSpPr>
          <p:cNvPr id="4" name="Slide Number Placeholder 3"/>
          <p:cNvSpPr>
            <a:spLocks noGrp="1"/>
          </p:cNvSpPr>
          <p:nvPr>
            <p:ph type="sldNum" sz="quarter" idx="10"/>
          </p:nvPr>
        </p:nvSpPr>
        <p:spPr/>
        <p:txBody>
          <a:bodyPr/>
          <a:lstStyle/>
          <a:p>
            <a:fld id="{F5F5AC36-703C-4295-AA77-793D7338D076}" type="slidenum">
              <a:rPr lang="en-GB" smtClean="0"/>
              <a:t>15</a:t>
            </a:fld>
            <a:endParaRPr lang="en-GB"/>
          </a:p>
        </p:txBody>
      </p:sp>
    </p:spTree>
    <p:extLst>
      <p:ext uri="{BB962C8B-B14F-4D97-AF65-F5344CB8AC3E}">
        <p14:creationId xmlns:p14="http://schemas.microsoft.com/office/powerpoint/2010/main" val="2720982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597" y="4803276"/>
            <a:ext cx="5510967" cy="3946692"/>
          </a:xfrm>
        </p:spPr>
        <p:txBody>
          <a:bodyPr/>
          <a:lstStyle/>
          <a:p>
            <a:r>
              <a:rPr lang="en-GB" sz="1600" b="1" dirty="0" smtClean="0">
                <a:solidFill>
                  <a:schemeClr val="accent2">
                    <a:lumMod val="75000"/>
                  </a:schemeClr>
                </a:solidFill>
              </a:rPr>
              <a:t>Commentary</a:t>
            </a:r>
            <a:r>
              <a:rPr lang="en-GB" sz="1600" b="1" dirty="0" smtClean="0"/>
              <a:t> on the ‘rock stop’ is provided by Maarten </a:t>
            </a:r>
            <a:r>
              <a:rPr lang="en-GB" sz="1600" b="1" dirty="0" err="1" smtClean="0"/>
              <a:t>Krabbendam</a:t>
            </a:r>
            <a:r>
              <a:rPr lang="en-GB" sz="1600" b="1" dirty="0" smtClean="0"/>
              <a:t> ‘Locality 16.111: Loch </a:t>
            </a:r>
            <a:r>
              <a:rPr lang="en-GB" sz="1600" b="1" dirty="0" err="1" smtClean="0"/>
              <a:t>na</a:t>
            </a:r>
            <a:r>
              <a:rPr lang="en-GB" sz="1600" b="1" dirty="0" smtClean="0"/>
              <a:t> </a:t>
            </a:r>
            <a:r>
              <a:rPr lang="en-GB" sz="1600" b="1" dirty="0" err="1" smtClean="0"/>
              <a:t>Fiacaill</a:t>
            </a:r>
            <a:r>
              <a:rPr lang="en-GB" sz="1600" b="1" dirty="0" smtClean="0"/>
              <a:t> – the multi-coloured rock stop’ within Excursion 16 ‘Roadside Stops around the North West Highlands’ p 205 in Kathryn M. Goodenough and Maarten </a:t>
            </a:r>
            <a:r>
              <a:rPr lang="en-GB" sz="1600" b="1" dirty="0" err="1" smtClean="0"/>
              <a:t>Krabbendam</a:t>
            </a:r>
            <a:r>
              <a:rPr lang="en-GB" sz="1600" b="1" dirty="0" smtClean="0"/>
              <a:t> (</a:t>
            </a:r>
            <a:r>
              <a:rPr lang="en-GB" sz="1600" b="1" dirty="0" err="1" smtClean="0"/>
              <a:t>eds</a:t>
            </a:r>
            <a:r>
              <a:rPr lang="en-GB" sz="1600" b="1" dirty="0" smtClean="0"/>
              <a:t>) (2011) </a:t>
            </a:r>
            <a:r>
              <a:rPr lang="en-GB" sz="1600" b="1" i="1" dirty="0" smtClean="0"/>
              <a:t>A Geological Excursion Guide to the North-West Highlands of Scotland </a:t>
            </a:r>
            <a:r>
              <a:rPr lang="en-GB" sz="1600" b="1" dirty="0" smtClean="0"/>
              <a:t>EGS/NMS</a:t>
            </a:r>
          </a:p>
          <a:p>
            <a:r>
              <a:rPr lang="en-GB" sz="1600" b="1" dirty="0" smtClean="0"/>
              <a:t>Also relevant are Malcolm Rider (2005) </a:t>
            </a:r>
            <a:r>
              <a:rPr lang="en-GB" sz="1600" b="1" i="1" dirty="0" smtClean="0"/>
              <a:t>Hutton’s Arse</a:t>
            </a:r>
            <a:r>
              <a:rPr lang="en-GB" sz="1600" b="1" dirty="0" smtClean="0"/>
              <a:t>, Rider-French, chapter 6 and John </a:t>
            </a:r>
            <a:r>
              <a:rPr lang="en-GB" sz="1600" b="1" dirty="0" err="1" smtClean="0"/>
              <a:t>Mendum</a:t>
            </a:r>
            <a:r>
              <a:rPr lang="en-GB" sz="1600" b="1" dirty="0" smtClean="0"/>
              <a:t> et al (2001) </a:t>
            </a:r>
            <a:r>
              <a:rPr lang="en-GB" sz="1600" b="1" i="1" dirty="0" smtClean="0"/>
              <a:t>Northwest Highlands: A landscape fashioned by geology</a:t>
            </a:r>
            <a:r>
              <a:rPr lang="en-GB" sz="1600" b="1" dirty="0" smtClean="0"/>
              <a:t> BGS/SNH pp 10-11 ‘The early crust’</a:t>
            </a:r>
          </a:p>
        </p:txBody>
      </p:sp>
      <p:sp>
        <p:nvSpPr>
          <p:cNvPr id="4" name="Slide Number Placeholder 3"/>
          <p:cNvSpPr>
            <a:spLocks noGrp="1"/>
          </p:cNvSpPr>
          <p:nvPr>
            <p:ph type="sldNum" sz="quarter" idx="10"/>
          </p:nvPr>
        </p:nvSpPr>
        <p:spPr/>
        <p:txBody>
          <a:bodyPr/>
          <a:lstStyle/>
          <a:p>
            <a:fld id="{F5F5AC36-703C-4295-AA77-793D7338D076}" type="slidenum">
              <a:rPr lang="en-GB" smtClean="0"/>
              <a:t>16</a:t>
            </a:fld>
            <a:endParaRPr lang="en-GB"/>
          </a:p>
        </p:txBody>
      </p:sp>
    </p:spTree>
    <p:extLst>
      <p:ext uri="{BB962C8B-B14F-4D97-AF65-F5344CB8AC3E}">
        <p14:creationId xmlns:p14="http://schemas.microsoft.com/office/powerpoint/2010/main" val="3102120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F5AC36-703C-4295-AA77-793D7338D076}" type="slidenum">
              <a:rPr lang="en-GB" smtClean="0"/>
              <a:t>17</a:t>
            </a:fld>
            <a:endParaRPr lang="en-GB"/>
          </a:p>
        </p:txBody>
      </p:sp>
    </p:spTree>
    <p:extLst>
      <p:ext uri="{BB962C8B-B14F-4D97-AF65-F5344CB8AC3E}">
        <p14:creationId xmlns:p14="http://schemas.microsoft.com/office/powerpoint/2010/main" val="28259090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6"/>
            <a:ext cx="6015037" cy="4512563"/>
          </a:xfrm>
        </p:spPr>
        <p:txBody>
          <a:bodyPr/>
          <a:lstStyle/>
          <a:p>
            <a:r>
              <a:rPr lang="en-GB" sz="1600" b="1" dirty="0" smtClean="0">
                <a:solidFill>
                  <a:schemeClr val="accent2">
                    <a:lumMod val="50000"/>
                  </a:schemeClr>
                </a:solidFill>
              </a:rPr>
              <a:t>Sources for portraits</a:t>
            </a:r>
          </a:p>
          <a:p>
            <a:r>
              <a:rPr lang="en-GB" sz="1600" b="1" dirty="0" smtClean="0"/>
              <a:t>Portrait of Lord Kelvin: Wikipedia Images, Pinterest: Historical </a:t>
            </a:r>
            <a:br>
              <a:rPr lang="en-GB" sz="1600" b="1" dirty="0" smtClean="0"/>
            </a:br>
            <a:r>
              <a:rPr lang="en-GB" sz="1600" b="1" dirty="0" smtClean="0"/>
              <a:t>	People, Historical Portraits</a:t>
            </a:r>
          </a:p>
          <a:p>
            <a:r>
              <a:rPr lang="en-GB" sz="1600" b="1" dirty="0" smtClean="0"/>
              <a:t>Portrait of Arthur Holmes: Wikipedia Images, Geological Society of </a:t>
            </a:r>
          </a:p>
          <a:p>
            <a:r>
              <a:rPr lang="en-GB" sz="1600" b="1" dirty="0"/>
              <a:t>	</a:t>
            </a:r>
            <a:r>
              <a:rPr lang="en-GB" sz="1600" b="1" dirty="0" smtClean="0"/>
              <a:t>Glasgow </a:t>
            </a:r>
            <a:r>
              <a:rPr lang="en-GB" sz="1600" b="1" dirty="0" smtClean="0">
                <a:solidFill>
                  <a:schemeClr val="accent6">
                    <a:lumMod val="75000"/>
                  </a:schemeClr>
                </a:solidFill>
              </a:rPr>
              <a:t>[see slides 9 and 37 for Kelvin vs Holmes] </a:t>
            </a:r>
          </a:p>
          <a:p>
            <a:r>
              <a:rPr lang="en-GB" sz="1600" b="1" dirty="0" smtClean="0"/>
              <a:t>Portrait of Martin </a:t>
            </a:r>
            <a:r>
              <a:rPr lang="en-GB" sz="1600" b="1" dirty="0" err="1" smtClean="0"/>
              <a:t>Glaessner</a:t>
            </a:r>
            <a:r>
              <a:rPr lang="en-GB" sz="1600" b="1" dirty="0" smtClean="0"/>
              <a:t>: Wikipedia Images, Australian Academy </a:t>
            </a:r>
          </a:p>
          <a:p>
            <a:r>
              <a:rPr lang="en-GB" sz="1600" b="1" dirty="0"/>
              <a:t>	</a:t>
            </a:r>
            <a:r>
              <a:rPr lang="en-GB" sz="1600" b="1" dirty="0" smtClean="0"/>
              <a:t>of Sciences</a:t>
            </a:r>
          </a:p>
          <a:p>
            <a:r>
              <a:rPr lang="en-GB" sz="1600" b="1" dirty="0" smtClean="0"/>
              <a:t>Portrait of </a:t>
            </a:r>
            <a:r>
              <a:rPr lang="en-GB" sz="1600" b="1" dirty="0" err="1" smtClean="0"/>
              <a:t>Dolf</a:t>
            </a:r>
            <a:r>
              <a:rPr lang="en-GB" sz="1600" b="1" dirty="0" smtClean="0"/>
              <a:t> Seilacher: Wikipedia Images, </a:t>
            </a:r>
            <a:r>
              <a:rPr lang="en-GB" sz="1600" b="1" dirty="0" err="1" smtClean="0"/>
              <a:t>Alchetron</a:t>
            </a:r>
            <a:r>
              <a:rPr lang="en-GB" sz="1600" b="1" dirty="0" smtClean="0"/>
              <a:t>, the Free </a:t>
            </a:r>
          </a:p>
          <a:p>
            <a:r>
              <a:rPr lang="en-GB" sz="1600" b="1" dirty="0"/>
              <a:t>	</a:t>
            </a:r>
            <a:r>
              <a:rPr lang="en-GB" sz="1600" b="1" dirty="0" smtClean="0"/>
              <a:t>Social </a:t>
            </a:r>
            <a:r>
              <a:rPr lang="en-GB" sz="1600" b="1" dirty="0" err="1" smtClean="0"/>
              <a:t>Encyclopedia</a:t>
            </a:r>
            <a:r>
              <a:rPr lang="en-GB" sz="1600" b="1" dirty="0" smtClean="0"/>
              <a:t> </a:t>
            </a:r>
            <a:br>
              <a:rPr lang="en-GB" sz="1600" b="1" dirty="0" smtClean="0"/>
            </a:br>
            <a:r>
              <a:rPr lang="en-GB" sz="1600" b="1" dirty="0" smtClean="0"/>
              <a:t>	</a:t>
            </a:r>
            <a:r>
              <a:rPr lang="en-GB" sz="1600" b="1" dirty="0" smtClean="0">
                <a:solidFill>
                  <a:schemeClr val="accent6">
                    <a:lumMod val="75000"/>
                  </a:schemeClr>
                </a:solidFill>
              </a:rPr>
              <a:t>[see slides 31 and 37 for </a:t>
            </a:r>
            <a:r>
              <a:rPr lang="en-GB" sz="1600" b="1" dirty="0" err="1" smtClean="0">
                <a:solidFill>
                  <a:schemeClr val="accent6">
                    <a:lumMod val="75000"/>
                  </a:schemeClr>
                </a:solidFill>
              </a:rPr>
              <a:t>Glaessner</a:t>
            </a:r>
            <a:r>
              <a:rPr lang="en-GB" sz="1600" b="1" dirty="0" smtClean="0">
                <a:solidFill>
                  <a:schemeClr val="accent6">
                    <a:lumMod val="75000"/>
                  </a:schemeClr>
                </a:solidFill>
              </a:rPr>
              <a:t> vs Seilacher]</a:t>
            </a:r>
          </a:p>
          <a:p>
            <a:r>
              <a:rPr lang="en-GB" sz="1600" b="1" dirty="0" smtClean="0"/>
              <a:t>Portrait of Lynn </a:t>
            </a:r>
            <a:r>
              <a:rPr lang="en-GB" sz="1600" b="1" dirty="0" err="1" smtClean="0"/>
              <a:t>Margulis</a:t>
            </a:r>
            <a:r>
              <a:rPr lang="en-GB" sz="1600" b="1" dirty="0" smtClean="0"/>
              <a:t>: Wikipedia Images, Wikipedia image</a:t>
            </a:r>
          </a:p>
          <a:p>
            <a:r>
              <a:rPr lang="en-GB" sz="1600" b="1" dirty="0"/>
              <a:t>	</a:t>
            </a:r>
            <a:r>
              <a:rPr lang="en-GB" sz="1600" b="1" dirty="0" smtClean="0">
                <a:solidFill>
                  <a:schemeClr val="accent6">
                    <a:lumMod val="75000"/>
                  </a:schemeClr>
                </a:solidFill>
              </a:rPr>
              <a:t>[see slides 29, 30 and 37] </a:t>
            </a:r>
          </a:p>
          <a:p>
            <a:r>
              <a:rPr lang="en-GB" sz="1600" b="1" dirty="0" smtClean="0"/>
              <a:t>Portrait of Bill </a:t>
            </a:r>
            <a:r>
              <a:rPr lang="en-GB" sz="1600" b="1" dirty="0" err="1" smtClean="0"/>
              <a:t>Schopf</a:t>
            </a:r>
            <a:r>
              <a:rPr lang="en-GB" sz="1600" b="1" dirty="0" smtClean="0"/>
              <a:t>: Wikipedia Images, EPSS (Earth, Planetary and </a:t>
            </a:r>
          </a:p>
          <a:p>
            <a:r>
              <a:rPr lang="en-GB" sz="1600" b="1" dirty="0"/>
              <a:t>	</a:t>
            </a:r>
            <a:r>
              <a:rPr lang="en-GB" sz="1600" b="1" dirty="0" smtClean="0"/>
              <a:t>Space Sciences), UCLA</a:t>
            </a:r>
          </a:p>
          <a:p>
            <a:r>
              <a:rPr lang="en-GB" sz="1600" b="1" dirty="0" smtClean="0"/>
              <a:t>Portrait of Martin </a:t>
            </a:r>
            <a:r>
              <a:rPr lang="en-GB" sz="1600" b="1" dirty="0" err="1" smtClean="0"/>
              <a:t>Brasier</a:t>
            </a:r>
            <a:r>
              <a:rPr lang="en-GB" sz="1600" b="1" dirty="0" smtClean="0"/>
              <a:t>: Wikipedia Images, </a:t>
            </a:r>
            <a:r>
              <a:rPr lang="en-GB" sz="1600" b="1" dirty="0" err="1" smtClean="0"/>
              <a:t>Micropalaeontological</a:t>
            </a:r>
            <a:r>
              <a:rPr lang="en-GB" sz="1600" b="1" dirty="0" smtClean="0"/>
              <a:t> </a:t>
            </a:r>
            <a:br>
              <a:rPr lang="en-GB" sz="1600" b="1" dirty="0" smtClean="0"/>
            </a:br>
            <a:r>
              <a:rPr lang="en-GB" sz="1600" b="1" dirty="0" smtClean="0"/>
              <a:t>	Society </a:t>
            </a:r>
            <a:r>
              <a:rPr lang="en-GB" sz="1600" b="1" dirty="0" smtClean="0">
                <a:solidFill>
                  <a:schemeClr val="accent6">
                    <a:lumMod val="75000"/>
                  </a:schemeClr>
                </a:solidFill>
              </a:rPr>
              <a:t>[see slides 25, 26 and 37 for </a:t>
            </a:r>
            <a:r>
              <a:rPr lang="en-GB" sz="1600" b="1" dirty="0" err="1" smtClean="0">
                <a:solidFill>
                  <a:schemeClr val="accent6">
                    <a:lumMod val="75000"/>
                  </a:schemeClr>
                </a:solidFill>
              </a:rPr>
              <a:t>Schopf</a:t>
            </a:r>
            <a:r>
              <a:rPr lang="en-GB" sz="1600" b="1" dirty="0" smtClean="0">
                <a:solidFill>
                  <a:schemeClr val="accent6">
                    <a:lumMod val="75000"/>
                  </a:schemeClr>
                </a:solidFill>
              </a:rPr>
              <a:t> vs </a:t>
            </a:r>
            <a:r>
              <a:rPr lang="en-GB" sz="1600" b="1" dirty="0" err="1" smtClean="0">
                <a:solidFill>
                  <a:schemeClr val="accent6">
                    <a:lumMod val="75000"/>
                  </a:schemeClr>
                </a:solidFill>
              </a:rPr>
              <a:t>Brasier</a:t>
            </a:r>
            <a:r>
              <a:rPr lang="en-GB" sz="1600" b="1" dirty="0" smtClean="0">
                <a:solidFill>
                  <a:schemeClr val="accent6">
                    <a:lumMod val="75000"/>
                  </a:schemeClr>
                </a:solidFill>
              </a:rPr>
              <a:t>]</a:t>
            </a:r>
          </a:p>
          <a:p>
            <a:r>
              <a:rPr lang="en-GB" sz="1600" b="1" dirty="0" smtClean="0"/>
              <a:t>Portrait of Joseph </a:t>
            </a:r>
            <a:r>
              <a:rPr lang="en-GB" sz="1600" b="1" dirty="0" err="1" smtClean="0"/>
              <a:t>Kirschvink</a:t>
            </a:r>
            <a:r>
              <a:rPr lang="en-GB" sz="1600" b="1" dirty="0" smtClean="0"/>
              <a:t>: Wikipedia Images, Division of </a:t>
            </a:r>
          </a:p>
          <a:p>
            <a:r>
              <a:rPr lang="en-GB" sz="1600" b="1" dirty="0"/>
              <a:t>	</a:t>
            </a:r>
            <a:r>
              <a:rPr lang="en-GB" sz="1600" b="1" dirty="0" smtClean="0"/>
              <a:t>Geological and Planetary Sciences, Caltech </a:t>
            </a:r>
            <a:r>
              <a:rPr lang="en-GB" sz="1600" b="1" dirty="0" smtClean="0">
                <a:solidFill>
                  <a:schemeClr val="accent6">
                    <a:lumMod val="75000"/>
                  </a:schemeClr>
                </a:solidFill>
              </a:rPr>
              <a:t>[see slide 28]</a:t>
            </a:r>
          </a:p>
          <a:p>
            <a:endParaRPr lang="en-GB" dirty="0"/>
          </a:p>
        </p:txBody>
      </p:sp>
      <p:sp>
        <p:nvSpPr>
          <p:cNvPr id="4" name="Slide Number Placeholder 3"/>
          <p:cNvSpPr>
            <a:spLocks noGrp="1"/>
          </p:cNvSpPr>
          <p:nvPr>
            <p:ph type="sldNum" sz="quarter" idx="10"/>
          </p:nvPr>
        </p:nvSpPr>
        <p:spPr/>
        <p:txBody>
          <a:bodyPr/>
          <a:lstStyle/>
          <a:p>
            <a:fld id="{F5F5AC36-703C-4295-AA77-793D7338D076}" type="slidenum">
              <a:rPr lang="en-GB" smtClean="0"/>
              <a:t>18</a:t>
            </a:fld>
            <a:endParaRPr lang="en-GB"/>
          </a:p>
        </p:txBody>
      </p:sp>
    </p:spTree>
    <p:extLst>
      <p:ext uri="{BB962C8B-B14F-4D97-AF65-F5344CB8AC3E}">
        <p14:creationId xmlns:p14="http://schemas.microsoft.com/office/powerpoint/2010/main" val="2438213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F5AC36-703C-4295-AA77-793D7338D076}" type="slidenum">
              <a:rPr lang="en-GB" smtClean="0"/>
              <a:t>19</a:t>
            </a:fld>
            <a:endParaRPr lang="en-GB"/>
          </a:p>
        </p:txBody>
      </p:sp>
    </p:spTree>
    <p:extLst>
      <p:ext uri="{BB962C8B-B14F-4D97-AF65-F5344CB8AC3E}">
        <p14:creationId xmlns:p14="http://schemas.microsoft.com/office/powerpoint/2010/main" val="1142418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1250950"/>
            <a:ext cx="6015037" cy="3384550"/>
          </a:xfrm>
        </p:spPr>
      </p:sp>
      <p:sp>
        <p:nvSpPr>
          <p:cNvPr id="3" name="Notes Placeholder 2"/>
          <p:cNvSpPr>
            <a:spLocks noGrp="1"/>
          </p:cNvSpPr>
          <p:nvPr>
            <p:ph type="body" idx="1"/>
          </p:nvPr>
        </p:nvSpPr>
        <p:spPr/>
        <p:txBody>
          <a:bodyPr/>
          <a:lstStyle/>
          <a:p>
            <a:r>
              <a:rPr lang="en-GB" sz="1600" b="1" dirty="0" smtClean="0"/>
              <a:t>‘Metamorphic rocks and radioactive or radiometric clocks’ partly because these are </a:t>
            </a:r>
            <a:r>
              <a:rPr lang="en-GB" sz="1600" b="1" dirty="0" smtClean="0">
                <a:solidFill>
                  <a:srgbClr val="FF0000"/>
                </a:solidFill>
              </a:rPr>
              <a:t>key themes (and tools) in Robert Muir Wood’s </a:t>
            </a:r>
            <a:r>
              <a:rPr lang="en-GB" sz="1600" b="1" dirty="0" smtClean="0"/>
              <a:t>(1978) chapter on the Precambrian in </a:t>
            </a:r>
            <a:r>
              <a:rPr lang="en-GB" sz="1600" b="1" i="1" dirty="0" smtClean="0"/>
              <a:t>On the Rocks </a:t>
            </a:r>
          </a:p>
          <a:p>
            <a:r>
              <a:rPr lang="en-GB" sz="1600" b="1" dirty="0" smtClean="0"/>
              <a:t>‘Mainly’ because there are also sequences of un-metamorphosed sedimentary and igneous rocks in the Precambrian</a:t>
            </a:r>
            <a:endParaRPr lang="en-GB" sz="1600" b="1" dirty="0"/>
          </a:p>
          <a:p>
            <a:endParaRPr lang="en-GB" sz="16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a:t>
            </a:fld>
            <a:endParaRPr lang="en-GB"/>
          </a:p>
        </p:txBody>
      </p:sp>
    </p:spTree>
    <p:extLst>
      <p:ext uri="{BB962C8B-B14F-4D97-AF65-F5344CB8AC3E}">
        <p14:creationId xmlns:p14="http://schemas.microsoft.com/office/powerpoint/2010/main" val="36184458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1250950"/>
            <a:ext cx="6015037" cy="3384550"/>
          </a:xfrm>
        </p:spPr>
      </p:sp>
      <p:sp>
        <p:nvSpPr>
          <p:cNvPr id="3" name="Notes Placeholder 2"/>
          <p:cNvSpPr>
            <a:spLocks noGrp="1"/>
          </p:cNvSpPr>
          <p:nvPr>
            <p:ph type="body" idx="1"/>
          </p:nvPr>
        </p:nvSpPr>
        <p:spPr>
          <a:xfrm>
            <a:off x="552787" y="4821937"/>
            <a:ext cx="5898813" cy="3946692"/>
          </a:xfrm>
        </p:spPr>
        <p:txBody>
          <a:bodyPr/>
          <a:lstStyle/>
          <a:p>
            <a:r>
              <a:rPr lang="en-GB" sz="1400" b="1" dirty="0" smtClean="0"/>
              <a:t>The Precambrian 2021 U3a slides definitive version </a:t>
            </a:r>
            <a:r>
              <a:rPr lang="en-GB" sz="1400" b="1" dirty="0"/>
              <a:t> </a:t>
            </a:r>
            <a:r>
              <a:rPr lang="en-GB" sz="1400" b="1" dirty="0" smtClean="0"/>
              <a:t>15.2.21</a:t>
            </a:r>
          </a:p>
          <a:p>
            <a:r>
              <a:rPr lang="en-GB" sz="1400" b="1" dirty="0" smtClean="0"/>
              <a:t>   </a:t>
            </a:r>
          </a:p>
          <a:p>
            <a:r>
              <a:rPr lang="en-GB" sz="1400" b="1" dirty="0" smtClean="0"/>
              <a:t>‘The evolution of the Precambrian’ explores developments during the deep time before the well-established periods from the Cambrian onwards,</a:t>
            </a:r>
            <a:r>
              <a:rPr lang="en-GB" sz="1400" b="1" baseline="0" dirty="0" smtClean="0"/>
              <a:t> </a:t>
            </a:r>
            <a:r>
              <a:rPr lang="en-GB" sz="1400" b="1" baseline="0" dirty="0" smtClean="0">
                <a:solidFill>
                  <a:srgbClr val="FF0000"/>
                </a:solidFill>
              </a:rPr>
              <a:t>back to the time when HISTORICAL GEOLOGY gives way to historical astronomy</a:t>
            </a:r>
          </a:p>
          <a:p>
            <a:endParaRPr lang="en-GB" sz="1400" b="1" dirty="0"/>
          </a:p>
          <a:p>
            <a:r>
              <a:rPr lang="en-GB" sz="1400" b="1" dirty="0" smtClean="0"/>
              <a:t>This historical geology draws particularly on the analysis of metamorphic processes and radiometric clocks discussed in episode one</a:t>
            </a:r>
            <a:endParaRPr lang="en-GB" sz="1400" b="1" i="1" dirty="0" smtClean="0"/>
          </a:p>
          <a:p>
            <a:endParaRPr lang="en-GB" sz="1400" b="1" i="1" dirty="0"/>
          </a:p>
          <a:p>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20</a:t>
            </a:fld>
            <a:endParaRPr lang="en-GB"/>
          </a:p>
        </p:txBody>
      </p:sp>
    </p:spTree>
    <p:extLst>
      <p:ext uri="{BB962C8B-B14F-4D97-AF65-F5344CB8AC3E}">
        <p14:creationId xmlns:p14="http://schemas.microsoft.com/office/powerpoint/2010/main" val="3696065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33257"/>
            <a:ext cx="6015037" cy="4683604"/>
          </a:xfrm>
        </p:spPr>
        <p:txBody>
          <a:bodyPr/>
          <a:lstStyle/>
          <a:p>
            <a:r>
              <a:rPr lang="en-GB" sz="1400" b="1" dirty="0" smtClean="0">
                <a:solidFill>
                  <a:schemeClr val="accent2">
                    <a:lumMod val="50000"/>
                  </a:schemeClr>
                </a:solidFill>
              </a:rPr>
              <a:t>Source for left hand image</a:t>
            </a:r>
            <a:r>
              <a:rPr lang="en-GB" sz="1400" b="1" dirty="0" smtClean="0"/>
              <a:t>: Precambrian section from International Commission on Stratigraphy, ‘International Chronostratigraphic Chart 2020/03’  www.stratigraphy.org</a:t>
            </a:r>
          </a:p>
          <a:p>
            <a:r>
              <a:rPr lang="en-GB" sz="1400" b="1" dirty="0" smtClean="0"/>
              <a:t>Note the </a:t>
            </a:r>
            <a:r>
              <a:rPr lang="en-GB" sz="1400" b="1" dirty="0" smtClean="0">
                <a:solidFill>
                  <a:srgbClr val="FF0000"/>
                </a:solidFill>
              </a:rPr>
              <a:t>International Commission on Stratigraphy </a:t>
            </a:r>
            <a:r>
              <a:rPr lang="en-GB" sz="1400" b="1" dirty="0" smtClean="0"/>
              <a:t>(ICS), founded in 1974, is the largest</a:t>
            </a:r>
            <a:r>
              <a:rPr lang="en-GB" sz="1400" b="1" baseline="0" dirty="0" smtClean="0"/>
              <a:t> active daughter organisation/sub-committee of </a:t>
            </a:r>
            <a:r>
              <a:rPr lang="en-GB" sz="1400" b="1" baseline="0" dirty="0" smtClean="0">
                <a:solidFill>
                  <a:srgbClr val="FF0000"/>
                </a:solidFill>
              </a:rPr>
              <a:t>the International Union of Geological Sciences </a:t>
            </a:r>
            <a:r>
              <a:rPr lang="en-GB" sz="1400" b="1" baseline="0" dirty="0" smtClean="0"/>
              <a:t>(IUGS)</a:t>
            </a:r>
          </a:p>
          <a:p>
            <a:endParaRPr lang="en-GB" sz="1400" b="1" dirty="0" smtClean="0"/>
          </a:p>
          <a:p>
            <a:r>
              <a:rPr lang="en-GB" sz="1400" b="1" dirty="0" smtClean="0"/>
              <a:t>The presentation of the historical geology of the Precambrian in the next ten slides draws particularly on</a:t>
            </a:r>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Thomas R. Holtz (2020) ‘Geology 102: Historical Geology</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Department of Geology, University of Maryland, Spring Semester </a:t>
            </a:r>
            <a:r>
              <a:rPr lang="en-GB" altLang="en-US" sz="1400" b="1" dirty="0" smtClean="0">
                <a:ea typeface="Calibri" panose="020F0502020204030204" pitchFamily="34" charset="0"/>
                <a:cs typeface="Calibri Light" panose="020F0302020204030204" pitchFamily="34" charset="0"/>
              </a:rPr>
              <a:t>2020, lecture notes on the </a:t>
            </a:r>
            <a:r>
              <a:rPr lang="en-GB" altLang="en-US" sz="1400" b="1" dirty="0" err="1" smtClean="0">
                <a:ea typeface="Calibri" panose="020F0502020204030204" pitchFamily="34" charset="0"/>
                <a:cs typeface="Calibri Light" panose="020F0302020204030204" pitchFamily="34" charset="0"/>
              </a:rPr>
              <a:t>Hadean</a:t>
            </a:r>
            <a:r>
              <a:rPr lang="en-GB" altLang="en-US" sz="1400" b="1" dirty="0" smtClean="0">
                <a:ea typeface="Calibri" panose="020F0502020204030204" pitchFamily="34" charset="0"/>
                <a:cs typeface="Calibri Light" panose="020F0302020204030204" pitchFamily="34" charset="0"/>
              </a:rPr>
              <a:t>, </a:t>
            </a:r>
            <a:r>
              <a:rPr lang="en-GB" altLang="en-US" sz="1400" b="1" dirty="0" err="1" smtClean="0">
                <a:ea typeface="Calibri" panose="020F0502020204030204" pitchFamily="34" charset="0"/>
                <a:cs typeface="Calibri Light" panose="020F0302020204030204" pitchFamily="34" charset="0"/>
              </a:rPr>
              <a:t>Archaen</a:t>
            </a:r>
            <a:r>
              <a:rPr lang="en-GB" altLang="en-US" sz="1400" b="1" dirty="0" smtClean="0">
                <a:ea typeface="Calibri" panose="020F0502020204030204" pitchFamily="34" charset="0"/>
                <a:cs typeface="Calibri Light" panose="020F0302020204030204" pitchFamily="34" charset="0"/>
              </a:rPr>
              <a:t> and Proterozoic, </a:t>
            </a:r>
            <a:r>
              <a:rPr lang="en-GB" altLang="en-US" sz="1400" b="1" dirty="0">
                <a:ea typeface="Calibri" panose="020F0502020204030204" pitchFamily="34" charset="0"/>
                <a:cs typeface="Calibri Light" panose="020F0302020204030204" pitchFamily="34" charset="0"/>
              </a:rPr>
              <a:t>at </a:t>
            </a:r>
            <a:r>
              <a:rPr lang="en-GB" altLang="en-US" sz="1400" b="1" dirty="0">
                <a:ea typeface="Calibri" panose="020F0502020204030204" pitchFamily="34" charset="0"/>
                <a:cs typeface="Calibri Light" panose="020F0302020204030204" pitchFamily="34" charset="0"/>
                <a:hlinkClick r:id="rId3"/>
              </a:rPr>
              <a:t>https://www.geol.umd.edu/~</a:t>
            </a:r>
            <a:r>
              <a:rPr lang="en-GB" altLang="en-US" sz="1400" b="1" dirty="0" smtClean="0">
                <a:ea typeface="Calibri" panose="020F0502020204030204" pitchFamily="34" charset="0"/>
                <a:cs typeface="Calibri Light" panose="020F0302020204030204" pitchFamily="34" charset="0"/>
                <a:hlinkClick r:id="rId3"/>
              </a:rPr>
              <a:t>tholtz/G120/lectures/</a:t>
            </a:r>
            <a:endParaRPr lang="en-GB" sz="1400" b="1" dirty="0" smtClean="0"/>
          </a:p>
        </p:txBody>
      </p:sp>
      <p:sp>
        <p:nvSpPr>
          <p:cNvPr id="4" name="Slide Number Placeholder 3"/>
          <p:cNvSpPr>
            <a:spLocks noGrp="1"/>
          </p:cNvSpPr>
          <p:nvPr>
            <p:ph type="sldNum" sz="quarter" idx="10"/>
          </p:nvPr>
        </p:nvSpPr>
        <p:spPr/>
        <p:txBody>
          <a:bodyPr/>
          <a:lstStyle/>
          <a:p>
            <a:fld id="{F5F5AC36-703C-4295-AA77-793D7338D076}" type="slidenum">
              <a:rPr lang="en-GB" smtClean="0"/>
              <a:t>21</a:t>
            </a:fld>
            <a:endParaRPr lang="en-GB"/>
          </a:p>
        </p:txBody>
      </p:sp>
    </p:spTree>
    <p:extLst>
      <p:ext uri="{BB962C8B-B14F-4D97-AF65-F5344CB8AC3E}">
        <p14:creationId xmlns:p14="http://schemas.microsoft.com/office/powerpoint/2010/main" val="22788989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20842" y="4814596"/>
            <a:ext cx="6288505" cy="4987130"/>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Thomas R. Holtz (2020) ‘Geology 102: Historical Geology’ Department of Geology, University of Maryland, Spring Semester 2020 at </a:t>
            </a:r>
            <a:r>
              <a:rPr lang="en-GB" altLang="en-US" sz="1400" b="1" dirty="0">
                <a:ea typeface="Calibri" panose="020F0502020204030204" pitchFamily="34" charset="0"/>
                <a:cs typeface="Calibri Light" panose="020F0302020204030204" pitchFamily="34" charset="0"/>
                <a:hlinkClick r:id="rId3"/>
              </a:rPr>
              <a:t>https://www.geol.umd.edu/~</a:t>
            </a:r>
            <a:r>
              <a:rPr lang="en-GB" altLang="en-US" sz="1400" b="1" dirty="0" smtClean="0">
                <a:ea typeface="Calibri" panose="020F0502020204030204" pitchFamily="34" charset="0"/>
                <a:cs typeface="Calibri Light" panose="020F0302020204030204" pitchFamily="34" charset="0"/>
                <a:hlinkClick r:id="rId3"/>
              </a:rPr>
              <a:t>tholtz/G120/lectures/102Hadean.html</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
            </a:r>
            <a:br>
              <a:rPr lang="en-GB" altLang="en-US" sz="1400" b="1" dirty="0">
                <a:ea typeface="Calibri" panose="020F0502020204030204" pitchFamily="34" charset="0"/>
                <a:cs typeface="Calibri Light" panose="020F0302020204030204" pitchFamily="34" charset="0"/>
              </a:rPr>
            </a:br>
            <a:r>
              <a:rPr lang="en-GB" sz="1400" b="1" dirty="0" smtClean="0"/>
              <a:t>Colin </a:t>
            </a:r>
            <a:r>
              <a:rPr lang="en-GB" sz="1400" b="1" dirty="0" err="1"/>
              <a:t>Goldblatt</a:t>
            </a:r>
            <a:r>
              <a:rPr lang="en-GB" sz="1400" b="1" dirty="0"/>
              <a:t> et al (2010) ‘The Eons of Chaos and Hades’, </a:t>
            </a:r>
            <a:r>
              <a:rPr lang="en-GB" sz="1400" b="1" i="1" dirty="0"/>
              <a:t>Solid Earth</a:t>
            </a:r>
            <a:r>
              <a:rPr lang="en-GB" sz="1400" b="1" dirty="0"/>
              <a:t>, </a:t>
            </a:r>
            <a:r>
              <a:rPr lang="en-GB" sz="1400" b="1" dirty="0" smtClean="0"/>
              <a:t>1; </a:t>
            </a:r>
            <a:r>
              <a:rPr lang="en-GB" sz="1400" b="1" dirty="0"/>
              <a:t>Graham </a:t>
            </a:r>
            <a:r>
              <a:rPr lang="en-GB" sz="1400" b="1" dirty="0" smtClean="0"/>
              <a:t>Park </a:t>
            </a:r>
            <a:r>
              <a:rPr lang="en-GB" sz="1400" b="1" dirty="0"/>
              <a:t>(2019) </a:t>
            </a:r>
            <a:r>
              <a:rPr lang="en-GB" sz="1400" b="1" i="1" dirty="0" smtClean="0"/>
              <a:t>Introducing Geology</a:t>
            </a:r>
            <a:r>
              <a:rPr lang="en-GB" sz="1400" b="1" dirty="0" smtClean="0"/>
              <a:t>, chapter </a:t>
            </a:r>
            <a:r>
              <a:rPr lang="en-GB" sz="1400" b="1" dirty="0"/>
              <a:t>10; </a:t>
            </a:r>
            <a:r>
              <a:rPr lang="en-GB" sz="1400" b="1" dirty="0" smtClean="0"/>
              <a:t>Richard </a:t>
            </a:r>
            <a:r>
              <a:rPr lang="en-GB" sz="1400" b="1" dirty="0" err="1"/>
              <a:t>Fortey</a:t>
            </a:r>
            <a:r>
              <a:rPr lang="en-GB" sz="1400" b="1" dirty="0"/>
              <a:t> </a:t>
            </a:r>
            <a:r>
              <a:rPr lang="en-GB" sz="1400" b="1" dirty="0" smtClean="0"/>
              <a:t>(2004) </a:t>
            </a:r>
            <a:r>
              <a:rPr lang="en-GB" sz="1400" b="1" i="1" dirty="0" smtClean="0"/>
              <a:t>The </a:t>
            </a:r>
            <a:r>
              <a:rPr lang="en-GB" sz="1400" b="1" i="1" dirty="0"/>
              <a:t>Earth: An Intimate History </a:t>
            </a:r>
            <a:r>
              <a:rPr lang="en-GB" sz="1400" b="1" i="1" dirty="0" smtClean="0"/>
              <a:t>,</a:t>
            </a:r>
            <a:r>
              <a:rPr lang="en-GB" sz="1400" b="1" dirty="0" smtClean="0"/>
              <a:t> </a:t>
            </a:r>
            <a:r>
              <a:rPr lang="en-GB" sz="1400" b="1" dirty="0"/>
              <a:t>chapter </a:t>
            </a:r>
            <a:r>
              <a:rPr lang="en-GB" sz="1400" b="1" dirty="0" smtClean="0"/>
              <a:t>10; </a:t>
            </a:r>
            <a:r>
              <a:rPr lang="en-GB" sz="1400" b="1" dirty="0"/>
              <a:t>Norman Sleep (2010) ‘The </a:t>
            </a:r>
            <a:r>
              <a:rPr lang="en-GB" sz="1400" b="1" dirty="0" err="1"/>
              <a:t>Hadean</a:t>
            </a:r>
            <a:r>
              <a:rPr lang="en-GB" sz="1400" b="1" dirty="0"/>
              <a:t>-Archaean Environment’, </a:t>
            </a:r>
            <a:r>
              <a:rPr lang="en-GB" sz="1400" b="1" i="1" dirty="0"/>
              <a:t>Cold Spring Harbour Perspectives in Biology, </a:t>
            </a:r>
            <a:r>
              <a:rPr lang="en-GB" sz="1400" b="1" dirty="0" smtClean="0"/>
              <a:t>2:a00222527; Wikipedia on ‘Giant Impact Hypothesis’ &amp; ‘</a:t>
            </a:r>
            <a:r>
              <a:rPr lang="en-GB" sz="1400" b="1" dirty="0" err="1" smtClean="0"/>
              <a:t>Hadean</a:t>
            </a:r>
            <a:r>
              <a:rPr lang="en-GB" sz="1400" b="1" dirty="0" smtClean="0"/>
              <a:t>’</a:t>
            </a:r>
            <a:br>
              <a:rPr lang="en-GB" sz="1400" b="1" dirty="0" smtClean="0"/>
            </a:br>
            <a:r>
              <a:rPr lang="en-GB" sz="1400" b="1" dirty="0" smtClean="0">
                <a:solidFill>
                  <a:schemeClr val="accent2">
                    <a:lumMod val="50000"/>
                  </a:schemeClr>
                </a:solidFill>
              </a:rPr>
              <a:t>Source </a:t>
            </a:r>
            <a:r>
              <a:rPr lang="en-GB" sz="1400" b="1" dirty="0">
                <a:solidFill>
                  <a:schemeClr val="accent2">
                    <a:lumMod val="50000"/>
                  </a:schemeClr>
                </a:solidFill>
              </a:rPr>
              <a:t>for upper image</a:t>
            </a:r>
            <a:r>
              <a:rPr lang="en-GB" sz="1400" b="1" dirty="0"/>
              <a:t>: Photograph of Lava flow at </a:t>
            </a:r>
            <a:r>
              <a:rPr lang="en-GB" sz="1400" b="1" dirty="0" err="1"/>
              <a:t>Kilavea</a:t>
            </a:r>
            <a:r>
              <a:rPr lang="en-GB" sz="1400" b="1" dirty="0"/>
              <a:t> Volcano, Hawaii, by Chris Johns for the National Geographic, illustrating article on ‘Why Ancient  Earth was so Warm’, and evoking </a:t>
            </a:r>
            <a:r>
              <a:rPr lang="en-GB" sz="1400" b="1" dirty="0" err="1"/>
              <a:t>Hadean</a:t>
            </a:r>
            <a:r>
              <a:rPr lang="en-GB" sz="1400" b="1" dirty="0"/>
              <a:t> Magma Ocean, at www.nationalgeographic.com/news/2013/7/130715</a:t>
            </a:r>
          </a:p>
          <a:p>
            <a:r>
              <a:rPr lang="en-GB" sz="1400" b="1" dirty="0">
                <a:solidFill>
                  <a:schemeClr val="accent2">
                    <a:lumMod val="50000"/>
                  </a:schemeClr>
                </a:solidFill>
              </a:rPr>
              <a:t>Source for lower image</a:t>
            </a:r>
            <a:r>
              <a:rPr lang="en-GB" sz="1400" b="1" dirty="0"/>
              <a:t>: ‘Simple representation of the Giant Impact Hypothesis’ (simple_model.png), with collision of Theia and proto-earth (</a:t>
            </a:r>
            <a:r>
              <a:rPr lang="en-GB" sz="1400" b="1" dirty="0" err="1"/>
              <a:t>Tellus</a:t>
            </a:r>
            <a:r>
              <a:rPr lang="en-GB" sz="1400" b="1" dirty="0"/>
              <a:t>) forming earth-moon system, by ‘</a:t>
            </a:r>
            <a:r>
              <a:rPr lang="en-GB" sz="1400" b="1" dirty="0" err="1"/>
              <a:t>Citronade</a:t>
            </a:r>
            <a:r>
              <a:rPr lang="en-GB" sz="1400" b="1" dirty="0"/>
              <a:t>’, in Wikipedia entry on ‘Giant Impact Hypothesis’. For the competing ‘multiple impacts model’ see Robert I Citron et al (2018) ‘The role of multiple giant impacts in the formation of the Earth-Moon system’, </a:t>
            </a:r>
            <a:r>
              <a:rPr lang="en-GB" sz="1400" b="1" i="1" dirty="0"/>
              <a:t>Astro-Physics Preprint </a:t>
            </a:r>
            <a:r>
              <a:rPr lang="en-GB" sz="1400" b="1" dirty="0"/>
              <a:t>(</a:t>
            </a:r>
            <a:r>
              <a:rPr lang="en-GB" sz="1400" b="1" dirty="0" smtClean="0"/>
              <a:t>ricitron@Berkeley.edu) </a:t>
            </a:r>
            <a:r>
              <a:rPr lang="en-GB" sz="1400" b="1" dirty="0" smtClean="0">
                <a:solidFill>
                  <a:srgbClr val="FF0000"/>
                </a:solidFill>
              </a:rPr>
              <a:t>Themes: primarily astrophysics; for problems of modelling impacts and typicality of moon rock data see Mann (2018) discussed in notes to next slide</a:t>
            </a:r>
            <a:endParaRPr lang="en-GB" sz="1400" b="1" dirty="0">
              <a:solidFill>
                <a:srgbClr val="FF0000"/>
              </a:solidFill>
            </a:endParaRPr>
          </a:p>
        </p:txBody>
      </p:sp>
      <p:sp>
        <p:nvSpPr>
          <p:cNvPr id="4" name="Slide Number Placeholder 3"/>
          <p:cNvSpPr>
            <a:spLocks noGrp="1"/>
          </p:cNvSpPr>
          <p:nvPr>
            <p:ph type="sldNum" sz="quarter" idx="10"/>
          </p:nvPr>
        </p:nvSpPr>
        <p:spPr/>
        <p:txBody>
          <a:bodyPr/>
          <a:lstStyle/>
          <a:p>
            <a:fld id="{F5F5AC36-703C-4295-AA77-793D7338D076}" type="slidenum">
              <a:rPr lang="en-GB" smtClean="0"/>
              <a:t>22</a:t>
            </a:fld>
            <a:endParaRPr lang="en-GB"/>
          </a:p>
        </p:txBody>
      </p:sp>
    </p:spTree>
    <p:extLst>
      <p:ext uri="{BB962C8B-B14F-4D97-AF65-F5344CB8AC3E}">
        <p14:creationId xmlns:p14="http://schemas.microsoft.com/office/powerpoint/2010/main" val="69648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14595"/>
            <a:ext cx="6015037" cy="5038531"/>
          </a:xfrm>
        </p:spPr>
        <p:txBody>
          <a:bodyPr/>
          <a:lstStyle/>
          <a:p>
            <a:r>
              <a:rPr lang="en-GB" sz="1400" b="1" dirty="0" smtClean="0">
                <a:solidFill>
                  <a:schemeClr val="accent2">
                    <a:lumMod val="50000"/>
                  </a:schemeClr>
                </a:solidFill>
              </a:rPr>
              <a:t>Sources</a:t>
            </a:r>
            <a:r>
              <a:rPr lang="en-GB" sz="1400" b="1" dirty="0" smtClean="0"/>
              <a:t>: Colin </a:t>
            </a:r>
            <a:r>
              <a:rPr lang="en-GB" sz="1400" b="1" dirty="0" err="1"/>
              <a:t>Goldblatt</a:t>
            </a:r>
            <a:r>
              <a:rPr lang="en-GB" sz="1400" b="1" dirty="0"/>
              <a:t> et al (2010) ‘The Eons of Chaos and Hades’, </a:t>
            </a:r>
            <a:r>
              <a:rPr lang="en-GB" sz="1400" b="1" i="1" dirty="0"/>
              <a:t>Solid Earth</a:t>
            </a:r>
            <a:r>
              <a:rPr lang="en-GB" sz="1400" b="1" dirty="0"/>
              <a:t>, 1, </a:t>
            </a:r>
            <a:r>
              <a:rPr lang="en-GB" sz="1400" b="1" dirty="0" smtClean="0"/>
              <a:t>1-3 [table is taken from p2, and note t</a:t>
            </a:r>
            <a:r>
              <a:rPr lang="en-GB" sz="1400" b="1" dirty="0" smtClean="0">
                <a:cs typeface="Calibri Light" panose="020F0302020204030204" pitchFamily="34" charset="0"/>
              </a:rPr>
              <a:t>his </a:t>
            </a:r>
            <a:r>
              <a:rPr lang="en-GB" sz="1400" b="1" dirty="0">
                <a:cs typeface="Calibri Light" panose="020F0302020204030204" pitchFamily="34" charset="0"/>
              </a:rPr>
              <a:t>was the first article in this new journal (</a:t>
            </a:r>
            <a:r>
              <a:rPr lang="en-GB" sz="1400" b="1" i="1" dirty="0">
                <a:cs typeface="Calibri Light" panose="020F0302020204030204" pitchFamily="34" charset="0"/>
              </a:rPr>
              <a:t>Solid Earth</a:t>
            </a:r>
            <a:r>
              <a:rPr lang="en-GB" sz="1400" b="1" dirty="0">
                <a:cs typeface="Calibri Light" panose="020F0302020204030204" pitchFamily="34" charset="0"/>
              </a:rPr>
              <a:t>!) produced by the European Geoscience </a:t>
            </a:r>
            <a:r>
              <a:rPr lang="en-GB" sz="1400" b="1" dirty="0" smtClean="0">
                <a:cs typeface="Calibri Light" panose="020F0302020204030204" pitchFamily="34" charset="0"/>
              </a:rPr>
              <a:t>Union; </a:t>
            </a:r>
            <a:r>
              <a:rPr lang="en-GB" sz="1400" b="1" dirty="0" smtClean="0"/>
              <a:t> Wikipedia on ‘</a:t>
            </a:r>
            <a:r>
              <a:rPr lang="en-GB" sz="1400" b="1" dirty="0" err="1" smtClean="0"/>
              <a:t>Hadean</a:t>
            </a:r>
            <a:r>
              <a:rPr lang="en-GB" sz="1400" b="1" dirty="0" smtClean="0"/>
              <a:t>’ and ‘</a:t>
            </a:r>
            <a:r>
              <a:rPr lang="en-GB" sz="1400" b="1" dirty="0" err="1" smtClean="0"/>
              <a:t>Chaotian</a:t>
            </a:r>
            <a:r>
              <a:rPr lang="en-GB" sz="1400" b="1" dirty="0" smtClean="0"/>
              <a:t>’ (these report on the various proposed </a:t>
            </a:r>
            <a:r>
              <a:rPr lang="en-GB" sz="1400" b="1" dirty="0" err="1" smtClean="0"/>
              <a:t>Chaotian</a:t>
            </a:r>
            <a:r>
              <a:rPr lang="en-GB" sz="1400" b="1" dirty="0" smtClean="0"/>
              <a:t> revisions and their still informal status); and </a:t>
            </a:r>
            <a:r>
              <a:rPr lang="en-GB" altLang="en-US" sz="1400" b="1" dirty="0" smtClean="0">
                <a:ea typeface="Calibri" panose="020F0502020204030204" pitchFamily="34" charset="0"/>
                <a:cs typeface="Calibri Light" panose="020F0302020204030204" pitchFamily="34" charset="0"/>
              </a:rPr>
              <a:t>Thomas </a:t>
            </a:r>
            <a:r>
              <a:rPr lang="en-GB" altLang="en-US" sz="1400" b="1" dirty="0">
                <a:ea typeface="Calibri" panose="020F0502020204030204" pitchFamily="34" charset="0"/>
                <a:cs typeface="Calibri Light" panose="020F0302020204030204" pitchFamily="34" charset="0"/>
              </a:rPr>
              <a:t>R. Holtz (2020) ‘Geology 102: Historical Geology’ Department of Geology, University of Maryland, Spring Semester 2020 at </a:t>
            </a:r>
            <a:r>
              <a:rPr lang="en-GB" altLang="en-US" sz="1400" b="1" dirty="0">
                <a:ea typeface="Calibri" panose="020F0502020204030204" pitchFamily="34" charset="0"/>
                <a:cs typeface="Calibri Light" panose="020F0302020204030204" pitchFamily="34" charset="0"/>
                <a:hlinkClick r:id="rId3"/>
              </a:rPr>
              <a:t>https://www.geol.umd.edu/~</a:t>
            </a:r>
            <a:r>
              <a:rPr lang="en-GB" altLang="en-US" sz="1400" b="1" dirty="0" smtClean="0">
                <a:ea typeface="Calibri" panose="020F0502020204030204" pitchFamily="34" charset="0"/>
                <a:cs typeface="Calibri Light" panose="020F0302020204030204" pitchFamily="34" charset="0"/>
                <a:hlinkClick r:id="rId3"/>
              </a:rPr>
              <a:t>tholtz/G120/lectures/102Hadean.html</a:t>
            </a:r>
            <a:endParaRPr lang="en-GB" altLang="en-US" sz="1400" b="1" dirty="0" smtClean="0">
              <a:ea typeface="Calibri" panose="020F0502020204030204" pitchFamily="34" charset="0"/>
              <a:cs typeface="Calibri Light" panose="020F0302020204030204" pitchFamily="34" charset="0"/>
            </a:endParaRPr>
          </a:p>
          <a:p>
            <a:r>
              <a:rPr lang="en-GB" sz="1400" b="1" dirty="0" smtClean="0"/>
              <a:t>Note that Adam </a:t>
            </a:r>
            <a:r>
              <a:rPr lang="en-GB" sz="1400" b="1" dirty="0"/>
              <a:t>Mann (2018) ‘Bashing holes in the tale of the Earth’s troubled youth’ </a:t>
            </a:r>
            <a:r>
              <a:rPr lang="en-GB" sz="1400" b="1" i="1" dirty="0"/>
              <a:t>Nature,</a:t>
            </a:r>
            <a:r>
              <a:rPr lang="en-GB" sz="1400" b="1" dirty="0"/>
              <a:t> 553: </a:t>
            </a:r>
            <a:r>
              <a:rPr lang="en-GB" sz="1400" b="1" dirty="0" smtClean="0"/>
              <a:t>393-5, provides a discussion of the controversies about the </a:t>
            </a:r>
            <a:r>
              <a:rPr lang="en-GB" sz="1400" b="1" dirty="0" smtClean="0">
                <a:solidFill>
                  <a:srgbClr val="FF0000"/>
                </a:solidFill>
              </a:rPr>
              <a:t>extent, dating and sequencing of the LHB</a:t>
            </a:r>
            <a:r>
              <a:rPr lang="en-GB" sz="1400" b="1" dirty="0" smtClean="0"/>
              <a:t>, focused on the </a:t>
            </a:r>
            <a:r>
              <a:rPr lang="en-GB" sz="1400" b="1" dirty="0" smtClean="0">
                <a:solidFill>
                  <a:srgbClr val="FF0000"/>
                </a:solidFill>
              </a:rPr>
              <a:t>representativeness or otherwise of the moon crater samples</a:t>
            </a:r>
            <a:r>
              <a:rPr lang="en-GB" sz="1400" b="1" dirty="0" smtClean="0"/>
              <a:t> brought back by Apollo and on the modelling of gravitational forces and trajectories of collision objects, while Norman </a:t>
            </a:r>
            <a:r>
              <a:rPr lang="en-GB" sz="1400" b="1" dirty="0"/>
              <a:t>Sleep (2010) ‘The </a:t>
            </a:r>
            <a:r>
              <a:rPr lang="en-GB" sz="1400" b="1" dirty="0" err="1"/>
              <a:t>Hadean</a:t>
            </a:r>
            <a:r>
              <a:rPr lang="en-GB" sz="1400" b="1" dirty="0"/>
              <a:t>-Archaean Environment’, </a:t>
            </a:r>
            <a:r>
              <a:rPr lang="en-GB" sz="1400" b="1" i="1" dirty="0"/>
              <a:t>Cold Spring Harbour Perspectives in Biology, </a:t>
            </a:r>
            <a:r>
              <a:rPr lang="en-GB" sz="1400" b="1" dirty="0" smtClean="0"/>
              <a:t>2:a00222527, discusses the challenges in addressing the origins of life and the identity of the last universal common ancestor </a:t>
            </a:r>
            <a:r>
              <a:rPr lang="en-GB" sz="1400" b="1" dirty="0" smtClean="0">
                <a:solidFill>
                  <a:srgbClr val="FF0000"/>
                </a:solidFill>
              </a:rPr>
              <a:t>(LUCA) </a:t>
            </a:r>
            <a:r>
              <a:rPr lang="en-GB" sz="1400" b="1" dirty="0" smtClean="0"/>
              <a:t>when </a:t>
            </a:r>
            <a:r>
              <a:rPr lang="en-GB" sz="1400" b="1" dirty="0" smtClean="0">
                <a:solidFill>
                  <a:srgbClr val="FF0000"/>
                </a:solidFill>
              </a:rPr>
              <a:t>‘lack of ancient rocks hinders all these efforts to the point of grasping at straws’ </a:t>
            </a:r>
            <a:r>
              <a:rPr lang="en-GB" sz="1400" b="1" dirty="0" smtClean="0"/>
              <a:t>(p1), but he also identifies some </a:t>
            </a:r>
            <a:r>
              <a:rPr lang="en-GB" sz="1400" b="1" dirty="0" smtClean="0">
                <a:solidFill>
                  <a:srgbClr val="FF0000"/>
                </a:solidFill>
              </a:rPr>
              <a:t>rock ‘bio-signatures</a:t>
            </a:r>
            <a:r>
              <a:rPr lang="en-GB" sz="1400" b="1" dirty="0" smtClean="0"/>
              <a:t>’ relevant to these issues</a:t>
            </a:r>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23</a:t>
            </a:fld>
            <a:endParaRPr lang="en-GB"/>
          </a:p>
        </p:txBody>
      </p:sp>
    </p:spTree>
    <p:extLst>
      <p:ext uri="{BB962C8B-B14F-4D97-AF65-F5344CB8AC3E}">
        <p14:creationId xmlns:p14="http://schemas.microsoft.com/office/powerpoint/2010/main" val="4184733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1250950"/>
            <a:ext cx="6015037" cy="3384550"/>
          </a:xfrm>
        </p:spPr>
      </p:sp>
      <p:sp>
        <p:nvSpPr>
          <p:cNvPr id="3" name="Notes Placeholder 2"/>
          <p:cNvSpPr>
            <a:spLocks noGrp="1"/>
          </p:cNvSpPr>
          <p:nvPr>
            <p:ph type="body" idx="1"/>
          </p:nvPr>
        </p:nvSpPr>
        <p:spPr>
          <a:xfrm>
            <a:off x="288759" y="4833257"/>
            <a:ext cx="6162842" cy="4840132"/>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Thomas R. Holtz (2020) ‘Geology 102: Historical Geology’ Department of Geology, University of Maryland, Spring Semester 2020 </a:t>
            </a:r>
            <a:r>
              <a:rPr lang="en-GB" altLang="en-US" sz="1400" b="1" dirty="0" smtClean="0">
                <a:ea typeface="Calibri" panose="020F0502020204030204" pitchFamily="34" charset="0"/>
                <a:cs typeface="Calibri Light" panose="020F0302020204030204" pitchFamily="34" charset="0"/>
              </a:rPr>
              <a:t>at </a:t>
            </a:r>
            <a:r>
              <a:rPr lang="en-GB" altLang="en-US" sz="1400" b="1" dirty="0" smtClean="0">
                <a:solidFill>
                  <a:schemeClr val="accent1">
                    <a:lumMod val="75000"/>
                  </a:schemeClr>
                </a:solidFill>
                <a:ea typeface="Calibri" panose="020F0502020204030204" pitchFamily="34" charset="0"/>
                <a:cs typeface="Calibri Light" panose="020F0302020204030204" pitchFamily="34" charset="0"/>
              </a:rPr>
              <a:t>www.geol.umd.edu/</a:t>
            </a:r>
            <a:r>
              <a:rPr lang="en-GB" altLang="en-US" sz="1400" b="1" dirty="0" smtClean="0">
                <a:solidFill>
                  <a:schemeClr val="accent1">
                    <a:lumMod val="50000"/>
                  </a:schemeClr>
                </a:solidFill>
                <a:ea typeface="Calibri" panose="020F0502020204030204" pitchFamily="34" charset="0"/>
                <a:cs typeface="Calibri Light" panose="020F0302020204030204" pitchFamily="34" charset="0"/>
                <a:hlinkClick r:id="rId3"/>
              </a:rPr>
              <a:t>~</a:t>
            </a:r>
            <a:r>
              <a:rPr lang="en-GB" altLang="en-US" sz="1400" b="1" dirty="0" smtClean="0">
                <a:ea typeface="Calibri" panose="020F0502020204030204" pitchFamily="34" charset="0"/>
                <a:cs typeface="Calibri Light" panose="020F0302020204030204" pitchFamily="34" charset="0"/>
                <a:hlinkClick r:id="rId3"/>
              </a:rPr>
              <a:t>tholtz/G120/lectures/102Archean.html</a:t>
            </a:r>
            <a:r>
              <a:rPr lang="en-GB" altLang="en-US" sz="1400" b="1" dirty="0" smtClean="0">
                <a:ea typeface="Calibri" panose="020F0502020204030204" pitchFamily="34" charset="0"/>
                <a:cs typeface="Calibri Light" panose="020F0302020204030204" pitchFamily="34" charset="0"/>
              </a:rPr>
              <a:t> </a:t>
            </a:r>
          </a:p>
          <a:p>
            <a:r>
              <a:rPr lang="en-GB" sz="1400" b="1" dirty="0" smtClean="0"/>
              <a:t>Graham </a:t>
            </a:r>
            <a:r>
              <a:rPr lang="en-GB" sz="1400" b="1" dirty="0"/>
              <a:t>Park (2019) </a:t>
            </a:r>
            <a:r>
              <a:rPr lang="en-GB" sz="1400" b="1" i="1" dirty="0"/>
              <a:t>Introducing Geology</a:t>
            </a:r>
            <a:r>
              <a:rPr lang="en-GB" sz="1400" b="1" dirty="0"/>
              <a:t>, chapter 10; Wikipedia </a:t>
            </a:r>
            <a:r>
              <a:rPr lang="en-GB" sz="1400" b="1" dirty="0" smtClean="0"/>
              <a:t>on ‘Banded Iron Formations’ and ‘Archean’; Richard </a:t>
            </a:r>
            <a:r>
              <a:rPr lang="en-GB" sz="1400" b="1" dirty="0" err="1"/>
              <a:t>Fortey</a:t>
            </a:r>
            <a:r>
              <a:rPr lang="en-GB" sz="1400" b="1" dirty="0"/>
              <a:t> (2004) </a:t>
            </a:r>
            <a:r>
              <a:rPr lang="en-GB" sz="1400" b="1" i="1" dirty="0"/>
              <a:t>The Earth: An Intimate History, </a:t>
            </a:r>
            <a:r>
              <a:rPr lang="en-GB" sz="1400" b="1" dirty="0"/>
              <a:t>chapter 10 </a:t>
            </a:r>
            <a:r>
              <a:rPr lang="en-GB" sz="1400" b="1" dirty="0" smtClean="0"/>
              <a:t>; and Norman </a:t>
            </a:r>
            <a:r>
              <a:rPr lang="en-GB" sz="1400" b="1" dirty="0"/>
              <a:t>Sleep (2010) ‘The </a:t>
            </a:r>
            <a:r>
              <a:rPr lang="en-GB" sz="1400" b="1" dirty="0" err="1"/>
              <a:t>Hadean</a:t>
            </a:r>
            <a:r>
              <a:rPr lang="en-GB" sz="1400" b="1" dirty="0"/>
              <a:t>-Archaean Environment’, </a:t>
            </a:r>
            <a:r>
              <a:rPr lang="en-GB" sz="1400" b="1" i="1" dirty="0"/>
              <a:t>Cold Spring Harbour Perspectives in </a:t>
            </a:r>
            <a:r>
              <a:rPr lang="en-GB" sz="1400" b="1" i="1" dirty="0" smtClean="0"/>
              <a:t>Biology </a:t>
            </a:r>
            <a:r>
              <a:rPr lang="en-GB" sz="1400" b="1" dirty="0" smtClean="0"/>
              <a:t>2:a002527</a:t>
            </a:r>
            <a:endParaRPr lang="en-GB" sz="1400" b="1" dirty="0"/>
          </a:p>
          <a:p>
            <a:r>
              <a:rPr lang="en-GB" sz="1400" b="1" dirty="0" smtClean="0">
                <a:solidFill>
                  <a:schemeClr val="accent2">
                    <a:lumMod val="50000"/>
                  </a:schemeClr>
                </a:solidFill>
              </a:rPr>
              <a:t>Top image</a:t>
            </a:r>
            <a:r>
              <a:rPr lang="en-GB" sz="1400" b="1" dirty="0" smtClean="0"/>
              <a:t>: ‘Comparison of Plate and Drip Tectonics’ from Nicolas </a:t>
            </a:r>
            <a:r>
              <a:rPr lang="en-GB" sz="1400" b="1" dirty="0"/>
              <a:t>T Arndt (2013) ‘Formation and Evolution of the Continental Crust’, </a:t>
            </a:r>
            <a:r>
              <a:rPr lang="en-GB" sz="1400" b="1" i="1" dirty="0"/>
              <a:t>Geochemical Perspectives </a:t>
            </a:r>
            <a:r>
              <a:rPr lang="en-GB" sz="1400" b="1" dirty="0" smtClean="0"/>
              <a:t>2.1, figure 5.8 p 50 (after Stern)</a:t>
            </a:r>
          </a:p>
          <a:p>
            <a:r>
              <a:rPr lang="en-GB" sz="1400" b="1" dirty="0" smtClean="0">
                <a:solidFill>
                  <a:schemeClr val="accent2">
                    <a:lumMod val="50000"/>
                  </a:schemeClr>
                </a:solidFill>
              </a:rPr>
              <a:t>Lower image</a:t>
            </a:r>
            <a:r>
              <a:rPr lang="en-GB" sz="1400" b="1" dirty="0" smtClean="0"/>
              <a:t>: Banded </a:t>
            </a:r>
            <a:r>
              <a:rPr lang="en-GB" sz="1400" b="1" dirty="0"/>
              <a:t>Iron </a:t>
            </a:r>
            <a:r>
              <a:rPr lang="en-GB" sz="1400" b="1" dirty="0" smtClean="0"/>
              <a:t>Formation, at Fortescue Falls, Dales Gorge, </a:t>
            </a:r>
            <a:r>
              <a:rPr lang="en-GB" sz="1400" b="1" dirty="0" err="1" smtClean="0"/>
              <a:t>Karijini</a:t>
            </a:r>
            <a:r>
              <a:rPr lang="en-GB" sz="1400" b="1" dirty="0" smtClean="0"/>
              <a:t> National Park, Western Australia, Photo by Graeme Churchyard, University of Bristol, from Wikipedia entry on ‘Banded Iron Formations’ (</a:t>
            </a:r>
            <a:r>
              <a:rPr lang="en-GB" sz="1400" b="1" dirty="0" smtClean="0">
                <a:solidFill>
                  <a:srgbClr val="FF0000"/>
                </a:solidFill>
              </a:rPr>
              <a:t>this classic BIF is actually Paleoproterozoic</a:t>
            </a:r>
            <a:r>
              <a:rPr lang="en-GB" sz="1400" b="1" dirty="0" smtClean="0"/>
              <a:t>, 2461 Ma but </a:t>
            </a:r>
            <a:r>
              <a:rPr lang="en-GB" altLang="en-US" sz="1400" b="1" dirty="0" smtClean="0">
                <a:ea typeface="Calibri" panose="020F0502020204030204" pitchFamily="34" charset="0"/>
                <a:cs typeface="Calibri Light" panose="020F0302020204030204" pitchFamily="34" charset="0"/>
              </a:rPr>
              <a:t>there </a:t>
            </a:r>
            <a:r>
              <a:rPr lang="en-GB" altLang="en-US" sz="1400" b="1" dirty="0">
                <a:ea typeface="Calibri" panose="020F0502020204030204" pitchFamily="34" charset="0"/>
                <a:cs typeface="Calibri Light" panose="020F0302020204030204" pitchFamily="34" charset="0"/>
              </a:rPr>
              <a:t>were extensive BIFs in </a:t>
            </a:r>
            <a:r>
              <a:rPr lang="en-GB" altLang="en-US" sz="1400" b="1" dirty="0" smtClean="0">
                <a:ea typeface="Calibri" panose="020F0502020204030204" pitchFamily="34" charset="0"/>
                <a:cs typeface="Calibri Light" panose="020F0302020204030204" pitchFamily="34" charset="0"/>
              </a:rPr>
              <a:t>both the Archaean and the Proterozoic) BIFs especially involved magnetite (</a:t>
            </a:r>
            <a:r>
              <a:rPr lang="en-GB" altLang="en-US" sz="1400" b="1" dirty="0" err="1" smtClean="0">
                <a:ea typeface="Calibri" panose="020F0502020204030204" pitchFamily="34" charset="0"/>
                <a:cs typeface="Calibri Light" panose="020F0302020204030204" pitchFamily="34" charset="0"/>
              </a:rPr>
              <a:t>Fe₃O</a:t>
            </a:r>
            <a:r>
              <a:rPr lang="en-GB" altLang="en-US" sz="1400" b="1" dirty="0" smtClean="0">
                <a:ea typeface="Calibri" panose="020F0502020204030204" pitchFamily="34" charset="0"/>
                <a:cs typeface="Calibri Light" panose="020F0302020204030204" pitchFamily="34" charset="0"/>
              </a:rPr>
              <a:t>₄) flakes.</a:t>
            </a:r>
          </a:p>
          <a:p>
            <a:endParaRPr lang="en-GB" altLang="en-US" sz="1400" b="1" dirty="0">
              <a:ea typeface="Calibri" panose="020F0502020204030204" pitchFamily="34" charset="0"/>
              <a:cs typeface="Calibri Light" panose="020F0302020204030204" pitchFamily="34" charset="0"/>
            </a:endParaRPr>
          </a:p>
          <a:p>
            <a:endParaRPr lang="en-GB" altLang="en-US" sz="1400" b="1" dirty="0">
              <a:ea typeface="Calibri" panose="020F0502020204030204" pitchFamily="34" charset="0"/>
              <a:cs typeface="Calibri Light" panose="020F0302020204030204" pitchFamily="34" charset="0"/>
            </a:endParaRPr>
          </a:p>
          <a:p>
            <a:r>
              <a:rPr lang="en-GB" sz="1400" b="1" dirty="0" smtClean="0">
                <a:solidFill>
                  <a:srgbClr val="FF0000"/>
                </a:solidFill>
                <a:cs typeface="Calibri Light" panose="020F0302020204030204" pitchFamily="34" charset="0"/>
              </a:rPr>
              <a:t>Themes: start of continent formation, but predating standard tectonic processes; BIFs represent metamorphosed deep water sediments, and Greenstone belts have alternating units of metamorphosed igneous and sedimentary rocks from sutures between proto-continents</a:t>
            </a:r>
            <a:endParaRPr lang="en-GB" sz="1400" b="1" dirty="0">
              <a:solidFill>
                <a:srgbClr val="FF0000"/>
              </a:solidFill>
            </a:endParaRPr>
          </a:p>
        </p:txBody>
      </p:sp>
      <p:sp>
        <p:nvSpPr>
          <p:cNvPr id="4" name="Slide Number Placeholder 3"/>
          <p:cNvSpPr>
            <a:spLocks noGrp="1"/>
          </p:cNvSpPr>
          <p:nvPr>
            <p:ph type="sldNum" sz="quarter" idx="10"/>
          </p:nvPr>
        </p:nvSpPr>
        <p:spPr/>
        <p:txBody>
          <a:bodyPr/>
          <a:lstStyle/>
          <a:p>
            <a:fld id="{F5F5AC36-703C-4295-AA77-793D7338D076}" type="slidenum">
              <a:rPr lang="en-GB" smtClean="0"/>
              <a:t>24</a:t>
            </a:fld>
            <a:endParaRPr lang="en-GB"/>
          </a:p>
        </p:txBody>
      </p:sp>
    </p:spTree>
    <p:extLst>
      <p:ext uri="{BB962C8B-B14F-4D97-AF65-F5344CB8AC3E}">
        <p14:creationId xmlns:p14="http://schemas.microsoft.com/office/powerpoint/2010/main" val="3730521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9559" y="4635500"/>
            <a:ext cx="6247853" cy="5180304"/>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a:ea typeface="Calibri" panose="020F0502020204030204" pitchFamily="34" charset="0"/>
                <a:cs typeface="Calibri Light" panose="020F0302020204030204" pitchFamily="34" charset="0"/>
              </a:rPr>
              <a:t>: </a:t>
            </a:r>
            <a:r>
              <a:rPr lang="en-GB" sz="1400" b="1" dirty="0"/>
              <a:t>Martin </a:t>
            </a:r>
            <a:r>
              <a:rPr lang="en-GB" sz="1400" b="1" dirty="0" err="1" smtClean="0"/>
              <a:t>Brasier</a:t>
            </a:r>
            <a:r>
              <a:rPr lang="en-GB" sz="1400" b="1" dirty="0" smtClean="0"/>
              <a:t> et al (2006) </a:t>
            </a:r>
            <a:r>
              <a:rPr lang="en-GB" sz="1400" b="1" dirty="0"/>
              <a:t>‘A fresh look at the fossil evidence for early Archaean Cellular </a:t>
            </a:r>
            <a:r>
              <a:rPr lang="en-GB" sz="1400" b="1" dirty="0" smtClean="0"/>
              <a:t>Life</a:t>
            </a:r>
            <a:r>
              <a:rPr lang="en-GB" sz="1400" b="1" dirty="0"/>
              <a:t>’, </a:t>
            </a:r>
            <a:r>
              <a:rPr lang="en-GB" sz="1400" b="1" i="1" dirty="0"/>
              <a:t>Philosophical Transactions of the Royal Society B </a:t>
            </a:r>
            <a:r>
              <a:rPr lang="en-GB" sz="1400" b="1" dirty="0" smtClean="0"/>
              <a:t>361; </a:t>
            </a:r>
            <a:r>
              <a:rPr lang="en-GB" sz="1400" b="1" dirty="0"/>
              <a:t>J. William </a:t>
            </a:r>
            <a:r>
              <a:rPr lang="en-GB" sz="1400" b="1" dirty="0" err="1"/>
              <a:t>Schopf</a:t>
            </a:r>
            <a:r>
              <a:rPr lang="en-GB" sz="1400" b="1" dirty="0"/>
              <a:t> (2006) ‘Fossil evidence of Archaean life’ </a:t>
            </a:r>
            <a:r>
              <a:rPr lang="en-GB" sz="1400" b="1" i="1" dirty="0"/>
              <a:t>Philosophical Transactions of the Royal Society B </a:t>
            </a:r>
            <a:r>
              <a:rPr lang="en-GB" sz="1400" b="1" dirty="0"/>
              <a:t>361: </a:t>
            </a:r>
            <a:r>
              <a:rPr lang="en-GB" sz="1400" b="1" dirty="0" smtClean="0"/>
              <a:t>869-885;  </a:t>
            </a:r>
            <a:r>
              <a:rPr lang="en-GB" sz="1400" b="1" dirty="0"/>
              <a:t>Martin </a:t>
            </a:r>
            <a:r>
              <a:rPr lang="en-GB" altLang="en-US" sz="1400" b="1" dirty="0" err="1" smtClean="0">
                <a:ea typeface="Calibri" panose="020F0502020204030204" pitchFamily="34" charset="0"/>
                <a:cs typeface="Calibri Light" panose="020F0302020204030204" pitchFamily="34" charset="0"/>
              </a:rPr>
              <a:t>Brasier</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et al (2015) ‘Changing the picture of Earth’s earliest fossils (3.5-1.9 Ga</a:t>
            </a:r>
            <a:r>
              <a:rPr lang="en-GB" altLang="en-US" sz="1400" b="1" dirty="0" smtClean="0">
                <a:ea typeface="Calibri" panose="020F0502020204030204" pitchFamily="34" charset="0"/>
                <a:cs typeface="Calibri Light" panose="020F0302020204030204" pitchFamily="34" charset="0"/>
              </a:rPr>
              <a:t>)’ </a:t>
            </a:r>
            <a:r>
              <a:rPr lang="en-GB" altLang="en-US" sz="1400" b="1" i="1" dirty="0" smtClean="0">
                <a:ea typeface="Calibri" panose="020F0502020204030204" pitchFamily="34" charset="0"/>
                <a:cs typeface="Calibri Light" panose="020F0302020204030204" pitchFamily="34" charset="0"/>
              </a:rPr>
              <a:t>PNAS </a:t>
            </a:r>
            <a:r>
              <a:rPr lang="en-GB" altLang="en-US" sz="1400" b="1" dirty="0" smtClean="0">
                <a:ea typeface="Calibri" panose="020F0502020204030204" pitchFamily="34" charset="0"/>
                <a:cs typeface="Calibri Light" panose="020F0302020204030204" pitchFamily="34" charset="0"/>
              </a:rPr>
              <a:t>112.16;</a:t>
            </a:r>
            <a:r>
              <a:rPr lang="en-GB" sz="1400" b="1" dirty="0"/>
              <a:t> Richard </a:t>
            </a:r>
            <a:r>
              <a:rPr lang="en-GB" sz="1400" b="1" dirty="0" err="1"/>
              <a:t>Fortey</a:t>
            </a:r>
            <a:r>
              <a:rPr lang="en-GB" sz="1400" b="1" dirty="0"/>
              <a:t> (2002) </a:t>
            </a:r>
            <a:r>
              <a:rPr lang="en-GB" sz="1400" b="1" i="1" dirty="0"/>
              <a:t>Fossils: The Key to the Past</a:t>
            </a:r>
            <a:r>
              <a:rPr lang="en-GB" sz="1400" b="1" dirty="0"/>
              <a:t>, </a:t>
            </a:r>
            <a:r>
              <a:rPr lang="en-GB" sz="1400" b="1" dirty="0" smtClean="0"/>
              <a:t>(third </a:t>
            </a:r>
            <a:r>
              <a:rPr lang="en-GB" sz="1400" b="1" dirty="0" err="1" smtClean="0"/>
              <a:t>ed</a:t>
            </a:r>
            <a:r>
              <a:rPr lang="en-GB" sz="1400" b="1" dirty="0" smtClean="0"/>
              <a:t>) chapter 5;</a:t>
            </a:r>
            <a:r>
              <a:rPr lang="en-GB" altLang="en-US" sz="1400" b="1" dirty="0" smtClean="0">
                <a:ea typeface="Calibri" panose="020F0502020204030204" pitchFamily="34" charset="0"/>
                <a:cs typeface="Calibri Light" panose="020F0302020204030204" pitchFamily="34" charset="0"/>
              </a:rPr>
              <a:t> </a:t>
            </a:r>
            <a:r>
              <a:rPr lang="en-GB" sz="1400" b="1" dirty="0"/>
              <a:t>Martin Whitehouse et al (2019) ‘On the antiquity of </a:t>
            </a:r>
            <a:r>
              <a:rPr lang="en-GB" sz="1400" b="1" dirty="0" err="1"/>
              <a:t>Eoarchean</a:t>
            </a:r>
            <a:r>
              <a:rPr lang="en-GB" sz="1400" b="1" dirty="0"/>
              <a:t> </a:t>
            </a:r>
            <a:r>
              <a:rPr lang="en-GB" sz="1400" b="1" dirty="0" err="1"/>
              <a:t>chemofossils</a:t>
            </a:r>
            <a:r>
              <a:rPr lang="en-GB" sz="1400" b="1" dirty="0"/>
              <a:t>’, </a:t>
            </a:r>
            <a:r>
              <a:rPr lang="en-GB" sz="1400" b="1" i="1" dirty="0"/>
              <a:t>Precambrian Research </a:t>
            </a:r>
            <a:r>
              <a:rPr lang="en-GB" sz="1400" b="1" dirty="0"/>
              <a:t>323 pp 70-81;  </a:t>
            </a:r>
            <a:r>
              <a:rPr lang="en-GB" sz="1400" b="1" dirty="0" smtClean="0"/>
              <a:t>Wikipedia on </a:t>
            </a:r>
            <a:r>
              <a:rPr lang="en-GB" sz="1400" b="1" dirty="0"/>
              <a:t>‘</a:t>
            </a:r>
            <a:r>
              <a:rPr lang="en-GB" sz="1400" b="1" dirty="0" smtClean="0"/>
              <a:t>Archean’; </a:t>
            </a:r>
            <a:r>
              <a:rPr lang="en-GB" altLang="en-US" sz="1400" b="1" dirty="0" smtClean="0">
                <a:ea typeface="Calibri" panose="020F0502020204030204" pitchFamily="34" charset="0"/>
                <a:cs typeface="Calibri Light" panose="020F0302020204030204" pitchFamily="34" charset="0"/>
              </a:rPr>
              <a:t>Thomas </a:t>
            </a:r>
            <a:r>
              <a:rPr lang="en-GB" altLang="en-US" sz="1400" b="1" dirty="0">
                <a:ea typeface="Calibri" panose="020F0502020204030204" pitchFamily="34" charset="0"/>
                <a:cs typeface="Calibri Light" panose="020F0302020204030204" pitchFamily="34" charset="0"/>
              </a:rPr>
              <a:t>R. Holtz (2020) ‘Geology 102: Historical Geology’ Department of Geology, University of Maryland, Spring Semester </a:t>
            </a:r>
            <a:r>
              <a:rPr lang="en-GB" altLang="en-US" sz="1400" b="1" dirty="0" smtClean="0">
                <a:ea typeface="Calibri" panose="020F0502020204030204" pitchFamily="34" charset="0"/>
                <a:cs typeface="Calibri Light" panose="020F0302020204030204" pitchFamily="34" charset="0"/>
              </a:rPr>
              <a:t>2020, at </a:t>
            </a:r>
            <a:r>
              <a:rPr lang="en-GB" altLang="en-US" sz="1400" b="1" dirty="0" smtClean="0">
                <a:ea typeface="Calibri" panose="020F0502020204030204" pitchFamily="34" charset="0"/>
                <a:cs typeface="Calibri Light" panose="020F0302020204030204" pitchFamily="34" charset="0"/>
                <a:hlinkClick r:id="rId3"/>
              </a:rPr>
              <a:t>https</a:t>
            </a:r>
            <a:r>
              <a:rPr lang="en-GB" altLang="en-US" sz="1400" b="1" dirty="0">
                <a:ea typeface="Calibri" panose="020F0502020204030204" pitchFamily="34" charset="0"/>
                <a:cs typeface="Calibri Light" panose="020F0302020204030204" pitchFamily="34" charset="0"/>
                <a:hlinkClick r:id="rId3"/>
              </a:rPr>
              <a:t>://www.geol.umd.edu/~</a:t>
            </a:r>
            <a:r>
              <a:rPr lang="en-GB" altLang="en-US" sz="1400" b="1" dirty="0" smtClean="0">
                <a:ea typeface="Calibri" panose="020F0502020204030204" pitchFamily="34" charset="0"/>
                <a:cs typeface="Calibri Light" panose="020F0302020204030204" pitchFamily="34" charset="0"/>
                <a:hlinkClick r:id="rId3"/>
              </a:rPr>
              <a:t>tholtz/G120/lectures/102Archean.html</a:t>
            </a:r>
            <a:r>
              <a:rPr lang="en-GB" altLang="en-US" sz="1400" b="1" dirty="0" smtClean="0">
                <a:ea typeface="Calibri" panose="020F0502020204030204" pitchFamily="34" charset="0"/>
                <a:cs typeface="Calibri Light" panose="020F0302020204030204" pitchFamily="34" charset="0"/>
              </a:rPr>
              <a:t> </a:t>
            </a:r>
          </a:p>
          <a:p>
            <a:r>
              <a:rPr lang="en-GB" altLang="en-US" sz="1400" b="1" dirty="0" smtClean="0">
                <a:ea typeface="Calibri" panose="020F0502020204030204" pitchFamily="34" charset="0"/>
                <a:cs typeface="Calibri Light" panose="020F0302020204030204" pitchFamily="34" charset="0"/>
              </a:rPr>
              <a:t>Absolute ages for early extremophiles (2.6 Ga) and stromatolites (2.9 Ga) are from </a:t>
            </a:r>
            <a:r>
              <a:rPr lang="en-GB" altLang="en-US" sz="1400" b="1" dirty="0" err="1" smtClean="0">
                <a:ea typeface="Calibri" panose="020F0502020204030204" pitchFamily="34" charset="0"/>
                <a:cs typeface="Calibri Light" panose="020F0302020204030204" pitchFamily="34" charset="0"/>
              </a:rPr>
              <a:t>Brasier</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et al </a:t>
            </a:r>
            <a:r>
              <a:rPr lang="en-GB" altLang="en-US" sz="1400" b="1" dirty="0" smtClean="0">
                <a:ea typeface="Calibri" panose="020F0502020204030204" pitchFamily="34" charset="0"/>
                <a:cs typeface="Calibri Light" panose="020F0302020204030204" pitchFamily="34" charset="0"/>
              </a:rPr>
              <a:t>(2006) ‘A fresh look at the fossil evidence for early Archaean cellular life</a:t>
            </a:r>
            <a:r>
              <a:rPr lang="en-GB" altLang="en-US" sz="1400" b="1" i="1" dirty="0" smtClean="0">
                <a:ea typeface="Calibri" panose="020F0502020204030204" pitchFamily="34" charset="0"/>
                <a:cs typeface="Calibri Light" panose="020F0302020204030204" pitchFamily="34" charset="0"/>
              </a:rPr>
              <a:t>, Phil Trans Royal </a:t>
            </a:r>
            <a:r>
              <a:rPr lang="en-GB" altLang="en-US" sz="1400" b="1" i="1" dirty="0" err="1" smtClean="0">
                <a:ea typeface="Calibri" panose="020F0502020204030204" pitchFamily="34" charset="0"/>
                <a:cs typeface="Calibri Light" panose="020F0302020204030204" pitchFamily="34" charset="0"/>
              </a:rPr>
              <a:t>Soc</a:t>
            </a:r>
            <a:r>
              <a:rPr lang="en-GB" altLang="en-US" sz="1400" b="1" i="1" dirty="0" smtClean="0">
                <a:ea typeface="Calibri" panose="020F0502020204030204" pitchFamily="34" charset="0"/>
                <a:cs typeface="Calibri Light" panose="020F0302020204030204" pitchFamily="34" charset="0"/>
              </a:rPr>
              <a:t> B, </a:t>
            </a:r>
            <a:r>
              <a:rPr lang="en-GB" altLang="en-US" sz="1400" b="1" dirty="0" smtClean="0">
                <a:ea typeface="Calibri" panose="020F0502020204030204" pitchFamily="34" charset="0"/>
                <a:cs typeface="Calibri Light" panose="020F0302020204030204" pitchFamily="34" charset="0"/>
              </a:rPr>
              <a:t>p 899 and p891 (</a:t>
            </a:r>
            <a:r>
              <a:rPr lang="en-GB" altLang="en-US" sz="1400" b="1" dirty="0" err="1" smtClean="0">
                <a:ea typeface="Calibri" panose="020F0502020204030204" pitchFamily="34" charset="0"/>
                <a:cs typeface="Calibri Light" panose="020F0302020204030204" pitchFamily="34" charset="0"/>
              </a:rPr>
              <a:t>Mozaan</a:t>
            </a:r>
            <a:r>
              <a:rPr lang="en-GB" altLang="en-US" sz="1400" b="1" dirty="0" smtClean="0">
                <a:ea typeface="Calibri" panose="020F0502020204030204" pitchFamily="34" charset="0"/>
                <a:cs typeface="Calibri Light" panose="020F0302020204030204" pitchFamily="34" charset="0"/>
              </a:rPr>
              <a:t>)</a:t>
            </a:r>
          </a:p>
          <a:p>
            <a:r>
              <a:rPr lang="en-GB" sz="1400" b="1" dirty="0" smtClean="0">
                <a:solidFill>
                  <a:schemeClr val="accent2">
                    <a:lumMod val="50000"/>
                  </a:schemeClr>
                </a:solidFill>
              </a:rPr>
              <a:t>Image on Left</a:t>
            </a:r>
            <a:r>
              <a:rPr lang="en-GB" sz="1400" b="1" dirty="0" smtClean="0"/>
              <a:t>, artist’s impression of volcanoes, oceans and stromatolites in the mid Archaean © Peter Sawyer/Smithsonian Institution, from Astrobiology at NASA web-site</a:t>
            </a:r>
          </a:p>
          <a:p>
            <a:r>
              <a:rPr lang="en-GB" sz="1400" b="1" dirty="0" smtClean="0">
                <a:solidFill>
                  <a:schemeClr val="accent2">
                    <a:lumMod val="50000"/>
                  </a:schemeClr>
                </a:solidFill>
              </a:rPr>
              <a:t>Image on Right</a:t>
            </a:r>
            <a:r>
              <a:rPr lang="en-GB" sz="1400" b="1" dirty="0" smtClean="0"/>
              <a:t>, of possible early Archaean organic life, from William </a:t>
            </a:r>
            <a:r>
              <a:rPr lang="en-GB" sz="1400" b="1" dirty="0" err="1"/>
              <a:t>Schopf</a:t>
            </a:r>
            <a:r>
              <a:rPr lang="en-GB" sz="1400" b="1" dirty="0"/>
              <a:t> (1993) ‘Microfossils of the Early Archaean Apex </a:t>
            </a:r>
            <a:r>
              <a:rPr lang="en-GB" sz="1400" b="1" dirty="0" err="1"/>
              <a:t>Chert</a:t>
            </a:r>
            <a:r>
              <a:rPr lang="en-GB" sz="1400" b="1" dirty="0"/>
              <a:t>: New evidence for the antiquity of life’ </a:t>
            </a:r>
            <a:r>
              <a:rPr lang="en-GB" sz="1400" b="1" i="1" dirty="0"/>
              <a:t>Science</a:t>
            </a:r>
            <a:r>
              <a:rPr lang="en-GB" sz="1400" b="1" dirty="0"/>
              <a:t> 260, </a:t>
            </a:r>
            <a:r>
              <a:rPr lang="en-GB" sz="1400" b="1" dirty="0" smtClean="0"/>
              <a:t>5108</a:t>
            </a:r>
            <a:r>
              <a:rPr lang="en-GB" sz="1400" b="1" dirty="0"/>
              <a:t>: </a:t>
            </a:r>
            <a:r>
              <a:rPr lang="en-GB" sz="1400" b="1" dirty="0" smtClean="0"/>
              <a:t>640-646. </a:t>
            </a:r>
          </a:p>
          <a:p>
            <a:r>
              <a:rPr lang="en-GB" sz="1400" b="1" dirty="0" smtClean="0"/>
              <a:t>In 2002 </a:t>
            </a:r>
            <a:r>
              <a:rPr lang="en-GB" sz="1400" b="1" dirty="0" err="1" smtClean="0"/>
              <a:t>Schopf</a:t>
            </a:r>
            <a:r>
              <a:rPr lang="en-GB" sz="1400" b="1" dirty="0" smtClean="0"/>
              <a:t> and </a:t>
            </a:r>
            <a:r>
              <a:rPr lang="en-GB" sz="1400" b="1" dirty="0" err="1" smtClean="0"/>
              <a:t>Brasier</a:t>
            </a:r>
            <a:r>
              <a:rPr lang="en-GB" sz="1400" b="1" dirty="0" smtClean="0"/>
              <a:t> engaged in a </a:t>
            </a:r>
            <a:r>
              <a:rPr lang="en-GB" sz="1400" b="1" dirty="0" smtClean="0">
                <a:solidFill>
                  <a:srgbClr val="FF0000"/>
                </a:solidFill>
              </a:rPr>
              <a:t>famous public debate </a:t>
            </a:r>
            <a:r>
              <a:rPr lang="en-GB" sz="1400" b="1" dirty="0" smtClean="0"/>
              <a:t>on the status of the Apex </a:t>
            </a:r>
            <a:r>
              <a:rPr lang="en-GB" sz="1400" b="1" dirty="0" err="1" smtClean="0"/>
              <a:t>Chert</a:t>
            </a:r>
            <a:r>
              <a:rPr lang="en-GB" sz="1400" b="1" dirty="0" smtClean="0"/>
              <a:t> ‘fossils’ at the </a:t>
            </a:r>
            <a:r>
              <a:rPr lang="en-GB" sz="1400" b="1" i="1" dirty="0" smtClean="0">
                <a:solidFill>
                  <a:srgbClr val="FF0000"/>
                </a:solidFill>
              </a:rPr>
              <a:t>NASA Astrobiology Science </a:t>
            </a:r>
            <a:r>
              <a:rPr lang="en-GB" sz="1400" b="1" i="1" dirty="0" smtClean="0"/>
              <a:t>Conference,</a:t>
            </a:r>
            <a:r>
              <a:rPr lang="en-GB" sz="1400" b="1" dirty="0" smtClean="0"/>
              <a:t> an event outlined by Robert Hazen in Nicola </a:t>
            </a:r>
            <a:r>
              <a:rPr lang="en-GB" sz="1400" b="1" dirty="0" err="1" smtClean="0"/>
              <a:t>McLoughlin</a:t>
            </a:r>
            <a:r>
              <a:rPr lang="en-GB" sz="1400" b="1" dirty="0" smtClean="0"/>
              <a:t> et al (2015) ‘A Tribute to Martin D. </a:t>
            </a:r>
            <a:r>
              <a:rPr lang="en-GB" sz="1400" b="1" dirty="0" err="1" smtClean="0"/>
              <a:t>Brasier</a:t>
            </a:r>
            <a:r>
              <a:rPr lang="en-GB" sz="1400" b="1" dirty="0" smtClean="0"/>
              <a:t>’, </a:t>
            </a:r>
            <a:r>
              <a:rPr lang="en-GB" sz="1400" b="1" i="1" dirty="0" smtClean="0"/>
              <a:t>Astrobiology</a:t>
            </a:r>
            <a:r>
              <a:rPr lang="en-GB" sz="1400" b="1" dirty="0" smtClean="0"/>
              <a:t> 15.10: 945-6</a:t>
            </a:r>
          </a:p>
          <a:p>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25</a:t>
            </a:fld>
            <a:endParaRPr lang="en-GB"/>
          </a:p>
        </p:txBody>
      </p:sp>
    </p:spTree>
    <p:extLst>
      <p:ext uri="{BB962C8B-B14F-4D97-AF65-F5344CB8AC3E}">
        <p14:creationId xmlns:p14="http://schemas.microsoft.com/office/powerpoint/2010/main" val="3797387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599" y="4821937"/>
            <a:ext cx="5510967" cy="4694924"/>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 for diagram</a:t>
            </a:r>
            <a:r>
              <a:rPr lang="en-GB" altLang="en-US" sz="1400" b="1" dirty="0" smtClean="0">
                <a:ea typeface="Calibri" panose="020F0502020204030204" pitchFamily="34" charset="0"/>
                <a:cs typeface="Calibri Light" panose="020F0302020204030204" pitchFamily="34" charset="0"/>
              </a:rPr>
              <a:t>: </a:t>
            </a:r>
            <a:r>
              <a:rPr lang="en-GB" sz="1400" b="1" dirty="0"/>
              <a:t>Martin </a:t>
            </a:r>
            <a:r>
              <a:rPr lang="en-GB" sz="1400" b="1" dirty="0" err="1"/>
              <a:t>Brasier</a:t>
            </a:r>
            <a:r>
              <a:rPr lang="en-GB" sz="1400" b="1" dirty="0"/>
              <a:t> et al (2006) ‘A fresh look at the fossil evidence for early Archaean Cellular Life’, </a:t>
            </a:r>
            <a:r>
              <a:rPr lang="en-GB" sz="1400" b="1" i="1" dirty="0"/>
              <a:t>Philosophical Transactions of the Royal Society B </a:t>
            </a:r>
            <a:r>
              <a:rPr lang="en-GB" sz="1400" b="1" dirty="0" smtClean="0"/>
              <a:t>361  figure 4 p 893</a:t>
            </a:r>
          </a:p>
          <a:p>
            <a:r>
              <a:rPr lang="en-GB" sz="1400" b="1" dirty="0" smtClean="0"/>
              <a:t>See also </a:t>
            </a:r>
            <a:r>
              <a:rPr lang="en-GB" sz="1400" b="1" dirty="0"/>
              <a:t>Martin </a:t>
            </a:r>
            <a:r>
              <a:rPr lang="en-GB" altLang="en-US" sz="1400" b="1" dirty="0" err="1">
                <a:ea typeface="Calibri" panose="020F0502020204030204" pitchFamily="34" charset="0"/>
                <a:cs typeface="Calibri Light" panose="020F0302020204030204" pitchFamily="34" charset="0"/>
              </a:rPr>
              <a:t>Brasier</a:t>
            </a:r>
            <a:r>
              <a:rPr lang="en-GB" altLang="en-US" sz="1400" b="1" dirty="0">
                <a:ea typeface="Calibri" panose="020F0502020204030204" pitchFamily="34" charset="0"/>
                <a:cs typeface="Calibri Light" panose="020F0302020204030204" pitchFamily="34" charset="0"/>
              </a:rPr>
              <a:t> et al (2015) ‘Changing the picture of Earth’s earliest fossils (3.5-1.9 Ga)’ </a:t>
            </a:r>
            <a:r>
              <a:rPr lang="en-GB" altLang="en-US" sz="1400" b="1" i="1" dirty="0">
                <a:ea typeface="Calibri" panose="020F0502020204030204" pitchFamily="34" charset="0"/>
                <a:cs typeface="Calibri Light" panose="020F0302020204030204" pitchFamily="34" charset="0"/>
              </a:rPr>
              <a:t>PNAS </a:t>
            </a:r>
            <a:r>
              <a:rPr lang="en-GB" altLang="en-US" sz="1400" b="1" dirty="0">
                <a:ea typeface="Calibri" panose="020F0502020204030204" pitchFamily="34" charset="0"/>
                <a:cs typeface="Calibri Light" panose="020F0302020204030204" pitchFamily="34" charset="0"/>
              </a:rPr>
              <a:t>112.16 </a:t>
            </a:r>
            <a:endParaRPr lang="en-GB" altLang="en-US" sz="1400" b="1" dirty="0" smtClean="0">
              <a:ea typeface="Calibri" panose="020F0502020204030204" pitchFamily="34" charset="0"/>
              <a:cs typeface="Calibri Light" panose="020F0302020204030204" pitchFamily="34" charset="0"/>
            </a:endParaRPr>
          </a:p>
          <a:p>
            <a:r>
              <a:rPr lang="en-GB" sz="1400" b="1" dirty="0" smtClean="0"/>
              <a:t>In the same journal issue as </a:t>
            </a:r>
            <a:r>
              <a:rPr lang="en-GB" sz="1400" b="1" dirty="0" err="1" smtClean="0"/>
              <a:t>Brasier</a:t>
            </a:r>
            <a:r>
              <a:rPr lang="en-GB" sz="1400" b="1" dirty="0" smtClean="0"/>
              <a:t> et al, J</a:t>
            </a:r>
            <a:r>
              <a:rPr lang="en-GB" sz="1400" b="1" dirty="0"/>
              <a:t>. William </a:t>
            </a:r>
            <a:r>
              <a:rPr lang="en-GB" sz="1400" b="1" dirty="0" err="1"/>
              <a:t>Schopf</a:t>
            </a:r>
            <a:r>
              <a:rPr lang="en-GB" sz="1400" b="1" dirty="0"/>
              <a:t> (2006) ‘Fossil evidence of Archaean life’ </a:t>
            </a:r>
            <a:r>
              <a:rPr lang="en-GB" sz="1400" b="1" i="1" dirty="0"/>
              <a:t>Philosophical Transactions of the Royal Society B </a:t>
            </a:r>
            <a:r>
              <a:rPr lang="en-GB" sz="1400" b="1" dirty="0"/>
              <a:t>361: </a:t>
            </a:r>
            <a:r>
              <a:rPr lang="en-GB" sz="1400" b="1" dirty="0" smtClean="0"/>
              <a:t>869-885, provides a catalogue </a:t>
            </a:r>
            <a:r>
              <a:rPr lang="en-GB" sz="1400" b="1" dirty="0" smtClean="0">
                <a:solidFill>
                  <a:srgbClr val="FF0000"/>
                </a:solidFill>
              </a:rPr>
              <a:t>of 48 </a:t>
            </a:r>
            <a:r>
              <a:rPr lang="en-GB" sz="1400" b="1" dirty="0">
                <a:solidFill>
                  <a:srgbClr val="FF0000"/>
                </a:solidFill>
              </a:rPr>
              <a:t>Archaean deposits </a:t>
            </a:r>
            <a:r>
              <a:rPr lang="en-GB" sz="1400" b="1" dirty="0" smtClean="0">
                <a:solidFill>
                  <a:srgbClr val="FF0000"/>
                </a:solidFill>
              </a:rPr>
              <a:t> containing claimed biogenic stromatolites and 14 units containing putative microfossils</a:t>
            </a:r>
            <a:r>
              <a:rPr lang="en-GB" sz="1400" b="1" dirty="0" smtClean="0"/>
              <a:t> in response to the sceptics, and to ‘support the view that life’s existence dates from more than or equal to 3500 </a:t>
            </a:r>
            <a:r>
              <a:rPr lang="en-GB" sz="1400" b="1" dirty="0" err="1" smtClean="0"/>
              <a:t>Myr</a:t>
            </a:r>
            <a:r>
              <a:rPr lang="en-GB" sz="1400" b="1" dirty="0" smtClean="0"/>
              <a:t> ago’.</a:t>
            </a:r>
            <a:br>
              <a:rPr lang="en-GB" sz="1400" b="1" dirty="0" smtClean="0"/>
            </a:br>
            <a:endParaRPr lang="en-GB" sz="1400" b="1" dirty="0" smtClean="0">
              <a:cs typeface="Calibri Light" panose="020F0302020204030204" pitchFamily="34" charset="0"/>
            </a:endParaRPr>
          </a:p>
          <a:p>
            <a:r>
              <a:rPr lang="en-GB" sz="1400" b="1" dirty="0" smtClean="0">
                <a:cs typeface="Calibri Light" panose="020F0302020204030204" pitchFamily="34" charset="0"/>
              </a:rPr>
              <a:t>From previous slide: MOFAOTYOF stands for My Oldest Fossils Are Older Than Your Oldest Fossils, an inclination that </a:t>
            </a:r>
            <a:r>
              <a:rPr lang="en-GB" sz="1400" b="1" dirty="0" err="1" smtClean="0">
                <a:cs typeface="Calibri Light" panose="020F0302020204030204" pitchFamily="34" charset="0"/>
              </a:rPr>
              <a:t>Brasier</a:t>
            </a:r>
            <a:r>
              <a:rPr lang="en-GB" sz="1400" b="1" dirty="0" smtClean="0">
                <a:cs typeface="Calibri Light" panose="020F0302020204030204" pitchFamily="34" charset="0"/>
              </a:rPr>
              <a:t> documents and criticises in his book </a:t>
            </a:r>
            <a:r>
              <a:rPr lang="en-GB" sz="1400" b="1" i="1" dirty="0" smtClean="0">
                <a:cs typeface="Calibri Light" panose="020F0302020204030204" pitchFamily="34" charset="0"/>
              </a:rPr>
              <a:t>Darwin’s Lost World </a:t>
            </a:r>
            <a:r>
              <a:rPr lang="en-GB" sz="1400" b="1" dirty="0" smtClean="0">
                <a:cs typeface="Calibri Light" panose="020F0302020204030204" pitchFamily="34" charset="0"/>
              </a:rPr>
              <a:t>(2009) especially pp 163-169. In particular this tendency, driven in part by competition for funding and prestige, involves a propensity to identify  a hoped for organism rather than subjecting the material to a dispassionate  evaluation  of its possible abiogenic origins.</a:t>
            </a:r>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26</a:t>
            </a:fld>
            <a:endParaRPr lang="en-GB"/>
          </a:p>
        </p:txBody>
      </p:sp>
    </p:spTree>
    <p:extLst>
      <p:ext uri="{BB962C8B-B14F-4D97-AF65-F5344CB8AC3E}">
        <p14:creationId xmlns:p14="http://schemas.microsoft.com/office/powerpoint/2010/main" val="2912021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7"/>
            <a:ext cx="6015037" cy="3946692"/>
          </a:xfrm>
        </p:spPr>
        <p:txBody>
          <a:bodyPr/>
          <a:lstStyle/>
          <a:p>
            <a:r>
              <a:rPr lang="en-GB" sz="1400" b="1" dirty="0" smtClean="0">
                <a:solidFill>
                  <a:schemeClr val="accent2">
                    <a:lumMod val="50000"/>
                  </a:schemeClr>
                </a:solidFill>
              </a:rPr>
              <a:t>Source of images</a:t>
            </a:r>
            <a:r>
              <a:rPr lang="en-GB" sz="1400" b="1" dirty="0" smtClean="0"/>
              <a:t>: </a:t>
            </a:r>
            <a:r>
              <a:rPr lang="en-GB" sz="1400" b="1" dirty="0"/>
              <a:t>Graham Park (2019</a:t>
            </a:r>
            <a:r>
              <a:rPr lang="en-GB" sz="1400" b="1" i="1" dirty="0"/>
              <a:t>) Introducing Geology: A Guide to the World of </a:t>
            </a:r>
            <a:r>
              <a:rPr lang="en-GB" sz="1400" b="1" i="1" dirty="0" smtClean="0"/>
              <a:t>Rocks, </a:t>
            </a:r>
            <a:r>
              <a:rPr lang="en-GB" sz="1400" b="1" dirty="0" smtClean="0"/>
              <a:t>Figure 10.2 p 95 and Figure 10.3 p 6, as part of the discussion of Chapter 10, ‘Turning the pages – Earth History’</a:t>
            </a:r>
          </a:p>
          <a:p>
            <a:endParaRPr lang="en-GB" sz="1400" b="1" dirty="0"/>
          </a:p>
          <a:p>
            <a:r>
              <a:rPr lang="en-GB" sz="1400" b="1" dirty="0"/>
              <a:t>Note especially Park’s reconstruction of </a:t>
            </a:r>
            <a:r>
              <a:rPr lang="en-GB" sz="1400" b="1" dirty="0" smtClean="0">
                <a:solidFill>
                  <a:srgbClr val="FF0000"/>
                </a:solidFill>
              </a:rPr>
              <a:t>processes </a:t>
            </a:r>
            <a:r>
              <a:rPr lang="en-GB" sz="1400" b="1" dirty="0">
                <a:solidFill>
                  <a:srgbClr val="FF0000"/>
                </a:solidFill>
              </a:rPr>
              <a:t>of continental amalgamation and separation</a:t>
            </a:r>
            <a:r>
              <a:rPr lang="en-GB" sz="1400" b="1" dirty="0" smtClean="0"/>
              <a:t> </a:t>
            </a:r>
            <a:r>
              <a:rPr lang="en-GB" sz="1400" b="1" dirty="0"/>
              <a:t>during the </a:t>
            </a:r>
            <a:r>
              <a:rPr lang="en-GB" sz="1400" b="1" dirty="0" smtClean="0"/>
              <a:t>Proterozoic and also see Richard </a:t>
            </a:r>
            <a:r>
              <a:rPr lang="en-GB" sz="1400" b="1" dirty="0" err="1"/>
              <a:t>Fortey</a:t>
            </a:r>
            <a:r>
              <a:rPr lang="en-GB" sz="1400" b="1" dirty="0"/>
              <a:t> </a:t>
            </a:r>
            <a:r>
              <a:rPr lang="en-GB" sz="1400" b="1" i="1" dirty="0"/>
              <a:t>The Earth: An Intimate History </a:t>
            </a:r>
            <a:r>
              <a:rPr lang="en-GB" sz="1400" b="1" dirty="0"/>
              <a:t>(2004) chapter </a:t>
            </a:r>
            <a:r>
              <a:rPr lang="en-GB" sz="1400" b="1" dirty="0" smtClean="0"/>
              <a:t>10 and Wikipedia on ‘Proterozoic’ and ‘Boring Billion’ </a:t>
            </a:r>
          </a:p>
          <a:p>
            <a:endParaRPr lang="en-GB" sz="1400" b="1" dirty="0"/>
          </a:p>
          <a:p>
            <a:r>
              <a:rPr lang="en-GB" sz="1400" b="1" dirty="0" smtClean="0">
                <a:solidFill>
                  <a:srgbClr val="FF0000"/>
                </a:solidFill>
              </a:rPr>
              <a:t>This indicates the tectonic and climatic context for the deposition of </a:t>
            </a:r>
            <a:r>
              <a:rPr lang="en-GB" sz="1400" b="1" dirty="0" err="1" smtClean="0">
                <a:solidFill>
                  <a:srgbClr val="FF0000"/>
                </a:solidFill>
              </a:rPr>
              <a:t>Torridonian</a:t>
            </a:r>
            <a:r>
              <a:rPr lang="en-GB" sz="1400" b="1" dirty="0" smtClean="0"/>
              <a:t> </a:t>
            </a:r>
            <a:r>
              <a:rPr lang="en-GB" sz="1400" b="1" dirty="0" smtClean="0">
                <a:solidFill>
                  <a:srgbClr val="FF0000"/>
                </a:solidFill>
              </a:rPr>
              <a:t>sandstone</a:t>
            </a:r>
            <a:r>
              <a:rPr lang="en-GB" sz="1400" b="1" dirty="0" smtClean="0"/>
              <a:t>, involving fluvial erosion, canyon formation, deposition and erosion in braided river systems, shallow lakes and microbial mats </a:t>
            </a:r>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27</a:t>
            </a:fld>
            <a:endParaRPr lang="en-GB"/>
          </a:p>
        </p:txBody>
      </p:sp>
    </p:spTree>
    <p:extLst>
      <p:ext uri="{BB962C8B-B14F-4D97-AF65-F5344CB8AC3E}">
        <p14:creationId xmlns:p14="http://schemas.microsoft.com/office/powerpoint/2010/main" val="209755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8758" y="4821937"/>
            <a:ext cx="6288505" cy="4819368"/>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Thomas R. Holtz (2020) ‘Geology 102: Historical Geology’ Department of Geology, University of Maryland, Spring Semester 2020 at </a:t>
            </a:r>
            <a:r>
              <a:rPr lang="en-GB" altLang="en-US" sz="1400" b="1" dirty="0">
                <a:ea typeface="Calibri" panose="020F0502020204030204" pitchFamily="34" charset="0"/>
                <a:cs typeface="Calibri Light" panose="020F0302020204030204" pitchFamily="34" charset="0"/>
                <a:hlinkClick r:id="rId3"/>
              </a:rPr>
              <a:t>https://www.geol.umd.edu/~</a:t>
            </a:r>
            <a:r>
              <a:rPr lang="en-GB" altLang="en-US" sz="1400" b="1" dirty="0" smtClean="0">
                <a:ea typeface="Calibri" panose="020F0502020204030204" pitchFamily="34" charset="0"/>
                <a:cs typeface="Calibri Light" panose="020F0302020204030204" pitchFamily="34" charset="0"/>
                <a:hlinkClick r:id="rId3"/>
              </a:rPr>
              <a:t>tholtz/G120/lectures/102Proterozoic.html</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
            </a:r>
            <a:br>
              <a:rPr lang="en-GB" altLang="en-US" sz="1400" b="1" dirty="0">
                <a:ea typeface="Calibri" panose="020F0502020204030204" pitchFamily="34" charset="0"/>
                <a:cs typeface="Calibri Light" panose="020F0302020204030204" pitchFamily="34" charset="0"/>
              </a:rPr>
            </a:br>
            <a:r>
              <a:rPr lang="en-GB" sz="1400" b="1" dirty="0" smtClean="0"/>
              <a:t>Martin </a:t>
            </a:r>
            <a:r>
              <a:rPr lang="en-GB" sz="1400" b="1" dirty="0" err="1" smtClean="0"/>
              <a:t>Brasier</a:t>
            </a:r>
            <a:r>
              <a:rPr lang="en-GB" sz="1400" b="1" dirty="0" smtClean="0"/>
              <a:t> ((2012) </a:t>
            </a:r>
            <a:r>
              <a:rPr lang="en-GB" sz="1400" b="1" i="1" dirty="0" smtClean="0"/>
              <a:t>Secret Chambers (chapters 8-11)</a:t>
            </a:r>
            <a:r>
              <a:rPr lang="en-GB" sz="1400" b="1" dirty="0" smtClean="0"/>
              <a:t>; Graham Park </a:t>
            </a:r>
            <a:r>
              <a:rPr lang="en-GB" sz="1400" b="1" dirty="0"/>
              <a:t>(2019) </a:t>
            </a:r>
            <a:r>
              <a:rPr lang="en-GB" sz="1400" b="1" i="1" dirty="0" smtClean="0"/>
              <a:t>Introducing Geology </a:t>
            </a:r>
            <a:r>
              <a:rPr lang="en-GB" sz="1400" b="1" dirty="0" smtClean="0"/>
              <a:t>chapter </a:t>
            </a:r>
            <a:r>
              <a:rPr lang="en-GB" sz="1400" b="1" dirty="0"/>
              <a:t>10; </a:t>
            </a:r>
            <a:r>
              <a:rPr lang="en-GB" sz="1400" b="1" dirty="0" smtClean="0"/>
              <a:t>Richard </a:t>
            </a:r>
            <a:r>
              <a:rPr lang="en-GB" sz="1400" b="1" dirty="0" err="1"/>
              <a:t>Fortey</a:t>
            </a:r>
            <a:r>
              <a:rPr lang="en-GB" sz="1400" b="1" dirty="0"/>
              <a:t> </a:t>
            </a:r>
            <a:r>
              <a:rPr lang="en-GB" sz="1400" b="1" i="1" dirty="0"/>
              <a:t>The Earth: An Intimate History </a:t>
            </a:r>
            <a:r>
              <a:rPr lang="en-GB" sz="1400" b="1" dirty="0"/>
              <a:t>(2004) chapter </a:t>
            </a:r>
            <a:r>
              <a:rPr lang="en-GB" sz="1400" b="1" dirty="0" smtClean="0"/>
              <a:t>10; </a:t>
            </a:r>
            <a:r>
              <a:rPr lang="en-GB" sz="1400" b="1" dirty="0"/>
              <a:t>Richard </a:t>
            </a:r>
            <a:r>
              <a:rPr lang="en-GB" sz="1400" b="1" dirty="0" err="1"/>
              <a:t>Fortey</a:t>
            </a:r>
            <a:r>
              <a:rPr lang="en-GB" sz="1400" b="1" dirty="0"/>
              <a:t> (2002) </a:t>
            </a:r>
            <a:r>
              <a:rPr lang="en-GB" sz="1400" b="1" i="1" dirty="0"/>
              <a:t>Fossils: The Key to the </a:t>
            </a:r>
            <a:r>
              <a:rPr lang="en-GB" sz="1400" b="1" i="1" dirty="0" smtClean="0"/>
              <a:t>Past (</a:t>
            </a:r>
            <a:r>
              <a:rPr lang="en-GB" sz="1400" b="1" dirty="0" smtClean="0"/>
              <a:t>third </a:t>
            </a:r>
            <a:r>
              <a:rPr lang="en-GB" sz="1400" b="1" dirty="0" err="1" smtClean="0"/>
              <a:t>ed</a:t>
            </a:r>
            <a:r>
              <a:rPr lang="en-GB" sz="1400" b="1" dirty="0" smtClean="0"/>
              <a:t>), chapter 5; </a:t>
            </a:r>
            <a:r>
              <a:rPr lang="en-GB" sz="1400" b="1" dirty="0"/>
              <a:t>Wikipedia </a:t>
            </a:r>
            <a:r>
              <a:rPr lang="en-GB" sz="1400" b="1" dirty="0" smtClean="0"/>
              <a:t>on ‘Boring Billion’, and ‘Proterozoic’</a:t>
            </a:r>
          </a:p>
          <a:p>
            <a:r>
              <a:rPr lang="en-GB" sz="1400" b="1" dirty="0" smtClean="0">
                <a:solidFill>
                  <a:schemeClr val="accent2">
                    <a:lumMod val="50000"/>
                  </a:schemeClr>
                </a:solidFill>
              </a:rPr>
              <a:t>Chart of timeline </a:t>
            </a:r>
            <a:r>
              <a:rPr lang="en-GB" sz="1400" b="1" dirty="0" smtClean="0"/>
              <a:t>of oxygen levels and glaciations by Michael </a:t>
            </a:r>
            <a:r>
              <a:rPr lang="en-GB" sz="1400" b="1" dirty="0" err="1" smtClean="0"/>
              <a:t>Schirber</a:t>
            </a:r>
            <a:r>
              <a:rPr lang="en-GB" sz="1400" b="1" dirty="0" smtClean="0"/>
              <a:t> from ‘Thawing a Planet Size Snowball’ phys.org/news/2010-11-planet-size-snowball.html and Astrobio.net</a:t>
            </a:r>
          </a:p>
          <a:p>
            <a:endParaRPr lang="en-GB" sz="1400" b="1" dirty="0" smtClean="0"/>
          </a:p>
          <a:p>
            <a:r>
              <a:rPr lang="en-GB" sz="1400" b="1" dirty="0" smtClean="0"/>
              <a:t>The </a:t>
            </a:r>
            <a:r>
              <a:rPr lang="en-GB" sz="1400" b="1" dirty="0" smtClean="0">
                <a:solidFill>
                  <a:srgbClr val="FF0000"/>
                </a:solidFill>
              </a:rPr>
              <a:t>snowball earth hypothesis </a:t>
            </a:r>
            <a:r>
              <a:rPr lang="en-GB" sz="1400" b="1" dirty="0" smtClean="0"/>
              <a:t>was proposed by Joseph </a:t>
            </a:r>
            <a:r>
              <a:rPr lang="en-GB" sz="1400" b="1" dirty="0" err="1" smtClean="0"/>
              <a:t>Kirschvink</a:t>
            </a:r>
            <a:r>
              <a:rPr lang="en-GB" sz="1400" b="1" dirty="0" smtClean="0"/>
              <a:t> and others but </a:t>
            </a:r>
            <a:r>
              <a:rPr lang="en-GB" sz="1400" b="1" dirty="0" smtClean="0">
                <a:solidFill>
                  <a:srgbClr val="FF0000"/>
                </a:solidFill>
              </a:rPr>
              <a:t>remains contested. </a:t>
            </a:r>
            <a:r>
              <a:rPr lang="en-GB" sz="1400" b="1" dirty="0" smtClean="0"/>
              <a:t>Key areas of research and debate are covered in Michael </a:t>
            </a:r>
            <a:r>
              <a:rPr lang="en-GB" sz="1400" b="1" dirty="0" err="1" smtClean="0"/>
              <a:t>Schriber</a:t>
            </a:r>
            <a:r>
              <a:rPr lang="en-GB" sz="1400" b="1" dirty="0" smtClean="0"/>
              <a:t> (2015) ‘”Snowball Earth” Might Have Been Slushy’, </a:t>
            </a:r>
            <a:r>
              <a:rPr lang="en-GB" sz="1400" b="1" i="1" dirty="0" smtClean="0"/>
              <a:t>Astrobiology Magazine </a:t>
            </a:r>
            <a:r>
              <a:rPr lang="en-GB" sz="1400" b="1" dirty="0" smtClean="0"/>
              <a:t>August, and in the extensive Wikipedia entry for ‘Snowball Earth’ accessed 31.1.2021</a:t>
            </a:r>
          </a:p>
          <a:p>
            <a:endParaRPr lang="en-GB" sz="1400" b="1" dirty="0"/>
          </a:p>
          <a:p>
            <a:r>
              <a:rPr lang="en-GB" sz="1400" b="1" dirty="0" smtClean="0">
                <a:solidFill>
                  <a:srgbClr val="FF0000"/>
                </a:solidFill>
              </a:rPr>
              <a:t>Controversies continue about the composition of the Proterozoic atmosphere </a:t>
            </a:r>
            <a:r>
              <a:rPr lang="en-GB" sz="1400" b="1" dirty="0">
                <a:solidFill>
                  <a:srgbClr val="FF0000"/>
                </a:solidFill>
              </a:rPr>
              <a:t>and </a:t>
            </a:r>
            <a:r>
              <a:rPr lang="en-GB" sz="1400" b="1" dirty="0" smtClean="0">
                <a:solidFill>
                  <a:srgbClr val="FF0000"/>
                </a:solidFill>
              </a:rPr>
              <a:t>oceans (including </a:t>
            </a:r>
            <a:r>
              <a:rPr lang="en-GB" sz="1400" b="1" dirty="0">
                <a:solidFill>
                  <a:srgbClr val="FF0000"/>
                </a:solidFill>
              </a:rPr>
              <a:t>extent of oxygenation) , </a:t>
            </a:r>
            <a:r>
              <a:rPr lang="en-GB" sz="1400" b="1" dirty="0" smtClean="0">
                <a:solidFill>
                  <a:srgbClr val="FF0000"/>
                </a:solidFill>
              </a:rPr>
              <a:t>as well as the extent of subduction and mountain building – see especially Wiki on ‘Boring Billion’</a:t>
            </a:r>
            <a:br>
              <a:rPr lang="en-GB" sz="1400" b="1" dirty="0" smtClean="0">
                <a:solidFill>
                  <a:srgbClr val="FF0000"/>
                </a:solidFill>
              </a:rPr>
            </a:br>
            <a:r>
              <a:rPr lang="en-GB" sz="1400" b="1" dirty="0" smtClean="0">
                <a:solidFill>
                  <a:srgbClr val="FF0000"/>
                </a:solidFill>
              </a:rPr>
              <a:t>There are also arguments about the conditions precipitating, reinforcing (albedo) and terminating snowball earth dynamics, with links to contemporary climate change debates</a:t>
            </a:r>
            <a:endParaRPr lang="en-GB" sz="1400" b="1" dirty="0">
              <a:solidFill>
                <a:srgbClr val="FF0000"/>
              </a:solidFill>
            </a:endParaRPr>
          </a:p>
        </p:txBody>
      </p:sp>
      <p:sp>
        <p:nvSpPr>
          <p:cNvPr id="4" name="Slide Number Placeholder 3"/>
          <p:cNvSpPr>
            <a:spLocks noGrp="1"/>
          </p:cNvSpPr>
          <p:nvPr>
            <p:ph type="sldNum" sz="quarter" idx="10"/>
          </p:nvPr>
        </p:nvSpPr>
        <p:spPr/>
        <p:txBody>
          <a:bodyPr/>
          <a:lstStyle/>
          <a:p>
            <a:fld id="{F5F5AC36-703C-4295-AA77-793D7338D076}" type="slidenum">
              <a:rPr lang="en-GB" smtClean="0"/>
              <a:t>28</a:t>
            </a:fld>
            <a:endParaRPr lang="en-GB"/>
          </a:p>
        </p:txBody>
      </p:sp>
    </p:spTree>
    <p:extLst>
      <p:ext uri="{BB962C8B-B14F-4D97-AF65-F5344CB8AC3E}">
        <p14:creationId xmlns:p14="http://schemas.microsoft.com/office/powerpoint/2010/main" val="25084865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9828" y="4777273"/>
            <a:ext cx="6288505" cy="4739588"/>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smtClean="0">
                <a:ea typeface="Calibri" panose="020F0502020204030204" pitchFamily="34" charset="0"/>
                <a:cs typeface="Calibri Light" panose="020F0302020204030204" pitchFamily="34" charset="0"/>
              </a:rPr>
              <a:t>: Martin </a:t>
            </a:r>
            <a:r>
              <a:rPr lang="en-GB" altLang="en-US" sz="1400" b="1" dirty="0" err="1" smtClean="0">
                <a:ea typeface="Calibri" panose="020F0502020204030204" pitchFamily="34" charset="0"/>
                <a:cs typeface="Calibri Light" panose="020F0302020204030204" pitchFamily="34" charset="0"/>
              </a:rPr>
              <a:t>Brasier</a:t>
            </a:r>
            <a:r>
              <a:rPr lang="en-GB" altLang="en-US" sz="1400" b="1" dirty="0" smtClean="0">
                <a:ea typeface="Calibri" panose="020F0502020204030204" pitchFamily="34" charset="0"/>
                <a:cs typeface="Calibri Light" panose="020F0302020204030204" pitchFamily="34" charset="0"/>
              </a:rPr>
              <a:t> (2012) </a:t>
            </a:r>
            <a:r>
              <a:rPr lang="en-GB" altLang="en-US" sz="1400" b="1" i="1" dirty="0" smtClean="0">
                <a:ea typeface="Calibri" panose="020F0502020204030204" pitchFamily="34" charset="0"/>
                <a:cs typeface="Calibri Light" panose="020F0302020204030204" pitchFamily="34" charset="0"/>
              </a:rPr>
              <a:t>Secret Chambers</a:t>
            </a:r>
            <a:r>
              <a:rPr lang="en-GB" altLang="en-US" sz="1400" b="1" dirty="0" smtClean="0">
                <a:ea typeface="Calibri" panose="020F0502020204030204" pitchFamily="34" charset="0"/>
                <a:cs typeface="Calibri Light" panose="020F0302020204030204" pitchFamily="34" charset="0"/>
              </a:rPr>
              <a:t>, esp. chapters 7-10; Martin </a:t>
            </a:r>
            <a:r>
              <a:rPr lang="en-GB" altLang="en-US" sz="1400" b="1" dirty="0" err="1" smtClean="0">
                <a:ea typeface="Calibri" panose="020F0502020204030204" pitchFamily="34" charset="0"/>
                <a:cs typeface="Calibri Light" panose="020F0302020204030204" pitchFamily="34" charset="0"/>
              </a:rPr>
              <a:t>Brasier</a:t>
            </a:r>
            <a:r>
              <a:rPr lang="en-GB" altLang="en-US" sz="1400" b="1" dirty="0" smtClean="0">
                <a:ea typeface="Calibri" panose="020F0502020204030204" pitchFamily="34" charset="0"/>
                <a:cs typeface="Calibri Light" panose="020F0302020204030204" pitchFamily="34" charset="0"/>
              </a:rPr>
              <a:t> et al (2015) ‘Changing the picture of Earth’s earliest fossils (3.5-1.9 Ga) with new approaches and new discoveries’, </a:t>
            </a:r>
            <a:r>
              <a:rPr lang="en-GB" altLang="en-US" sz="1400" b="1" i="1" dirty="0" smtClean="0">
                <a:ea typeface="Calibri" panose="020F0502020204030204" pitchFamily="34" charset="0"/>
                <a:cs typeface="Calibri Light" panose="020F0302020204030204" pitchFamily="34" charset="0"/>
              </a:rPr>
              <a:t>PNAS</a:t>
            </a:r>
            <a:r>
              <a:rPr lang="en-GB" altLang="en-US" sz="1400" b="1" dirty="0" smtClean="0">
                <a:ea typeface="Calibri" panose="020F0502020204030204" pitchFamily="34" charset="0"/>
                <a:cs typeface="Calibri Light" panose="020F0302020204030204" pitchFamily="34" charset="0"/>
              </a:rPr>
              <a:t> 112.16; Thomas </a:t>
            </a:r>
            <a:r>
              <a:rPr lang="en-GB" altLang="en-US" sz="1400" b="1" dirty="0">
                <a:ea typeface="Calibri" panose="020F0502020204030204" pitchFamily="34" charset="0"/>
                <a:cs typeface="Calibri Light" panose="020F0302020204030204" pitchFamily="34" charset="0"/>
              </a:rPr>
              <a:t>R. Holtz (2020) ‘Geology 102: Historical Geology’ Department of Geology, University of Maryland, Spring Semester 2020 </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hlinkClick r:id="rId3"/>
              </a:rPr>
              <a:t>https://www.geol.umd.edu/~</a:t>
            </a:r>
            <a:r>
              <a:rPr lang="en-GB" altLang="en-US" sz="1400" b="1" dirty="0" smtClean="0">
                <a:ea typeface="Calibri" panose="020F0502020204030204" pitchFamily="34" charset="0"/>
                <a:cs typeface="Calibri Light" panose="020F0302020204030204" pitchFamily="34" charset="0"/>
                <a:hlinkClick r:id="rId3"/>
              </a:rPr>
              <a:t>tholtz/G120/lectures/102Proterozoic.html</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
            </a:r>
            <a:br>
              <a:rPr lang="en-GB" altLang="en-US" sz="1400" b="1" dirty="0">
                <a:ea typeface="Calibri" panose="020F0502020204030204" pitchFamily="34" charset="0"/>
                <a:cs typeface="Calibri Light" panose="020F0302020204030204" pitchFamily="34" charset="0"/>
              </a:rPr>
            </a:br>
            <a:r>
              <a:rPr lang="en-GB" sz="1400" b="1" dirty="0" smtClean="0"/>
              <a:t>Richard </a:t>
            </a:r>
            <a:r>
              <a:rPr lang="en-GB" sz="1400" b="1" dirty="0" err="1"/>
              <a:t>Fortey</a:t>
            </a:r>
            <a:r>
              <a:rPr lang="en-GB" sz="1400" b="1" dirty="0"/>
              <a:t> (1998</a:t>
            </a:r>
            <a:r>
              <a:rPr lang="en-GB" sz="1400" b="1" i="1" dirty="0"/>
              <a:t>) Life: an unauthorised biography </a:t>
            </a:r>
            <a:r>
              <a:rPr lang="en-GB" sz="1400" b="1" dirty="0"/>
              <a:t>chapter </a:t>
            </a:r>
            <a:r>
              <a:rPr lang="en-GB" sz="1400" b="1" dirty="0" smtClean="0"/>
              <a:t>3 and (</a:t>
            </a:r>
            <a:r>
              <a:rPr lang="en-GB" sz="1400" b="1" dirty="0"/>
              <a:t>2002) </a:t>
            </a:r>
            <a:r>
              <a:rPr lang="en-GB" sz="1400" b="1" i="1" dirty="0"/>
              <a:t>Fossils: The Key to the Past</a:t>
            </a:r>
            <a:r>
              <a:rPr lang="en-GB" sz="1400" b="1" dirty="0"/>
              <a:t>, </a:t>
            </a:r>
            <a:r>
              <a:rPr lang="en-GB" sz="1400" b="1" dirty="0" smtClean="0"/>
              <a:t>(third edition) chapter 5; Emmanuelle </a:t>
            </a:r>
            <a:r>
              <a:rPr lang="en-GB" sz="1400" b="1" dirty="0" err="1" smtClean="0"/>
              <a:t>Javaux</a:t>
            </a:r>
            <a:r>
              <a:rPr lang="en-GB" sz="1400" b="1" dirty="0" smtClean="0"/>
              <a:t> and Andrew Knoll (2017) ‘Micropaleontology of the lower Mesoproterozoic Roper Group, Australia’ </a:t>
            </a:r>
            <a:r>
              <a:rPr lang="en-GB" sz="1400" b="1" i="1" dirty="0" smtClean="0"/>
              <a:t>J </a:t>
            </a:r>
            <a:r>
              <a:rPr lang="en-GB" sz="1400" b="1" i="1" dirty="0" err="1" smtClean="0"/>
              <a:t>Paleontology</a:t>
            </a:r>
            <a:r>
              <a:rPr lang="en-GB" sz="1400" b="1" i="1" dirty="0" smtClean="0"/>
              <a:t> </a:t>
            </a:r>
            <a:r>
              <a:rPr lang="en-GB" sz="1400" b="1" dirty="0" smtClean="0"/>
              <a:t>91.2 199-229; Wikipedia on ‘Lynn </a:t>
            </a:r>
            <a:r>
              <a:rPr lang="en-GB" sz="1400" b="1" dirty="0" err="1" smtClean="0"/>
              <a:t>Margulis</a:t>
            </a:r>
            <a:r>
              <a:rPr lang="en-GB" sz="1400" b="1" dirty="0" smtClean="0"/>
              <a:t>’, Precambrian’, ‘Prokaryotes’ &amp; ‘Proterozoic’  </a:t>
            </a:r>
            <a:endParaRPr lang="en-GB" altLang="en-US" sz="1400" b="1" dirty="0" smtClean="0">
              <a:ea typeface="Calibri" panose="020F0502020204030204" pitchFamily="34" charset="0"/>
              <a:cs typeface="Calibri Light" panose="020F0302020204030204" pitchFamily="34" charset="0"/>
            </a:endParaRPr>
          </a:p>
          <a:p>
            <a:r>
              <a:rPr lang="en-GB" sz="1400" b="1" dirty="0" smtClean="0">
                <a:solidFill>
                  <a:schemeClr val="accent2">
                    <a:lumMod val="50000"/>
                  </a:schemeClr>
                </a:solidFill>
                <a:cs typeface="Calibri Light" panose="020F0302020204030204" pitchFamily="34" charset="0"/>
              </a:rPr>
              <a:t>Sources of photos</a:t>
            </a:r>
            <a:r>
              <a:rPr lang="en-GB" sz="1400" b="1" dirty="0" smtClean="0">
                <a:cs typeface="Calibri Light" panose="020F0302020204030204" pitchFamily="34" charset="0"/>
              </a:rPr>
              <a:t>: </a:t>
            </a:r>
            <a:r>
              <a:rPr lang="en-GB" sz="1400" b="1" i="1" dirty="0" err="1" smtClean="0">
                <a:cs typeface="Calibri Light" panose="020F0302020204030204" pitchFamily="34" charset="0"/>
              </a:rPr>
              <a:t>Gunflintia</a:t>
            </a:r>
            <a:r>
              <a:rPr lang="en-GB" sz="1400" b="1" dirty="0" smtClean="0">
                <a:cs typeface="Calibri Light" panose="020F0302020204030204" pitchFamily="34" charset="0"/>
              </a:rPr>
              <a:t> from the Gunflint </a:t>
            </a:r>
            <a:r>
              <a:rPr lang="en-GB" sz="1400" b="1" dirty="0" err="1" smtClean="0">
                <a:cs typeface="Calibri Light" panose="020F0302020204030204" pitchFamily="34" charset="0"/>
              </a:rPr>
              <a:t>Chert</a:t>
            </a:r>
            <a:r>
              <a:rPr lang="en-GB" sz="1400" b="1" dirty="0" smtClean="0">
                <a:cs typeface="Calibri Light" panose="020F0302020204030204" pitchFamily="34" charset="0"/>
              </a:rPr>
              <a:t> and </a:t>
            </a:r>
            <a:r>
              <a:rPr lang="en-GB" sz="1400" b="1" i="1" dirty="0" err="1" smtClean="0">
                <a:cs typeface="Calibri Light" panose="020F0302020204030204" pitchFamily="34" charset="0"/>
              </a:rPr>
              <a:t>Tappiana</a:t>
            </a:r>
            <a:r>
              <a:rPr lang="en-GB" sz="1400" b="1" i="1" dirty="0" smtClean="0">
                <a:cs typeface="Calibri Light" panose="020F0302020204030204" pitchFamily="34" charset="0"/>
              </a:rPr>
              <a:t> </a:t>
            </a:r>
            <a:r>
              <a:rPr lang="en-GB" sz="1400" b="1" dirty="0" smtClean="0">
                <a:cs typeface="Calibri Light" panose="020F0302020204030204" pitchFamily="34" charset="0"/>
              </a:rPr>
              <a:t>from the Roper Group, both from Martin </a:t>
            </a:r>
            <a:r>
              <a:rPr lang="en-GB" sz="1400" b="1" dirty="0" err="1" smtClean="0">
                <a:cs typeface="Calibri Light" panose="020F0302020204030204" pitchFamily="34" charset="0"/>
              </a:rPr>
              <a:t>Brasier</a:t>
            </a:r>
            <a:r>
              <a:rPr lang="en-GB" sz="1400" b="1" dirty="0" smtClean="0">
                <a:cs typeface="Calibri Light" panose="020F0302020204030204" pitchFamily="34" charset="0"/>
              </a:rPr>
              <a:t> (2012) </a:t>
            </a:r>
            <a:r>
              <a:rPr lang="en-GB" sz="1400" b="1" i="1" dirty="0" smtClean="0">
                <a:cs typeface="Calibri Light" panose="020F0302020204030204" pitchFamily="34" charset="0"/>
              </a:rPr>
              <a:t>Secret Chambers</a:t>
            </a:r>
            <a:r>
              <a:rPr lang="en-GB" sz="1400" b="1" dirty="0" smtClean="0">
                <a:cs typeface="Calibri Light" panose="020F0302020204030204" pitchFamily="34" charset="0"/>
              </a:rPr>
              <a:t>, plates 12A and 14B; Stromatolite from </a:t>
            </a:r>
            <a:r>
              <a:rPr lang="en-GB" sz="1400" b="1" dirty="0" smtClean="0"/>
              <a:t>Jan </a:t>
            </a:r>
            <a:r>
              <a:rPr lang="en-GB" altLang="en-US" sz="1400" b="1" dirty="0" err="1">
                <a:ea typeface="Calibri" panose="020F0502020204030204" pitchFamily="34" charset="0"/>
                <a:cs typeface="Calibri Light" panose="020F0302020204030204" pitchFamily="34" charset="0"/>
              </a:rPr>
              <a:t>Zalasiewicz</a:t>
            </a:r>
            <a:r>
              <a:rPr lang="en-GB" altLang="en-US" sz="1400" b="1" dirty="0">
                <a:ea typeface="Calibri" panose="020F0502020204030204" pitchFamily="34" charset="0"/>
                <a:cs typeface="Calibri Light" panose="020F0302020204030204" pitchFamily="34" charset="0"/>
              </a:rPr>
              <a:t> (2016) </a:t>
            </a:r>
            <a:r>
              <a:rPr lang="en-GB" altLang="en-US" sz="1400" b="1" i="1" dirty="0" smtClean="0">
                <a:ea typeface="Calibri" panose="020F0502020204030204" pitchFamily="34" charset="0"/>
                <a:cs typeface="Calibri Light" panose="020F0302020204030204" pitchFamily="34" charset="0"/>
              </a:rPr>
              <a:t>Rocks</a:t>
            </a:r>
            <a:r>
              <a:rPr lang="en-GB" altLang="en-US" sz="1400" b="1" i="1" dirty="0">
                <a:ea typeface="Calibri" panose="020F0502020204030204" pitchFamily="34" charset="0"/>
                <a:cs typeface="Calibri Light" panose="020F0302020204030204" pitchFamily="34" charset="0"/>
              </a:rPr>
              <a:t>: A Very Short </a:t>
            </a:r>
            <a:r>
              <a:rPr lang="en-GB" altLang="en-US" sz="1400" b="1" i="1" dirty="0" smtClean="0">
                <a:ea typeface="Calibri" panose="020F0502020204030204" pitchFamily="34" charset="0"/>
                <a:cs typeface="Calibri Light" panose="020F0302020204030204" pitchFamily="34" charset="0"/>
              </a:rPr>
              <a:t>Introduction, </a:t>
            </a:r>
            <a:r>
              <a:rPr lang="en-GB" altLang="en-US" sz="1400" b="1" dirty="0" smtClean="0">
                <a:ea typeface="Calibri" panose="020F0502020204030204" pitchFamily="34" charset="0"/>
                <a:cs typeface="Calibri Light" panose="020F0302020204030204" pitchFamily="34" charset="0"/>
              </a:rPr>
              <a:t>page 82; stylised comparison diagrams of prokaryote and eukaryote cells from</a:t>
            </a:r>
            <a:r>
              <a:rPr lang="en-GB" sz="1400" b="1" dirty="0" smtClean="0"/>
              <a:t> </a:t>
            </a:r>
            <a:r>
              <a:rPr lang="en-GB" sz="1400" b="1" dirty="0"/>
              <a:t>Nicole </a:t>
            </a:r>
            <a:r>
              <a:rPr lang="en-GB" sz="1400" b="1" dirty="0" err="1"/>
              <a:t>Gleishmann</a:t>
            </a:r>
            <a:r>
              <a:rPr lang="en-GB" sz="1400" b="1" dirty="0"/>
              <a:t> (September 28</a:t>
            </a:r>
            <a:r>
              <a:rPr lang="en-GB" sz="1400" b="1" baseline="30000" dirty="0"/>
              <a:t>th</a:t>
            </a:r>
            <a:r>
              <a:rPr lang="en-GB" sz="1400" b="1" dirty="0"/>
              <a:t> 2020) </a:t>
            </a:r>
            <a:r>
              <a:rPr lang="en-GB" sz="1400" b="1" dirty="0" smtClean="0"/>
              <a:t>‘</a:t>
            </a:r>
            <a:r>
              <a:rPr lang="en-GB" sz="1400" b="1" dirty="0"/>
              <a:t>Prokaryotes versus Eukaryotes: what are the key differences’ </a:t>
            </a:r>
            <a:r>
              <a:rPr lang="en-GB" sz="1400" b="1" i="1" dirty="0"/>
              <a:t>Cell Sciences Newsletter</a:t>
            </a:r>
            <a:r>
              <a:rPr lang="en-GB" sz="1400" b="1" dirty="0"/>
              <a:t>, at </a:t>
            </a:r>
            <a:r>
              <a:rPr lang="en-GB" sz="1400" b="1" dirty="0">
                <a:hlinkClick r:id="rId4"/>
              </a:rPr>
              <a:t>https://www.technologynetwork.com/cell-science/articles/</a:t>
            </a:r>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29</a:t>
            </a:fld>
            <a:endParaRPr lang="en-GB"/>
          </a:p>
        </p:txBody>
      </p:sp>
    </p:spTree>
    <p:extLst>
      <p:ext uri="{BB962C8B-B14F-4D97-AF65-F5344CB8AC3E}">
        <p14:creationId xmlns:p14="http://schemas.microsoft.com/office/powerpoint/2010/main" val="2404473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37979"/>
            <a:ext cx="6015037" cy="3946692"/>
          </a:xfrm>
        </p:spPr>
        <p:txBody>
          <a:bodyPr/>
          <a:lstStyle/>
          <a:p>
            <a:r>
              <a:rPr lang="en-GB" sz="1600" b="1" dirty="0" smtClean="0">
                <a:solidFill>
                  <a:schemeClr val="accent2">
                    <a:lumMod val="50000"/>
                  </a:schemeClr>
                </a:solidFill>
              </a:rPr>
              <a:t>Source for left hand image</a:t>
            </a:r>
            <a:r>
              <a:rPr lang="en-GB" sz="1600" b="1" dirty="0" smtClean="0"/>
              <a:t>: Photo by Paul </a:t>
            </a:r>
            <a:r>
              <a:rPr lang="en-GB" sz="1600" b="1" dirty="0" err="1" smtClean="0"/>
              <a:t>Hermans</a:t>
            </a:r>
            <a:r>
              <a:rPr lang="en-GB" sz="1600" b="1" dirty="0" smtClean="0"/>
              <a:t> taken 2011, from Wikipedia entry for ‘</a:t>
            </a:r>
            <a:r>
              <a:rPr lang="en-GB" sz="1600" b="1" dirty="0" err="1" smtClean="0"/>
              <a:t>Suilven</a:t>
            </a:r>
            <a:r>
              <a:rPr lang="en-GB" sz="1600" b="1" dirty="0" smtClean="0"/>
              <a:t>’ (pronounced Soo l </a:t>
            </a:r>
            <a:r>
              <a:rPr lang="en-GB" sz="1600" b="1" dirty="0" err="1" smtClean="0"/>
              <a:t>ven</a:t>
            </a:r>
            <a:r>
              <a:rPr lang="en-GB" sz="1600" b="1" dirty="0" smtClean="0"/>
              <a:t>) </a:t>
            </a:r>
            <a:br>
              <a:rPr lang="en-GB" sz="1600" b="1" dirty="0" smtClean="0"/>
            </a:br>
            <a:r>
              <a:rPr lang="en-GB" sz="1600" b="1" dirty="0" smtClean="0"/>
              <a:t/>
            </a:r>
            <a:br>
              <a:rPr lang="en-GB" sz="1600" b="1" dirty="0" smtClean="0"/>
            </a:br>
            <a:r>
              <a:rPr lang="en-GB" sz="1600" b="1" dirty="0" smtClean="0">
                <a:solidFill>
                  <a:schemeClr val="accent2">
                    <a:lumMod val="50000"/>
                  </a:schemeClr>
                </a:solidFill>
              </a:rPr>
              <a:t>Source for right hand image</a:t>
            </a:r>
            <a:r>
              <a:rPr lang="en-GB" sz="1600" b="1" dirty="0" smtClean="0"/>
              <a:t>:</a:t>
            </a:r>
            <a:r>
              <a:rPr lang="en-GB" sz="1600" b="1" baseline="0" dirty="0" smtClean="0"/>
              <a:t> SNH image for </a:t>
            </a:r>
            <a:r>
              <a:rPr lang="en-GB" sz="1600" b="1" dirty="0" err="1" smtClean="0"/>
              <a:t>Slioch</a:t>
            </a:r>
            <a:r>
              <a:rPr lang="en-GB" sz="1600" b="1" dirty="0" smtClean="0"/>
              <a:t> (pronounced </a:t>
            </a:r>
            <a:r>
              <a:rPr lang="en-GB" sz="1600" b="1" dirty="0" err="1" smtClean="0"/>
              <a:t>Shlioc</a:t>
            </a:r>
            <a:r>
              <a:rPr lang="en-GB" sz="1600" b="1" dirty="0" smtClean="0"/>
              <a:t>) </a:t>
            </a:r>
            <a:r>
              <a:rPr lang="en-GB" sz="1600" b="1" baseline="0" dirty="0" smtClean="0"/>
              <a:t>from John </a:t>
            </a:r>
            <a:r>
              <a:rPr lang="en-GB" sz="1600" b="1" baseline="0" dirty="0" err="1" smtClean="0"/>
              <a:t>Mendum</a:t>
            </a:r>
            <a:r>
              <a:rPr lang="en-GB" sz="1600" b="1" baseline="0" dirty="0" smtClean="0"/>
              <a:t> et al (2001) </a:t>
            </a:r>
            <a:r>
              <a:rPr lang="en-GB" sz="1600" b="1" i="1" baseline="0" dirty="0" smtClean="0"/>
              <a:t>Northwest Highlands: A landscape fashioned by geology</a:t>
            </a:r>
            <a:r>
              <a:rPr lang="en-GB" sz="1600" b="1" baseline="0" dirty="0" smtClean="0"/>
              <a:t>, p 13</a:t>
            </a:r>
          </a:p>
          <a:p>
            <a:endParaRPr lang="en-GB" sz="1600" b="1" baseline="0" dirty="0" smtClean="0"/>
          </a:p>
          <a:p>
            <a:r>
              <a:rPr lang="en-GB" sz="1600" b="1" baseline="0" dirty="0" smtClean="0"/>
              <a:t>We will </a:t>
            </a:r>
            <a:r>
              <a:rPr lang="en-GB" sz="1600" b="1" baseline="0" dirty="0" smtClean="0">
                <a:solidFill>
                  <a:srgbClr val="FF0000"/>
                </a:solidFill>
              </a:rPr>
              <a:t>come back to the Eons and Eras within the Precambrian </a:t>
            </a:r>
            <a:r>
              <a:rPr lang="en-GB" sz="1600" b="1" dirty="0"/>
              <a:t>(Mesoproterozoic </a:t>
            </a:r>
            <a:r>
              <a:rPr lang="en-GB" sz="1600" b="1" dirty="0" err="1"/>
              <a:t>etc</a:t>
            </a:r>
            <a:r>
              <a:rPr lang="en-GB" sz="1600" b="1" dirty="0"/>
              <a:t>) </a:t>
            </a:r>
            <a:r>
              <a:rPr lang="en-GB" sz="1600" b="1" dirty="0" smtClean="0"/>
              <a:t>shortly </a:t>
            </a:r>
            <a:endParaRPr lang="en-GB" sz="16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3</a:t>
            </a:fld>
            <a:endParaRPr lang="en-GB"/>
          </a:p>
        </p:txBody>
      </p:sp>
    </p:spTree>
    <p:extLst>
      <p:ext uri="{BB962C8B-B14F-4D97-AF65-F5344CB8AC3E}">
        <p14:creationId xmlns:p14="http://schemas.microsoft.com/office/powerpoint/2010/main" val="760473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66700" y="4737100"/>
            <a:ext cx="6286500" cy="4779761"/>
          </a:xfrm>
        </p:spPr>
        <p:txBody>
          <a:bodyPr/>
          <a:lstStyle/>
          <a:p>
            <a:r>
              <a:rPr lang="en-GB" altLang="en-US" sz="1400" b="1" dirty="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a:ea typeface="Calibri" panose="020F0502020204030204" pitchFamily="34" charset="0"/>
                <a:cs typeface="Calibri Light" panose="020F0302020204030204" pitchFamily="34" charset="0"/>
              </a:rPr>
              <a:t>: Martin </a:t>
            </a:r>
            <a:r>
              <a:rPr lang="en-GB" altLang="en-US" sz="1400" b="1" dirty="0" err="1">
                <a:ea typeface="Calibri" panose="020F0502020204030204" pitchFamily="34" charset="0"/>
                <a:cs typeface="Calibri Light" panose="020F0302020204030204" pitchFamily="34" charset="0"/>
              </a:rPr>
              <a:t>Brasier</a:t>
            </a:r>
            <a:r>
              <a:rPr lang="en-GB" altLang="en-US" sz="1400" b="1" dirty="0">
                <a:ea typeface="Calibri" panose="020F0502020204030204" pitchFamily="34" charset="0"/>
                <a:cs typeface="Calibri Light" panose="020F0302020204030204" pitchFamily="34" charset="0"/>
              </a:rPr>
              <a:t> (2012) </a:t>
            </a:r>
            <a:r>
              <a:rPr lang="en-GB" altLang="en-US" sz="1400" b="1" i="1" dirty="0">
                <a:ea typeface="Calibri" panose="020F0502020204030204" pitchFamily="34" charset="0"/>
                <a:cs typeface="Calibri Light" panose="020F0302020204030204" pitchFamily="34" charset="0"/>
              </a:rPr>
              <a:t>Secret Chambers</a:t>
            </a:r>
            <a:r>
              <a:rPr lang="en-GB" altLang="en-US" sz="1400" b="1" dirty="0">
                <a:ea typeface="Calibri" panose="020F0502020204030204" pitchFamily="34" charset="0"/>
                <a:cs typeface="Calibri Light" panose="020F0302020204030204" pitchFamily="34" charset="0"/>
              </a:rPr>
              <a:t>, esp. chapters 7-10 (note: in this book </a:t>
            </a:r>
            <a:r>
              <a:rPr lang="en-GB" altLang="en-US" sz="1400" b="1" dirty="0" err="1">
                <a:ea typeface="Calibri" panose="020F0502020204030204" pitchFamily="34" charset="0"/>
                <a:cs typeface="Calibri Light" panose="020F0302020204030204" pitchFamily="34" charset="0"/>
              </a:rPr>
              <a:t>Brasier</a:t>
            </a:r>
            <a:r>
              <a:rPr lang="en-GB" altLang="en-US" sz="1400" b="1" dirty="0">
                <a:ea typeface="Calibri" panose="020F0502020204030204" pitchFamily="34" charset="0"/>
                <a:cs typeface="Calibri Light" panose="020F0302020204030204" pitchFamily="34" charset="0"/>
              </a:rPr>
              <a:t> draws particularly on the work of Lynn </a:t>
            </a:r>
            <a:r>
              <a:rPr lang="en-GB" altLang="en-US" sz="1400" b="1" dirty="0" err="1">
                <a:ea typeface="Calibri" panose="020F0502020204030204" pitchFamily="34" charset="0"/>
                <a:cs typeface="Calibri Light" panose="020F0302020204030204" pitchFamily="34" charset="0"/>
              </a:rPr>
              <a:t>Margulis</a:t>
            </a:r>
            <a:r>
              <a:rPr lang="en-GB" altLang="en-US" sz="1400" b="1" dirty="0">
                <a:ea typeface="Calibri" panose="020F0502020204030204" pitchFamily="34" charset="0"/>
                <a:cs typeface="Calibri Light" panose="020F0302020204030204" pitchFamily="34" charset="0"/>
              </a:rPr>
              <a:t>); Martin </a:t>
            </a:r>
            <a:r>
              <a:rPr lang="en-GB" altLang="en-US" sz="1400" b="1" dirty="0" err="1">
                <a:ea typeface="Calibri" panose="020F0502020204030204" pitchFamily="34" charset="0"/>
                <a:cs typeface="Calibri Light" panose="020F0302020204030204" pitchFamily="34" charset="0"/>
              </a:rPr>
              <a:t>Brasier</a:t>
            </a:r>
            <a:r>
              <a:rPr lang="en-GB" altLang="en-US" sz="1400" b="1" dirty="0">
                <a:ea typeface="Calibri" panose="020F0502020204030204" pitchFamily="34" charset="0"/>
                <a:cs typeface="Calibri Light" panose="020F0302020204030204" pitchFamily="34" charset="0"/>
              </a:rPr>
              <a:t> et al (2015) ‘Changing the picture of Earth’s earliest fossils (3.5-1.9 Ga) with new approaches and new discoveries’, </a:t>
            </a:r>
            <a:r>
              <a:rPr lang="en-GB" altLang="en-US" sz="1400" b="1" i="1" dirty="0">
                <a:ea typeface="Calibri" panose="020F0502020204030204" pitchFamily="34" charset="0"/>
                <a:cs typeface="Calibri Light" panose="020F0302020204030204" pitchFamily="34" charset="0"/>
              </a:rPr>
              <a:t>PNAS</a:t>
            </a:r>
            <a:r>
              <a:rPr lang="en-GB" altLang="en-US" sz="1400" b="1" dirty="0">
                <a:ea typeface="Calibri" panose="020F0502020204030204" pitchFamily="34" charset="0"/>
                <a:cs typeface="Calibri Light" panose="020F0302020204030204" pitchFamily="34" charset="0"/>
              </a:rPr>
              <a:t> 112.16; Thomas R. Holtz (2020) ‘Geology 102: Historical Geology’ Department of Geology, University of Maryland, Spring Semester 2020  </a:t>
            </a:r>
            <a:r>
              <a:rPr lang="en-GB" altLang="en-US" sz="1400" b="1" dirty="0">
                <a:ea typeface="Calibri" panose="020F0502020204030204" pitchFamily="34" charset="0"/>
                <a:cs typeface="Calibri Light" panose="020F0302020204030204" pitchFamily="34" charset="0"/>
                <a:hlinkClick r:id="rId3"/>
              </a:rPr>
              <a:t>https://www.geol.umd.edu/~tholtz/G120/lectures/102Proterozoic.html</a:t>
            </a:r>
            <a:r>
              <a:rPr lang="en-GB" altLang="en-US" sz="1400" b="1" dirty="0">
                <a:ea typeface="Calibri" panose="020F0502020204030204" pitchFamily="34" charset="0"/>
                <a:cs typeface="Calibri Light" panose="020F0302020204030204" pitchFamily="34" charset="0"/>
              </a:rPr>
              <a:t>  </a:t>
            </a:r>
            <a:br>
              <a:rPr lang="en-GB" altLang="en-US" sz="1400" b="1" dirty="0">
                <a:ea typeface="Calibri" panose="020F0502020204030204" pitchFamily="34" charset="0"/>
                <a:cs typeface="Calibri Light" panose="020F0302020204030204" pitchFamily="34" charset="0"/>
              </a:rPr>
            </a:br>
            <a:r>
              <a:rPr lang="en-GB" sz="1400" b="1" dirty="0"/>
              <a:t>Emmanuelle </a:t>
            </a:r>
            <a:r>
              <a:rPr lang="en-GB" sz="1400" b="1" dirty="0" err="1"/>
              <a:t>Javaux</a:t>
            </a:r>
            <a:r>
              <a:rPr lang="en-GB" sz="1400" b="1" dirty="0"/>
              <a:t> and Andrew Knoll (2017) ‘Micropaleontology of the lower Mesoproterozoic Roper Group, Australia and implications for early eukaryotic evolution’ </a:t>
            </a:r>
            <a:r>
              <a:rPr lang="en-GB" sz="1400" b="1" i="1" dirty="0"/>
              <a:t>J. </a:t>
            </a:r>
            <a:r>
              <a:rPr lang="en-GB" sz="1400" b="1" i="1" dirty="0" smtClean="0"/>
              <a:t>Palaeontology</a:t>
            </a:r>
            <a:r>
              <a:rPr lang="en-GB" sz="1400" b="1" dirty="0"/>
              <a:t>, 91.2 199-229; Laura Erne &amp; Thijs </a:t>
            </a:r>
            <a:r>
              <a:rPr lang="en-GB" sz="1400" b="1" dirty="0" err="1"/>
              <a:t>Ettema</a:t>
            </a:r>
            <a:r>
              <a:rPr lang="en-GB" sz="1400" b="1" dirty="0"/>
              <a:t> (2017) ‘</a:t>
            </a:r>
            <a:r>
              <a:rPr lang="en-GB" sz="1400" b="1" dirty="0">
                <a:solidFill>
                  <a:srgbClr val="FF0000"/>
                </a:solidFill>
              </a:rPr>
              <a:t>The symbiosis that changed the World</a:t>
            </a:r>
            <a:r>
              <a:rPr lang="en-GB" sz="1400" b="1" dirty="0"/>
              <a:t>’, </a:t>
            </a:r>
            <a:r>
              <a:rPr lang="en-GB" sz="1400" b="1" i="1" dirty="0"/>
              <a:t>Microbiology Society </a:t>
            </a:r>
            <a:r>
              <a:rPr lang="en-GB" sz="1400" b="1" dirty="0"/>
              <a:t>9 August; Richard </a:t>
            </a:r>
            <a:r>
              <a:rPr lang="en-GB" sz="1400" b="1" dirty="0" err="1"/>
              <a:t>Fortey</a:t>
            </a:r>
            <a:r>
              <a:rPr lang="en-GB" sz="1400" b="1" dirty="0"/>
              <a:t> (1998</a:t>
            </a:r>
            <a:r>
              <a:rPr lang="en-GB" sz="1400" b="1" i="1" dirty="0"/>
              <a:t>) Life: an unauthorised biography </a:t>
            </a:r>
            <a:r>
              <a:rPr lang="en-GB" sz="1400" b="1" dirty="0"/>
              <a:t>chapter 3; Richard </a:t>
            </a:r>
            <a:r>
              <a:rPr lang="en-GB" sz="1400" b="1" dirty="0" err="1"/>
              <a:t>Fortey</a:t>
            </a:r>
            <a:r>
              <a:rPr lang="en-GB" sz="1400" b="1" dirty="0"/>
              <a:t> (2002) </a:t>
            </a:r>
            <a:r>
              <a:rPr lang="en-GB" sz="1400" b="1" i="1" dirty="0"/>
              <a:t>Fossils: The Key to the Past</a:t>
            </a:r>
            <a:r>
              <a:rPr lang="en-GB" sz="1400" b="1" dirty="0"/>
              <a:t>, (third edition) chapter 5; Wikipedia on ‘Boring Billion’, ‘Lynn </a:t>
            </a:r>
            <a:r>
              <a:rPr lang="en-GB" sz="1400" b="1" dirty="0" err="1"/>
              <a:t>Margulis</a:t>
            </a:r>
            <a:r>
              <a:rPr lang="en-GB" sz="1400" b="1" dirty="0"/>
              <a:t>’, Precambrian’, ‘Prokaryotes’ and ‘Proterozoic’  </a:t>
            </a:r>
            <a:endParaRPr lang="en-GB" sz="1400" b="1" dirty="0" smtClean="0"/>
          </a:p>
          <a:p>
            <a:r>
              <a:rPr lang="en-GB" sz="1400" b="1" dirty="0" smtClean="0"/>
              <a:t>Source for diagram on right: </a:t>
            </a:r>
            <a:r>
              <a:rPr lang="en-GB" sz="1400" b="1" dirty="0" err="1" smtClean="0"/>
              <a:t>Javaux</a:t>
            </a:r>
            <a:r>
              <a:rPr lang="en-GB" sz="1400" b="1" dirty="0" smtClean="0"/>
              <a:t> </a:t>
            </a:r>
            <a:r>
              <a:rPr lang="en-GB" sz="1400" b="1" dirty="0"/>
              <a:t>and </a:t>
            </a:r>
            <a:r>
              <a:rPr lang="en-GB" sz="1400" b="1" dirty="0" smtClean="0"/>
              <a:t>Knoll </a:t>
            </a:r>
            <a:r>
              <a:rPr lang="en-GB" sz="1400" b="1" dirty="0"/>
              <a:t>(2017) </a:t>
            </a:r>
            <a:r>
              <a:rPr lang="en-GB" sz="1400" b="1" i="1" dirty="0" smtClean="0"/>
              <a:t>J</a:t>
            </a:r>
            <a:r>
              <a:rPr lang="en-GB" sz="1400" b="1" i="1" dirty="0"/>
              <a:t>. </a:t>
            </a:r>
            <a:r>
              <a:rPr lang="en-GB" sz="1400" b="1" i="1" dirty="0" err="1"/>
              <a:t>Paleontology</a:t>
            </a:r>
            <a:r>
              <a:rPr lang="en-GB" sz="1400" b="1" dirty="0"/>
              <a:t>, 91.2 </a:t>
            </a:r>
            <a:r>
              <a:rPr lang="en-GB" sz="1400" b="1" dirty="0" smtClean="0"/>
              <a:t>adapted from figure 10 p26 </a:t>
            </a:r>
            <a:br>
              <a:rPr lang="en-GB" sz="1400" b="1" dirty="0" smtClean="0"/>
            </a:br>
            <a:r>
              <a:rPr lang="en-GB" sz="1400" b="1" dirty="0" smtClean="0">
                <a:solidFill>
                  <a:srgbClr val="FF0000"/>
                </a:solidFill>
              </a:rPr>
              <a:t>(Don’t worry about the technical terms)</a:t>
            </a:r>
          </a:p>
          <a:p>
            <a:r>
              <a:rPr lang="en-GB" sz="1400" b="1" dirty="0" smtClean="0">
                <a:cs typeface="Calibri Light" panose="020F0302020204030204" pitchFamily="34" charset="0"/>
              </a:rPr>
              <a:t>The </a:t>
            </a:r>
            <a:r>
              <a:rPr lang="en-GB" sz="1400" b="1" dirty="0" smtClean="0">
                <a:solidFill>
                  <a:srgbClr val="FF0000"/>
                </a:solidFill>
                <a:cs typeface="Calibri Light" panose="020F0302020204030204" pitchFamily="34" charset="0"/>
              </a:rPr>
              <a:t>Golgi apparatus </a:t>
            </a:r>
            <a:r>
              <a:rPr lang="en-GB" sz="1400" b="1" dirty="0" smtClean="0">
                <a:cs typeface="Calibri Light" panose="020F0302020204030204" pitchFamily="34" charset="0"/>
              </a:rPr>
              <a:t>is a distinctive organelle in eukaryotic organisms, that transfers (and modifies) molecules from the endoplasmic reticulum to their cellular destination. </a:t>
            </a:r>
            <a:r>
              <a:rPr lang="en-GB" sz="1400" b="1" dirty="0" smtClean="0">
                <a:solidFill>
                  <a:srgbClr val="FF0000"/>
                </a:solidFill>
                <a:cs typeface="Calibri Light" panose="020F0302020204030204" pitchFamily="34" charset="0"/>
              </a:rPr>
              <a:t>Heterotrophs</a:t>
            </a:r>
            <a:r>
              <a:rPr lang="en-GB" sz="1400" b="1" dirty="0" smtClean="0">
                <a:cs typeface="Calibri Light" panose="020F0302020204030204" pitchFamily="34" charset="0"/>
              </a:rPr>
              <a:t> do not produce their own food but are consumers of sources of organic carbon from plant and animal matter </a:t>
            </a:r>
            <a:endParaRPr lang="en-GB" sz="1400" b="1" dirty="0">
              <a:cs typeface="Calibri Light" panose="020F0302020204030204" pitchFamily="34" charset="0"/>
            </a:endParaRPr>
          </a:p>
        </p:txBody>
      </p:sp>
      <p:sp>
        <p:nvSpPr>
          <p:cNvPr id="4" name="Slide Number Placeholder 3"/>
          <p:cNvSpPr>
            <a:spLocks noGrp="1"/>
          </p:cNvSpPr>
          <p:nvPr>
            <p:ph type="sldNum" sz="quarter" idx="10"/>
          </p:nvPr>
        </p:nvSpPr>
        <p:spPr/>
        <p:txBody>
          <a:bodyPr/>
          <a:lstStyle/>
          <a:p>
            <a:fld id="{F5F5AC36-703C-4295-AA77-793D7338D076}" type="slidenum">
              <a:rPr lang="en-GB" smtClean="0"/>
              <a:t>30</a:t>
            </a:fld>
            <a:endParaRPr lang="en-GB"/>
          </a:p>
        </p:txBody>
      </p:sp>
    </p:spTree>
    <p:extLst>
      <p:ext uri="{BB962C8B-B14F-4D97-AF65-F5344CB8AC3E}">
        <p14:creationId xmlns:p14="http://schemas.microsoft.com/office/powerpoint/2010/main" val="3003505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3787" y="4814595"/>
            <a:ext cx="6320588" cy="5001209"/>
          </a:xfrm>
        </p:spPr>
        <p:txBody>
          <a:bodyPr/>
          <a:lstStyle/>
          <a:p>
            <a:r>
              <a:rPr lang="en-GB" altLang="en-US" sz="1400" b="1" dirty="0" smtClean="0">
                <a:solidFill>
                  <a:schemeClr val="accent2">
                    <a:lumMod val="50000"/>
                  </a:schemeClr>
                </a:solidFill>
                <a:ea typeface="Calibri" panose="020F0502020204030204" pitchFamily="34" charset="0"/>
                <a:cs typeface="Calibri Light" panose="020F0302020204030204" pitchFamily="34" charset="0"/>
              </a:rPr>
              <a:t>Sources</a:t>
            </a:r>
            <a:r>
              <a:rPr lang="en-GB" altLang="en-US" sz="1400" b="1" dirty="0" smtClean="0">
                <a:ea typeface="Calibri" panose="020F0502020204030204" pitchFamily="34" charset="0"/>
                <a:cs typeface="Calibri Light" panose="020F0302020204030204" pitchFamily="34" charset="0"/>
              </a:rPr>
              <a:t>: </a:t>
            </a:r>
            <a:r>
              <a:rPr lang="en-GB" altLang="en-US" sz="1400" b="1" dirty="0">
                <a:ea typeface="Calibri" panose="020F0502020204030204" pitchFamily="34" charset="0"/>
                <a:cs typeface="Calibri Light" panose="020F0302020204030204" pitchFamily="34" charset="0"/>
              </a:rPr>
              <a:t>Thomas R. Holtz (2020) ‘Geology 102: Historical Geology’ Department of Geology, University of Maryland, Spring Semester 2020 </a:t>
            </a:r>
            <a:r>
              <a:rPr lang="en-GB" altLang="en-US" sz="1400" b="1" dirty="0" smtClean="0">
                <a:ea typeface="Calibri" panose="020F0502020204030204" pitchFamily="34" charset="0"/>
                <a:cs typeface="Calibri Light" panose="020F0302020204030204" pitchFamily="34" charset="0"/>
                <a:hlinkClick r:id="rId3"/>
              </a:rPr>
              <a:t>https</a:t>
            </a:r>
            <a:r>
              <a:rPr lang="en-GB" altLang="en-US" sz="1400" b="1" dirty="0">
                <a:ea typeface="Calibri" panose="020F0502020204030204" pitchFamily="34" charset="0"/>
                <a:cs typeface="Calibri Light" panose="020F0302020204030204" pitchFamily="34" charset="0"/>
                <a:hlinkClick r:id="rId3"/>
              </a:rPr>
              <a:t>://www.geol.umd.edu/~</a:t>
            </a:r>
            <a:r>
              <a:rPr lang="en-GB" altLang="en-US" sz="1400" b="1" dirty="0" smtClean="0">
                <a:ea typeface="Calibri" panose="020F0502020204030204" pitchFamily="34" charset="0"/>
                <a:cs typeface="Calibri Light" panose="020F0302020204030204" pitchFamily="34" charset="0"/>
                <a:hlinkClick r:id="rId3"/>
              </a:rPr>
              <a:t>tholtz/G120/lectures/102Proterozoic.html</a:t>
            </a:r>
            <a:endParaRPr lang="en-GB" altLang="en-US" sz="1400" b="1" dirty="0" smtClean="0">
              <a:ea typeface="Calibri" panose="020F0502020204030204" pitchFamily="34" charset="0"/>
              <a:cs typeface="Calibri Light" panose="020F0302020204030204" pitchFamily="34" charset="0"/>
            </a:endParaRPr>
          </a:p>
          <a:p>
            <a:r>
              <a:rPr lang="en-GB" altLang="en-US" sz="1400" b="1" dirty="0" smtClean="0">
                <a:ea typeface="Calibri" panose="020F0502020204030204" pitchFamily="34" charset="0"/>
                <a:cs typeface="Calibri Light" panose="020F0302020204030204" pitchFamily="34" charset="0"/>
              </a:rPr>
              <a:t>Martin </a:t>
            </a:r>
            <a:r>
              <a:rPr lang="en-GB" altLang="en-US" sz="1400" b="1" dirty="0" err="1" smtClean="0">
                <a:ea typeface="Calibri" panose="020F0502020204030204" pitchFamily="34" charset="0"/>
                <a:cs typeface="Calibri Light" panose="020F0302020204030204" pitchFamily="34" charset="0"/>
              </a:rPr>
              <a:t>Brasier</a:t>
            </a:r>
            <a:r>
              <a:rPr lang="en-GB" altLang="en-US" sz="1400" b="1" dirty="0" smtClean="0">
                <a:ea typeface="Calibri" panose="020F0502020204030204" pitchFamily="34" charset="0"/>
                <a:cs typeface="Calibri Light" panose="020F0302020204030204" pitchFamily="34" charset="0"/>
              </a:rPr>
              <a:t> (2009) </a:t>
            </a:r>
            <a:r>
              <a:rPr lang="en-GB" altLang="en-US" sz="1400" b="1" i="1" dirty="0" smtClean="0">
                <a:ea typeface="Calibri" panose="020F0502020204030204" pitchFamily="34" charset="0"/>
                <a:cs typeface="Calibri Light" panose="020F0302020204030204" pitchFamily="34" charset="0"/>
              </a:rPr>
              <a:t>Darwin’s Lost World</a:t>
            </a:r>
            <a:r>
              <a:rPr lang="en-GB" altLang="en-US" sz="1400" b="1" dirty="0" smtClean="0">
                <a:ea typeface="Calibri" panose="020F0502020204030204" pitchFamily="34" charset="0"/>
                <a:cs typeface="Calibri Light" panose="020F0302020204030204" pitchFamily="34" charset="0"/>
              </a:rPr>
              <a:t>, esp. chapter 6; </a:t>
            </a:r>
            <a:r>
              <a:rPr lang="en-GB" sz="1400" b="1" dirty="0" smtClean="0"/>
              <a:t>Richard </a:t>
            </a:r>
            <a:r>
              <a:rPr lang="en-GB" sz="1400" b="1" dirty="0" err="1"/>
              <a:t>Fortey</a:t>
            </a:r>
            <a:r>
              <a:rPr lang="en-GB" sz="1400" b="1" dirty="0"/>
              <a:t> (1998) </a:t>
            </a:r>
            <a:r>
              <a:rPr lang="en-GB" sz="1400" b="1" i="1" dirty="0"/>
              <a:t>Life: an unauthorised </a:t>
            </a:r>
            <a:r>
              <a:rPr lang="en-GB" sz="1400" b="1" i="1" dirty="0" smtClean="0"/>
              <a:t>biography, </a:t>
            </a:r>
            <a:r>
              <a:rPr lang="en-GB" sz="1400" b="1" dirty="0"/>
              <a:t>chapter </a:t>
            </a:r>
            <a:r>
              <a:rPr lang="en-GB" sz="1400" b="1" dirty="0" smtClean="0"/>
              <a:t>3; </a:t>
            </a:r>
            <a:r>
              <a:rPr lang="en-GB" sz="1400" b="1" dirty="0"/>
              <a:t>Ewan Clarkson (1998) </a:t>
            </a:r>
            <a:r>
              <a:rPr lang="en-GB" sz="1400" b="1" i="1" dirty="0"/>
              <a:t>Invertebrate Palaeontology and Evolution</a:t>
            </a:r>
            <a:r>
              <a:rPr lang="en-GB" sz="1400" b="1" dirty="0"/>
              <a:t> (fourth </a:t>
            </a:r>
            <a:r>
              <a:rPr lang="en-GB" sz="1400" b="1" dirty="0" err="1"/>
              <a:t>ed</a:t>
            </a:r>
            <a:r>
              <a:rPr lang="en-GB" sz="1400" b="1" dirty="0"/>
              <a:t>) </a:t>
            </a:r>
            <a:r>
              <a:rPr lang="en-GB" sz="1400" b="1" dirty="0" smtClean="0"/>
              <a:t>chapter 3.3; </a:t>
            </a:r>
            <a:r>
              <a:rPr lang="en-GB" sz="1400" b="1" dirty="0"/>
              <a:t>Richard </a:t>
            </a:r>
            <a:r>
              <a:rPr lang="en-GB" sz="1400" b="1" dirty="0" err="1"/>
              <a:t>Fortey</a:t>
            </a:r>
            <a:r>
              <a:rPr lang="en-GB" sz="1400" b="1" dirty="0"/>
              <a:t> (2002) </a:t>
            </a:r>
            <a:r>
              <a:rPr lang="en-GB" sz="1400" b="1" i="1" dirty="0"/>
              <a:t>Fossils: The Key to the </a:t>
            </a:r>
            <a:r>
              <a:rPr lang="en-GB" sz="1400" b="1" i="1" dirty="0" smtClean="0"/>
              <a:t>Past (</a:t>
            </a:r>
            <a:r>
              <a:rPr lang="en-GB" sz="1400" b="1" dirty="0" smtClean="0"/>
              <a:t>third edition</a:t>
            </a:r>
            <a:r>
              <a:rPr lang="en-GB" sz="1400" b="1" i="1" dirty="0" smtClean="0"/>
              <a:t>)</a:t>
            </a:r>
            <a:r>
              <a:rPr lang="en-GB" sz="1400" b="1" dirty="0" smtClean="0"/>
              <a:t> </a:t>
            </a:r>
            <a:r>
              <a:rPr lang="en-GB" sz="1400" b="1" dirty="0"/>
              <a:t>chapter </a:t>
            </a:r>
            <a:r>
              <a:rPr lang="en-GB" sz="1400" b="1" dirty="0" smtClean="0"/>
              <a:t>5; </a:t>
            </a:r>
            <a:r>
              <a:rPr lang="en-GB" sz="1400" b="1" dirty="0"/>
              <a:t>William McMahon </a:t>
            </a:r>
            <a:r>
              <a:rPr lang="en-GB" sz="1400" b="1" dirty="0" smtClean="0"/>
              <a:t>&amp; </a:t>
            </a:r>
            <a:r>
              <a:rPr lang="en-GB" sz="1400" b="1" dirty="0"/>
              <a:t>Neil Davies (2020) ‘Physical and biological functioning in Proterozoic </a:t>
            </a:r>
            <a:r>
              <a:rPr lang="en-GB" sz="1400" b="1" dirty="0" smtClean="0"/>
              <a:t>rivers: evidence from … </a:t>
            </a:r>
            <a:r>
              <a:rPr lang="en-GB" sz="1400" b="1" dirty="0"/>
              <a:t>NW Scotland’, </a:t>
            </a:r>
            <a:r>
              <a:rPr lang="en-GB" sz="1400" b="1" i="1" dirty="0" smtClean="0"/>
              <a:t>Scot. J. Geol. 5</a:t>
            </a:r>
            <a:r>
              <a:rPr lang="en-GB" sz="1400" b="1" dirty="0" smtClean="0"/>
              <a:t>6.1 </a:t>
            </a:r>
            <a:r>
              <a:rPr lang="en-GB" sz="1400" b="1" dirty="0"/>
              <a:t>pp </a:t>
            </a:r>
            <a:r>
              <a:rPr lang="en-GB" sz="1400" b="1" dirty="0" smtClean="0"/>
              <a:t>1-29; </a:t>
            </a:r>
            <a:r>
              <a:rPr lang="en-GB" sz="1400" b="1" dirty="0"/>
              <a:t>Wikipedia </a:t>
            </a:r>
            <a:r>
              <a:rPr lang="en-GB" sz="1400" b="1" dirty="0" smtClean="0"/>
              <a:t>on ‘Ediacaran’, ‘Precambrian’ and ‘Proterozoic’</a:t>
            </a:r>
          </a:p>
          <a:p>
            <a:r>
              <a:rPr lang="en-GB" sz="1400" b="1" dirty="0" smtClean="0">
                <a:solidFill>
                  <a:schemeClr val="accent2">
                    <a:lumMod val="50000"/>
                  </a:schemeClr>
                </a:solidFill>
                <a:cs typeface="Calibri Light" panose="020F0302020204030204" pitchFamily="34" charset="0"/>
              </a:rPr>
              <a:t>Image on left</a:t>
            </a:r>
            <a:r>
              <a:rPr lang="en-GB" sz="1400" b="1" dirty="0" smtClean="0">
                <a:cs typeface="Calibri Light" panose="020F0302020204030204" pitchFamily="34" charset="0"/>
              </a:rPr>
              <a:t>: ‘Life in the Ediacaran sea’ by Ryan </a:t>
            </a:r>
            <a:r>
              <a:rPr lang="en-GB" sz="1400" b="1" dirty="0" err="1" smtClean="0">
                <a:cs typeface="Calibri Light" panose="020F0302020204030204" pitchFamily="34" charset="0"/>
              </a:rPr>
              <a:t>Somma</a:t>
            </a:r>
            <a:r>
              <a:rPr lang="en-GB" sz="1400" b="1" dirty="0" smtClean="0">
                <a:cs typeface="Calibri Light" panose="020F0302020204030204" pitchFamily="34" charset="0"/>
              </a:rPr>
              <a:t>, a diorama displayed in 1980 at the Smithsonian Institution </a:t>
            </a:r>
            <a:br>
              <a:rPr lang="en-GB" sz="1400" b="1" dirty="0" smtClean="0">
                <a:cs typeface="Calibri Light" panose="020F0302020204030204" pitchFamily="34" charset="0"/>
              </a:rPr>
            </a:br>
            <a:r>
              <a:rPr lang="en-GB" sz="1400" b="1" dirty="0" smtClean="0">
                <a:solidFill>
                  <a:schemeClr val="accent2">
                    <a:lumMod val="50000"/>
                  </a:schemeClr>
                </a:solidFill>
                <a:cs typeface="Calibri Light" panose="020F0302020204030204" pitchFamily="34" charset="0"/>
              </a:rPr>
              <a:t>Image on right</a:t>
            </a:r>
            <a:r>
              <a:rPr lang="en-GB" sz="1400" b="1" dirty="0" smtClean="0">
                <a:cs typeface="Calibri Light" panose="020F0302020204030204" pitchFamily="34" charset="0"/>
              </a:rPr>
              <a:t>: Elements of </a:t>
            </a:r>
            <a:r>
              <a:rPr lang="en-GB" sz="1400" b="1" dirty="0" smtClean="0"/>
              <a:t>the </a:t>
            </a:r>
            <a:r>
              <a:rPr lang="en-GB" sz="1400" b="1" dirty="0"/>
              <a:t>Ediacaran fauna of Australia, </a:t>
            </a:r>
            <a:r>
              <a:rPr lang="en-GB" sz="1400" b="1" dirty="0" smtClean="0"/>
              <a:t>figure </a:t>
            </a:r>
            <a:r>
              <a:rPr lang="en-GB" sz="1400" b="1" dirty="0"/>
              <a:t>3.1 from Ewan Clarkson (1998) </a:t>
            </a:r>
            <a:r>
              <a:rPr lang="en-GB" sz="1400" b="1" i="1" dirty="0" smtClean="0"/>
              <a:t>Invertebrate Palaeontology and Evolution</a:t>
            </a:r>
            <a:r>
              <a:rPr lang="en-GB" sz="1400" b="1" dirty="0" smtClean="0"/>
              <a:t> (fourth </a:t>
            </a:r>
            <a:r>
              <a:rPr lang="en-GB" sz="1400" b="1" dirty="0" err="1" smtClean="0"/>
              <a:t>ed</a:t>
            </a:r>
            <a:r>
              <a:rPr lang="en-GB" sz="1400" b="1" dirty="0" smtClean="0"/>
              <a:t>) p 59 </a:t>
            </a:r>
            <a:br>
              <a:rPr lang="en-GB" sz="1400" b="1" dirty="0" smtClean="0"/>
            </a:br>
            <a:r>
              <a:rPr lang="en-GB" sz="1400" b="1" dirty="0" smtClean="0"/>
              <a:t>The </a:t>
            </a:r>
            <a:r>
              <a:rPr lang="en-GB" sz="1400" b="1" dirty="0"/>
              <a:t>Australian </a:t>
            </a:r>
            <a:r>
              <a:rPr lang="en-GB" sz="1400" b="1" dirty="0">
                <a:solidFill>
                  <a:srgbClr val="FF0000"/>
                </a:solidFill>
              </a:rPr>
              <a:t>Ediacaran fossils were first discovered in the 1940s by the mineral geologist Reginald </a:t>
            </a:r>
            <a:r>
              <a:rPr lang="en-GB" sz="1400" b="1" dirty="0" err="1">
                <a:solidFill>
                  <a:srgbClr val="FF0000"/>
                </a:solidFill>
              </a:rPr>
              <a:t>Sprigg</a:t>
            </a:r>
            <a:r>
              <a:rPr lang="en-GB" sz="1400" b="1" dirty="0"/>
              <a:t>. Some were also discovered (against the grain of professional expectations) at Charnwood Forest in the UK, </a:t>
            </a:r>
            <a:r>
              <a:rPr lang="en-GB" sz="1400" b="1" dirty="0" smtClean="0"/>
              <a:t>by </a:t>
            </a:r>
            <a:r>
              <a:rPr lang="en-GB" sz="1400" b="1" dirty="0" smtClean="0">
                <a:solidFill>
                  <a:srgbClr val="FF0000"/>
                </a:solidFill>
              </a:rPr>
              <a:t>schoolboy Roger Mason (hence </a:t>
            </a:r>
            <a:r>
              <a:rPr lang="en-GB" sz="1400" b="1" dirty="0" err="1" smtClean="0">
                <a:solidFill>
                  <a:srgbClr val="FF0000"/>
                </a:solidFill>
              </a:rPr>
              <a:t>Charnia</a:t>
            </a:r>
            <a:r>
              <a:rPr lang="en-GB" sz="1400" b="1" dirty="0" smtClean="0">
                <a:solidFill>
                  <a:srgbClr val="FF0000"/>
                </a:solidFill>
              </a:rPr>
              <a:t> </a:t>
            </a:r>
            <a:r>
              <a:rPr lang="en-GB" sz="1400" b="1" dirty="0" err="1" smtClean="0">
                <a:solidFill>
                  <a:srgbClr val="FF0000"/>
                </a:solidFill>
              </a:rPr>
              <a:t>masoni</a:t>
            </a:r>
            <a:r>
              <a:rPr lang="en-GB" sz="1400" b="1" dirty="0" smtClean="0">
                <a:solidFill>
                  <a:srgbClr val="FF0000"/>
                </a:solidFill>
              </a:rPr>
              <a:t>) in 1957 </a:t>
            </a:r>
            <a:r>
              <a:rPr lang="en-GB" sz="1400" b="1" dirty="0" smtClean="0"/>
              <a:t>but also the previous year </a:t>
            </a:r>
            <a:r>
              <a:rPr lang="en-GB" sz="1400" b="1" dirty="0" smtClean="0">
                <a:solidFill>
                  <a:srgbClr val="FF0000"/>
                </a:solidFill>
              </a:rPr>
              <a:t>by schoolgirl Tina Negus </a:t>
            </a:r>
            <a:r>
              <a:rPr lang="en-GB" sz="1400" b="1" dirty="0" smtClean="0"/>
              <a:t>(though her find was dismissed) – see </a:t>
            </a:r>
            <a:r>
              <a:rPr lang="en-GB" sz="1400" b="1" dirty="0" err="1" smtClean="0"/>
              <a:t>Brasier</a:t>
            </a:r>
            <a:r>
              <a:rPr lang="en-GB" sz="1400" b="1" dirty="0" smtClean="0"/>
              <a:t> (2009) chapter 6</a:t>
            </a:r>
          </a:p>
          <a:p>
            <a:r>
              <a:rPr lang="en-GB" sz="1400" b="1" dirty="0" smtClean="0"/>
              <a:t>Richard Caulfield, Martin </a:t>
            </a:r>
            <a:r>
              <a:rPr lang="en-GB" sz="1400" b="1" dirty="0" err="1" smtClean="0"/>
              <a:t>Brasier</a:t>
            </a:r>
            <a:r>
              <a:rPr lang="en-GB" sz="1400" b="1" dirty="0" smtClean="0"/>
              <a:t> and Rachel </a:t>
            </a:r>
            <a:r>
              <a:rPr lang="en-GB" sz="1400" b="1" dirty="0"/>
              <a:t>Wood </a:t>
            </a:r>
            <a:r>
              <a:rPr lang="en-GB" sz="1400" b="1" dirty="0" smtClean="0"/>
              <a:t>also provide </a:t>
            </a:r>
            <a:r>
              <a:rPr lang="en-GB" sz="1400" b="1" dirty="0"/>
              <a:t>a useful discussion of the </a:t>
            </a:r>
            <a:r>
              <a:rPr lang="en-GB" sz="1400" b="1" dirty="0" smtClean="0"/>
              <a:t>discovery and significance of the Ediacaran </a:t>
            </a:r>
            <a:r>
              <a:rPr lang="en-GB" sz="1400" b="1" dirty="0"/>
              <a:t>Biota </a:t>
            </a:r>
            <a:r>
              <a:rPr lang="en-GB" sz="1400" b="1" dirty="0" smtClean="0"/>
              <a:t>in an episode of the BBC In Our Time Series (2009). The 2018 findings were reported by Paul Rincon as ‘Earliest animal fossils are identified’, on the BBC News website 20.9.2018</a:t>
            </a:r>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31</a:t>
            </a:fld>
            <a:endParaRPr lang="en-GB" dirty="0"/>
          </a:p>
        </p:txBody>
      </p:sp>
    </p:spTree>
    <p:extLst>
      <p:ext uri="{BB962C8B-B14F-4D97-AF65-F5344CB8AC3E}">
        <p14:creationId xmlns:p14="http://schemas.microsoft.com/office/powerpoint/2010/main" val="20284890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8674"/>
            <a:ext cx="6015037" cy="4158128"/>
          </a:xfrm>
        </p:spPr>
        <p:txBody>
          <a:bodyPr/>
          <a:lstStyle/>
          <a:p>
            <a:r>
              <a:rPr lang="en-GB" sz="1400" b="1" dirty="0" smtClean="0">
                <a:solidFill>
                  <a:schemeClr val="accent2">
                    <a:lumMod val="50000"/>
                  </a:schemeClr>
                </a:solidFill>
              </a:rPr>
              <a:t>Source for left hand image</a:t>
            </a:r>
            <a:r>
              <a:rPr lang="en-GB" sz="1400" b="1" dirty="0" smtClean="0"/>
              <a:t>: </a:t>
            </a:r>
            <a:r>
              <a:rPr lang="en-GB" sz="1400" b="1" dirty="0"/>
              <a:t>Photo by Paul </a:t>
            </a:r>
            <a:r>
              <a:rPr lang="en-GB" sz="1400" b="1" dirty="0" err="1"/>
              <a:t>Hermans</a:t>
            </a:r>
            <a:r>
              <a:rPr lang="en-GB" sz="1400" b="1" dirty="0"/>
              <a:t> taken 2011, from Wikipedia entry for ‘</a:t>
            </a:r>
            <a:r>
              <a:rPr lang="en-GB" sz="1400" b="1" dirty="0" err="1"/>
              <a:t>Suilven</a:t>
            </a:r>
            <a:r>
              <a:rPr lang="en-GB" sz="1400" b="1" dirty="0"/>
              <a:t>’ (pronounced Soo l </a:t>
            </a:r>
            <a:r>
              <a:rPr lang="en-GB" sz="1400" b="1" dirty="0" err="1"/>
              <a:t>ven</a:t>
            </a:r>
            <a:r>
              <a:rPr lang="en-GB" sz="1400" b="1" dirty="0"/>
              <a:t>) </a:t>
            </a:r>
            <a:br>
              <a:rPr lang="en-GB" sz="1400" b="1" dirty="0"/>
            </a:br>
            <a:r>
              <a:rPr lang="en-GB" sz="1400" b="1" dirty="0"/>
              <a:t/>
            </a:r>
            <a:br>
              <a:rPr lang="en-GB" sz="1400" b="1" dirty="0"/>
            </a:br>
            <a:r>
              <a:rPr lang="en-GB" sz="1400" b="1" dirty="0" smtClean="0">
                <a:solidFill>
                  <a:schemeClr val="accent2">
                    <a:lumMod val="50000"/>
                  </a:schemeClr>
                </a:solidFill>
              </a:rPr>
              <a:t>Source for right hand image</a:t>
            </a:r>
            <a:r>
              <a:rPr lang="en-GB" sz="1400" b="1" dirty="0" smtClean="0"/>
              <a:t>: </a:t>
            </a:r>
            <a:r>
              <a:rPr lang="en-GB" sz="1400" b="1" dirty="0"/>
              <a:t>SNH image for </a:t>
            </a:r>
            <a:r>
              <a:rPr lang="en-GB" sz="1400" b="1" dirty="0" err="1"/>
              <a:t>Slioch</a:t>
            </a:r>
            <a:r>
              <a:rPr lang="en-GB" sz="1400" b="1" dirty="0"/>
              <a:t> (pronounced </a:t>
            </a:r>
            <a:r>
              <a:rPr lang="en-GB" sz="1400" b="1" dirty="0" err="1"/>
              <a:t>Shlioc</a:t>
            </a:r>
            <a:r>
              <a:rPr lang="en-GB" sz="1400" b="1" dirty="0"/>
              <a:t>) from </a:t>
            </a:r>
            <a:r>
              <a:rPr lang="en-GB" sz="1400" b="1" dirty="0" smtClean="0"/>
              <a:t>John </a:t>
            </a:r>
            <a:r>
              <a:rPr lang="en-GB" sz="1400" b="1" dirty="0" err="1" smtClean="0"/>
              <a:t>Mendum</a:t>
            </a:r>
            <a:r>
              <a:rPr lang="en-GB" sz="1400" b="1" dirty="0" smtClean="0"/>
              <a:t> </a:t>
            </a:r>
            <a:r>
              <a:rPr lang="en-GB" sz="1400" b="1" dirty="0"/>
              <a:t>et al (2001) </a:t>
            </a:r>
            <a:r>
              <a:rPr lang="en-GB" sz="1400" b="1" i="1" dirty="0"/>
              <a:t>Northwest Highlands: A landscape fashioned by geology</a:t>
            </a:r>
            <a:r>
              <a:rPr lang="en-GB" sz="1400" b="1" dirty="0"/>
              <a:t>, p </a:t>
            </a:r>
            <a:r>
              <a:rPr lang="en-GB" sz="1400" b="1" dirty="0" smtClean="0"/>
              <a:t>13</a:t>
            </a:r>
          </a:p>
          <a:p>
            <a:endParaRPr lang="en-GB" sz="1400" b="1" dirty="0"/>
          </a:p>
          <a:p>
            <a:r>
              <a:rPr lang="en-GB" sz="1400" b="1" dirty="0" smtClean="0"/>
              <a:t>Source on the distinctive (non-uniformitarian) character of sedimentation and erosive processes in the </a:t>
            </a:r>
            <a:r>
              <a:rPr lang="en-GB" sz="1400" b="1" dirty="0" err="1" smtClean="0"/>
              <a:t>Torridonian</a:t>
            </a:r>
            <a:r>
              <a:rPr lang="en-GB" sz="1400" b="1" dirty="0" smtClean="0"/>
              <a:t> group sandstones: William </a:t>
            </a:r>
            <a:r>
              <a:rPr lang="en-GB" sz="1400" b="1" dirty="0"/>
              <a:t>McMahon and Neil Davies (2020) ‘Physical and biological functioning in Proterozoic rivers: evidence from the archetypal pre-vegetation alluvium of </a:t>
            </a:r>
            <a:r>
              <a:rPr lang="en-GB" sz="1400" b="1" dirty="0" err="1"/>
              <a:t>Torridon</a:t>
            </a:r>
            <a:r>
              <a:rPr lang="en-GB" sz="1400" b="1" dirty="0"/>
              <a:t> Group, NW </a:t>
            </a:r>
            <a:r>
              <a:rPr lang="en-GB" sz="1400" b="1" dirty="0" smtClean="0"/>
              <a:t>Scotland</a:t>
            </a:r>
            <a:r>
              <a:rPr lang="en-GB" sz="1400" b="1" dirty="0"/>
              <a:t>’, </a:t>
            </a:r>
            <a:r>
              <a:rPr lang="en-GB" sz="1400" b="1" i="1" dirty="0"/>
              <a:t>Scottish Journal of Geology </a:t>
            </a:r>
            <a:r>
              <a:rPr lang="en-GB" sz="1400" b="1" dirty="0"/>
              <a:t>56.1 pp 1-29</a:t>
            </a:r>
          </a:p>
        </p:txBody>
      </p:sp>
      <p:sp>
        <p:nvSpPr>
          <p:cNvPr id="4" name="Slide Number Placeholder 3"/>
          <p:cNvSpPr>
            <a:spLocks noGrp="1"/>
          </p:cNvSpPr>
          <p:nvPr>
            <p:ph type="sldNum" sz="quarter" idx="10"/>
          </p:nvPr>
        </p:nvSpPr>
        <p:spPr/>
        <p:txBody>
          <a:bodyPr/>
          <a:lstStyle/>
          <a:p>
            <a:fld id="{F5F5AC36-703C-4295-AA77-793D7338D076}" type="slidenum">
              <a:rPr lang="en-GB" smtClean="0"/>
              <a:t>32</a:t>
            </a:fld>
            <a:endParaRPr lang="en-GB"/>
          </a:p>
        </p:txBody>
      </p:sp>
    </p:spTree>
    <p:extLst>
      <p:ext uri="{BB962C8B-B14F-4D97-AF65-F5344CB8AC3E}">
        <p14:creationId xmlns:p14="http://schemas.microsoft.com/office/powerpoint/2010/main" val="14999011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dirty="0">
                <a:solidFill>
                  <a:schemeClr val="accent2">
                    <a:lumMod val="50000"/>
                  </a:schemeClr>
                </a:solidFill>
              </a:rPr>
              <a:t>Map and section </a:t>
            </a:r>
            <a:r>
              <a:rPr lang="en-GB" sz="1400" b="1" dirty="0"/>
              <a:t>taken from Peter </a:t>
            </a:r>
            <a:r>
              <a:rPr lang="en-GB" sz="1400" b="1" dirty="0" err="1"/>
              <a:t>Toghill</a:t>
            </a:r>
            <a:r>
              <a:rPr lang="en-GB" sz="1400" b="1" dirty="0"/>
              <a:t> (2000) </a:t>
            </a:r>
            <a:r>
              <a:rPr lang="en-GB" sz="1400" b="1" i="1" dirty="0"/>
              <a:t>The Geology of Britain</a:t>
            </a:r>
            <a:r>
              <a:rPr lang="en-GB" sz="1400" b="1" dirty="0"/>
              <a:t>, Figure 13 p 23 and figure 16 p 25 with discussion through his chapter 1 ‘Britain During the Precambrian’ </a:t>
            </a:r>
          </a:p>
        </p:txBody>
      </p:sp>
      <p:sp>
        <p:nvSpPr>
          <p:cNvPr id="4" name="Slide Number Placeholder 3"/>
          <p:cNvSpPr>
            <a:spLocks noGrp="1"/>
          </p:cNvSpPr>
          <p:nvPr>
            <p:ph type="sldNum" sz="quarter" idx="10"/>
          </p:nvPr>
        </p:nvSpPr>
        <p:spPr/>
        <p:txBody>
          <a:bodyPr/>
          <a:lstStyle/>
          <a:p>
            <a:fld id="{F5F5AC36-703C-4295-AA77-793D7338D076}" type="slidenum">
              <a:rPr lang="en-GB" smtClean="0"/>
              <a:t>33</a:t>
            </a:fld>
            <a:endParaRPr lang="en-GB"/>
          </a:p>
        </p:txBody>
      </p:sp>
    </p:spTree>
    <p:extLst>
      <p:ext uri="{BB962C8B-B14F-4D97-AF65-F5344CB8AC3E}">
        <p14:creationId xmlns:p14="http://schemas.microsoft.com/office/powerpoint/2010/main" val="32840367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7"/>
            <a:ext cx="6015037" cy="3946692"/>
          </a:xfrm>
        </p:spPr>
        <p:txBody>
          <a:bodyPr/>
          <a:lstStyle/>
          <a:p>
            <a:r>
              <a:rPr lang="en-GB" sz="1400" b="1" dirty="0" smtClean="0">
                <a:solidFill>
                  <a:schemeClr val="accent2">
                    <a:lumMod val="50000"/>
                  </a:schemeClr>
                </a:solidFill>
              </a:rPr>
              <a:t>Sources:</a:t>
            </a:r>
            <a:r>
              <a:rPr lang="en-GB" sz="1400" b="1" dirty="0" smtClean="0"/>
              <a:t> Richard </a:t>
            </a:r>
            <a:r>
              <a:rPr lang="en-GB" sz="1400" b="1" dirty="0" err="1"/>
              <a:t>Fortey</a:t>
            </a:r>
            <a:r>
              <a:rPr lang="en-GB" sz="1400" b="1" dirty="0"/>
              <a:t> </a:t>
            </a:r>
            <a:r>
              <a:rPr lang="en-GB" sz="1400" b="1" i="1" dirty="0"/>
              <a:t>The Earth: An Intimate History </a:t>
            </a:r>
            <a:r>
              <a:rPr lang="en-GB" sz="1400" b="1" dirty="0"/>
              <a:t>(2004) chapter 10, provides an accessible introduction to the Precambrian of the NW Highlands; </a:t>
            </a:r>
            <a:r>
              <a:rPr lang="en-GB" sz="1400" b="1" dirty="0" smtClean="0"/>
              <a:t>and another readable introduction is </a:t>
            </a:r>
            <a:r>
              <a:rPr lang="en-GB" sz="1400" b="1" dirty="0"/>
              <a:t>provided by Malcolm Rider (2005) </a:t>
            </a:r>
            <a:r>
              <a:rPr lang="en-GB" sz="1400" b="1" i="1" dirty="0"/>
              <a:t>Hutton’s Arse: 3 billion years of extraordinary geology in Scotland’s Northern Highlands, </a:t>
            </a:r>
            <a:r>
              <a:rPr lang="en-GB" sz="1400" b="1" dirty="0"/>
              <a:t>Rider-French Consulting, chapters 1 and 6</a:t>
            </a:r>
            <a:endParaRPr lang="en-GB" sz="1400" b="1" dirty="0" smtClean="0"/>
          </a:p>
          <a:p>
            <a:r>
              <a:rPr lang="en-GB" sz="1400" b="1" dirty="0" smtClean="0"/>
              <a:t>More </a:t>
            </a:r>
            <a:r>
              <a:rPr lang="en-GB" sz="1400" b="1" dirty="0"/>
              <a:t>technical accounts are provided in Peter </a:t>
            </a:r>
            <a:r>
              <a:rPr lang="en-GB" sz="1400" b="1" dirty="0" err="1"/>
              <a:t>Toghill</a:t>
            </a:r>
            <a:r>
              <a:rPr lang="en-GB" sz="1400" b="1" dirty="0"/>
              <a:t> (2000) </a:t>
            </a:r>
            <a:r>
              <a:rPr lang="en-GB" sz="1400" b="1" i="1" dirty="0"/>
              <a:t>The Geology of Britain</a:t>
            </a:r>
            <a:r>
              <a:rPr lang="en-GB" sz="1400" b="1" dirty="0"/>
              <a:t>, chapter 1, </a:t>
            </a:r>
            <a:r>
              <a:rPr lang="en-GB" sz="1400" b="1" dirty="0" err="1"/>
              <a:t>esp</a:t>
            </a:r>
            <a:r>
              <a:rPr lang="en-GB" sz="1400" b="1" dirty="0"/>
              <a:t> pp 21-27; Michael Johnson et al ‘Geological Framework of the North-west Highlands’ in Kathryn </a:t>
            </a:r>
            <a:r>
              <a:rPr lang="en-GB" sz="1400" b="1" dirty="0" err="1"/>
              <a:t>Goddenough</a:t>
            </a:r>
            <a:r>
              <a:rPr lang="en-GB" sz="1400" b="1" dirty="0"/>
              <a:t> and Maarten </a:t>
            </a:r>
            <a:r>
              <a:rPr lang="en-GB" sz="1400" b="1" dirty="0" err="1"/>
              <a:t>Krabbendam</a:t>
            </a:r>
            <a:r>
              <a:rPr lang="en-GB" sz="1400" b="1" dirty="0"/>
              <a:t> (</a:t>
            </a:r>
            <a:r>
              <a:rPr lang="en-GB" sz="1400" b="1" dirty="0" err="1"/>
              <a:t>eds</a:t>
            </a:r>
            <a:r>
              <a:rPr lang="en-GB" sz="1400" b="1" dirty="0"/>
              <a:t>) (2011)</a:t>
            </a:r>
            <a:r>
              <a:rPr lang="en-GB" sz="1400" b="1" i="1" dirty="0"/>
              <a:t> A Geological Excursion Guide to the North-West Highlands of Scotland</a:t>
            </a:r>
            <a:r>
              <a:rPr lang="en-GB" sz="1400" b="1" dirty="0"/>
              <a:t> and Rob Strachan et al ‘Summary of </a:t>
            </a:r>
            <a:r>
              <a:rPr lang="en-GB" sz="1400" b="1" dirty="0" err="1"/>
              <a:t>Moine</a:t>
            </a:r>
            <a:r>
              <a:rPr lang="en-GB" sz="1400" b="1" dirty="0"/>
              <a:t> Geology’ in Rob Strachan et al (2010) </a:t>
            </a:r>
            <a:r>
              <a:rPr lang="en-GB" sz="1400" b="1" i="1" dirty="0"/>
              <a:t>An Excursion Guide to the </a:t>
            </a:r>
            <a:r>
              <a:rPr lang="en-GB" sz="1400" b="1" i="1" dirty="0" err="1"/>
              <a:t>Moine</a:t>
            </a:r>
            <a:r>
              <a:rPr lang="en-GB" sz="1400" b="1" i="1" dirty="0"/>
              <a:t> Geology of the Northern Highlands of </a:t>
            </a:r>
            <a:r>
              <a:rPr lang="en-GB" sz="1400" b="1" i="1" dirty="0" smtClean="0"/>
              <a:t>Scotland</a:t>
            </a:r>
            <a:r>
              <a:rPr lang="en-GB" sz="1400" b="1" dirty="0" smtClean="0"/>
              <a:t> </a:t>
            </a:r>
            <a:endParaRPr lang="en-GB" sz="1400" b="1" dirty="0"/>
          </a:p>
          <a:p>
            <a:endParaRPr lang="en-GB" sz="1400" b="1" dirty="0" smtClean="0"/>
          </a:p>
          <a:p>
            <a:r>
              <a:rPr lang="en-GB" sz="1400" b="1" dirty="0" smtClean="0"/>
              <a:t>Note </a:t>
            </a:r>
            <a:r>
              <a:rPr lang="en-GB" sz="1400" b="1" dirty="0"/>
              <a:t>that on </a:t>
            </a:r>
            <a:r>
              <a:rPr lang="en-GB" sz="1400" b="1" dirty="0" smtClean="0"/>
              <a:t>this </a:t>
            </a:r>
            <a:r>
              <a:rPr lang="en-GB" sz="1400" b="1" dirty="0"/>
              <a:t>slide the </a:t>
            </a:r>
            <a:r>
              <a:rPr lang="en-GB" sz="1400" b="1" dirty="0">
                <a:solidFill>
                  <a:schemeClr val="accent2">
                    <a:lumMod val="50000"/>
                  </a:schemeClr>
                </a:solidFill>
              </a:rPr>
              <a:t>brown text refers to processes taking place after the Precambrian </a:t>
            </a:r>
          </a:p>
        </p:txBody>
      </p:sp>
      <p:sp>
        <p:nvSpPr>
          <p:cNvPr id="4" name="Slide Number Placeholder 3"/>
          <p:cNvSpPr>
            <a:spLocks noGrp="1"/>
          </p:cNvSpPr>
          <p:nvPr>
            <p:ph type="sldNum" sz="quarter" idx="10"/>
          </p:nvPr>
        </p:nvSpPr>
        <p:spPr/>
        <p:txBody>
          <a:bodyPr/>
          <a:lstStyle/>
          <a:p>
            <a:fld id="{F5F5AC36-703C-4295-AA77-793D7338D076}" type="slidenum">
              <a:rPr lang="en-GB" smtClean="0"/>
              <a:t>34</a:t>
            </a:fld>
            <a:endParaRPr lang="en-GB"/>
          </a:p>
        </p:txBody>
      </p:sp>
    </p:spTree>
    <p:extLst>
      <p:ext uri="{BB962C8B-B14F-4D97-AF65-F5344CB8AC3E}">
        <p14:creationId xmlns:p14="http://schemas.microsoft.com/office/powerpoint/2010/main" val="12979309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6"/>
            <a:ext cx="6015037" cy="4979790"/>
          </a:xfrm>
        </p:spPr>
        <p:txBody>
          <a:bodyPr/>
          <a:lstStyle/>
          <a:p>
            <a:r>
              <a:rPr lang="en-GB" sz="1400" b="1" dirty="0" smtClean="0">
                <a:solidFill>
                  <a:schemeClr val="accent2">
                    <a:lumMod val="50000"/>
                  </a:schemeClr>
                </a:solidFill>
              </a:rPr>
              <a:t>Generalised vertical sections </a:t>
            </a:r>
            <a:r>
              <a:rPr lang="en-GB" sz="1400" b="1" dirty="0" smtClean="0"/>
              <a:t>for the </a:t>
            </a:r>
            <a:r>
              <a:rPr lang="en-GB" sz="1400" b="1" dirty="0" err="1" smtClean="0"/>
              <a:t>Stoer</a:t>
            </a:r>
            <a:r>
              <a:rPr lang="en-GB" sz="1400" b="1" dirty="0" smtClean="0"/>
              <a:t> Group at </a:t>
            </a:r>
            <a:r>
              <a:rPr lang="en-GB" sz="1400" b="1" dirty="0" err="1" smtClean="0"/>
              <a:t>Stoer</a:t>
            </a:r>
            <a:r>
              <a:rPr lang="en-GB" sz="1400" b="1" dirty="0"/>
              <a:t> </a:t>
            </a:r>
            <a:r>
              <a:rPr lang="en-GB" sz="1400" b="1" dirty="0" smtClean="0"/>
              <a:t>and </a:t>
            </a:r>
            <a:r>
              <a:rPr lang="en-GB" sz="1400" b="1" dirty="0" err="1" smtClean="0"/>
              <a:t>Enard</a:t>
            </a:r>
            <a:r>
              <a:rPr lang="en-GB" sz="1400" b="1" dirty="0" smtClean="0"/>
              <a:t> Bay Figure 32, p 67 in Maarten </a:t>
            </a:r>
            <a:r>
              <a:rPr lang="en-GB" sz="1400" b="1" dirty="0" err="1" smtClean="0"/>
              <a:t>Krabbendam</a:t>
            </a:r>
            <a:r>
              <a:rPr lang="en-GB" sz="1400" b="1" dirty="0" smtClean="0"/>
              <a:t>, ‘Excursion 3, </a:t>
            </a:r>
            <a:r>
              <a:rPr lang="en-GB" sz="1400" b="1" dirty="0" err="1" smtClean="0"/>
              <a:t>Stoer</a:t>
            </a:r>
            <a:r>
              <a:rPr lang="en-GB" sz="1400" b="1" dirty="0" smtClean="0"/>
              <a:t> Group at </a:t>
            </a:r>
            <a:r>
              <a:rPr lang="en-GB" sz="1400" b="1" dirty="0" err="1" smtClean="0"/>
              <a:t>Stoer</a:t>
            </a:r>
            <a:r>
              <a:rPr lang="en-GB" sz="1400" b="1" dirty="0" smtClean="0"/>
              <a:t> Peninsula’ and ‘Excursion 4, </a:t>
            </a:r>
            <a:r>
              <a:rPr lang="en-GB" sz="1400" b="1" dirty="0" err="1" smtClean="0"/>
              <a:t>Stoer</a:t>
            </a:r>
            <a:r>
              <a:rPr lang="en-GB" sz="1400" b="1" dirty="0" smtClean="0"/>
              <a:t> Group at </a:t>
            </a:r>
            <a:r>
              <a:rPr lang="en-GB" sz="1400" b="1" dirty="0" err="1" smtClean="0"/>
              <a:t>Enard</a:t>
            </a:r>
            <a:r>
              <a:rPr lang="en-GB" sz="1400" b="1" dirty="0" smtClean="0"/>
              <a:t> Bay’ in Kathryn </a:t>
            </a:r>
            <a:r>
              <a:rPr lang="en-GB" sz="1400" b="1" dirty="0"/>
              <a:t>Goodenough and Maarten </a:t>
            </a:r>
            <a:r>
              <a:rPr lang="en-GB" sz="1400" b="1" dirty="0" err="1"/>
              <a:t>Krabbendam</a:t>
            </a:r>
            <a:r>
              <a:rPr lang="en-GB" sz="1400" b="1" dirty="0"/>
              <a:t> (2011) </a:t>
            </a:r>
            <a:r>
              <a:rPr lang="en-GB" sz="1400" b="1" i="1" dirty="0"/>
              <a:t>A Geological Excursion Guide to the North-West Highlands of Scotland</a:t>
            </a:r>
            <a:r>
              <a:rPr lang="en-GB" sz="1400" b="1" dirty="0"/>
              <a:t> </a:t>
            </a:r>
            <a:r>
              <a:rPr lang="en-GB" sz="1400" b="1" dirty="0" smtClean="0"/>
              <a:t>EGS/NMS pp 62-84. Details of the sedimentology are provided within these excursions</a:t>
            </a:r>
          </a:p>
          <a:p>
            <a:endParaRPr lang="en-GB" sz="1400" b="1" dirty="0"/>
          </a:p>
          <a:p>
            <a:r>
              <a:rPr lang="en-GB" sz="1400" b="1" dirty="0" smtClean="0"/>
              <a:t>Three articles that address the character of microbial mats and eukaryotes in </a:t>
            </a:r>
            <a:r>
              <a:rPr lang="en-GB" sz="1400" b="1" dirty="0" err="1" smtClean="0"/>
              <a:t>Stoer</a:t>
            </a:r>
            <a:r>
              <a:rPr lang="en-GB" sz="1400" b="1" dirty="0" smtClean="0"/>
              <a:t> and </a:t>
            </a:r>
            <a:r>
              <a:rPr lang="en-GB" sz="1400" b="1" dirty="0" err="1" smtClean="0"/>
              <a:t>Torridonian</a:t>
            </a:r>
            <a:r>
              <a:rPr lang="en-GB" sz="1400" b="1" dirty="0" smtClean="0"/>
              <a:t> sandstone deposits in more detail are:</a:t>
            </a:r>
            <a:br>
              <a:rPr lang="en-GB" sz="1400" b="1" dirty="0" smtClean="0"/>
            </a:br>
            <a:r>
              <a:rPr lang="en-GB" sz="1400" b="1" dirty="0" smtClean="0"/>
              <a:t>R.L</a:t>
            </a:r>
            <a:r>
              <a:rPr lang="en-GB" sz="1400" b="1" dirty="0"/>
              <a:t>. </a:t>
            </a:r>
            <a:r>
              <a:rPr lang="en-GB" sz="1400" b="1" dirty="0" err="1"/>
              <a:t>Upfold</a:t>
            </a:r>
            <a:r>
              <a:rPr lang="en-GB" sz="1400" b="1" dirty="0"/>
              <a:t> (1984) ‘Tufted microbial (cyanobacterial) mats from the Proterozoic </a:t>
            </a:r>
            <a:r>
              <a:rPr lang="en-GB" sz="1400" b="1" dirty="0" err="1"/>
              <a:t>Stoer</a:t>
            </a:r>
            <a:r>
              <a:rPr lang="en-GB" sz="1400" b="1" dirty="0"/>
              <a:t> Group, Scotland’ </a:t>
            </a:r>
            <a:r>
              <a:rPr lang="en-GB" sz="1400" b="1" i="1" dirty="0"/>
              <a:t>Geological Magazine </a:t>
            </a:r>
            <a:r>
              <a:rPr lang="en-GB" sz="1400" b="1" dirty="0"/>
              <a:t>121.4: </a:t>
            </a:r>
            <a:r>
              <a:rPr lang="en-GB" sz="1400" b="1" dirty="0" smtClean="0"/>
              <a:t>351-355</a:t>
            </a:r>
          </a:p>
          <a:p>
            <a:r>
              <a:rPr lang="en-GB" sz="1400" b="1" dirty="0"/>
              <a:t>Richard </a:t>
            </a:r>
            <a:r>
              <a:rPr lang="en-GB" sz="1400" b="1" dirty="0" smtClean="0"/>
              <a:t>Callow, Leila </a:t>
            </a:r>
            <a:r>
              <a:rPr lang="en-GB" sz="1400" b="1" dirty="0" err="1" smtClean="0"/>
              <a:t>Battison</a:t>
            </a:r>
            <a:r>
              <a:rPr lang="en-GB" sz="1400" b="1" dirty="0" smtClean="0"/>
              <a:t> and Martin </a:t>
            </a:r>
            <a:r>
              <a:rPr lang="en-GB" sz="1400" b="1" dirty="0" err="1" smtClean="0"/>
              <a:t>Brasier</a:t>
            </a:r>
            <a:r>
              <a:rPr lang="en-GB" sz="1400" b="1" dirty="0" smtClean="0"/>
              <a:t> </a:t>
            </a:r>
            <a:r>
              <a:rPr lang="en-GB" sz="1400" b="1" dirty="0"/>
              <a:t>(2011) ‘Diverse </a:t>
            </a:r>
            <a:r>
              <a:rPr lang="en-GB" sz="1400" b="1" dirty="0" err="1"/>
              <a:t>microbially</a:t>
            </a:r>
            <a:r>
              <a:rPr lang="en-GB" sz="1400" b="1" dirty="0"/>
              <a:t> induced sedimentary structures from 1 Ga lakes of the </a:t>
            </a:r>
            <a:r>
              <a:rPr lang="en-GB" sz="1400" b="1" dirty="0" err="1"/>
              <a:t>Diabaig</a:t>
            </a:r>
            <a:r>
              <a:rPr lang="en-GB" sz="1400" b="1" dirty="0"/>
              <a:t> Formation, </a:t>
            </a:r>
            <a:r>
              <a:rPr lang="en-GB" sz="1400" b="1" dirty="0" err="1"/>
              <a:t>Torridon</a:t>
            </a:r>
            <a:r>
              <a:rPr lang="en-GB" sz="1400" b="1" dirty="0"/>
              <a:t> Group, NW </a:t>
            </a:r>
            <a:r>
              <a:rPr lang="en-GB" sz="1400" b="1" dirty="0" smtClean="0"/>
              <a:t> Scotland</a:t>
            </a:r>
            <a:r>
              <a:rPr lang="en-GB" sz="1400" b="1" i="1" dirty="0"/>
              <a:t>’ Sedimentary Geology </a:t>
            </a:r>
            <a:r>
              <a:rPr lang="en-GB" sz="1400" b="1" dirty="0"/>
              <a:t>239: </a:t>
            </a:r>
            <a:r>
              <a:rPr lang="en-GB" sz="1400" b="1" dirty="0" smtClean="0"/>
              <a:t>117-128</a:t>
            </a:r>
            <a:br>
              <a:rPr lang="en-GB" sz="1400" b="1" dirty="0" smtClean="0"/>
            </a:br>
            <a:r>
              <a:rPr lang="en-GB" sz="1400" b="1" dirty="0" smtClean="0"/>
              <a:t>Paul </a:t>
            </a:r>
            <a:r>
              <a:rPr lang="en-GB" sz="1400" b="1" dirty="0" err="1" smtClean="0"/>
              <a:t>Strother</a:t>
            </a:r>
            <a:r>
              <a:rPr lang="en-GB" sz="1400" b="1" dirty="0" smtClean="0"/>
              <a:t>, Leila </a:t>
            </a:r>
            <a:r>
              <a:rPr lang="en-GB" sz="1400" b="1" dirty="0" err="1" smtClean="0"/>
              <a:t>Battison</a:t>
            </a:r>
            <a:r>
              <a:rPr lang="en-GB" sz="1400" b="1" dirty="0" smtClean="0"/>
              <a:t>, Martin </a:t>
            </a:r>
            <a:r>
              <a:rPr lang="en-GB" sz="1400" b="1" dirty="0" err="1" smtClean="0"/>
              <a:t>Brasier</a:t>
            </a:r>
            <a:r>
              <a:rPr lang="en-GB" sz="1400" b="1" dirty="0" smtClean="0"/>
              <a:t> and Charles H. Wellman (2011)</a:t>
            </a:r>
          </a:p>
          <a:p>
            <a:r>
              <a:rPr lang="en-GB" sz="1400" b="1" dirty="0" smtClean="0"/>
              <a:t>‘Earth’s earliest non-marine eukaryotes’ </a:t>
            </a:r>
            <a:r>
              <a:rPr lang="en-GB" sz="1400" b="1" i="1" dirty="0" smtClean="0"/>
              <a:t>Nature</a:t>
            </a:r>
            <a:r>
              <a:rPr lang="en-GB" sz="1400" b="1" dirty="0" smtClean="0"/>
              <a:t> 473 26 May 505-9</a:t>
            </a:r>
          </a:p>
          <a:p>
            <a:r>
              <a:rPr lang="en-GB" sz="1400" b="1" dirty="0" smtClean="0"/>
              <a:t>Also relevant is </a:t>
            </a:r>
            <a:r>
              <a:rPr lang="en-GB" sz="1400" b="1" dirty="0"/>
              <a:t>Malcolm Rider (2005) </a:t>
            </a:r>
            <a:r>
              <a:rPr lang="en-GB" sz="1400" b="1" i="1" dirty="0"/>
              <a:t>Hutton’s Arse: 3 billion years of extraordinary geology in Scotland’s Northern Highlands, </a:t>
            </a:r>
            <a:r>
              <a:rPr lang="en-GB" sz="1400" b="1" dirty="0"/>
              <a:t>Rider-French </a:t>
            </a:r>
            <a:r>
              <a:rPr lang="en-GB" sz="1400" b="1" dirty="0" smtClean="0"/>
              <a:t>Consulting, chapters 1 and 6</a:t>
            </a:r>
          </a:p>
          <a:p>
            <a:endParaRPr lang="en-GB" sz="1600" dirty="0"/>
          </a:p>
        </p:txBody>
      </p:sp>
      <p:sp>
        <p:nvSpPr>
          <p:cNvPr id="4" name="Slide Number Placeholder 3"/>
          <p:cNvSpPr>
            <a:spLocks noGrp="1"/>
          </p:cNvSpPr>
          <p:nvPr>
            <p:ph type="sldNum" sz="quarter" idx="10"/>
          </p:nvPr>
        </p:nvSpPr>
        <p:spPr/>
        <p:txBody>
          <a:bodyPr/>
          <a:lstStyle/>
          <a:p>
            <a:fld id="{F5F5AC36-703C-4295-AA77-793D7338D076}" type="slidenum">
              <a:rPr lang="en-GB" smtClean="0"/>
              <a:t>35</a:t>
            </a:fld>
            <a:endParaRPr lang="en-GB"/>
          </a:p>
        </p:txBody>
      </p:sp>
    </p:spTree>
    <p:extLst>
      <p:ext uri="{BB962C8B-B14F-4D97-AF65-F5344CB8AC3E}">
        <p14:creationId xmlns:p14="http://schemas.microsoft.com/office/powerpoint/2010/main" val="4225559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F5AC36-703C-4295-AA77-793D7338D076}" type="slidenum">
              <a:rPr lang="en-GB" smtClean="0"/>
              <a:t>36</a:t>
            </a:fld>
            <a:endParaRPr lang="en-GB"/>
          </a:p>
        </p:txBody>
      </p:sp>
    </p:spTree>
    <p:extLst>
      <p:ext uri="{BB962C8B-B14F-4D97-AF65-F5344CB8AC3E}">
        <p14:creationId xmlns:p14="http://schemas.microsoft.com/office/powerpoint/2010/main" val="38719391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6"/>
            <a:ext cx="6015037" cy="4359386"/>
          </a:xfrm>
        </p:spPr>
        <p:txBody>
          <a:bodyPr/>
          <a:lstStyle/>
          <a:p>
            <a:r>
              <a:rPr lang="en-GB" sz="1600" b="1" dirty="0" smtClean="0"/>
              <a:t>The relationship between the Survey professionals (defending Murchison’s Silurian analysis of the NW Highlands) and the new Archaean professionals is discussed by David </a:t>
            </a:r>
            <a:r>
              <a:rPr lang="en-GB" sz="1600" b="1" dirty="0" err="1" smtClean="0"/>
              <a:t>Oldroyd</a:t>
            </a:r>
            <a:r>
              <a:rPr lang="en-GB" sz="1600" b="1" dirty="0" smtClean="0"/>
              <a:t> (1990) </a:t>
            </a:r>
            <a:r>
              <a:rPr lang="en-GB" sz="1600" b="1" i="1" dirty="0" smtClean="0"/>
              <a:t>The Highlands Controversy</a:t>
            </a:r>
            <a:r>
              <a:rPr lang="en-GB" sz="1600" b="1" dirty="0" smtClean="0"/>
              <a:t>, esp. chapter 7</a:t>
            </a:r>
          </a:p>
          <a:p>
            <a:r>
              <a:rPr lang="en-GB" sz="1600" b="1" dirty="0" smtClean="0"/>
              <a:t>The arguments over the age of the earth, and especially the shrinking estimates of Lord Kelvin versus the much longer radiometric estimates of Arthur Holmes, are widely discussed, not least in Martin </a:t>
            </a:r>
            <a:r>
              <a:rPr lang="en-GB" sz="1600" b="1" dirty="0" err="1" smtClean="0"/>
              <a:t>Rudwick</a:t>
            </a:r>
            <a:r>
              <a:rPr lang="en-GB" sz="1600" b="1" dirty="0" smtClean="0"/>
              <a:t> (2014) </a:t>
            </a:r>
            <a:r>
              <a:rPr lang="en-GB" sz="1600" b="1" i="1" dirty="0" smtClean="0"/>
              <a:t>Earth’s Deep History</a:t>
            </a:r>
            <a:r>
              <a:rPr lang="en-GB" sz="1600" b="1" dirty="0" smtClean="0"/>
              <a:t>, pp 231-238</a:t>
            </a:r>
          </a:p>
          <a:p>
            <a:r>
              <a:rPr lang="en-GB" sz="1600" b="1" dirty="0" smtClean="0"/>
              <a:t>The arguments about </a:t>
            </a:r>
            <a:r>
              <a:rPr lang="en-GB" sz="1600" b="1" dirty="0" err="1" smtClean="0"/>
              <a:t>Eozoon</a:t>
            </a:r>
            <a:r>
              <a:rPr lang="en-GB" sz="1600" b="1" dirty="0" smtClean="0"/>
              <a:t>, ‘my oldest fossil’ and pseudo-fossils is covered in detail by Martin </a:t>
            </a:r>
            <a:r>
              <a:rPr lang="en-GB" sz="1600" b="1" dirty="0" err="1" smtClean="0"/>
              <a:t>Brasier</a:t>
            </a:r>
            <a:r>
              <a:rPr lang="en-GB" sz="1600" b="1" dirty="0" smtClean="0"/>
              <a:t> (2009) </a:t>
            </a:r>
            <a:r>
              <a:rPr lang="en-GB" sz="1600" b="1" i="1" dirty="0" smtClean="0"/>
              <a:t>Darwin’s Lost World</a:t>
            </a:r>
            <a:r>
              <a:rPr lang="en-GB" sz="1600" b="1" dirty="0" smtClean="0"/>
              <a:t>, </a:t>
            </a:r>
            <a:r>
              <a:rPr lang="en-GB" sz="1600" b="1" dirty="0" err="1" smtClean="0"/>
              <a:t>esp</a:t>
            </a:r>
            <a:r>
              <a:rPr lang="en-GB" sz="1600" b="1" dirty="0" smtClean="0"/>
              <a:t> pp 163-9 and chapter 8 </a:t>
            </a:r>
          </a:p>
          <a:p>
            <a:r>
              <a:rPr lang="en-GB" sz="1600" b="1" dirty="0" smtClean="0"/>
              <a:t>The relationship between astronomers and geologists is touched on by </a:t>
            </a:r>
            <a:r>
              <a:rPr lang="en-GB" sz="1600" b="1" dirty="0" err="1" smtClean="0"/>
              <a:t>Rudwick</a:t>
            </a:r>
            <a:r>
              <a:rPr lang="en-GB" sz="1600" b="1" dirty="0" smtClean="0"/>
              <a:t> (2014)</a:t>
            </a:r>
            <a:r>
              <a:rPr lang="en-GB" sz="1600" b="1" i="1" dirty="0"/>
              <a:t> Earth’s Deep </a:t>
            </a:r>
            <a:r>
              <a:rPr lang="en-GB" sz="1600" b="1" i="1" dirty="0" smtClean="0"/>
              <a:t>History;</a:t>
            </a:r>
            <a:r>
              <a:rPr lang="en-GB" sz="1600" b="1" dirty="0" smtClean="0"/>
              <a:t> the relationship between micro-biologists  and micro-</a:t>
            </a:r>
            <a:r>
              <a:rPr lang="en-GB" sz="1600" b="1" dirty="0" err="1" smtClean="0"/>
              <a:t>paleontologists</a:t>
            </a:r>
            <a:r>
              <a:rPr lang="en-GB" sz="1600" b="1" dirty="0" smtClean="0"/>
              <a:t> is explored by  </a:t>
            </a:r>
            <a:r>
              <a:rPr lang="en-GB" sz="1600" b="1" dirty="0" err="1" smtClean="0"/>
              <a:t>Brasier</a:t>
            </a:r>
            <a:r>
              <a:rPr lang="en-GB" sz="1600" b="1" dirty="0" smtClean="0"/>
              <a:t> (2012) </a:t>
            </a:r>
            <a:r>
              <a:rPr lang="en-GB" sz="1600" b="1" i="1" dirty="0" smtClean="0"/>
              <a:t>Secret Chambers</a:t>
            </a:r>
            <a:r>
              <a:rPr lang="en-GB" sz="1600" b="1" dirty="0" smtClean="0"/>
              <a:t>, </a:t>
            </a:r>
            <a:r>
              <a:rPr lang="en-GB" sz="1600" b="1" dirty="0" err="1" smtClean="0"/>
              <a:t>esp</a:t>
            </a:r>
            <a:r>
              <a:rPr lang="en-GB" sz="1600" b="1" dirty="0" smtClean="0"/>
              <a:t> chapters 7-9; and the broader theme of </a:t>
            </a:r>
            <a:r>
              <a:rPr lang="en-GB" sz="1600" b="1" dirty="0" err="1" smtClean="0"/>
              <a:t>interdisciplinarity</a:t>
            </a:r>
            <a:r>
              <a:rPr lang="en-GB" sz="1600" b="1" dirty="0" smtClean="0"/>
              <a:t> is displayed in </a:t>
            </a:r>
            <a:r>
              <a:rPr lang="en-GB" sz="1600" b="1" dirty="0"/>
              <a:t>Nicola </a:t>
            </a:r>
            <a:r>
              <a:rPr lang="en-GB" sz="1600" b="1" dirty="0" err="1"/>
              <a:t>McLoughlin</a:t>
            </a:r>
            <a:r>
              <a:rPr lang="en-GB" sz="1600" b="1" dirty="0"/>
              <a:t> et al (2015) ‘A Tribute to Martin D. </a:t>
            </a:r>
            <a:r>
              <a:rPr lang="en-GB" sz="1600" b="1" dirty="0" err="1"/>
              <a:t>Brasier</a:t>
            </a:r>
            <a:r>
              <a:rPr lang="en-GB" sz="1600" b="1" dirty="0"/>
              <a:t>’, </a:t>
            </a:r>
            <a:r>
              <a:rPr lang="en-GB" sz="1600" b="1" i="1" dirty="0"/>
              <a:t>Astrobiology</a:t>
            </a:r>
            <a:r>
              <a:rPr lang="en-GB" sz="1600" b="1" dirty="0"/>
              <a:t> </a:t>
            </a:r>
            <a:r>
              <a:rPr lang="en-GB" sz="1600" b="1" dirty="0" smtClean="0"/>
              <a:t>15.10</a:t>
            </a:r>
            <a:endParaRPr lang="en-GB" sz="1600" b="1" dirty="0"/>
          </a:p>
          <a:p>
            <a:endParaRPr lang="en-GB" sz="1600" dirty="0" smtClean="0"/>
          </a:p>
          <a:p>
            <a:endParaRPr lang="en-GB" sz="1600" dirty="0"/>
          </a:p>
          <a:p>
            <a:endParaRPr lang="en-GB" sz="1600" dirty="0"/>
          </a:p>
          <a:p>
            <a:endParaRPr lang="en-GB" sz="1600" dirty="0"/>
          </a:p>
        </p:txBody>
      </p:sp>
      <p:sp>
        <p:nvSpPr>
          <p:cNvPr id="4" name="Slide Number Placeholder 3"/>
          <p:cNvSpPr>
            <a:spLocks noGrp="1"/>
          </p:cNvSpPr>
          <p:nvPr>
            <p:ph type="sldNum" sz="quarter" idx="10"/>
          </p:nvPr>
        </p:nvSpPr>
        <p:spPr/>
        <p:txBody>
          <a:bodyPr/>
          <a:lstStyle/>
          <a:p>
            <a:fld id="{F5F5AC36-703C-4295-AA77-793D7338D076}" type="slidenum">
              <a:rPr lang="en-GB" smtClean="0"/>
              <a:t>37</a:t>
            </a:fld>
            <a:endParaRPr lang="en-GB"/>
          </a:p>
        </p:txBody>
      </p:sp>
    </p:spTree>
    <p:extLst>
      <p:ext uri="{BB962C8B-B14F-4D97-AF65-F5344CB8AC3E}">
        <p14:creationId xmlns:p14="http://schemas.microsoft.com/office/powerpoint/2010/main" val="19747147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F5AC36-703C-4295-AA77-793D7338D076}" type="slidenum">
              <a:rPr lang="en-GB" smtClean="0"/>
              <a:t>38</a:t>
            </a:fld>
            <a:endParaRPr lang="en-GB"/>
          </a:p>
        </p:txBody>
      </p:sp>
    </p:spTree>
    <p:extLst>
      <p:ext uri="{BB962C8B-B14F-4D97-AF65-F5344CB8AC3E}">
        <p14:creationId xmlns:p14="http://schemas.microsoft.com/office/powerpoint/2010/main" val="27263683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F5AC36-703C-4295-AA77-793D7338D076}" type="slidenum">
              <a:rPr lang="en-GB" smtClean="0"/>
              <a:t>39</a:t>
            </a:fld>
            <a:endParaRPr lang="en-GB"/>
          </a:p>
        </p:txBody>
      </p:sp>
    </p:spTree>
    <p:extLst>
      <p:ext uri="{BB962C8B-B14F-4D97-AF65-F5344CB8AC3E}">
        <p14:creationId xmlns:p14="http://schemas.microsoft.com/office/powerpoint/2010/main" val="3313276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599" y="4821937"/>
            <a:ext cx="5510967" cy="4527336"/>
          </a:xfrm>
        </p:spPr>
        <p:txBody>
          <a:bodyPr/>
          <a:lstStyle/>
          <a:p>
            <a:endParaRPr lang="en-GB" dirty="0" smtClean="0"/>
          </a:p>
          <a:p>
            <a:r>
              <a:rPr lang="en-GB" sz="1400" b="1" dirty="0" smtClean="0"/>
              <a:t>Introduction		4 slides</a:t>
            </a:r>
          </a:p>
          <a:p>
            <a:endParaRPr lang="en-GB" b="1" dirty="0"/>
          </a:p>
          <a:p>
            <a:r>
              <a:rPr lang="en-GB" sz="1400" b="1" dirty="0" smtClean="0"/>
              <a:t>What’s </a:t>
            </a:r>
            <a:r>
              <a:rPr lang="en-GB" sz="1400" b="1" dirty="0"/>
              <a:t>in a </a:t>
            </a:r>
            <a:r>
              <a:rPr lang="en-GB" sz="1400" b="1" dirty="0" smtClean="0"/>
              <a:t>name?		4 slides</a:t>
            </a:r>
            <a:endParaRPr lang="en-GB" sz="1400" b="1" dirty="0">
              <a:solidFill>
                <a:srgbClr val="7030A0"/>
              </a:solidFill>
            </a:endParaRPr>
          </a:p>
          <a:p>
            <a:endParaRPr lang="en-GB" sz="1400" b="1" dirty="0"/>
          </a:p>
          <a:p>
            <a:r>
              <a:rPr lang="en-GB" sz="1400" b="1" dirty="0"/>
              <a:t>Probing the enigmatic </a:t>
            </a:r>
            <a:r>
              <a:rPr lang="en-GB" sz="1400" b="1" dirty="0" smtClean="0"/>
              <a:t>Precambrian	7 slides</a:t>
            </a:r>
          </a:p>
          <a:p>
            <a:endParaRPr lang="en-GB" sz="1400" b="1" dirty="0"/>
          </a:p>
          <a:p>
            <a:r>
              <a:rPr lang="en-GB" sz="1400" b="1" dirty="0" smtClean="0"/>
              <a:t>Interim conclusions &amp; protagonists	4 slides</a:t>
            </a:r>
            <a:br>
              <a:rPr lang="en-GB" sz="1400" b="1" dirty="0" smtClean="0"/>
            </a:br>
            <a:r>
              <a:rPr lang="en-GB" sz="1400" b="1" dirty="0" smtClean="0"/>
              <a:t>	</a:t>
            </a:r>
            <a:endParaRPr lang="en-GB" sz="1400" b="1" dirty="0"/>
          </a:p>
          <a:p>
            <a:r>
              <a:rPr lang="en-GB" sz="1400" b="1" dirty="0" smtClean="0"/>
              <a:t>Introduction to episode two	2 slides</a:t>
            </a:r>
          </a:p>
          <a:p>
            <a:endParaRPr lang="en-GB" sz="1400" b="1" dirty="0"/>
          </a:p>
          <a:p>
            <a:r>
              <a:rPr lang="en-GB" sz="1400" b="1" dirty="0" smtClean="0"/>
              <a:t>How </a:t>
            </a:r>
            <a:r>
              <a:rPr lang="en-GB" sz="1400" b="1" dirty="0"/>
              <a:t>did the earth and life evolve during the Precambrian</a:t>
            </a:r>
            <a:r>
              <a:rPr lang="en-GB" sz="1400" b="1" dirty="0" smtClean="0"/>
              <a:t>?</a:t>
            </a:r>
            <a:br>
              <a:rPr lang="en-GB" sz="1400" b="1" dirty="0" smtClean="0"/>
            </a:br>
            <a:r>
              <a:rPr lang="en-GB" sz="1400" b="1" dirty="0"/>
              <a:t>	</a:t>
            </a:r>
            <a:r>
              <a:rPr lang="en-GB" sz="1400" b="1" dirty="0" err="1" smtClean="0"/>
              <a:t>Hadean</a:t>
            </a:r>
            <a:r>
              <a:rPr lang="en-GB" sz="1400" b="1" dirty="0" smtClean="0"/>
              <a:t>		2 slides	</a:t>
            </a:r>
          </a:p>
          <a:p>
            <a:r>
              <a:rPr lang="en-GB" sz="1400" b="1" dirty="0" smtClean="0"/>
              <a:t>	Archaean 		3 slides</a:t>
            </a:r>
            <a:r>
              <a:rPr lang="en-GB" sz="1400" b="1" dirty="0"/>
              <a:t/>
            </a:r>
            <a:br>
              <a:rPr lang="en-GB" sz="1400" b="1" dirty="0"/>
            </a:br>
            <a:r>
              <a:rPr lang="en-GB" sz="1400" b="1" dirty="0" smtClean="0"/>
              <a:t>	Proterozoic		5 slides</a:t>
            </a:r>
            <a:endParaRPr lang="en-GB" sz="1400" b="1" dirty="0"/>
          </a:p>
          <a:p>
            <a:endParaRPr lang="en-GB" sz="1400" b="1" dirty="0" smtClean="0"/>
          </a:p>
          <a:p>
            <a:r>
              <a:rPr lang="en-GB" sz="1400" b="1" dirty="0" smtClean="0"/>
              <a:t>The </a:t>
            </a:r>
            <a:r>
              <a:rPr lang="en-GB" sz="1400" b="1" dirty="0"/>
              <a:t>Precambrian in </a:t>
            </a:r>
            <a:r>
              <a:rPr lang="en-GB" sz="1400" b="1" dirty="0" smtClean="0"/>
              <a:t>Scotland	4 slides</a:t>
            </a:r>
            <a:r>
              <a:rPr lang="en-GB" sz="1400" b="1" dirty="0"/>
              <a:t/>
            </a:r>
            <a:br>
              <a:rPr lang="en-GB" sz="1400" b="1" dirty="0"/>
            </a:br>
            <a:endParaRPr lang="en-GB" sz="1400" b="1" dirty="0"/>
          </a:p>
          <a:p>
            <a:r>
              <a:rPr lang="en-GB" sz="1400" b="1" dirty="0"/>
              <a:t>Conclusions, References and </a:t>
            </a:r>
            <a:r>
              <a:rPr lang="en-GB" sz="1400" b="1" dirty="0" smtClean="0"/>
              <a:t>Resources	</a:t>
            </a:r>
          </a:p>
          <a:p>
            <a:r>
              <a:rPr lang="en-GB" sz="1400" b="1" dirty="0"/>
              <a:t>	</a:t>
            </a:r>
            <a:r>
              <a:rPr lang="en-GB" sz="1400" b="1" dirty="0" smtClean="0"/>
              <a:t>		5 slides</a:t>
            </a:r>
            <a:endParaRPr lang="en-GB" sz="14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4</a:t>
            </a:fld>
            <a:endParaRPr lang="en-GB"/>
          </a:p>
        </p:txBody>
      </p:sp>
    </p:spTree>
    <p:extLst>
      <p:ext uri="{BB962C8B-B14F-4D97-AF65-F5344CB8AC3E}">
        <p14:creationId xmlns:p14="http://schemas.microsoft.com/office/powerpoint/2010/main" val="13589830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F5AC36-703C-4295-AA77-793D7338D076}" type="slidenum">
              <a:rPr lang="en-GB" smtClean="0"/>
              <a:t>40</a:t>
            </a:fld>
            <a:endParaRPr lang="en-GB"/>
          </a:p>
        </p:txBody>
      </p:sp>
    </p:spTree>
    <p:extLst>
      <p:ext uri="{BB962C8B-B14F-4D97-AF65-F5344CB8AC3E}">
        <p14:creationId xmlns:p14="http://schemas.microsoft.com/office/powerpoint/2010/main" val="28324102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F5AC36-703C-4295-AA77-793D7338D076}" type="slidenum">
              <a:rPr lang="en-GB" smtClean="0"/>
              <a:t>41</a:t>
            </a:fld>
            <a:endParaRPr lang="en-GB"/>
          </a:p>
        </p:txBody>
      </p:sp>
    </p:spTree>
    <p:extLst>
      <p:ext uri="{BB962C8B-B14F-4D97-AF65-F5344CB8AC3E}">
        <p14:creationId xmlns:p14="http://schemas.microsoft.com/office/powerpoint/2010/main" val="2302952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2" y="4640061"/>
            <a:ext cx="6015037" cy="5001244"/>
          </a:xfrm>
        </p:spPr>
        <p:txBody>
          <a:bodyPr/>
          <a:lstStyle/>
          <a:p>
            <a:r>
              <a:rPr lang="en-GB" sz="1600" b="1" dirty="0" smtClean="0">
                <a:solidFill>
                  <a:schemeClr val="accent2">
                    <a:lumMod val="50000"/>
                  </a:schemeClr>
                </a:solidFill>
              </a:rPr>
              <a:t>Sources:</a:t>
            </a:r>
            <a:r>
              <a:rPr lang="en-GB" sz="1600" b="1" dirty="0" smtClean="0"/>
              <a:t> Martin </a:t>
            </a:r>
            <a:r>
              <a:rPr lang="en-GB" sz="1600" b="1" dirty="0" err="1" smtClean="0"/>
              <a:t>Rudwick</a:t>
            </a:r>
            <a:r>
              <a:rPr lang="en-GB" sz="1600" b="1" dirty="0" smtClean="0"/>
              <a:t> (2014) </a:t>
            </a:r>
            <a:r>
              <a:rPr lang="en-GB" sz="1600" b="1" i="1" dirty="0" smtClean="0"/>
              <a:t>Earth’s Deep History</a:t>
            </a:r>
            <a:r>
              <a:rPr lang="en-GB" sz="1600" b="1" dirty="0" smtClean="0"/>
              <a:t>, </a:t>
            </a:r>
            <a:r>
              <a:rPr lang="en-GB" sz="1600" b="1" dirty="0" err="1" smtClean="0"/>
              <a:t>esp</a:t>
            </a:r>
            <a:r>
              <a:rPr lang="en-GB" sz="1600" b="1" dirty="0" smtClean="0"/>
              <a:t> chapter</a:t>
            </a:r>
            <a:r>
              <a:rPr lang="en-GB" sz="1600" b="1" baseline="0" dirty="0" smtClean="0"/>
              <a:t> 11; Martin </a:t>
            </a:r>
            <a:r>
              <a:rPr lang="en-GB" sz="1600" b="1" baseline="0" dirty="0" err="1" smtClean="0"/>
              <a:t>Brasier</a:t>
            </a:r>
            <a:r>
              <a:rPr lang="en-GB" sz="1600" b="1" baseline="0" dirty="0" smtClean="0"/>
              <a:t> (2011) </a:t>
            </a:r>
            <a:r>
              <a:rPr lang="en-GB" sz="1600" b="1" i="1" baseline="0" dirty="0" smtClean="0"/>
              <a:t>Secret Chambers</a:t>
            </a:r>
            <a:r>
              <a:rPr lang="en-GB" sz="1600" b="1" baseline="0" dirty="0" smtClean="0"/>
              <a:t>, </a:t>
            </a:r>
            <a:r>
              <a:rPr lang="en-GB" sz="1600" b="1" baseline="0" dirty="0" err="1" smtClean="0"/>
              <a:t>esp</a:t>
            </a:r>
            <a:r>
              <a:rPr lang="en-GB" sz="1600" b="1" baseline="0" dirty="0" smtClean="0"/>
              <a:t> chapters 9-11; Michael </a:t>
            </a:r>
            <a:r>
              <a:rPr lang="en-GB" sz="1600" b="1" baseline="0" dirty="0" err="1" smtClean="0"/>
              <a:t>Allaby</a:t>
            </a:r>
            <a:r>
              <a:rPr lang="en-GB" sz="1600" b="1" baseline="0" dirty="0" smtClean="0"/>
              <a:t> (2008) </a:t>
            </a:r>
            <a:r>
              <a:rPr lang="en-GB" sz="1600" b="1" i="1" baseline="0" dirty="0" smtClean="0"/>
              <a:t>Oxford Dictionary of Earth Sciences </a:t>
            </a:r>
            <a:r>
              <a:rPr lang="en-GB" sz="1600" b="1" baseline="0" dirty="0" smtClean="0"/>
              <a:t>(3</a:t>
            </a:r>
            <a:r>
              <a:rPr lang="en-GB" sz="1600" b="1" baseline="30000" dirty="0" smtClean="0"/>
              <a:t>rd</a:t>
            </a:r>
            <a:r>
              <a:rPr lang="en-GB" sz="1600" b="1" baseline="0" dirty="0" smtClean="0"/>
              <a:t> </a:t>
            </a:r>
            <a:r>
              <a:rPr lang="en-GB" sz="1600" b="1" baseline="0" dirty="0" err="1" smtClean="0"/>
              <a:t>ed</a:t>
            </a:r>
            <a:r>
              <a:rPr lang="en-GB" sz="1600" b="1" baseline="0" dirty="0" smtClean="0"/>
              <a:t>) OUP; </a:t>
            </a:r>
            <a:r>
              <a:rPr lang="en-GB" sz="1600" b="1" dirty="0" smtClean="0"/>
              <a:t>Malcolm </a:t>
            </a:r>
            <a:r>
              <a:rPr lang="en-GB" sz="1600" b="1" dirty="0"/>
              <a:t>Rider (2005) </a:t>
            </a:r>
            <a:r>
              <a:rPr lang="en-GB" sz="1600" b="1" i="1" dirty="0"/>
              <a:t>Hutton’s </a:t>
            </a:r>
            <a:r>
              <a:rPr lang="en-GB" sz="1600" b="1" i="1" dirty="0" smtClean="0"/>
              <a:t>Arse, </a:t>
            </a:r>
            <a:r>
              <a:rPr lang="en-GB" sz="1600" b="1" dirty="0" smtClean="0"/>
              <a:t>Rider-French Consulting </a:t>
            </a:r>
            <a:r>
              <a:rPr lang="en-GB" sz="1600" b="1" dirty="0" err="1" smtClean="0"/>
              <a:t>ch</a:t>
            </a:r>
            <a:r>
              <a:rPr lang="en-GB" sz="1600" b="1" dirty="0" smtClean="0"/>
              <a:t> 1</a:t>
            </a:r>
            <a:r>
              <a:rPr lang="en-GB" sz="1600" b="1" baseline="0" dirty="0" smtClean="0"/>
              <a:t>; </a:t>
            </a:r>
            <a:r>
              <a:rPr lang="en-GB" altLang="en-US" sz="1600" b="1" dirty="0" smtClean="0">
                <a:ea typeface="Calibri" panose="020F0502020204030204" pitchFamily="34" charset="0"/>
                <a:cs typeface="Calibri Light" panose="020F0302020204030204" pitchFamily="34" charset="0"/>
              </a:rPr>
              <a:t>Thomas </a:t>
            </a:r>
            <a:r>
              <a:rPr lang="en-GB" altLang="en-US" sz="1600" b="1" dirty="0">
                <a:ea typeface="Calibri" panose="020F0502020204030204" pitchFamily="34" charset="0"/>
                <a:cs typeface="Calibri Light" panose="020F0302020204030204" pitchFamily="34" charset="0"/>
              </a:rPr>
              <a:t>R. Holtz (2020) ‘Geology 102: Historical Geology</a:t>
            </a:r>
            <a:r>
              <a:rPr lang="en-GB" altLang="en-US" sz="1600" b="1" dirty="0" smtClean="0">
                <a:ea typeface="Calibri" panose="020F0502020204030204" pitchFamily="34" charset="0"/>
                <a:cs typeface="Calibri Light" panose="020F0302020204030204" pitchFamily="34" charset="0"/>
              </a:rPr>
              <a:t>’, </a:t>
            </a:r>
            <a:r>
              <a:rPr lang="en-GB" altLang="en-US" sz="1600" b="1" dirty="0">
                <a:ea typeface="Calibri" panose="020F0502020204030204" pitchFamily="34" charset="0"/>
                <a:cs typeface="Calibri Light" panose="020F0302020204030204" pitchFamily="34" charset="0"/>
              </a:rPr>
              <a:t>Department of Geology, University of Maryland, Spring Semester 2020 at </a:t>
            </a:r>
            <a:r>
              <a:rPr lang="en-GB" altLang="en-US" sz="1600" b="1" dirty="0">
                <a:ea typeface="Calibri" panose="020F0502020204030204" pitchFamily="34" charset="0"/>
                <a:cs typeface="Calibri Light" panose="020F0302020204030204" pitchFamily="34" charset="0"/>
                <a:hlinkClick r:id="rId3"/>
              </a:rPr>
              <a:t>https://www.geol.umd.edu/~</a:t>
            </a:r>
            <a:r>
              <a:rPr lang="en-GB" altLang="en-US" sz="1600" b="1" dirty="0" smtClean="0">
                <a:ea typeface="Calibri" panose="020F0502020204030204" pitchFamily="34" charset="0"/>
                <a:cs typeface="Calibri Light" panose="020F0302020204030204" pitchFamily="34" charset="0"/>
                <a:hlinkClick r:id="rId3"/>
              </a:rPr>
              <a:t>tholtz/G120/lectures</a:t>
            </a:r>
            <a:r>
              <a:rPr lang="en-GB" altLang="en-US" sz="1600" b="1" dirty="0" smtClean="0">
                <a:ea typeface="Calibri" panose="020F0502020204030204" pitchFamily="34" charset="0"/>
                <a:cs typeface="Calibri Light" panose="020F0302020204030204" pitchFamily="34" charset="0"/>
              </a:rPr>
              <a:t>;</a:t>
            </a:r>
          </a:p>
          <a:p>
            <a:r>
              <a:rPr lang="en-GB" sz="1600" b="1" baseline="0" dirty="0" smtClean="0"/>
              <a:t>I</a:t>
            </a:r>
            <a:r>
              <a:rPr lang="en-GB" sz="1600" b="1" dirty="0" smtClean="0"/>
              <a:t>nternational Commission on Stratigraphy, ‘International Chronographic Chart 2020/03’ at www.stratigraphy.org</a:t>
            </a:r>
          </a:p>
          <a:p>
            <a:r>
              <a:rPr lang="en-GB" sz="1600" b="1" dirty="0" smtClean="0"/>
              <a:t>My focus here is on the changing </a:t>
            </a:r>
            <a:r>
              <a:rPr lang="en-GB" sz="1600" b="1" dirty="0" smtClean="0">
                <a:solidFill>
                  <a:srgbClr val="FF0000"/>
                </a:solidFill>
              </a:rPr>
              <a:t>terminology</a:t>
            </a:r>
            <a:r>
              <a:rPr lang="en-GB" sz="1600" b="1" dirty="0" smtClean="0"/>
              <a:t> used in internationally recognised stratigraphy, and what this reflects about changing understandings.  Our </a:t>
            </a:r>
            <a:r>
              <a:rPr lang="en-GB" sz="1600" b="1" dirty="0" smtClean="0">
                <a:solidFill>
                  <a:srgbClr val="FF0000"/>
                </a:solidFill>
              </a:rPr>
              <a:t>textbooks are good indicators </a:t>
            </a:r>
            <a:r>
              <a:rPr lang="en-GB" sz="1600" b="1" dirty="0" smtClean="0"/>
              <a:t>of the changing usage. Robert Muir Wood’s (1978) </a:t>
            </a:r>
            <a:r>
              <a:rPr lang="en-GB" sz="1600" b="1" i="1" dirty="0" smtClean="0"/>
              <a:t>On the R</a:t>
            </a:r>
            <a:r>
              <a:rPr lang="en-GB" sz="1600" b="1" dirty="0" smtClean="0"/>
              <a:t>o</a:t>
            </a:r>
            <a:r>
              <a:rPr lang="en-GB" sz="1600" b="1" i="1" dirty="0" smtClean="0"/>
              <a:t>cks</a:t>
            </a:r>
            <a:r>
              <a:rPr lang="en-GB" sz="1600" b="1" dirty="0" smtClean="0"/>
              <a:t> has </a:t>
            </a:r>
            <a:r>
              <a:rPr lang="en-GB" sz="1600" b="1" dirty="0"/>
              <a:t>a chapter </a:t>
            </a:r>
            <a:r>
              <a:rPr lang="en-GB" sz="1600" b="1" dirty="0" smtClean="0"/>
              <a:t>on the ‘Pre-Cambrian’; uses a lower-case p in the text; but adds a note at the end of the chapter, that ‘The Pre-Cambrian is also officially known as Precambrian’ (p 76). Meanwhile Graham Park’s (2019) </a:t>
            </a:r>
            <a:r>
              <a:rPr lang="en-GB" sz="1600" b="1" i="1" dirty="0" smtClean="0"/>
              <a:t>Introducing Geology </a:t>
            </a:r>
            <a:r>
              <a:rPr lang="en-GB" sz="1600" b="1" dirty="0" smtClean="0"/>
              <a:t>highlights the three eons constituting the long Precambrian and devotes almost half of his chapter on ‘Earth History’ to their specific features. The journal </a:t>
            </a:r>
            <a:r>
              <a:rPr lang="en-GB" sz="1600" b="1" i="1" dirty="0" smtClean="0">
                <a:solidFill>
                  <a:srgbClr val="FF0000"/>
                </a:solidFill>
              </a:rPr>
              <a:t>Precambrian Research, </a:t>
            </a:r>
            <a:r>
              <a:rPr lang="en-GB" sz="1600" b="1" dirty="0" smtClean="0">
                <a:solidFill>
                  <a:srgbClr val="FF0000"/>
                </a:solidFill>
              </a:rPr>
              <a:t>founded in 1974 </a:t>
            </a:r>
            <a:r>
              <a:rPr lang="en-GB" sz="1600" b="1" dirty="0" smtClean="0"/>
              <a:t>with one volume a year, now has one per month. </a:t>
            </a:r>
          </a:p>
        </p:txBody>
      </p:sp>
      <p:sp>
        <p:nvSpPr>
          <p:cNvPr id="4" name="Slide Number Placeholder 3"/>
          <p:cNvSpPr>
            <a:spLocks noGrp="1"/>
          </p:cNvSpPr>
          <p:nvPr>
            <p:ph type="sldNum" sz="quarter" idx="10"/>
          </p:nvPr>
        </p:nvSpPr>
        <p:spPr/>
        <p:txBody>
          <a:bodyPr/>
          <a:lstStyle/>
          <a:p>
            <a:fld id="{F5F5AC36-703C-4295-AA77-793D7338D076}" type="slidenum">
              <a:rPr lang="en-GB" smtClean="0"/>
              <a:t>5</a:t>
            </a:fld>
            <a:endParaRPr lang="en-GB"/>
          </a:p>
        </p:txBody>
      </p:sp>
    </p:spTree>
    <p:extLst>
      <p:ext uri="{BB962C8B-B14F-4D97-AF65-F5344CB8AC3E}">
        <p14:creationId xmlns:p14="http://schemas.microsoft.com/office/powerpoint/2010/main" val="4001201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7"/>
            <a:ext cx="6015037" cy="3946692"/>
          </a:xfrm>
        </p:spPr>
        <p:txBody>
          <a:bodyPr/>
          <a:lstStyle/>
          <a:p>
            <a:r>
              <a:rPr lang="en-GB" sz="1600" b="1" dirty="0" smtClean="0">
                <a:solidFill>
                  <a:schemeClr val="accent2">
                    <a:lumMod val="50000"/>
                  </a:schemeClr>
                </a:solidFill>
              </a:rPr>
              <a:t>Source for left hand column image</a:t>
            </a:r>
            <a:r>
              <a:rPr lang="en-GB" sz="1600" b="1" dirty="0" smtClean="0"/>
              <a:t>: Peter </a:t>
            </a:r>
            <a:r>
              <a:rPr lang="en-GB" sz="1600" b="1" dirty="0" err="1" smtClean="0"/>
              <a:t>Toghill</a:t>
            </a:r>
            <a:r>
              <a:rPr lang="en-GB" sz="1600" b="1" dirty="0" smtClean="0"/>
              <a:t> (2000) ‘Geological Time Scale’ (but using different scales for Precambrian and for Cambrian onwards – an example of a widespread convention) in </a:t>
            </a:r>
            <a:r>
              <a:rPr lang="en-GB" sz="1600" b="1" i="1" dirty="0" smtClean="0"/>
              <a:t>The Geology of Britain: An Introduction,</a:t>
            </a:r>
            <a:r>
              <a:rPr lang="en-GB" sz="1600" b="1" dirty="0" smtClean="0"/>
              <a:t> p 16</a:t>
            </a:r>
          </a:p>
          <a:p>
            <a:endParaRPr lang="en-GB" sz="1600" b="1" dirty="0" smtClean="0"/>
          </a:p>
          <a:p>
            <a:r>
              <a:rPr lang="en-GB" sz="1600" b="1" dirty="0" smtClean="0">
                <a:solidFill>
                  <a:schemeClr val="accent2">
                    <a:lumMod val="50000"/>
                  </a:schemeClr>
                </a:solidFill>
              </a:rPr>
              <a:t>Source for right hand column image</a:t>
            </a:r>
            <a:r>
              <a:rPr lang="en-GB" sz="1600" b="1" dirty="0" smtClean="0"/>
              <a:t>: Graham Park (2019) (3</a:t>
            </a:r>
            <a:r>
              <a:rPr lang="en-GB" sz="1600" b="1" baseline="30000" dirty="0" smtClean="0"/>
              <a:t>rd</a:t>
            </a:r>
            <a:r>
              <a:rPr lang="en-GB" sz="1600" b="1" dirty="0" smtClean="0"/>
              <a:t> edition) ‘The stratigraphic column drawn to [a unitary] scale’ in</a:t>
            </a:r>
            <a:r>
              <a:rPr lang="en-GB" sz="1600" b="1" i="1" dirty="0" smtClean="0"/>
              <a:t> Introducing Geology: A Guide to the World of Rocks,</a:t>
            </a:r>
            <a:r>
              <a:rPr lang="en-GB" sz="1600" b="1" dirty="0" smtClean="0"/>
              <a:t> p 73</a:t>
            </a:r>
          </a:p>
          <a:p>
            <a:endParaRPr lang="en-GB" sz="16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6</a:t>
            </a:fld>
            <a:endParaRPr lang="en-GB"/>
          </a:p>
        </p:txBody>
      </p:sp>
    </p:spTree>
    <p:extLst>
      <p:ext uri="{BB962C8B-B14F-4D97-AF65-F5344CB8AC3E}">
        <p14:creationId xmlns:p14="http://schemas.microsoft.com/office/powerpoint/2010/main" val="1061683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635500"/>
            <a:ext cx="6015037" cy="4881361"/>
          </a:xfrm>
        </p:spPr>
        <p:txBody>
          <a:bodyPr/>
          <a:lstStyle/>
          <a:p>
            <a:r>
              <a:rPr lang="en-GB" sz="1600" b="1" dirty="0" smtClean="0">
                <a:solidFill>
                  <a:schemeClr val="accent2">
                    <a:lumMod val="50000"/>
                  </a:schemeClr>
                </a:solidFill>
              </a:rPr>
              <a:t>Source for left hand image</a:t>
            </a:r>
            <a:r>
              <a:rPr lang="en-GB" sz="1600" b="1" dirty="0" smtClean="0"/>
              <a:t>: Precambrian section from International Commission on Stratigraphy, ‘International Chronostratigraphic Chart 2020/03’  www.stratigraphy.org</a:t>
            </a:r>
          </a:p>
          <a:p>
            <a:r>
              <a:rPr lang="en-GB" sz="1600" b="1" dirty="0" smtClean="0"/>
              <a:t>Note the </a:t>
            </a:r>
            <a:r>
              <a:rPr lang="en-GB" sz="1600" b="1" dirty="0" smtClean="0">
                <a:solidFill>
                  <a:srgbClr val="FF0000"/>
                </a:solidFill>
              </a:rPr>
              <a:t>International Commission on Stratigraphy </a:t>
            </a:r>
            <a:r>
              <a:rPr lang="en-GB" sz="1600" b="1" dirty="0" smtClean="0"/>
              <a:t>(ICS), founded in 1974, is the largest</a:t>
            </a:r>
            <a:r>
              <a:rPr lang="en-GB" sz="1600" b="1" baseline="0" dirty="0" smtClean="0"/>
              <a:t> active daughter organisation/sub-committee of </a:t>
            </a:r>
            <a:r>
              <a:rPr lang="en-GB" sz="1600" b="1" baseline="0" dirty="0" smtClean="0">
                <a:solidFill>
                  <a:srgbClr val="FF0000"/>
                </a:solidFill>
              </a:rPr>
              <a:t>the International Union of Geological Sciences </a:t>
            </a:r>
            <a:r>
              <a:rPr lang="en-GB" sz="1600" b="1" baseline="0" dirty="0" smtClean="0"/>
              <a:t>(IUGS)</a:t>
            </a:r>
            <a:endParaRPr lang="en-GB" sz="1600" b="1" dirty="0" smtClean="0"/>
          </a:p>
          <a:p>
            <a:r>
              <a:rPr lang="en-GB" sz="1600" b="1" dirty="0" smtClean="0">
                <a:solidFill>
                  <a:schemeClr val="accent2">
                    <a:lumMod val="50000"/>
                  </a:schemeClr>
                </a:solidFill>
              </a:rPr>
              <a:t>Source for right hand image</a:t>
            </a:r>
            <a:r>
              <a:rPr lang="en-GB" sz="1600" b="1" dirty="0" smtClean="0"/>
              <a:t>: ‘Precambrian events’ from ‘The divisions of Precambrian</a:t>
            </a:r>
            <a:r>
              <a:rPr lang="en-GB" sz="1600" b="1" baseline="0" dirty="0" smtClean="0"/>
              <a:t> time’, website: ucmp.Berkeley.edu/Precambrian/Precambrian.html</a:t>
            </a:r>
          </a:p>
          <a:p>
            <a:r>
              <a:rPr lang="en-GB" altLang="en-US" sz="1600" b="1" dirty="0" smtClean="0">
                <a:solidFill>
                  <a:schemeClr val="accent2">
                    <a:lumMod val="50000"/>
                  </a:schemeClr>
                </a:solidFill>
                <a:ea typeface="Calibri" panose="020F0502020204030204" pitchFamily="34" charset="0"/>
                <a:cs typeface="Calibri Light" panose="020F0302020204030204" pitchFamily="34" charset="0"/>
              </a:rPr>
              <a:t>Source </a:t>
            </a:r>
            <a:r>
              <a:rPr lang="en-GB" altLang="en-US" sz="1600" b="1" dirty="0">
                <a:solidFill>
                  <a:schemeClr val="accent2">
                    <a:lumMod val="50000"/>
                  </a:schemeClr>
                </a:solidFill>
                <a:ea typeface="Calibri" panose="020F0502020204030204" pitchFamily="34" charset="0"/>
                <a:cs typeface="Calibri Light" panose="020F0302020204030204" pitchFamily="34" charset="0"/>
              </a:rPr>
              <a:t>on variant meanings of </a:t>
            </a:r>
            <a:r>
              <a:rPr lang="en-GB" altLang="en-US" sz="1600" b="1" dirty="0" smtClean="0">
                <a:solidFill>
                  <a:schemeClr val="accent2">
                    <a:lumMod val="50000"/>
                  </a:schemeClr>
                </a:solidFill>
                <a:ea typeface="Calibri" panose="020F0502020204030204" pitchFamily="34" charset="0"/>
                <a:cs typeface="Calibri Light" panose="020F0302020204030204" pitchFamily="34" charset="0"/>
              </a:rPr>
              <a:t>Archaean</a:t>
            </a:r>
            <a:r>
              <a:rPr lang="en-GB" altLang="en-US" sz="1600" b="1" dirty="0">
                <a:ea typeface="Calibri" panose="020F0502020204030204" pitchFamily="34" charset="0"/>
                <a:cs typeface="Calibri Light" panose="020F0302020204030204" pitchFamily="34" charset="0"/>
              </a:rPr>
              <a:t>: In a note to his discussion of the ‘Archean Eon’ Holtz suggests that ‘(Archean (..EAN) refers to a </a:t>
            </a:r>
            <a:r>
              <a:rPr lang="en-GB" altLang="en-US" sz="1600" b="1" dirty="0">
                <a:solidFill>
                  <a:srgbClr val="FF0000"/>
                </a:solidFill>
                <a:ea typeface="Calibri" panose="020F0502020204030204" pitchFamily="34" charset="0"/>
                <a:cs typeface="Calibri Light" panose="020F0302020204030204" pitchFamily="34" charset="0"/>
              </a:rPr>
              <a:t>part of Earth history</a:t>
            </a:r>
            <a:r>
              <a:rPr lang="en-GB" altLang="en-US" sz="1600" b="1" dirty="0">
                <a:ea typeface="Calibri" panose="020F0502020204030204" pitchFamily="34" charset="0"/>
                <a:cs typeface="Calibri Light" panose="020F0302020204030204" pitchFamily="34" charset="0"/>
              </a:rPr>
              <a:t>; Archaean (...AEAN) refers to </a:t>
            </a:r>
            <a:r>
              <a:rPr lang="en-GB" altLang="en-US" sz="1600" b="1" dirty="0">
                <a:solidFill>
                  <a:srgbClr val="FF0000"/>
                </a:solidFill>
                <a:ea typeface="Calibri" panose="020F0502020204030204" pitchFamily="34" charset="0"/>
                <a:cs typeface="Calibri Light" panose="020F0302020204030204" pitchFamily="34" charset="0"/>
              </a:rPr>
              <a:t>a type of prokaryotic organism</a:t>
            </a:r>
            <a:r>
              <a:rPr lang="en-GB" altLang="en-US" sz="1600" b="1" dirty="0">
                <a:ea typeface="Calibri" panose="020F0502020204030204" pitchFamily="34" charset="0"/>
                <a:cs typeface="Calibri Light" panose="020F0302020204030204" pitchFamily="34" charset="0"/>
              </a:rPr>
              <a:t>, and thus a branch of the Tree of Life)’</a:t>
            </a:r>
          </a:p>
          <a:p>
            <a:r>
              <a:rPr lang="en-GB" altLang="en-US" sz="1600" b="1" dirty="0">
                <a:ea typeface="Calibri" panose="020F0502020204030204" pitchFamily="34" charset="0"/>
                <a:cs typeface="Calibri Light" panose="020F0302020204030204" pitchFamily="34" charset="0"/>
              </a:rPr>
              <a:t>See R. Holtz (2020) ‘Geology 102: Historical Geology’, Department of Geology, University of Maryland, Spring Semester 2020 at </a:t>
            </a:r>
            <a:r>
              <a:rPr lang="en-GB" altLang="en-US" sz="1600" b="1" dirty="0">
                <a:ea typeface="Calibri" panose="020F0502020204030204" pitchFamily="34" charset="0"/>
                <a:cs typeface="Calibri Light" panose="020F0302020204030204" pitchFamily="34" charset="0"/>
                <a:hlinkClick r:id="rId3"/>
              </a:rPr>
              <a:t>https://www.geol.umd.edu/~</a:t>
            </a:r>
            <a:r>
              <a:rPr lang="en-GB" altLang="en-US" sz="1600" b="1" dirty="0" smtClean="0">
                <a:ea typeface="Calibri" panose="020F0502020204030204" pitchFamily="34" charset="0"/>
                <a:cs typeface="Calibri Light" panose="020F0302020204030204" pitchFamily="34" charset="0"/>
                <a:hlinkClick r:id="rId3"/>
              </a:rPr>
              <a:t>tholtz/G120/lectures</a:t>
            </a:r>
            <a:r>
              <a:rPr lang="en-GB" altLang="en-US" sz="1600" b="1" dirty="0">
                <a:ea typeface="Calibri" panose="020F0502020204030204" pitchFamily="34" charset="0"/>
                <a:cs typeface="Calibri Light" panose="020F0302020204030204" pitchFamily="34" charset="0"/>
              </a:rPr>
              <a:t> </a:t>
            </a:r>
            <a:r>
              <a:rPr lang="en-GB" altLang="en-US" sz="1600" b="1" dirty="0" smtClean="0">
                <a:ea typeface="Calibri" panose="020F0502020204030204" pitchFamily="34" charset="0"/>
                <a:cs typeface="Calibri Light" panose="020F0302020204030204" pitchFamily="34" charset="0"/>
              </a:rPr>
              <a:t>BUT</a:t>
            </a:r>
            <a:r>
              <a:rPr lang="en-GB" sz="1600" b="1" dirty="0" smtClean="0"/>
              <a:t> this is not a consistent usage </a:t>
            </a:r>
            <a:br>
              <a:rPr lang="en-GB" sz="1600" b="1" dirty="0" smtClean="0"/>
            </a:br>
            <a:r>
              <a:rPr lang="en-GB" sz="1600" b="1" dirty="0" smtClean="0"/>
              <a:t>And note </a:t>
            </a:r>
            <a:r>
              <a:rPr lang="en-GB" sz="1600" b="1" dirty="0"/>
              <a:t>the variations in age specifications and </a:t>
            </a:r>
            <a:r>
              <a:rPr lang="en-GB" sz="1600" b="1" dirty="0">
                <a:solidFill>
                  <a:srgbClr val="FF0000"/>
                </a:solidFill>
              </a:rPr>
              <a:t>the continuing </a:t>
            </a:r>
            <a:r>
              <a:rPr lang="en-GB" sz="1600" b="1" dirty="0" smtClean="0">
                <a:solidFill>
                  <a:srgbClr val="FF0000"/>
                </a:solidFill>
              </a:rPr>
              <a:t>revision of </a:t>
            </a:r>
            <a:r>
              <a:rPr lang="en-GB" sz="1600" b="1" dirty="0">
                <a:solidFill>
                  <a:srgbClr val="FF0000"/>
                </a:solidFill>
              </a:rPr>
              <a:t>some of these ages over time</a:t>
            </a:r>
          </a:p>
        </p:txBody>
      </p:sp>
      <p:sp>
        <p:nvSpPr>
          <p:cNvPr id="4" name="Slide Number Placeholder 3"/>
          <p:cNvSpPr>
            <a:spLocks noGrp="1"/>
          </p:cNvSpPr>
          <p:nvPr>
            <p:ph type="sldNum" sz="quarter" idx="10"/>
          </p:nvPr>
        </p:nvSpPr>
        <p:spPr/>
        <p:txBody>
          <a:bodyPr/>
          <a:lstStyle/>
          <a:p>
            <a:fld id="{F5F5AC36-703C-4295-AA77-793D7338D076}" type="slidenum">
              <a:rPr lang="en-GB" smtClean="0"/>
              <a:t>7</a:t>
            </a:fld>
            <a:endParaRPr lang="en-GB"/>
          </a:p>
        </p:txBody>
      </p:sp>
    </p:spTree>
    <p:extLst>
      <p:ext uri="{BB962C8B-B14F-4D97-AF65-F5344CB8AC3E}">
        <p14:creationId xmlns:p14="http://schemas.microsoft.com/office/powerpoint/2010/main" val="2677570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821936"/>
            <a:ext cx="6015037" cy="4289979"/>
          </a:xfrm>
        </p:spPr>
        <p:txBody>
          <a:bodyPr/>
          <a:lstStyle/>
          <a:p>
            <a:r>
              <a:rPr lang="en-GB" sz="1600" b="1" dirty="0" smtClean="0">
                <a:solidFill>
                  <a:schemeClr val="accent2">
                    <a:lumMod val="50000"/>
                  </a:schemeClr>
                </a:solidFill>
              </a:rPr>
              <a:t>Source for left hand image</a:t>
            </a:r>
            <a:r>
              <a:rPr lang="en-GB" sz="1600" b="1" dirty="0" smtClean="0"/>
              <a:t>: ‘Precambrian Cratons: Shields and Platforms’,</a:t>
            </a:r>
            <a:r>
              <a:rPr lang="en-GB" sz="1600" b="1" baseline="0" dirty="0" smtClean="0"/>
              <a:t> slide 6 of a</a:t>
            </a:r>
            <a:r>
              <a:rPr lang="en-GB" sz="1600" b="1" dirty="0" smtClean="0"/>
              <a:t> p</a:t>
            </a:r>
            <a:r>
              <a:rPr lang="en-GB" sz="1600" b="1" baseline="0" dirty="0" smtClean="0"/>
              <a:t>resentation on the ‘</a:t>
            </a:r>
            <a:r>
              <a:rPr lang="en-GB" sz="1600" b="1" i="1" baseline="0" dirty="0" smtClean="0"/>
              <a:t>Proterozoic, the Making of the Modern World</a:t>
            </a:r>
            <a:r>
              <a:rPr lang="en-GB" sz="1600" b="1" baseline="0" dirty="0" smtClean="0"/>
              <a:t>’ at  slideplayer.com/slide/4907751/</a:t>
            </a:r>
          </a:p>
          <a:p>
            <a:endParaRPr lang="en-GB" sz="1600" baseline="0" dirty="0" smtClean="0"/>
          </a:p>
          <a:p>
            <a:r>
              <a:rPr lang="en-GB" sz="1600" b="1" baseline="0" dirty="0" smtClean="0"/>
              <a:t>Holtz explains that:</a:t>
            </a:r>
            <a:r>
              <a:rPr lang="en-GB" sz="1600" b="1" baseline="0" dirty="0" smtClean="0">
                <a:solidFill>
                  <a:srgbClr val="FF0000"/>
                </a:solidFill>
              </a:rPr>
              <a:t/>
            </a:r>
            <a:br>
              <a:rPr lang="en-GB" sz="1600" b="1" baseline="0" dirty="0" smtClean="0">
                <a:solidFill>
                  <a:srgbClr val="FF0000"/>
                </a:solidFill>
              </a:rPr>
            </a:br>
            <a:r>
              <a:rPr lang="en-GB" sz="1600" b="1" baseline="0" dirty="0" smtClean="0">
                <a:solidFill>
                  <a:srgbClr val="FF0000"/>
                </a:solidFill>
              </a:rPr>
              <a:t>Precambrian Shield is an exposed surface of Precambrian bedrock</a:t>
            </a:r>
            <a:br>
              <a:rPr lang="en-GB" sz="1600" b="1" baseline="0" dirty="0" smtClean="0">
                <a:solidFill>
                  <a:srgbClr val="FF0000"/>
                </a:solidFill>
              </a:rPr>
            </a:br>
            <a:r>
              <a:rPr lang="en-GB" sz="1600" b="1" baseline="0" dirty="0" smtClean="0">
                <a:solidFill>
                  <a:srgbClr val="FF0000"/>
                </a:solidFill>
              </a:rPr>
              <a:t>Platform (aka ‘basement’) is surface of Precambrian bedrock covered by post-Precambrian rocks</a:t>
            </a:r>
          </a:p>
          <a:p>
            <a:r>
              <a:rPr lang="en-GB" sz="1600" b="1" dirty="0" smtClean="0">
                <a:solidFill>
                  <a:srgbClr val="FF0000"/>
                </a:solidFill>
              </a:rPr>
              <a:t>Craton is Precambrian Shield + Platform</a:t>
            </a:r>
            <a:r>
              <a:rPr lang="en-GB" sz="1600" dirty="0" smtClean="0">
                <a:solidFill>
                  <a:schemeClr val="accent2">
                    <a:lumMod val="50000"/>
                  </a:schemeClr>
                </a:solidFill>
              </a:rPr>
              <a:t/>
            </a:r>
            <a:br>
              <a:rPr lang="en-GB" sz="1600" dirty="0" smtClean="0">
                <a:solidFill>
                  <a:schemeClr val="accent2">
                    <a:lumMod val="50000"/>
                  </a:schemeClr>
                </a:solidFill>
              </a:rPr>
            </a:br>
            <a:endParaRPr lang="en-GB" sz="1600" dirty="0">
              <a:solidFill>
                <a:schemeClr val="accent2">
                  <a:lumMod val="50000"/>
                </a:schemeClr>
              </a:solidFill>
            </a:endParaRPr>
          </a:p>
          <a:p>
            <a:r>
              <a:rPr lang="en-GB" sz="1600" b="1" baseline="0" dirty="0" smtClean="0">
                <a:solidFill>
                  <a:schemeClr val="accent2">
                    <a:lumMod val="50000"/>
                  </a:schemeClr>
                </a:solidFill>
              </a:rPr>
              <a:t>Source for right hand image</a:t>
            </a:r>
            <a:r>
              <a:rPr lang="en-GB" sz="1600" b="1" baseline="0" dirty="0" smtClean="0"/>
              <a:t>: Robert Muir Wood (1978) </a:t>
            </a:r>
            <a:r>
              <a:rPr lang="en-GB" sz="1600" b="1" i="1" baseline="0" dirty="0" smtClean="0"/>
              <a:t>On the Rocks, </a:t>
            </a:r>
            <a:r>
              <a:rPr lang="en-GB" sz="1600" b="1" baseline="0" dirty="0" smtClean="0"/>
              <a:t>p 63</a:t>
            </a:r>
            <a:r>
              <a:rPr lang="en-GB" sz="1600" baseline="0" dirty="0" smtClean="0"/>
              <a:t>.</a:t>
            </a:r>
            <a:r>
              <a:rPr lang="en-GB" sz="1600" dirty="0"/>
              <a:t> </a:t>
            </a:r>
            <a:r>
              <a:rPr lang="en-GB" sz="1600" dirty="0" smtClean="0"/>
              <a:t> </a:t>
            </a:r>
          </a:p>
          <a:p>
            <a:endParaRPr lang="en-GB" sz="1600" b="1" dirty="0"/>
          </a:p>
          <a:p>
            <a:r>
              <a:rPr lang="en-GB" sz="1600" b="1" dirty="0" smtClean="0"/>
              <a:t>Peter </a:t>
            </a:r>
            <a:r>
              <a:rPr lang="en-GB" sz="1600" b="1" dirty="0" err="1"/>
              <a:t>Toghill</a:t>
            </a:r>
            <a:r>
              <a:rPr lang="en-GB" sz="1600" b="1" dirty="0"/>
              <a:t> (2000) </a:t>
            </a:r>
            <a:r>
              <a:rPr lang="en-GB" sz="1600" b="1" i="1" dirty="0" smtClean="0"/>
              <a:t>Geology</a:t>
            </a:r>
            <a:r>
              <a:rPr lang="en-GB" sz="1600" b="1" dirty="0" smtClean="0"/>
              <a:t> of </a:t>
            </a:r>
            <a:r>
              <a:rPr lang="en-GB" sz="1600" b="1" i="1" dirty="0" smtClean="0"/>
              <a:t>Britain</a:t>
            </a:r>
            <a:r>
              <a:rPr lang="en-GB" sz="1600" b="1" i="1" dirty="0"/>
              <a:t>: An Introduction </a:t>
            </a:r>
            <a:r>
              <a:rPr lang="en-GB" sz="1600" b="1" dirty="0"/>
              <a:t>(</a:t>
            </a:r>
            <a:r>
              <a:rPr lang="en-GB" sz="1600" b="1" dirty="0" err="1"/>
              <a:t>Airlife</a:t>
            </a:r>
            <a:r>
              <a:rPr lang="en-GB" sz="1600" b="1" dirty="0" smtClean="0"/>
              <a:t>) provides more detail on maps and structures for Scotland, England and Wales in his chapter 1 ‘Britain during the Precambrian’ – for this </a:t>
            </a:r>
            <a:r>
              <a:rPr lang="en-GB" sz="1600" b="1" dirty="0" smtClean="0">
                <a:solidFill>
                  <a:srgbClr val="FF0000"/>
                </a:solidFill>
              </a:rPr>
              <a:t>detail see later slides</a:t>
            </a:r>
            <a:endParaRPr lang="en-GB" sz="1600" b="1" dirty="0">
              <a:solidFill>
                <a:srgbClr val="FF0000"/>
              </a:solidFill>
            </a:endParaRPr>
          </a:p>
        </p:txBody>
      </p:sp>
      <p:sp>
        <p:nvSpPr>
          <p:cNvPr id="4" name="Slide Number Placeholder 3"/>
          <p:cNvSpPr>
            <a:spLocks noGrp="1"/>
          </p:cNvSpPr>
          <p:nvPr>
            <p:ph type="sldNum" sz="quarter" idx="10"/>
          </p:nvPr>
        </p:nvSpPr>
        <p:spPr/>
        <p:txBody>
          <a:bodyPr/>
          <a:lstStyle/>
          <a:p>
            <a:fld id="{F5F5AC36-703C-4295-AA77-793D7338D076}" type="slidenum">
              <a:rPr lang="en-GB" smtClean="0"/>
              <a:t>8</a:t>
            </a:fld>
            <a:endParaRPr lang="en-GB"/>
          </a:p>
        </p:txBody>
      </p:sp>
    </p:spTree>
    <p:extLst>
      <p:ext uri="{BB962C8B-B14F-4D97-AF65-F5344CB8AC3E}">
        <p14:creationId xmlns:p14="http://schemas.microsoft.com/office/powerpoint/2010/main" val="4029334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6563" y="4748129"/>
            <a:ext cx="6015037" cy="5067675"/>
          </a:xfrm>
        </p:spPr>
        <p:txBody>
          <a:bodyPr/>
          <a:lstStyle/>
          <a:p>
            <a:r>
              <a:rPr lang="en-GB" sz="1600" b="1" dirty="0" smtClean="0"/>
              <a:t>Sources:</a:t>
            </a:r>
            <a:r>
              <a:rPr lang="en-GB" altLang="en-US" sz="1600" b="1" dirty="0" smtClean="0">
                <a:ea typeface="Calibri" panose="020F0502020204030204" pitchFamily="34" charset="0"/>
                <a:cs typeface="Calibri Light" panose="020F0302020204030204" pitchFamily="34" charset="0"/>
              </a:rPr>
              <a:t> </a:t>
            </a:r>
            <a:r>
              <a:rPr lang="en-GB" altLang="en-US" sz="1600" b="1" dirty="0">
                <a:ea typeface="Calibri" panose="020F0502020204030204" pitchFamily="34" charset="0"/>
                <a:cs typeface="Calibri Light" panose="020F0302020204030204" pitchFamily="34" charset="0"/>
              </a:rPr>
              <a:t>Thomas R. Holtz (2020) ‘Geology 102: Historical Geology’ Department of Geology, University of Maryland, Spring Semester 2020 at </a:t>
            </a:r>
            <a:r>
              <a:rPr lang="en-GB" altLang="en-US" sz="1600" b="1" dirty="0">
                <a:ea typeface="Calibri" panose="020F0502020204030204" pitchFamily="34" charset="0"/>
                <a:cs typeface="Calibri Light" panose="020F0302020204030204" pitchFamily="34" charset="0"/>
                <a:hlinkClick r:id="rId3"/>
              </a:rPr>
              <a:t>https://www.geol.umd.edu/~</a:t>
            </a:r>
            <a:r>
              <a:rPr lang="en-GB" altLang="en-US" sz="1600" b="1" dirty="0" smtClean="0">
                <a:ea typeface="Calibri" panose="020F0502020204030204" pitchFamily="34" charset="0"/>
                <a:cs typeface="Calibri Light" panose="020F0302020204030204" pitchFamily="34" charset="0"/>
                <a:hlinkClick r:id="rId3"/>
              </a:rPr>
              <a:t>tholtz/G120/lectures/</a:t>
            </a:r>
            <a:r>
              <a:rPr lang="en-GB" altLang="en-US" sz="1600" b="1" dirty="0" smtClean="0">
                <a:ea typeface="Calibri" panose="020F0502020204030204" pitchFamily="34" charset="0"/>
                <a:cs typeface="Calibri Light" panose="020F0302020204030204" pitchFamily="34" charset="0"/>
              </a:rPr>
              <a:t> </a:t>
            </a:r>
            <a:r>
              <a:rPr lang="en-GB" altLang="en-US" sz="1600" b="1" dirty="0">
                <a:ea typeface="Calibri" panose="020F0502020204030204" pitchFamily="34" charset="0"/>
                <a:cs typeface="Calibri Light" panose="020F0302020204030204" pitchFamily="34" charset="0"/>
              </a:rPr>
              <a:t/>
            </a:r>
            <a:br>
              <a:rPr lang="en-GB" altLang="en-US" sz="1600" b="1" dirty="0">
                <a:ea typeface="Calibri" panose="020F0502020204030204" pitchFamily="34" charset="0"/>
                <a:cs typeface="Calibri Light" panose="020F0302020204030204" pitchFamily="34" charset="0"/>
              </a:rPr>
            </a:br>
            <a:r>
              <a:rPr lang="en-GB" sz="1600" b="1" dirty="0" smtClean="0"/>
              <a:t>Robert Muir Wood (1978) </a:t>
            </a:r>
            <a:r>
              <a:rPr lang="en-GB" sz="1600" b="1" i="1" dirty="0" smtClean="0"/>
              <a:t>On the Rocks,</a:t>
            </a:r>
            <a:r>
              <a:rPr lang="en-GB" sz="1600" b="1" dirty="0" smtClean="0"/>
              <a:t> chapter 6; Martin Rudwick (2014) </a:t>
            </a:r>
            <a:r>
              <a:rPr lang="en-GB" sz="1600" b="1" i="1" dirty="0" smtClean="0"/>
              <a:t>Earth’s Deep History, </a:t>
            </a:r>
            <a:r>
              <a:rPr lang="en-GB" sz="1600" b="1" dirty="0" smtClean="0"/>
              <a:t>chapter</a:t>
            </a:r>
            <a:r>
              <a:rPr lang="en-GB" sz="1600" b="1" baseline="0" dirty="0" smtClean="0"/>
              <a:t> 11; Graham Park</a:t>
            </a:r>
            <a:r>
              <a:rPr lang="en-GB" sz="1600" b="1" dirty="0" smtClean="0"/>
              <a:t> (2019) </a:t>
            </a:r>
            <a:r>
              <a:rPr lang="en-GB" sz="1600" b="1" i="1" baseline="0" dirty="0" smtClean="0"/>
              <a:t>Introducing Geology: A Guide to the World of Rocks, </a:t>
            </a:r>
            <a:r>
              <a:rPr lang="en-GB" sz="1600" b="1" baseline="0" dirty="0" smtClean="0"/>
              <a:t>chapter 8; </a:t>
            </a:r>
            <a:r>
              <a:rPr lang="en-GB" sz="1600" b="1" dirty="0" smtClean="0"/>
              <a:t>Richard </a:t>
            </a:r>
            <a:r>
              <a:rPr lang="en-GB" sz="1600" b="1" dirty="0" err="1"/>
              <a:t>Fortey</a:t>
            </a:r>
            <a:r>
              <a:rPr lang="en-GB" sz="1600" b="1" dirty="0"/>
              <a:t> </a:t>
            </a:r>
            <a:r>
              <a:rPr lang="en-GB" sz="1600" b="1" dirty="0" smtClean="0"/>
              <a:t>(2004) </a:t>
            </a:r>
            <a:r>
              <a:rPr lang="en-GB" sz="1600" b="1" i="1" dirty="0" smtClean="0"/>
              <a:t>The </a:t>
            </a:r>
            <a:r>
              <a:rPr lang="en-GB" sz="1600" b="1" i="1" dirty="0"/>
              <a:t>Earth: An Intimate </a:t>
            </a:r>
            <a:r>
              <a:rPr lang="en-GB" sz="1600" b="1" i="1" dirty="0" smtClean="0"/>
              <a:t>History, </a:t>
            </a:r>
            <a:r>
              <a:rPr lang="en-GB" sz="1600" b="1" dirty="0" smtClean="0"/>
              <a:t>chapter 10; Martin </a:t>
            </a:r>
            <a:r>
              <a:rPr lang="en-GB" sz="1600" b="1" dirty="0" err="1" smtClean="0"/>
              <a:t>Brasier</a:t>
            </a:r>
            <a:r>
              <a:rPr lang="en-GB" sz="1600" b="1" dirty="0" smtClean="0"/>
              <a:t> (2012) </a:t>
            </a:r>
            <a:r>
              <a:rPr lang="en-GB" sz="1600" b="1" i="1" dirty="0" smtClean="0"/>
              <a:t>Secret Chambers: the inside story of cells and complex life</a:t>
            </a:r>
            <a:r>
              <a:rPr lang="en-GB" sz="1600" b="1" dirty="0" smtClean="0"/>
              <a:t>, chapters 8-11; </a:t>
            </a:r>
            <a:r>
              <a:rPr lang="en-GB" sz="1600" b="1" dirty="0"/>
              <a:t>Malcolm Rider (2005) </a:t>
            </a:r>
            <a:r>
              <a:rPr lang="en-GB" sz="1600" b="1" i="1" dirty="0"/>
              <a:t>Hutton’s Arse: 3 billion years of extraordinary geology in Scotland’s Northern Highlands, </a:t>
            </a:r>
            <a:r>
              <a:rPr lang="en-GB" sz="1600" b="1" dirty="0"/>
              <a:t>Rider-French </a:t>
            </a:r>
            <a:r>
              <a:rPr lang="en-GB" sz="1600" b="1" dirty="0" smtClean="0"/>
              <a:t>Consulting, chapters 1 and 6; </a:t>
            </a:r>
            <a:r>
              <a:rPr lang="en-GB" sz="1600" b="1" dirty="0"/>
              <a:t>Wikipedia page on ‘</a:t>
            </a:r>
            <a:r>
              <a:rPr lang="en-GB" sz="1600" b="1" dirty="0" smtClean="0"/>
              <a:t>Precambrian’</a:t>
            </a:r>
            <a:endParaRPr lang="en-GB" sz="1600" b="1" baseline="0" dirty="0" smtClean="0"/>
          </a:p>
          <a:p>
            <a:r>
              <a:rPr lang="en-GB" sz="1600" b="1" baseline="0" dirty="0" smtClean="0"/>
              <a:t>These points provide the </a:t>
            </a:r>
            <a:r>
              <a:rPr lang="en-GB" sz="1600" b="1" baseline="0" dirty="0" smtClean="0">
                <a:solidFill>
                  <a:srgbClr val="FF0000"/>
                </a:solidFill>
              </a:rPr>
              <a:t>rationale for following both Muir Wood </a:t>
            </a:r>
            <a:r>
              <a:rPr lang="en-GB" sz="1600" b="1" baseline="0" dirty="0" smtClean="0"/>
              <a:t>and Park in looking in a bit more detail at both </a:t>
            </a:r>
            <a:r>
              <a:rPr lang="en-GB" sz="1600" b="1" baseline="0" dirty="0" smtClean="0">
                <a:solidFill>
                  <a:srgbClr val="FF0000"/>
                </a:solidFill>
              </a:rPr>
              <a:t>‘metamorphic rocks</a:t>
            </a:r>
            <a:r>
              <a:rPr lang="en-GB" sz="1600" b="1" baseline="0" dirty="0" smtClean="0"/>
              <a:t>’ and ‘radioactive [or </a:t>
            </a:r>
            <a:r>
              <a:rPr lang="en-GB" sz="1600" b="1" baseline="0" dirty="0" smtClean="0">
                <a:solidFill>
                  <a:srgbClr val="FF0000"/>
                </a:solidFill>
              </a:rPr>
              <a:t>radiometric] clocks</a:t>
            </a:r>
            <a:r>
              <a:rPr lang="en-GB" sz="1600" b="1" baseline="0" dirty="0" smtClean="0"/>
              <a:t>’ before considering specific developments in the course of the Precambrian </a:t>
            </a:r>
          </a:p>
          <a:p>
            <a:r>
              <a:rPr lang="en-GB" sz="1600" b="1" dirty="0" smtClean="0"/>
              <a:t>One of the pioneers of radiometric dating was geophysicist Arthur Holmes at Edinburgh, who challenged the conservative estimates of the age of the earth provided by Lord Kelvin in the late 19</a:t>
            </a:r>
            <a:r>
              <a:rPr lang="en-GB" sz="1600" b="1" baseline="30000" dirty="0" smtClean="0"/>
              <a:t>th</a:t>
            </a:r>
            <a:r>
              <a:rPr lang="en-GB" sz="1600" b="1" dirty="0" smtClean="0"/>
              <a:t> century</a:t>
            </a:r>
          </a:p>
          <a:p>
            <a:r>
              <a:rPr lang="en-GB" sz="1600" b="1" dirty="0" smtClean="0"/>
              <a:t>(see Martin </a:t>
            </a:r>
            <a:r>
              <a:rPr lang="en-GB" sz="1600" b="1" dirty="0" err="1" smtClean="0"/>
              <a:t>Rudwick</a:t>
            </a:r>
            <a:r>
              <a:rPr lang="en-GB" sz="1600" b="1" dirty="0" smtClean="0"/>
              <a:t> (2014) </a:t>
            </a:r>
            <a:r>
              <a:rPr lang="en-GB" sz="1600" b="1" i="1" dirty="0" smtClean="0"/>
              <a:t>Earth’s Deep History </a:t>
            </a:r>
            <a:r>
              <a:rPr lang="en-GB" sz="1600" b="1" dirty="0" smtClean="0"/>
              <a:t>pp 231-7)</a:t>
            </a:r>
            <a:endParaRPr lang="en-GB" sz="1600" b="1" dirty="0"/>
          </a:p>
          <a:p>
            <a:endParaRPr lang="en-GB" sz="1600" b="1" dirty="0"/>
          </a:p>
        </p:txBody>
      </p:sp>
      <p:sp>
        <p:nvSpPr>
          <p:cNvPr id="4" name="Slide Number Placeholder 3"/>
          <p:cNvSpPr>
            <a:spLocks noGrp="1"/>
          </p:cNvSpPr>
          <p:nvPr>
            <p:ph type="sldNum" sz="quarter" idx="10"/>
          </p:nvPr>
        </p:nvSpPr>
        <p:spPr/>
        <p:txBody>
          <a:bodyPr/>
          <a:lstStyle/>
          <a:p>
            <a:fld id="{F5F5AC36-703C-4295-AA77-793D7338D076}" type="slidenum">
              <a:rPr lang="en-GB" smtClean="0"/>
              <a:t>9</a:t>
            </a:fld>
            <a:endParaRPr lang="en-GB"/>
          </a:p>
        </p:txBody>
      </p:sp>
    </p:spTree>
    <p:extLst>
      <p:ext uri="{BB962C8B-B14F-4D97-AF65-F5344CB8AC3E}">
        <p14:creationId xmlns:p14="http://schemas.microsoft.com/office/powerpoint/2010/main" val="2781345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B71C0A3-4A60-4BF0-9986-2D78FC1230A7}" type="datetimeFigureOut">
              <a:rPr lang="en-GB" smtClean="0"/>
              <a:t>07/03/2021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269880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B71C0A3-4A60-4BF0-9986-2D78FC1230A7}" type="datetimeFigureOut">
              <a:rPr lang="en-GB" smtClean="0"/>
              <a:t>07/03/2021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356042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B71C0A3-4A60-4BF0-9986-2D78FC1230A7}" type="datetimeFigureOut">
              <a:rPr lang="en-GB" smtClean="0"/>
              <a:t>07/03/2021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69044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B71C0A3-4A60-4BF0-9986-2D78FC1230A7}" type="datetimeFigureOut">
              <a:rPr lang="en-GB" smtClean="0"/>
              <a:t>07/03/2021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926113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71C0A3-4A60-4BF0-9986-2D78FC1230A7}" type="datetimeFigureOut">
              <a:rPr lang="en-GB" smtClean="0"/>
              <a:t>07/03/2021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2912812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B71C0A3-4A60-4BF0-9986-2D78FC1230A7}" type="datetimeFigureOut">
              <a:rPr lang="en-GB" smtClean="0"/>
              <a:t>07/03/2021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268598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B71C0A3-4A60-4BF0-9986-2D78FC1230A7}" type="datetimeFigureOut">
              <a:rPr lang="en-GB" smtClean="0"/>
              <a:t>07/03/2021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3135505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B71C0A3-4A60-4BF0-9986-2D78FC1230A7}" type="datetimeFigureOut">
              <a:rPr lang="en-GB" smtClean="0"/>
              <a:t>07/03/2021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1203773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71C0A3-4A60-4BF0-9986-2D78FC1230A7}" type="datetimeFigureOut">
              <a:rPr lang="en-GB" smtClean="0"/>
              <a:t>07/03/2021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2217011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71C0A3-4A60-4BF0-9986-2D78FC1230A7}" type="datetimeFigureOut">
              <a:rPr lang="en-GB" smtClean="0"/>
              <a:t>07/03/2021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4267098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71C0A3-4A60-4BF0-9986-2D78FC1230A7}" type="datetimeFigureOut">
              <a:rPr lang="en-GB" smtClean="0"/>
              <a:t>07/03/2021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FF65F6-3394-498A-87A4-70C3B2E3A499}" type="slidenum">
              <a:rPr lang="en-GB" smtClean="0"/>
              <a:t>‹#›</a:t>
            </a:fld>
            <a:endParaRPr lang="en-GB"/>
          </a:p>
        </p:txBody>
      </p:sp>
    </p:spTree>
    <p:extLst>
      <p:ext uri="{BB962C8B-B14F-4D97-AF65-F5344CB8AC3E}">
        <p14:creationId xmlns:p14="http://schemas.microsoft.com/office/powerpoint/2010/main" val="2906193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1C0A3-4A60-4BF0-9986-2D78FC1230A7}" type="datetimeFigureOut">
              <a:rPr lang="en-GB" smtClean="0"/>
              <a:t>07/03/2021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F65F6-3394-498A-87A4-70C3B2E3A499}" type="slidenum">
              <a:rPr lang="en-GB" smtClean="0"/>
              <a:t>‹#›</a:t>
            </a:fld>
            <a:endParaRPr lang="en-GB"/>
          </a:p>
        </p:txBody>
      </p:sp>
    </p:spTree>
    <p:extLst>
      <p:ext uri="{BB962C8B-B14F-4D97-AF65-F5344CB8AC3E}">
        <p14:creationId xmlns:p14="http://schemas.microsoft.com/office/powerpoint/2010/main" val="2671019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3.jp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image" Target="../media/image25.jpeg"/><Relationship Id="rId7" Type="http://schemas.openxmlformats.org/officeDocument/2006/relationships/image" Target="../media/image29.jp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g"/><Relationship Id="rId10" Type="http://schemas.openxmlformats.org/officeDocument/2006/relationships/image" Target="../media/image32.jpg"/><Relationship Id="rId4" Type="http://schemas.openxmlformats.org/officeDocument/2006/relationships/image" Target="../media/image26.jpeg"/><Relationship Id="rId9" Type="http://schemas.openxmlformats.org/officeDocument/2006/relationships/image" Target="../media/image31.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6.jpg"/></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38.jpg"/></Relationships>
</file>

<file path=ppt/slides/_rels/slide2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45.jpeg"/><Relationship Id="rId5" Type="http://schemas.openxmlformats.org/officeDocument/2006/relationships/image" Target="../media/image44.jpg"/><Relationship Id="rId4" Type="http://schemas.openxmlformats.org/officeDocument/2006/relationships/image" Target="../media/image43.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7.jpg"/></Relationships>
</file>

<file path=ppt/slides/_rels/slide32.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3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23.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s://www.geol.umd.edu/~tholtz/G120/lectures/102Hadean.html"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shperspectives.org/"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77396" y="1067965"/>
            <a:ext cx="6037209" cy="1094705"/>
          </a:xfrm>
        </p:spPr>
        <p:txBody>
          <a:bodyPr>
            <a:noAutofit/>
          </a:bodyPr>
          <a:lstStyle/>
          <a:p>
            <a:r>
              <a:rPr lang="en-GB" sz="4000" b="1" dirty="0"/>
              <a:t>Ingenuity and Controversy in Studying the Precambrian</a:t>
            </a:r>
          </a:p>
        </p:txBody>
      </p:sp>
      <p:sp>
        <p:nvSpPr>
          <p:cNvPr id="3" name="Subtitle 2"/>
          <p:cNvSpPr>
            <a:spLocks noGrp="1"/>
          </p:cNvSpPr>
          <p:nvPr>
            <p:ph type="subTitle" idx="1"/>
          </p:nvPr>
        </p:nvSpPr>
        <p:spPr>
          <a:xfrm>
            <a:off x="1447383" y="4974712"/>
            <a:ext cx="9144000" cy="1655762"/>
          </a:xfrm>
        </p:spPr>
        <p:txBody>
          <a:bodyPr/>
          <a:lstStyle/>
          <a:p>
            <a:r>
              <a:rPr lang="en-GB" dirty="0" smtClean="0"/>
              <a:t>Tony Elger </a:t>
            </a:r>
          </a:p>
          <a:p>
            <a:r>
              <a:rPr lang="en-GB" dirty="0" smtClean="0"/>
              <a:t>East Lothian U3a Geology Group</a:t>
            </a:r>
          </a:p>
          <a:p>
            <a:r>
              <a:rPr lang="en-GB" dirty="0" smtClean="0"/>
              <a:t>January 2021</a:t>
            </a:r>
            <a:endParaRPr lang="en-GB" dirty="0"/>
          </a:p>
        </p:txBody>
      </p:sp>
      <p:sp>
        <p:nvSpPr>
          <p:cNvPr id="4" name="TextBox 3"/>
          <p:cNvSpPr txBox="1"/>
          <p:nvPr/>
        </p:nvSpPr>
        <p:spPr>
          <a:xfrm>
            <a:off x="4086320" y="3207830"/>
            <a:ext cx="3897221" cy="707886"/>
          </a:xfrm>
          <a:prstGeom prst="rect">
            <a:avLst/>
          </a:prstGeom>
          <a:noFill/>
        </p:spPr>
        <p:txBody>
          <a:bodyPr wrap="none" rtlCol="0">
            <a:spAutoFit/>
          </a:bodyPr>
          <a:lstStyle/>
          <a:p>
            <a:r>
              <a:rPr lang="en-GB" sz="4000" smtClean="0"/>
              <a:t>‘Deep</a:t>
            </a:r>
            <a:r>
              <a:rPr lang="en-GB" sz="4000" dirty="0"/>
              <a:t>, deep time’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2466" y="3337465"/>
            <a:ext cx="2668910" cy="173793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745" y="3337465"/>
            <a:ext cx="2348651" cy="1737643"/>
          </a:xfrm>
          <a:prstGeom prst="rect">
            <a:avLst/>
          </a:prstGeom>
        </p:spPr>
      </p:pic>
    </p:spTree>
    <p:extLst>
      <p:ext uri="{BB962C8B-B14F-4D97-AF65-F5344CB8AC3E}">
        <p14:creationId xmlns:p14="http://schemas.microsoft.com/office/powerpoint/2010/main" val="317699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500"/>
                                        <p:tgtEl>
                                          <p:spTgt spid="3">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fade">
                                      <p:cBhvr>
                                        <p:cTn id="31" dur="500"/>
                                        <p:tgtEl>
                                          <p:spTgt spid="3">
                                            <p:txEl>
                                              <p:pRg st="1" end="1"/>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606" y="41757"/>
            <a:ext cx="10515600" cy="907291"/>
          </a:xfrm>
        </p:spPr>
        <p:txBody>
          <a:bodyPr>
            <a:normAutofit/>
          </a:bodyPr>
          <a:lstStyle/>
          <a:p>
            <a:pPr algn="ctr"/>
            <a:r>
              <a:rPr lang="en-GB" sz="3600" dirty="0" smtClean="0">
                <a:solidFill>
                  <a:schemeClr val="accent4"/>
                </a:solidFill>
              </a:rPr>
              <a:t>Rock Series and Metamorphic Pathways</a:t>
            </a:r>
            <a:endParaRPr lang="en-GB" sz="3600" dirty="0">
              <a:solidFill>
                <a:schemeClr val="accent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8713" y="1559478"/>
            <a:ext cx="4944708" cy="4944708"/>
          </a:xfrm>
          <a:prstGeom prst="rect">
            <a:avLst/>
          </a:prstGeom>
        </p:spPr>
      </p:pic>
      <p:sp>
        <p:nvSpPr>
          <p:cNvPr id="10" name="TextBox 9"/>
          <p:cNvSpPr txBox="1"/>
          <p:nvPr/>
        </p:nvSpPr>
        <p:spPr>
          <a:xfrm>
            <a:off x="1470349" y="836894"/>
            <a:ext cx="4089271" cy="892552"/>
          </a:xfrm>
          <a:prstGeom prst="rect">
            <a:avLst/>
          </a:prstGeom>
          <a:noFill/>
        </p:spPr>
        <p:txBody>
          <a:bodyPr wrap="square" rtlCol="0">
            <a:spAutoFit/>
          </a:bodyPr>
          <a:lstStyle/>
          <a:p>
            <a:pPr algn="ctr"/>
            <a:r>
              <a:rPr lang="en-GB" sz="2000" b="1" dirty="0" smtClean="0"/>
              <a:t> </a:t>
            </a:r>
            <a:r>
              <a:rPr lang="en-GB" sz="2000" b="1" dirty="0" smtClean="0">
                <a:solidFill>
                  <a:schemeClr val="accent4"/>
                </a:solidFill>
              </a:rPr>
              <a:t>Regional metamorphic rock series</a:t>
            </a:r>
          </a:p>
          <a:p>
            <a:pPr algn="ctr"/>
            <a:r>
              <a:rPr lang="en-GB" sz="1600" dirty="0" smtClean="0">
                <a:solidFill>
                  <a:schemeClr val="accent4"/>
                </a:solidFill>
              </a:rPr>
              <a:t>© geologycafe.com </a:t>
            </a:r>
            <a:br>
              <a:rPr lang="en-GB" sz="1600" dirty="0" smtClean="0">
                <a:solidFill>
                  <a:schemeClr val="accent4"/>
                </a:solidFill>
              </a:rPr>
            </a:br>
            <a:r>
              <a:rPr lang="en-GB" sz="1400" dirty="0" smtClean="0">
                <a:solidFill>
                  <a:schemeClr val="accent4"/>
                </a:solidFill>
              </a:rPr>
              <a:t>(see also </a:t>
            </a:r>
            <a:r>
              <a:rPr lang="en-GB" sz="1400" dirty="0" smtClean="0">
                <a:solidFill>
                  <a:schemeClr val="accent4">
                    <a:lumMod val="75000"/>
                  </a:schemeClr>
                </a:solidFill>
              </a:rPr>
              <a:t>Muir </a:t>
            </a:r>
            <a:r>
              <a:rPr lang="en-GB" sz="1400" dirty="0">
                <a:solidFill>
                  <a:schemeClr val="accent4">
                    <a:lumMod val="75000"/>
                  </a:schemeClr>
                </a:solidFill>
              </a:rPr>
              <a:t>Wood 1978 </a:t>
            </a:r>
            <a:r>
              <a:rPr lang="en-GB" sz="1400" dirty="0" smtClean="0">
                <a:solidFill>
                  <a:schemeClr val="accent4">
                    <a:lumMod val="75000"/>
                  </a:schemeClr>
                </a:solidFill>
              </a:rPr>
              <a:t>p70)</a:t>
            </a:r>
            <a:endParaRPr lang="en-GB" sz="1400" dirty="0">
              <a:solidFill>
                <a:schemeClr val="accent4">
                  <a:lumMod val="75000"/>
                </a:schemeClr>
              </a:solidFill>
            </a:endParaRPr>
          </a:p>
        </p:txBody>
      </p:sp>
      <p:sp>
        <p:nvSpPr>
          <p:cNvPr id="12" name="TextBox 11"/>
          <p:cNvSpPr txBox="1"/>
          <p:nvPr/>
        </p:nvSpPr>
        <p:spPr>
          <a:xfrm flipH="1">
            <a:off x="6778171" y="950167"/>
            <a:ext cx="5115250" cy="400110"/>
          </a:xfrm>
          <a:prstGeom prst="rect">
            <a:avLst/>
          </a:prstGeom>
          <a:noFill/>
        </p:spPr>
        <p:txBody>
          <a:bodyPr wrap="square" rtlCol="0">
            <a:spAutoFit/>
          </a:bodyPr>
          <a:lstStyle/>
          <a:p>
            <a:pPr algn="ctr"/>
            <a:r>
              <a:rPr lang="en-GB" sz="2000" b="1" dirty="0" smtClean="0">
                <a:solidFill>
                  <a:schemeClr val="accent4"/>
                </a:solidFill>
              </a:rPr>
              <a:t>Metamorphic pathways  </a:t>
            </a:r>
            <a:r>
              <a:rPr lang="en-GB" dirty="0" smtClean="0">
                <a:solidFill>
                  <a:schemeClr val="accent4"/>
                </a:solidFill>
              </a:rPr>
              <a:t>(</a:t>
            </a:r>
            <a:r>
              <a:rPr lang="en-GB" dirty="0" err="1" smtClean="0">
                <a:solidFill>
                  <a:schemeClr val="accent4"/>
                </a:solidFill>
              </a:rPr>
              <a:t>Zalasiewicz</a:t>
            </a:r>
            <a:r>
              <a:rPr lang="en-GB" dirty="0" smtClean="0">
                <a:solidFill>
                  <a:schemeClr val="accent4"/>
                </a:solidFill>
              </a:rPr>
              <a:t>  2016 p55)</a:t>
            </a:r>
            <a:endParaRPr lang="en-GB" dirty="0">
              <a:solidFill>
                <a:schemeClr val="accent4"/>
              </a:solidFill>
            </a:endParaRPr>
          </a:p>
        </p:txBody>
      </p:sp>
      <p:sp>
        <p:nvSpPr>
          <p:cNvPr id="11" name="TextBox 10"/>
          <p:cNvSpPr txBox="1"/>
          <p:nvPr/>
        </p:nvSpPr>
        <p:spPr>
          <a:xfrm>
            <a:off x="9285510" y="3927870"/>
            <a:ext cx="1745958" cy="646331"/>
          </a:xfrm>
          <a:prstGeom prst="rect">
            <a:avLst/>
          </a:prstGeom>
          <a:noFill/>
        </p:spPr>
        <p:txBody>
          <a:bodyPr wrap="square" rtlCol="0">
            <a:spAutoFit/>
          </a:bodyPr>
          <a:lstStyle/>
          <a:p>
            <a:r>
              <a:rPr lang="en-GB" b="1" dirty="0" smtClean="0">
                <a:solidFill>
                  <a:srgbClr val="7030A0"/>
                </a:solidFill>
              </a:rPr>
              <a:t>Regional</a:t>
            </a:r>
            <a:br>
              <a:rPr lang="en-GB" b="1" dirty="0" smtClean="0">
                <a:solidFill>
                  <a:srgbClr val="7030A0"/>
                </a:solidFill>
              </a:rPr>
            </a:br>
            <a:r>
              <a:rPr lang="en-GB" b="1" dirty="0" smtClean="0">
                <a:solidFill>
                  <a:srgbClr val="7030A0"/>
                </a:solidFill>
              </a:rPr>
              <a:t>Metamorphism</a:t>
            </a:r>
            <a:endParaRPr lang="en-GB" b="1" dirty="0">
              <a:solidFill>
                <a:srgbClr val="7030A0"/>
              </a:solidFill>
            </a:endParaRPr>
          </a:p>
        </p:txBody>
      </p:sp>
      <p:sp>
        <p:nvSpPr>
          <p:cNvPr id="13" name="TextBox 12"/>
          <p:cNvSpPr txBox="1"/>
          <p:nvPr/>
        </p:nvSpPr>
        <p:spPr>
          <a:xfrm>
            <a:off x="9538838" y="2385637"/>
            <a:ext cx="1686043" cy="646331"/>
          </a:xfrm>
          <a:prstGeom prst="rect">
            <a:avLst/>
          </a:prstGeom>
          <a:noFill/>
        </p:spPr>
        <p:txBody>
          <a:bodyPr wrap="square" rtlCol="0">
            <a:spAutoFit/>
          </a:bodyPr>
          <a:lstStyle/>
          <a:p>
            <a:r>
              <a:rPr lang="en-GB" b="1" dirty="0" smtClean="0">
                <a:solidFill>
                  <a:srgbClr val="FF0000"/>
                </a:solidFill>
              </a:rPr>
              <a:t>Contact Metamorphism</a:t>
            </a:r>
            <a:endParaRPr lang="en-GB" b="1" dirty="0">
              <a:solidFill>
                <a:srgbClr val="FF0000"/>
              </a:solidFill>
            </a:endParaRPr>
          </a:p>
        </p:txBody>
      </p:sp>
      <p:sp>
        <p:nvSpPr>
          <p:cNvPr id="14" name="TextBox 13"/>
          <p:cNvSpPr txBox="1"/>
          <p:nvPr/>
        </p:nvSpPr>
        <p:spPr>
          <a:xfrm>
            <a:off x="6997180" y="4229038"/>
            <a:ext cx="1681492" cy="1200329"/>
          </a:xfrm>
          <a:prstGeom prst="rect">
            <a:avLst/>
          </a:prstGeom>
          <a:noFill/>
        </p:spPr>
        <p:txBody>
          <a:bodyPr wrap="square" rtlCol="0">
            <a:spAutoFit/>
          </a:bodyPr>
          <a:lstStyle/>
          <a:p>
            <a:r>
              <a:rPr lang="en-GB" b="1" dirty="0" smtClean="0">
                <a:solidFill>
                  <a:schemeClr val="accent1">
                    <a:lumMod val="75000"/>
                  </a:schemeClr>
                </a:solidFill>
              </a:rPr>
              <a:t>Burial, </a:t>
            </a:r>
            <a:br>
              <a:rPr lang="en-GB" b="1" dirty="0" smtClean="0">
                <a:solidFill>
                  <a:schemeClr val="accent1">
                    <a:lumMod val="75000"/>
                  </a:schemeClr>
                </a:solidFill>
              </a:rPr>
            </a:br>
            <a:r>
              <a:rPr lang="en-GB" b="1" dirty="0" smtClean="0">
                <a:solidFill>
                  <a:schemeClr val="accent1">
                    <a:lumMod val="75000"/>
                  </a:schemeClr>
                </a:solidFill>
              </a:rPr>
              <a:t>Dynamic &amp; </a:t>
            </a:r>
          </a:p>
          <a:p>
            <a:r>
              <a:rPr lang="en-GB" b="1" dirty="0" smtClean="0">
                <a:solidFill>
                  <a:schemeClr val="accent1">
                    <a:lumMod val="75000"/>
                  </a:schemeClr>
                </a:solidFill>
              </a:rPr>
              <a:t>Subduction</a:t>
            </a:r>
          </a:p>
          <a:p>
            <a:r>
              <a:rPr lang="en-GB" b="1" dirty="0" smtClean="0">
                <a:solidFill>
                  <a:schemeClr val="accent1">
                    <a:lumMod val="75000"/>
                  </a:schemeClr>
                </a:solidFill>
              </a:rPr>
              <a:t>Metamorphism</a:t>
            </a:r>
            <a:endParaRPr lang="en-GB" b="1" dirty="0">
              <a:solidFill>
                <a:schemeClr val="accent1">
                  <a:lumMod val="75000"/>
                </a:schemeClr>
              </a:solidFill>
            </a:endParaRPr>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317" y="1744185"/>
            <a:ext cx="4251461" cy="4604733"/>
          </a:xfrm>
          <a:prstGeom prst="rect">
            <a:avLst/>
          </a:prstGeom>
        </p:spPr>
      </p:pic>
      <p:sp>
        <p:nvSpPr>
          <p:cNvPr id="34" name="TextBox 33"/>
          <p:cNvSpPr txBox="1"/>
          <p:nvPr/>
        </p:nvSpPr>
        <p:spPr>
          <a:xfrm>
            <a:off x="885409" y="1367999"/>
            <a:ext cx="691662" cy="369332"/>
          </a:xfrm>
          <a:prstGeom prst="rect">
            <a:avLst/>
          </a:prstGeom>
          <a:noFill/>
        </p:spPr>
        <p:txBody>
          <a:bodyPr wrap="square" rtlCol="0">
            <a:spAutoFit/>
          </a:bodyPr>
          <a:lstStyle/>
          <a:p>
            <a:r>
              <a:rPr lang="en-GB" dirty="0" smtClean="0">
                <a:solidFill>
                  <a:schemeClr val="accent4">
                    <a:lumMod val="75000"/>
                  </a:schemeClr>
                </a:solidFill>
              </a:rPr>
              <a:t>clay</a:t>
            </a:r>
            <a:endParaRPr lang="en-GB" dirty="0">
              <a:solidFill>
                <a:schemeClr val="accent4">
                  <a:lumMod val="75000"/>
                </a:schemeClr>
              </a:solidFill>
            </a:endParaRPr>
          </a:p>
        </p:txBody>
      </p:sp>
      <p:cxnSp>
        <p:nvCxnSpPr>
          <p:cNvPr id="47" name="Straight Arrow Connector 46"/>
          <p:cNvCxnSpPr/>
          <p:nvPr/>
        </p:nvCxnSpPr>
        <p:spPr>
          <a:xfrm flipV="1">
            <a:off x="2414954" y="2074985"/>
            <a:ext cx="4911969" cy="234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3012831" y="2385637"/>
            <a:ext cx="4935415" cy="240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4079631" y="2625970"/>
            <a:ext cx="4103077" cy="515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4489938" y="2895600"/>
            <a:ext cx="4188734" cy="820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5025778" y="3446585"/>
            <a:ext cx="4411299" cy="1008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36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additive="base">
                                        <p:cTn id="50" dur="500" fill="hold"/>
                                        <p:tgtEl>
                                          <p:spTgt spid="49"/>
                                        </p:tgtEl>
                                        <p:attrNameLst>
                                          <p:attrName>ppt_x</p:attrName>
                                        </p:attrNameLst>
                                      </p:cBhvr>
                                      <p:tavLst>
                                        <p:tav tm="0">
                                          <p:val>
                                            <p:strVal val="#ppt_x"/>
                                          </p:val>
                                        </p:tav>
                                        <p:tav tm="100000">
                                          <p:val>
                                            <p:strVal val="#ppt_x"/>
                                          </p:val>
                                        </p:tav>
                                      </p:tavLst>
                                    </p:anim>
                                    <p:anim calcmode="lin" valueType="num">
                                      <p:cBhvr additive="base">
                                        <p:cTn id="51"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additive="base">
                                        <p:cTn id="56" dur="500" fill="hold"/>
                                        <p:tgtEl>
                                          <p:spTgt spid="52"/>
                                        </p:tgtEl>
                                        <p:attrNameLst>
                                          <p:attrName>ppt_x</p:attrName>
                                        </p:attrNameLst>
                                      </p:cBhvr>
                                      <p:tavLst>
                                        <p:tav tm="0">
                                          <p:val>
                                            <p:strVal val="#ppt_x"/>
                                          </p:val>
                                        </p:tav>
                                        <p:tav tm="100000">
                                          <p:val>
                                            <p:strVal val="#ppt_x"/>
                                          </p:val>
                                        </p:tav>
                                      </p:tavLst>
                                    </p:anim>
                                    <p:anim calcmode="lin" valueType="num">
                                      <p:cBhvr additive="base">
                                        <p:cTn id="5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500" fill="hold"/>
                                        <p:tgtEl>
                                          <p:spTgt spid="55"/>
                                        </p:tgtEl>
                                        <p:attrNameLst>
                                          <p:attrName>ppt_x</p:attrName>
                                        </p:attrNameLst>
                                      </p:cBhvr>
                                      <p:tavLst>
                                        <p:tav tm="0">
                                          <p:val>
                                            <p:strVal val="#ppt_x"/>
                                          </p:val>
                                        </p:tav>
                                        <p:tav tm="100000">
                                          <p:val>
                                            <p:strVal val="#ppt_x"/>
                                          </p:val>
                                        </p:tav>
                                      </p:tavLst>
                                    </p:anim>
                                    <p:anim calcmode="lin" valueType="num">
                                      <p:cBhvr additive="base">
                                        <p:cTn id="6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500" fill="hold"/>
                                        <p:tgtEl>
                                          <p:spTgt spid="58"/>
                                        </p:tgtEl>
                                        <p:attrNameLst>
                                          <p:attrName>ppt_x</p:attrName>
                                        </p:attrNameLst>
                                      </p:cBhvr>
                                      <p:tavLst>
                                        <p:tav tm="0">
                                          <p:val>
                                            <p:strVal val="#ppt_x"/>
                                          </p:val>
                                        </p:tav>
                                        <p:tav tm="100000">
                                          <p:val>
                                            <p:strVal val="#ppt_x"/>
                                          </p:val>
                                        </p:tav>
                                      </p:tavLst>
                                    </p:anim>
                                    <p:anim calcmode="lin" valueType="num">
                                      <p:cBhvr additive="base">
                                        <p:cTn id="69"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1000"/>
                                        <p:tgtEl>
                                          <p:spTgt spid="11"/>
                                        </p:tgtEl>
                                      </p:cBhvr>
                                    </p:animEffect>
                                    <p:anim calcmode="lin" valueType="num">
                                      <p:cBhvr>
                                        <p:cTn id="75" dur="1000" fill="hold"/>
                                        <p:tgtEl>
                                          <p:spTgt spid="11"/>
                                        </p:tgtEl>
                                        <p:attrNameLst>
                                          <p:attrName>ppt_x</p:attrName>
                                        </p:attrNameLst>
                                      </p:cBhvr>
                                      <p:tavLst>
                                        <p:tav tm="0">
                                          <p:val>
                                            <p:strVal val="#ppt_x"/>
                                          </p:val>
                                        </p:tav>
                                        <p:tav tm="100000">
                                          <p:val>
                                            <p:strVal val="#ppt_x"/>
                                          </p:val>
                                        </p:tav>
                                      </p:tavLst>
                                    </p:anim>
                                    <p:anim calcmode="lin" valueType="num">
                                      <p:cBhvr>
                                        <p:cTn id="7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1000"/>
                                        <p:tgtEl>
                                          <p:spTgt spid="13"/>
                                        </p:tgtEl>
                                      </p:cBhvr>
                                    </p:animEffect>
                                    <p:anim calcmode="lin" valueType="num">
                                      <p:cBhvr>
                                        <p:cTn id="82" dur="1000" fill="hold"/>
                                        <p:tgtEl>
                                          <p:spTgt spid="13"/>
                                        </p:tgtEl>
                                        <p:attrNameLst>
                                          <p:attrName>ppt_x</p:attrName>
                                        </p:attrNameLst>
                                      </p:cBhvr>
                                      <p:tavLst>
                                        <p:tav tm="0">
                                          <p:val>
                                            <p:strVal val="#ppt_x"/>
                                          </p:val>
                                        </p:tav>
                                        <p:tav tm="100000">
                                          <p:val>
                                            <p:strVal val="#ppt_x"/>
                                          </p:val>
                                        </p:tav>
                                      </p:tavLst>
                                    </p:anim>
                                    <p:anim calcmode="lin" valueType="num">
                                      <p:cBhvr>
                                        <p:cTn id="8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fade">
                                      <p:cBhvr>
                                        <p:cTn id="88" dur="1000"/>
                                        <p:tgtEl>
                                          <p:spTgt spid="14"/>
                                        </p:tgtEl>
                                      </p:cBhvr>
                                    </p:animEffect>
                                    <p:anim calcmode="lin" valueType="num">
                                      <p:cBhvr>
                                        <p:cTn id="89" dur="1000" fill="hold"/>
                                        <p:tgtEl>
                                          <p:spTgt spid="14"/>
                                        </p:tgtEl>
                                        <p:attrNameLst>
                                          <p:attrName>ppt_x</p:attrName>
                                        </p:attrNameLst>
                                      </p:cBhvr>
                                      <p:tavLst>
                                        <p:tav tm="0">
                                          <p:val>
                                            <p:strVal val="#ppt_x"/>
                                          </p:val>
                                        </p:tav>
                                        <p:tav tm="100000">
                                          <p:val>
                                            <p:strVal val="#ppt_x"/>
                                          </p:val>
                                        </p:tav>
                                      </p:tavLst>
                                    </p:anim>
                                    <p:anim calcmode="lin" valueType="num">
                                      <p:cBhvr>
                                        <p:cTn id="9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2" grpId="0"/>
      <p:bldP spid="11" grpId="0"/>
      <p:bldP spid="13" grpId="0"/>
      <p:bldP spid="14"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712" y="4278923"/>
            <a:ext cx="3012721" cy="202856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712" y="376800"/>
            <a:ext cx="3067748" cy="218116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76383" y="4213235"/>
            <a:ext cx="2865636" cy="2159939"/>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87315" y="382425"/>
            <a:ext cx="3043773" cy="2020806"/>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63112" y="1194046"/>
            <a:ext cx="4918437" cy="3633495"/>
          </a:xfrm>
          <a:prstGeom prst="rect">
            <a:avLst/>
          </a:prstGeom>
        </p:spPr>
      </p:pic>
      <p:cxnSp>
        <p:nvCxnSpPr>
          <p:cNvPr id="9" name="Straight Arrow Connector 8"/>
          <p:cNvCxnSpPr/>
          <p:nvPr/>
        </p:nvCxnSpPr>
        <p:spPr>
          <a:xfrm flipH="1">
            <a:off x="8077200" y="2203938"/>
            <a:ext cx="1031631" cy="50409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6412523" y="2907323"/>
            <a:ext cx="2602523" cy="146538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48708" y="3305908"/>
            <a:ext cx="1840523" cy="138332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077912" y="2203938"/>
            <a:ext cx="1939565" cy="50409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493478" y="216349"/>
            <a:ext cx="5257706" cy="646331"/>
          </a:xfrm>
          <a:prstGeom prst="rect">
            <a:avLst/>
          </a:prstGeom>
        </p:spPr>
        <p:txBody>
          <a:bodyPr wrap="square">
            <a:spAutoFit/>
          </a:bodyPr>
          <a:lstStyle/>
          <a:p>
            <a:pPr algn="ctr"/>
            <a:r>
              <a:rPr lang="en-GB" dirty="0" smtClean="0"/>
              <a:t>Simplified Diagram Mapping Further Parent Rocks and </a:t>
            </a:r>
          </a:p>
          <a:p>
            <a:pPr algn="ctr"/>
            <a:r>
              <a:rPr lang="en-GB" dirty="0" smtClean="0"/>
              <a:t>Related </a:t>
            </a:r>
            <a:r>
              <a:rPr lang="en-GB" dirty="0"/>
              <a:t>Metamorphic </a:t>
            </a:r>
            <a:r>
              <a:rPr lang="en-GB" dirty="0" smtClean="0"/>
              <a:t>Pathways</a:t>
            </a:r>
            <a:r>
              <a:rPr lang="en-GB" dirty="0">
                <a:solidFill>
                  <a:schemeClr val="accent4"/>
                </a:solidFill>
              </a:rPr>
              <a:t> </a:t>
            </a:r>
            <a:r>
              <a:rPr lang="en-GB" dirty="0"/>
              <a:t>© geologycafe.com </a:t>
            </a:r>
          </a:p>
        </p:txBody>
      </p:sp>
      <p:sp>
        <p:nvSpPr>
          <p:cNvPr id="8" name="TextBox 7"/>
          <p:cNvSpPr txBox="1"/>
          <p:nvPr/>
        </p:nvSpPr>
        <p:spPr>
          <a:xfrm>
            <a:off x="4127683" y="4898005"/>
            <a:ext cx="3989293" cy="1754326"/>
          </a:xfrm>
          <a:prstGeom prst="rect">
            <a:avLst/>
          </a:prstGeom>
          <a:noFill/>
        </p:spPr>
        <p:txBody>
          <a:bodyPr wrap="square" rtlCol="0">
            <a:spAutoFit/>
          </a:bodyPr>
          <a:lstStyle/>
          <a:p>
            <a:pPr algn="ctr"/>
            <a:r>
              <a:rPr lang="en-GB" dirty="0" smtClean="0"/>
              <a:t>But note that </a:t>
            </a:r>
            <a:r>
              <a:rPr lang="en-GB" dirty="0" smtClean="0">
                <a:solidFill>
                  <a:srgbClr val="7030A0"/>
                </a:solidFill>
              </a:rPr>
              <a:t>‘</a:t>
            </a:r>
            <a:r>
              <a:rPr lang="en-GB" dirty="0">
                <a:solidFill>
                  <a:srgbClr val="7030A0"/>
                </a:solidFill>
              </a:rPr>
              <a:t>retrogressive metamorphism’</a:t>
            </a:r>
            <a:r>
              <a:rPr lang="en-GB" dirty="0"/>
              <a:t> </a:t>
            </a:r>
            <a:r>
              <a:rPr lang="en-GB" dirty="0" smtClean="0"/>
              <a:t>can also occur, where </a:t>
            </a:r>
            <a:r>
              <a:rPr lang="en-GB" dirty="0"/>
              <a:t>higher grade minerals are altered into lower grade minerals as a metamorphic system cools down, </a:t>
            </a:r>
            <a:r>
              <a:rPr lang="en-GB" dirty="0">
                <a:solidFill>
                  <a:srgbClr val="7030A0"/>
                </a:solidFill>
              </a:rPr>
              <a:t>especially when water is present</a:t>
            </a:r>
          </a:p>
        </p:txBody>
      </p:sp>
    </p:spTree>
    <p:extLst>
      <p:ext uri="{BB962C8B-B14F-4D97-AF65-F5344CB8AC3E}">
        <p14:creationId xmlns:p14="http://schemas.microsoft.com/office/powerpoint/2010/main" val="2564664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additive="base">
                                        <p:cTn id="64" dur="500" fill="hold"/>
                                        <p:tgtEl>
                                          <p:spTgt spid="9"/>
                                        </p:tgtEl>
                                        <p:attrNameLst>
                                          <p:attrName>ppt_x</p:attrName>
                                        </p:attrNameLst>
                                      </p:cBhvr>
                                      <p:tavLst>
                                        <p:tav tm="0">
                                          <p:val>
                                            <p:strVal val="#ppt_x"/>
                                          </p:val>
                                        </p:tav>
                                        <p:tav tm="100000">
                                          <p:val>
                                            <p:strVal val="#ppt_x"/>
                                          </p:val>
                                        </p:tav>
                                      </p:tavLst>
                                    </p:anim>
                                    <p:anim calcmode="lin" valueType="num">
                                      <p:cBhvr additive="base">
                                        <p:cTn id="6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1000"/>
                                        <p:tgtEl>
                                          <p:spTgt spid="8"/>
                                        </p:tgtEl>
                                      </p:cBhvr>
                                    </p:animEffect>
                                    <p:anim calcmode="lin" valueType="num">
                                      <p:cBhvr>
                                        <p:cTn id="71" dur="1000" fill="hold"/>
                                        <p:tgtEl>
                                          <p:spTgt spid="8"/>
                                        </p:tgtEl>
                                        <p:attrNameLst>
                                          <p:attrName>ppt_x</p:attrName>
                                        </p:attrNameLst>
                                      </p:cBhvr>
                                      <p:tavLst>
                                        <p:tav tm="0">
                                          <p:val>
                                            <p:strVal val="#ppt_x"/>
                                          </p:val>
                                        </p:tav>
                                        <p:tav tm="100000">
                                          <p:val>
                                            <p:strVal val="#ppt_x"/>
                                          </p:val>
                                        </p:tav>
                                      </p:tavLst>
                                    </p:anim>
                                    <p:anim calcmode="lin" valueType="num">
                                      <p:cBhvr>
                                        <p:cTn id="7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777922"/>
          </a:xfrm>
        </p:spPr>
        <p:txBody>
          <a:bodyPr>
            <a:normAutofit/>
          </a:bodyPr>
          <a:lstStyle/>
          <a:p>
            <a:pPr algn="ctr"/>
            <a:r>
              <a:rPr lang="en-GB" altLang="en-US" sz="3600" dirty="0" smtClean="0">
                <a:latin typeface="Calibri Light" panose="020F0302020204030204" pitchFamily="34" charset="0"/>
                <a:ea typeface="Calibri" panose="020F0502020204030204" pitchFamily="34" charset="0"/>
                <a:cs typeface="Calibri Light" panose="020F0302020204030204" pitchFamily="34" charset="0"/>
              </a:rPr>
              <a:t>The Instability and Half-life of Radioactive Elements</a:t>
            </a:r>
            <a:endParaRPr lang="en-GB" sz="3600" dirty="0"/>
          </a:p>
        </p:txBody>
      </p:sp>
      <p:sp>
        <p:nvSpPr>
          <p:cNvPr id="3" name="Content Placeholder 2"/>
          <p:cNvSpPr>
            <a:spLocks noGrp="1"/>
          </p:cNvSpPr>
          <p:nvPr>
            <p:ph idx="1"/>
          </p:nvPr>
        </p:nvSpPr>
        <p:spPr>
          <a:xfrm>
            <a:off x="382975" y="569465"/>
            <a:ext cx="11341289" cy="2285998"/>
          </a:xfrm>
        </p:spPr>
        <p:txBody>
          <a:bodyPr>
            <a:noAutofit/>
          </a:bodyPr>
          <a:lstStyle/>
          <a:p>
            <a:r>
              <a:rPr lang="en-GB" altLang="en-US" sz="1800" dirty="0">
                <a:solidFill>
                  <a:srgbClr val="7030A0"/>
                </a:solidFill>
                <a:ea typeface="Calibri" panose="020F0502020204030204" pitchFamily="34" charset="0"/>
                <a:cs typeface="Calibri Light" panose="020F0302020204030204" pitchFamily="34" charset="0"/>
              </a:rPr>
              <a:t>Radioactive elements are unstable and </a:t>
            </a:r>
            <a:r>
              <a:rPr lang="en-GB" altLang="en-US" sz="1800" dirty="0" smtClean="0">
                <a:solidFill>
                  <a:srgbClr val="7030A0"/>
                </a:solidFill>
                <a:ea typeface="Calibri" panose="020F0502020204030204" pitchFamily="34" charset="0"/>
                <a:cs typeface="Calibri Light" panose="020F0302020204030204" pitchFamily="34" charset="0"/>
              </a:rPr>
              <a:t>decay, </a:t>
            </a:r>
            <a:r>
              <a:rPr lang="en-GB" altLang="en-US" sz="1800" dirty="0" smtClean="0">
                <a:ea typeface="Calibri" panose="020F0502020204030204" pitchFamily="34" charset="0"/>
                <a:cs typeface="Calibri Light" panose="020F0302020204030204" pitchFamily="34" charset="0"/>
              </a:rPr>
              <a:t>primarily through loss of sub-atomic particles </a:t>
            </a:r>
            <a:r>
              <a:rPr lang="en-GB" altLang="en-US" sz="1800" dirty="0">
                <a:ea typeface="Calibri" panose="020F0502020204030204" pitchFamily="34" charset="0"/>
                <a:cs typeface="Calibri Light" panose="020F0302020204030204" pitchFamily="34" charset="0"/>
              </a:rPr>
              <a:t>(</a:t>
            </a:r>
            <a:r>
              <a:rPr lang="en-GB" altLang="en-US" sz="1800" dirty="0" smtClean="0">
                <a:ea typeface="Calibri" panose="020F0502020204030204" pitchFamily="34" charset="0"/>
                <a:cs typeface="Calibri Light" panose="020F0302020204030204" pitchFamily="34" charset="0"/>
              </a:rPr>
              <a:t>and energy): </a:t>
            </a:r>
            <a:r>
              <a:rPr lang="el-GR" altLang="en-US" sz="1800" dirty="0" smtClean="0">
                <a:solidFill>
                  <a:srgbClr val="7030A0"/>
                </a:solidFill>
                <a:ea typeface="Calibri" panose="020F0502020204030204" pitchFamily="34" charset="0"/>
                <a:cs typeface="Calibri Light" panose="020F0302020204030204" pitchFamily="34" charset="0"/>
              </a:rPr>
              <a:t>α</a:t>
            </a:r>
            <a:r>
              <a:rPr lang="en-GB" altLang="en-US" sz="1800" dirty="0" smtClean="0">
                <a:solidFill>
                  <a:srgbClr val="7030A0"/>
                </a:solidFill>
                <a:ea typeface="Calibri" panose="020F0502020204030204" pitchFamily="34" charset="0"/>
                <a:cs typeface="Calibri Light" panose="020F0302020204030204" pitchFamily="34" charset="0"/>
              </a:rPr>
              <a:t> decay </a:t>
            </a:r>
            <a:r>
              <a:rPr lang="en-GB" altLang="en-US" sz="1800" dirty="0" smtClean="0">
                <a:ea typeface="Calibri" panose="020F0502020204030204" pitchFamily="34" charset="0"/>
                <a:cs typeface="Calibri Light" panose="020F0302020204030204" pitchFamily="34" charset="0"/>
              </a:rPr>
              <a:t>reduces atomic number by 2 (protons) and mass by 4 </a:t>
            </a:r>
            <a:r>
              <a:rPr lang="en-GB" altLang="en-US" sz="1800" dirty="0">
                <a:ea typeface="Calibri" panose="020F0502020204030204" pitchFamily="34" charset="0"/>
                <a:cs typeface="Calibri Light" panose="020F0302020204030204" pitchFamily="34" charset="0"/>
              </a:rPr>
              <a:t>(</a:t>
            </a:r>
            <a:r>
              <a:rPr lang="en-GB" altLang="en-US" sz="1800" dirty="0" smtClean="0">
                <a:ea typeface="Calibri" panose="020F0502020204030204" pitchFamily="34" charset="0"/>
                <a:cs typeface="Calibri Light" panose="020F0302020204030204" pitchFamily="34" charset="0"/>
              </a:rPr>
              <a:t>protons + neutrons</a:t>
            </a:r>
            <a:r>
              <a:rPr lang="en-GB" altLang="en-US" sz="1800" dirty="0">
                <a:ea typeface="Calibri" panose="020F0502020204030204" pitchFamily="34" charset="0"/>
                <a:cs typeface="Calibri Light" panose="020F0302020204030204" pitchFamily="34" charset="0"/>
              </a:rPr>
              <a:t>) </a:t>
            </a:r>
            <a:r>
              <a:rPr lang="en-GB" altLang="en-US" sz="1800" dirty="0" smtClean="0">
                <a:ea typeface="Calibri" panose="020F0502020204030204" pitchFamily="34" charset="0"/>
                <a:cs typeface="Calibri Light" panose="020F0302020204030204" pitchFamily="34" charset="0"/>
              </a:rPr>
              <a:t>changing both chemical element and isotope; </a:t>
            </a:r>
            <a:r>
              <a:rPr lang="el-GR" altLang="en-US" sz="1800" dirty="0" smtClean="0">
                <a:solidFill>
                  <a:srgbClr val="7030A0"/>
                </a:solidFill>
                <a:ea typeface="Calibri" panose="020F0502020204030204" pitchFamily="34" charset="0"/>
                <a:cs typeface="Calibri Light" panose="020F0302020204030204" pitchFamily="34" charset="0"/>
              </a:rPr>
              <a:t>β</a:t>
            </a:r>
            <a:r>
              <a:rPr lang="en-GB" altLang="en-US" sz="1800" dirty="0" smtClean="0">
                <a:solidFill>
                  <a:srgbClr val="7030A0"/>
                </a:solidFill>
                <a:ea typeface="Calibri" panose="020F0502020204030204" pitchFamily="34" charset="0"/>
                <a:cs typeface="Calibri Light" panose="020F0302020204030204" pitchFamily="34" charset="0"/>
              </a:rPr>
              <a:t> decay</a:t>
            </a:r>
            <a:r>
              <a:rPr lang="el-GR" altLang="en-US" sz="1800" dirty="0" smtClean="0">
                <a:solidFill>
                  <a:srgbClr val="7030A0"/>
                </a:solidFill>
                <a:ea typeface="Calibri" panose="020F0502020204030204" pitchFamily="34" charset="0"/>
                <a:cs typeface="Calibri Light" panose="020F0302020204030204" pitchFamily="34" charset="0"/>
              </a:rPr>
              <a:t> </a:t>
            </a:r>
            <a:r>
              <a:rPr lang="en-GB" altLang="en-US" sz="1800" dirty="0" smtClean="0">
                <a:ea typeface="Calibri" panose="020F0502020204030204" pitchFamily="34" charset="0"/>
                <a:cs typeface="Calibri Light" panose="020F0302020204030204" pitchFamily="34" charset="0"/>
              </a:rPr>
              <a:t>alters neutron to proton (mass unchanged, atomic number +1) and releases electron, altering element only. The successive phases of radioactive decay to reach a stable element can be mapped as a </a:t>
            </a:r>
            <a:r>
              <a:rPr lang="en-GB" altLang="en-US" sz="1800" dirty="0" smtClean="0">
                <a:solidFill>
                  <a:srgbClr val="7030A0"/>
                </a:solidFill>
                <a:ea typeface="Calibri" panose="020F0502020204030204" pitchFamily="34" charset="0"/>
                <a:cs typeface="Calibri Light" panose="020F0302020204030204" pitchFamily="34" charset="0"/>
              </a:rPr>
              <a:t>decay chain </a:t>
            </a:r>
          </a:p>
          <a:p>
            <a:r>
              <a:rPr lang="en-GB" altLang="en-US" sz="1800" dirty="0" smtClean="0">
                <a:ea typeface="Calibri" panose="020F0502020204030204" pitchFamily="34" charset="0"/>
                <a:cs typeface="Calibri Light" panose="020F0302020204030204" pitchFamily="34" charset="0"/>
              </a:rPr>
              <a:t>Such </a:t>
            </a:r>
            <a:r>
              <a:rPr lang="en-GB" altLang="en-US" sz="1800" dirty="0">
                <a:ea typeface="Calibri" panose="020F0502020204030204" pitchFamily="34" charset="0"/>
                <a:cs typeface="Calibri Light" panose="020F0302020204030204" pitchFamily="34" charset="0"/>
              </a:rPr>
              <a:t>instability and </a:t>
            </a:r>
            <a:r>
              <a:rPr lang="en-GB" altLang="en-US" sz="1800" dirty="0">
                <a:solidFill>
                  <a:srgbClr val="7030A0"/>
                </a:solidFill>
                <a:ea typeface="Calibri" panose="020F0502020204030204" pitchFamily="34" charset="0"/>
                <a:cs typeface="Calibri Light" panose="020F0302020204030204" pitchFamily="34" charset="0"/>
              </a:rPr>
              <a:t>decay occurs at a constant and </a:t>
            </a:r>
            <a:r>
              <a:rPr lang="en-GB" altLang="en-US" sz="1800" dirty="0" smtClean="0">
                <a:solidFill>
                  <a:srgbClr val="7030A0"/>
                </a:solidFill>
                <a:ea typeface="Calibri" panose="020F0502020204030204" pitchFamily="34" charset="0"/>
                <a:cs typeface="Calibri Light" panose="020F0302020204030204" pitchFamily="34" charset="0"/>
              </a:rPr>
              <a:t>distinctive rate </a:t>
            </a:r>
            <a:r>
              <a:rPr lang="en-GB" altLang="en-US" sz="1800" dirty="0">
                <a:solidFill>
                  <a:srgbClr val="7030A0"/>
                </a:solidFill>
                <a:ea typeface="Calibri" panose="020F0502020204030204" pitchFamily="34" charset="0"/>
                <a:cs typeface="Calibri Light" panose="020F0302020204030204" pitchFamily="34" charset="0"/>
              </a:rPr>
              <a:t>for each </a:t>
            </a:r>
            <a:r>
              <a:rPr lang="en-GB" altLang="en-US" sz="1800" dirty="0" smtClean="0">
                <a:solidFill>
                  <a:srgbClr val="7030A0"/>
                </a:solidFill>
                <a:ea typeface="Calibri" panose="020F0502020204030204" pitchFamily="34" charset="0"/>
                <a:cs typeface="Calibri Light" panose="020F0302020204030204" pitchFamily="34" charset="0"/>
              </a:rPr>
              <a:t>parent </a:t>
            </a:r>
            <a:r>
              <a:rPr lang="en-GB" altLang="en-US" sz="1800" dirty="0">
                <a:solidFill>
                  <a:srgbClr val="7030A0"/>
                </a:solidFill>
                <a:ea typeface="Calibri" panose="020F0502020204030204" pitchFamily="34" charset="0"/>
                <a:cs typeface="Calibri Light" panose="020F0302020204030204" pitchFamily="34" charset="0"/>
              </a:rPr>
              <a:t>radioactive element</a:t>
            </a:r>
            <a:r>
              <a:rPr lang="en-GB" altLang="en-US" sz="1800" dirty="0">
                <a:ea typeface="Calibri" panose="020F0502020204030204" pitchFamily="34" charset="0"/>
                <a:cs typeface="Calibri Light" panose="020F0302020204030204" pitchFamily="34" charset="0"/>
              </a:rPr>
              <a:t>, measured by </a:t>
            </a:r>
            <a:r>
              <a:rPr lang="en-GB" altLang="en-US" sz="1800" dirty="0" smtClean="0">
                <a:ea typeface="Calibri" panose="020F0502020204030204" pitchFamily="34" charset="0"/>
                <a:cs typeface="Calibri Light" panose="020F0302020204030204" pitchFamily="34" charset="0"/>
              </a:rPr>
              <a:t>its</a:t>
            </a:r>
            <a:r>
              <a:rPr lang="en-GB" altLang="en-US" sz="1800" dirty="0" smtClean="0">
                <a:solidFill>
                  <a:srgbClr val="7030A0"/>
                </a:solidFill>
                <a:ea typeface="Calibri" panose="020F0502020204030204" pitchFamily="34" charset="0"/>
                <a:cs typeface="Calibri Light" panose="020F0302020204030204" pitchFamily="34" charset="0"/>
              </a:rPr>
              <a:t> </a:t>
            </a:r>
            <a:r>
              <a:rPr lang="en-GB" altLang="en-US" sz="1800" dirty="0">
                <a:solidFill>
                  <a:srgbClr val="7030A0"/>
                </a:solidFill>
                <a:ea typeface="Calibri" panose="020F0502020204030204" pitchFamily="34" charset="0"/>
                <a:cs typeface="Calibri Light" panose="020F0302020204030204" pitchFamily="34" charset="0"/>
              </a:rPr>
              <a:t>half-life </a:t>
            </a:r>
            <a:r>
              <a:rPr lang="en-GB" altLang="en-US" sz="1800" dirty="0" smtClean="0">
                <a:ea typeface="Calibri" panose="020F0502020204030204" pitchFamily="34" charset="0"/>
                <a:cs typeface="Calibri Light" panose="020F0302020204030204" pitchFamily="34" charset="0"/>
              </a:rPr>
              <a:t>(</a:t>
            </a:r>
            <a:r>
              <a:rPr lang="en-GB" altLang="en-US" sz="1800" dirty="0">
                <a:ea typeface="Calibri" panose="020F0502020204030204" pitchFamily="34" charset="0"/>
                <a:cs typeface="Calibri Light" panose="020F0302020204030204" pitchFamily="34" charset="0"/>
              </a:rPr>
              <a:t>the time it takes for half of </a:t>
            </a:r>
            <a:r>
              <a:rPr lang="en-GB" altLang="en-US" sz="1800" dirty="0" smtClean="0">
                <a:ea typeface="Calibri" panose="020F0502020204030204" pitchFamily="34" charset="0"/>
                <a:cs typeface="Calibri Light" panose="020F0302020204030204" pitchFamily="34" charset="0"/>
              </a:rPr>
              <a:t>the </a:t>
            </a:r>
            <a:r>
              <a:rPr lang="en-GB" altLang="en-US" sz="1800" dirty="0">
                <a:ea typeface="Calibri" panose="020F0502020204030204" pitchFamily="34" charset="0"/>
                <a:cs typeface="Calibri Light" panose="020F0302020204030204" pitchFamily="34" charset="0"/>
              </a:rPr>
              <a:t>source element to be converted) </a:t>
            </a:r>
            <a:r>
              <a:rPr lang="en-GB" altLang="en-US" sz="1800" dirty="0" smtClean="0">
                <a:ea typeface="Calibri" panose="020F0502020204030204" pitchFamily="34" charset="0"/>
                <a:cs typeface="Calibri Light" panose="020F0302020204030204" pitchFamily="34" charset="0"/>
              </a:rPr>
              <a:t>and </a:t>
            </a:r>
            <a:r>
              <a:rPr lang="en-GB" altLang="en-US" sz="1800" dirty="0">
                <a:ea typeface="Calibri" panose="020F0502020204030204" pitchFamily="34" charset="0"/>
                <a:cs typeface="Calibri Light" panose="020F0302020204030204" pitchFamily="34" charset="0"/>
              </a:rPr>
              <a:t>this half-life varies </a:t>
            </a:r>
            <a:r>
              <a:rPr lang="en-GB" altLang="en-US" sz="1800" dirty="0" smtClean="0">
                <a:ea typeface="Calibri" panose="020F0502020204030204" pitchFamily="34" charset="0"/>
                <a:cs typeface="Calibri Light" panose="020F0302020204030204" pitchFamily="34" charset="0"/>
              </a:rPr>
              <a:t>massively between elements, </a:t>
            </a:r>
            <a:r>
              <a:rPr lang="en-GB" altLang="en-US" sz="1800" dirty="0">
                <a:ea typeface="Calibri" panose="020F0502020204030204" pitchFamily="34" charset="0"/>
                <a:cs typeface="Calibri Light" panose="020F0302020204030204" pitchFamily="34" charset="0"/>
              </a:rPr>
              <a:t>from a matter of seconds to billions of </a:t>
            </a:r>
            <a:r>
              <a:rPr lang="en-GB" altLang="en-US" sz="1800" dirty="0" smtClean="0">
                <a:ea typeface="Calibri" panose="020F0502020204030204" pitchFamily="34" charset="0"/>
                <a:cs typeface="Calibri Light" panose="020F0302020204030204" pitchFamily="34" charset="0"/>
              </a:rPr>
              <a:t>years</a:t>
            </a:r>
            <a:endParaRPr lang="en-GB" altLang="en-US" sz="1800" dirty="0">
              <a:ea typeface="Calibri" panose="020F0502020204030204" pitchFamily="34" charset="0"/>
              <a:cs typeface="Calibri Light" panose="020F030202020403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4515" y="3218906"/>
            <a:ext cx="4092824" cy="2992207"/>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704" y="2627290"/>
            <a:ext cx="5853418" cy="3843433"/>
          </a:xfrm>
          <a:prstGeom prst="rect">
            <a:avLst/>
          </a:prstGeom>
        </p:spPr>
      </p:pic>
      <p:sp>
        <p:nvSpPr>
          <p:cNvPr id="5" name="TextBox 4"/>
          <p:cNvSpPr txBox="1"/>
          <p:nvPr/>
        </p:nvSpPr>
        <p:spPr>
          <a:xfrm>
            <a:off x="478149" y="5332498"/>
            <a:ext cx="2760324" cy="1107996"/>
          </a:xfrm>
          <a:prstGeom prst="rect">
            <a:avLst/>
          </a:prstGeom>
          <a:noFill/>
        </p:spPr>
        <p:txBody>
          <a:bodyPr wrap="square" rtlCol="0">
            <a:spAutoFit/>
          </a:bodyPr>
          <a:lstStyle/>
          <a:p>
            <a:r>
              <a:rPr lang="en-GB" dirty="0" smtClean="0"/>
              <a:t>Uranium 238 decay chain showing half lives of elements/isotopes </a:t>
            </a:r>
            <a:br>
              <a:rPr lang="en-GB" dirty="0" smtClean="0"/>
            </a:br>
            <a:r>
              <a:rPr lang="en-GB" sz="1200" dirty="0" smtClean="0"/>
              <a:t>© Canadian Nuclear Safety Commission</a:t>
            </a:r>
          </a:p>
        </p:txBody>
      </p:sp>
      <p:sp>
        <p:nvSpPr>
          <p:cNvPr id="4" name="TextBox 3"/>
          <p:cNvSpPr txBox="1"/>
          <p:nvPr/>
        </p:nvSpPr>
        <p:spPr>
          <a:xfrm>
            <a:off x="2846358" y="2622649"/>
            <a:ext cx="425003" cy="246221"/>
          </a:xfrm>
          <a:prstGeom prst="rect">
            <a:avLst/>
          </a:prstGeom>
          <a:noFill/>
        </p:spPr>
        <p:txBody>
          <a:bodyPr wrap="square" rtlCol="0">
            <a:spAutoFit/>
          </a:bodyPr>
          <a:lstStyle/>
          <a:p>
            <a:r>
              <a:rPr lang="en-GB" sz="1000" dirty="0" smtClean="0">
                <a:solidFill>
                  <a:srgbClr val="FF0000"/>
                </a:solidFill>
              </a:rPr>
              <a:t>92</a:t>
            </a:r>
            <a:endParaRPr lang="en-GB" sz="1000" dirty="0">
              <a:solidFill>
                <a:srgbClr val="FF0000"/>
              </a:solidFill>
            </a:endParaRPr>
          </a:p>
        </p:txBody>
      </p:sp>
      <p:sp>
        <p:nvSpPr>
          <p:cNvPr id="9" name="TextBox 8"/>
          <p:cNvSpPr txBox="1"/>
          <p:nvPr/>
        </p:nvSpPr>
        <p:spPr>
          <a:xfrm>
            <a:off x="3124408" y="2868870"/>
            <a:ext cx="425003" cy="246221"/>
          </a:xfrm>
          <a:prstGeom prst="rect">
            <a:avLst/>
          </a:prstGeom>
          <a:noFill/>
        </p:spPr>
        <p:txBody>
          <a:bodyPr wrap="square" rtlCol="0">
            <a:spAutoFit/>
          </a:bodyPr>
          <a:lstStyle/>
          <a:p>
            <a:r>
              <a:rPr lang="en-GB" sz="1000" dirty="0" smtClean="0">
                <a:solidFill>
                  <a:srgbClr val="FF0000"/>
                </a:solidFill>
              </a:rPr>
              <a:t>90</a:t>
            </a:r>
            <a:endParaRPr lang="en-GB" sz="1000" dirty="0">
              <a:solidFill>
                <a:srgbClr val="FF0000"/>
              </a:solidFill>
            </a:endParaRPr>
          </a:p>
        </p:txBody>
      </p:sp>
      <p:sp>
        <p:nvSpPr>
          <p:cNvPr id="10" name="TextBox 9"/>
          <p:cNvSpPr txBox="1"/>
          <p:nvPr/>
        </p:nvSpPr>
        <p:spPr>
          <a:xfrm>
            <a:off x="3549411" y="3129816"/>
            <a:ext cx="425003" cy="246221"/>
          </a:xfrm>
          <a:prstGeom prst="rect">
            <a:avLst/>
          </a:prstGeom>
          <a:noFill/>
        </p:spPr>
        <p:txBody>
          <a:bodyPr wrap="square" rtlCol="0">
            <a:spAutoFit/>
          </a:bodyPr>
          <a:lstStyle/>
          <a:p>
            <a:r>
              <a:rPr lang="en-GB" sz="1000" dirty="0" smtClean="0">
                <a:solidFill>
                  <a:srgbClr val="FF0000"/>
                </a:solidFill>
              </a:rPr>
              <a:t>91</a:t>
            </a:r>
            <a:endParaRPr lang="en-GB" sz="1000" dirty="0">
              <a:solidFill>
                <a:srgbClr val="FF0000"/>
              </a:solidFill>
            </a:endParaRPr>
          </a:p>
        </p:txBody>
      </p:sp>
      <p:sp>
        <p:nvSpPr>
          <p:cNvPr id="11" name="TextBox 10"/>
          <p:cNvSpPr txBox="1"/>
          <p:nvPr/>
        </p:nvSpPr>
        <p:spPr>
          <a:xfrm>
            <a:off x="3651360" y="3367134"/>
            <a:ext cx="425003" cy="246221"/>
          </a:xfrm>
          <a:prstGeom prst="rect">
            <a:avLst/>
          </a:prstGeom>
          <a:noFill/>
        </p:spPr>
        <p:txBody>
          <a:bodyPr wrap="square" rtlCol="0">
            <a:spAutoFit/>
          </a:bodyPr>
          <a:lstStyle/>
          <a:p>
            <a:r>
              <a:rPr lang="en-GB" sz="1000" dirty="0" smtClean="0">
                <a:solidFill>
                  <a:srgbClr val="FF0000"/>
                </a:solidFill>
              </a:rPr>
              <a:t>92</a:t>
            </a:r>
            <a:endParaRPr lang="en-GB" sz="1000" dirty="0">
              <a:solidFill>
                <a:srgbClr val="FF0000"/>
              </a:solidFill>
            </a:endParaRPr>
          </a:p>
        </p:txBody>
      </p:sp>
      <p:sp>
        <p:nvSpPr>
          <p:cNvPr id="12" name="TextBox 11"/>
          <p:cNvSpPr txBox="1"/>
          <p:nvPr/>
        </p:nvSpPr>
        <p:spPr>
          <a:xfrm>
            <a:off x="4051724" y="3904628"/>
            <a:ext cx="425003" cy="246221"/>
          </a:xfrm>
          <a:prstGeom prst="rect">
            <a:avLst/>
          </a:prstGeom>
          <a:noFill/>
        </p:spPr>
        <p:txBody>
          <a:bodyPr wrap="square" rtlCol="0">
            <a:spAutoFit/>
          </a:bodyPr>
          <a:lstStyle/>
          <a:p>
            <a:r>
              <a:rPr lang="en-GB" sz="1000" dirty="0" smtClean="0">
                <a:solidFill>
                  <a:srgbClr val="FF0000"/>
                </a:solidFill>
              </a:rPr>
              <a:t>88</a:t>
            </a:r>
            <a:endParaRPr lang="en-GB" sz="1000" dirty="0">
              <a:solidFill>
                <a:srgbClr val="FF0000"/>
              </a:solidFill>
            </a:endParaRPr>
          </a:p>
        </p:txBody>
      </p:sp>
      <p:sp>
        <p:nvSpPr>
          <p:cNvPr id="18" name="TextBox 17"/>
          <p:cNvSpPr txBox="1"/>
          <p:nvPr/>
        </p:nvSpPr>
        <p:spPr>
          <a:xfrm>
            <a:off x="3843037" y="3651708"/>
            <a:ext cx="425003" cy="246221"/>
          </a:xfrm>
          <a:prstGeom prst="rect">
            <a:avLst/>
          </a:prstGeom>
          <a:noFill/>
        </p:spPr>
        <p:txBody>
          <a:bodyPr wrap="square" rtlCol="0">
            <a:spAutoFit/>
          </a:bodyPr>
          <a:lstStyle/>
          <a:p>
            <a:r>
              <a:rPr lang="en-GB" sz="1000" dirty="0" smtClean="0">
                <a:solidFill>
                  <a:srgbClr val="FF0000"/>
                </a:solidFill>
              </a:rPr>
              <a:t>90</a:t>
            </a:r>
            <a:endParaRPr lang="en-GB" sz="1000" dirty="0">
              <a:solidFill>
                <a:srgbClr val="FF0000"/>
              </a:solidFill>
            </a:endParaRPr>
          </a:p>
        </p:txBody>
      </p:sp>
      <p:sp>
        <p:nvSpPr>
          <p:cNvPr id="19" name="TextBox 18"/>
          <p:cNvSpPr txBox="1"/>
          <p:nvPr/>
        </p:nvSpPr>
        <p:spPr>
          <a:xfrm>
            <a:off x="4234272" y="4156925"/>
            <a:ext cx="425003" cy="246221"/>
          </a:xfrm>
          <a:prstGeom prst="rect">
            <a:avLst/>
          </a:prstGeom>
          <a:noFill/>
        </p:spPr>
        <p:txBody>
          <a:bodyPr wrap="square" rtlCol="0">
            <a:spAutoFit/>
          </a:bodyPr>
          <a:lstStyle/>
          <a:p>
            <a:r>
              <a:rPr lang="en-GB" sz="1000" dirty="0" smtClean="0">
                <a:solidFill>
                  <a:srgbClr val="FF0000"/>
                </a:solidFill>
              </a:rPr>
              <a:t>86</a:t>
            </a:r>
            <a:endParaRPr lang="en-GB" sz="1000" dirty="0">
              <a:solidFill>
                <a:srgbClr val="FF0000"/>
              </a:solidFill>
            </a:endParaRPr>
          </a:p>
        </p:txBody>
      </p:sp>
      <p:sp>
        <p:nvSpPr>
          <p:cNvPr id="20" name="TextBox 19"/>
          <p:cNvSpPr txBox="1"/>
          <p:nvPr/>
        </p:nvSpPr>
        <p:spPr>
          <a:xfrm>
            <a:off x="4614223" y="4416790"/>
            <a:ext cx="425003" cy="246221"/>
          </a:xfrm>
          <a:prstGeom prst="rect">
            <a:avLst/>
          </a:prstGeom>
          <a:noFill/>
        </p:spPr>
        <p:txBody>
          <a:bodyPr wrap="square" rtlCol="0">
            <a:spAutoFit/>
          </a:bodyPr>
          <a:lstStyle/>
          <a:p>
            <a:r>
              <a:rPr lang="en-GB" sz="1000" dirty="0" smtClean="0">
                <a:solidFill>
                  <a:srgbClr val="FF0000"/>
                </a:solidFill>
              </a:rPr>
              <a:t>84</a:t>
            </a:r>
            <a:endParaRPr lang="en-GB" sz="1000" dirty="0">
              <a:solidFill>
                <a:srgbClr val="FF0000"/>
              </a:solidFill>
            </a:endParaRPr>
          </a:p>
        </p:txBody>
      </p:sp>
      <p:sp>
        <p:nvSpPr>
          <p:cNvPr id="21" name="TextBox 20"/>
          <p:cNvSpPr txBox="1"/>
          <p:nvPr/>
        </p:nvSpPr>
        <p:spPr>
          <a:xfrm>
            <a:off x="4743326" y="4647929"/>
            <a:ext cx="425003" cy="246221"/>
          </a:xfrm>
          <a:prstGeom prst="rect">
            <a:avLst/>
          </a:prstGeom>
          <a:noFill/>
        </p:spPr>
        <p:txBody>
          <a:bodyPr wrap="square" rtlCol="0">
            <a:spAutoFit/>
          </a:bodyPr>
          <a:lstStyle/>
          <a:p>
            <a:r>
              <a:rPr lang="en-GB" sz="1000" dirty="0">
                <a:solidFill>
                  <a:srgbClr val="FF0000"/>
                </a:solidFill>
              </a:rPr>
              <a:t>8</a:t>
            </a:r>
            <a:r>
              <a:rPr lang="en-GB" sz="1000" dirty="0" smtClean="0">
                <a:solidFill>
                  <a:srgbClr val="FF0000"/>
                </a:solidFill>
              </a:rPr>
              <a:t>2</a:t>
            </a:r>
            <a:endParaRPr lang="en-GB" sz="1000" dirty="0">
              <a:solidFill>
                <a:srgbClr val="FF0000"/>
              </a:solidFill>
            </a:endParaRPr>
          </a:p>
        </p:txBody>
      </p:sp>
      <p:sp>
        <p:nvSpPr>
          <p:cNvPr id="22" name="TextBox 21"/>
          <p:cNvSpPr txBox="1"/>
          <p:nvPr/>
        </p:nvSpPr>
        <p:spPr>
          <a:xfrm>
            <a:off x="5099103" y="4904768"/>
            <a:ext cx="425003" cy="246221"/>
          </a:xfrm>
          <a:prstGeom prst="rect">
            <a:avLst/>
          </a:prstGeom>
          <a:noFill/>
        </p:spPr>
        <p:txBody>
          <a:bodyPr wrap="square" rtlCol="0">
            <a:spAutoFit/>
          </a:bodyPr>
          <a:lstStyle/>
          <a:p>
            <a:r>
              <a:rPr lang="en-GB" sz="1000" dirty="0" smtClean="0">
                <a:solidFill>
                  <a:srgbClr val="FF0000"/>
                </a:solidFill>
              </a:rPr>
              <a:t>83</a:t>
            </a:r>
            <a:endParaRPr lang="en-GB" sz="1000" dirty="0">
              <a:solidFill>
                <a:srgbClr val="FF0000"/>
              </a:solidFill>
            </a:endParaRPr>
          </a:p>
        </p:txBody>
      </p:sp>
      <p:sp>
        <p:nvSpPr>
          <p:cNvPr id="24" name="TextBox 23"/>
          <p:cNvSpPr txBox="1"/>
          <p:nvPr/>
        </p:nvSpPr>
        <p:spPr>
          <a:xfrm>
            <a:off x="5393837" y="5161607"/>
            <a:ext cx="425003" cy="246221"/>
          </a:xfrm>
          <a:prstGeom prst="rect">
            <a:avLst/>
          </a:prstGeom>
          <a:noFill/>
        </p:spPr>
        <p:txBody>
          <a:bodyPr wrap="square" rtlCol="0">
            <a:spAutoFit/>
          </a:bodyPr>
          <a:lstStyle/>
          <a:p>
            <a:r>
              <a:rPr lang="en-GB" sz="1000" dirty="0" smtClean="0">
                <a:solidFill>
                  <a:srgbClr val="FF0000"/>
                </a:solidFill>
              </a:rPr>
              <a:t>84</a:t>
            </a:r>
            <a:endParaRPr lang="en-GB" sz="1000" dirty="0">
              <a:solidFill>
                <a:srgbClr val="FF0000"/>
              </a:solidFill>
            </a:endParaRPr>
          </a:p>
        </p:txBody>
      </p:sp>
      <p:sp>
        <p:nvSpPr>
          <p:cNvPr id="25" name="TextBox 24"/>
          <p:cNvSpPr txBox="1"/>
          <p:nvPr/>
        </p:nvSpPr>
        <p:spPr>
          <a:xfrm>
            <a:off x="6199721" y="6193258"/>
            <a:ext cx="425003" cy="246221"/>
          </a:xfrm>
          <a:prstGeom prst="rect">
            <a:avLst/>
          </a:prstGeom>
          <a:noFill/>
        </p:spPr>
        <p:txBody>
          <a:bodyPr wrap="square" rtlCol="0">
            <a:spAutoFit/>
          </a:bodyPr>
          <a:lstStyle/>
          <a:p>
            <a:r>
              <a:rPr lang="en-GB" sz="1000" dirty="0">
                <a:solidFill>
                  <a:srgbClr val="FF0000"/>
                </a:solidFill>
              </a:rPr>
              <a:t>8</a:t>
            </a:r>
            <a:r>
              <a:rPr lang="en-GB" sz="1000" dirty="0" smtClean="0">
                <a:solidFill>
                  <a:srgbClr val="FF0000"/>
                </a:solidFill>
              </a:rPr>
              <a:t>2</a:t>
            </a:r>
            <a:endParaRPr lang="en-GB" sz="1000" dirty="0">
              <a:solidFill>
                <a:srgbClr val="FF0000"/>
              </a:solidFill>
            </a:endParaRPr>
          </a:p>
        </p:txBody>
      </p:sp>
      <p:sp>
        <p:nvSpPr>
          <p:cNvPr id="26" name="TextBox 25"/>
          <p:cNvSpPr txBox="1"/>
          <p:nvPr/>
        </p:nvSpPr>
        <p:spPr>
          <a:xfrm>
            <a:off x="5485938" y="5424832"/>
            <a:ext cx="425003" cy="246221"/>
          </a:xfrm>
          <a:prstGeom prst="rect">
            <a:avLst/>
          </a:prstGeom>
          <a:noFill/>
        </p:spPr>
        <p:txBody>
          <a:bodyPr wrap="square" rtlCol="0">
            <a:spAutoFit/>
          </a:bodyPr>
          <a:lstStyle/>
          <a:p>
            <a:r>
              <a:rPr lang="en-GB" sz="1000" dirty="0">
                <a:solidFill>
                  <a:srgbClr val="FF0000"/>
                </a:solidFill>
              </a:rPr>
              <a:t>8</a:t>
            </a:r>
            <a:r>
              <a:rPr lang="en-GB" sz="1000" dirty="0" smtClean="0">
                <a:solidFill>
                  <a:srgbClr val="FF0000"/>
                </a:solidFill>
              </a:rPr>
              <a:t>2</a:t>
            </a:r>
            <a:endParaRPr lang="en-GB" sz="1000" dirty="0">
              <a:solidFill>
                <a:srgbClr val="FF0000"/>
              </a:solidFill>
            </a:endParaRPr>
          </a:p>
        </p:txBody>
      </p:sp>
      <p:sp>
        <p:nvSpPr>
          <p:cNvPr id="27" name="TextBox 26"/>
          <p:cNvSpPr txBox="1"/>
          <p:nvPr/>
        </p:nvSpPr>
        <p:spPr>
          <a:xfrm>
            <a:off x="5841119" y="5671053"/>
            <a:ext cx="425003" cy="246221"/>
          </a:xfrm>
          <a:prstGeom prst="rect">
            <a:avLst/>
          </a:prstGeom>
          <a:noFill/>
        </p:spPr>
        <p:txBody>
          <a:bodyPr wrap="square" rtlCol="0">
            <a:spAutoFit/>
          </a:bodyPr>
          <a:lstStyle/>
          <a:p>
            <a:r>
              <a:rPr lang="en-GB" sz="1000" dirty="0" smtClean="0">
                <a:solidFill>
                  <a:srgbClr val="FF0000"/>
                </a:solidFill>
              </a:rPr>
              <a:t>83</a:t>
            </a:r>
            <a:endParaRPr lang="en-GB" sz="1000" dirty="0">
              <a:solidFill>
                <a:srgbClr val="FF0000"/>
              </a:solidFill>
            </a:endParaRPr>
          </a:p>
        </p:txBody>
      </p:sp>
      <p:sp>
        <p:nvSpPr>
          <p:cNvPr id="28" name="TextBox 27"/>
          <p:cNvSpPr txBox="1"/>
          <p:nvPr/>
        </p:nvSpPr>
        <p:spPr>
          <a:xfrm>
            <a:off x="6131981" y="5947777"/>
            <a:ext cx="403815" cy="246221"/>
          </a:xfrm>
          <a:prstGeom prst="rect">
            <a:avLst/>
          </a:prstGeom>
          <a:noFill/>
        </p:spPr>
        <p:txBody>
          <a:bodyPr wrap="square" rtlCol="0">
            <a:spAutoFit/>
          </a:bodyPr>
          <a:lstStyle/>
          <a:p>
            <a:r>
              <a:rPr lang="en-GB" sz="1000" dirty="0" smtClean="0">
                <a:solidFill>
                  <a:srgbClr val="FF0000"/>
                </a:solidFill>
              </a:rPr>
              <a:t>84</a:t>
            </a:r>
            <a:endParaRPr lang="en-GB" sz="1000" dirty="0">
              <a:solidFill>
                <a:srgbClr val="FF0000"/>
              </a:solidFill>
            </a:endParaRPr>
          </a:p>
        </p:txBody>
      </p:sp>
      <p:sp>
        <p:nvSpPr>
          <p:cNvPr id="7" name="TextBox 6"/>
          <p:cNvSpPr txBox="1"/>
          <p:nvPr/>
        </p:nvSpPr>
        <p:spPr>
          <a:xfrm>
            <a:off x="6510017" y="2699588"/>
            <a:ext cx="2960605" cy="1107996"/>
          </a:xfrm>
          <a:prstGeom prst="rect">
            <a:avLst/>
          </a:prstGeom>
          <a:noFill/>
        </p:spPr>
        <p:txBody>
          <a:bodyPr wrap="square" rtlCol="0">
            <a:spAutoFit/>
          </a:bodyPr>
          <a:lstStyle/>
          <a:p>
            <a:r>
              <a:rPr lang="en-GB" dirty="0" smtClean="0"/>
              <a:t>Decay of radioactive parent isotope to daughter isotopes as a result of </a:t>
            </a:r>
            <a:r>
              <a:rPr lang="el-GR" altLang="en-US" dirty="0" smtClean="0">
                <a:ea typeface="Calibri" panose="020F0502020204030204" pitchFamily="34" charset="0"/>
                <a:cs typeface="Calibri Light" panose="020F0302020204030204" pitchFamily="34" charset="0"/>
              </a:rPr>
              <a:t>α</a:t>
            </a:r>
            <a:r>
              <a:rPr lang="en-GB" altLang="en-US" dirty="0" smtClean="0">
                <a:ea typeface="Calibri" panose="020F0502020204030204" pitchFamily="34" charset="0"/>
                <a:cs typeface="Calibri Light" panose="020F0302020204030204" pitchFamily="34" charset="0"/>
              </a:rPr>
              <a:t>,</a:t>
            </a:r>
            <a:r>
              <a:rPr lang="el-GR" altLang="en-US" dirty="0" smtClean="0">
                <a:ea typeface="Calibri" panose="020F0502020204030204" pitchFamily="34" charset="0"/>
                <a:cs typeface="Calibri Light" panose="020F0302020204030204" pitchFamily="34" charset="0"/>
              </a:rPr>
              <a:t> β</a:t>
            </a:r>
            <a:r>
              <a:rPr lang="en-GB" altLang="en-US" dirty="0" smtClean="0">
                <a:ea typeface="Calibri" panose="020F0502020204030204" pitchFamily="34" charset="0"/>
                <a:cs typeface="Calibri Light" panose="020F0302020204030204" pitchFamily="34" charset="0"/>
              </a:rPr>
              <a:t> or </a:t>
            </a:r>
            <a:r>
              <a:rPr lang="el-GR" altLang="en-US" dirty="0" smtClean="0">
                <a:ea typeface="Calibri" panose="020F0502020204030204" pitchFamily="34" charset="0"/>
                <a:cs typeface="Calibri Light" panose="020F0302020204030204" pitchFamily="34" charset="0"/>
              </a:rPr>
              <a:t>γ</a:t>
            </a:r>
            <a:r>
              <a:rPr lang="en-GB" altLang="en-US" dirty="0" smtClean="0">
                <a:ea typeface="Calibri" panose="020F0502020204030204" pitchFamily="34" charset="0"/>
                <a:cs typeface="Calibri Light" panose="020F0302020204030204" pitchFamily="34" charset="0"/>
              </a:rPr>
              <a:t> decay</a:t>
            </a:r>
          </a:p>
          <a:p>
            <a:r>
              <a:rPr lang="en-GB" sz="1200" dirty="0" smtClean="0">
                <a:cs typeface="Calibri Light" panose="020F0302020204030204" pitchFamily="34" charset="0"/>
              </a:rPr>
              <a:t>© </a:t>
            </a:r>
            <a:r>
              <a:rPr lang="en-GB" sz="1200" dirty="0" err="1" smtClean="0">
                <a:cs typeface="Calibri Light" panose="020F0302020204030204" pitchFamily="34" charset="0"/>
              </a:rPr>
              <a:t>Bioninja</a:t>
            </a:r>
            <a:r>
              <a:rPr lang="en-GB" sz="1200" dirty="0" smtClean="0">
                <a:cs typeface="Calibri Light" panose="020F0302020204030204" pitchFamily="34" charset="0"/>
              </a:rPr>
              <a:t> website</a:t>
            </a:r>
            <a:endParaRPr lang="en-GB" sz="1200" dirty="0"/>
          </a:p>
        </p:txBody>
      </p:sp>
      <p:sp>
        <p:nvSpPr>
          <p:cNvPr id="33" name="TextBox 32"/>
          <p:cNvSpPr txBox="1"/>
          <p:nvPr/>
        </p:nvSpPr>
        <p:spPr>
          <a:xfrm flipH="1">
            <a:off x="4700279" y="2995771"/>
            <a:ext cx="1647653" cy="246221"/>
          </a:xfrm>
          <a:prstGeom prst="rect">
            <a:avLst/>
          </a:prstGeom>
          <a:noFill/>
        </p:spPr>
        <p:txBody>
          <a:bodyPr wrap="square" rtlCol="0">
            <a:spAutoFit/>
          </a:bodyPr>
          <a:lstStyle/>
          <a:p>
            <a:r>
              <a:rPr lang="en-GB" sz="1000" dirty="0" smtClean="0">
                <a:solidFill>
                  <a:srgbClr val="FF0000"/>
                </a:solidFill>
              </a:rPr>
              <a:t>Atomic number in red</a:t>
            </a:r>
            <a:endParaRPr lang="en-GB" sz="1000" dirty="0">
              <a:solidFill>
                <a:srgbClr val="FF0000"/>
              </a:solidFill>
            </a:endParaRPr>
          </a:p>
        </p:txBody>
      </p:sp>
    </p:spTree>
    <p:extLst>
      <p:ext uri="{BB962C8B-B14F-4D97-AF65-F5344CB8AC3E}">
        <p14:creationId xmlns:p14="http://schemas.microsoft.com/office/powerpoint/2010/main" val="332114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1000"/>
                                        <p:tgtEl>
                                          <p:spTgt spid="3">
                                            <p:txEl>
                                              <p:pRg st="1" end="1"/>
                                            </p:txEl>
                                          </p:spTgt>
                                        </p:tgtEl>
                                      </p:cBhvr>
                                    </p:animEffect>
                                    <p:anim calcmode="lin" valueType="num">
                                      <p:cBhvr>
                                        <p:cTn id="3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fill="hold"/>
                                        <p:tgtEl>
                                          <p:spTgt spid="4"/>
                                        </p:tgtEl>
                                        <p:attrNameLst>
                                          <p:attrName>ppt_x</p:attrName>
                                        </p:attrNameLst>
                                      </p:cBhvr>
                                      <p:tavLst>
                                        <p:tav tm="0">
                                          <p:val>
                                            <p:strVal val="#ppt_x"/>
                                          </p:val>
                                        </p:tav>
                                        <p:tav tm="100000">
                                          <p:val>
                                            <p:strVal val="#ppt_x"/>
                                          </p:val>
                                        </p:tav>
                                      </p:tavLst>
                                    </p:anim>
                                    <p:anim calcmode="lin" valueType="num">
                                      <p:cBhvr additive="base">
                                        <p:cTn id="53" dur="500" fill="hold"/>
                                        <p:tgtEl>
                                          <p:spTgt spid="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500" fill="hold"/>
                                        <p:tgtEl>
                                          <p:spTgt spid="11"/>
                                        </p:tgtEl>
                                        <p:attrNameLst>
                                          <p:attrName>ppt_x</p:attrName>
                                        </p:attrNameLst>
                                      </p:cBhvr>
                                      <p:tavLst>
                                        <p:tav tm="0">
                                          <p:val>
                                            <p:strVal val="#ppt_x"/>
                                          </p:val>
                                        </p:tav>
                                        <p:tav tm="100000">
                                          <p:val>
                                            <p:strVal val="#ppt_x"/>
                                          </p:val>
                                        </p:tav>
                                      </p:tavLst>
                                    </p:anim>
                                    <p:anim calcmode="lin" valueType="num">
                                      <p:cBhvr additive="base">
                                        <p:cTn id="65" dur="500" fill="hold"/>
                                        <p:tgtEl>
                                          <p:spTgt spid="1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additive="base">
                                        <p:cTn id="72" dur="500" fill="hold"/>
                                        <p:tgtEl>
                                          <p:spTgt spid="12"/>
                                        </p:tgtEl>
                                        <p:attrNameLst>
                                          <p:attrName>ppt_x</p:attrName>
                                        </p:attrNameLst>
                                      </p:cBhvr>
                                      <p:tavLst>
                                        <p:tav tm="0">
                                          <p:val>
                                            <p:strVal val="#ppt_x"/>
                                          </p:val>
                                        </p:tav>
                                        <p:tav tm="100000">
                                          <p:val>
                                            <p:strVal val="#ppt_x"/>
                                          </p:val>
                                        </p:tav>
                                      </p:tavLst>
                                    </p:anim>
                                    <p:anim calcmode="lin" valueType="num">
                                      <p:cBhvr additive="base">
                                        <p:cTn id="73" dur="500" fill="hold"/>
                                        <p:tgtEl>
                                          <p:spTgt spid="12"/>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fill="hold"/>
                                        <p:tgtEl>
                                          <p:spTgt spid="19"/>
                                        </p:tgtEl>
                                        <p:attrNameLst>
                                          <p:attrName>ppt_x</p:attrName>
                                        </p:attrNameLst>
                                      </p:cBhvr>
                                      <p:tavLst>
                                        <p:tav tm="0">
                                          <p:val>
                                            <p:strVal val="#ppt_x"/>
                                          </p:val>
                                        </p:tav>
                                        <p:tav tm="100000">
                                          <p:val>
                                            <p:strVal val="#ppt_x"/>
                                          </p:val>
                                        </p:tav>
                                      </p:tavLst>
                                    </p:anim>
                                    <p:anim calcmode="lin" valueType="num">
                                      <p:cBhvr additive="base">
                                        <p:cTn id="77" dur="500" fill="hold"/>
                                        <p:tgtEl>
                                          <p:spTgt spid="1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ppt_x"/>
                                          </p:val>
                                        </p:tav>
                                        <p:tav tm="100000">
                                          <p:val>
                                            <p:strVal val="#ppt_x"/>
                                          </p:val>
                                        </p:tav>
                                      </p:tavLst>
                                    </p:anim>
                                    <p:anim calcmode="lin" valueType="num">
                                      <p:cBhvr additive="base">
                                        <p:cTn id="81" dur="500" fill="hold"/>
                                        <p:tgtEl>
                                          <p:spTgt spid="20"/>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ppt_x"/>
                                          </p:val>
                                        </p:tav>
                                        <p:tav tm="100000">
                                          <p:val>
                                            <p:strVal val="#ppt_x"/>
                                          </p:val>
                                        </p:tav>
                                      </p:tavLst>
                                    </p:anim>
                                    <p:anim calcmode="lin" valueType="num">
                                      <p:cBhvr additive="base">
                                        <p:cTn id="85" dur="500" fill="hold"/>
                                        <p:tgtEl>
                                          <p:spTgt spid="21"/>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fill="hold"/>
                                        <p:tgtEl>
                                          <p:spTgt spid="22"/>
                                        </p:tgtEl>
                                        <p:attrNameLst>
                                          <p:attrName>ppt_x</p:attrName>
                                        </p:attrNameLst>
                                      </p:cBhvr>
                                      <p:tavLst>
                                        <p:tav tm="0">
                                          <p:val>
                                            <p:strVal val="#ppt_x"/>
                                          </p:val>
                                        </p:tav>
                                        <p:tav tm="100000">
                                          <p:val>
                                            <p:strVal val="#ppt_x"/>
                                          </p:val>
                                        </p:tav>
                                      </p:tavLst>
                                    </p:anim>
                                    <p:anim calcmode="lin" valueType="num">
                                      <p:cBhvr additive="base">
                                        <p:cTn id="89" dur="500" fill="hold"/>
                                        <p:tgtEl>
                                          <p:spTgt spid="22"/>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500" fill="hold"/>
                                        <p:tgtEl>
                                          <p:spTgt spid="24"/>
                                        </p:tgtEl>
                                        <p:attrNameLst>
                                          <p:attrName>ppt_x</p:attrName>
                                        </p:attrNameLst>
                                      </p:cBhvr>
                                      <p:tavLst>
                                        <p:tav tm="0">
                                          <p:val>
                                            <p:strVal val="#ppt_x"/>
                                          </p:val>
                                        </p:tav>
                                        <p:tav tm="100000">
                                          <p:val>
                                            <p:strVal val="#ppt_x"/>
                                          </p:val>
                                        </p:tav>
                                      </p:tavLst>
                                    </p:anim>
                                    <p:anim calcmode="lin" valueType="num">
                                      <p:cBhvr additive="base">
                                        <p:cTn id="93" dur="500" fill="hold"/>
                                        <p:tgtEl>
                                          <p:spTgt spid="24"/>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ppt_x"/>
                                          </p:val>
                                        </p:tav>
                                        <p:tav tm="100000">
                                          <p:val>
                                            <p:strVal val="#ppt_x"/>
                                          </p:val>
                                        </p:tav>
                                      </p:tavLst>
                                    </p:anim>
                                    <p:anim calcmode="lin" valueType="num">
                                      <p:cBhvr additive="base">
                                        <p:cTn id="97" dur="500" fill="hold"/>
                                        <p:tgtEl>
                                          <p:spTgt spid="26"/>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 calcmode="lin" valueType="num">
                                      <p:cBhvr additive="base">
                                        <p:cTn id="100" dur="500" fill="hold"/>
                                        <p:tgtEl>
                                          <p:spTgt spid="27"/>
                                        </p:tgtEl>
                                        <p:attrNameLst>
                                          <p:attrName>ppt_x</p:attrName>
                                        </p:attrNameLst>
                                      </p:cBhvr>
                                      <p:tavLst>
                                        <p:tav tm="0">
                                          <p:val>
                                            <p:strVal val="#ppt_x"/>
                                          </p:val>
                                        </p:tav>
                                        <p:tav tm="100000">
                                          <p:val>
                                            <p:strVal val="#ppt_x"/>
                                          </p:val>
                                        </p:tav>
                                      </p:tavLst>
                                    </p:anim>
                                    <p:anim calcmode="lin" valueType="num">
                                      <p:cBhvr additive="base">
                                        <p:cTn id="101" dur="500" fill="hold"/>
                                        <p:tgtEl>
                                          <p:spTgt spid="27"/>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additive="base">
                                        <p:cTn id="104" dur="500" fill="hold"/>
                                        <p:tgtEl>
                                          <p:spTgt spid="28"/>
                                        </p:tgtEl>
                                        <p:attrNameLst>
                                          <p:attrName>ppt_x</p:attrName>
                                        </p:attrNameLst>
                                      </p:cBhvr>
                                      <p:tavLst>
                                        <p:tav tm="0">
                                          <p:val>
                                            <p:strVal val="#ppt_x"/>
                                          </p:val>
                                        </p:tav>
                                        <p:tav tm="100000">
                                          <p:val>
                                            <p:strVal val="#ppt_x"/>
                                          </p:val>
                                        </p:tav>
                                      </p:tavLst>
                                    </p:anim>
                                    <p:anim calcmode="lin" valueType="num">
                                      <p:cBhvr additive="base">
                                        <p:cTn id="105" dur="500" fill="hold"/>
                                        <p:tgtEl>
                                          <p:spTgt spid="28"/>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additive="base">
                                        <p:cTn id="108" dur="500" fill="hold"/>
                                        <p:tgtEl>
                                          <p:spTgt spid="25"/>
                                        </p:tgtEl>
                                        <p:attrNameLst>
                                          <p:attrName>ppt_x</p:attrName>
                                        </p:attrNameLst>
                                      </p:cBhvr>
                                      <p:tavLst>
                                        <p:tav tm="0">
                                          <p:val>
                                            <p:strVal val="#ppt_x"/>
                                          </p:val>
                                        </p:tav>
                                        <p:tav tm="100000">
                                          <p:val>
                                            <p:strVal val="#ppt_x"/>
                                          </p:val>
                                        </p:tav>
                                      </p:tavLst>
                                    </p:anim>
                                    <p:anim calcmode="lin" valueType="num">
                                      <p:cBhvr additive="base">
                                        <p:cTn id="109" dur="500" fill="hold"/>
                                        <p:tgtEl>
                                          <p:spTgt spid="25"/>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33"/>
                                        </p:tgtEl>
                                        <p:attrNameLst>
                                          <p:attrName>style.visibility</p:attrName>
                                        </p:attrNameLst>
                                      </p:cBhvr>
                                      <p:to>
                                        <p:strVal val="visible"/>
                                      </p:to>
                                    </p:set>
                                    <p:anim calcmode="lin" valueType="num">
                                      <p:cBhvr additive="base">
                                        <p:cTn id="112" dur="500" fill="hold"/>
                                        <p:tgtEl>
                                          <p:spTgt spid="33"/>
                                        </p:tgtEl>
                                        <p:attrNameLst>
                                          <p:attrName>ppt_x</p:attrName>
                                        </p:attrNameLst>
                                      </p:cBhvr>
                                      <p:tavLst>
                                        <p:tav tm="0">
                                          <p:val>
                                            <p:strVal val="#ppt_x"/>
                                          </p:val>
                                        </p:tav>
                                        <p:tav tm="100000">
                                          <p:val>
                                            <p:strVal val="#ppt_x"/>
                                          </p:val>
                                        </p:tav>
                                      </p:tavLst>
                                    </p:anim>
                                    <p:anim calcmode="lin" valueType="num">
                                      <p:cBhvr additive="base">
                                        <p:cTn id="113"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4" grpId="0"/>
      <p:bldP spid="9" grpId="0"/>
      <p:bldP spid="10" grpId="0"/>
      <p:bldP spid="11" grpId="0"/>
      <p:bldP spid="12" grpId="0"/>
      <p:bldP spid="18" grpId="0"/>
      <p:bldP spid="19" grpId="0"/>
      <p:bldP spid="20" grpId="0"/>
      <p:bldP spid="21" grpId="0"/>
      <p:bldP spid="22" grpId="0"/>
      <p:bldP spid="24" grpId="0"/>
      <p:bldP spid="25" grpId="0"/>
      <p:bldP spid="26" grpId="0"/>
      <p:bldP spid="27" grpId="0"/>
      <p:bldP spid="28" grpId="0"/>
      <p:bldP spid="7"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654810"/>
          </a:xfrm>
        </p:spPr>
        <p:txBody>
          <a:bodyPr>
            <a:normAutofit/>
          </a:bodyPr>
          <a:lstStyle/>
          <a:p>
            <a:pPr algn="ctr"/>
            <a:r>
              <a:rPr lang="en-GB" altLang="en-US" sz="3600" dirty="0" smtClean="0">
                <a:latin typeface="Calibri Light" panose="020F0302020204030204" pitchFamily="34" charset="0"/>
                <a:ea typeface="Calibri" panose="020F0502020204030204" pitchFamily="34" charset="0"/>
                <a:cs typeface="Calibri Light" panose="020F0302020204030204" pitchFamily="34" charset="0"/>
              </a:rPr>
              <a:t>Absolute Ages Provided </a:t>
            </a:r>
            <a:r>
              <a:rPr lang="en-GB" altLang="en-US" sz="3600" dirty="0">
                <a:latin typeface="Calibri Light" panose="020F0302020204030204" pitchFamily="34" charset="0"/>
                <a:ea typeface="Calibri" panose="020F0502020204030204" pitchFamily="34" charset="0"/>
                <a:cs typeface="Calibri Light" panose="020F0302020204030204" pitchFamily="34" charset="0"/>
              </a:rPr>
              <a:t>by ‘Radioactive </a:t>
            </a:r>
            <a:r>
              <a:rPr lang="en-GB" altLang="en-US" sz="3600" dirty="0" smtClean="0">
                <a:latin typeface="Calibri Light" panose="020F0302020204030204" pitchFamily="34" charset="0"/>
                <a:ea typeface="Calibri" panose="020F0502020204030204" pitchFamily="34" charset="0"/>
                <a:cs typeface="Calibri Light" panose="020F0302020204030204" pitchFamily="34" charset="0"/>
              </a:rPr>
              <a:t>Clocks</a:t>
            </a:r>
            <a:r>
              <a:rPr lang="en-GB" altLang="en-US" sz="3600" dirty="0">
                <a:latin typeface="Calibri Light" panose="020F0302020204030204" pitchFamily="34" charset="0"/>
                <a:ea typeface="Calibri" panose="020F0502020204030204" pitchFamily="34" charset="0"/>
                <a:cs typeface="Calibri Light" panose="020F0302020204030204" pitchFamily="34" charset="0"/>
              </a:rPr>
              <a:t>’</a:t>
            </a:r>
            <a:endParaRPr lang="en-GB" sz="3600" dirty="0"/>
          </a:p>
        </p:txBody>
      </p:sp>
      <p:sp>
        <p:nvSpPr>
          <p:cNvPr id="3" name="Content Placeholder 2"/>
          <p:cNvSpPr>
            <a:spLocks noGrp="1"/>
          </p:cNvSpPr>
          <p:nvPr>
            <p:ph idx="1"/>
          </p:nvPr>
        </p:nvSpPr>
        <p:spPr>
          <a:xfrm>
            <a:off x="296214" y="553792"/>
            <a:ext cx="11526591" cy="3734873"/>
          </a:xfrm>
        </p:spPr>
        <p:txBody>
          <a:bodyPr>
            <a:noAutofit/>
          </a:bodyPr>
          <a:lstStyle/>
          <a:p>
            <a:pPr marL="230400" indent="-230400" eaLnBrk="0" fontAlgn="base" hangingPunct="0">
              <a:lnSpc>
                <a:spcPct val="100000"/>
              </a:lnSpc>
              <a:spcAft>
                <a:spcPct val="0"/>
              </a:spcAft>
            </a:pPr>
            <a:r>
              <a:rPr lang="en-GB" altLang="en-US" sz="1800" dirty="0" smtClean="0">
                <a:ea typeface="Calibri" panose="020F0502020204030204" pitchFamily="34" charset="0"/>
                <a:cs typeface="Calibri Light" panose="020F0302020204030204" pitchFamily="34" charset="0"/>
              </a:rPr>
              <a:t>This </a:t>
            </a:r>
            <a:r>
              <a:rPr lang="en-GB" altLang="en-US" sz="1800" dirty="0">
                <a:ea typeface="Calibri" panose="020F0502020204030204" pitchFamily="34" charset="0"/>
                <a:cs typeface="Calibri Light" panose="020F0302020204030204" pitchFamily="34" charset="0"/>
              </a:rPr>
              <a:t>is the basis for </a:t>
            </a:r>
            <a:r>
              <a:rPr lang="en-GB" altLang="en-US" sz="1800" dirty="0" smtClean="0">
                <a:solidFill>
                  <a:srgbClr val="7030A0"/>
                </a:solidFill>
                <a:ea typeface="Calibri" panose="020F0502020204030204" pitchFamily="34" charset="0"/>
                <a:cs typeface="Calibri Light" panose="020F0302020204030204" pitchFamily="34" charset="0"/>
              </a:rPr>
              <a:t>radioactive (or radiometric) clocks</a:t>
            </a:r>
            <a:r>
              <a:rPr lang="en-GB" altLang="en-US" sz="1800" dirty="0">
                <a:solidFill>
                  <a:srgbClr val="7030A0"/>
                </a:solidFill>
                <a:ea typeface="Calibri" panose="020F0502020204030204" pitchFamily="34" charset="0"/>
                <a:cs typeface="Calibri Light" panose="020F0302020204030204" pitchFamily="34" charset="0"/>
              </a:rPr>
              <a:t>, measuring the ratio of the parent/source element and isotope to the final stable daughter element</a:t>
            </a:r>
            <a:r>
              <a:rPr lang="en-GB" altLang="en-US" sz="1800" dirty="0">
                <a:ea typeface="Calibri" panose="020F0502020204030204" pitchFamily="34" charset="0"/>
                <a:cs typeface="Calibri Light" panose="020F0302020204030204" pitchFamily="34" charset="0"/>
              </a:rPr>
              <a:t> (and isotope) produced by the decay (most often measured by a mass spectrometer): if half of the original element has been transformed then the age of the sample is equal to the half life of the parent (if three quarters then the age is twice the half-life</a:t>
            </a:r>
            <a:r>
              <a:rPr lang="en-GB" altLang="en-US" sz="1800" dirty="0" smtClean="0">
                <a:ea typeface="Calibri" panose="020F0502020204030204" pitchFamily="34" charset="0"/>
                <a:cs typeface="Calibri Light" panose="020F0302020204030204" pitchFamily="34" charset="0"/>
              </a:rPr>
              <a:t>)</a:t>
            </a:r>
          </a:p>
          <a:p>
            <a:pPr marL="230400" indent="-230400" eaLnBrk="0" fontAlgn="base" hangingPunct="0">
              <a:lnSpc>
                <a:spcPct val="100000"/>
              </a:lnSpc>
              <a:spcAft>
                <a:spcPct val="0"/>
              </a:spcAft>
            </a:pPr>
            <a:endParaRPr lang="en-GB" altLang="en-US" sz="1800" dirty="0">
              <a:ea typeface="Calibri" panose="020F0502020204030204" pitchFamily="34" charset="0"/>
              <a:cs typeface="Calibri Light" panose="020F0302020204030204" pitchFamily="34" charset="0"/>
            </a:endParaRPr>
          </a:p>
          <a:p>
            <a:pPr marL="230400" indent="-230400" eaLnBrk="0" fontAlgn="base" hangingPunct="0">
              <a:lnSpc>
                <a:spcPct val="100000"/>
              </a:lnSpc>
              <a:spcAft>
                <a:spcPct val="0"/>
              </a:spcAft>
            </a:pPr>
            <a:endParaRPr lang="en-GB" altLang="en-US" sz="1800" dirty="0" smtClean="0">
              <a:ea typeface="Calibri" panose="020F0502020204030204" pitchFamily="34" charset="0"/>
              <a:cs typeface="Calibri Light" panose="020F0302020204030204" pitchFamily="34" charset="0"/>
            </a:endParaRPr>
          </a:p>
          <a:p>
            <a:pPr marL="230400" indent="-230400" eaLnBrk="0" fontAlgn="base" hangingPunct="0">
              <a:lnSpc>
                <a:spcPct val="100000"/>
              </a:lnSpc>
              <a:spcAft>
                <a:spcPct val="0"/>
              </a:spcAft>
            </a:pPr>
            <a:endParaRPr lang="en-GB" altLang="en-US" sz="1800" dirty="0">
              <a:ea typeface="Calibri" panose="020F0502020204030204" pitchFamily="34" charset="0"/>
              <a:cs typeface="Calibri Light" panose="020F0302020204030204" pitchFamily="34" charset="0"/>
            </a:endParaRPr>
          </a:p>
          <a:p>
            <a:pPr marL="230400" indent="-230400" eaLnBrk="0" fontAlgn="base" hangingPunct="0">
              <a:lnSpc>
                <a:spcPct val="100000"/>
              </a:lnSpc>
              <a:spcAft>
                <a:spcPct val="0"/>
              </a:spcAft>
            </a:pPr>
            <a:r>
              <a:rPr lang="en-GB" altLang="en-US" sz="1800" dirty="0" smtClean="0">
                <a:ea typeface="Calibri" panose="020F0502020204030204" pitchFamily="34" charset="0"/>
                <a:cs typeface="Calibri Light" panose="020F0302020204030204" pitchFamily="34" charset="0"/>
              </a:rPr>
              <a:t>If </a:t>
            </a:r>
            <a:r>
              <a:rPr lang="en-GB" altLang="en-US" sz="1800" dirty="0">
                <a:ea typeface="Calibri" panose="020F0502020204030204" pitchFamily="34" charset="0"/>
                <a:cs typeface="Calibri Light" panose="020F0302020204030204" pitchFamily="34" charset="0"/>
              </a:rPr>
              <a:t>stable end-point elements are trapped within so-called </a:t>
            </a:r>
            <a:r>
              <a:rPr lang="en-GB" altLang="en-US" sz="1800" dirty="0">
                <a:solidFill>
                  <a:srgbClr val="7030A0"/>
                </a:solidFill>
                <a:ea typeface="Calibri" panose="020F0502020204030204" pitchFamily="34" charset="0"/>
                <a:cs typeface="Calibri Light" panose="020F0302020204030204" pitchFamily="34" charset="0"/>
              </a:rPr>
              <a:t>‘time keeper rocks</a:t>
            </a:r>
            <a:r>
              <a:rPr lang="en-GB" altLang="en-US" sz="1800" dirty="0">
                <a:ea typeface="Calibri" panose="020F0502020204030204" pitchFamily="34" charset="0"/>
                <a:cs typeface="Calibri Light" panose="020F0302020204030204" pitchFamily="34" charset="0"/>
              </a:rPr>
              <a:t>’, where rock crystals (such as zircon, monazite or mica) retain both the unstable source element and the daughter element, we can </a:t>
            </a:r>
            <a:r>
              <a:rPr lang="en-GB" altLang="en-US" sz="1800" dirty="0">
                <a:solidFill>
                  <a:srgbClr val="7030A0"/>
                </a:solidFill>
                <a:ea typeface="Calibri" panose="020F0502020204030204" pitchFamily="34" charset="0"/>
                <a:cs typeface="Calibri Light" panose="020F0302020204030204" pitchFamily="34" charset="0"/>
              </a:rPr>
              <a:t>establish absolute dates </a:t>
            </a:r>
            <a:r>
              <a:rPr lang="en-GB" altLang="en-US" sz="1800" dirty="0">
                <a:ea typeface="Calibri" panose="020F0502020204030204" pitchFamily="34" charset="0"/>
                <a:cs typeface="Calibri Light" panose="020F0302020204030204" pitchFamily="34" charset="0"/>
              </a:rPr>
              <a:t>for the formation of igneous or metamorphic rocks (or even appropriate crystals from sedimentary rocks) to within about 1% </a:t>
            </a:r>
            <a:r>
              <a:rPr lang="en-GB" altLang="en-US" sz="1800" dirty="0" smtClean="0">
                <a:ea typeface="Calibri" panose="020F0502020204030204" pitchFamily="34" charset="0"/>
                <a:cs typeface="Calibri Light" panose="020F0302020204030204" pitchFamily="34" charset="0"/>
              </a:rPr>
              <a:t>error – though the </a:t>
            </a:r>
            <a:r>
              <a:rPr lang="en-GB" altLang="en-US" sz="1800" dirty="0" smtClean="0">
                <a:solidFill>
                  <a:srgbClr val="7030A0"/>
                </a:solidFill>
                <a:ea typeface="Calibri" panose="020F0502020204030204" pitchFamily="34" charset="0"/>
                <a:cs typeface="Calibri Light" panose="020F0302020204030204" pitchFamily="34" charset="0"/>
              </a:rPr>
              <a:t>analytical techniques involved are quite complex </a:t>
            </a:r>
            <a:r>
              <a:rPr lang="en-GB" altLang="en-US" sz="1800" dirty="0" smtClean="0">
                <a:ea typeface="Calibri" panose="020F0502020204030204" pitchFamily="34" charset="0"/>
                <a:cs typeface="Calibri Light" panose="020F0302020204030204" pitchFamily="34" charset="0"/>
              </a:rPr>
              <a:t>(</a:t>
            </a:r>
            <a:r>
              <a:rPr lang="en-GB" altLang="en-US" sz="1800" dirty="0" err="1" smtClean="0">
                <a:ea typeface="Calibri" panose="020F0502020204030204" pitchFamily="34" charset="0"/>
                <a:cs typeface="Calibri Light" panose="020F0302020204030204" pitchFamily="34" charset="0"/>
              </a:rPr>
              <a:t>cf</a:t>
            </a:r>
            <a:r>
              <a:rPr lang="en-GB" altLang="en-US" sz="1800" dirty="0" smtClean="0">
                <a:ea typeface="Calibri" panose="020F0502020204030204" pitchFamily="34" charset="0"/>
                <a:cs typeface="Calibri Light" panose="020F0302020204030204" pitchFamily="34" charset="0"/>
              </a:rPr>
              <a:t> </a:t>
            </a:r>
            <a:r>
              <a:rPr lang="en-GB" altLang="en-US" sz="1800" dirty="0" err="1" smtClean="0">
                <a:ea typeface="Calibri" panose="020F0502020204030204" pitchFamily="34" charset="0"/>
                <a:cs typeface="Calibri Light" panose="020F0302020204030204" pitchFamily="34" charset="0"/>
              </a:rPr>
              <a:t>Mathez</a:t>
            </a:r>
            <a:r>
              <a:rPr lang="en-GB" altLang="en-US" sz="1800" dirty="0" smtClean="0">
                <a:ea typeface="Calibri" panose="020F0502020204030204" pitchFamily="34" charset="0"/>
                <a:cs typeface="Calibri Light" panose="020F0302020204030204" pitchFamily="34" charset="0"/>
              </a:rPr>
              <a:t> 2000) </a:t>
            </a:r>
            <a:endParaRPr lang="en-GB" altLang="en-US" sz="1800" dirty="0" smtClean="0">
              <a:solidFill>
                <a:srgbClr val="7030A0"/>
              </a:solidFill>
              <a:ea typeface="Calibri" panose="020F0502020204030204" pitchFamily="34" charset="0"/>
              <a:cs typeface="Calibri Light" panose="020F03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8684" y="1858767"/>
            <a:ext cx="567840" cy="1177433"/>
          </a:xfrm>
          <a:prstGeom prst="rect">
            <a:avLst/>
          </a:prstGeom>
        </p:spPr>
      </p:pic>
      <p:sp>
        <p:nvSpPr>
          <p:cNvPr id="8" name="TextBox 7"/>
          <p:cNvSpPr txBox="1"/>
          <p:nvPr/>
        </p:nvSpPr>
        <p:spPr>
          <a:xfrm flipH="1">
            <a:off x="425355" y="1858767"/>
            <a:ext cx="2303120" cy="830997"/>
          </a:xfrm>
          <a:prstGeom prst="rect">
            <a:avLst/>
          </a:prstGeom>
          <a:noFill/>
        </p:spPr>
        <p:txBody>
          <a:bodyPr wrap="square" rtlCol="0">
            <a:spAutoFit/>
          </a:bodyPr>
          <a:lstStyle/>
          <a:p>
            <a:r>
              <a:rPr lang="en-GB" sz="1600" dirty="0" smtClean="0"/>
              <a:t>32 atoms of U-235 in a grain of zircon, formed as granite cools</a:t>
            </a:r>
            <a:endParaRPr lang="en-GB" sz="1600" dirty="0"/>
          </a:p>
        </p:txBody>
      </p:sp>
      <p:sp>
        <p:nvSpPr>
          <p:cNvPr id="9" name="TextBox 8"/>
          <p:cNvSpPr txBox="1"/>
          <p:nvPr/>
        </p:nvSpPr>
        <p:spPr>
          <a:xfrm>
            <a:off x="3873555" y="1829773"/>
            <a:ext cx="1562370" cy="1077218"/>
          </a:xfrm>
          <a:prstGeom prst="rect">
            <a:avLst/>
          </a:prstGeom>
          <a:noFill/>
        </p:spPr>
        <p:txBody>
          <a:bodyPr wrap="square" rtlCol="0">
            <a:spAutoFit/>
          </a:bodyPr>
          <a:lstStyle/>
          <a:p>
            <a:r>
              <a:rPr lang="en-GB" sz="1600" dirty="0" smtClean="0"/>
              <a:t>704 Ma later: half atoms now lead-207</a:t>
            </a:r>
          </a:p>
          <a:p>
            <a:r>
              <a:rPr lang="en-GB" sz="1600" dirty="0" smtClean="0">
                <a:solidFill>
                  <a:srgbClr val="FF0000"/>
                </a:solidFill>
              </a:rPr>
              <a:t>(one half life)  </a:t>
            </a:r>
            <a:endParaRPr lang="en-GB" sz="1600" dirty="0">
              <a:solidFill>
                <a:srgbClr val="FF0000"/>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5925" y="1927943"/>
            <a:ext cx="581696" cy="975197"/>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59199" y="1970429"/>
            <a:ext cx="607927" cy="954108"/>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4969" y="1978897"/>
            <a:ext cx="540101" cy="853203"/>
          </a:xfrm>
          <a:prstGeom prst="rect">
            <a:avLst/>
          </a:prstGeom>
        </p:spPr>
      </p:pic>
      <p:sp>
        <p:nvSpPr>
          <p:cNvPr id="13" name="TextBox 12"/>
          <p:cNvSpPr txBox="1"/>
          <p:nvPr/>
        </p:nvSpPr>
        <p:spPr>
          <a:xfrm>
            <a:off x="6474611" y="1858767"/>
            <a:ext cx="1611681" cy="1077218"/>
          </a:xfrm>
          <a:prstGeom prst="rect">
            <a:avLst/>
          </a:prstGeom>
          <a:noFill/>
        </p:spPr>
        <p:txBody>
          <a:bodyPr wrap="square" rtlCol="0">
            <a:spAutoFit/>
          </a:bodyPr>
          <a:lstStyle/>
          <a:p>
            <a:r>
              <a:rPr lang="en-GB" sz="1600" dirty="0" smtClean="0"/>
              <a:t>1,408 Ma later: three quarters now lead-207</a:t>
            </a:r>
          </a:p>
          <a:p>
            <a:r>
              <a:rPr lang="en-GB" sz="1600" dirty="0" smtClean="0">
                <a:solidFill>
                  <a:srgbClr val="FF0000"/>
                </a:solidFill>
              </a:rPr>
              <a:t>(two half lives)</a:t>
            </a:r>
            <a:endParaRPr lang="en-GB" sz="1600" dirty="0">
              <a:solidFill>
                <a:srgbClr val="FF0000"/>
              </a:solidFill>
            </a:endParaRPr>
          </a:p>
        </p:txBody>
      </p:sp>
      <p:sp>
        <p:nvSpPr>
          <p:cNvPr id="15" name="TextBox 14"/>
          <p:cNvSpPr txBox="1"/>
          <p:nvPr/>
        </p:nvSpPr>
        <p:spPr>
          <a:xfrm>
            <a:off x="8849705" y="1876932"/>
            <a:ext cx="1712685" cy="1077218"/>
          </a:xfrm>
          <a:prstGeom prst="rect">
            <a:avLst/>
          </a:prstGeom>
          <a:noFill/>
        </p:spPr>
        <p:txBody>
          <a:bodyPr wrap="square" rtlCol="0">
            <a:spAutoFit/>
          </a:bodyPr>
          <a:lstStyle/>
          <a:p>
            <a:r>
              <a:rPr lang="en-GB" sz="1600" dirty="0" smtClean="0"/>
              <a:t>2,112 Ma later: seven-eighths now lead-207</a:t>
            </a:r>
          </a:p>
          <a:p>
            <a:r>
              <a:rPr lang="en-GB" sz="1600" dirty="0" smtClean="0">
                <a:solidFill>
                  <a:srgbClr val="FF0000"/>
                </a:solidFill>
              </a:rPr>
              <a:t>(three half lives)</a:t>
            </a:r>
            <a:endParaRPr lang="en-GB" sz="1600" dirty="0">
              <a:solidFill>
                <a:srgbClr val="FF0000"/>
              </a:solidFill>
            </a:endParaRPr>
          </a:p>
        </p:txBody>
      </p:sp>
      <p:graphicFrame>
        <p:nvGraphicFramePr>
          <p:cNvPr id="16" name="Table 15"/>
          <p:cNvGraphicFramePr>
            <a:graphicFrameLocks noGrp="1"/>
          </p:cNvGraphicFramePr>
          <p:nvPr>
            <p:extLst>
              <p:ext uri="{D42A27DB-BD31-4B8C-83A1-F6EECF244321}">
                <p14:modId xmlns:p14="http://schemas.microsoft.com/office/powerpoint/2010/main" val="663708955"/>
              </p:ext>
            </p:extLst>
          </p:nvPr>
        </p:nvGraphicFramePr>
        <p:xfrm>
          <a:off x="591248" y="4278236"/>
          <a:ext cx="10936521" cy="2313211"/>
        </p:xfrm>
        <a:graphic>
          <a:graphicData uri="http://schemas.openxmlformats.org/drawingml/2006/table">
            <a:tbl>
              <a:tblPr firstRow="1" firstCol="1" bandRow="1">
                <a:tableStyleId>{5C22544A-7EE6-4342-B048-85BDC9FD1C3A}</a:tableStyleId>
              </a:tblPr>
              <a:tblGrid>
                <a:gridCol w="3529720"/>
                <a:gridCol w="2807687"/>
                <a:gridCol w="4599114"/>
              </a:tblGrid>
              <a:tr h="486947">
                <a:tc>
                  <a:txBody>
                    <a:bodyPr/>
                    <a:lstStyle/>
                    <a:p>
                      <a:pPr>
                        <a:lnSpc>
                          <a:spcPct val="107000"/>
                        </a:lnSpc>
                        <a:spcAft>
                          <a:spcPts val="0"/>
                        </a:spcAft>
                      </a:pPr>
                      <a:r>
                        <a:rPr lang="en-GB" sz="1400" dirty="0" smtClean="0">
                          <a:effectLst/>
                        </a:rPr>
                        <a:t>           Unstable source/parent isotope of</a:t>
                      </a:r>
                    </a:p>
                    <a:p>
                      <a:pP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decays to stable daughter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0"/>
                        </a:spcAft>
                      </a:pPr>
                      <a:r>
                        <a:rPr lang="en-GB" sz="1400" dirty="0" smtClean="0">
                          <a:effectLst/>
                        </a:rPr>
                        <a:t>with a half-life in million years (Ma)/ billion years (Ga) of</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400" dirty="0" smtClean="0">
                          <a:effectLst/>
                        </a:rPr>
                        <a:t>Rubidium-87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Strontium</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rPr>
                        <a:t>                 49,000 Ma        49.0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a:lnSpc>
                          <a:spcPct val="107000"/>
                        </a:lnSpc>
                        <a:spcAft>
                          <a:spcPts val="0"/>
                        </a:spcAft>
                      </a:pPr>
                      <a:r>
                        <a:rPr lang="en-GB" sz="1400" dirty="0" smtClean="0">
                          <a:effectLst/>
                        </a:rPr>
                        <a:t>            Rhenium-187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Osmium-187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rPr>
                        <a:t>                 41,600</a:t>
                      </a:r>
                      <a:r>
                        <a:rPr lang="en-GB" sz="1400" baseline="0" dirty="0" smtClean="0">
                          <a:effectLst/>
                        </a:rPr>
                        <a:t> Ma</a:t>
                      </a:r>
                      <a:r>
                        <a:rPr lang="en-GB" sz="1400" dirty="0" smtClean="0">
                          <a:effectLst/>
                        </a:rPr>
                        <a:t>        41.6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400" dirty="0" smtClean="0">
                          <a:effectLst/>
                        </a:rPr>
                        <a:t>Thorium-232           </a:t>
                      </a:r>
                      <a:r>
                        <a:rPr lang="en-GB" sz="1400" dirty="0" smtClean="0">
                          <a:solidFill>
                            <a:schemeClr val="bg2">
                              <a:lumMod val="25000"/>
                            </a:schemeClr>
                          </a:solidFill>
                          <a:effectLst/>
                        </a:rPr>
                        <a:t>(in Monazite)</a:t>
                      </a:r>
                      <a:endParaRPr lang="en-GB" sz="1100" dirty="0">
                        <a:solidFill>
                          <a:schemeClr val="bg2">
                            <a:lumMod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Lead-208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rPr>
                        <a:t>                 14,000 Ma        14.0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400" dirty="0" smtClean="0">
                          <a:effectLst/>
                        </a:rPr>
                        <a:t>Uranium-238 </a:t>
                      </a:r>
                      <a:r>
                        <a:rPr lang="en-GB" sz="1400" baseline="0" dirty="0" smtClean="0">
                          <a:effectLst/>
                        </a:rPr>
                        <a:t>    </a:t>
                      </a:r>
                      <a:r>
                        <a:rPr lang="en-GB" sz="1400" dirty="0" smtClean="0">
                          <a:solidFill>
                            <a:schemeClr val="tx1">
                              <a:lumMod val="75000"/>
                              <a:lumOff val="25000"/>
                            </a:schemeClr>
                          </a:solidFill>
                          <a:effectLst/>
                        </a:rPr>
                        <a:t>(in</a:t>
                      </a:r>
                      <a:r>
                        <a:rPr lang="en-GB" sz="1400" baseline="0" dirty="0" smtClean="0">
                          <a:solidFill>
                            <a:schemeClr val="tx1">
                              <a:lumMod val="75000"/>
                              <a:lumOff val="25000"/>
                            </a:schemeClr>
                          </a:solidFill>
                          <a:effectLst/>
                        </a:rPr>
                        <a:t> Zircon or Monazite)</a:t>
                      </a:r>
                      <a:endParaRPr lang="en-GB" sz="11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Lead-206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a:effectLst/>
                        </a:rPr>
                        <a:t>  </a:t>
                      </a:r>
                      <a:r>
                        <a:rPr lang="en-GB" sz="1400" dirty="0" smtClean="0">
                          <a:effectLst/>
                        </a:rPr>
                        <a:t>                 4,500 Ma          4.5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400" dirty="0" smtClean="0">
                          <a:effectLst/>
                        </a:rPr>
                        <a:t>Potassium-40          </a:t>
                      </a:r>
                      <a:r>
                        <a:rPr lang="en-GB" sz="1400" dirty="0" smtClean="0">
                          <a:solidFill>
                            <a:schemeClr val="tx1">
                              <a:lumMod val="75000"/>
                              <a:lumOff val="25000"/>
                            </a:schemeClr>
                          </a:solidFill>
                          <a:effectLst/>
                        </a:rPr>
                        <a:t>(in Mica)</a:t>
                      </a:r>
                      <a:endParaRPr lang="en-GB" sz="11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Argon-40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a:effectLst/>
                        </a:rPr>
                        <a:t>  </a:t>
                      </a:r>
                      <a:r>
                        <a:rPr lang="en-GB" sz="1400" dirty="0" smtClean="0">
                          <a:effectLst/>
                        </a:rPr>
                        <a:t>                 1,260 Ma          1.26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400" dirty="0" smtClean="0">
                          <a:effectLst/>
                        </a:rPr>
                        <a:t>Uranium-235    </a:t>
                      </a:r>
                      <a:r>
                        <a:rPr lang="en-GB" sz="1400" dirty="0" smtClean="0">
                          <a:solidFill>
                            <a:schemeClr val="tx1">
                              <a:lumMod val="75000"/>
                              <a:lumOff val="25000"/>
                            </a:schemeClr>
                          </a:solidFill>
                          <a:effectLst/>
                        </a:rPr>
                        <a:t>(in Zircon or Monazite)</a:t>
                      </a:r>
                      <a:endParaRPr lang="en-GB" sz="11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Lead 207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a:effectLst/>
                        </a:rPr>
                        <a:t>      </a:t>
                      </a:r>
                      <a:r>
                        <a:rPr lang="en-GB" sz="1400" dirty="0" smtClean="0">
                          <a:effectLst/>
                        </a:rPr>
                        <a:t>                704 Ma          0.704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400" dirty="0" smtClean="0">
                          <a:effectLst/>
                        </a:rPr>
                        <a:t>Samarium-147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Neodymium-143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a:effectLst/>
                        </a:rPr>
                        <a:t>      </a:t>
                      </a:r>
                      <a:r>
                        <a:rPr lang="en-GB" sz="1400" dirty="0" smtClean="0">
                          <a:effectLst/>
                        </a:rPr>
                        <a:t>                108 Ma          0.108 Ga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4360">
                <a:tc>
                  <a:txBody>
                    <a:bodyPr/>
                    <a:lstStyle/>
                    <a:p>
                      <a:pPr marL="457200">
                        <a:lnSpc>
                          <a:spcPct val="107000"/>
                        </a:lnSpc>
                        <a:spcAft>
                          <a:spcPts val="0"/>
                        </a:spcAft>
                      </a:pPr>
                      <a:r>
                        <a:rPr lang="en-GB" sz="1100" dirty="0" smtClean="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[table adapted from Dawkins (2009) p 102]</a:t>
                      </a:r>
                      <a:endParaRPr lang="en-GB" sz="11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17" name="Right Brace 16"/>
          <p:cNvSpPr/>
          <p:nvPr/>
        </p:nvSpPr>
        <p:spPr>
          <a:xfrm>
            <a:off x="10442800" y="5263389"/>
            <a:ext cx="842270" cy="757949"/>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TextBox 4"/>
          <p:cNvSpPr txBox="1"/>
          <p:nvPr/>
        </p:nvSpPr>
        <p:spPr>
          <a:xfrm>
            <a:off x="10442800" y="5263389"/>
            <a:ext cx="510950" cy="738664"/>
          </a:xfrm>
          <a:prstGeom prst="rect">
            <a:avLst/>
          </a:prstGeom>
          <a:noFill/>
        </p:spPr>
        <p:txBody>
          <a:bodyPr wrap="square" rtlCol="0">
            <a:spAutoFit/>
          </a:bodyPr>
          <a:lstStyle/>
          <a:p>
            <a:r>
              <a:rPr lang="en-GB" sz="1400" dirty="0" smtClean="0"/>
              <a:t>Key</a:t>
            </a:r>
          </a:p>
          <a:p>
            <a:r>
              <a:rPr lang="en-GB" sz="1400" dirty="0" smtClean="0"/>
              <a:t>for</a:t>
            </a:r>
          </a:p>
          <a:p>
            <a:r>
              <a:rPr lang="en-GB" sz="1400" dirty="0" smtClean="0"/>
              <a:t>us</a:t>
            </a:r>
            <a:endParaRPr lang="en-GB" sz="1400" dirty="0"/>
          </a:p>
        </p:txBody>
      </p:sp>
    </p:spTree>
    <p:extLst>
      <p:ext uri="{BB962C8B-B14F-4D97-AF65-F5344CB8AC3E}">
        <p14:creationId xmlns:p14="http://schemas.microsoft.com/office/powerpoint/2010/main" val="4226640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 calcmode="lin" valueType="num">
                                      <p:cBhvr additive="base">
                                        <p:cTn id="1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1000"/>
                                        <p:tgtEl>
                                          <p:spTgt spid="12"/>
                                        </p:tgtEl>
                                      </p:cBhvr>
                                    </p:animEffect>
                                    <p:anim calcmode="lin" valueType="num">
                                      <p:cBhvr>
                                        <p:cTn id="64" dur="1000" fill="hold"/>
                                        <p:tgtEl>
                                          <p:spTgt spid="12"/>
                                        </p:tgtEl>
                                        <p:attrNameLst>
                                          <p:attrName>ppt_x</p:attrName>
                                        </p:attrNameLst>
                                      </p:cBhvr>
                                      <p:tavLst>
                                        <p:tav tm="0">
                                          <p:val>
                                            <p:strVal val="#ppt_x"/>
                                          </p:val>
                                        </p:tav>
                                        <p:tav tm="100000">
                                          <p:val>
                                            <p:strVal val="#ppt_x"/>
                                          </p:val>
                                        </p:tav>
                                      </p:tavLst>
                                    </p:anim>
                                    <p:anim calcmode="lin" valueType="num">
                                      <p:cBhvr>
                                        <p:cTn id="6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4" end="4"/>
                                            </p:txEl>
                                          </p:spTgt>
                                        </p:tgtEl>
                                        <p:attrNameLst>
                                          <p:attrName>style.visibility</p:attrName>
                                        </p:attrNameLst>
                                      </p:cBhvr>
                                      <p:to>
                                        <p:strVal val="visible"/>
                                      </p:to>
                                    </p:set>
                                    <p:animEffect transition="in" filter="fade">
                                      <p:cBhvr>
                                        <p:cTn id="70" dur="1000"/>
                                        <p:tgtEl>
                                          <p:spTgt spid="3">
                                            <p:txEl>
                                              <p:pRg st="4" end="4"/>
                                            </p:txEl>
                                          </p:spTgt>
                                        </p:tgtEl>
                                      </p:cBhvr>
                                    </p:animEffect>
                                    <p:anim calcmode="lin" valueType="num">
                                      <p:cBhvr>
                                        <p:cTn id="7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1000"/>
                                        <p:tgtEl>
                                          <p:spTgt spid="16"/>
                                        </p:tgtEl>
                                      </p:cBhvr>
                                    </p:animEffect>
                                    <p:anim calcmode="lin" valueType="num">
                                      <p:cBhvr>
                                        <p:cTn id="78" dur="1000" fill="hold"/>
                                        <p:tgtEl>
                                          <p:spTgt spid="16"/>
                                        </p:tgtEl>
                                        <p:attrNameLst>
                                          <p:attrName>ppt_x</p:attrName>
                                        </p:attrNameLst>
                                      </p:cBhvr>
                                      <p:tavLst>
                                        <p:tav tm="0">
                                          <p:val>
                                            <p:strVal val="#ppt_x"/>
                                          </p:val>
                                        </p:tav>
                                        <p:tav tm="100000">
                                          <p:val>
                                            <p:strVal val="#ppt_x"/>
                                          </p:val>
                                        </p:tav>
                                      </p:tavLst>
                                    </p:anim>
                                    <p:anim calcmode="lin" valueType="num">
                                      <p:cBhvr>
                                        <p:cTn id="7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ppt_x"/>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5"/>
                                        </p:tgtEl>
                                        <p:attrNameLst>
                                          <p:attrName>style.visibility</p:attrName>
                                        </p:attrNameLst>
                                      </p:cBhvr>
                                      <p:to>
                                        <p:strVal val="visible"/>
                                      </p:to>
                                    </p:set>
                                    <p:anim calcmode="lin" valueType="num">
                                      <p:cBhvr additive="base">
                                        <p:cTn id="90" dur="500" fill="hold"/>
                                        <p:tgtEl>
                                          <p:spTgt spid="5"/>
                                        </p:tgtEl>
                                        <p:attrNameLst>
                                          <p:attrName>ppt_x</p:attrName>
                                        </p:attrNameLst>
                                      </p:cBhvr>
                                      <p:tavLst>
                                        <p:tav tm="0">
                                          <p:val>
                                            <p:strVal val="#ppt_x"/>
                                          </p:val>
                                        </p:tav>
                                        <p:tav tm="100000">
                                          <p:val>
                                            <p:strVal val="#ppt_x"/>
                                          </p:val>
                                        </p:tav>
                                      </p:tavLst>
                                    </p:anim>
                                    <p:anim calcmode="lin" valueType="num">
                                      <p:cBhvr additive="base">
                                        <p:cTn id="9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3" grpId="0"/>
      <p:bldP spid="15" grpId="0"/>
      <p:bldP spid="17"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flipH="1">
            <a:off x="562160" y="2861053"/>
            <a:ext cx="11219541" cy="1631216"/>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solidFill>
                  <a:srgbClr val="7030A0"/>
                </a:solidFill>
              </a:rPr>
              <a:t>Archaean Gneiss (Assynt </a:t>
            </a:r>
            <a:r>
              <a:rPr lang="en-GB" sz="2000" dirty="0" err="1" smtClean="0">
                <a:solidFill>
                  <a:srgbClr val="7030A0"/>
                </a:solidFill>
              </a:rPr>
              <a:t>Ter</a:t>
            </a:r>
            <a:r>
              <a:rPr lang="en-GB" sz="2000" dirty="0" smtClean="0">
                <a:solidFill>
                  <a:srgbClr val="7030A0"/>
                </a:solidFill>
              </a:rPr>
              <a:t>) </a:t>
            </a:r>
            <a:r>
              <a:rPr lang="en-GB" sz="2000" dirty="0" smtClean="0"/>
              <a:t>	         </a:t>
            </a:r>
            <a:r>
              <a:rPr lang="en-GB" sz="2000" dirty="0" err="1" smtClean="0"/>
              <a:t>tonolitic</a:t>
            </a:r>
            <a:r>
              <a:rPr lang="en-GB" sz="2000" dirty="0" smtClean="0"/>
              <a:t> </a:t>
            </a:r>
            <a:r>
              <a:rPr lang="en-GB" sz="2000" dirty="0" err="1" smtClean="0"/>
              <a:t>protolith</a:t>
            </a:r>
            <a:r>
              <a:rPr lang="en-GB" sz="2000" dirty="0" smtClean="0"/>
              <a:t> 3030-2960 Ma   metamorphosed 2960-2700 Ma</a:t>
            </a:r>
          </a:p>
          <a:p>
            <a:pPr marL="342900" indent="-342900">
              <a:buFont typeface="Arial" panose="020B0604020202020204" pitchFamily="34" charset="0"/>
              <a:buChar char="•"/>
            </a:pPr>
            <a:r>
              <a:rPr lang="en-GB" sz="2000" dirty="0" smtClean="0">
                <a:solidFill>
                  <a:srgbClr val="7030A0"/>
                </a:solidFill>
              </a:rPr>
              <a:t>Archaean Gneiss (</a:t>
            </a:r>
            <a:r>
              <a:rPr lang="en-GB" sz="2000" dirty="0" err="1" smtClean="0">
                <a:solidFill>
                  <a:srgbClr val="7030A0"/>
                </a:solidFill>
              </a:rPr>
              <a:t>Rhiconich</a:t>
            </a:r>
            <a:r>
              <a:rPr lang="en-GB" sz="2000" dirty="0" smtClean="0">
                <a:solidFill>
                  <a:srgbClr val="7030A0"/>
                </a:solidFill>
              </a:rPr>
              <a:t> </a:t>
            </a:r>
            <a:r>
              <a:rPr lang="en-GB" sz="2000" dirty="0" err="1" smtClean="0">
                <a:solidFill>
                  <a:srgbClr val="7030A0"/>
                </a:solidFill>
              </a:rPr>
              <a:t>Ter</a:t>
            </a:r>
            <a:r>
              <a:rPr lang="en-GB" sz="2000" dirty="0" smtClean="0">
                <a:solidFill>
                  <a:srgbClr val="7030A0"/>
                </a:solidFill>
              </a:rPr>
              <a:t>)  </a:t>
            </a:r>
            <a:r>
              <a:rPr lang="en-GB" sz="2000" dirty="0" smtClean="0"/>
              <a:t>granodiorite </a:t>
            </a:r>
            <a:r>
              <a:rPr lang="en-GB" sz="2000" dirty="0" err="1"/>
              <a:t>protolith</a:t>
            </a:r>
            <a:r>
              <a:rPr lang="en-GB" sz="2000" dirty="0"/>
              <a:t> 2840-2800 </a:t>
            </a:r>
            <a:r>
              <a:rPr lang="en-GB" sz="2000" dirty="0" smtClean="0"/>
              <a:t>Ma                reworked 1740-1670 Ma</a:t>
            </a:r>
            <a:endParaRPr lang="en-GB" sz="2000" dirty="0"/>
          </a:p>
          <a:p>
            <a:pPr marL="342900" indent="-342900">
              <a:buFont typeface="Arial" panose="020B0604020202020204" pitchFamily="34" charset="0"/>
              <a:buChar char="•"/>
            </a:pPr>
            <a:r>
              <a:rPr lang="en-GB" sz="2000" dirty="0" smtClean="0">
                <a:solidFill>
                  <a:srgbClr val="7030A0"/>
                </a:solidFill>
              </a:rPr>
              <a:t>Paleoproterozoic Scourie Dyke Swarm                                </a:t>
            </a:r>
            <a:r>
              <a:rPr lang="en-GB" sz="2000" dirty="0" smtClean="0"/>
              <a:t>2400-2000 Ma       part reworked 1740-1670 Ma</a:t>
            </a:r>
          </a:p>
          <a:p>
            <a:pPr marL="342900" indent="-342900">
              <a:buFont typeface="Arial" panose="020B0604020202020204" pitchFamily="34" charset="0"/>
              <a:buChar char="•"/>
            </a:pPr>
            <a:r>
              <a:rPr lang="en-GB" sz="2000" dirty="0" smtClean="0">
                <a:solidFill>
                  <a:srgbClr val="7030A0"/>
                </a:solidFill>
              </a:rPr>
              <a:t>Mesoproterozoic </a:t>
            </a:r>
            <a:r>
              <a:rPr lang="en-GB" sz="2000" dirty="0" err="1" smtClean="0">
                <a:solidFill>
                  <a:srgbClr val="7030A0"/>
                </a:solidFill>
              </a:rPr>
              <a:t>Stoer</a:t>
            </a:r>
            <a:r>
              <a:rPr lang="en-GB" sz="2000" dirty="0" smtClean="0">
                <a:solidFill>
                  <a:srgbClr val="7030A0"/>
                </a:solidFill>
              </a:rPr>
              <a:t> </a:t>
            </a:r>
            <a:r>
              <a:rPr lang="en-GB" sz="2000" dirty="0" err="1" smtClean="0">
                <a:solidFill>
                  <a:srgbClr val="7030A0"/>
                </a:solidFill>
              </a:rPr>
              <a:t>Gp</a:t>
            </a:r>
            <a:r>
              <a:rPr lang="en-GB" sz="2000" dirty="0" smtClean="0">
                <a:solidFill>
                  <a:srgbClr val="7030A0"/>
                </a:solidFill>
              </a:rPr>
              <a:t>   </a:t>
            </a:r>
            <a:r>
              <a:rPr lang="en-GB" sz="2000" dirty="0" smtClean="0"/>
              <a:t>source rock detrital zircons 2500-1740 Ma               deposition circa 1200 Ma</a:t>
            </a:r>
          </a:p>
          <a:p>
            <a:pPr marL="342900" indent="-342900">
              <a:buFont typeface="Arial" panose="020B0604020202020204" pitchFamily="34" charset="0"/>
              <a:buChar char="•"/>
            </a:pPr>
            <a:r>
              <a:rPr lang="en-GB" sz="2000" dirty="0" smtClean="0">
                <a:solidFill>
                  <a:srgbClr val="7030A0"/>
                </a:solidFill>
              </a:rPr>
              <a:t>Neoproterozoic </a:t>
            </a:r>
            <a:r>
              <a:rPr lang="en-GB" sz="2000" dirty="0" err="1" smtClean="0">
                <a:solidFill>
                  <a:srgbClr val="7030A0"/>
                </a:solidFill>
              </a:rPr>
              <a:t>Torridon</a:t>
            </a:r>
            <a:r>
              <a:rPr lang="en-GB" sz="2000" dirty="0" smtClean="0">
                <a:solidFill>
                  <a:srgbClr val="7030A0"/>
                </a:solidFill>
              </a:rPr>
              <a:t> </a:t>
            </a:r>
            <a:r>
              <a:rPr lang="en-GB" sz="2000" dirty="0" err="1" smtClean="0">
                <a:solidFill>
                  <a:srgbClr val="7030A0"/>
                </a:solidFill>
              </a:rPr>
              <a:t>Gp</a:t>
            </a:r>
            <a:r>
              <a:rPr lang="en-GB" sz="2000" dirty="0" smtClean="0">
                <a:solidFill>
                  <a:srgbClr val="7030A0"/>
                </a:solidFill>
              </a:rPr>
              <a:t>    </a:t>
            </a:r>
            <a:r>
              <a:rPr lang="en-GB" sz="2000" dirty="0" smtClean="0"/>
              <a:t>deposition detrital zircons 1070-900 Ma    </a:t>
            </a:r>
          </a:p>
        </p:txBody>
      </p:sp>
      <p:sp>
        <p:nvSpPr>
          <p:cNvPr id="3" name="TextBox 2"/>
          <p:cNvSpPr txBox="1"/>
          <p:nvPr/>
        </p:nvSpPr>
        <p:spPr>
          <a:xfrm>
            <a:off x="396487" y="-55839"/>
            <a:ext cx="11207377" cy="646331"/>
          </a:xfrm>
          <a:prstGeom prst="rect">
            <a:avLst/>
          </a:prstGeom>
          <a:noFill/>
        </p:spPr>
        <p:txBody>
          <a:bodyPr wrap="square" rtlCol="0">
            <a:spAutoFit/>
          </a:bodyPr>
          <a:lstStyle/>
          <a:p>
            <a:pPr algn="ctr"/>
            <a:r>
              <a:rPr lang="en-GB" sz="3600" dirty="0" smtClean="0">
                <a:latin typeface="+mj-lt"/>
              </a:rPr>
              <a:t>Absolute (Atomic Clock) Ages of Scottish Precambrian Rocks </a:t>
            </a:r>
            <a:endParaRPr lang="en-GB" sz="3600" dirty="0">
              <a:latin typeface="+mj-lt"/>
            </a:endParaRPr>
          </a:p>
        </p:txBody>
      </p:sp>
      <p:sp>
        <p:nvSpPr>
          <p:cNvPr id="4" name="TextBox 3"/>
          <p:cNvSpPr txBox="1"/>
          <p:nvPr/>
        </p:nvSpPr>
        <p:spPr>
          <a:xfrm>
            <a:off x="562160" y="2090567"/>
            <a:ext cx="10876025" cy="707886"/>
          </a:xfrm>
          <a:prstGeom prst="rect">
            <a:avLst/>
          </a:prstGeom>
          <a:noFill/>
        </p:spPr>
        <p:txBody>
          <a:bodyPr wrap="square" rtlCol="0">
            <a:spAutoFit/>
          </a:bodyPr>
          <a:lstStyle/>
          <a:p>
            <a:pPr algn="ctr"/>
            <a:r>
              <a:rPr lang="en-GB" sz="2000" u="sng" dirty="0" smtClean="0"/>
              <a:t>Examples of </a:t>
            </a:r>
            <a:r>
              <a:rPr lang="en-GB" sz="2000" u="sng" dirty="0"/>
              <a:t>the absolute ages of Scottish rocks from the North West Highlands </a:t>
            </a:r>
            <a:r>
              <a:rPr lang="en-GB" sz="2000" dirty="0" smtClean="0"/>
              <a:t/>
            </a:r>
            <a:br>
              <a:rPr lang="en-GB" sz="2000" dirty="0" smtClean="0"/>
            </a:br>
            <a:r>
              <a:rPr lang="en-GB" sz="2000" dirty="0" smtClean="0">
                <a:solidFill>
                  <a:srgbClr val="7030A0"/>
                </a:solidFill>
              </a:rPr>
              <a:t>(</a:t>
            </a:r>
            <a:r>
              <a:rPr lang="en-GB" sz="2000" dirty="0">
                <a:solidFill>
                  <a:srgbClr val="7030A0"/>
                </a:solidFill>
              </a:rPr>
              <a:t>from Johnson et al in Goodenough and </a:t>
            </a:r>
            <a:r>
              <a:rPr lang="en-GB" sz="2000" dirty="0" err="1">
                <a:solidFill>
                  <a:srgbClr val="7030A0"/>
                </a:solidFill>
              </a:rPr>
              <a:t>Krabbendam</a:t>
            </a:r>
            <a:r>
              <a:rPr lang="en-GB" sz="2000" dirty="0">
                <a:solidFill>
                  <a:srgbClr val="7030A0"/>
                </a:solidFill>
              </a:rPr>
              <a:t> 2011</a:t>
            </a:r>
            <a:r>
              <a:rPr lang="en-GB" sz="2000" dirty="0" smtClean="0">
                <a:solidFill>
                  <a:srgbClr val="7030A0"/>
                </a:solidFill>
              </a:rPr>
              <a:t>)</a:t>
            </a:r>
            <a:endParaRPr lang="en-GB" sz="2000" dirty="0"/>
          </a:p>
        </p:txBody>
      </p:sp>
      <p:sp>
        <p:nvSpPr>
          <p:cNvPr id="5" name="Rectangle 4"/>
          <p:cNvSpPr/>
          <p:nvPr/>
        </p:nvSpPr>
        <p:spPr>
          <a:xfrm>
            <a:off x="396488" y="4605210"/>
            <a:ext cx="11385214" cy="1938992"/>
          </a:xfrm>
          <a:prstGeom prst="rect">
            <a:avLst/>
          </a:prstGeom>
        </p:spPr>
        <p:txBody>
          <a:bodyPr wrap="square">
            <a:spAutoFit/>
          </a:bodyPr>
          <a:lstStyle/>
          <a:p>
            <a:pPr marL="342900" indent="-342900">
              <a:buFont typeface="Arial" panose="020B0604020202020204" pitchFamily="34" charset="0"/>
              <a:buChar char="•"/>
            </a:pPr>
            <a:r>
              <a:rPr lang="en-GB" sz="2000" dirty="0" smtClean="0"/>
              <a:t>Thus Precambrian rocks, in Scotland and elsewhere, have been targets </a:t>
            </a:r>
            <a:r>
              <a:rPr lang="en-GB" sz="2000" dirty="0"/>
              <a:t>of </a:t>
            </a:r>
            <a:r>
              <a:rPr lang="en-GB" sz="2000" dirty="0">
                <a:solidFill>
                  <a:srgbClr val="7030A0"/>
                </a:solidFill>
              </a:rPr>
              <a:t>increasingly refined absolute dating</a:t>
            </a:r>
            <a:r>
              <a:rPr lang="en-GB" sz="2000" dirty="0"/>
              <a:t> (more precise &amp; with wider range of rock types</a:t>
            </a:r>
            <a:r>
              <a:rPr lang="en-GB" sz="2000" dirty="0" smtClean="0"/>
              <a:t>) alongside petrographic </a:t>
            </a:r>
            <a:r>
              <a:rPr lang="en-GB" sz="2000" dirty="0"/>
              <a:t>analysis </a:t>
            </a:r>
            <a:r>
              <a:rPr lang="en-GB" sz="2000" dirty="0" smtClean="0"/>
              <a:t>and </a:t>
            </a:r>
            <a:r>
              <a:rPr lang="en-GB" sz="2000" dirty="0"/>
              <a:t>mapping of outcrops and </a:t>
            </a:r>
            <a:r>
              <a:rPr lang="en-GB" sz="2000" dirty="0" smtClean="0"/>
              <a:t>structures</a:t>
            </a:r>
          </a:p>
          <a:p>
            <a:pPr marL="342900" indent="-342900">
              <a:buFont typeface="Arial" panose="020B0604020202020204" pitchFamily="34" charset="0"/>
              <a:buChar char="•"/>
            </a:pPr>
            <a:r>
              <a:rPr lang="en-GB" sz="2000" dirty="0" smtClean="0"/>
              <a:t>This range of evidence has facilitated </a:t>
            </a:r>
            <a:r>
              <a:rPr lang="en-GB" sz="2000" dirty="0"/>
              <a:t>a </a:t>
            </a:r>
            <a:r>
              <a:rPr lang="en-GB" sz="2000" dirty="0">
                <a:solidFill>
                  <a:srgbClr val="7030A0"/>
                </a:solidFill>
              </a:rPr>
              <a:t>sequential analysis of tectonic processes, continental evolution, climate changes (including ice ages), and emergent ecosystems</a:t>
            </a:r>
            <a:r>
              <a:rPr lang="en-GB" sz="2000" dirty="0"/>
              <a:t>, especially for the Proterozoic </a:t>
            </a:r>
            <a:r>
              <a:rPr lang="en-GB" sz="2000" dirty="0" smtClean="0"/>
              <a:t>but also back into </a:t>
            </a:r>
            <a:r>
              <a:rPr lang="en-GB" sz="2000" dirty="0"/>
              <a:t>the </a:t>
            </a:r>
            <a:r>
              <a:rPr lang="en-GB" sz="2000" dirty="0" smtClean="0"/>
              <a:t>Archaean and even the </a:t>
            </a:r>
            <a:r>
              <a:rPr lang="en-GB" sz="2000" dirty="0" err="1" smtClean="0"/>
              <a:t>Hadean</a:t>
            </a:r>
            <a:r>
              <a:rPr lang="en-GB" sz="2000" dirty="0" smtClean="0"/>
              <a:t>. This will be the focus of Episode Two </a:t>
            </a:r>
            <a:endParaRPr lang="en-GB" sz="2000" dirty="0"/>
          </a:p>
        </p:txBody>
      </p:sp>
      <p:sp>
        <p:nvSpPr>
          <p:cNvPr id="2" name="TextBox 1"/>
          <p:cNvSpPr txBox="1"/>
          <p:nvPr/>
        </p:nvSpPr>
        <p:spPr>
          <a:xfrm>
            <a:off x="396488" y="704529"/>
            <a:ext cx="11385213" cy="132343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As we have seen, conventional stratigraphy has been of little use in exploring Precambrian rocks, and geologists have only been able to establish ‘golden spikes’ for the very end of the Proterozoic. However, </a:t>
            </a:r>
            <a:r>
              <a:rPr lang="en-GB" sz="2000" dirty="0" smtClean="0">
                <a:solidFill>
                  <a:srgbClr val="7030A0"/>
                </a:solidFill>
              </a:rPr>
              <a:t>absolute ages determined by radiometric clocks have been central to the analysis of the  Precambrian geological column</a:t>
            </a:r>
            <a:r>
              <a:rPr lang="en-GB" sz="2000" dirty="0" smtClean="0"/>
              <a:t>, albeit with </a:t>
            </a:r>
            <a:r>
              <a:rPr lang="en-GB" sz="2000" dirty="0" smtClean="0">
                <a:solidFill>
                  <a:srgbClr val="7030A0"/>
                </a:solidFill>
              </a:rPr>
              <a:t>significant scope for controversy, revision and refinement  </a:t>
            </a:r>
            <a:endParaRPr lang="en-GB" sz="2000" dirty="0">
              <a:solidFill>
                <a:srgbClr val="7030A0"/>
              </a:solidFill>
            </a:endParaRPr>
          </a:p>
        </p:txBody>
      </p:sp>
    </p:spTree>
    <p:extLst>
      <p:ext uri="{BB962C8B-B14F-4D97-AF65-F5344CB8AC3E}">
        <p14:creationId xmlns:p14="http://schemas.microsoft.com/office/powerpoint/2010/main" val="281157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1000"/>
                                        <p:tgtEl>
                                          <p:spTgt spid="6">
                                            <p:txEl>
                                              <p:pRg st="0" end="0"/>
                                            </p:txEl>
                                          </p:spTgt>
                                        </p:tgtEl>
                                      </p:cBhvr>
                                    </p:animEffect>
                                    <p:anim calcmode="lin" valueType="num">
                                      <p:cBhvr>
                                        <p:cTn id="27"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Effect transition="in" filter="fade">
                                      <p:cBhvr>
                                        <p:cTn id="33" dur="1000"/>
                                        <p:tgtEl>
                                          <p:spTgt spid="6">
                                            <p:txEl>
                                              <p:pRg st="1" end="1"/>
                                            </p:txEl>
                                          </p:spTgt>
                                        </p:tgtEl>
                                      </p:cBhvr>
                                    </p:animEffect>
                                    <p:anim calcmode="lin" valueType="num">
                                      <p:cBhvr>
                                        <p:cTn id="34"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1000"/>
                                        <p:tgtEl>
                                          <p:spTgt spid="6">
                                            <p:txEl>
                                              <p:pRg st="2" end="2"/>
                                            </p:txEl>
                                          </p:spTgt>
                                        </p:tgtEl>
                                      </p:cBhvr>
                                    </p:animEffect>
                                    <p:anim calcmode="lin" valueType="num">
                                      <p:cBhvr>
                                        <p:cTn id="41"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fade">
                                      <p:cBhvr>
                                        <p:cTn id="47" dur="1000"/>
                                        <p:tgtEl>
                                          <p:spTgt spid="6">
                                            <p:txEl>
                                              <p:pRg st="3" end="3"/>
                                            </p:txEl>
                                          </p:spTgt>
                                        </p:tgtEl>
                                      </p:cBhvr>
                                    </p:animEffect>
                                    <p:anim calcmode="lin" valueType="num">
                                      <p:cBhvr>
                                        <p:cTn id="4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animEffect transition="in" filter="fade">
                                      <p:cBhvr>
                                        <p:cTn id="54" dur="1000"/>
                                        <p:tgtEl>
                                          <p:spTgt spid="6">
                                            <p:txEl>
                                              <p:pRg st="4" end="4"/>
                                            </p:txEl>
                                          </p:spTgt>
                                        </p:tgtEl>
                                      </p:cBhvr>
                                    </p:animEffect>
                                    <p:anim calcmode="lin" valueType="num">
                                      <p:cBhvr>
                                        <p:cTn id="5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5">
                                            <p:txEl>
                                              <p:pRg st="0" end="0"/>
                                            </p:txEl>
                                          </p:spTgt>
                                        </p:tgtEl>
                                        <p:attrNameLst>
                                          <p:attrName>style.visibility</p:attrName>
                                        </p:attrNameLst>
                                      </p:cBhvr>
                                      <p:to>
                                        <p:strVal val="visible"/>
                                      </p:to>
                                    </p:set>
                                    <p:animEffect transition="in" filter="fade">
                                      <p:cBhvr>
                                        <p:cTn id="61" dur="1000"/>
                                        <p:tgtEl>
                                          <p:spTgt spid="5">
                                            <p:txEl>
                                              <p:pRg st="0" end="0"/>
                                            </p:txEl>
                                          </p:spTgt>
                                        </p:tgtEl>
                                      </p:cBhvr>
                                    </p:animEffect>
                                    <p:anim calcmode="lin" valueType="num">
                                      <p:cBhvr>
                                        <p:cTn id="6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5">
                                            <p:txEl>
                                              <p:pRg st="1" end="1"/>
                                            </p:txEl>
                                          </p:spTgt>
                                        </p:tgtEl>
                                        <p:attrNameLst>
                                          <p:attrName>style.visibility</p:attrName>
                                        </p:attrNameLst>
                                      </p:cBhvr>
                                      <p:to>
                                        <p:strVal val="visible"/>
                                      </p:to>
                                    </p:set>
                                    <p:animEffect transition="in" filter="fade">
                                      <p:cBhvr>
                                        <p:cTn id="68" dur="1000"/>
                                        <p:tgtEl>
                                          <p:spTgt spid="5">
                                            <p:txEl>
                                              <p:pRg st="1" end="1"/>
                                            </p:txEl>
                                          </p:spTgt>
                                        </p:tgtEl>
                                      </p:cBhvr>
                                    </p:animEffect>
                                    <p:anim calcmode="lin" valueType="num">
                                      <p:cBhvr>
                                        <p:cTn id="6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70"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432" y="256851"/>
            <a:ext cx="11316147" cy="682387"/>
          </a:xfrm>
        </p:spPr>
        <p:txBody>
          <a:bodyPr>
            <a:noAutofit/>
          </a:bodyPr>
          <a:lstStyle/>
          <a:p>
            <a:pPr algn="ctr"/>
            <a:r>
              <a:rPr lang="en-GB" sz="3600" dirty="0" smtClean="0"/>
              <a:t>The Structure and Exposure of the Precambrian of Scotland </a:t>
            </a:r>
            <a:endParaRPr lang="en-GB"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057" y="1119566"/>
            <a:ext cx="3878285" cy="547587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0350" y="1134393"/>
            <a:ext cx="6841229" cy="2381157"/>
          </a:xfrm>
          <a:prstGeom prst="rect">
            <a:avLst/>
          </a:prstGeom>
        </p:spPr>
      </p:pic>
      <p:sp>
        <p:nvSpPr>
          <p:cNvPr id="5" name="TextBox 4"/>
          <p:cNvSpPr txBox="1"/>
          <p:nvPr/>
        </p:nvSpPr>
        <p:spPr>
          <a:xfrm>
            <a:off x="4822158" y="3556037"/>
            <a:ext cx="3951359" cy="2862322"/>
          </a:xfrm>
          <a:prstGeom prst="rect">
            <a:avLst/>
          </a:prstGeom>
          <a:noFill/>
        </p:spPr>
        <p:txBody>
          <a:bodyPr wrap="square" rtlCol="0">
            <a:spAutoFit/>
          </a:bodyPr>
          <a:lstStyle/>
          <a:p>
            <a:r>
              <a:rPr lang="en-GB" dirty="0" smtClean="0">
                <a:solidFill>
                  <a:srgbClr val="7030A0"/>
                </a:solidFill>
              </a:rPr>
              <a:t>Left:</a:t>
            </a:r>
            <a:r>
              <a:rPr lang="en-GB" dirty="0" smtClean="0"/>
              <a:t> a map of </a:t>
            </a:r>
          </a:p>
          <a:p>
            <a:r>
              <a:rPr lang="en-GB" dirty="0" smtClean="0"/>
              <a:t>the geological</a:t>
            </a:r>
          </a:p>
          <a:p>
            <a:r>
              <a:rPr lang="en-GB" dirty="0"/>
              <a:t>t</a:t>
            </a:r>
            <a:r>
              <a:rPr lang="en-GB" dirty="0" smtClean="0"/>
              <a:t>erranes, major </a:t>
            </a:r>
          </a:p>
          <a:p>
            <a:r>
              <a:rPr lang="en-GB" dirty="0" smtClean="0"/>
              <a:t>rock formations and major</a:t>
            </a:r>
          </a:p>
          <a:p>
            <a:r>
              <a:rPr lang="en-GB" dirty="0" smtClean="0"/>
              <a:t>faults across Scotland, with the Precambrian covering the </a:t>
            </a:r>
            <a:r>
              <a:rPr lang="en-GB" dirty="0" err="1" smtClean="0">
                <a:solidFill>
                  <a:srgbClr val="FF0000"/>
                </a:solidFill>
              </a:rPr>
              <a:t>L</a:t>
            </a:r>
            <a:r>
              <a:rPr lang="en-GB" dirty="0" err="1" smtClean="0"/>
              <a:t>ewisian</a:t>
            </a:r>
            <a:r>
              <a:rPr lang="en-GB" dirty="0" smtClean="0"/>
              <a:t> (Archaean and Paleoproterozoic), the </a:t>
            </a:r>
            <a:r>
              <a:rPr lang="en-GB" dirty="0" err="1" smtClean="0">
                <a:solidFill>
                  <a:srgbClr val="FF0000"/>
                </a:solidFill>
              </a:rPr>
              <a:t>T</a:t>
            </a:r>
            <a:r>
              <a:rPr lang="en-GB" dirty="0" err="1" smtClean="0"/>
              <a:t>orridonian</a:t>
            </a:r>
            <a:r>
              <a:rPr lang="en-GB" dirty="0" smtClean="0"/>
              <a:t> (</a:t>
            </a:r>
            <a:r>
              <a:rPr lang="en-GB" dirty="0" err="1" smtClean="0"/>
              <a:t>Meso</a:t>
            </a:r>
            <a:r>
              <a:rPr lang="en-GB" dirty="0" smtClean="0"/>
              <a:t> to Neoproterozoic), the </a:t>
            </a:r>
            <a:r>
              <a:rPr lang="en-GB" dirty="0" err="1" smtClean="0">
                <a:solidFill>
                  <a:srgbClr val="FF0000"/>
                </a:solidFill>
              </a:rPr>
              <a:t>M</a:t>
            </a:r>
            <a:r>
              <a:rPr lang="en-GB" dirty="0" err="1" smtClean="0"/>
              <a:t>oinian</a:t>
            </a:r>
            <a:r>
              <a:rPr lang="en-GB" dirty="0" smtClean="0"/>
              <a:t> and part of the </a:t>
            </a:r>
            <a:r>
              <a:rPr lang="en-GB" dirty="0" err="1" smtClean="0">
                <a:solidFill>
                  <a:srgbClr val="FF0000"/>
                </a:solidFill>
              </a:rPr>
              <a:t>D</a:t>
            </a:r>
            <a:r>
              <a:rPr lang="en-GB" dirty="0" err="1" smtClean="0"/>
              <a:t>alradian</a:t>
            </a:r>
            <a:r>
              <a:rPr lang="en-GB" dirty="0" smtClean="0"/>
              <a:t> (Neoproterozoic) (from </a:t>
            </a:r>
            <a:r>
              <a:rPr lang="en-GB" dirty="0" err="1" smtClean="0"/>
              <a:t>Toghill</a:t>
            </a:r>
            <a:r>
              <a:rPr lang="en-GB" dirty="0" smtClean="0"/>
              <a:t> 2000: 25) </a:t>
            </a:r>
            <a:endParaRPr lang="en-GB" dirty="0"/>
          </a:p>
        </p:txBody>
      </p:sp>
      <p:sp>
        <p:nvSpPr>
          <p:cNvPr id="7" name="TextBox 6"/>
          <p:cNvSpPr txBox="1"/>
          <p:nvPr/>
        </p:nvSpPr>
        <p:spPr>
          <a:xfrm>
            <a:off x="7222490" y="3401369"/>
            <a:ext cx="4617462" cy="1200329"/>
          </a:xfrm>
          <a:prstGeom prst="rect">
            <a:avLst/>
          </a:prstGeom>
          <a:noFill/>
        </p:spPr>
        <p:txBody>
          <a:bodyPr wrap="square" rtlCol="0">
            <a:spAutoFit/>
          </a:bodyPr>
          <a:lstStyle/>
          <a:p>
            <a:r>
              <a:rPr lang="en-GB" dirty="0" smtClean="0">
                <a:solidFill>
                  <a:srgbClr val="7030A0"/>
                </a:solidFill>
              </a:rPr>
              <a:t>Above:</a:t>
            </a:r>
            <a:r>
              <a:rPr lang="en-GB" dirty="0" smtClean="0"/>
              <a:t> cross-section through the Precambrian Rocks – and Cambrian ‘filling’, shown by </a:t>
            </a:r>
            <a:r>
              <a:rPr lang="en-GB" dirty="0" smtClean="0">
                <a:solidFill>
                  <a:srgbClr val="FF0000"/>
                </a:solidFill>
              </a:rPr>
              <a:t>red lines </a:t>
            </a:r>
            <a:r>
              <a:rPr lang="en-GB" dirty="0" smtClean="0"/>
              <a:t>– of North-West Scotland  (from </a:t>
            </a:r>
            <a:r>
              <a:rPr lang="en-GB" dirty="0" err="1" smtClean="0"/>
              <a:t>Toghill</a:t>
            </a:r>
            <a:r>
              <a:rPr lang="en-GB" dirty="0"/>
              <a:t> </a:t>
            </a:r>
            <a:r>
              <a:rPr lang="en-GB" dirty="0" smtClean="0"/>
              <a:t>  </a:t>
            </a:r>
            <a:br>
              <a:rPr lang="en-GB" dirty="0" smtClean="0"/>
            </a:br>
            <a:r>
              <a:rPr lang="en-GB" dirty="0" smtClean="0"/>
              <a:t>                                                              2000: 23)</a:t>
            </a:r>
            <a:endParaRPr lang="en-GB" dirty="0"/>
          </a:p>
        </p:txBody>
      </p:sp>
      <p:sp>
        <p:nvSpPr>
          <p:cNvPr id="34" name="TextBox 33"/>
          <p:cNvSpPr txBox="1"/>
          <p:nvPr/>
        </p:nvSpPr>
        <p:spPr>
          <a:xfrm>
            <a:off x="8913333" y="4860552"/>
            <a:ext cx="3024308" cy="1754326"/>
          </a:xfrm>
          <a:prstGeom prst="rect">
            <a:avLst/>
          </a:prstGeom>
          <a:noFill/>
        </p:spPr>
        <p:txBody>
          <a:bodyPr wrap="square" rtlCol="0">
            <a:spAutoFit/>
          </a:bodyPr>
          <a:lstStyle/>
          <a:p>
            <a:r>
              <a:rPr lang="en-GB" dirty="0" smtClean="0">
                <a:solidFill>
                  <a:schemeClr val="accent6">
                    <a:lumMod val="50000"/>
                  </a:schemeClr>
                </a:solidFill>
              </a:rPr>
              <a:t>In episode two we will draw on recent field guides to consider the sequential origination and transformation of these Precambrian rocks</a:t>
            </a:r>
            <a:endParaRPr lang="en-GB" dirty="0">
              <a:solidFill>
                <a:schemeClr val="accent6">
                  <a:lumMod val="50000"/>
                </a:schemeClr>
              </a:solidFill>
            </a:endParaRPr>
          </a:p>
        </p:txBody>
      </p:sp>
      <p:sp>
        <p:nvSpPr>
          <p:cNvPr id="6" name="TextBox 5"/>
          <p:cNvSpPr txBox="1"/>
          <p:nvPr/>
        </p:nvSpPr>
        <p:spPr>
          <a:xfrm>
            <a:off x="1756228" y="2039377"/>
            <a:ext cx="319314" cy="523220"/>
          </a:xfrm>
          <a:prstGeom prst="rect">
            <a:avLst/>
          </a:prstGeom>
          <a:noFill/>
        </p:spPr>
        <p:txBody>
          <a:bodyPr wrap="square" rtlCol="0">
            <a:spAutoFit/>
          </a:bodyPr>
          <a:lstStyle/>
          <a:p>
            <a:r>
              <a:rPr lang="en-GB" sz="2800" b="1" dirty="0" smtClean="0">
                <a:solidFill>
                  <a:srgbClr val="FF0000"/>
                </a:solidFill>
              </a:rPr>
              <a:t>L</a:t>
            </a:r>
            <a:endParaRPr lang="en-GB" sz="2800" b="1" dirty="0">
              <a:solidFill>
                <a:srgbClr val="FF0000"/>
              </a:solidFill>
            </a:endParaRPr>
          </a:p>
        </p:txBody>
      </p:sp>
      <p:sp>
        <p:nvSpPr>
          <p:cNvPr id="8" name="TextBox 7"/>
          <p:cNvSpPr txBox="1"/>
          <p:nvPr/>
        </p:nvSpPr>
        <p:spPr>
          <a:xfrm>
            <a:off x="1957754" y="2719938"/>
            <a:ext cx="716197" cy="523220"/>
          </a:xfrm>
          <a:prstGeom prst="rect">
            <a:avLst/>
          </a:prstGeom>
          <a:noFill/>
        </p:spPr>
        <p:txBody>
          <a:bodyPr wrap="square" rtlCol="0">
            <a:spAutoFit/>
          </a:bodyPr>
          <a:lstStyle/>
          <a:p>
            <a:r>
              <a:rPr lang="en-GB" sz="2800" b="1" dirty="0" smtClean="0">
                <a:solidFill>
                  <a:srgbClr val="FF0000"/>
                </a:solidFill>
              </a:rPr>
              <a:t>L+T</a:t>
            </a:r>
            <a:endParaRPr lang="en-GB" sz="2800" b="1" dirty="0">
              <a:solidFill>
                <a:srgbClr val="FF0000"/>
              </a:solidFill>
            </a:endParaRPr>
          </a:p>
        </p:txBody>
      </p:sp>
      <p:sp>
        <p:nvSpPr>
          <p:cNvPr id="9" name="TextBox 8"/>
          <p:cNvSpPr txBox="1"/>
          <p:nvPr/>
        </p:nvSpPr>
        <p:spPr>
          <a:xfrm>
            <a:off x="2586866" y="2568610"/>
            <a:ext cx="359342" cy="523220"/>
          </a:xfrm>
          <a:prstGeom prst="rect">
            <a:avLst/>
          </a:prstGeom>
          <a:noFill/>
        </p:spPr>
        <p:txBody>
          <a:bodyPr wrap="square" rtlCol="0">
            <a:spAutoFit/>
          </a:bodyPr>
          <a:lstStyle/>
          <a:p>
            <a:r>
              <a:rPr lang="en-GB" sz="2800" b="1" dirty="0" smtClean="0">
                <a:solidFill>
                  <a:srgbClr val="FF0000"/>
                </a:solidFill>
              </a:rPr>
              <a:t>M</a:t>
            </a:r>
            <a:endParaRPr lang="en-GB" sz="2800" b="1" dirty="0">
              <a:solidFill>
                <a:srgbClr val="FF0000"/>
              </a:solidFill>
            </a:endParaRPr>
          </a:p>
        </p:txBody>
      </p:sp>
      <p:sp>
        <p:nvSpPr>
          <p:cNvPr id="10" name="TextBox 9"/>
          <p:cNvSpPr txBox="1"/>
          <p:nvPr/>
        </p:nvSpPr>
        <p:spPr>
          <a:xfrm>
            <a:off x="2383666" y="4017654"/>
            <a:ext cx="290286" cy="523220"/>
          </a:xfrm>
          <a:prstGeom prst="rect">
            <a:avLst/>
          </a:prstGeom>
          <a:noFill/>
        </p:spPr>
        <p:txBody>
          <a:bodyPr wrap="square" rtlCol="0">
            <a:spAutoFit/>
          </a:bodyPr>
          <a:lstStyle/>
          <a:p>
            <a:r>
              <a:rPr lang="en-GB" sz="2800" b="1" dirty="0" smtClean="0">
                <a:solidFill>
                  <a:srgbClr val="FF0000"/>
                </a:solidFill>
              </a:rPr>
              <a:t>D</a:t>
            </a:r>
            <a:endParaRPr lang="en-GB" sz="2800" b="1" dirty="0">
              <a:solidFill>
                <a:srgbClr val="FF0000"/>
              </a:solidFill>
            </a:endParaRPr>
          </a:p>
        </p:txBody>
      </p:sp>
      <p:cxnSp>
        <p:nvCxnSpPr>
          <p:cNvPr id="12" name="Straight Connector 11"/>
          <p:cNvCxnSpPr/>
          <p:nvPr/>
        </p:nvCxnSpPr>
        <p:spPr>
          <a:xfrm>
            <a:off x="8310964" y="1847919"/>
            <a:ext cx="1641928" cy="62565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0132989" y="2019520"/>
            <a:ext cx="1392038" cy="37890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331832" y="2427026"/>
            <a:ext cx="336952" cy="523220"/>
          </a:xfrm>
          <a:prstGeom prst="rect">
            <a:avLst/>
          </a:prstGeom>
        </p:spPr>
        <p:txBody>
          <a:bodyPr wrap="none">
            <a:spAutoFit/>
          </a:bodyPr>
          <a:lstStyle/>
          <a:p>
            <a:r>
              <a:rPr lang="en-GB" sz="2800" b="1" dirty="0" smtClean="0">
                <a:solidFill>
                  <a:srgbClr val="FF0000"/>
                </a:solidFill>
              </a:rPr>
              <a:t>L</a:t>
            </a:r>
            <a:endParaRPr lang="en-GB" sz="2800" dirty="0"/>
          </a:p>
        </p:txBody>
      </p:sp>
      <p:sp>
        <p:nvSpPr>
          <p:cNvPr id="13" name="Rectangle 12"/>
          <p:cNvSpPr/>
          <p:nvPr/>
        </p:nvSpPr>
        <p:spPr>
          <a:xfrm>
            <a:off x="6616537" y="1414832"/>
            <a:ext cx="362600" cy="523220"/>
          </a:xfrm>
          <a:prstGeom prst="rect">
            <a:avLst/>
          </a:prstGeom>
        </p:spPr>
        <p:txBody>
          <a:bodyPr wrap="none">
            <a:spAutoFit/>
          </a:bodyPr>
          <a:lstStyle/>
          <a:p>
            <a:r>
              <a:rPr lang="en-GB" sz="2800" b="1" dirty="0" smtClean="0">
                <a:solidFill>
                  <a:srgbClr val="FF0000"/>
                </a:solidFill>
              </a:rPr>
              <a:t>T</a:t>
            </a:r>
            <a:endParaRPr lang="en-GB" sz="2800" b="1" dirty="0">
              <a:solidFill>
                <a:srgbClr val="FF0000"/>
              </a:solidFill>
            </a:endParaRPr>
          </a:p>
        </p:txBody>
      </p:sp>
      <p:sp>
        <p:nvSpPr>
          <p:cNvPr id="15" name="Rectangle 14"/>
          <p:cNvSpPr/>
          <p:nvPr/>
        </p:nvSpPr>
        <p:spPr>
          <a:xfrm>
            <a:off x="10425487" y="1253889"/>
            <a:ext cx="498855" cy="523220"/>
          </a:xfrm>
          <a:prstGeom prst="rect">
            <a:avLst/>
          </a:prstGeom>
        </p:spPr>
        <p:txBody>
          <a:bodyPr wrap="none">
            <a:spAutoFit/>
          </a:bodyPr>
          <a:lstStyle/>
          <a:p>
            <a:r>
              <a:rPr lang="en-GB" sz="2800" b="1" dirty="0">
                <a:solidFill>
                  <a:srgbClr val="FF0000"/>
                </a:solidFill>
              </a:rPr>
              <a:t>M</a:t>
            </a:r>
          </a:p>
        </p:txBody>
      </p:sp>
      <p:sp>
        <p:nvSpPr>
          <p:cNvPr id="16" name="Rectangle 15"/>
          <p:cNvSpPr/>
          <p:nvPr/>
        </p:nvSpPr>
        <p:spPr>
          <a:xfrm>
            <a:off x="7844361" y="1414832"/>
            <a:ext cx="362600" cy="523220"/>
          </a:xfrm>
          <a:prstGeom prst="rect">
            <a:avLst/>
          </a:prstGeom>
        </p:spPr>
        <p:txBody>
          <a:bodyPr wrap="none">
            <a:spAutoFit/>
          </a:bodyPr>
          <a:lstStyle/>
          <a:p>
            <a:r>
              <a:rPr lang="en-GB" sz="2800" b="1" dirty="0">
                <a:solidFill>
                  <a:srgbClr val="FF0000"/>
                </a:solidFill>
              </a:rPr>
              <a:t>T</a:t>
            </a:r>
          </a:p>
        </p:txBody>
      </p:sp>
    </p:spTree>
    <p:extLst>
      <p:ext uri="{BB962C8B-B14F-4D97-AF65-F5344CB8AC3E}">
        <p14:creationId xmlns:p14="http://schemas.microsoft.com/office/powerpoint/2010/main" val="132039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1000"/>
                                        <p:tgtEl>
                                          <p:spTgt spid="7"/>
                                        </p:tgtEl>
                                      </p:cBhvr>
                                    </p:animEffect>
                                    <p:anim calcmode="lin" valueType="num">
                                      <p:cBhvr>
                                        <p:cTn id="57" dur="1000" fill="hold"/>
                                        <p:tgtEl>
                                          <p:spTgt spid="7"/>
                                        </p:tgtEl>
                                        <p:attrNameLst>
                                          <p:attrName>ppt_x</p:attrName>
                                        </p:attrNameLst>
                                      </p:cBhvr>
                                      <p:tavLst>
                                        <p:tav tm="0">
                                          <p:val>
                                            <p:strVal val="#ppt_x"/>
                                          </p:val>
                                        </p:tav>
                                        <p:tav tm="100000">
                                          <p:val>
                                            <p:strVal val="#ppt_x"/>
                                          </p:val>
                                        </p:tav>
                                      </p:tavLst>
                                    </p:anim>
                                    <p:anim calcmode="lin" valueType="num">
                                      <p:cBhvr>
                                        <p:cTn id="5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ppt_x"/>
                                          </p:val>
                                        </p:tav>
                                        <p:tav tm="100000">
                                          <p:val>
                                            <p:strVal val="#ppt_x"/>
                                          </p:val>
                                        </p:tav>
                                      </p:tavLst>
                                    </p:anim>
                                    <p:anim calcmode="lin" valueType="num">
                                      <p:cBhvr additive="base">
                                        <p:cTn id="6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500" fill="hold"/>
                                        <p:tgtEl>
                                          <p:spTgt spid="11"/>
                                        </p:tgtEl>
                                        <p:attrNameLst>
                                          <p:attrName>ppt_x</p:attrName>
                                        </p:attrNameLst>
                                      </p:cBhvr>
                                      <p:tavLst>
                                        <p:tav tm="0">
                                          <p:val>
                                            <p:strVal val="#ppt_x"/>
                                          </p:val>
                                        </p:tav>
                                        <p:tav tm="100000">
                                          <p:val>
                                            <p:strVal val="#ppt_x"/>
                                          </p:val>
                                        </p:tav>
                                      </p:tavLst>
                                    </p:anim>
                                    <p:anim calcmode="lin" valueType="num">
                                      <p:cBhvr additive="base">
                                        <p:cTn id="7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500" fill="hold"/>
                                        <p:tgtEl>
                                          <p:spTgt spid="16"/>
                                        </p:tgtEl>
                                        <p:attrNameLst>
                                          <p:attrName>ppt_x</p:attrName>
                                        </p:attrNameLst>
                                      </p:cBhvr>
                                      <p:tavLst>
                                        <p:tav tm="0">
                                          <p:val>
                                            <p:strVal val="#ppt_x"/>
                                          </p:val>
                                        </p:tav>
                                        <p:tav tm="100000">
                                          <p:val>
                                            <p:strVal val="#ppt_x"/>
                                          </p:val>
                                        </p:tav>
                                      </p:tavLst>
                                    </p:anim>
                                    <p:anim calcmode="lin" valueType="num">
                                      <p:cBhvr additive="base">
                                        <p:cTn id="8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additive="base">
                                        <p:cTn id="93" dur="500" fill="hold"/>
                                        <p:tgtEl>
                                          <p:spTgt spid="15"/>
                                        </p:tgtEl>
                                        <p:attrNameLst>
                                          <p:attrName>ppt_x</p:attrName>
                                        </p:attrNameLst>
                                      </p:cBhvr>
                                      <p:tavLst>
                                        <p:tav tm="0">
                                          <p:val>
                                            <p:strVal val="#ppt_x"/>
                                          </p:val>
                                        </p:tav>
                                        <p:tav tm="100000">
                                          <p:val>
                                            <p:strVal val="#ppt_x"/>
                                          </p:val>
                                        </p:tav>
                                      </p:tavLst>
                                    </p:anim>
                                    <p:anim calcmode="lin" valueType="num">
                                      <p:cBhvr additive="base">
                                        <p:cTn id="9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1000"/>
                                        <p:tgtEl>
                                          <p:spTgt spid="34"/>
                                        </p:tgtEl>
                                      </p:cBhvr>
                                    </p:animEffect>
                                    <p:anim calcmode="lin" valueType="num">
                                      <p:cBhvr>
                                        <p:cTn id="100" dur="1000" fill="hold"/>
                                        <p:tgtEl>
                                          <p:spTgt spid="34"/>
                                        </p:tgtEl>
                                        <p:attrNameLst>
                                          <p:attrName>ppt_x</p:attrName>
                                        </p:attrNameLst>
                                      </p:cBhvr>
                                      <p:tavLst>
                                        <p:tav tm="0">
                                          <p:val>
                                            <p:strVal val="#ppt_x"/>
                                          </p:val>
                                        </p:tav>
                                        <p:tav tm="100000">
                                          <p:val>
                                            <p:strVal val="#ppt_x"/>
                                          </p:val>
                                        </p:tav>
                                      </p:tavLst>
                                    </p:anim>
                                    <p:anim calcmode="lin" valueType="num">
                                      <p:cBhvr>
                                        <p:cTn id="10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34" grpId="0"/>
      <p:bldP spid="6" grpId="0"/>
      <p:bldP spid="8" grpId="0"/>
      <p:bldP spid="9" grpId="0"/>
      <p:bldP spid="10" grpId="0"/>
      <p:bldP spid="11" grpId="0"/>
      <p:bldP spid="13"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3465" y="510758"/>
            <a:ext cx="10214488" cy="4746928"/>
          </a:xfrm>
          <a:prstGeom prst="rect">
            <a:avLst/>
          </a:prstGeom>
        </p:spPr>
      </p:pic>
      <p:sp>
        <p:nvSpPr>
          <p:cNvPr id="2" name="TextBox 1"/>
          <p:cNvSpPr txBox="1"/>
          <p:nvPr/>
        </p:nvSpPr>
        <p:spPr>
          <a:xfrm>
            <a:off x="334333" y="5257686"/>
            <a:ext cx="11492752" cy="1323439"/>
          </a:xfrm>
          <a:prstGeom prst="rect">
            <a:avLst/>
          </a:prstGeom>
          <a:noFill/>
        </p:spPr>
        <p:txBody>
          <a:bodyPr wrap="square" rtlCol="0">
            <a:spAutoFit/>
          </a:bodyPr>
          <a:lstStyle/>
          <a:p>
            <a:pPr algn="ctr"/>
            <a:r>
              <a:rPr lang="en-GB" sz="2000" dirty="0" smtClean="0"/>
              <a:t>The famous ‘multi-coloured rock stop’ on the A838, </a:t>
            </a:r>
            <a:r>
              <a:rPr lang="en-GB" sz="2000" dirty="0"/>
              <a:t>a road cutting in the </a:t>
            </a:r>
            <a:r>
              <a:rPr lang="en-GB" sz="2000" dirty="0" err="1" smtClean="0"/>
              <a:t>Rhiconich</a:t>
            </a:r>
            <a:r>
              <a:rPr lang="en-GB" sz="2000" dirty="0" smtClean="0"/>
              <a:t> Terrane which shows ’the complexities of the </a:t>
            </a:r>
            <a:r>
              <a:rPr lang="en-GB" sz="2000" dirty="0" err="1" smtClean="0"/>
              <a:t>Lewisian</a:t>
            </a:r>
            <a:r>
              <a:rPr lang="en-GB" sz="2000" dirty="0" smtClean="0"/>
              <a:t> Gneiss Complex’ where grey tonalitic gneisses (</a:t>
            </a:r>
            <a:r>
              <a:rPr lang="en-GB" sz="2000" dirty="0"/>
              <a:t>~ </a:t>
            </a:r>
            <a:r>
              <a:rPr lang="en-GB" sz="2000" dirty="0" smtClean="0"/>
              <a:t>2820 Ma, with ‘well developed </a:t>
            </a:r>
            <a:r>
              <a:rPr lang="en-GB" sz="2000" dirty="0" err="1" smtClean="0"/>
              <a:t>gneissosity</a:t>
            </a:r>
            <a:r>
              <a:rPr lang="en-GB" sz="2000" dirty="0" smtClean="0"/>
              <a:t>’!) are cut by black Scourie Dykes  (</a:t>
            </a:r>
            <a:r>
              <a:rPr lang="en-GB" sz="2000" dirty="0"/>
              <a:t>~ </a:t>
            </a:r>
            <a:r>
              <a:rPr lang="en-GB" sz="2000" dirty="0" smtClean="0"/>
              <a:t>2200 Ma)  and pink </a:t>
            </a:r>
            <a:r>
              <a:rPr lang="en-GB" sz="2000" dirty="0" err="1" smtClean="0"/>
              <a:t>Laxfordian</a:t>
            </a:r>
            <a:r>
              <a:rPr lang="en-GB" sz="2000" dirty="0" smtClean="0"/>
              <a:t> granite (</a:t>
            </a:r>
            <a:r>
              <a:rPr lang="en-GB" sz="2000" dirty="0"/>
              <a:t>~ </a:t>
            </a:r>
            <a:r>
              <a:rPr lang="en-GB" sz="2000" dirty="0" smtClean="0"/>
              <a:t>1855 Ma)</a:t>
            </a:r>
          </a:p>
          <a:p>
            <a:pPr algn="ctr"/>
            <a:r>
              <a:rPr lang="en-GB" sz="2000" dirty="0" smtClean="0"/>
              <a:t>[Photo, Tony Elger; geological commentary, Maarten </a:t>
            </a:r>
            <a:r>
              <a:rPr lang="en-GB" sz="2000" dirty="0" err="1" smtClean="0"/>
              <a:t>Krabbendam</a:t>
            </a:r>
            <a:r>
              <a:rPr lang="en-GB" sz="2000" dirty="0" smtClean="0"/>
              <a:t> 2011]</a:t>
            </a:r>
            <a:endParaRPr lang="en-GB" sz="2000" dirty="0"/>
          </a:p>
        </p:txBody>
      </p:sp>
      <p:cxnSp>
        <p:nvCxnSpPr>
          <p:cNvPr id="5" name="Straight Arrow Connector 4"/>
          <p:cNvCxnSpPr/>
          <p:nvPr/>
        </p:nvCxnSpPr>
        <p:spPr>
          <a:xfrm flipH="1" flipV="1">
            <a:off x="6176684" y="3411394"/>
            <a:ext cx="338020" cy="2187388"/>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872752" y="3536461"/>
            <a:ext cx="968189" cy="23829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6717204" y="2653553"/>
            <a:ext cx="1354197" cy="322208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70965" y="170994"/>
            <a:ext cx="3392275" cy="646331"/>
          </a:xfrm>
          <a:prstGeom prst="rect">
            <a:avLst/>
          </a:prstGeom>
          <a:noFill/>
        </p:spPr>
        <p:txBody>
          <a:bodyPr wrap="none" rtlCol="0">
            <a:spAutoFit/>
          </a:bodyPr>
          <a:lstStyle/>
          <a:p>
            <a:r>
              <a:rPr lang="en-GB" sz="3600" dirty="0" smtClean="0"/>
              <a:t>Nice </a:t>
            </a:r>
            <a:r>
              <a:rPr lang="en-GB" sz="3600" dirty="0" err="1" smtClean="0"/>
              <a:t>Gneissosity</a:t>
            </a:r>
            <a:r>
              <a:rPr lang="en-GB" sz="3600" dirty="0" smtClean="0"/>
              <a:t>!</a:t>
            </a:r>
            <a:endParaRPr lang="en-GB" sz="3600" dirty="0"/>
          </a:p>
        </p:txBody>
      </p:sp>
    </p:spTree>
    <p:extLst>
      <p:ext uri="{BB962C8B-B14F-4D97-AF65-F5344CB8AC3E}">
        <p14:creationId xmlns:p14="http://schemas.microsoft.com/office/powerpoint/2010/main" val="194393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714" y="0"/>
            <a:ext cx="10515600" cy="711200"/>
          </a:xfrm>
        </p:spPr>
        <p:txBody>
          <a:bodyPr>
            <a:normAutofit/>
          </a:bodyPr>
          <a:lstStyle/>
          <a:p>
            <a:pPr algn="ctr"/>
            <a:r>
              <a:rPr lang="en-GB" sz="3600" dirty="0" smtClean="0"/>
              <a:t>Interim Conclusions </a:t>
            </a:r>
            <a:endParaRPr lang="en-GB" sz="3600" dirty="0"/>
          </a:p>
        </p:txBody>
      </p:sp>
      <p:sp>
        <p:nvSpPr>
          <p:cNvPr id="3" name="Content Placeholder 2"/>
          <p:cNvSpPr>
            <a:spLocks noGrp="1"/>
          </p:cNvSpPr>
          <p:nvPr>
            <p:ph idx="1"/>
          </p:nvPr>
        </p:nvSpPr>
        <p:spPr>
          <a:xfrm>
            <a:off x="457200" y="711199"/>
            <a:ext cx="11349318" cy="5824071"/>
          </a:xfrm>
        </p:spPr>
        <p:txBody>
          <a:bodyPr>
            <a:noAutofit/>
          </a:bodyPr>
          <a:lstStyle/>
          <a:p>
            <a:r>
              <a:rPr lang="en-GB" sz="2200" dirty="0" smtClean="0"/>
              <a:t>The Precambrian covers a </a:t>
            </a:r>
            <a:r>
              <a:rPr lang="en-GB" sz="2200" dirty="0" smtClean="0">
                <a:solidFill>
                  <a:srgbClr val="7030A0"/>
                </a:solidFill>
              </a:rPr>
              <a:t>vast period </a:t>
            </a:r>
            <a:r>
              <a:rPr lang="en-GB" sz="2200" dirty="0" smtClean="0"/>
              <a:t>of persistently enigmatic deep, deep time – more than seven-eighths of the earth’s history</a:t>
            </a:r>
            <a:endParaRPr lang="en-GB" sz="2200" dirty="0" smtClean="0">
              <a:solidFill>
                <a:srgbClr val="7030A0"/>
              </a:solidFill>
            </a:endParaRPr>
          </a:p>
          <a:p>
            <a:r>
              <a:rPr lang="en-GB" sz="2200" dirty="0" smtClean="0"/>
              <a:t>Conventional </a:t>
            </a:r>
            <a:r>
              <a:rPr lang="en-GB" sz="2200" dirty="0" smtClean="0">
                <a:solidFill>
                  <a:srgbClr val="7030A0"/>
                </a:solidFill>
              </a:rPr>
              <a:t>stratigraphic approaches </a:t>
            </a:r>
            <a:r>
              <a:rPr lang="en-GB" sz="2200" dirty="0" smtClean="0"/>
              <a:t>to the relative dating of Precambrian rock formations are </a:t>
            </a:r>
            <a:r>
              <a:rPr lang="en-GB" sz="2200" dirty="0" smtClean="0">
                <a:solidFill>
                  <a:srgbClr val="7030A0"/>
                </a:solidFill>
              </a:rPr>
              <a:t>largely inappropriate because of the predominance of metamorphic rocks</a:t>
            </a:r>
            <a:r>
              <a:rPr lang="en-GB" sz="2200" dirty="0" smtClean="0"/>
              <a:t>, though sedimentary sequences are not unknown</a:t>
            </a:r>
          </a:p>
          <a:p>
            <a:r>
              <a:rPr lang="en-GB" sz="2200" dirty="0" smtClean="0"/>
              <a:t>But radiometric</a:t>
            </a:r>
            <a:r>
              <a:rPr lang="en-GB" sz="2200" dirty="0" smtClean="0">
                <a:solidFill>
                  <a:srgbClr val="7030A0"/>
                </a:solidFill>
              </a:rPr>
              <a:t> clocks </a:t>
            </a:r>
            <a:r>
              <a:rPr lang="en-GB" sz="2200" dirty="0" smtClean="0"/>
              <a:t>using patterns of radioactive decay provide </a:t>
            </a:r>
            <a:r>
              <a:rPr lang="en-GB" sz="2200" dirty="0" smtClean="0">
                <a:solidFill>
                  <a:srgbClr val="7030A0"/>
                </a:solidFill>
              </a:rPr>
              <a:t>good absolute dating of these formations </a:t>
            </a:r>
            <a:r>
              <a:rPr lang="en-GB" sz="2200" dirty="0" smtClean="0"/>
              <a:t>back through the Proterozoic and the Archaean, and even into the </a:t>
            </a:r>
            <a:r>
              <a:rPr lang="en-GB" sz="2200" dirty="0" err="1" smtClean="0"/>
              <a:t>Hadean</a:t>
            </a:r>
            <a:r>
              <a:rPr lang="en-GB" sz="2200" dirty="0" smtClean="0"/>
              <a:t>, in North West Scotland and across the globe </a:t>
            </a:r>
          </a:p>
          <a:p>
            <a:r>
              <a:rPr lang="en-GB" sz="2200" dirty="0" smtClean="0"/>
              <a:t>Absolute dating plus structural and petrographic analyses have led to increasingly </a:t>
            </a:r>
            <a:r>
              <a:rPr lang="en-GB" sz="2200" dirty="0" smtClean="0">
                <a:solidFill>
                  <a:srgbClr val="7030A0"/>
                </a:solidFill>
              </a:rPr>
              <a:t>sophisticated accounts of sequences of rock formation and metamorphism </a:t>
            </a:r>
            <a:r>
              <a:rPr lang="en-GB" sz="2200" dirty="0" smtClean="0"/>
              <a:t>in the earth history of North West Scotland and elsewhere, and this knowledge is </a:t>
            </a:r>
            <a:r>
              <a:rPr lang="en-GB" sz="2200" dirty="0"/>
              <a:t>reflected in an </a:t>
            </a:r>
            <a:r>
              <a:rPr lang="en-GB" sz="2200" dirty="0">
                <a:solidFill>
                  <a:srgbClr val="7030A0"/>
                </a:solidFill>
              </a:rPr>
              <a:t>increasingly detailed </a:t>
            </a:r>
            <a:r>
              <a:rPr lang="en-GB" sz="2200" dirty="0" smtClean="0">
                <a:solidFill>
                  <a:srgbClr val="7030A0"/>
                </a:solidFill>
              </a:rPr>
              <a:t>Precambrian stratigraphic </a:t>
            </a:r>
            <a:r>
              <a:rPr lang="en-GB" sz="2200" dirty="0">
                <a:solidFill>
                  <a:srgbClr val="7030A0"/>
                </a:solidFill>
              </a:rPr>
              <a:t>column</a:t>
            </a:r>
            <a:endParaRPr lang="en-GB" sz="2200" dirty="0" smtClean="0"/>
          </a:p>
          <a:p>
            <a:r>
              <a:rPr lang="en-GB" sz="2200" dirty="0" smtClean="0">
                <a:solidFill>
                  <a:schemeClr val="accent6"/>
                </a:solidFill>
              </a:rPr>
              <a:t>As we will see in episode 2, there is a long history of unicellular life from the Archaean onward, but complex eukaryotic cells and multicellular organisms only developed in the Proterozoic, with the soft bodied Ediacaran fauna confined to the end of this eon</a:t>
            </a:r>
          </a:p>
          <a:p>
            <a:r>
              <a:rPr lang="en-GB" sz="2200" dirty="0" smtClean="0">
                <a:solidFill>
                  <a:schemeClr val="accent6"/>
                </a:solidFill>
              </a:rPr>
              <a:t>The Precambrian remains a focus of major controversies about earth history and early life but also ingenious research to overcome the limitations of the Precambrian geological record</a:t>
            </a:r>
            <a:endParaRPr lang="en-GB" sz="2200" dirty="0">
              <a:solidFill>
                <a:schemeClr val="accent6"/>
              </a:solidFill>
            </a:endParaRPr>
          </a:p>
        </p:txBody>
      </p:sp>
    </p:spTree>
    <p:extLst>
      <p:ext uri="{BB962C8B-B14F-4D97-AF65-F5344CB8AC3E}">
        <p14:creationId xmlns:p14="http://schemas.microsoft.com/office/powerpoint/2010/main" val="3289676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223" y="910143"/>
            <a:ext cx="1724659" cy="212065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178" y="3928611"/>
            <a:ext cx="1522150" cy="203164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3979" y="3926681"/>
            <a:ext cx="1785170" cy="2033638"/>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81049" y="965767"/>
            <a:ext cx="1541861" cy="2009407"/>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1071" y="850337"/>
            <a:ext cx="1530795" cy="2124368"/>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20372" y="963380"/>
            <a:ext cx="1768993" cy="2014182"/>
          </a:xfrm>
          <a:prstGeom prst="rect">
            <a:avLst/>
          </a:prstGeom>
        </p:spPr>
      </p:pic>
      <p:sp>
        <p:nvSpPr>
          <p:cNvPr id="10" name="TextBox 9"/>
          <p:cNvSpPr txBox="1"/>
          <p:nvPr/>
        </p:nvSpPr>
        <p:spPr>
          <a:xfrm>
            <a:off x="294178" y="186581"/>
            <a:ext cx="11372046" cy="523220"/>
          </a:xfrm>
          <a:prstGeom prst="rect">
            <a:avLst/>
          </a:prstGeom>
          <a:noFill/>
        </p:spPr>
        <p:txBody>
          <a:bodyPr wrap="square" rtlCol="0">
            <a:spAutoFit/>
          </a:bodyPr>
          <a:lstStyle/>
          <a:p>
            <a:r>
              <a:rPr lang="en-GB" sz="2800" dirty="0" smtClean="0"/>
              <a:t>Some key figures in controversies about the earth and life in the Precambrian</a:t>
            </a:r>
            <a:endParaRPr lang="en-GB" sz="2800" dirty="0"/>
          </a:p>
        </p:txBody>
      </p:sp>
      <p:sp>
        <p:nvSpPr>
          <p:cNvPr id="11" name="TextBox 10"/>
          <p:cNvSpPr txBox="1"/>
          <p:nvPr/>
        </p:nvSpPr>
        <p:spPr>
          <a:xfrm>
            <a:off x="1977056" y="910143"/>
            <a:ext cx="1336263" cy="2031325"/>
          </a:xfrm>
          <a:prstGeom prst="rect">
            <a:avLst/>
          </a:prstGeom>
          <a:noFill/>
        </p:spPr>
        <p:txBody>
          <a:bodyPr wrap="none" rtlCol="0">
            <a:spAutoFit/>
          </a:bodyPr>
          <a:lstStyle/>
          <a:p>
            <a:r>
              <a:rPr lang="en-GB" dirty="0" smtClean="0"/>
              <a:t>William </a:t>
            </a:r>
          </a:p>
          <a:p>
            <a:r>
              <a:rPr lang="en-GB" dirty="0" smtClean="0"/>
              <a:t>Thompson,</a:t>
            </a:r>
          </a:p>
          <a:p>
            <a:r>
              <a:rPr lang="en-GB" dirty="0" smtClean="0"/>
              <a:t>Lord Kelvin</a:t>
            </a:r>
          </a:p>
          <a:p>
            <a:r>
              <a:rPr lang="en-GB" dirty="0" smtClean="0"/>
              <a:t>1821-1907</a:t>
            </a:r>
          </a:p>
          <a:p>
            <a:r>
              <a:rPr lang="en-GB" dirty="0" smtClean="0">
                <a:solidFill>
                  <a:srgbClr val="FF0000"/>
                </a:solidFill>
              </a:rPr>
              <a:t>Age of Earth</a:t>
            </a:r>
          </a:p>
          <a:p>
            <a:r>
              <a:rPr lang="en-GB" dirty="0" smtClean="0">
                <a:solidFill>
                  <a:srgbClr val="FF0000"/>
                </a:solidFill>
              </a:rPr>
              <a:t>only 40-90</a:t>
            </a:r>
          </a:p>
          <a:p>
            <a:r>
              <a:rPr lang="en-GB" dirty="0" smtClean="0">
                <a:solidFill>
                  <a:srgbClr val="FF0000"/>
                </a:solidFill>
              </a:rPr>
              <a:t>Ma </a:t>
            </a:r>
            <a:endParaRPr lang="en-GB" dirty="0">
              <a:solidFill>
                <a:srgbClr val="FF0000"/>
              </a:solidFill>
            </a:endParaRPr>
          </a:p>
        </p:txBody>
      </p:sp>
      <p:sp>
        <p:nvSpPr>
          <p:cNvPr id="12" name="Rectangle 11"/>
          <p:cNvSpPr/>
          <p:nvPr/>
        </p:nvSpPr>
        <p:spPr>
          <a:xfrm>
            <a:off x="5122442" y="934249"/>
            <a:ext cx="1191352" cy="2031325"/>
          </a:xfrm>
          <a:prstGeom prst="rect">
            <a:avLst/>
          </a:prstGeom>
        </p:spPr>
        <p:txBody>
          <a:bodyPr wrap="none">
            <a:spAutoFit/>
          </a:bodyPr>
          <a:lstStyle/>
          <a:p>
            <a:r>
              <a:rPr lang="en-GB" dirty="0" smtClean="0"/>
              <a:t>Arthur </a:t>
            </a:r>
          </a:p>
          <a:p>
            <a:r>
              <a:rPr lang="en-GB" dirty="0" smtClean="0"/>
              <a:t>Holmes</a:t>
            </a:r>
          </a:p>
          <a:p>
            <a:r>
              <a:rPr lang="en-GB" dirty="0" smtClean="0"/>
              <a:t>1890-1965</a:t>
            </a:r>
          </a:p>
          <a:p>
            <a:r>
              <a:rPr lang="en-GB" dirty="0" smtClean="0">
                <a:solidFill>
                  <a:srgbClr val="FF0000"/>
                </a:solidFill>
              </a:rPr>
              <a:t>Age of </a:t>
            </a:r>
          </a:p>
          <a:p>
            <a:r>
              <a:rPr lang="en-GB" dirty="0" smtClean="0">
                <a:solidFill>
                  <a:srgbClr val="FF0000"/>
                </a:solidFill>
              </a:rPr>
              <a:t>Earth</a:t>
            </a:r>
          </a:p>
          <a:p>
            <a:r>
              <a:rPr lang="en-GB" dirty="0" smtClean="0">
                <a:solidFill>
                  <a:srgbClr val="FF0000"/>
                </a:solidFill>
              </a:rPr>
              <a:t>about </a:t>
            </a:r>
          </a:p>
          <a:p>
            <a:r>
              <a:rPr lang="en-GB" dirty="0" smtClean="0">
                <a:solidFill>
                  <a:srgbClr val="FF0000"/>
                </a:solidFill>
              </a:rPr>
              <a:t>3000 Ma</a:t>
            </a:r>
            <a:endParaRPr lang="en-GB" dirty="0">
              <a:solidFill>
                <a:srgbClr val="FF0000"/>
              </a:solidFill>
            </a:endParaRPr>
          </a:p>
        </p:txBody>
      </p:sp>
      <p:sp>
        <p:nvSpPr>
          <p:cNvPr id="13" name="Rectangle 12"/>
          <p:cNvSpPr/>
          <p:nvPr/>
        </p:nvSpPr>
        <p:spPr>
          <a:xfrm>
            <a:off x="10640977" y="963380"/>
            <a:ext cx="1367169" cy="2031325"/>
          </a:xfrm>
          <a:prstGeom prst="rect">
            <a:avLst/>
          </a:prstGeom>
        </p:spPr>
        <p:txBody>
          <a:bodyPr wrap="none">
            <a:spAutoFit/>
          </a:bodyPr>
          <a:lstStyle/>
          <a:p>
            <a:r>
              <a:rPr lang="en-GB" dirty="0" smtClean="0"/>
              <a:t>‘</a:t>
            </a:r>
            <a:r>
              <a:rPr lang="en-GB" dirty="0" err="1" smtClean="0"/>
              <a:t>Dolf</a:t>
            </a:r>
            <a:r>
              <a:rPr lang="en-GB" dirty="0" smtClean="0"/>
              <a:t>’</a:t>
            </a:r>
            <a:br>
              <a:rPr lang="en-GB" dirty="0" smtClean="0"/>
            </a:br>
            <a:r>
              <a:rPr lang="en-GB" dirty="0" smtClean="0"/>
              <a:t>Seilacher</a:t>
            </a:r>
          </a:p>
          <a:p>
            <a:r>
              <a:rPr lang="en-GB" dirty="0" smtClean="0"/>
              <a:t>1925-2014</a:t>
            </a:r>
          </a:p>
          <a:p>
            <a:r>
              <a:rPr lang="en-GB" dirty="0" smtClean="0">
                <a:solidFill>
                  <a:schemeClr val="accent2">
                    <a:lumMod val="75000"/>
                  </a:schemeClr>
                </a:solidFill>
              </a:rPr>
              <a:t>Ediacaran </a:t>
            </a:r>
          </a:p>
          <a:p>
            <a:r>
              <a:rPr lang="en-GB">
                <a:solidFill>
                  <a:schemeClr val="accent2">
                    <a:lumMod val="75000"/>
                  </a:schemeClr>
                </a:solidFill>
              </a:rPr>
              <a:t>f</a:t>
            </a:r>
            <a:r>
              <a:rPr lang="en-GB" smtClean="0">
                <a:solidFill>
                  <a:schemeClr val="accent2">
                    <a:lumMod val="75000"/>
                  </a:schemeClr>
                </a:solidFill>
              </a:rPr>
              <a:t>auna </a:t>
            </a:r>
            <a:r>
              <a:rPr lang="en-GB" dirty="0" smtClean="0">
                <a:solidFill>
                  <a:schemeClr val="accent2">
                    <a:lumMod val="75000"/>
                  </a:schemeClr>
                </a:solidFill>
              </a:rPr>
              <a:t>as </a:t>
            </a:r>
          </a:p>
          <a:p>
            <a:r>
              <a:rPr lang="en-GB" dirty="0" smtClean="0">
                <a:solidFill>
                  <a:schemeClr val="accent2">
                    <a:lumMod val="75000"/>
                  </a:schemeClr>
                </a:solidFill>
              </a:rPr>
              <a:t>evolutionary</a:t>
            </a:r>
          </a:p>
          <a:p>
            <a:r>
              <a:rPr lang="en-GB" dirty="0" smtClean="0">
                <a:solidFill>
                  <a:schemeClr val="accent2">
                    <a:lumMod val="75000"/>
                  </a:schemeClr>
                </a:solidFill>
              </a:rPr>
              <a:t>dead end</a:t>
            </a:r>
            <a:endParaRPr lang="en-GB" dirty="0">
              <a:solidFill>
                <a:schemeClr val="accent2">
                  <a:lumMod val="75000"/>
                </a:schemeClr>
              </a:solidFill>
            </a:endParaRPr>
          </a:p>
        </p:txBody>
      </p:sp>
      <p:sp>
        <p:nvSpPr>
          <p:cNvPr id="14" name="Rectangle 13"/>
          <p:cNvSpPr/>
          <p:nvPr/>
        </p:nvSpPr>
        <p:spPr>
          <a:xfrm flipH="1">
            <a:off x="7836422" y="999475"/>
            <a:ext cx="1402656" cy="2308324"/>
          </a:xfrm>
          <a:prstGeom prst="rect">
            <a:avLst/>
          </a:prstGeom>
        </p:spPr>
        <p:txBody>
          <a:bodyPr wrap="square">
            <a:spAutoFit/>
          </a:bodyPr>
          <a:lstStyle/>
          <a:p>
            <a:r>
              <a:rPr lang="en-GB" dirty="0" smtClean="0"/>
              <a:t>Martin </a:t>
            </a:r>
            <a:r>
              <a:rPr lang="en-GB" dirty="0" err="1" smtClean="0"/>
              <a:t>Glaessner</a:t>
            </a:r>
            <a:endParaRPr lang="en-GB" dirty="0" smtClean="0"/>
          </a:p>
          <a:p>
            <a:r>
              <a:rPr lang="en-GB" dirty="0" smtClean="0"/>
              <a:t>1906-1989</a:t>
            </a:r>
          </a:p>
          <a:p>
            <a:r>
              <a:rPr lang="en-GB" dirty="0" smtClean="0">
                <a:solidFill>
                  <a:schemeClr val="accent2">
                    <a:lumMod val="75000"/>
                  </a:schemeClr>
                </a:solidFill>
              </a:rPr>
              <a:t>Ediacaran</a:t>
            </a:r>
          </a:p>
          <a:p>
            <a:r>
              <a:rPr lang="en-GB" dirty="0" smtClean="0">
                <a:solidFill>
                  <a:schemeClr val="accent2">
                    <a:lumMod val="75000"/>
                  </a:schemeClr>
                </a:solidFill>
              </a:rPr>
              <a:t>fauna as precursors of animals</a:t>
            </a:r>
          </a:p>
          <a:p>
            <a:endParaRPr lang="en-GB" dirty="0"/>
          </a:p>
        </p:txBody>
      </p:sp>
      <p:sp>
        <p:nvSpPr>
          <p:cNvPr id="15" name="Rectangle 14"/>
          <p:cNvSpPr/>
          <p:nvPr/>
        </p:nvSpPr>
        <p:spPr>
          <a:xfrm>
            <a:off x="4983385" y="3885876"/>
            <a:ext cx="1243289" cy="2031325"/>
          </a:xfrm>
          <a:prstGeom prst="rect">
            <a:avLst/>
          </a:prstGeom>
        </p:spPr>
        <p:txBody>
          <a:bodyPr wrap="none">
            <a:spAutoFit/>
          </a:bodyPr>
          <a:lstStyle/>
          <a:p>
            <a:r>
              <a:rPr lang="en-GB" dirty="0" smtClean="0"/>
              <a:t>Bill </a:t>
            </a:r>
          </a:p>
          <a:p>
            <a:r>
              <a:rPr lang="en-GB" dirty="0" err="1" smtClean="0"/>
              <a:t>Schopf</a:t>
            </a:r>
            <a:endParaRPr lang="en-GB" dirty="0" smtClean="0"/>
          </a:p>
          <a:p>
            <a:r>
              <a:rPr lang="en-GB" dirty="0" smtClean="0"/>
              <a:t>1941-</a:t>
            </a:r>
          </a:p>
          <a:p>
            <a:r>
              <a:rPr lang="en-GB" dirty="0" smtClean="0">
                <a:solidFill>
                  <a:srgbClr val="00B050"/>
                </a:solidFill>
              </a:rPr>
              <a:t>Discoverer </a:t>
            </a:r>
          </a:p>
          <a:p>
            <a:r>
              <a:rPr lang="en-GB" dirty="0" smtClean="0">
                <a:solidFill>
                  <a:srgbClr val="00B050"/>
                </a:solidFill>
              </a:rPr>
              <a:t>of oldest</a:t>
            </a:r>
          </a:p>
          <a:p>
            <a:r>
              <a:rPr lang="en-GB" dirty="0" smtClean="0">
                <a:solidFill>
                  <a:srgbClr val="00B050"/>
                </a:solidFill>
              </a:rPr>
              <a:t>Archaean</a:t>
            </a:r>
          </a:p>
          <a:p>
            <a:r>
              <a:rPr lang="en-GB" dirty="0" smtClean="0">
                <a:solidFill>
                  <a:srgbClr val="00B050"/>
                </a:solidFill>
              </a:rPr>
              <a:t>fossils </a:t>
            </a:r>
            <a:endParaRPr lang="en-GB" dirty="0">
              <a:solidFill>
                <a:srgbClr val="00B050"/>
              </a:solidFill>
            </a:endParaRPr>
          </a:p>
        </p:txBody>
      </p:sp>
      <p:sp>
        <p:nvSpPr>
          <p:cNvPr id="16" name="Rectangle 15"/>
          <p:cNvSpPr/>
          <p:nvPr/>
        </p:nvSpPr>
        <p:spPr>
          <a:xfrm>
            <a:off x="7824813" y="3901655"/>
            <a:ext cx="1216039" cy="2031325"/>
          </a:xfrm>
          <a:prstGeom prst="rect">
            <a:avLst/>
          </a:prstGeom>
        </p:spPr>
        <p:txBody>
          <a:bodyPr wrap="none">
            <a:spAutoFit/>
          </a:bodyPr>
          <a:lstStyle/>
          <a:p>
            <a:r>
              <a:rPr lang="en-GB" dirty="0" smtClean="0"/>
              <a:t>Martin </a:t>
            </a:r>
            <a:br>
              <a:rPr lang="en-GB" dirty="0" smtClean="0"/>
            </a:br>
            <a:r>
              <a:rPr lang="en-GB" dirty="0" err="1" smtClean="0"/>
              <a:t>Brasier</a:t>
            </a:r>
            <a:endParaRPr lang="en-GB" dirty="0" smtClean="0"/>
          </a:p>
          <a:p>
            <a:r>
              <a:rPr lang="en-GB" dirty="0" smtClean="0"/>
              <a:t>1947-2014</a:t>
            </a:r>
          </a:p>
          <a:p>
            <a:r>
              <a:rPr lang="en-GB" dirty="0" smtClean="0">
                <a:solidFill>
                  <a:srgbClr val="00B050"/>
                </a:solidFill>
              </a:rPr>
              <a:t>Sceptical </a:t>
            </a:r>
          </a:p>
          <a:p>
            <a:r>
              <a:rPr lang="en-GB" dirty="0" smtClean="0">
                <a:solidFill>
                  <a:srgbClr val="00B050"/>
                </a:solidFill>
              </a:rPr>
              <a:t>appraisal</a:t>
            </a:r>
          </a:p>
          <a:p>
            <a:r>
              <a:rPr lang="en-GB" dirty="0" smtClean="0">
                <a:solidFill>
                  <a:srgbClr val="00B050"/>
                </a:solidFill>
              </a:rPr>
              <a:t>of oldest</a:t>
            </a:r>
          </a:p>
          <a:p>
            <a:r>
              <a:rPr lang="en-GB" dirty="0" smtClean="0">
                <a:solidFill>
                  <a:srgbClr val="00B050"/>
                </a:solidFill>
              </a:rPr>
              <a:t>“fossils”</a:t>
            </a:r>
            <a:endParaRPr lang="en-GB" dirty="0">
              <a:solidFill>
                <a:srgbClr val="00B050"/>
              </a:solidFill>
            </a:endParaRPr>
          </a:p>
        </p:txBody>
      </p:sp>
      <p:sp>
        <p:nvSpPr>
          <p:cNvPr id="17" name="Rectangle 16"/>
          <p:cNvSpPr/>
          <p:nvPr/>
        </p:nvSpPr>
        <p:spPr>
          <a:xfrm>
            <a:off x="1816328" y="3921693"/>
            <a:ext cx="1251305" cy="2031325"/>
          </a:xfrm>
          <a:prstGeom prst="rect">
            <a:avLst/>
          </a:prstGeom>
        </p:spPr>
        <p:txBody>
          <a:bodyPr wrap="none">
            <a:spAutoFit/>
          </a:bodyPr>
          <a:lstStyle/>
          <a:p>
            <a:r>
              <a:rPr lang="en-GB" dirty="0" smtClean="0"/>
              <a:t>Lynn </a:t>
            </a:r>
            <a:br>
              <a:rPr lang="en-GB" dirty="0" smtClean="0"/>
            </a:br>
            <a:r>
              <a:rPr lang="en-GB" dirty="0" err="1" smtClean="0"/>
              <a:t>Margulis</a:t>
            </a:r>
            <a:endParaRPr lang="en-GB" dirty="0" smtClean="0"/>
          </a:p>
          <a:p>
            <a:r>
              <a:rPr lang="en-GB" dirty="0" smtClean="0"/>
              <a:t>1938-2011</a:t>
            </a:r>
          </a:p>
          <a:p>
            <a:r>
              <a:rPr lang="en-GB" dirty="0" smtClean="0">
                <a:solidFill>
                  <a:srgbClr val="0070C0"/>
                </a:solidFill>
              </a:rPr>
              <a:t>Theorist of </a:t>
            </a:r>
          </a:p>
          <a:p>
            <a:r>
              <a:rPr lang="en-GB" dirty="0" smtClean="0">
                <a:solidFill>
                  <a:srgbClr val="0070C0"/>
                </a:solidFill>
              </a:rPr>
              <a:t>symbiotic </a:t>
            </a:r>
          </a:p>
          <a:p>
            <a:r>
              <a:rPr lang="en-GB" dirty="0" smtClean="0">
                <a:solidFill>
                  <a:srgbClr val="0070C0"/>
                </a:solidFill>
              </a:rPr>
              <a:t>origins of</a:t>
            </a:r>
          </a:p>
          <a:p>
            <a:r>
              <a:rPr lang="en-GB" dirty="0" smtClean="0">
                <a:solidFill>
                  <a:srgbClr val="0070C0"/>
                </a:solidFill>
              </a:rPr>
              <a:t>eukaryotes</a:t>
            </a:r>
            <a:endParaRPr lang="en-GB" dirty="0">
              <a:solidFill>
                <a:srgbClr val="0070C0"/>
              </a:solidFill>
            </a:endParaRPr>
          </a:p>
        </p:txBody>
      </p:sp>
      <p:sp>
        <p:nvSpPr>
          <p:cNvPr id="18" name="Rectangle 17"/>
          <p:cNvSpPr/>
          <p:nvPr/>
        </p:nvSpPr>
        <p:spPr>
          <a:xfrm>
            <a:off x="10622910" y="3865564"/>
            <a:ext cx="1356653" cy="1754326"/>
          </a:xfrm>
          <a:prstGeom prst="rect">
            <a:avLst/>
          </a:prstGeom>
        </p:spPr>
        <p:txBody>
          <a:bodyPr wrap="none">
            <a:spAutoFit/>
          </a:bodyPr>
          <a:lstStyle/>
          <a:p>
            <a:r>
              <a:rPr lang="en-GB" dirty="0" smtClean="0"/>
              <a:t>Joseph </a:t>
            </a:r>
          </a:p>
          <a:p>
            <a:r>
              <a:rPr lang="en-GB" dirty="0" err="1" smtClean="0"/>
              <a:t>Kirschvink</a:t>
            </a:r>
            <a:endParaRPr lang="en-GB" dirty="0" smtClean="0"/>
          </a:p>
          <a:p>
            <a:r>
              <a:rPr lang="en-GB" dirty="0" smtClean="0"/>
              <a:t>1953-</a:t>
            </a:r>
          </a:p>
          <a:p>
            <a:r>
              <a:rPr lang="en-GB" dirty="0" smtClean="0">
                <a:solidFill>
                  <a:srgbClr val="7030A0"/>
                </a:solidFill>
              </a:rPr>
              <a:t>Proponent</a:t>
            </a:r>
          </a:p>
          <a:p>
            <a:r>
              <a:rPr lang="en-GB" dirty="0" smtClean="0">
                <a:solidFill>
                  <a:srgbClr val="7030A0"/>
                </a:solidFill>
              </a:rPr>
              <a:t>of “snowball</a:t>
            </a:r>
          </a:p>
          <a:p>
            <a:r>
              <a:rPr lang="en-GB" dirty="0" smtClean="0">
                <a:solidFill>
                  <a:srgbClr val="7030A0"/>
                </a:solidFill>
              </a:rPr>
              <a:t>earth” </a:t>
            </a:r>
            <a:endParaRPr lang="en-GB" dirty="0">
              <a:solidFill>
                <a:srgbClr val="7030A0"/>
              </a:solidFill>
            </a:endParaRPr>
          </a:p>
        </p:txBody>
      </p:sp>
      <p:pic>
        <p:nvPicPr>
          <p:cNvPr id="19" name="Pictur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028104" y="3865564"/>
            <a:ext cx="1612873" cy="2143579"/>
          </a:xfrm>
          <a:prstGeom prst="rect">
            <a:avLst/>
          </a:prstGeom>
        </p:spPr>
      </p:pic>
      <p:sp>
        <p:nvSpPr>
          <p:cNvPr id="3" name="TextBox 2"/>
          <p:cNvSpPr txBox="1"/>
          <p:nvPr/>
        </p:nvSpPr>
        <p:spPr>
          <a:xfrm>
            <a:off x="212265" y="3058617"/>
            <a:ext cx="11535872" cy="646331"/>
          </a:xfrm>
          <a:prstGeom prst="rect">
            <a:avLst/>
          </a:prstGeom>
          <a:noFill/>
        </p:spPr>
        <p:txBody>
          <a:bodyPr wrap="square" rtlCol="0">
            <a:spAutoFit/>
          </a:bodyPr>
          <a:lstStyle/>
          <a:p>
            <a:r>
              <a:rPr lang="en-GB" dirty="0" smtClean="0">
                <a:solidFill>
                  <a:srgbClr val="FF0000"/>
                </a:solidFill>
              </a:rPr>
              <a:t>Kelvin’s estimates cut the time available for geological and evolutionary </a:t>
            </a:r>
          </a:p>
          <a:p>
            <a:r>
              <a:rPr lang="en-GB" dirty="0" smtClean="0">
                <a:solidFill>
                  <a:srgbClr val="FF0000"/>
                </a:solidFill>
              </a:rPr>
              <a:t>processes, while Holmes’s radiometric results </a:t>
            </a:r>
            <a:r>
              <a:rPr lang="en-GB" smtClean="0">
                <a:solidFill>
                  <a:srgbClr val="FF0000"/>
                </a:solidFill>
              </a:rPr>
              <a:t>gave much more </a:t>
            </a:r>
            <a:r>
              <a:rPr lang="en-GB" dirty="0" smtClean="0">
                <a:solidFill>
                  <a:srgbClr val="FF0000"/>
                </a:solidFill>
              </a:rPr>
              <a:t>time</a:t>
            </a:r>
            <a:endParaRPr lang="en-GB" dirty="0">
              <a:solidFill>
                <a:srgbClr val="FF0000"/>
              </a:solidFill>
            </a:endParaRPr>
          </a:p>
        </p:txBody>
      </p:sp>
      <p:sp>
        <p:nvSpPr>
          <p:cNvPr id="20" name="TextBox 19"/>
          <p:cNvSpPr txBox="1"/>
          <p:nvPr/>
        </p:nvSpPr>
        <p:spPr>
          <a:xfrm flipH="1">
            <a:off x="272222" y="6149725"/>
            <a:ext cx="11214927" cy="369332"/>
          </a:xfrm>
          <a:prstGeom prst="rect">
            <a:avLst/>
          </a:prstGeom>
          <a:noFill/>
        </p:spPr>
        <p:txBody>
          <a:bodyPr wrap="square" rtlCol="0">
            <a:spAutoFit/>
          </a:bodyPr>
          <a:lstStyle/>
          <a:p>
            <a:pPr algn="ctr"/>
            <a:r>
              <a:rPr lang="en-GB" dirty="0" smtClean="0"/>
              <a:t>In episode two we will meet other protagonists in analysing these processes, including those depicted above</a:t>
            </a:r>
            <a:endParaRPr lang="en-GB" dirty="0"/>
          </a:p>
        </p:txBody>
      </p:sp>
      <p:pic>
        <p:nvPicPr>
          <p:cNvPr id="21" name="Picture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29938" y="3845530"/>
            <a:ext cx="1735615" cy="2107488"/>
          </a:xfrm>
          <a:prstGeom prst="rect">
            <a:avLst/>
          </a:prstGeom>
        </p:spPr>
      </p:pic>
    </p:spTree>
    <p:extLst>
      <p:ext uri="{BB962C8B-B14F-4D97-AF65-F5344CB8AC3E}">
        <p14:creationId xmlns:p14="http://schemas.microsoft.com/office/powerpoint/2010/main" val="394590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500" fill="hold"/>
                                        <p:tgtEl>
                                          <p:spTgt spid="6"/>
                                        </p:tgtEl>
                                        <p:attrNameLst>
                                          <p:attrName>ppt_x</p:attrName>
                                        </p:attrNameLst>
                                      </p:cBhvr>
                                      <p:tavLst>
                                        <p:tav tm="0">
                                          <p:val>
                                            <p:strVal val="#ppt_x"/>
                                          </p:val>
                                        </p:tav>
                                        <p:tav tm="100000">
                                          <p:val>
                                            <p:strVal val="#ppt_x"/>
                                          </p:val>
                                        </p:tav>
                                      </p:tavLst>
                                    </p:anim>
                                    <p:anim calcmode="lin" valueType="num">
                                      <p:cBhvr additive="base">
                                        <p:cTn id="5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0"/>
                                        <p:tgtEl>
                                          <p:spTgt spid="13"/>
                                        </p:tgtEl>
                                      </p:cBhvr>
                                    </p:animEffect>
                                    <p:anim calcmode="lin" valueType="num">
                                      <p:cBhvr>
                                        <p:cTn id="57" dur="1000" fill="hold"/>
                                        <p:tgtEl>
                                          <p:spTgt spid="13"/>
                                        </p:tgtEl>
                                        <p:attrNameLst>
                                          <p:attrName>ppt_x</p:attrName>
                                        </p:attrNameLst>
                                      </p:cBhvr>
                                      <p:tavLst>
                                        <p:tav tm="0">
                                          <p:val>
                                            <p:strVal val="#ppt_x"/>
                                          </p:val>
                                        </p:tav>
                                        <p:tav tm="100000">
                                          <p:val>
                                            <p:strVal val="#ppt_x"/>
                                          </p:val>
                                        </p:tav>
                                      </p:tavLst>
                                    </p:anim>
                                    <p:anim calcmode="lin" valueType="num">
                                      <p:cBhvr>
                                        <p:cTn id="5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ppt_x"/>
                                          </p:val>
                                        </p:tav>
                                        <p:tav tm="100000">
                                          <p:val>
                                            <p:strVal val="#ppt_x"/>
                                          </p:val>
                                        </p:tav>
                                      </p:tavLst>
                                    </p:anim>
                                    <p:anim calcmode="lin" valueType="num">
                                      <p:cBhvr additive="base">
                                        <p:cTn id="6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anim calcmode="lin" valueType="num">
                                      <p:cBhvr>
                                        <p:cTn id="70" dur="1000" fill="hold"/>
                                        <p:tgtEl>
                                          <p:spTgt spid="17"/>
                                        </p:tgtEl>
                                        <p:attrNameLst>
                                          <p:attrName>ppt_x</p:attrName>
                                        </p:attrNameLst>
                                      </p:cBhvr>
                                      <p:tavLst>
                                        <p:tav tm="0">
                                          <p:val>
                                            <p:strVal val="#ppt_x"/>
                                          </p:val>
                                        </p:tav>
                                        <p:tav tm="100000">
                                          <p:val>
                                            <p:strVal val="#ppt_x"/>
                                          </p:val>
                                        </p:tav>
                                      </p:tavLst>
                                    </p:anim>
                                    <p:anim calcmode="lin" valueType="num">
                                      <p:cBhvr>
                                        <p:cTn id="7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nodeType="click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500" fill="hold"/>
                                        <p:tgtEl>
                                          <p:spTgt spid="5"/>
                                        </p:tgtEl>
                                        <p:attrNameLst>
                                          <p:attrName>ppt_x</p:attrName>
                                        </p:attrNameLst>
                                      </p:cBhvr>
                                      <p:tavLst>
                                        <p:tav tm="0">
                                          <p:val>
                                            <p:strVal val="#ppt_x"/>
                                          </p:val>
                                        </p:tav>
                                        <p:tav tm="100000">
                                          <p:val>
                                            <p:strVal val="#ppt_x"/>
                                          </p:val>
                                        </p:tav>
                                      </p:tavLst>
                                    </p:anim>
                                    <p:anim calcmode="lin" valueType="num">
                                      <p:cBhvr additive="base">
                                        <p:cTn id="7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1000"/>
                                        <p:tgtEl>
                                          <p:spTgt spid="15"/>
                                        </p:tgtEl>
                                      </p:cBhvr>
                                    </p:animEffect>
                                    <p:anim calcmode="lin" valueType="num">
                                      <p:cBhvr>
                                        <p:cTn id="83" dur="1000" fill="hold"/>
                                        <p:tgtEl>
                                          <p:spTgt spid="15"/>
                                        </p:tgtEl>
                                        <p:attrNameLst>
                                          <p:attrName>ppt_x</p:attrName>
                                        </p:attrNameLst>
                                      </p:cBhvr>
                                      <p:tavLst>
                                        <p:tav tm="0">
                                          <p:val>
                                            <p:strVal val="#ppt_x"/>
                                          </p:val>
                                        </p:tav>
                                        <p:tav tm="100000">
                                          <p:val>
                                            <p:strVal val="#ppt_x"/>
                                          </p:val>
                                        </p:tav>
                                      </p:tavLst>
                                    </p:anim>
                                    <p:anim calcmode="lin" valueType="num">
                                      <p:cBhvr>
                                        <p:cTn id="8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1000"/>
                                        <p:tgtEl>
                                          <p:spTgt spid="16"/>
                                        </p:tgtEl>
                                      </p:cBhvr>
                                    </p:animEffect>
                                    <p:anim calcmode="lin" valueType="num">
                                      <p:cBhvr>
                                        <p:cTn id="96" dur="1000" fill="hold"/>
                                        <p:tgtEl>
                                          <p:spTgt spid="16"/>
                                        </p:tgtEl>
                                        <p:attrNameLst>
                                          <p:attrName>ppt_x</p:attrName>
                                        </p:attrNameLst>
                                      </p:cBhvr>
                                      <p:tavLst>
                                        <p:tav tm="0">
                                          <p:val>
                                            <p:strVal val="#ppt_x"/>
                                          </p:val>
                                        </p:tav>
                                        <p:tav tm="100000">
                                          <p:val>
                                            <p:strVal val="#ppt_x"/>
                                          </p:val>
                                        </p:tav>
                                      </p:tavLst>
                                    </p:anim>
                                    <p:anim calcmode="lin" valueType="num">
                                      <p:cBhvr>
                                        <p:cTn id="9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additive="base">
                                        <p:cTn id="102" dur="500" fill="hold"/>
                                        <p:tgtEl>
                                          <p:spTgt spid="19"/>
                                        </p:tgtEl>
                                        <p:attrNameLst>
                                          <p:attrName>ppt_x</p:attrName>
                                        </p:attrNameLst>
                                      </p:cBhvr>
                                      <p:tavLst>
                                        <p:tav tm="0">
                                          <p:val>
                                            <p:strVal val="#ppt_x"/>
                                          </p:val>
                                        </p:tav>
                                        <p:tav tm="100000">
                                          <p:val>
                                            <p:strVal val="#ppt_x"/>
                                          </p:val>
                                        </p:tav>
                                      </p:tavLst>
                                    </p:anim>
                                    <p:anim calcmode="lin" valueType="num">
                                      <p:cBhvr additive="base">
                                        <p:cTn id="10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grpId="0" nodeType="click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1000"/>
                                        <p:tgtEl>
                                          <p:spTgt spid="18"/>
                                        </p:tgtEl>
                                      </p:cBhvr>
                                    </p:animEffect>
                                    <p:anim calcmode="lin" valueType="num">
                                      <p:cBhvr>
                                        <p:cTn id="109" dur="1000" fill="hold"/>
                                        <p:tgtEl>
                                          <p:spTgt spid="18"/>
                                        </p:tgtEl>
                                        <p:attrNameLst>
                                          <p:attrName>ppt_x</p:attrName>
                                        </p:attrNameLst>
                                      </p:cBhvr>
                                      <p:tavLst>
                                        <p:tav tm="0">
                                          <p:val>
                                            <p:strVal val="#ppt_x"/>
                                          </p:val>
                                        </p:tav>
                                        <p:tav tm="100000">
                                          <p:val>
                                            <p:strVal val="#ppt_x"/>
                                          </p:val>
                                        </p:tav>
                                      </p:tavLst>
                                    </p:anim>
                                    <p:anim calcmode="lin" valueType="num">
                                      <p:cBhvr>
                                        <p:cTn id="11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3"/>
                                        </p:tgtEl>
                                        <p:attrNameLst>
                                          <p:attrName>style.visibility</p:attrName>
                                        </p:attrNameLst>
                                      </p:cBhvr>
                                      <p:to>
                                        <p:strVal val="visible"/>
                                      </p:to>
                                    </p:set>
                                    <p:animEffect transition="in" filter="fade">
                                      <p:cBhvr>
                                        <p:cTn id="115" dur="1000"/>
                                        <p:tgtEl>
                                          <p:spTgt spid="3"/>
                                        </p:tgtEl>
                                      </p:cBhvr>
                                    </p:animEffect>
                                    <p:anim calcmode="lin" valueType="num">
                                      <p:cBhvr>
                                        <p:cTn id="116" dur="1000" fill="hold"/>
                                        <p:tgtEl>
                                          <p:spTgt spid="3"/>
                                        </p:tgtEl>
                                        <p:attrNameLst>
                                          <p:attrName>ppt_x</p:attrName>
                                        </p:attrNameLst>
                                      </p:cBhvr>
                                      <p:tavLst>
                                        <p:tav tm="0">
                                          <p:val>
                                            <p:strVal val="#ppt_x"/>
                                          </p:val>
                                        </p:tav>
                                        <p:tav tm="100000">
                                          <p:val>
                                            <p:strVal val="#ppt_x"/>
                                          </p:val>
                                        </p:tav>
                                      </p:tavLst>
                                    </p:anim>
                                    <p:anim calcmode="lin" valueType="num">
                                      <p:cBhvr>
                                        <p:cTn id="1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fade">
                                      <p:cBhvr>
                                        <p:cTn id="122" dur="1000"/>
                                        <p:tgtEl>
                                          <p:spTgt spid="20"/>
                                        </p:tgtEl>
                                      </p:cBhvr>
                                    </p:animEffect>
                                    <p:anim calcmode="lin" valueType="num">
                                      <p:cBhvr>
                                        <p:cTn id="123" dur="1000" fill="hold"/>
                                        <p:tgtEl>
                                          <p:spTgt spid="20"/>
                                        </p:tgtEl>
                                        <p:attrNameLst>
                                          <p:attrName>ppt_x</p:attrName>
                                        </p:attrNameLst>
                                      </p:cBhvr>
                                      <p:tavLst>
                                        <p:tav tm="0">
                                          <p:val>
                                            <p:strVal val="#ppt_x"/>
                                          </p:val>
                                        </p:tav>
                                        <p:tav tm="100000">
                                          <p:val>
                                            <p:strVal val="#ppt_x"/>
                                          </p:val>
                                        </p:tav>
                                      </p:tavLst>
                                    </p:anim>
                                    <p:anim calcmode="lin" valueType="num">
                                      <p:cBhvr>
                                        <p:cTn id="1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3"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5993" y="60269"/>
            <a:ext cx="11450725" cy="5924699"/>
          </a:xfrm>
          <a:prstGeom prst="rect">
            <a:avLst/>
          </a:prstGeom>
        </p:spPr>
        <p:txBody>
          <a:bodyPr wrap="square">
            <a:spAutoFit/>
          </a:bodyPr>
          <a:lstStyle/>
          <a:p>
            <a:r>
              <a:rPr lang="en-GB" sz="1500" b="1" dirty="0" smtClean="0"/>
              <a:t>Key References</a:t>
            </a:r>
            <a:br>
              <a:rPr lang="en-GB" sz="1500" b="1" dirty="0" smtClean="0"/>
            </a:br>
            <a:r>
              <a:rPr lang="en-GB" sz="1500" dirty="0" smtClean="0"/>
              <a:t/>
            </a:r>
            <a:br>
              <a:rPr lang="en-GB" sz="1500" dirty="0" smtClean="0"/>
            </a:br>
            <a:r>
              <a:rPr lang="en-GB" sz="1500" dirty="0" smtClean="0"/>
              <a:t>Martin </a:t>
            </a:r>
            <a:r>
              <a:rPr lang="en-GB" sz="1500" dirty="0" err="1"/>
              <a:t>Brasier</a:t>
            </a:r>
            <a:r>
              <a:rPr lang="en-GB" sz="1500" dirty="0"/>
              <a:t> (2012) </a:t>
            </a:r>
            <a:r>
              <a:rPr lang="en-GB" sz="1500" i="1" dirty="0"/>
              <a:t>Secret Chambers: the inside story of cells and complex life, </a:t>
            </a:r>
            <a:r>
              <a:rPr lang="en-GB" sz="1500" dirty="0"/>
              <a:t>OUP, esp. chapters 9-11</a:t>
            </a:r>
            <a:br>
              <a:rPr lang="en-GB" sz="1500" dirty="0"/>
            </a:br>
            <a:r>
              <a:rPr lang="en-GB" sz="1500" dirty="0" smtClean="0"/>
              <a:t/>
            </a:r>
            <a:br>
              <a:rPr lang="en-GB" sz="1500" dirty="0" smtClean="0"/>
            </a:br>
            <a:r>
              <a:rPr lang="en-GB" sz="1500" dirty="0" smtClean="0"/>
              <a:t>Richard </a:t>
            </a:r>
            <a:r>
              <a:rPr lang="en-GB" sz="1500" dirty="0"/>
              <a:t>Dawkins (2009) ‘Radioactive Clocks’ in </a:t>
            </a:r>
            <a:r>
              <a:rPr lang="en-GB" sz="1500" i="1" dirty="0"/>
              <a:t>The Greatest Show on Earth, </a:t>
            </a:r>
            <a:r>
              <a:rPr lang="en-GB" sz="1500" dirty="0"/>
              <a:t>Black Swan, pp 91-102</a:t>
            </a:r>
            <a:br>
              <a:rPr lang="en-GB" sz="1500" dirty="0"/>
            </a:br>
            <a:r>
              <a:rPr lang="en-GB" sz="1500" dirty="0" smtClean="0"/>
              <a:t/>
            </a:r>
            <a:br>
              <a:rPr lang="en-GB" sz="1500" dirty="0" smtClean="0"/>
            </a:br>
            <a:r>
              <a:rPr lang="en-GB" sz="1500" dirty="0" smtClean="0"/>
              <a:t>Richard </a:t>
            </a:r>
            <a:r>
              <a:rPr lang="en-GB" sz="1500" dirty="0" err="1" smtClean="0"/>
              <a:t>Fortey</a:t>
            </a:r>
            <a:r>
              <a:rPr lang="en-GB" sz="1500" dirty="0" smtClean="0"/>
              <a:t> (2005) </a:t>
            </a:r>
            <a:r>
              <a:rPr lang="en-GB" sz="1500" i="1" dirty="0" smtClean="0"/>
              <a:t>The Earth: An intimate history </a:t>
            </a:r>
            <a:r>
              <a:rPr lang="en-GB" sz="1500" dirty="0" smtClean="0"/>
              <a:t>Harper Perennial chapter 10</a:t>
            </a:r>
          </a:p>
          <a:p>
            <a:endParaRPr lang="en-GB" sz="1500" dirty="0"/>
          </a:p>
          <a:p>
            <a:r>
              <a:rPr lang="en-GB" sz="1500" dirty="0" smtClean="0"/>
              <a:t>Michael </a:t>
            </a:r>
            <a:r>
              <a:rPr lang="en-GB" sz="1500" dirty="0"/>
              <a:t>Johnson et al (2011) ‘Geological Framework of the North-west Highlands’, in Kathryn Goodenough and Maarten </a:t>
            </a:r>
            <a:r>
              <a:rPr lang="en-GB" sz="1500" dirty="0" err="1" smtClean="0"/>
              <a:t>Krabbendam</a:t>
            </a:r>
            <a:r>
              <a:rPr lang="en-GB" sz="1500" dirty="0" smtClean="0"/>
              <a:t> (</a:t>
            </a:r>
            <a:r>
              <a:rPr lang="en-GB" sz="1500" dirty="0" err="1"/>
              <a:t>eds</a:t>
            </a:r>
            <a:r>
              <a:rPr lang="en-GB" sz="1500" dirty="0"/>
              <a:t>) </a:t>
            </a:r>
            <a:r>
              <a:rPr lang="en-GB" sz="1500" i="1" dirty="0" smtClean="0"/>
              <a:t>An 	Excursion </a:t>
            </a:r>
            <a:r>
              <a:rPr lang="en-GB" sz="1500" i="1" dirty="0"/>
              <a:t>Guide to the North-West Highlands of  Scotland, </a:t>
            </a:r>
            <a:r>
              <a:rPr lang="en-GB" sz="1500" dirty="0"/>
              <a:t>EGS, pp 9-35 </a:t>
            </a:r>
            <a:br>
              <a:rPr lang="en-GB" sz="1500" dirty="0"/>
            </a:br>
            <a:r>
              <a:rPr lang="en-GB" sz="1500" dirty="0" smtClean="0"/>
              <a:t/>
            </a:r>
            <a:br>
              <a:rPr lang="en-GB" sz="1500" dirty="0" smtClean="0"/>
            </a:br>
            <a:r>
              <a:rPr lang="en-GB" altLang="en-US" sz="1500" dirty="0" smtClean="0">
                <a:ea typeface="Calibri" panose="020F0502020204030204" pitchFamily="34" charset="0"/>
                <a:cs typeface="Calibri Light" panose="020F0302020204030204" pitchFamily="34" charset="0"/>
              </a:rPr>
              <a:t>Edmond </a:t>
            </a:r>
            <a:r>
              <a:rPr lang="en-GB" altLang="en-US" sz="1500" dirty="0" err="1">
                <a:ea typeface="Calibri" panose="020F0502020204030204" pitchFamily="34" charset="0"/>
                <a:cs typeface="Calibri Light" panose="020F0302020204030204" pitchFamily="34" charset="0"/>
              </a:rPr>
              <a:t>Mathez</a:t>
            </a:r>
            <a:r>
              <a:rPr lang="en-GB" altLang="en-US" sz="1500" dirty="0">
                <a:ea typeface="Calibri" panose="020F0502020204030204" pitchFamily="34" charset="0"/>
                <a:cs typeface="Calibri Light" panose="020F0302020204030204" pitchFamily="34" charset="0"/>
              </a:rPr>
              <a:t> (</a:t>
            </a:r>
            <a:r>
              <a:rPr lang="en-GB" altLang="en-US" sz="1500" dirty="0" err="1">
                <a:ea typeface="Calibri" panose="020F0502020204030204" pitchFamily="34" charset="0"/>
                <a:cs typeface="Calibri Light" panose="020F0302020204030204" pitchFamily="34" charset="0"/>
              </a:rPr>
              <a:t>ed</a:t>
            </a:r>
            <a:r>
              <a:rPr lang="en-GB" altLang="en-US" sz="1500" dirty="0">
                <a:ea typeface="Calibri" panose="020F0502020204030204" pitchFamily="34" charset="0"/>
                <a:cs typeface="Calibri Light" panose="020F0302020204030204" pitchFamily="34" charset="0"/>
              </a:rPr>
              <a:t>) (2000) ‘Zircon Chronology: Dating the oldest material on earth’, in </a:t>
            </a:r>
            <a:r>
              <a:rPr lang="en-GB" altLang="en-US" sz="1500" i="1" dirty="0">
                <a:ea typeface="Calibri" panose="020F0502020204030204" pitchFamily="34" charset="0"/>
                <a:cs typeface="Calibri Light" panose="020F0302020204030204" pitchFamily="34" charset="0"/>
              </a:rPr>
              <a:t>Earth: Inside and Out, </a:t>
            </a:r>
            <a:r>
              <a:rPr lang="en-GB" altLang="en-US" sz="1500" dirty="0">
                <a:ea typeface="Calibri" panose="020F0502020204030204" pitchFamily="34" charset="0"/>
                <a:cs typeface="Calibri Light" panose="020F0302020204030204" pitchFamily="34" charset="0"/>
              </a:rPr>
              <a:t>New Press, </a:t>
            </a:r>
            <a:r>
              <a:rPr lang="en-GB" altLang="en-US" sz="1500" dirty="0" smtClean="0">
                <a:ea typeface="Calibri" panose="020F0502020204030204" pitchFamily="34" charset="0"/>
                <a:cs typeface="Calibri Light" panose="020F0302020204030204" pitchFamily="34" charset="0"/>
              </a:rPr>
              <a:t>Am. Mus. Nat. Hist.</a:t>
            </a:r>
            <a:endParaRPr lang="en-GB" sz="1500" dirty="0">
              <a:cs typeface="Calibri Light" panose="020F0302020204030204" pitchFamily="34" charset="0"/>
            </a:endParaRPr>
          </a:p>
          <a:p>
            <a:r>
              <a:rPr lang="en-GB" sz="1500" dirty="0" smtClean="0"/>
              <a:t/>
            </a:r>
            <a:br>
              <a:rPr lang="en-GB" sz="1500" dirty="0" smtClean="0"/>
            </a:br>
            <a:r>
              <a:rPr lang="en-GB" sz="1500" dirty="0" smtClean="0"/>
              <a:t>Graham </a:t>
            </a:r>
            <a:r>
              <a:rPr lang="en-GB" sz="1500" dirty="0"/>
              <a:t>Park (2019</a:t>
            </a:r>
            <a:r>
              <a:rPr lang="en-GB" sz="1500" i="1" dirty="0"/>
              <a:t>) Introducing Geology: A guide to the world of rocks </a:t>
            </a:r>
            <a:r>
              <a:rPr lang="en-GB" sz="1500" dirty="0"/>
              <a:t>(third edition) Dunedin, esp. chapters 8 &amp; 10 </a:t>
            </a:r>
            <a:br>
              <a:rPr lang="en-GB" sz="1500" dirty="0"/>
            </a:br>
            <a:r>
              <a:rPr lang="en-GB" sz="1500" dirty="0" smtClean="0"/>
              <a:t/>
            </a:r>
            <a:br>
              <a:rPr lang="en-GB" sz="1500" dirty="0" smtClean="0"/>
            </a:br>
            <a:r>
              <a:rPr lang="en-GB" sz="1600" dirty="0"/>
              <a:t>Malcolm Rider (2005) </a:t>
            </a:r>
            <a:r>
              <a:rPr lang="en-GB" sz="1600" i="1" dirty="0"/>
              <a:t>Hutton’s Arse: 3 billion years of extraordinary geology in Scotland’s Northern Highlands, </a:t>
            </a:r>
            <a:r>
              <a:rPr lang="en-GB" sz="1600" dirty="0"/>
              <a:t>Rider-French Consulting </a:t>
            </a:r>
            <a:r>
              <a:rPr lang="en-GB" sz="1600" dirty="0" smtClean="0"/>
              <a:t>	</a:t>
            </a:r>
            <a:r>
              <a:rPr lang="en-GB" sz="1600" dirty="0" err="1" smtClean="0"/>
              <a:t>chs</a:t>
            </a:r>
            <a:r>
              <a:rPr lang="en-GB" sz="1600" dirty="0" smtClean="0"/>
              <a:t> </a:t>
            </a:r>
            <a:r>
              <a:rPr lang="en-GB" sz="1600" dirty="0"/>
              <a:t>1 &amp; 6</a:t>
            </a:r>
            <a:br>
              <a:rPr lang="en-GB" sz="1600" dirty="0"/>
            </a:br>
            <a:endParaRPr lang="en-GB" sz="1600" dirty="0" smtClean="0"/>
          </a:p>
          <a:p>
            <a:r>
              <a:rPr lang="en-GB" sz="1600" dirty="0" smtClean="0"/>
              <a:t>Martin </a:t>
            </a:r>
            <a:r>
              <a:rPr lang="en-GB" sz="1600" dirty="0"/>
              <a:t>J.S. </a:t>
            </a:r>
            <a:r>
              <a:rPr lang="en-GB" sz="1600" dirty="0" err="1"/>
              <a:t>Rudwick</a:t>
            </a:r>
            <a:r>
              <a:rPr lang="en-GB" sz="1600" dirty="0"/>
              <a:t> (2014) </a:t>
            </a:r>
            <a:r>
              <a:rPr lang="en-GB" sz="1600" i="1" dirty="0"/>
              <a:t>Earth’s Deep History: How it was Discovered and Why it Matters, </a:t>
            </a:r>
            <a:r>
              <a:rPr lang="en-GB" sz="1600" dirty="0"/>
              <a:t>University of Chicago Press</a:t>
            </a:r>
            <a:br>
              <a:rPr lang="en-GB" sz="1600" dirty="0"/>
            </a:br>
            <a:endParaRPr lang="en-GB" sz="1500" dirty="0"/>
          </a:p>
          <a:p>
            <a:r>
              <a:rPr lang="en-GB" sz="1500" dirty="0" smtClean="0"/>
              <a:t>Peter </a:t>
            </a:r>
            <a:r>
              <a:rPr lang="en-GB" sz="1500" dirty="0" err="1"/>
              <a:t>Toghill</a:t>
            </a:r>
            <a:r>
              <a:rPr lang="en-GB" sz="1500" dirty="0"/>
              <a:t> (2000) </a:t>
            </a:r>
            <a:r>
              <a:rPr lang="en-GB" sz="1500" i="1" dirty="0"/>
              <a:t>The Geology of Britain: An introduction, </a:t>
            </a:r>
            <a:r>
              <a:rPr lang="en-GB" sz="1500" dirty="0"/>
              <a:t>Swan</a:t>
            </a:r>
            <a:r>
              <a:rPr lang="en-GB" sz="1500" i="1" dirty="0"/>
              <a:t> </a:t>
            </a:r>
            <a:r>
              <a:rPr lang="en-GB" sz="1500" dirty="0"/>
              <a:t>Hill Press, esp. chapter 1</a:t>
            </a:r>
            <a:br>
              <a:rPr lang="en-GB" sz="1500" dirty="0"/>
            </a:br>
            <a:r>
              <a:rPr lang="en-GB" sz="1500" dirty="0" smtClean="0"/>
              <a:t/>
            </a:r>
            <a:br>
              <a:rPr lang="en-GB" sz="1500" dirty="0" smtClean="0"/>
            </a:br>
            <a:r>
              <a:rPr lang="en-GB" sz="1500" dirty="0" smtClean="0"/>
              <a:t>Robert </a:t>
            </a:r>
            <a:r>
              <a:rPr lang="en-GB" sz="1500" dirty="0"/>
              <a:t>Muir Wood (1978) </a:t>
            </a:r>
            <a:r>
              <a:rPr lang="en-GB" sz="1500" i="1" dirty="0"/>
              <a:t>On the Rocks: A Geology of Britain, </a:t>
            </a:r>
            <a:r>
              <a:rPr lang="en-GB" sz="1500" dirty="0"/>
              <a:t>BBC, esp. chapter 6</a:t>
            </a:r>
            <a:br>
              <a:rPr lang="en-GB" sz="1500" dirty="0"/>
            </a:br>
            <a:r>
              <a:rPr lang="en-GB" sz="1500" dirty="0" smtClean="0"/>
              <a:t/>
            </a:r>
            <a:br>
              <a:rPr lang="en-GB" sz="1500" dirty="0" smtClean="0"/>
            </a:br>
            <a:r>
              <a:rPr lang="en-GB" sz="1500" dirty="0" smtClean="0"/>
              <a:t>Jan </a:t>
            </a:r>
            <a:r>
              <a:rPr lang="en-GB" altLang="en-US" sz="1500" dirty="0" err="1">
                <a:ea typeface="Calibri" panose="020F0502020204030204" pitchFamily="34" charset="0"/>
                <a:cs typeface="Calibri Light" panose="020F0302020204030204" pitchFamily="34" charset="0"/>
              </a:rPr>
              <a:t>Zalasiewicz</a:t>
            </a:r>
            <a:r>
              <a:rPr lang="en-GB" altLang="en-US" sz="1500" dirty="0">
                <a:ea typeface="Calibri" panose="020F0502020204030204" pitchFamily="34" charset="0"/>
                <a:cs typeface="Calibri Light" panose="020F0302020204030204" pitchFamily="34" charset="0"/>
              </a:rPr>
              <a:t> (2010) </a:t>
            </a:r>
            <a:r>
              <a:rPr lang="en-GB" altLang="en-US" sz="1500" i="1" dirty="0">
                <a:ea typeface="Calibri" panose="020F0502020204030204" pitchFamily="34" charset="0"/>
                <a:cs typeface="Calibri Light" panose="020F0302020204030204" pitchFamily="34" charset="0"/>
              </a:rPr>
              <a:t>Rocks: a very short introduction, </a:t>
            </a:r>
            <a:r>
              <a:rPr lang="en-GB" altLang="en-US" sz="1500" dirty="0">
                <a:ea typeface="Calibri" panose="020F0502020204030204" pitchFamily="34" charset="0"/>
                <a:cs typeface="Calibri Light" panose="020F0302020204030204" pitchFamily="34" charset="0"/>
              </a:rPr>
              <a:t>OUP, </a:t>
            </a:r>
            <a:r>
              <a:rPr lang="en-GB" altLang="en-US" sz="1500" dirty="0" err="1">
                <a:ea typeface="Calibri" panose="020F0502020204030204" pitchFamily="34" charset="0"/>
                <a:cs typeface="Calibri Light" panose="020F0302020204030204" pitchFamily="34" charset="0"/>
              </a:rPr>
              <a:t>esp</a:t>
            </a:r>
            <a:r>
              <a:rPr lang="en-GB" altLang="en-US" sz="1500" dirty="0">
                <a:ea typeface="Calibri" panose="020F0502020204030204" pitchFamily="34" charset="0"/>
                <a:cs typeface="Calibri Light" panose="020F0302020204030204" pitchFamily="34" charset="0"/>
              </a:rPr>
              <a:t> chapter 4, ‘Rocks transformed</a:t>
            </a:r>
            <a:r>
              <a:rPr lang="en-GB" altLang="en-US" sz="1500" dirty="0" smtClean="0">
                <a:ea typeface="Calibri" panose="020F0502020204030204" pitchFamily="34" charset="0"/>
                <a:cs typeface="Calibri Light" panose="020F0302020204030204" pitchFamily="34" charset="0"/>
              </a:rPr>
              <a:t>’</a:t>
            </a:r>
            <a:endParaRPr lang="en-GB" sz="1600" dirty="0"/>
          </a:p>
        </p:txBody>
      </p:sp>
    </p:spTree>
    <p:extLst>
      <p:ext uri="{BB962C8B-B14F-4D97-AF65-F5344CB8AC3E}">
        <p14:creationId xmlns:p14="http://schemas.microsoft.com/office/powerpoint/2010/main" val="3239174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076700" y="3666662"/>
            <a:ext cx="4133850" cy="584775"/>
          </a:xfrm>
          <a:prstGeom prst="rect">
            <a:avLst/>
          </a:prstGeom>
          <a:noFill/>
        </p:spPr>
        <p:txBody>
          <a:bodyPr wrap="square" rtlCol="0">
            <a:spAutoFit/>
          </a:bodyPr>
          <a:lstStyle/>
          <a:p>
            <a:pPr algn="ctr"/>
            <a:r>
              <a:rPr lang="en-GB" sz="3200" b="1" dirty="0" smtClean="0">
                <a:solidFill>
                  <a:srgbClr val="7030A0"/>
                </a:solidFill>
              </a:rPr>
              <a:t>and radioactive clocks </a:t>
            </a:r>
            <a:endParaRPr lang="en-GB" sz="3200" b="1" dirty="0">
              <a:solidFill>
                <a:srgbClr val="7030A0"/>
              </a:solidFill>
            </a:endParaRPr>
          </a:p>
        </p:txBody>
      </p:sp>
      <p:sp>
        <p:nvSpPr>
          <p:cNvPr id="11" name="TextBox 10"/>
          <p:cNvSpPr txBox="1"/>
          <p:nvPr/>
        </p:nvSpPr>
        <p:spPr>
          <a:xfrm>
            <a:off x="1385645" y="2873008"/>
            <a:ext cx="9320455" cy="584775"/>
          </a:xfrm>
          <a:prstGeom prst="rect">
            <a:avLst/>
          </a:prstGeom>
          <a:noFill/>
        </p:spPr>
        <p:txBody>
          <a:bodyPr wrap="square" rtlCol="0">
            <a:spAutoFit/>
          </a:bodyPr>
          <a:lstStyle/>
          <a:p>
            <a:pPr algn="ctr"/>
            <a:r>
              <a:rPr lang="en-GB" sz="3200" b="1" dirty="0" smtClean="0">
                <a:solidFill>
                  <a:srgbClr val="FF0000"/>
                </a:solidFill>
              </a:rPr>
              <a:t>A story of metamorphic rocks (mainly)</a:t>
            </a:r>
            <a:endParaRPr lang="en-GB" sz="3200" b="1" dirty="0">
              <a:solidFill>
                <a:srgbClr val="FF0000"/>
              </a:solidFill>
            </a:endParaRPr>
          </a:p>
        </p:txBody>
      </p:sp>
      <p:sp>
        <p:nvSpPr>
          <p:cNvPr id="5" name="TextBox 4"/>
          <p:cNvSpPr txBox="1"/>
          <p:nvPr/>
        </p:nvSpPr>
        <p:spPr>
          <a:xfrm flipH="1">
            <a:off x="4994400" y="1891406"/>
            <a:ext cx="2298449" cy="584775"/>
          </a:xfrm>
          <a:prstGeom prst="rect">
            <a:avLst/>
          </a:prstGeom>
          <a:noFill/>
        </p:spPr>
        <p:txBody>
          <a:bodyPr wrap="square" rtlCol="0">
            <a:spAutoFit/>
          </a:bodyPr>
          <a:lstStyle/>
          <a:p>
            <a:pPr algn="ctr"/>
            <a:r>
              <a:rPr lang="en-GB" sz="3200" b="1" dirty="0" smtClean="0"/>
              <a:t>Episode One </a:t>
            </a:r>
            <a:endParaRPr lang="en-GB" sz="3200" b="1" dirty="0"/>
          </a:p>
        </p:txBody>
      </p:sp>
    </p:spTree>
    <p:extLst>
      <p:ext uri="{BB962C8B-B14F-4D97-AF65-F5344CB8AC3E}">
        <p14:creationId xmlns:p14="http://schemas.microsoft.com/office/powerpoint/2010/main" val="299433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676650" y="3837868"/>
            <a:ext cx="5600699" cy="584775"/>
          </a:xfrm>
          <a:prstGeom prst="rect">
            <a:avLst/>
          </a:prstGeom>
          <a:noFill/>
        </p:spPr>
        <p:txBody>
          <a:bodyPr wrap="square" rtlCol="0">
            <a:spAutoFit/>
          </a:bodyPr>
          <a:lstStyle/>
          <a:p>
            <a:pPr algn="ctr"/>
            <a:r>
              <a:rPr lang="en-GB" sz="3200" b="1" dirty="0" smtClean="0">
                <a:solidFill>
                  <a:srgbClr val="7030A0"/>
                </a:solidFill>
              </a:rPr>
              <a:t>and Scotland’s ancient rocks</a:t>
            </a:r>
            <a:endParaRPr lang="en-GB" sz="3200" b="1" dirty="0">
              <a:solidFill>
                <a:srgbClr val="7030A0"/>
              </a:solidFill>
            </a:endParaRPr>
          </a:p>
        </p:txBody>
      </p:sp>
      <p:sp>
        <p:nvSpPr>
          <p:cNvPr id="11" name="TextBox 10"/>
          <p:cNvSpPr txBox="1"/>
          <p:nvPr/>
        </p:nvSpPr>
        <p:spPr>
          <a:xfrm>
            <a:off x="2628900" y="2842042"/>
            <a:ext cx="7543800" cy="584775"/>
          </a:xfrm>
          <a:prstGeom prst="rect">
            <a:avLst/>
          </a:prstGeom>
          <a:noFill/>
        </p:spPr>
        <p:txBody>
          <a:bodyPr wrap="square" rtlCol="0">
            <a:spAutoFit/>
          </a:bodyPr>
          <a:lstStyle/>
          <a:p>
            <a:pPr algn="ctr"/>
            <a:r>
              <a:rPr lang="en-GB" sz="3200" b="1" dirty="0" smtClean="0">
                <a:solidFill>
                  <a:srgbClr val="FF0000"/>
                </a:solidFill>
              </a:rPr>
              <a:t>The evolution of the Precambrian</a:t>
            </a:r>
            <a:endParaRPr lang="en-GB" sz="3200" b="1" dirty="0">
              <a:solidFill>
                <a:srgbClr val="FF0000"/>
              </a:solidFill>
            </a:endParaRPr>
          </a:p>
        </p:txBody>
      </p:sp>
      <p:sp>
        <p:nvSpPr>
          <p:cNvPr id="5" name="TextBox 4"/>
          <p:cNvSpPr txBox="1"/>
          <p:nvPr/>
        </p:nvSpPr>
        <p:spPr>
          <a:xfrm>
            <a:off x="5210175" y="1759354"/>
            <a:ext cx="2381250" cy="584775"/>
          </a:xfrm>
          <a:prstGeom prst="rect">
            <a:avLst/>
          </a:prstGeom>
          <a:noFill/>
        </p:spPr>
        <p:txBody>
          <a:bodyPr wrap="square" rtlCol="0">
            <a:spAutoFit/>
          </a:bodyPr>
          <a:lstStyle/>
          <a:p>
            <a:pPr algn="ctr"/>
            <a:r>
              <a:rPr lang="en-GB" sz="3200" b="1" dirty="0" smtClean="0"/>
              <a:t>Episode Two</a:t>
            </a:r>
            <a:endParaRPr lang="en-GB" sz="3200" b="1" dirty="0"/>
          </a:p>
        </p:txBody>
      </p:sp>
    </p:spTree>
    <p:extLst>
      <p:ext uri="{BB962C8B-B14F-4D97-AF65-F5344CB8AC3E}">
        <p14:creationId xmlns:p14="http://schemas.microsoft.com/office/powerpoint/2010/main" val="390974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287" y="2"/>
            <a:ext cx="11262207" cy="875762"/>
          </a:xfrm>
        </p:spPr>
        <p:txBody>
          <a:bodyPr>
            <a:noAutofit/>
          </a:bodyPr>
          <a:lstStyle/>
          <a:p>
            <a:pPr algn="ctr"/>
            <a:r>
              <a:rPr lang="en-GB" sz="3600" dirty="0" smtClean="0"/>
              <a:t>Reminder of the ‘Stratigraphic Column’ of the Precambrian</a:t>
            </a:r>
            <a:endParaRPr lang="en-GB" sz="36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6097" y="1452144"/>
            <a:ext cx="3837395" cy="5157207"/>
          </a:xfrm>
        </p:spPr>
      </p:pic>
      <p:sp>
        <p:nvSpPr>
          <p:cNvPr id="3" name="TextBox 2"/>
          <p:cNvSpPr txBox="1"/>
          <p:nvPr/>
        </p:nvSpPr>
        <p:spPr>
          <a:xfrm>
            <a:off x="402662" y="764702"/>
            <a:ext cx="5101668" cy="646331"/>
          </a:xfrm>
          <a:prstGeom prst="rect">
            <a:avLst/>
          </a:prstGeom>
          <a:noFill/>
        </p:spPr>
        <p:txBody>
          <a:bodyPr wrap="square" rtlCol="0">
            <a:spAutoFit/>
          </a:bodyPr>
          <a:lstStyle/>
          <a:p>
            <a:pPr algn="ctr"/>
            <a:r>
              <a:rPr lang="en-GB" dirty="0" smtClean="0"/>
              <a:t>From the </a:t>
            </a:r>
            <a:r>
              <a:rPr lang="en-GB" dirty="0" smtClean="0">
                <a:solidFill>
                  <a:srgbClr val="7030A0"/>
                </a:solidFill>
              </a:rPr>
              <a:t>International </a:t>
            </a:r>
            <a:r>
              <a:rPr lang="en-GB" dirty="0">
                <a:solidFill>
                  <a:srgbClr val="7030A0"/>
                </a:solidFill>
              </a:rPr>
              <a:t>Commission on </a:t>
            </a:r>
            <a:r>
              <a:rPr lang="en-GB" dirty="0" smtClean="0">
                <a:solidFill>
                  <a:srgbClr val="7030A0"/>
                </a:solidFill>
              </a:rPr>
              <a:t>Stratigraphy </a:t>
            </a:r>
            <a:r>
              <a:rPr lang="en-GB" dirty="0" smtClean="0"/>
              <a:t>(sub-committee of IUGS) </a:t>
            </a:r>
          </a:p>
        </p:txBody>
      </p:sp>
      <p:sp>
        <p:nvSpPr>
          <p:cNvPr id="5" name="TextBox 4"/>
          <p:cNvSpPr txBox="1"/>
          <p:nvPr/>
        </p:nvSpPr>
        <p:spPr>
          <a:xfrm>
            <a:off x="4257988" y="3316941"/>
            <a:ext cx="7437507" cy="3477875"/>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solidFill>
                  <a:srgbClr val="7030A0"/>
                </a:solidFill>
              </a:rPr>
              <a:t>To understand the historical geology of the earth and the evolution of life, however, we need to start from the beginning</a:t>
            </a:r>
            <a:r>
              <a:rPr lang="en-GB" sz="2200" dirty="0" smtClean="0"/>
              <a:t>, tracing developments at least from the start of the </a:t>
            </a:r>
            <a:r>
              <a:rPr lang="en-GB" sz="2200" dirty="0" err="1" smtClean="0"/>
              <a:t>Hadean</a:t>
            </a:r>
            <a:r>
              <a:rPr lang="en-GB" sz="2200" dirty="0" smtClean="0"/>
              <a:t>, through the Archaean and then through earlier and later eras of the long Proterozoic</a:t>
            </a:r>
          </a:p>
          <a:p>
            <a:pPr marL="342900" indent="-342900">
              <a:buFont typeface="Arial" panose="020B0604020202020204" pitchFamily="34" charset="0"/>
              <a:buChar char="•"/>
            </a:pPr>
            <a:r>
              <a:rPr lang="en-GB" sz="2200" dirty="0" smtClean="0"/>
              <a:t>I hope to show that this history is </a:t>
            </a:r>
            <a:r>
              <a:rPr lang="en-GB" sz="2200" dirty="0" smtClean="0">
                <a:solidFill>
                  <a:srgbClr val="7030A0"/>
                </a:solidFill>
              </a:rPr>
              <a:t>illuminated both by the ingenuity of ‘deep, deep time’ geological researchers and through the controversies they have engaged in</a:t>
            </a:r>
            <a:r>
              <a:rPr lang="en-GB" sz="2200" dirty="0" smtClean="0"/>
              <a:t>, albeit with rather more fugitive evidence and speculative theorising for the earlier parts of the story</a:t>
            </a:r>
            <a:endParaRPr lang="en-GB" sz="2200" dirty="0"/>
          </a:p>
        </p:txBody>
      </p:sp>
      <p:cxnSp>
        <p:nvCxnSpPr>
          <p:cNvPr id="7" name="Straight Arrow Connector 6"/>
          <p:cNvCxnSpPr/>
          <p:nvPr/>
        </p:nvCxnSpPr>
        <p:spPr>
          <a:xfrm flipH="1" flipV="1">
            <a:off x="411625" y="5558118"/>
            <a:ext cx="21662" cy="77096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402662" y="3998260"/>
            <a:ext cx="0" cy="1326775"/>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249272" y="1318915"/>
            <a:ext cx="7571726" cy="2462213"/>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t>In many respects </a:t>
            </a:r>
            <a:r>
              <a:rPr lang="en-GB" sz="2200" dirty="0" smtClean="0">
                <a:solidFill>
                  <a:srgbClr val="7030A0"/>
                </a:solidFill>
              </a:rPr>
              <a:t>geological research has pushed backwards</a:t>
            </a:r>
            <a:r>
              <a:rPr lang="en-GB" sz="2200" dirty="0" smtClean="0"/>
              <a:t>, through the familiar periods of the Phanerozoic down to the Cambrian, and then back through the deeper time of the Precambrian, via the Proterozoic back into the Archaean and finally to the earliest (geological) times of the </a:t>
            </a:r>
            <a:r>
              <a:rPr lang="en-GB" sz="2200" dirty="0" err="1" smtClean="0"/>
              <a:t>Hadean</a:t>
            </a:r>
            <a:r>
              <a:rPr lang="en-GB" sz="2200" dirty="0" smtClean="0"/>
              <a:t>, progressively extending the depth of ‘deep time’ over time</a:t>
            </a:r>
          </a:p>
          <a:p>
            <a:pPr marL="342900" indent="-342900">
              <a:buFont typeface="Arial" panose="020B0604020202020204" pitchFamily="34" charset="0"/>
              <a:buChar char="•"/>
            </a:pPr>
            <a:endParaRPr lang="en-GB" sz="2200" dirty="0"/>
          </a:p>
        </p:txBody>
      </p:sp>
      <p:cxnSp>
        <p:nvCxnSpPr>
          <p:cNvPr id="10" name="Straight Arrow Connector 9"/>
          <p:cNvCxnSpPr/>
          <p:nvPr/>
        </p:nvCxnSpPr>
        <p:spPr>
          <a:xfrm>
            <a:off x="4383492" y="2624542"/>
            <a:ext cx="0" cy="352524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02662" y="2814918"/>
            <a:ext cx="8963" cy="100404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429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1000"/>
                                        <p:tgtEl>
                                          <p:spTgt spid="6">
                                            <p:txEl>
                                              <p:pRg st="0" end="0"/>
                                            </p:txEl>
                                          </p:spTgt>
                                        </p:tgtEl>
                                      </p:cBhvr>
                                    </p:animEffect>
                                    <p:anim calcmode="lin" valueType="num">
                                      <p:cBhvr>
                                        <p:cTn id="27"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1000"/>
                                        <p:tgtEl>
                                          <p:spTgt spid="5">
                                            <p:txEl>
                                              <p:pRg st="0" end="0"/>
                                            </p:txEl>
                                          </p:spTgt>
                                        </p:tgtEl>
                                      </p:cBhvr>
                                    </p:animEffect>
                                    <p:anim calcmode="lin" valueType="num">
                                      <p:cBhvr>
                                        <p:cTn id="40"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ppt_x"/>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5">
                                            <p:txEl>
                                              <p:pRg st="1" end="1"/>
                                            </p:txEl>
                                          </p:spTgt>
                                        </p:tgtEl>
                                        <p:attrNameLst>
                                          <p:attrName>style.visibility</p:attrName>
                                        </p:attrNameLst>
                                      </p:cBhvr>
                                      <p:to>
                                        <p:strVal val="visible"/>
                                      </p:to>
                                    </p:set>
                                    <p:animEffect transition="in" filter="fade">
                                      <p:cBhvr>
                                        <p:cTn id="64" dur="1000"/>
                                        <p:tgtEl>
                                          <p:spTgt spid="5">
                                            <p:txEl>
                                              <p:pRg st="1" end="1"/>
                                            </p:txEl>
                                          </p:spTgt>
                                        </p:tgtEl>
                                      </p:cBhvr>
                                    </p:animEffect>
                                    <p:anim calcmode="lin" valueType="num">
                                      <p:cBhvr>
                                        <p:cTn id="6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6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589647"/>
          </a:xfrm>
        </p:spPr>
        <p:txBody>
          <a:bodyPr>
            <a:normAutofit/>
          </a:bodyPr>
          <a:lstStyle/>
          <a:p>
            <a:pPr algn="ctr"/>
            <a:r>
              <a:rPr lang="en-GB" sz="3600" dirty="0" smtClean="0"/>
              <a:t>The </a:t>
            </a:r>
            <a:r>
              <a:rPr lang="en-GB" sz="3600" dirty="0" err="1" smtClean="0"/>
              <a:t>Hadean</a:t>
            </a:r>
            <a:r>
              <a:rPr lang="en-GB" sz="3600" dirty="0" smtClean="0"/>
              <a:t> Eon (4600 to 4000 Ma)</a:t>
            </a:r>
            <a:endParaRPr lang="en-GB" sz="3600" dirty="0"/>
          </a:p>
        </p:txBody>
      </p:sp>
      <p:sp>
        <p:nvSpPr>
          <p:cNvPr id="5" name="TextBox 4"/>
          <p:cNvSpPr txBox="1"/>
          <p:nvPr/>
        </p:nvSpPr>
        <p:spPr>
          <a:xfrm>
            <a:off x="228600" y="589647"/>
            <a:ext cx="8106508" cy="3785652"/>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The </a:t>
            </a:r>
            <a:r>
              <a:rPr lang="en-GB" sz="2000" dirty="0" err="1" smtClean="0"/>
              <a:t>Hadean</a:t>
            </a:r>
            <a:r>
              <a:rPr lang="en-GB" sz="2000" dirty="0" smtClean="0"/>
              <a:t> </a:t>
            </a:r>
            <a:r>
              <a:rPr lang="en-GB" sz="2000" dirty="0" smtClean="0">
                <a:solidFill>
                  <a:schemeClr val="accent5"/>
                </a:solidFill>
              </a:rPr>
              <a:t>(or </a:t>
            </a:r>
            <a:r>
              <a:rPr lang="en-GB" sz="2000" dirty="0" err="1" smtClean="0">
                <a:solidFill>
                  <a:schemeClr val="accent5"/>
                </a:solidFill>
              </a:rPr>
              <a:t>Priscoan</a:t>
            </a:r>
            <a:r>
              <a:rPr lang="en-GB" sz="2000" dirty="0" smtClean="0">
                <a:solidFill>
                  <a:schemeClr val="accent5"/>
                </a:solidFill>
              </a:rPr>
              <a:t>) </a:t>
            </a:r>
            <a:r>
              <a:rPr lang="en-GB" sz="2000" dirty="0" smtClean="0"/>
              <a:t>predates the earliest known earth rocks and started with the condensation and </a:t>
            </a:r>
            <a:r>
              <a:rPr lang="en-GB" sz="2000" dirty="0" smtClean="0">
                <a:solidFill>
                  <a:srgbClr val="7030A0"/>
                </a:solidFill>
              </a:rPr>
              <a:t>clumping of material from solar dust clouds </a:t>
            </a:r>
            <a:r>
              <a:rPr lang="en-GB" sz="2000" dirty="0" smtClean="0"/>
              <a:t>(</a:t>
            </a:r>
            <a:r>
              <a:rPr lang="en-GB" sz="2000" dirty="0" smtClean="0">
                <a:solidFill>
                  <a:srgbClr val="FF0000"/>
                </a:solidFill>
              </a:rPr>
              <a:t>c 4560 Ma</a:t>
            </a:r>
            <a:r>
              <a:rPr lang="en-GB" sz="2000" dirty="0" smtClean="0"/>
              <a:t>)   [NB: all Ma ages are </a:t>
            </a:r>
            <a:r>
              <a:rPr lang="en-GB" sz="2000" dirty="0" smtClean="0">
                <a:solidFill>
                  <a:srgbClr val="FF0000"/>
                </a:solidFill>
              </a:rPr>
              <a:t>indicative</a:t>
            </a:r>
            <a:r>
              <a:rPr lang="en-GB" sz="2000" dirty="0" smtClean="0"/>
              <a:t> not definitive] </a:t>
            </a:r>
          </a:p>
          <a:p>
            <a:pPr marL="285750" indent="-285750">
              <a:buFont typeface="Arial" panose="020B0604020202020204" pitchFamily="34" charset="0"/>
              <a:buChar char="•"/>
            </a:pPr>
            <a:r>
              <a:rPr lang="en-GB" sz="2000" dirty="0" smtClean="0"/>
              <a:t>Heat and </a:t>
            </a:r>
            <a:r>
              <a:rPr lang="en-GB" sz="2000" dirty="0" smtClean="0">
                <a:solidFill>
                  <a:srgbClr val="7030A0"/>
                </a:solidFill>
              </a:rPr>
              <a:t>gravitational differentiation </a:t>
            </a:r>
            <a:r>
              <a:rPr lang="en-GB" sz="2000" dirty="0" smtClean="0"/>
              <a:t>then produced a dense liquid core, lighter liquid mantle, fragmentary crust</a:t>
            </a:r>
            <a:r>
              <a:rPr lang="en-GB" sz="2000" dirty="0"/>
              <a:t>, </a:t>
            </a:r>
            <a:r>
              <a:rPr lang="en-GB" sz="2000" dirty="0" smtClean="0"/>
              <a:t>H₂O oceans </a:t>
            </a:r>
            <a:r>
              <a:rPr lang="en-GB" sz="2000" dirty="0"/>
              <a:t>and </a:t>
            </a:r>
            <a:r>
              <a:rPr lang="en-GB" sz="2000" dirty="0" smtClean="0"/>
              <a:t>an atmosphere of dense CO₂ and volatile hydrogen and helium </a:t>
            </a:r>
          </a:p>
          <a:p>
            <a:pPr marL="285750" indent="-285750">
              <a:buFont typeface="Arial" panose="020B0604020202020204" pitchFamily="34" charset="0"/>
              <a:buChar char="•"/>
            </a:pPr>
            <a:r>
              <a:rPr lang="en-GB" sz="2000" dirty="0" smtClean="0"/>
              <a:t>A probable </a:t>
            </a:r>
            <a:r>
              <a:rPr lang="en-GB" sz="2000" dirty="0" smtClean="0">
                <a:solidFill>
                  <a:srgbClr val="7030A0"/>
                </a:solidFill>
              </a:rPr>
              <a:t>planetary collision </a:t>
            </a:r>
            <a:r>
              <a:rPr lang="en-GB" sz="2000" dirty="0" smtClean="0"/>
              <a:t>(‘glancing blows’?) </a:t>
            </a:r>
            <a:r>
              <a:rPr lang="en-GB" sz="2000" dirty="0" smtClean="0">
                <a:solidFill>
                  <a:srgbClr val="7030A0"/>
                </a:solidFill>
              </a:rPr>
              <a:t>produced the earth-moon system</a:t>
            </a:r>
            <a:r>
              <a:rPr lang="en-GB" sz="2000" dirty="0" smtClean="0"/>
              <a:t> (</a:t>
            </a:r>
            <a:r>
              <a:rPr lang="en-GB" sz="2000" dirty="0" smtClean="0">
                <a:solidFill>
                  <a:srgbClr val="FF0000"/>
                </a:solidFill>
              </a:rPr>
              <a:t>c 4500 Ma</a:t>
            </a:r>
            <a:r>
              <a:rPr lang="en-GB" sz="2000" dirty="0" smtClean="0"/>
              <a:t>) while the </a:t>
            </a:r>
            <a:r>
              <a:rPr lang="en-GB" sz="2000" dirty="0">
                <a:solidFill>
                  <a:srgbClr val="7030A0"/>
                </a:solidFill>
              </a:rPr>
              <a:t>Late Heavy Bombardment </a:t>
            </a:r>
            <a:r>
              <a:rPr lang="en-GB" sz="2000" dirty="0" smtClean="0"/>
              <a:t>(LHB) of comets and asteroids probably continued from </a:t>
            </a:r>
            <a:r>
              <a:rPr lang="en-GB" sz="2000" dirty="0" smtClean="0">
                <a:solidFill>
                  <a:srgbClr val="FF0000"/>
                </a:solidFill>
              </a:rPr>
              <a:t>4100 </a:t>
            </a:r>
            <a:r>
              <a:rPr lang="en-GB" sz="2000" dirty="0">
                <a:solidFill>
                  <a:srgbClr val="FF0000"/>
                </a:solidFill>
              </a:rPr>
              <a:t>to 3800 </a:t>
            </a:r>
            <a:r>
              <a:rPr lang="en-GB" sz="2000" dirty="0" smtClean="0">
                <a:solidFill>
                  <a:srgbClr val="FF0000"/>
                </a:solidFill>
              </a:rPr>
              <a:t>Ma </a:t>
            </a:r>
          </a:p>
          <a:p>
            <a:pPr marL="285750" indent="-285750">
              <a:buFont typeface="Arial" panose="020B0604020202020204" pitchFamily="34" charset="0"/>
              <a:buChar char="•"/>
            </a:pPr>
            <a:r>
              <a:rPr lang="en-GB" sz="2000" dirty="0"/>
              <a:t>The </a:t>
            </a:r>
            <a:r>
              <a:rPr lang="en-GB" sz="2000" dirty="0" smtClean="0"/>
              <a:t>earth’s rotating </a:t>
            </a:r>
            <a:r>
              <a:rPr lang="en-GB" sz="2000" dirty="0"/>
              <a:t>core </a:t>
            </a:r>
            <a:r>
              <a:rPr lang="en-GB" sz="2000" dirty="0" smtClean="0"/>
              <a:t>generated </a:t>
            </a:r>
            <a:r>
              <a:rPr lang="en-GB" sz="2000" dirty="0"/>
              <a:t>a </a:t>
            </a:r>
            <a:r>
              <a:rPr lang="en-GB" sz="2000" dirty="0">
                <a:solidFill>
                  <a:srgbClr val="7030A0"/>
                </a:solidFill>
              </a:rPr>
              <a:t>magnetic field </a:t>
            </a:r>
            <a:r>
              <a:rPr lang="en-GB" sz="2000" dirty="0" smtClean="0">
                <a:solidFill>
                  <a:srgbClr val="7030A0"/>
                </a:solidFill>
              </a:rPr>
              <a:t>which began to shield </a:t>
            </a:r>
            <a:r>
              <a:rPr lang="en-GB" sz="2000" dirty="0">
                <a:solidFill>
                  <a:srgbClr val="7030A0"/>
                </a:solidFill>
              </a:rPr>
              <a:t>the atmosphere </a:t>
            </a:r>
            <a:r>
              <a:rPr lang="en-GB" sz="2000" dirty="0" smtClean="0">
                <a:solidFill>
                  <a:srgbClr val="7030A0"/>
                </a:solidFill>
              </a:rPr>
              <a:t>from </a:t>
            </a:r>
            <a:r>
              <a:rPr lang="en-GB" sz="2000" dirty="0">
                <a:solidFill>
                  <a:srgbClr val="7030A0"/>
                </a:solidFill>
              </a:rPr>
              <a:t>the solar </a:t>
            </a:r>
            <a:r>
              <a:rPr lang="en-GB" sz="2000" dirty="0" smtClean="0">
                <a:solidFill>
                  <a:srgbClr val="7030A0"/>
                </a:solidFill>
              </a:rPr>
              <a:t>wind </a:t>
            </a:r>
            <a:r>
              <a:rPr lang="en-GB" sz="2000" dirty="0" smtClean="0"/>
              <a:t>(and earliest life has been </a:t>
            </a:r>
            <a:r>
              <a:rPr lang="en-GB" sz="2000" i="1" dirty="0" smtClean="0"/>
              <a:t>extrapolated</a:t>
            </a:r>
            <a:r>
              <a:rPr lang="en-GB" sz="2000" dirty="0" smtClean="0"/>
              <a:t> to the end of the </a:t>
            </a:r>
            <a:r>
              <a:rPr lang="en-GB" sz="2000" dirty="0" err="1" smtClean="0"/>
              <a:t>Hadean</a:t>
            </a:r>
            <a:r>
              <a:rPr lang="en-GB" sz="2000" dirty="0" smtClean="0"/>
              <a:t> but this remains speculative)</a:t>
            </a:r>
            <a:endParaRPr lang="en-GB" sz="2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5108" y="895519"/>
            <a:ext cx="3376244" cy="2532183"/>
          </a:xfrm>
          <a:prstGeom prst="rect">
            <a:avLst/>
          </a:prstGeom>
        </p:spPr>
      </p:pic>
      <p:sp>
        <p:nvSpPr>
          <p:cNvPr id="7" name="TextBox 6"/>
          <p:cNvSpPr txBox="1"/>
          <p:nvPr/>
        </p:nvSpPr>
        <p:spPr>
          <a:xfrm>
            <a:off x="8450041" y="3432736"/>
            <a:ext cx="3369112" cy="830997"/>
          </a:xfrm>
          <a:prstGeom prst="rect">
            <a:avLst/>
          </a:prstGeom>
          <a:noFill/>
        </p:spPr>
        <p:txBody>
          <a:bodyPr wrap="square" rtlCol="0">
            <a:spAutoFit/>
          </a:bodyPr>
          <a:lstStyle/>
          <a:p>
            <a:r>
              <a:rPr lang="en-GB" sz="1600" b="1" dirty="0" smtClean="0"/>
              <a:t>Above</a:t>
            </a:r>
            <a:r>
              <a:rPr lang="en-GB" sz="1600" dirty="0" smtClean="0"/>
              <a:t>: </a:t>
            </a:r>
            <a:r>
              <a:rPr lang="en-GB" sz="1600" dirty="0" err="1" smtClean="0"/>
              <a:t>Hadean</a:t>
            </a:r>
            <a:r>
              <a:rPr lang="en-GB" sz="1600" dirty="0" smtClean="0"/>
              <a:t> magma ocean evoked by photo of lava flow on </a:t>
            </a:r>
            <a:r>
              <a:rPr lang="en-GB" sz="1600" dirty="0" err="1" smtClean="0"/>
              <a:t>Hawiaii</a:t>
            </a:r>
            <a:r>
              <a:rPr lang="en-GB" sz="1600" dirty="0" smtClean="0"/>
              <a:t> (Chris </a:t>
            </a:r>
            <a:r>
              <a:rPr lang="en-GB" sz="1600" dirty="0"/>
              <a:t>Johns </a:t>
            </a:r>
            <a:r>
              <a:rPr lang="en-GB" sz="1600" dirty="0" smtClean="0"/>
              <a:t>2013 © National Geographic)</a:t>
            </a:r>
            <a:endParaRPr lang="en-GB" sz="16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060" y="4352844"/>
            <a:ext cx="7543800" cy="2219325"/>
          </a:xfrm>
          <a:prstGeom prst="rect">
            <a:avLst/>
          </a:prstGeom>
        </p:spPr>
      </p:pic>
      <p:sp>
        <p:nvSpPr>
          <p:cNvPr id="3" name="TextBox 2"/>
          <p:cNvSpPr txBox="1"/>
          <p:nvPr/>
        </p:nvSpPr>
        <p:spPr>
          <a:xfrm>
            <a:off x="8557844" y="5248730"/>
            <a:ext cx="3153507" cy="1323439"/>
          </a:xfrm>
          <a:prstGeom prst="rect">
            <a:avLst/>
          </a:prstGeom>
          <a:noFill/>
        </p:spPr>
        <p:txBody>
          <a:bodyPr wrap="square" rtlCol="0">
            <a:spAutoFit/>
          </a:bodyPr>
          <a:lstStyle/>
          <a:p>
            <a:r>
              <a:rPr lang="en-GB" sz="1600" b="1" dirty="0" smtClean="0"/>
              <a:t>Left</a:t>
            </a:r>
            <a:r>
              <a:rPr lang="en-GB" sz="1600" dirty="0" smtClean="0"/>
              <a:t>: Schematic representation of giant impact hypothesis, of collision of Theia and the proto-earth (</a:t>
            </a:r>
            <a:r>
              <a:rPr lang="en-GB" sz="1600" dirty="0" err="1" smtClean="0"/>
              <a:t>Tellus</a:t>
            </a:r>
            <a:r>
              <a:rPr lang="en-GB" sz="1600" dirty="0" smtClean="0"/>
              <a:t>) to form the earth-moon system (wiki.png © ‘</a:t>
            </a:r>
            <a:r>
              <a:rPr lang="en-GB" sz="1600" dirty="0" err="1" smtClean="0"/>
              <a:t>citronade</a:t>
            </a:r>
            <a:r>
              <a:rPr lang="en-GB" sz="1600" dirty="0" smtClean="0"/>
              <a:t>’)</a:t>
            </a:r>
            <a:endParaRPr lang="en-GB" sz="1600" dirty="0"/>
          </a:p>
        </p:txBody>
      </p:sp>
      <p:sp>
        <p:nvSpPr>
          <p:cNvPr id="4" name="TextBox 3"/>
          <p:cNvSpPr txBox="1"/>
          <p:nvPr/>
        </p:nvSpPr>
        <p:spPr>
          <a:xfrm>
            <a:off x="8356450" y="4263733"/>
            <a:ext cx="3556294" cy="1015663"/>
          </a:xfrm>
          <a:prstGeom prst="rect">
            <a:avLst/>
          </a:prstGeom>
          <a:noFill/>
        </p:spPr>
        <p:txBody>
          <a:bodyPr wrap="square" rtlCol="0">
            <a:spAutoFit/>
          </a:bodyPr>
          <a:lstStyle/>
          <a:p>
            <a:r>
              <a:rPr lang="en-GB" sz="2000" dirty="0" smtClean="0">
                <a:solidFill>
                  <a:srgbClr val="002060"/>
                </a:solidFill>
              </a:rPr>
              <a:t>So analyses of the </a:t>
            </a:r>
            <a:r>
              <a:rPr lang="en-GB" sz="2000" dirty="0" err="1" smtClean="0">
                <a:solidFill>
                  <a:srgbClr val="002060"/>
                </a:solidFill>
              </a:rPr>
              <a:t>Hadean</a:t>
            </a:r>
            <a:r>
              <a:rPr lang="en-GB" sz="2000" dirty="0" smtClean="0">
                <a:solidFill>
                  <a:srgbClr val="002060"/>
                </a:solidFill>
              </a:rPr>
              <a:t> sit at an interface between astronomy and geology </a:t>
            </a:r>
            <a:endParaRPr lang="en-GB" sz="2000" dirty="0">
              <a:solidFill>
                <a:srgbClr val="002060"/>
              </a:solidFill>
            </a:endParaRPr>
          </a:p>
        </p:txBody>
      </p:sp>
    </p:spTree>
    <p:extLst>
      <p:ext uri="{BB962C8B-B14F-4D97-AF65-F5344CB8AC3E}">
        <p14:creationId xmlns:p14="http://schemas.microsoft.com/office/powerpoint/2010/main" val="36263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1000"/>
                                        <p:tgtEl>
                                          <p:spTgt spid="5">
                                            <p:txEl>
                                              <p:pRg st="0" end="0"/>
                                            </p:txEl>
                                          </p:spTgt>
                                        </p:tgtEl>
                                      </p:cBhvr>
                                    </p:animEffect>
                                    <p:anim calcmode="lin" valueType="num">
                                      <p:cBhvr>
                                        <p:cTn id="1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1000"/>
                                        <p:tgtEl>
                                          <p:spTgt spid="5">
                                            <p:txEl>
                                              <p:pRg st="1" end="1"/>
                                            </p:txEl>
                                          </p:spTgt>
                                        </p:tgtEl>
                                      </p:cBhvr>
                                    </p:animEffect>
                                    <p:anim calcmode="lin" valueType="num">
                                      <p:cBhvr>
                                        <p:cTn id="1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1000"/>
                                        <p:tgtEl>
                                          <p:spTgt spid="5">
                                            <p:txEl>
                                              <p:pRg st="2" end="2"/>
                                            </p:txEl>
                                          </p:spTgt>
                                        </p:tgtEl>
                                      </p:cBhvr>
                                    </p:animEffect>
                                    <p:anim calcmode="lin" valueType="num">
                                      <p:cBhvr>
                                        <p:cTn id="3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additive="base">
                                        <p:cTn id="52" dur="500" fill="hold"/>
                                        <p:tgtEl>
                                          <p:spTgt spid="3"/>
                                        </p:tgtEl>
                                        <p:attrNameLst>
                                          <p:attrName>ppt_x</p:attrName>
                                        </p:attrNameLst>
                                      </p:cBhvr>
                                      <p:tavLst>
                                        <p:tav tm="0">
                                          <p:val>
                                            <p:strVal val="#ppt_x"/>
                                          </p:val>
                                        </p:tav>
                                        <p:tav tm="100000">
                                          <p:val>
                                            <p:strVal val="#ppt_x"/>
                                          </p:val>
                                        </p:tav>
                                      </p:tavLst>
                                    </p:anim>
                                    <p:anim calcmode="lin" valueType="num">
                                      <p:cBhvr additive="base">
                                        <p:cTn id="5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5">
                                            <p:txEl>
                                              <p:pRg st="3" end="3"/>
                                            </p:txEl>
                                          </p:spTgt>
                                        </p:tgtEl>
                                        <p:attrNameLst>
                                          <p:attrName>style.visibility</p:attrName>
                                        </p:attrNameLst>
                                      </p:cBhvr>
                                      <p:to>
                                        <p:strVal val="visible"/>
                                      </p:to>
                                    </p:set>
                                    <p:animEffect transition="in" filter="fade">
                                      <p:cBhvr>
                                        <p:cTn id="58" dur="1000"/>
                                        <p:tgtEl>
                                          <p:spTgt spid="5">
                                            <p:txEl>
                                              <p:pRg st="3" end="3"/>
                                            </p:txEl>
                                          </p:spTgt>
                                        </p:tgtEl>
                                      </p:cBhvr>
                                    </p:animEffect>
                                    <p:anim calcmode="lin" valueType="num">
                                      <p:cBhvr>
                                        <p:cTn id="5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6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4">
                                            <p:txEl>
                                              <p:pRg st="0" end="0"/>
                                            </p:txEl>
                                          </p:spTgt>
                                        </p:tgtEl>
                                        <p:attrNameLst>
                                          <p:attrName>style.visibility</p:attrName>
                                        </p:attrNameLst>
                                      </p:cBhvr>
                                      <p:to>
                                        <p:strVal val="visible"/>
                                      </p:to>
                                    </p:set>
                                    <p:animEffect transition="in" filter="fade">
                                      <p:cBhvr>
                                        <p:cTn id="65" dur="1000"/>
                                        <p:tgtEl>
                                          <p:spTgt spid="4">
                                            <p:txEl>
                                              <p:pRg st="0" end="0"/>
                                            </p:txEl>
                                          </p:spTgt>
                                        </p:tgtEl>
                                      </p:cBhvr>
                                    </p:animEffect>
                                    <p:anim calcmode="lin" valueType="num">
                                      <p:cBhvr>
                                        <p:cTn id="6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6477" y="62347"/>
            <a:ext cx="10515600" cy="574431"/>
          </a:xfrm>
        </p:spPr>
        <p:txBody>
          <a:bodyPr>
            <a:noAutofit/>
          </a:bodyPr>
          <a:lstStyle/>
          <a:p>
            <a:pPr algn="ctr"/>
            <a:r>
              <a:rPr lang="en-GB" sz="3600" dirty="0" smtClean="0"/>
              <a:t>Can we add the </a:t>
            </a:r>
            <a:r>
              <a:rPr lang="en-GB" sz="3600" dirty="0" err="1" smtClean="0"/>
              <a:t>Chaotian</a:t>
            </a:r>
            <a:r>
              <a:rPr lang="en-GB" sz="3600" dirty="0" smtClean="0"/>
              <a:t> before the </a:t>
            </a:r>
            <a:r>
              <a:rPr lang="en-GB" sz="3600" dirty="0" err="1" smtClean="0"/>
              <a:t>Hadean</a:t>
            </a:r>
            <a:r>
              <a:rPr lang="en-GB" sz="3600" dirty="0" smtClean="0"/>
              <a:t> Eon? </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484555682"/>
              </p:ext>
            </p:extLst>
          </p:nvPr>
        </p:nvGraphicFramePr>
        <p:xfrm>
          <a:off x="8135815" y="1205192"/>
          <a:ext cx="3598983" cy="4587370"/>
        </p:xfrm>
        <a:graphic>
          <a:graphicData uri="http://schemas.openxmlformats.org/drawingml/2006/table">
            <a:tbl>
              <a:tblPr firstRow="1" bandRow="1">
                <a:tableStyleId>{5C22544A-7EE6-4342-B048-85BDC9FD1C3A}</a:tableStyleId>
              </a:tblPr>
              <a:tblGrid>
                <a:gridCol w="686454"/>
                <a:gridCol w="1059101"/>
                <a:gridCol w="1000262"/>
                <a:gridCol w="853166"/>
              </a:tblGrid>
              <a:tr h="418046">
                <a:tc>
                  <a:txBody>
                    <a:bodyPr/>
                    <a:lstStyle/>
                    <a:p>
                      <a:r>
                        <a:rPr lang="en-GB" sz="1000" dirty="0" smtClean="0"/>
                        <a:t>Eon</a:t>
                      </a:r>
                      <a:endParaRPr lang="en-GB" sz="10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000" dirty="0" smtClean="0"/>
                        <a:t>Era</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000" dirty="0" smtClean="0"/>
                        <a:t>Period</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000" dirty="0" smtClean="0"/>
                        <a:t>Age (Ga)</a:t>
                      </a:r>
                      <a:endParaRPr lang="en-GB" sz="10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418046">
                <a:tc rowSpan="6">
                  <a:txBody>
                    <a:bodyPr/>
                    <a:lstStyle/>
                    <a:p>
                      <a:r>
                        <a:rPr lang="en-GB" sz="1000" dirty="0" err="1" smtClean="0"/>
                        <a:t>Hadean</a:t>
                      </a:r>
                      <a:endParaRPr lang="en-GB" sz="10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GB" sz="1000" dirty="0" err="1" smtClean="0"/>
                        <a:t>Neohadean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Promethean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?3.9-4.0</a:t>
                      </a:r>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8046">
                <a:tc vMerge="1">
                  <a:txBody>
                    <a:bodyPr/>
                    <a:lstStyle/>
                    <a:p>
                      <a:endParaRPr lang="en-GB" dirty="0"/>
                    </a:p>
                  </a:txBody>
                  <a:tcPr/>
                </a:tc>
                <a:tc vMerge="1">
                  <a:txBody>
                    <a:bodyPr/>
                    <a:lstStyle/>
                    <a:p>
                      <a:endParaRPr lang="en-GB" dirty="0"/>
                    </a:p>
                  </a:txBody>
                  <a:tcPr/>
                </a:tc>
                <a:tc>
                  <a:txBody>
                    <a:bodyPr/>
                    <a:lstStyle/>
                    <a:p>
                      <a:r>
                        <a:rPr lang="en-GB" sz="1000" dirty="0" err="1" smtClean="0"/>
                        <a:t>Acastan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4.0-4.1</a:t>
                      </a:r>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8046">
                <a:tc vMerge="1">
                  <a:txBody>
                    <a:bodyPr/>
                    <a:lstStyle/>
                    <a:p>
                      <a:endParaRPr lang="en-GB" dirty="0"/>
                    </a:p>
                  </a:txBody>
                  <a:tcPr/>
                </a:tc>
                <a:tc rowSpan="2">
                  <a:txBody>
                    <a:bodyPr/>
                    <a:lstStyle/>
                    <a:p>
                      <a:r>
                        <a:rPr lang="en-GB" sz="1000" dirty="0" err="1" smtClean="0"/>
                        <a:t>Mesohadean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Procrustean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4.1-4.2</a:t>
                      </a:r>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8046">
                <a:tc vMerge="1">
                  <a:txBody>
                    <a:bodyPr/>
                    <a:lstStyle/>
                    <a:p>
                      <a:endParaRPr lang="en-GB" dirty="0"/>
                    </a:p>
                  </a:txBody>
                  <a:tcPr/>
                </a:tc>
                <a:tc vMerge="1">
                  <a:txBody>
                    <a:bodyPr/>
                    <a:lstStyle/>
                    <a:p>
                      <a:endParaRPr lang="en-GB" dirty="0"/>
                    </a:p>
                  </a:txBody>
                  <a:tcPr/>
                </a:tc>
                <a:tc>
                  <a:txBody>
                    <a:bodyPr/>
                    <a:lstStyle/>
                    <a:p>
                      <a:r>
                        <a:rPr lang="en-GB" sz="1000" dirty="0" smtClean="0"/>
                        <a:t>Canadian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4.2-4.3</a:t>
                      </a:r>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5262">
                <a:tc vMerge="1">
                  <a:txBody>
                    <a:bodyPr/>
                    <a:lstStyle/>
                    <a:p>
                      <a:endParaRPr lang="en-GB" dirty="0"/>
                    </a:p>
                  </a:txBody>
                  <a:tcPr/>
                </a:tc>
                <a:tc rowSpan="2">
                  <a:txBody>
                    <a:bodyPr/>
                    <a:lstStyle/>
                    <a:p>
                      <a:r>
                        <a:rPr lang="en-GB" sz="1000" dirty="0" err="1" smtClean="0"/>
                        <a:t>Palaeohadean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Jacobian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4.3-4.4</a:t>
                      </a:r>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5262">
                <a:tc vMerge="1">
                  <a:txBody>
                    <a:bodyPr/>
                    <a:lstStyle/>
                    <a:p>
                      <a:endParaRPr lang="en-GB"/>
                    </a:p>
                  </a:txBody>
                  <a:tcPr/>
                </a:tc>
                <a:tc vMerge="1">
                  <a:txBody>
                    <a:bodyPr/>
                    <a:lstStyle/>
                    <a:p>
                      <a:endParaRPr lang="en-GB"/>
                    </a:p>
                  </a:txBody>
                  <a:tcPr/>
                </a:tc>
                <a:tc>
                  <a:txBody>
                    <a:bodyPr/>
                    <a:lstStyle/>
                    <a:p>
                      <a:r>
                        <a:rPr lang="en-GB" sz="1000" dirty="0" err="1" smtClean="0"/>
                        <a:t>Hephaestean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smtClean="0"/>
                        <a:t>4.4-~4.5</a:t>
                      </a:r>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5262">
                <a:tc rowSpan="4">
                  <a:txBody>
                    <a:bodyPr/>
                    <a:lstStyle/>
                    <a:p>
                      <a:r>
                        <a:rPr lang="en-GB" sz="1000" dirty="0" err="1" smtClean="0"/>
                        <a:t>Chaotian</a:t>
                      </a:r>
                      <a:endParaRPr lang="en-GB" sz="10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2">
                  <a:txBody>
                    <a:bodyPr/>
                    <a:lstStyle/>
                    <a:p>
                      <a:r>
                        <a:rPr lang="en-GB" sz="1000" dirty="0" err="1" smtClean="0"/>
                        <a:t>Neochaotian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err="1" smtClean="0"/>
                        <a:t>Titanmachean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endParaRPr lang="en-GB" sz="1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415262">
                <a:tc vMerge="1">
                  <a:txBody>
                    <a:bodyPr/>
                    <a:lstStyle/>
                    <a:p>
                      <a:endParaRPr lang="en-GB"/>
                    </a:p>
                  </a:txBody>
                  <a:tcPr/>
                </a:tc>
                <a:tc vMerge="1">
                  <a:txBody>
                    <a:bodyPr/>
                    <a:lstStyle/>
                    <a:p>
                      <a:endParaRPr lang="en-GB"/>
                    </a:p>
                  </a:txBody>
                  <a:tcPr/>
                </a:tc>
                <a:tc>
                  <a:txBody>
                    <a:bodyPr/>
                    <a:lstStyle/>
                    <a:p>
                      <a:r>
                        <a:rPr lang="en-GB" sz="1000" dirty="0" err="1" smtClean="0"/>
                        <a:t>Hypentian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lnL w="12700" cap="flat" cmpd="sng" algn="ctr">
                      <a:solidFill>
                        <a:schemeClr val="tx1"/>
                      </a:solidFill>
                      <a:prstDash val="solid"/>
                      <a:round/>
                      <a:headEnd type="none" w="med" len="med"/>
                      <a:tailEnd type="none" w="med" len="med"/>
                    </a:lnL>
                  </a:tcPr>
                </a:tc>
              </a:tr>
              <a:tr h="418046">
                <a:tc vMerge="1">
                  <a:txBody>
                    <a:bodyPr/>
                    <a:lstStyle/>
                    <a:p>
                      <a:endParaRPr lang="en-GB" sz="1200" dirty="0"/>
                    </a:p>
                  </a:txBody>
                  <a:tcPr>
                    <a:lnR w="12700" cap="flat" cmpd="sng" algn="ctr">
                      <a:solidFill>
                        <a:schemeClr val="tx1"/>
                      </a:solidFill>
                      <a:prstDash val="solid"/>
                      <a:round/>
                      <a:headEnd type="none" w="med" len="med"/>
                      <a:tailEnd type="none" w="med" len="med"/>
                    </a:lnR>
                  </a:tcPr>
                </a:tc>
                <a:tc rowSpan="2">
                  <a:txBody>
                    <a:bodyPr/>
                    <a:lstStyle/>
                    <a:p>
                      <a:r>
                        <a:rPr lang="en-GB" sz="1000" dirty="0" err="1" smtClean="0"/>
                        <a:t>Eochaotian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000" dirty="0" err="1" smtClean="0"/>
                        <a:t>Erebrean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sz="1200" dirty="0"/>
                    </a:p>
                  </a:txBody>
                  <a:tcPr>
                    <a:lnL w="12700" cap="flat" cmpd="sng" algn="ctr">
                      <a:solidFill>
                        <a:schemeClr val="tx1"/>
                      </a:solidFill>
                      <a:prstDash val="solid"/>
                      <a:round/>
                      <a:headEnd type="none" w="med" len="med"/>
                      <a:tailEnd type="none" w="med" len="med"/>
                    </a:lnL>
                  </a:tcPr>
                </a:tc>
              </a:tr>
              <a:tr h="418046">
                <a:tc vMerge="1">
                  <a:txBody>
                    <a:bodyPr/>
                    <a:lstStyle/>
                    <a:p>
                      <a:endParaRPr lang="en-GB" sz="1200" dirty="0"/>
                    </a:p>
                  </a:txBody>
                  <a:tcPr>
                    <a:lnR w="12700" cap="flat" cmpd="sng" algn="ctr">
                      <a:solidFill>
                        <a:schemeClr val="tx1"/>
                      </a:solidFill>
                      <a:prstDash val="solid"/>
                      <a:round/>
                      <a:headEnd type="none" w="med" len="med"/>
                      <a:tailEnd type="none" w="med" len="med"/>
                    </a:lnR>
                  </a:tcPr>
                </a:tc>
                <a:tc vMerge="1">
                  <a:txBody>
                    <a:bodyPr/>
                    <a:lstStyle/>
                    <a:p>
                      <a:endParaRPr lang="en-GB" dirty="0"/>
                    </a:p>
                  </a:txBody>
                  <a:tcPr/>
                </a:tc>
                <a:tc>
                  <a:txBody>
                    <a:bodyPr/>
                    <a:lstStyle/>
                    <a:p>
                      <a:r>
                        <a:rPr lang="en-GB" sz="1000" dirty="0" err="1" smtClean="0"/>
                        <a:t>Nephelean</a:t>
                      </a:r>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vMerge="1">
                  <a:txBody>
                    <a:bodyPr/>
                    <a:lstStyle/>
                    <a:p>
                      <a:endParaRPr lang="en-GB" sz="1200" dirty="0"/>
                    </a:p>
                  </a:txBody>
                  <a:tcPr>
                    <a:lnL w="12700" cap="flat" cmpd="sng" algn="ctr">
                      <a:solidFill>
                        <a:schemeClr val="tx1"/>
                      </a:solidFill>
                      <a:prstDash val="solid"/>
                      <a:round/>
                      <a:headEnd type="none" w="med" len="med"/>
                      <a:tailEnd type="none" w="med" len="med"/>
                    </a:lnL>
                  </a:tcPr>
                </a:tc>
              </a:tr>
            </a:tbl>
          </a:graphicData>
        </a:graphic>
      </p:graphicFrame>
      <p:sp>
        <p:nvSpPr>
          <p:cNvPr id="3" name="TextBox 2"/>
          <p:cNvSpPr txBox="1"/>
          <p:nvPr/>
        </p:nvSpPr>
        <p:spPr>
          <a:xfrm flipH="1">
            <a:off x="454268" y="636778"/>
            <a:ext cx="7533284" cy="5940088"/>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The </a:t>
            </a:r>
            <a:r>
              <a:rPr lang="en-GB" sz="2000" dirty="0" err="1" smtClean="0"/>
              <a:t>Hadean</a:t>
            </a:r>
            <a:r>
              <a:rPr lang="en-GB" sz="2000" dirty="0" smtClean="0"/>
              <a:t> remains an ‘informal’ label and Thomas </a:t>
            </a:r>
            <a:r>
              <a:rPr lang="en-GB" sz="2000" dirty="0" smtClean="0">
                <a:solidFill>
                  <a:srgbClr val="7030A0"/>
                </a:solidFill>
              </a:rPr>
              <a:t>Holtz (2020) sees it as a ‘zen’ eon</a:t>
            </a:r>
            <a:r>
              <a:rPr lang="en-GB" sz="2000" dirty="0" smtClean="0"/>
              <a:t>, defined by absence and destined to shrink as ever older rocks are discovered to push back its end date</a:t>
            </a:r>
          </a:p>
          <a:p>
            <a:pPr marL="285750" indent="-285750">
              <a:buFont typeface="Arial" panose="020B0604020202020204" pitchFamily="34" charset="0"/>
              <a:buChar char="•"/>
            </a:pPr>
            <a:r>
              <a:rPr lang="en-GB" sz="2000" dirty="0" smtClean="0"/>
              <a:t>But Colin </a:t>
            </a:r>
            <a:r>
              <a:rPr lang="en-GB" sz="2000" dirty="0" err="1" smtClean="0">
                <a:solidFill>
                  <a:srgbClr val="7030A0"/>
                </a:solidFill>
              </a:rPr>
              <a:t>Goldblatt</a:t>
            </a:r>
            <a:r>
              <a:rPr lang="en-GB" sz="2000" dirty="0" smtClean="0">
                <a:solidFill>
                  <a:srgbClr val="7030A0"/>
                </a:solidFill>
              </a:rPr>
              <a:t> et al (2010) are much more positive about the </a:t>
            </a:r>
            <a:r>
              <a:rPr lang="en-GB" sz="2000" dirty="0" err="1" smtClean="0">
                <a:solidFill>
                  <a:srgbClr val="7030A0"/>
                </a:solidFill>
              </a:rPr>
              <a:t>Hadean</a:t>
            </a:r>
            <a:r>
              <a:rPr lang="en-GB" sz="2000" dirty="0" smtClean="0"/>
              <a:t> as a distinct Eon – and they also stake a claim for an even earlier Eon, the </a:t>
            </a:r>
            <a:r>
              <a:rPr lang="en-GB" sz="2000" dirty="0" err="1" smtClean="0"/>
              <a:t>Chaotian</a:t>
            </a:r>
            <a:endParaRPr lang="en-GB" sz="2000" dirty="0" smtClean="0"/>
          </a:p>
          <a:p>
            <a:pPr marL="285750" indent="-285750">
              <a:buFont typeface="Arial" panose="020B0604020202020204" pitchFamily="34" charset="0"/>
              <a:buChar char="•"/>
            </a:pPr>
            <a:r>
              <a:rPr lang="en-GB" sz="2000" dirty="0" smtClean="0"/>
              <a:t>Furthermore they boldly offer a </a:t>
            </a:r>
            <a:r>
              <a:rPr lang="en-GB" sz="2000" dirty="0" smtClean="0">
                <a:solidFill>
                  <a:srgbClr val="7030A0"/>
                </a:solidFill>
              </a:rPr>
              <a:t>more detailed periodisation </a:t>
            </a:r>
            <a:r>
              <a:rPr lang="en-GB" sz="2000" dirty="0" smtClean="0"/>
              <a:t>of each of these Eons in terms of Eras and Periods, though all of these designations remain ‘informal’, unratified by the IUGS</a:t>
            </a:r>
          </a:p>
          <a:p>
            <a:pPr marL="285750" indent="-285750">
              <a:buFont typeface="Arial" panose="020B0604020202020204" pitchFamily="34" charset="0"/>
              <a:buChar char="•"/>
            </a:pPr>
            <a:r>
              <a:rPr lang="en-GB" sz="2000" dirty="0" smtClean="0"/>
              <a:t>They argue that </a:t>
            </a:r>
            <a:r>
              <a:rPr lang="en-GB" sz="2000" dirty="0" smtClean="0">
                <a:solidFill>
                  <a:srgbClr val="7030A0"/>
                </a:solidFill>
              </a:rPr>
              <a:t>the </a:t>
            </a:r>
            <a:r>
              <a:rPr lang="en-GB" sz="2000" dirty="0" err="1" smtClean="0">
                <a:solidFill>
                  <a:srgbClr val="7030A0"/>
                </a:solidFill>
              </a:rPr>
              <a:t>Hadean</a:t>
            </a:r>
            <a:r>
              <a:rPr lang="en-GB" sz="2000" dirty="0" smtClean="0">
                <a:solidFill>
                  <a:srgbClr val="7030A0"/>
                </a:solidFill>
              </a:rPr>
              <a:t> can be delineated using earth geology</a:t>
            </a:r>
            <a:r>
              <a:rPr lang="en-GB" sz="2000" dirty="0" smtClean="0"/>
              <a:t>, starting after the formation of the earth-moon system (</a:t>
            </a:r>
            <a:r>
              <a:rPr lang="en-GB" sz="2000" dirty="0" smtClean="0">
                <a:solidFill>
                  <a:srgbClr val="FF0000"/>
                </a:solidFill>
              </a:rPr>
              <a:t>4510 Ma</a:t>
            </a:r>
            <a:r>
              <a:rPr lang="en-GB" sz="2000" dirty="0" smtClean="0"/>
              <a:t>) and perhaps ending with the end of the LHB (by </a:t>
            </a:r>
            <a:r>
              <a:rPr lang="en-GB" sz="2000" dirty="0" smtClean="0">
                <a:solidFill>
                  <a:srgbClr val="FF0000"/>
                </a:solidFill>
              </a:rPr>
              <a:t>3900 Ma</a:t>
            </a:r>
            <a:r>
              <a:rPr lang="en-GB" sz="2000" dirty="0" smtClean="0"/>
              <a:t>?)</a:t>
            </a:r>
          </a:p>
          <a:p>
            <a:pPr marL="285750" indent="-285750">
              <a:buFont typeface="Arial" panose="020B0604020202020204" pitchFamily="34" charset="0"/>
              <a:buChar char="•"/>
            </a:pPr>
            <a:r>
              <a:rPr lang="en-GB" sz="2000" dirty="0" smtClean="0"/>
              <a:t>They </a:t>
            </a:r>
            <a:r>
              <a:rPr lang="en-GB" sz="2000" dirty="0" smtClean="0">
                <a:solidFill>
                  <a:srgbClr val="7030A0"/>
                </a:solidFill>
              </a:rPr>
              <a:t>link several </a:t>
            </a:r>
            <a:r>
              <a:rPr lang="en-GB" sz="2000" dirty="0" err="1" smtClean="0">
                <a:solidFill>
                  <a:srgbClr val="7030A0"/>
                </a:solidFill>
              </a:rPr>
              <a:t>Hadean</a:t>
            </a:r>
            <a:r>
              <a:rPr lang="en-GB" sz="2000" dirty="0" smtClean="0">
                <a:solidFill>
                  <a:srgbClr val="7030A0"/>
                </a:solidFill>
              </a:rPr>
              <a:t> ‘periods’ to </a:t>
            </a:r>
            <a:r>
              <a:rPr lang="en-GB" sz="2000" dirty="0">
                <a:solidFill>
                  <a:srgbClr val="7030A0"/>
                </a:solidFill>
              </a:rPr>
              <a:t>dated crustal </a:t>
            </a:r>
            <a:r>
              <a:rPr lang="en-GB" sz="2000" dirty="0" smtClean="0">
                <a:solidFill>
                  <a:srgbClr val="7030A0"/>
                </a:solidFill>
              </a:rPr>
              <a:t>materials</a:t>
            </a:r>
            <a:r>
              <a:rPr lang="en-GB" sz="2000" dirty="0" smtClean="0"/>
              <a:t>, such as Australian Jack </a:t>
            </a:r>
            <a:r>
              <a:rPr lang="en-GB" sz="2000" dirty="0"/>
              <a:t>Hills </a:t>
            </a:r>
            <a:r>
              <a:rPr lang="en-GB" sz="2000" dirty="0" smtClean="0"/>
              <a:t>zircons (</a:t>
            </a:r>
            <a:r>
              <a:rPr lang="en-GB" sz="2000" dirty="0" smtClean="0">
                <a:solidFill>
                  <a:srgbClr val="FF0000"/>
                </a:solidFill>
              </a:rPr>
              <a:t>4400 Ma</a:t>
            </a:r>
            <a:r>
              <a:rPr lang="en-GB" sz="2000" dirty="0" smtClean="0"/>
              <a:t>) and Canadian </a:t>
            </a:r>
            <a:r>
              <a:rPr lang="en-GB" sz="2000" dirty="0" err="1" smtClean="0"/>
              <a:t>Acasta</a:t>
            </a:r>
            <a:r>
              <a:rPr lang="en-GB" sz="2000" dirty="0" smtClean="0"/>
              <a:t> Gneiss (</a:t>
            </a:r>
            <a:r>
              <a:rPr lang="en-GB" sz="2000" dirty="0" smtClean="0">
                <a:solidFill>
                  <a:srgbClr val="FF0000"/>
                </a:solidFill>
              </a:rPr>
              <a:t>4030 Ma</a:t>
            </a:r>
            <a:r>
              <a:rPr lang="en-GB" sz="2000" dirty="0" smtClean="0"/>
              <a:t>)</a:t>
            </a:r>
          </a:p>
          <a:p>
            <a:pPr marL="285750" indent="-285750">
              <a:buFont typeface="Arial" panose="020B0604020202020204" pitchFamily="34" charset="0"/>
              <a:buChar char="•"/>
            </a:pPr>
            <a:r>
              <a:rPr lang="en-GB" sz="2000" dirty="0" smtClean="0"/>
              <a:t>Finally, and most strikingly, they also outline and </a:t>
            </a:r>
            <a:r>
              <a:rPr lang="en-GB" sz="2000" dirty="0" err="1" smtClean="0"/>
              <a:t>periodise</a:t>
            </a:r>
            <a:r>
              <a:rPr lang="en-GB" sz="2000" dirty="0" smtClean="0"/>
              <a:t> an even earlier Eon, which they name the </a:t>
            </a:r>
            <a:r>
              <a:rPr lang="en-GB" sz="2000" dirty="0" err="1" smtClean="0">
                <a:solidFill>
                  <a:srgbClr val="7030A0"/>
                </a:solidFill>
              </a:rPr>
              <a:t>Chaotian</a:t>
            </a:r>
            <a:r>
              <a:rPr lang="en-GB" sz="2000" dirty="0" smtClean="0">
                <a:solidFill>
                  <a:srgbClr val="7030A0"/>
                </a:solidFill>
              </a:rPr>
              <a:t>, marked only by solar system processes (</a:t>
            </a:r>
            <a:r>
              <a:rPr lang="en-GB" sz="2000" dirty="0" smtClean="0"/>
              <a:t>though some researchers have </a:t>
            </a:r>
            <a:r>
              <a:rPr lang="en-GB" sz="2000" dirty="0" err="1" smtClean="0"/>
              <a:t>reconstrued</a:t>
            </a:r>
            <a:r>
              <a:rPr lang="en-GB" sz="2000" dirty="0" smtClean="0"/>
              <a:t> it as the first </a:t>
            </a:r>
            <a:r>
              <a:rPr lang="en-GB" sz="2000" b="1" dirty="0" smtClean="0"/>
              <a:t>era</a:t>
            </a:r>
            <a:r>
              <a:rPr lang="en-GB" sz="2000" dirty="0" smtClean="0"/>
              <a:t> </a:t>
            </a:r>
            <a:r>
              <a:rPr lang="en-GB" sz="2000" i="1" dirty="0" smtClean="0"/>
              <a:t>within</a:t>
            </a:r>
            <a:r>
              <a:rPr lang="en-GB" sz="2000" dirty="0" smtClean="0"/>
              <a:t> the </a:t>
            </a:r>
            <a:r>
              <a:rPr lang="en-GB" sz="2000" dirty="0" err="1" smtClean="0"/>
              <a:t>Hadean</a:t>
            </a:r>
            <a:r>
              <a:rPr lang="en-GB" sz="2000" dirty="0" smtClean="0"/>
              <a:t> </a:t>
            </a:r>
            <a:r>
              <a:rPr lang="en-GB" sz="2000" b="1" dirty="0" smtClean="0"/>
              <a:t>eon, </a:t>
            </a:r>
            <a:r>
              <a:rPr lang="en-GB" sz="2000" dirty="0" smtClean="0"/>
              <a:t>replacing the </a:t>
            </a:r>
            <a:r>
              <a:rPr lang="en-GB" sz="2000" dirty="0" err="1" smtClean="0"/>
              <a:t>Hephaestean</a:t>
            </a:r>
            <a:r>
              <a:rPr lang="en-GB" sz="2000" dirty="0" smtClean="0"/>
              <a:t>)</a:t>
            </a:r>
          </a:p>
        </p:txBody>
      </p:sp>
      <p:cxnSp>
        <p:nvCxnSpPr>
          <p:cNvPr id="9" name="Straight Arrow Connector 8"/>
          <p:cNvCxnSpPr/>
          <p:nvPr/>
        </p:nvCxnSpPr>
        <p:spPr>
          <a:xfrm flipV="1">
            <a:off x="7261412" y="2856390"/>
            <a:ext cx="1398149" cy="1821118"/>
          </a:xfrm>
          <a:prstGeom prst="straightConnector1">
            <a:avLst/>
          </a:prstGeom>
          <a:ln w="57150">
            <a:tailEnd type="triangle"/>
          </a:ln>
        </p:spPr>
        <p:style>
          <a:lnRef idx="3">
            <a:schemeClr val="accent5"/>
          </a:lnRef>
          <a:fillRef idx="0">
            <a:schemeClr val="accent5"/>
          </a:fillRef>
          <a:effectRef idx="2">
            <a:schemeClr val="accent5"/>
          </a:effectRef>
          <a:fontRef idx="minor">
            <a:schemeClr val="tx1"/>
          </a:fontRef>
        </p:style>
      </p:cxnSp>
      <p:cxnSp>
        <p:nvCxnSpPr>
          <p:cNvPr id="11" name="Straight Arrow Connector 10"/>
          <p:cNvCxnSpPr/>
          <p:nvPr/>
        </p:nvCxnSpPr>
        <p:spPr>
          <a:xfrm flipV="1">
            <a:off x="7517423" y="4677508"/>
            <a:ext cx="958362" cy="1207477"/>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8604738" y="2220208"/>
            <a:ext cx="1330568" cy="680926"/>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8637148" y="2916095"/>
            <a:ext cx="1298158" cy="51721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135815" y="5884985"/>
            <a:ext cx="3598983" cy="307777"/>
          </a:xfrm>
          <a:prstGeom prst="rect">
            <a:avLst/>
          </a:prstGeom>
          <a:noFill/>
        </p:spPr>
        <p:txBody>
          <a:bodyPr wrap="square" rtlCol="0">
            <a:spAutoFit/>
          </a:bodyPr>
          <a:lstStyle/>
          <a:p>
            <a:pPr algn="ctr"/>
            <a:r>
              <a:rPr lang="en-GB" sz="1400" dirty="0" smtClean="0"/>
              <a:t>Adapted from </a:t>
            </a:r>
            <a:r>
              <a:rPr lang="en-GB" sz="1400" dirty="0" err="1" smtClean="0"/>
              <a:t>Goldblatt</a:t>
            </a:r>
            <a:r>
              <a:rPr lang="en-GB" sz="1400" dirty="0" smtClean="0"/>
              <a:t> et al (2010) p 2</a:t>
            </a:r>
            <a:endParaRPr lang="en-GB" sz="1400" dirty="0"/>
          </a:p>
        </p:txBody>
      </p:sp>
      <p:cxnSp>
        <p:nvCxnSpPr>
          <p:cNvPr id="7" name="Straight Arrow Connector 6"/>
          <p:cNvCxnSpPr/>
          <p:nvPr/>
        </p:nvCxnSpPr>
        <p:spPr>
          <a:xfrm flipV="1">
            <a:off x="8475785" y="4016188"/>
            <a:ext cx="1459521" cy="66132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147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1000"/>
                                        <p:tgtEl>
                                          <p:spTgt spid="3">
                                            <p:txEl>
                                              <p:pRg st="4" end="4"/>
                                            </p:txEl>
                                          </p:spTgt>
                                        </p:tgtEl>
                                      </p:cBhvr>
                                    </p:animEffect>
                                    <p:anim calcmode="lin" valueType="num">
                                      <p:cBhvr>
                                        <p:cTn id="4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ppt_x"/>
                                          </p:val>
                                        </p:tav>
                                        <p:tav tm="100000">
                                          <p:val>
                                            <p:strVal val="#ppt_x"/>
                                          </p:val>
                                        </p:tav>
                                      </p:tavLst>
                                    </p:anim>
                                    <p:anim calcmode="lin" valueType="num">
                                      <p:cBhvr additive="base">
                                        <p:cTn id="6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Effect transition="in" filter="fade">
                                      <p:cBhvr>
                                        <p:cTn id="71" dur="1000"/>
                                        <p:tgtEl>
                                          <p:spTgt spid="3">
                                            <p:txEl>
                                              <p:pRg st="5" end="5"/>
                                            </p:txEl>
                                          </p:spTgt>
                                        </p:tgtEl>
                                      </p:cBhvr>
                                    </p:animEffect>
                                    <p:anim calcmode="lin" valueType="num">
                                      <p:cBhvr>
                                        <p:cTn id="7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7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additive="base">
                                        <p:cTn id="78" dur="500" fill="hold"/>
                                        <p:tgtEl>
                                          <p:spTgt spid="11"/>
                                        </p:tgtEl>
                                        <p:attrNameLst>
                                          <p:attrName>ppt_x</p:attrName>
                                        </p:attrNameLst>
                                      </p:cBhvr>
                                      <p:tavLst>
                                        <p:tav tm="0">
                                          <p:val>
                                            <p:strVal val="#ppt_x"/>
                                          </p:val>
                                        </p:tav>
                                        <p:tav tm="100000">
                                          <p:val>
                                            <p:strVal val="#ppt_x"/>
                                          </p:val>
                                        </p:tav>
                                      </p:tavLst>
                                    </p:anim>
                                    <p:anim calcmode="lin" valueType="num">
                                      <p:cBhvr additive="base">
                                        <p:cTn id="7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additive="base">
                                        <p:cTn id="84" dur="500" fill="hold"/>
                                        <p:tgtEl>
                                          <p:spTgt spid="7"/>
                                        </p:tgtEl>
                                        <p:attrNameLst>
                                          <p:attrName>ppt_x</p:attrName>
                                        </p:attrNameLst>
                                      </p:cBhvr>
                                      <p:tavLst>
                                        <p:tav tm="0">
                                          <p:val>
                                            <p:strVal val="#ppt_x"/>
                                          </p:val>
                                        </p:tav>
                                        <p:tav tm="100000">
                                          <p:val>
                                            <p:strVal val="#ppt_x"/>
                                          </p:val>
                                        </p:tav>
                                      </p:tavLst>
                                    </p:anim>
                                    <p:anim calcmode="lin" valueType="num">
                                      <p:cBhvr additive="base">
                                        <p:cTn id="8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fade">
                                      <p:cBhvr>
                                        <p:cTn id="90" dur="1000"/>
                                        <p:tgtEl>
                                          <p:spTgt spid="5"/>
                                        </p:tgtEl>
                                      </p:cBhvr>
                                    </p:animEffect>
                                    <p:anim calcmode="lin" valueType="num">
                                      <p:cBhvr>
                                        <p:cTn id="91" dur="1000" fill="hold"/>
                                        <p:tgtEl>
                                          <p:spTgt spid="5"/>
                                        </p:tgtEl>
                                        <p:attrNameLst>
                                          <p:attrName>ppt_x</p:attrName>
                                        </p:attrNameLst>
                                      </p:cBhvr>
                                      <p:tavLst>
                                        <p:tav tm="0">
                                          <p:val>
                                            <p:strVal val="#ppt_x"/>
                                          </p:val>
                                        </p:tav>
                                        <p:tav tm="100000">
                                          <p:val>
                                            <p:strVal val="#ppt_x"/>
                                          </p:val>
                                        </p:tav>
                                      </p:tavLst>
                                    </p:anim>
                                    <p:anim calcmode="lin" valueType="num">
                                      <p:cBhvr>
                                        <p:cTn id="9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816" y="0"/>
            <a:ext cx="10515600" cy="670560"/>
          </a:xfrm>
        </p:spPr>
        <p:txBody>
          <a:bodyPr>
            <a:normAutofit/>
          </a:bodyPr>
          <a:lstStyle/>
          <a:p>
            <a:pPr algn="ctr"/>
            <a:r>
              <a:rPr lang="en-GB" sz="3600" dirty="0" smtClean="0"/>
              <a:t>The Earth in the Archaean </a:t>
            </a:r>
            <a:r>
              <a:rPr lang="en-GB" sz="3600" dirty="0"/>
              <a:t>Eon (4000 to 2500 Ma)</a:t>
            </a:r>
          </a:p>
        </p:txBody>
      </p:sp>
      <p:sp>
        <p:nvSpPr>
          <p:cNvPr id="3" name="Rectangle 2"/>
          <p:cNvSpPr/>
          <p:nvPr/>
        </p:nvSpPr>
        <p:spPr>
          <a:xfrm>
            <a:off x="315114" y="498499"/>
            <a:ext cx="6867011" cy="6247864"/>
          </a:xfrm>
          <a:prstGeom prst="rect">
            <a:avLst/>
          </a:prstGeom>
        </p:spPr>
        <p:txBody>
          <a:bodyPr wrap="square">
            <a:spAutoFit/>
          </a:bodyPr>
          <a:lstStyle/>
          <a:p>
            <a:pPr marL="285750" indent="-285750">
              <a:buFont typeface="Arial" panose="020B0604020202020204" pitchFamily="34" charset="0"/>
              <a:buChar char="•"/>
            </a:pPr>
            <a:r>
              <a:rPr lang="en-GB" sz="2000" dirty="0"/>
              <a:t>Conventionally </a:t>
            </a:r>
            <a:r>
              <a:rPr lang="en-GB" sz="2000" dirty="0" smtClean="0"/>
              <a:t>(contra </a:t>
            </a:r>
            <a:r>
              <a:rPr lang="en-GB" sz="2000" dirty="0" err="1" smtClean="0"/>
              <a:t>Goldblatt</a:t>
            </a:r>
            <a:r>
              <a:rPr lang="en-GB" sz="2000" dirty="0" smtClean="0"/>
              <a:t> et al) the Archaean began </a:t>
            </a:r>
            <a:br>
              <a:rPr lang="en-GB" sz="2000" dirty="0" smtClean="0"/>
            </a:br>
            <a:r>
              <a:rPr lang="en-GB" sz="2000" dirty="0" smtClean="0"/>
              <a:t>with </a:t>
            </a:r>
            <a:r>
              <a:rPr lang="en-GB" sz="2000" dirty="0"/>
              <a:t>the </a:t>
            </a:r>
            <a:r>
              <a:rPr lang="en-GB" sz="2000" dirty="0" smtClean="0">
                <a:solidFill>
                  <a:srgbClr val="7030A0"/>
                </a:solidFill>
              </a:rPr>
              <a:t>formation of </a:t>
            </a:r>
            <a:r>
              <a:rPr lang="en-GB" sz="2000" dirty="0">
                <a:solidFill>
                  <a:srgbClr val="7030A0"/>
                </a:solidFill>
              </a:rPr>
              <a:t>the oldest known rocks</a:t>
            </a:r>
            <a:r>
              <a:rPr lang="en-GB" sz="2000" dirty="0"/>
              <a:t> (now circa </a:t>
            </a:r>
            <a:r>
              <a:rPr lang="en-GB" sz="2000" dirty="0" smtClean="0"/>
              <a:t/>
            </a:r>
            <a:br>
              <a:rPr lang="en-GB" sz="2000" dirty="0" smtClean="0"/>
            </a:br>
            <a:r>
              <a:rPr lang="en-GB" sz="2000" dirty="0" smtClean="0">
                <a:solidFill>
                  <a:srgbClr val="FF0000"/>
                </a:solidFill>
              </a:rPr>
              <a:t>4030 Ma</a:t>
            </a:r>
            <a:r>
              <a:rPr lang="en-GB" sz="2000" dirty="0" smtClean="0"/>
              <a:t> but with zircons of </a:t>
            </a:r>
            <a:r>
              <a:rPr lang="en-GB" sz="2000" dirty="0" smtClean="0">
                <a:solidFill>
                  <a:srgbClr val="FF0000"/>
                </a:solidFill>
              </a:rPr>
              <a:t>4400 Ma</a:t>
            </a:r>
            <a:r>
              <a:rPr lang="en-GB" sz="2000" dirty="0" smtClean="0"/>
              <a:t>)</a:t>
            </a:r>
            <a:endParaRPr lang="en-GB" sz="2000" dirty="0"/>
          </a:p>
          <a:p>
            <a:pPr marL="285750" indent="-285750">
              <a:buFont typeface="Arial" panose="020B0604020202020204" pitchFamily="34" charset="0"/>
              <a:buChar char="•"/>
            </a:pPr>
            <a:r>
              <a:rPr lang="en-GB" sz="2000" dirty="0"/>
              <a:t>It caught the end of the LHB (lasting till </a:t>
            </a:r>
            <a:r>
              <a:rPr lang="en-GB" sz="2000" dirty="0">
                <a:solidFill>
                  <a:srgbClr val="FF0000"/>
                </a:solidFill>
              </a:rPr>
              <a:t>3800 Ma</a:t>
            </a:r>
            <a:r>
              <a:rPr lang="en-GB" sz="2000" dirty="0"/>
              <a:t>), then </a:t>
            </a:r>
            <a:br>
              <a:rPr lang="en-GB" sz="2000" dirty="0"/>
            </a:br>
            <a:r>
              <a:rPr lang="en-GB" sz="2000" dirty="0"/>
              <a:t>experienced </a:t>
            </a:r>
            <a:r>
              <a:rPr lang="en-GB" sz="2000" i="1" dirty="0">
                <a:solidFill>
                  <a:schemeClr val="accent2">
                    <a:lumMod val="50000"/>
                  </a:schemeClr>
                </a:solidFill>
              </a:rPr>
              <a:t>relative</a:t>
            </a:r>
            <a:r>
              <a:rPr lang="en-GB" sz="2000" dirty="0"/>
              <a:t> cooling and greater climatic </a:t>
            </a:r>
            <a:r>
              <a:rPr lang="en-GB" sz="2000" dirty="0" smtClean="0"/>
              <a:t>stability (atmosphere mainly N, CO₂, CH₄)</a:t>
            </a:r>
          </a:p>
          <a:p>
            <a:pPr marL="285750" indent="-285750">
              <a:buFont typeface="Arial" panose="020B0604020202020204" pitchFamily="34" charset="0"/>
              <a:buChar char="•"/>
            </a:pPr>
            <a:r>
              <a:rPr lang="en-GB" sz="2000" dirty="0" smtClean="0"/>
              <a:t>The Archaean then became characterised by: (</a:t>
            </a:r>
            <a:r>
              <a:rPr lang="en-GB" sz="2000" dirty="0" err="1" smtClean="0"/>
              <a:t>i</a:t>
            </a:r>
            <a:r>
              <a:rPr lang="en-GB" sz="2000" dirty="0" smtClean="0"/>
              <a:t>) </a:t>
            </a:r>
            <a:r>
              <a:rPr lang="en-GB" sz="2000" dirty="0" smtClean="0">
                <a:solidFill>
                  <a:srgbClr val="7030A0"/>
                </a:solidFill>
              </a:rPr>
              <a:t>extensive </a:t>
            </a:r>
            <a:r>
              <a:rPr lang="en-GB" sz="2000" dirty="0">
                <a:solidFill>
                  <a:srgbClr val="7030A0"/>
                </a:solidFill>
              </a:rPr>
              <a:t>volcanism</a:t>
            </a:r>
            <a:r>
              <a:rPr lang="en-GB" sz="2000" dirty="0" smtClean="0"/>
              <a:t>; </a:t>
            </a:r>
          </a:p>
          <a:p>
            <a:pPr marL="285750" indent="-285750">
              <a:buFont typeface="Arial" panose="020B0604020202020204" pitchFamily="34" charset="0"/>
              <a:buChar char="•"/>
            </a:pPr>
            <a:r>
              <a:rPr lang="en-GB" sz="2000" dirty="0" smtClean="0"/>
              <a:t>(ii) early </a:t>
            </a:r>
            <a:r>
              <a:rPr lang="en-GB" sz="2000" dirty="0"/>
              <a:t>tectonic activity </a:t>
            </a:r>
            <a:r>
              <a:rPr lang="en-GB" sz="2000" dirty="0">
                <a:solidFill>
                  <a:srgbClr val="7030A0"/>
                </a:solidFill>
              </a:rPr>
              <a:t>(‘</a:t>
            </a:r>
            <a:r>
              <a:rPr lang="en-GB" sz="2000" dirty="0" smtClean="0">
                <a:solidFill>
                  <a:srgbClr val="7030A0"/>
                </a:solidFill>
              </a:rPr>
              <a:t>drip’ or ‘vertical’ tectonics</a:t>
            </a:r>
            <a:r>
              <a:rPr lang="en-GB" sz="2000" dirty="0" smtClean="0"/>
              <a:t>); </a:t>
            </a:r>
          </a:p>
          <a:p>
            <a:pPr marL="285750" indent="-285750">
              <a:buFont typeface="Arial" panose="020B0604020202020204" pitchFamily="34" charset="0"/>
              <a:buChar char="•"/>
            </a:pPr>
            <a:r>
              <a:rPr lang="en-GB" sz="2000" dirty="0" smtClean="0"/>
              <a:t>(iii) </a:t>
            </a:r>
            <a:r>
              <a:rPr lang="en-GB" sz="2000" dirty="0" smtClean="0">
                <a:solidFill>
                  <a:srgbClr val="7030A0"/>
                </a:solidFill>
              </a:rPr>
              <a:t>limited </a:t>
            </a:r>
            <a:r>
              <a:rPr lang="en-GB" sz="2000" dirty="0">
                <a:solidFill>
                  <a:srgbClr val="7030A0"/>
                </a:solidFill>
              </a:rPr>
              <a:t>craton formation </a:t>
            </a:r>
            <a:r>
              <a:rPr lang="en-GB" sz="2000" dirty="0"/>
              <a:t>(but possibly </a:t>
            </a:r>
            <a:r>
              <a:rPr lang="en-GB" sz="2000" dirty="0" smtClean="0"/>
              <a:t>an </a:t>
            </a:r>
            <a:r>
              <a:rPr lang="en-GB" sz="2000" dirty="0"/>
              <a:t>incipient supercontinent between </a:t>
            </a:r>
            <a:r>
              <a:rPr lang="en-GB" sz="2000" dirty="0">
                <a:solidFill>
                  <a:srgbClr val="FF0000"/>
                </a:solidFill>
              </a:rPr>
              <a:t>3600 &amp; </a:t>
            </a:r>
            <a:r>
              <a:rPr lang="en-GB" sz="2000" dirty="0" smtClean="0">
                <a:solidFill>
                  <a:srgbClr val="FF0000"/>
                </a:solidFill>
              </a:rPr>
              <a:t>2700 </a:t>
            </a:r>
            <a:r>
              <a:rPr lang="en-GB" sz="2000" dirty="0">
                <a:solidFill>
                  <a:srgbClr val="FF0000"/>
                </a:solidFill>
              </a:rPr>
              <a:t>Ma</a:t>
            </a:r>
            <a:r>
              <a:rPr lang="en-GB" sz="2000" dirty="0" smtClean="0"/>
              <a:t>); </a:t>
            </a:r>
          </a:p>
          <a:p>
            <a:pPr marL="285750" indent="-285750">
              <a:buFont typeface="Arial" panose="020B0604020202020204" pitchFamily="34" charset="0"/>
              <a:buChar char="•"/>
            </a:pPr>
            <a:r>
              <a:rPr lang="en-GB" sz="2000" dirty="0" smtClean="0"/>
              <a:t>(iv) the </a:t>
            </a:r>
            <a:r>
              <a:rPr lang="en-GB" sz="2000" dirty="0">
                <a:solidFill>
                  <a:srgbClr val="7030A0"/>
                </a:solidFill>
              </a:rPr>
              <a:t>growth of oceans</a:t>
            </a:r>
            <a:r>
              <a:rPr lang="en-GB" sz="2000" dirty="0"/>
              <a:t>; </a:t>
            </a:r>
            <a:r>
              <a:rPr lang="en-GB" sz="2000" dirty="0" smtClean="0"/>
              <a:t>and (v) </a:t>
            </a:r>
            <a:r>
              <a:rPr lang="en-GB" sz="2000" dirty="0" smtClean="0">
                <a:solidFill>
                  <a:srgbClr val="7030A0"/>
                </a:solidFill>
              </a:rPr>
              <a:t>increasing deep water sedimentation</a:t>
            </a:r>
            <a:r>
              <a:rPr lang="en-GB" sz="2000" dirty="0" smtClean="0"/>
              <a:t> </a:t>
            </a:r>
            <a:r>
              <a:rPr lang="en-GB" sz="2000" dirty="0"/>
              <a:t>(from </a:t>
            </a:r>
            <a:r>
              <a:rPr lang="en-GB" sz="2000" dirty="0">
                <a:solidFill>
                  <a:srgbClr val="FF0000"/>
                </a:solidFill>
              </a:rPr>
              <a:t>3100 Ma </a:t>
            </a:r>
            <a:r>
              <a:rPr lang="en-GB" sz="2000" dirty="0"/>
              <a:t>on</a:t>
            </a:r>
            <a:r>
              <a:rPr lang="en-GB" sz="2000" dirty="0" smtClean="0"/>
              <a:t>)</a:t>
            </a:r>
          </a:p>
          <a:p>
            <a:pPr marL="285750" indent="-285750">
              <a:buFont typeface="Arial" panose="020B0604020202020204" pitchFamily="34" charset="0"/>
              <a:buChar char="•"/>
            </a:pPr>
            <a:r>
              <a:rPr lang="en-GB" sz="2000" dirty="0" smtClean="0"/>
              <a:t>Rock </a:t>
            </a:r>
            <a:r>
              <a:rPr lang="en-GB" sz="2000" dirty="0"/>
              <a:t>formation was characterised by distinctive </a:t>
            </a:r>
            <a:r>
              <a:rPr lang="en-GB" sz="2000" dirty="0">
                <a:solidFill>
                  <a:srgbClr val="7030A0"/>
                </a:solidFill>
              </a:rPr>
              <a:t>banded </a:t>
            </a:r>
            <a:r>
              <a:rPr lang="en-GB" sz="2000" dirty="0" smtClean="0">
                <a:solidFill>
                  <a:srgbClr val="7030A0"/>
                </a:solidFill>
              </a:rPr>
              <a:t/>
            </a:r>
            <a:br>
              <a:rPr lang="en-GB" sz="2000" dirty="0" smtClean="0">
                <a:solidFill>
                  <a:srgbClr val="7030A0"/>
                </a:solidFill>
              </a:rPr>
            </a:br>
            <a:r>
              <a:rPr lang="en-GB" sz="2000" dirty="0" smtClean="0">
                <a:solidFill>
                  <a:srgbClr val="7030A0"/>
                </a:solidFill>
              </a:rPr>
              <a:t>gneiss </a:t>
            </a:r>
            <a:r>
              <a:rPr lang="en-GB" sz="2000" dirty="0">
                <a:solidFill>
                  <a:srgbClr val="7030A0"/>
                </a:solidFill>
              </a:rPr>
              <a:t>and greenstones </a:t>
            </a:r>
            <a:r>
              <a:rPr lang="en-GB" sz="2000" dirty="0"/>
              <a:t>(</a:t>
            </a:r>
            <a:r>
              <a:rPr lang="en-GB" sz="2000" dirty="0">
                <a:solidFill>
                  <a:srgbClr val="FF0000"/>
                </a:solidFill>
              </a:rPr>
              <a:t>4030 to 2500 Ma</a:t>
            </a:r>
            <a:r>
              <a:rPr lang="en-GB" sz="2000" dirty="0"/>
              <a:t>), </a:t>
            </a:r>
            <a:r>
              <a:rPr lang="en-GB" sz="2000" dirty="0" smtClean="0"/>
              <a:t>as in the </a:t>
            </a:r>
            <a:br>
              <a:rPr lang="en-GB" sz="2000" dirty="0" smtClean="0"/>
            </a:br>
            <a:r>
              <a:rPr lang="en-GB" sz="2000" dirty="0" smtClean="0"/>
              <a:t>Barberton Greenstone Belt </a:t>
            </a:r>
            <a:r>
              <a:rPr lang="en-GB" sz="2000" dirty="0"/>
              <a:t>in South Africa (around </a:t>
            </a:r>
            <a:r>
              <a:rPr lang="en-GB" sz="2000" dirty="0">
                <a:solidFill>
                  <a:srgbClr val="FF0000"/>
                </a:solidFill>
              </a:rPr>
              <a:t>3400 Ma</a:t>
            </a:r>
            <a:r>
              <a:rPr lang="en-GB" sz="2000" dirty="0"/>
              <a:t>), and </a:t>
            </a:r>
            <a:r>
              <a:rPr lang="en-GB" sz="2000" dirty="0" smtClean="0">
                <a:solidFill>
                  <a:srgbClr val="7030A0"/>
                </a:solidFill>
              </a:rPr>
              <a:t>Banded </a:t>
            </a:r>
            <a:r>
              <a:rPr lang="en-GB" sz="2000" dirty="0">
                <a:solidFill>
                  <a:srgbClr val="7030A0"/>
                </a:solidFill>
              </a:rPr>
              <a:t>Iron Formations </a:t>
            </a:r>
            <a:r>
              <a:rPr lang="en-GB" sz="2000" dirty="0"/>
              <a:t>(BIFs), </a:t>
            </a:r>
            <a:r>
              <a:rPr lang="en-GB" sz="2000" dirty="0" smtClean="0"/>
              <a:t>as within the greenstone belt at </a:t>
            </a:r>
            <a:r>
              <a:rPr lang="en-GB" sz="2000" dirty="0" err="1"/>
              <a:t>Isua</a:t>
            </a:r>
            <a:r>
              <a:rPr lang="en-GB" sz="2000" dirty="0"/>
              <a:t> in Greenland (around </a:t>
            </a:r>
            <a:r>
              <a:rPr lang="en-GB" sz="2000" dirty="0">
                <a:solidFill>
                  <a:srgbClr val="FF0000"/>
                </a:solidFill>
              </a:rPr>
              <a:t>3750 Ma</a:t>
            </a:r>
            <a:r>
              <a:rPr lang="en-GB" sz="2000" dirty="0"/>
              <a:t>) – though deposition of </a:t>
            </a:r>
            <a:r>
              <a:rPr lang="en-GB" sz="2000" dirty="0" smtClean="0"/>
              <a:t>such BIFs </a:t>
            </a:r>
            <a:r>
              <a:rPr lang="en-GB" sz="2000" dirty="0"/>
              <a:t>continued through the Archean and the early Proterozoic </a:t>
            </a:r>
            <a:r>
              <a:rPr lang="en-GB" sz="2000" dirty="0" smtClean="0"/>
              <a:t>(mainly from</a:t>
            </a:r>
            <a:r>
              <a:rPr lang="en-GB" sz="2000" dirty="0" smtClean="0">
                <a:solidFill>
                  <a:srgbClr val="FF0000"/>
                </a:solidFill>
              </a:rPr>
              <a:t> 2700 </a:t>
            </a:r>
            <a:r>
              <a:rPr lang="en-GB" sz="2000" dirty="0">
                <a:solidFill>
                  <a:srgbClr val="FF0000"/>
                </a:solidFill>
              </a:rPr>
              <a:t>to </a:t>
            </a:r>
            <a:r>
              <a:rPr lang="en-GB" sz="2000" dirty="0" smtClean="0">
                <a:solidFill>
                  <a:srgbClr val="FF0000"/>
                </a:solidFill>
              </a:rPr>
              <a:t>1800 </a:t>
            </a:r>
            <a:r>
              <a:rPr lang="en-GB" sz="2000" dirty="0">
                <a:solidFill>
                  <a:srgbClr val="FF0000"/>
                </a:solidFill>
              </a:rPr>
              <a:t>Ma</a:t>
            </a:r>
            <a:r>
              <a:rPr lang="en-GB" sz="2000" dirty="0" smtClean="0"/>
              <a:t>) </a:t>
            </a:r>
            <a:endParaRPr lang="en-GB" sz="2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9354" y="670560"/>
            <a:ext cx="3691989" cy="2951871"/>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2125" y="3766203"/>
            <a:ext cx="4448908" cy="2844445"/>
          </a:xfrm>
          <a:prstGeom prst="rect">
            <a:avLst/>
          </a:prstGeom>
        </p:spPr>
      </p:pic>
      <p:sp>
        <p:nvSpPr>
          <p:cNvPr id="4" name="TextBox 3"/>
          <p:cNvSpPr txBox="1"/>
          <p:nvPr/>
        </p:nvSpPr>
        <p:spPr>
          <a:xfrm>
            <a:off x="8226670" y="684628"/>
            <a:ext cx="1957754" cy="246221"/>
          </a:xfrm>
          <a:prstGeom prst="rect">
            <a:avLst/>
          </a:prstGeom>
          <a:noFill/>
        </p:spPr>
        <p:txBody>
          <a:bodyPr wrap="square" rtlCol="0">
            <a:spAutoFit/>
          </a:bodyPr>
          <a:lstStyle/>
          <a:p>
            <a:r>
              <a:rPr lang="en-GB" sz="1000" dirty="0" smtClean="0">
                <a:solidFill>
                  <a:srgbClr val="FF0000"/>
                </a:solidFill>
              </a:rPr>
              <a:t>Proterozoic and later </a:t>
            </a:r>
            <a:endParaRPr lang="en-GB" sz="1000" dirty="0">
              <a:solidFill>
                <a:srgbClr val="FF0000"/>
              </a:solidFill>
            </a:endParaRPr>
          </a:p>
        </p:txBody>
      </p:sp>
      <p:sp>
        <p:nvSpPr>
          <p:cNvPr id="7" name="TextBox 6"/>
          <p:cNvSpPr txBox="1"/>
          <p:nvPr/>
        </p:nvSpPr>
        <p:spPr>
          <a:xfrm>
            <a:off x="7139354" y="1642403"/>
            <a:ext cx="914400" cy="246221"/>
          </a:xfrm>
          <a:prstGeom prst="rect">
            <a:avLst/>
          </a:prstGeom>
          <a:noFill/>
        </p:spPr>
        <p:txBody>
          <a:bodyPr wrap="square" rtlCol="0">
            <a:spAutoFit/>
          </a:bodyPr>
          <a:lstStyle/>
          <a:p>
            <a:r>
              <a:rPr lang="en-GB" sz="1000" dirty="0" smtClean="0">
                <a:solidFill>
                  <a:srgbClr val="FF0000"/>
                </a:solidFill>
              </a:rPr>
              <a:t>Archaean</a:t>
            </a:r>
            <a:endParaRPr lang="en-GB" sz="1000" dirty="0">
              <a:solidFill>
                <a:srgbClr val="FF0000"/>
              </a:solidFill>
            </a:endParaRPr>
          </a:p>
        </p:txBody>
      </p:sp>
      <p:sp>
        <p:nvSpPr>
          <p:cNvPr id="8" name="TextBox 7"/>
          <p:cNvSpPr txBox="1"/>
          <p:nvPr/>
        </p:nvSpPr>
        <p:spPr>
          <a:xfrm>
            <a:off x="10381564" y="2146495"/>
            <a:ext cx="1675523" cy="646331"/>
          </a:xfrm>
          <a:prstGeom prst="rect">
            <a:avLst/>
          </a:prstGeom>
          <a:noFill/>
        </p:spPr>
        <p:txBody>
          <a:bodyPr wrap="none" rtlCol="0">
            <a:spAutoFit/>
          </a:bodyPr>
          <a:lstStyle/>
          <a:p>
            <a:r>
              <a:rPr lang="en-GB" sz="1200" dirty="0" smtClean="0"/>
              <a:t>Comparison of tectonic </a:t>
            </a:r>
            <a:br>
              <a:rPr lang="en-GB" sz="1200" dirty="0" smtClean="0"/>
            </a:br>
            <a:r>
              <a:rPr lang="en-GB" sz="1200" dirty="0" smtClean="0"/>
              <a:t>processes from Arndt </a:t>
            </a:r>
            <a:br>
              <a:rPr lang="en-GB" sz="1200" dirty="0" smtClean="0"/>
            </a:br>
            <a:r>
              <a:rPr lang="en-GB" sz="1200" dirty="0" smtClean="0"/>
              <a:t>(2013) fig 5.8 p 50</a:t>
            </a:r>
            <a:endParaRPr lang="en-GB" sz="1200" dirty="0"/>
          </a:p>
        </p:txBody>
      </p:sp>
      <p:sp>
        <p:nvSpPr>
          <p:cNvPr id="9" name="TextBox 8"/>
          <p:cNvSpPr txBox="1"/>
          <p:nvPr/>
        </p:nvSpPr>
        <p:spPr>
          <a:xfrm>
            <a:off x="7139354" y="6302871"/>
            <a:ext cx="4491679" cy="307777"/>
          </a:xfrm>
          <a:prstGeom prst="rect">
            <a:avLst/>
          </a:prstGeom>
          <a:noFill/>
        </p:spPr>
        <p:txBody>
          <a:bodyPr wrap="none" rtlCol="0">
            <a:spAutoFit/>
          </a:bodyPr>
          <a:lstStyle/>
          <a:p>
            <a:r>
              <a:rPr lang="en-GB" sz="1400" dirty="0" smtClean="0"/>
              <a:t>Banded Iron Formation, Fortescue Falls, Western Australia</a:t>
            </a:r>
            <a:endParaRPr lang="en-GB" sz="1400" dirty="0"/>
          </a:p>
        </p:txBody>
      </p:sp>
    </p:spTree>
    <p:extLst>
      <p:ext uri="{BB962C8B-B14F-4D97-AF65-F5344CB8AC3E}">
        <p14:creationId xmlns:p14="http://schemas.microsoft.com/office/powerpoint/2010/main" val="160710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ppt_x"/>
                                          </p:val>
                                        </p:tav>
                                        <p:tav tm="100000">
                                          <p:val>
                                            <p:strVal val="#ppt_x"/>
                                          </p:val>
                                        </p:tav>
                                      </p:tavLst>
                                    </p:anim>
                                    <p:anim calcmode="lin" valueType="num">
                                      <p:cBhvr additive="base">
                                        <p:cTn id="4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fill="hold"/>
                                        <p:tgtEl>
                                          <p:spTgt spid="4"/>
                                        </p:tgtEl>
                                        <p:attrNameLst>
                                          <p:attrName>ppt_x</p:attrName>
                                        </p:attrNameLst>
                                      </p:cBhvr>
                                      <p:tavLst>
                                        <p:tav tm="0">
                                          <p:val>
                                            <p:strVal val="#ppt_x"/>
                                          </p:val>
                                        </p:tav>
                                        <p:tav tm="100000">
                                          <p:val>
                                            <p:strVal val="#ppt_x"/>
                                          </p:val>
                                        </p:tav>
                                      </p:tavLst>
                                    </p:anim>
                                    <p:anim calcmode="lin" valueType="num">
                                      <p:cBhvr additive="base">
                                        <p:cTn id="5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ppt_x"/>
                                          </p:val>
                                        </p:tav>
                                        <p:tav tm="100000">
                                          <p:val>
                                            <p:strVal val="#ppt_x"/>
                                          </p:val>
                                        </p:tav>
                                      </p:tavLst>
                                    </p:anim>
                                    <p:anim calcmode="lin" valueType="num">
                                      <p:cBhvr additive="base">
                                        <p:cTn id="5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3">
                                            <p:txEl>
                                              <p:pRg st="4" end="4"/>
                                            </p:txEl>
                                          </p:spTgt>
                                        </p:tgtEl>
                                        <p:attrNameLst>
                                          <p:attrName>style.visibility</p:attrName>
                                        </p:attrNameLst>
                                      </p:cBhvr>
                                      <p:to>
                                        <p:strVal val="visible"/>
                                      </p:to>
                                    </p:set>
                                    <p:animEffect transition="in" filter="fade">
                                      <p:cBhvr>
                                        <p:cTn id="64" dur="1000"/>
                                        <p:tgtEl>
                                          <p:spTgt spid="3">
                                            <p:txEl>
                                              <p:pRg st="4" end="4"/>
                                            </p:txEl>
                                          </p:spTgt>
                                        </p:tgtEl>
                                      </p:cBhvr>
                                    </p:animEffect>
                                    <p:anim calcmode="lin" valueType="num">
                                      <p:cBhvr>
                                        <p:cTn id="6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Effect transition="in" filter="fade">
                                      <p:cBhvr>
                                        <p:cTn id="71" dur="1000"/>
                                        <p:tgtEl>
                                          <p:spTgt spid="3">
                                            <p:txEl>
                                              <p:pRg st="5" end="5"/>
                                            </p:txEl>
                                          </p:spTgt>
                                        </p:tgtEl>
                                      </p:cBhvr>
                                    </p:animEffect>
                                    <p:anim calcmode="lin" valueType="num">
                                      <p:cBhvr>
                                        <p:cTn id="7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7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nodeType="clickEffect">
                                  <p:stCondLst>
                                    <p:cond delay="0"/>
                                  </p:stCondLst>
                                  <p:childTnLst>
                                    <p:set>
                                      <p:cBhvr>
                                        <p:cTn id="77" dur="1" fill="hold">
                                          <p:stCondLst>
                                            <p:cond delay="0"/>
                                          </p:stCondLst>
                                        </p:cTn>
                                        <p:tgtEl>
                                          <p:spTgt spid="3">
                                            <p:txEl>
                                              <p:pRg st="6" end="6"/>
                                            </p:txEl>
                                          </p:spTgt>
                                        </p:tgtEl>
                                        <p:attrNameLst>
                                          <p:attrName>style.visibility</p:attrName>
                                        </p:attrNameLst>
                                      </p:cBhvr>
                                      <p:to>
                                        <p:strVal val="visible"/>
                                      </p:to>
                                    </p:set>
                                    <p:animEffect transition="in" filter="fade">
                                      <p:cBhvr>
                                        <p:cTn id="78" dur="1000"/>
                                        <p:tgtEl>
                                          <p:spTgt spid="3">
                                            <p:txEl>
                                              <p:pRg st="6" end="6"/>
                                            </p:txEl>
                                          </p:spTgt>
                                        </p:tgtEl>
                                      </p:cBhvr>
                                    </p:animEffect>
                                    <p:anim calcmode="lin" valueType="num">
                                      <p:cBhvr>
                                        <p:cTn id="7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8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1000"/>
                                        <p:tgtEl>
                                          <p:spTgt spid="5"/>
                                        </p:tgtEl>
                                      </p:cBhvr>
                                    </p:animEffect>
                                    <p:anim calcmode="lin" valueType="num">
                                      <p:cBhvr>
                                        <p:cTn id="86" dur="1000" fill="hold"/>
                                        <p:tgtEl>
                                          <p:spTgt spid="5"/>
                                        </p:tgtEl>
                                        <p:attrNameLst>
                                          <p:attrName>ppt_x</p:attrName>
                                        </p:attrNameLst>
                                      </p:cBhvr>
                                      <p:tavLst>
                                        <p:tav tm="0">
                                          <p:val>
                                            <p:strVal val="#ppt_x"/>
                                          </p:val>
                                        </p:tav>
                                        <p:tav tm="100000">
                                          <p:val>
                                            <p:strVal val="#ppt_x"/>
                                          </p:val>
                                        </p:tav>
                                      </p:tavLst>
                                    </p:anim>
                                    <p:anim calcmode="lin" valueType="num">
                                      <p:cBhvr>
                                        <p:cTn id="8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9"/>
                                        </p:tgtEl>
                                        <p:attrNameLst>
                                          <p:attrName>style.visibility</p:attrName>
                                        </p:attrNameLst>
                                      </p:cBhvr>
                                      <p:to>
                                        <p:strVal val="visible"/>
                                      </p:to>
                                    </p:set>
                                    <p:anim calcmode="lin" valueType="num">
                                      <p:cBhvr additive="base">
                                        <p:cTn id="92" dur="500" fill="hold"/>
                                        <p:tgtEl>
                                          <p:spTgt spid="9"/>
                                        </p:tgtEl>
                                        <p:attrNameLst>
                                          <p:attrName>ppt_x</p:attrName>
                                        </p:attrNameLst>
                                      </p:cBhvr>
                                      <p:tavLst>
                                        <p:tav tm="0">
                                          <p:val>
                                            <p:strVal val="#ppt_x"/>
                                          </p:val>
                                        </p:tav>
                                        <p:tav tm="100000">
                                          <p:val>
                                            <p:strVal val="#ppt_x"/>
                                          </p:val>
                                        </p:tav>
                                      </p:tavLst>
                                    </p:anim>
                                    <p:anim calcmode="lin" valueType="num">
                                      <p:cBhvr additive="base">
                                        <p:cTn id="9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816" y="0"/>
            <a:ext cx="10515600" cy="670560"/>
          </a:xfrm>
        </p:spPr>
        <p:txBody>
          <a:bodyPr>
            <a:normAutofit/>
          </a:bodyPr>
          <a:lstStyle/>
          <a:p>
            <a:pPr algn="ctr"/>
            <a:r>
              <a:rPr lang="en-GB" sz="3600" dirty="0" smtClean="0"/>
              <a:t>Life in the Archaean </a:t>
            </a:r>
            <a:r>
              <a:rPr lang="en-GB" sz="3600" dirty="0"/>
              <a:t>Eon (4000 to 2500 Ma)</a:t>
            </a:r>
          </a:p>
        </p:txBody>
      </p:sp>
      <p:sp>
        <p:nvSpPr>
          <p:cNvPr id="3" name="Rectangle 2"/>
          <p:cNvSpPr/>
          <p:nvPr/>
        </p:nvSpPr>
        <p:spPr>
          <a:xfrm>
            <a:off x="451339" y="667620"/>
            <a:ext cx="11406554" cy="1631216"/>
          </a:xfrm>
          <a:prstGeom prst="rect">
            <a:avLst/>
          </a:prstGeom>
        </p:spPr>
        <p:txBody>
          <a:bodyPr wrap="square">
            <a:spAutoFit/>
          </a:bodyPr>
          <a:lstStyle/>
          <a:p>
            <a:pPr marL="285750" indent="-285750">
              <a:buFont typeface="Arial" panose="020B0604020202020204" pitchFamily="34" charset="0"/>
              <a:buChar char="•"/>
            </a:pPr>
            <a:r>
              <a:rPr lang="en-GB" sz="2000" dirty="0" smtClean="0"/>
              <a:t>Traces </a:t>
            </a:r>
            <a:r>
              <a:rPr lang="en-GB" sz="2000" dirty="0"/>
              <a:t>of </a:t>
            </a:r>
            <a:r>
              <a:rPr lang="en-GB" sz="2000" dirty="0" smtClean="0"/>
              <a:t>complex microfossils have been claimed </a:t>
            </a:r>
            <a:r>
              <a:rPr lang="en-GB" sz="2000" dirty="0"/>
              <a:t>from early in the </a:t>
            </a:r>
            <a:r>
              <a:rPr lang="en-GB" sz="2000" dirty="0" smtClean="0"/>
              <a:t>Archaean (e.g. Apex </a:t>
            </a:r>
            <a:r>
              <a:rPr lang="en-GB" sz="2000" dirty="0" err="1" smtClean="0"/>
              <a:t>Chert</a:t>
            </a:r>
            <a:r>
              <a:rPr lang="en-GB" sz="2000" dirty="0" smtClean="0"/>
              <a:t> </a:t>
            </a:r>
            <a:r>
              <a:rPr lang="en-GB" sz="2000" dirty="0" smtClean="0">
                <a:solidFill>
                  <a:srgbClr val="FF0000"/>
                </a:solidFill>
              </a:rPr>
              <a:t>3460 Ma</a:t>
            </a:r>
            <a:r>
              <a:rPr lang="en-GB" sz="2000" dirty="0" smtClean="0"/>
              <a:t>) </a:t>
            </a:r>
            <a:r>
              <a:rPr lang="en-GB" sz="2000" dirty="0"/>
              <a:t>but this remains </a:t>
            </a:r>
            <a:r>
              <a:rPr lang="en-GB" sz="2000" dirty="0" smtClean="0"/>
              <a:t>controversial: some </a:t>
            </a:r>
            <a:r>
              <a:rPr lang="en-GB" sz="2000" dirty="0" smtClean="0">
                <a:solidFill>
                  <a:srgbClr val="7030A0"/>
                </a:solidFill>
              </a:rPr>
              <a:t>apparent biomarkers </a:t>
            </a:r>
            <a:r>
              <a:rPr lang="en-GB" sz="2000" dirty="0" smtClean="0"/>
              <a:t>may arise from seepage from younger rocks but crucially many </a:t>
            </a:r>
            <a:r>
              <a:rPr lang="en-GB" sz="2000" dirty="0" smtClean="0">
                <a:solidFill>
                  <a:srgbClr val="7030A0"/>
                </a:solidFill>
              </a:rPr>
              <a:t>may be inorganic ‘self organising structures</a:t>
            </a:r>
            <a:r>
              <a:rPr lang="en-GB" sz="2000" dirty="0" smtClean="0"/>
              <a:t>’ (SOS) as </a:t>
            </a:r>
            <a:r>
              <a:rPr lang="en-GB" sz="2000" dirty="0" err="1" smtClean="0"/>
              <a:t>Brasier</a:t>
            </a:r>
            <a:r>
              <a:rPr lang="en-GB" sz="2000" dirty="0" smtClean="0"/>
              <a:t> et al 2006 &amp; 2015 argue</a:t>
            </a:r>
          </a:p>
          <a:p>
            <a:pPr marL="285750" indent="-285750">
              <a:buFont typeface="Arial" panose="020B0604020202020204" pitchFamily="34" charset="0"/>
              <a:buChar char="•"/>
            </a:pPr>
            <a:r>
              <a:rPr lang="en-GB" sz="2000" dirty="0" smtClean="0"/>
              <a:t>However, there </a:t>
            </a:r>
            <a:r>
              <a:rPr lang="en-GB" sz="2000" dirty="0"/>
              <a:t>is suggestive evidence of </a:t>
            </a:r>
            <a:r>
              <a:rPr lang="en-GB" sz="2000" dirty="0">
                <a:solidFill>
                  <a:srgbClr val="7030A0"/>
                </a:solidFill>
              </a:rPr>
              <a:t>microbial mats and stromatolites </a:t>
            </a:r>
            <a:r>
              <a:rPr lang="en-GB" sz="2000" dirty="0"/>
              <a:t>from around </a:t>
            </a:r>
            <a:r>
              <a:rPr lang="en-GB" sz="2000" dirty="0">
                <a:solidFill>
                  <a:srgbClr val="FF0000"/>
                </a:solidFill>
              </a:rPr>
              <a:t>2900 </a:t>
            </a:r>
            <a:r>
              <a:rPr lang="en-GB" sz="2000" dirty="0" smtClean="0">
                <a:solidFill>
                  <a:srgbClr val="FF0000"/>
                </a:solidFill>
              </a:rPr>
              <a:t>Ma </a:t>
            </a:r>
            <a:r>
              <a:rPr lang="en-GB" sz="2000" dirty="0" smtClean="0"/>
              <a:t>and stronger evidence </a:t>
            </a:r>
            <a:r>
              <a:rPr lang="en-GB" sz="2000" dirty="0"/>
              <a:t>of </a:t>
            </a:r>
            <a:r>
              <a:rPr lang="en-GB" sz="2000" dirty="0" smtClean="0"/>
              <a:t>simple prokaryotic (lacking nucleus) ‘</a:t>
            </a:r>
            <a:r>
              <a:rPr lang="en-GB" sz="2000" dirty="0" smtClean="0">
                <a:solidFill>
                  <a:srgbClr val="7030A0"/>
                </a:solidFill>
              </a:rPr>
              <a:t>extremophile</a:t>
            </a:r>
            <a:r>
              <a:rPr lang="en-GB" sz="2000" dirty="0">
                <a:solidFill>
                  <a:srgbClr val="7030A0"/>
                </a:solidFill>
              </a:rPr>
              <a:t>’ </a:t>
            </a:r>
            <a:r>
              <a:rPr lang="en-GB" sz="2000" dirty="0" err="1">
                <a:solidFill>
                  <a:srgbClr val="7030A0"/>
                </a:solidFill>
              </a:rPr>
              <a:t>Archeabacteria</a:t>
            </a:r>
            <a:r>
              <a:rPr lang="en-GB" sz="2000" dirty="0">
                <a:solidFill>
                  <a:srgbClr val="7030A0"/>
                </a:solidFill>
              </a:rPr>
              <a:t> </a:t>
            </a:r>
            <a:r>
              <a:rPr lang="en-GB" sz="2000" dirty="0"/>
              <a:t>by </a:t>
            </a:r>
            <a:r>
              <a:rPr lang="en-GB" sz="2000" dirty="0" smtClean="0">
                <a:solidFill>
                  <a:srgbClr val="FF0000"/>
                </a:solidFill>
              </a:rPr>
              <a:t>2600 Ma</a:t>
            </a:r>
            <a:endParaRPr lang="en-GB" sz="2000" dirty="0">
              <a:solidFill>
                <a:srgbClr val="FF00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816" y="2443169"/>
            <a:ext cx="6216803" cy="3865175"/>
          </a:xfrm>
          <a:prstGeom prst="rect">
            <a:avLst/>
          </a:prstGeom>
        </p:spPr>
      </p:pic>
      <p:sp>
        <p:nvSpPr>
          <p:cNvPr id="5" name="Rectangle 4"/>
          <p:cNvSpPr/>
          <p:nvPr/>
        </p:nvSpPr>
        <p:spPr>
          <a:xfrm>
            <a:off x="2804010" y="2530357"/>
            <a:ext cx="4357233" cy="584775"/>
          </a:xfrm>
          <a:prstGeom prst="rect">
            <a:avLst/>
          </a:prstGeom>
        </p:spPr>
        <p:txBody>
          <a:bodyPr wrap="square">
            <a:spAutoFit/>
          </a:bodyPr>
          <a:lstStyle/>
          <a:p>
            <a:pPr algn="ctr"/>
            <a:r>
              <a:rPr lang="en-GB" sz="1600" dirty="0"/>
              <a:t>Image of volcanoes, oceans and stromatolites </a:t>
            </a:r>
            <a:br>
              <a:rPr lang="en-GB" sz="1600" dirty="0"/>
            </a:br>
            <a:r>
              <a:rPr lang="en-GB" sz="1600" dirty="0"/>
              <a:t>in the mid </a:t>
            </a:r>
            <a:r>
              <a:rPr lang="en-GB" sz="1600" dirty="0" smtClean="0"/>
              <a:t>Archaean </a:t>
            </a:r>
            <a:r>
              <a:rPr lang="en-GB" sz="1600" dirty="0"/>
              <a:t>© Peter Sawyer/Smithsonian</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4620" y="2413126"/>
            <a:ext cx="2754334" cy="2924172"/>
          </a:xfrm>
          <a:prstGeom prst="rect">
            <a:avLst/>
          </a:prstGeom>
        </p:spPr>
      </p:pic>
      <p:sp>
        <p:nvSpPr>
          <p:cNvPr id="7" name="TextBox 6"/>
          <p:cNvSpPr txBox="1"/>
          <p:nvPr/>
        </p:nvSpPr>
        <p:spPr>
          <a:xfrm>
            <a:off x="7555165" y="5346174"/>
            <a:ext cx="4302727" cy="1169551"/>
          </a:xfrm>
          <a:prstGeom prst="rect">
            <a:avLst/>
          </a:prstGeom>
          <a:noFill/>
        </p:spPr>
        <p:txBody>
          <a:bodyPr wrap="square" rtlCol="0">
            <a:spAutoFit/>
          </a:bodyPr>
          <a:lstStyle/>
          <a:p>
            <a:pPr algn="ctr"/>
            <a:r>
              <a:rPr lang="en-GB" sz="1400" dirty="0" smtClean="0"/>
              <a:t>Some of the early Archaean structures characterised as organic by </a:t>
            </a:r>
            <a:r>
              <a:rPr lang="en-GB" sz="1400" dirty="0" err="1" smtClean="0"/>
              <a:t>Schopf</a:t>
            </a:r>
            <a:r>
              <a:rPr lang="en-GB" sz="1400" dirty="0" smtClean="0"/>
              <a:t> (1993) but regarded as inorganic SOS by </a:t>
            </a:r>
            <a:r>
              <a:rPr lang="en-GB" sz="1400" dirty="0" err="1" smtClean="0"/>
              <a:t>Brasier</a:t>
            </a:r>
            <a:r>
              <a:rPr lang="en-GB" sz="1400" dirty="0" smtClean="0"/>
              <a:t> et al (2006). </a:t>
            </a:r>
            <a:r>
              <a:rPr lang="en-GB" sz="1400" dirty="0" err="1" smtClean="0"/>
              <a:t>Schopf</a:t>
            </a:r>
            <a:r>
              <a:rPr lang="en-GB" sz="1400" dirty="0" smtClean="0"/>
              <a:t> and </a:t>
            </a:r>
            <a:r>
              <a:rPr lang="en-GB" sz="1400" dirty="0" err="1" smtClean="0"/>
              <a:t>Brasier</a:t>
            </a:r>
            <a:r>
              <a:rPr lang="en-GB" sz="1400" dirty="0" smtClean="0"/>
              <a:t> engaged in a </a:t>
            </a:r>
            <a:r>
              <a:rPr lang="en-GB" sz="1400" dirty="0" smtClean="0">
                <a:solidFill>
                  <a:srgbClr val="7030A0"/>
                </a:solidFill>
              </a:rPr>
              <a:t>famous public debate </a:t>
            </a:r>
            <a:r>
              <a:rPr lang="en-GB" sz="1400" dirty="0" smtClean="0"/>
              <a:t>about these claims at the 2002 </a:t>
            </a:r>
            <a:r>
              <a:rPr lang="en-GB" sz="1400" i="1" dirty="0" smtClean="0"/>
              <a:t>NASA Astrobiology Science Conference </a:t>
            </a:r>
            <a:endParaRPr lang="en-GB" sz="1400" i="1" dirty="0"/>
          </a:p>
        </p:txBody>
      </p:sp>
      <p:sp>
        <p:nvSpPr>
          <p:cNvPr id="8" name="TextBox 7"/>
          <p:cNvSpPr txBox="1"/>
          <p:nvPr/>
        </p:nvSpPr>
        <p:spPr>
          <a:xfrm>
            <a:off x="7555165" y="2438885"/>
            <a:ext cx="537881" cy="2862322"/>
          </a:xfrm>
          <a:prstGeom prst="rect">
            <a:avLst/>
          </a:prstGeom>
          <a:noFill/>
        </p:spPr>
        <p:txBody>
          <a:bodyPr wrap="square" rtlCol="0">
            <a:spAutoFit/>
          </a:bodyPr>
          <a:lstStyle/>
          <a:p>
            <a:r>
              <a:rPr lang="en-GB" sz="2000" dirty="0" smtClean="0">
                <a:solidFill>
                  <a:srgbClr val="FF0000"/>
                </a:solidFill>
              </a:rPr>
              <a:t>M</a:t>
            </a:r>
          </a:p>
          <a:p>
            <a:r>
              <a:rPr lang="en-GB" sz="2000" dirty="0" smtClean="0">
                <a:solidFill>
                  <a:srgbClr val="FF0000"/>
                </a:solidFill>
              </a:rPr>
              <a:t>O</a:t>
            </a:r>
          </a:p>
          <a:p>
            <a:r>
              <a:rPr lang="en-GB" sz="2000" dirty="0" smtClean="0">
                <a:solidFill>
                  <a:srgbClr val="FF0000"/>
                </a:solidFill>
              </a:rPr>
              <a:t>F</a:t>
            </a:r>
          </a:p>
          <a:p>
            <a:r>
              <a:rPr lang="en-GB" sz="2000" dirty="0" smtClean="0">
                <a:solidFill>
                  <a:srgbClr val="FF0000"/>
                </a:solidFill>
              </a:rPr>
              <a:t>A</a:t>
            </a:r>
          </a:p>
          <a:p>
            <a:r>
              <a:rPr lang="en-GB" sz="2000" dirty="0" smtClean="0">
                <a:solidFill>
                  <a:srgbClr val="FF0000"/>
                </a:solidFill>
              </a:rPr>
              <a:t>O</a:t>
            </a:r>
          </a:p>
          <a:p>
            <a:r>
              <a:rPr lang="en-GB" sz="2000" dirty="0" smtClean="0">
                <a:solidFill>
                  <a:srgbClr val="FF0000"/>
                </a:solidFill>
              </a:rPr>
              <a:t>T</a:t>
            </a:r>
          </a:p>
          <a:p>
            <a:r>
              <a:rPr lang="en-GB" sz="2000" dirty="0" smtClean="0">
                <a:solidFill>
                  <a:srgbClr val="FF0000"/>
                </a:solidFill>
              </a:rPr>
              <a:t>Y</a:t>
            </a:r>
          </a:p>
          <a:p>
            <a:r>
              <a:rPr lang="en-GB" sz="2000" dirty="0" smtClean="0">
                <a:solidFill>
                  <a:srgbClr val="FF0000"/>
                </a:solidFill>
              </a:rPr>
              <a:t>O</a:t>
            </a:r>
          </a:p>
          <a:p>
            <a:r>
              <a:rPr lang="en-GB" sz="2000" dirty="0" smtClean="0">
                <a:solidFill>
                  <a:srgbClr val="FF0000"/>
                </a:solidFill>
              </a:rPr>
              <a:t>F</a:t>
            </a:r>
            <a:endParaRPr lang="en-GB" sz="2000" dirty="0">
              <a:solidFill>
                <a:srgbClr val="FF0000"/>
              </a:solidFill>
            </a:endParaRPr>
          </a:p>
        </p:txBody>
      </p:sp>
      <p:sp>
        <p:nvSpPr>
          <p:cNvPr id="9" name="TextBox 8"/>
          <p:cNvSpPr txBox="1"/>
          <p:nvPr/>
        </p:nvSpPr>
        <p:spPr>
          <a:xfrm>
            <a:off x="7776482" y="2444051"/>
            <a:ext cx="736385" cy="2862322"/>
          </a:xfrm>
          <a:prstGeom prst="rect">
            <a:avLst/>
          </a:prstGeom>
          <a:noFill/>
        </p:spPr>
        <p:txBody>
          <a:bodyPr wrap="square" rtlCol="0">
            <a:spAutoFit/>
          </a:bodyPr>
          <a:lstStyle/>
          <a:p>
            <a:r>
              <a:rPr lang="en-GB" sz="2000" dirty="0" smtClean="0"/>
              <a:t>y</a:t>
            </a:r>
            <a:br>
              <a:rPr lang="en-GB" sz="2000" dirty="0" smtClean="0"/>
            </a:br>
            <a:r>
              <a:rPr lang="en-GB" sz="2000" dirty="0" err="1" smtClean="0"/>
              <a:t>ldest</a:t>
            </a:r>
            <a:r>
              <a:rPr lang="en-GB" sz="2000" dirty="0" smtClean="0"/>
              <a:t/>
            </a:r>
            <a:br>
              <a:rPr lang="en-GB" sz="2000" dirty="0" smtClean="0"/>
            </a:br>
            <a:r>
              <a:rPr lang="en-GB" sz="2000" dirty="0" err="1" smtClean="0"/>
              <a:t>ossils</a:t>
            </a:r>
            <a:r>
              <a:rPr lang="en-GB" sz="2000" dirty="0" smtClean="0"/>
              <a:t/>
            </a:r>
            <a:br>
              <a:rPr lang="en-GB" sz="2000" dirty="0" smtClean="0"/>
            </a:br>
            <a:r>
              <a:rPr lang="en-GB" sz="2000" dirty="0" smtClean="0"/>
              <a:t>re</a:t>
            </a:r>
            <a:br>
              <a:rPr lang="en-GB" sz="2000" dirty="0" smtClean="0"/>
            </a:br>
            <a:r>
              <a:rPr lang="en-GB" sz="2000" dirty="0" err="1" smtClean="0"/>
              <a:t>lder</a:t>
            </a:r>
            <a:r>
              <a:rPr lang="en-GB" sz="2000" dirty="0" smtClean="0"/>
              <a:t/>
            </a:r>
            <a:br>
              <a:rPr lang="en-GB" sz="2000" dirty="0" smtClean="0"/>
            </a:br>
            <a:r>
              <a:rPr lang="en-GB" sz="2000" dirty="0" err="1" smtClean="0"/>
              <a:t>han</a:t>
            </a:r>
            <a:r>
              <a:rPr lang="en-GB" sz="2000" dirty="0" smtClean="0"/>
              <a:t/>
            </a:r>
            <a:br>
              <a:rPr lang="en-GB" sz="2000" dirty="0" smtClean="0"/>
            </a:br>
            <a:r>
              <a:rPr lang="en-GB" sz="2000" dirty="0" smtClean="0"/>
              <a:t>our</a:t>
            </a:r>
            <a:br>
              <a:rPr lang="en-GB" sz="2000" dirty="0" smtClean="0"/>
            </a:br>
            <a:r>
              <a:rPr lang="en-GB" sz="2000" dirty="0" err="1" smtClean="0"/>
              <a:t>ldest</a:t>
            </a:r>
            <a:r>
              <a:rPr lang="en-GB" sz="2000" dirty="0" smtClean="0"/>
              <a:t/>
            </a:r>
            <a:br>
              <a:rPr lang="en-GB" sz="2000" dirty="0" smtClean="0"/>
            </a:br>
            <a:r>
              <a:rPr lang="en-GB" sz="2000" dirty="0" err="1" smtClean="0"/>
              <a:t>ossils</a:t>
            </a:r>
            <a:endParaRPr lang="en-GB" sz="2000" dirty="0"/>
          </a:p>
        </p:txBody>
      </p:sp>
    </p:spTree>
    <p:extLst>
      <p:ext uri="{BB962C8B-B14F-4D97-AF65-F5344CB8AC3E}">
        <p14:creationId xmlns:p14="http://schemas.microsoft.com/office/powerpoint/2010/main" val="85957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fade">
                                      <p:cBhvr>
                                        <p:cTn id="36" dur="1000"/>
                                        <p:tgtEl>
                                          <p:spTgt spid="7">
                                            <p:txEl>
                                              <p:pRg st="0" end="0"/>
                                            </p:txEl>
                                          </p:spTgt>
                                        </p:tgtEl>
                                      </p:cBhvr>
                                    </p:animEffect>
                                    <p:anim calcmode="lin" valueType="num">
                                      <p:cBhvr>
                                        <p:cTn id="3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1" end="1"/>
                                            </p:txEl>
                                          </p:spTgt>
                                        </p:tgtEl>
                                        <p:attrNameLst>
                                          <p:attrName>style.visibility</p:attrName>
                                        </p:attrNameLst>
                                      </p:cBhvr>
                                      <p:to>
                                        <p:strVal val="visible"/>
                                      </p:to>
                                    </p:set>
                                    <p:animEffect transition="in" filter="fade">
                                      <p:cBhvr>
                                        <p:cTn id="56" dur="1000"/>
                                        <p:tgtEl>
                                          <p:spTgt spid="3">
                                            <p:txEl>
                                              <p:pRg st="1" end="1"/>
                                            </p:txEl>
                                          </p:spTgt>
                                        </p:tgtEl>
                                      </p:cBhvr>
                                    </p:animEffect>
                                    <p:anim calcmode="lin" valueType="num">
                                      <p:cBhvr>
                                        <p:cTn id="5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48326" y="954327"/>
            <a:ext cx="8803037" cy="5597783"/>
          </a:xfrm>
          <a:prstGeom prst="rect">
            <a:avLst/>
          </a:prstGeom>
        </p:spPr>
      </p:pic>
      <p:sp>
        <p:nvSpPr>
          <p:cNvPr id="3" name="TextBox 2"/>
          <p:cNvSpPr txBox="1"/>
          <p:nvPr/>
        </p:nvSpPr>
        <p:spPr>
          <a:xfrm>
            <a:off x="170482" y="-32434"/>
            <a:ext cx="11809708" cy="646331"/>
          </a:xfrm>
          <a:prstGeom prst="rect">
            <a:avLst/>
          </a:prstGeom>
          <a:noFill/>
        </p:spPr>
        <p:txBody>
          <a:bodyPr wrap="square" rtlCol="0">
            <a:spAutoFit/>
          </a:bodyPr>
          <a:lstStyle/>
          <a:p>
            <a:pPr algn="ctr"/>
            <a:r>
              <a:rPr lang="en-GB" sz="3600" dirty="0" err="1" smtClean="0">
                <a:latin typeface="+mj-lt"/>
              </a:rPr>
              <a:t>Brasier</a:t>
            </a:r>
            <a:r>
              <a:rPr lang="en-GB" sz="3600" dirty="0" smtClean="0">
                <a:latin typeface="+mj-lt"/>
              </a:rPr>
              <a:t> et al on early Archaean (3400Ma) habitats &amp; life forms</a:t>
            </a:r>
            <a:endParaRPr lang="en-GB" dirty="0">
              <a:solidFill>
                <a:schemeClr val="accent2">
                  <a:lumMod val="75000"/>
                </a:schemeClr>
              </a:solidFill>
            </a:endParaRPr>
          </a:p>
        </p:txBody>
      </p:sp>
      <p:sp>
        <p:nvSpPr>
          <p:cNvPr id="4" name="TextBox 3"/>
          <p:cNvSpPr txBox="1"/>
          <p:nvPr/>
        </p:nvSpPr>
        <p:spPr>
          <a:xfrm>
            <a:off x="2519499" y="954327"/>
            <a:ext cx="9131864" cy="6463308"/>
          </a:xfrm>
          <a:prstGeom prst="rect">
            <a:avLst/>
          </a:prstGeom>
          <a:noFill/>
        </p:spPr>
        <p:txBody>
          <a:bodyPr wrap="square" rtlCol="0">
            <a:spAutoFit/>
          </a:bodyPr>
          <a:lstStyle/>
          <a:p>
            <a:r>
              <a:rPr lang="en-GB" dirty="0" smtClean="0"/>
              <a:t>  	</a:t>
            </a:r>
            <a:r>
              <a:rPr lang="en-GB" sz="2000" dirty="0" smtClean="0">
                <a:solidFill>
                  <a:schemeClr val="accent6">
                    <a:lumMod val="75000"/>
                  </a:schemeClr>
                </a:solidFill>
              </a:rPr>
              <a:t>Likely habitats in green </a:t>
            </a:r>
            <a:r>
              <a:rPr lang="en-GB" sz="2000" dirty="0" smtClean="0"/>
              <a:t>&amp; black</a:t>
            </a:r>
            <a:r>
              <a:rPr lang="en-GB" sz="2000" dirty="0" smtClean="0">
                <a:solidFill>
                  <a:schemeClr val="accent6">
                    <a:lumMod val="75000"/>
                  </a:schemeClr>
                </a:solidFill>
              </a:rPr>
              <a:t>, </a:t>
            </a:r>
            <a:r>
              <a:rPr lang="en-GB" sz="2000" dirty="0" smtClean="0">
                <a:solidFill>
                  <a:srgbClr val="FF0000"/>
                </a:solidFill>
              </a:rPr>
              <a:t>chemical cycles in red</a:t>
            </a:r>
            <a:r>
              <a:rPr lang="en-GB" dirty="0" smtClean="0"/>
              <a:t>	volcanic ash</a:t>
            </a:r>
          </a:p>
          <a:p>
            <a:endParaRPr lang="en-GB" dirty="0"/>
          </a:p>
          <a:p>
            <a:r>
              <a:rPr lang="en-GB" dirty="0" smtClean="0"/>
              <a:t>                                                                                           			      sea water</a:t>
            </a:r>
          </a:p>
          <a:p>
            <a:r>
              <a:rPr lang="en-GB" dirty="0"/>
              <a:t> </a:t>
            </a:r>
            <a:r>
              <a:rPr lang="en-GB" dirty="0" smtClean="0"/>
              <a:t>                                                                                                  planktonic cell</a:t>
            </a:r>
            <a:br>
              <a:rPr lang="en-GB" dirty="0" smtClean="0"/>
            </a:br>
            <a:r>
              <a:rPr lang="en-GB" dirty="0" smtClean="0"/>
              <a:t>                                                                                                  aggregates/‘fluffs’</a:t>
            </a:r>
          </a:p>
          <a:p>
            <a:endParaRPr lang="en-GB" dirty="0" smtClean="0"/>
          </a:p>
          <a:p>
            <a:r>
              <a:rPr lang="en-GB" dirty="0" smtClean="0"/>
              <a:t>						benthic ‘wisps’ and mats</a:t>
            </a:r>
            <a:endParaRPr lang="en-GB" dirty="0"/>
          </a:p>
          <a:p>
            <a:r>
              <a:rPr lang="en-GB" dirty="0" smtClean="0"/>
              <a:t>           silica rich gel						</a:t>
            </a:r>
          </a:p>
          <a:p>
            <a:r>
              <a:rPr lang="en-GB" dirty="0" smtClean="0"/>
              <a:t>							sandstone</a:t>
            </a:r>
          </a:p>
          <a:p>
            <a:r>
              <a:rPr lang="en-GB" dirty="0" smtClean="0"/>
              <a:t>			hyper-</a:t>
            </a:r>
          </a:p>
          <a:p>
            <a:r>
              <a:rPr lang="en-GB" dirty="0"/>
              <a:t>	</a:t>
            </a:r>
            <a:r>
              <a:rPr lang="en-GB" dirty="0" smtClean="0"/>
              <a:t>	</a:t>
            </a:r>
            <a:r>
              <a:rPr lang="en-GB" dirty="0"/>
              <a:t> </a:t>
            </a:r>
            <a:r>
              <a:rPr lang="en-GB" dirty="0" smtClean="0"/>
              <a:t>           thermophiles</a:t>
            </a:r>
            <a:endParaRPr lang="en-GB" dirty="0"/>
          </a:p>
          <a:p>
            <a:endParaRPr lang="en-GB" dirty="0" smtClean="0"/>
          </a:p>
          <a:p>
            <a:r>
              <a:rPr lang="en-GB" dirty="0" smtClean="0"/>
              <a:t> 				                                     aqueous </a:t>
            </a:r>
            <a:r>
              <a:rPr lang="en-GB" dirty="0"/>
              <a:t>alteration of pillow basalts </a:t>
            </a:r>
            <a:r>
              <a:rPr lang="en-GB" dirty="0" smtClean="0"/>
              <a:t>		</a:t>
            </a:r>
            <a:endParaRPr lang="en-GB" dirty="0"/>
          </a:p>
          <a:p>
            <a:r>
              <a:rPr lang="en-GB" dirty="0" smtClean="0"/>
              <a:t>       pillow basalts,</a:t>
            </a:r>
          </a:p>
          <a:p>
            <a:r>
              <a:rPr lang="en-GB" dirty="0"/>
              <a:t> </a:t>
            </a:r>
            <a:r>
              <a:rPr lang="en-GB" dirty="0" smtClean="0"/>
              <a:t>      ash and </a:t>
            </a:r>
            <a:r>
              <a:rPr lang="en-GB" dirty="0" err="1" smtClean="0"/>
              <a:t>cherts</a:t>
            </a:r>
            <a:r>
              <a:rPr lang="en-GB" dirty="0"/>
              <a:t>	</a:t>
            </a:r>
            <a:r>
              <a:rPr lang="en-GB" dirty="0" smtClean="0"/>
              <a:t>						    </a:t>
            </a:r>
            <a:r>
              <a:rPr lang="en-GB" dirty="0" err="1" smtClean="0"/>
              <a:t>euendoliths</a:t>
            </a:r>
            <a:r>
              <a:rPr lang="en-GB" dirty="0" smtClean="0"/>
              <a:t> - </a:t>
            </a:r>
          </a:p>
          <a:p>
            <a:r>
              <a:rPr lang="en-GB" dirty="0" smtClean="0"/>
              <a:t>								cavities created 								       by microbes </a:t>
            </a:r>
            <a:endParaRPr lang="en-GB" dirty="0"/>
          </a:p>
          <a:p>
            <a:r>
              <a:rPr lang="en-GB" dirty="0" smtClean="0"/>
              <a:t>	abiotic deep Carbon synthesis		</a:t>
            </a:r>
          </a:p>
          <a:p>
            <a:r>
              <a:rPr lang="en-GB" dirty="0"/>
              <a:t>	</a:t>
            </a:r>
            <a:r>
              <a:rPr lang="en-GB" dirty="0" smtClean="0"/>
              <a:t>			      dyke			</a:t>
            </a:r>
            <a:r>
              <a:rPr lang="en-GB" dirty="0" err="1" smtClean="0"/>
              <a:t>Jaspilitic</a:t>
            </a:r>
            <a:r>
              <a:rPr lang="en-GB" dirty="0" smtClean="0"/>
              <a:t> </a:t>
            </a:r>
            <a:r>
              <a:rPr lang="en-GB" dirty="0" err="1" smtClean="0"/>
              <a:t>chert</a:t>
            </a:r>
            <a:r>
              <a:rPr lang="en-GB" dirty="0" smtClean="0"/>
              <a:t> rims</a:t>
            </a:r>
          </a:p>
          <a:p>
            <a:endParaRPr lang="en-GB" dirty="0"/>
          </a:p>
          <a:p>
            <a:endParaRPr lang="en-GB" dirty="0"/>
          </a:p>
        </p:txBody>
      </p:sp>
      <p:sp>
        <p:nvSpPr>
          <p:cNvPr id="5" name="TextBox 4"/>
          <p:cNvSpPr txBox="1"/>
          <p:nvPr/>
        </p:nvSpPr>
        <p:spPr>
          <a:xfrm>
            <a:off x="2293748" y="1629560"/>
            <a:ext cx="9484963" cy="4801314"/>
          </a:xfrm>
          <a:prstGeom prst="rect">
            <a:avLst/>
          </a:prstGeom>
          <a:noFill/>
        </p:spPr>
        <p:txBody>
          <a:bodyPr wrap="square" rtlCol="0">
            <a:spAutoFit/>
          </a:bodyPr>
          <a:lstStyle/>
          <a:p>
            <a:r>
              <a:rPr lang="en-GB" dirty="0" smtClean="0">
                <a:solidFill>
                  <a:srgbClr val="FF0000"/>
                </a:solidFill>
              </a:rPr>
              <a:t>           </a:t>
            </a:r>
          </a:p>
          <a:p>
            <a:r>
              <a:rPr lang="en-GB" dirty="0">
                <a:solidFill>
                  <a:srgbClr val="FF0000"/>
                </a:solidFill>
              </a:rPr>
              <a:t> </a:t>
            </a:r>
            <a:r>
              <a:rPr lang="en-GB" dirty="0" smtClean="0">
                <a:solidFill>
                  <a:srgbClr val="FF0000"/>
                </a:solidFill>
              </a:rPr>
              <a:t>          Si, Na                                H₂0, CO₂</a:t>
            </a:r>
            <a:r>
              <a:rPr lang="en-GB" dirty="0" smtClean="0"/>
              <a:t>	                  </a:t>
            </a:r>
            <a:r>
              <a:rPr lang="en-GB" dirty="0" smtClean="0">
                <a:solidFill>
                  <a:srgbClr val="FF0000"/>
                </a:solidFill>
              </a:rPr>
              <a:t>C, CO₂</a:t>
            </a:r>
            <a:br>
              <a:rPr lang="en-GB" dirty="0" smtClean="0">
                <a:solidFill>
                  <a:srgbClr val="FF0000"/>
                </a:solidFill>
              </a:rPr>
            </a:br>
            <a:r>
              <a:rPr lang="en-GB" dirty="0" smtClean="0"/>
              <a:t>	 				</a:t>
            </a:r>
            <a:r>
              <a:rPr lang="en-GB" dirty="0" smtClean="0">
                <a:solidFill>
                  <a:srgbClr val="FF0000"/>
                </a:solidFill>
              </a:rPr>
              <a:t>CH₄, O₂	</a:t>
            </a:r>
            <a:r>
              <a:rPr lang="en-GB" dirty="0" smtClean="0"/>
              <a:t>		</a:t>
            </a:r>
            <a:r>
              <a:rPr lang="en-GB" dirty="0" smtClean="0">
                <a:solidFill>
                  <a:srgbClr val="FF0000"/>
                </a:solidFill>
              </a:rPr>
              <a:t>Fe, Cr</a:t>
            </a:r>
          </a:p>
          <a:p>
            <a:endParaRPr lang="en-GB" dirty="0"/>
          </a:p>
          <a:p>
            <a:endParaRPr lang="en-GB" dirty="0" smtClean="0"/>
          </a:p>
          <a:p>
            <a:endParaRPr lang="en-GB" dirty="0"/>
          </a:p>
          <a:p>
            <a:endParaRPr lang="en-GB" dirty="0" smtClean="0"/>
          </a:p>
          <a:p>
            <a:endParaRPr lang="en-GB" dirty="0"/>
          </a:p>
          <a:p>
            <a:r>
              <a:rPr lang="en-GB" dirty="0" smtClean="0"/>
              <a:t>			                                                </a:t>
            </a:r>
          </a:p>
          <a:p>
            <a:r>
              <a:rPr lang="en-GB" dirty="0" smtClean="0"/>
              <a:t>		</a:t>
            </a:r>
          </a:p>
          <a:p>
            <a:r>
              <a:rPr lang="en-GB" dirty="0">
                <a:solidFill>
                  <a:srgbClr val="FF0000"/>
                </a:solidFill>
              </a:rPr>
              <a:t>	</a:t>
            </a:r>
            <a:r>
              <a:rPr lang="en-GB" dirty="0" smtClean="0">
                <a:solidFill>
                  <a:srgbClr val="FF0000"/>
                </a:solidFill>
              </a:rPr>
              <a:t>	      H₂O, Si,</a:t>
            </a:r>
            <a:endParaRPr lang="en-GB" dirty="0">
              <a:solidFill>
                <a:srgbClr val="FF0000"/>
              </a:solidFill>
            </a:endParaRPr>
          </a:p>
          <a:p>
            <a:r>
              <a:rPr lang="en-GB" dirty="0" smtClean="0"/>
              <a:t>		      </a:t>
            </a:r>
            <a:r>
              <a:rPr lang="en-GB" dirty="0" smtClean="0">
                <a:solidFill>
                  <a:srgbClr val="FF0000"/>
                </a:solidFill>
              </a:rPr>
              <a:t>CO, C			      	      Cu, Cr, </a:t>
            </a:r>
            <a:r>
              <a:rPr lang="en-GB" dirty="0" err="1" smtClean="0">
                <a:solidFill>
                  <a:srgbClr val="FF0000"/>
                </a:solidFill>
              </a:rPr>
              <a:t>Mn</a:t>
            </a:r>
            <a:r>
              <a:rPr lang="en-GB" dirty="0" smtClean="0">
                <a:solidFill>
                  <a:srgbClr val="FF0000"/>
                </a:solidFill>
              </a:rPr>
              <a:t>,   Ca, Mg, Fe, Si          H₂O</a:t>
            </a:r>
            <a:endParaRPr lang="en-GB" dirty="0">
              <a:solidFill>
                <a:srgbClr val="FF0000"/>
              </a:solidFill>
            </a:endParaRPr>
          </a:p>
          <a:p>
            <a:r>
              <a:rPr lang="en-GB" dirty="0" smtClean="0"/>
              <a:t>		    				</a:t>
            </a:r>
            <a:r>
              <a:rPr lang="en-GB" dirty="0">
                <a:solidFill>
                  <a:srgbClr val="FF0000"/>
                </a:solidFill>
              </a:rPr>
              <a:t> </a:t>
            </a:r>
            <a:r>
              <a:rPr lang="en-GB" dirty="0" smtClean="0">
                <a:solidFill>
                  <a:srgbClr val="FF0000"/>
                </a:solidFill>
              </a:rPr>
              <a:t>     Zn</a:t>
            </a:r>
            <a:r>
              <a:rPr lang="en-GB" dirty="0">
                <a:solidFill>
                  <a:srgbClr val="FF0000"/>
                </a:solidFill>
              </a:rPr>
              <a:t>, Ba, </a:t>
            </a:r>
            <a:r>
              <a:rPr lang="en-GB" dirty="0" smtClean="0">
                <a:solidFill>
                  <a:srgbClr val="FF0000"/>
                </a:solidFill>
              </a:rPr>
              <a:t>Si		          CO</a:t>
            </a:r>
            <a:r>
              <a:rPr lang="en-GB" dirty="0">
                <a:solidFill>
                  <a:srgbClr val="FF0000"/>
                </a:solidFill>
              </a:rPr>
              <a:t>₂ </a:t>
            </a:r>
            <a:endParaRPr lang="en-GB" dirty="0" smtClean="0"/>
          </a:p>
          <a:p>
            <a:r>
              <a:rPr lang="en-GB" dirty="0">
                <a:solidFill>
                  <a:srgbClr val="FF0000"/>
                </a:solidFill>
              </a:rPr>
              <a:t> </a:t>
            </a:r>
            <a:r>
              <a:rPr lang="en-GB" dirty="0" smtClean="0">
                <a:solidFill>
                  <a:srgbClr val="FF0000"/>
                </a:solidFill>
              </a:rPr>
              <a:t>                                      Cu, Cr, </a:t>
            </a:r>
            <a:r>
              <a:rPr lang="en-GB" dirty="0" err="1" smtClean="0">
                <a:solidFill>
                  <a:srgbClr val="FF0000"/>
                </a:solidFill>
              </a:rPr>
              <a:t>Mn</a:t>
            </a:r>
            <a:r>
              <a:rPr lang="en-GB" dirty="0" smtClean="0">
                <a:solidFill>
                  <a:srgbClr val="FF0000"/>
                </a:solidFill>
              </a:rPr>
              <a:t>, Zn,   			      		</a:t>
            </a:r>
          </a:p>
          <a:p>
            <a:r>
              <a:rPr lang="en-GB" dirty="0" smtClean="0"/>
              <a:t>                                       </a:t>
            </a:r>
            <a:r>
              <a:rPr lang="en-GB" dirty="0" smtClean="0">
                <a:solidFill>
                  <a:srgbClr val="FF0000"/>
                </a:solidFill>
              </a:rPr>
              <a:t>Ca</a:t>
            </a:r>
            <a:r>
              <a:rPr lang="en-GB" dirty="0">
                <a:solidFill>
                  <a:srgbClr val="FF0000"/>
                </a:solidFill>
              </a:rPr>
              <a:t>, Mg, Fe, Si               C, CO, </a:t>
            </a:r>
            <a:endParaRPr lang="en-GB" dirty="0" smtClean="0">
              <a:solidFill>
                <a:srgbClr val="FF0000"/>
              </a:solidFill>
            </a:endParaRPr>
          </a:p>
          <a:p>
            <a:r>
              <a:rPr lang="en-GB" dirty="0">
                <a:solidFill>
                  <a:srgbClr val="FF0000"/>
                </a:solidFill>
              </a:rPr>
              <a:t>	</a:t>
            </a:r>
            <a:r>
              <a:rPr lang="en-GB" dirty="0" smtClean="0">
                <a:solidFill>
                  <a:srgbClr val="FF0000"/>
                </a:solidFill>
              </a:rPr>
              <a:t>			         H</a:t>
            </a:r>
            <a:r>
              <a:rPr lang="en-GB" dirty="0">
                <a:solidFill>
                  <a:srgbClr val="FF0000"/>
                </a:solidFill>
              </a:rPr>
              <a:t>, S</a:t>
            </a:r>
          </a:p>
          <a:p>
            <a:r>
              <a:rPr lang="en-GB" dirty="0" smtClean="0"/>
              <a:t>  </a:t>
            </a:r>
            <a:endParaRPr lang="en-GB" dirty="0"/>
          </a:p>
        </p:txBody>
      </p:sp>
      <p:sp>
        <p:nvSpPr>
          <p:cNvPr id="6" name="Rectangle 5"/>
          <p:cNvSpPr/>
          <p:nvPr/>
        </p:nvSpPr>
        <p:spPr>
          <a:xfrm>
            <a:off x="7249845" y="4205229"/>
            <a:ext cx="1083951" cy="369332"/>
          </a:xfrm>
          <a:prstGeom prst="rect">
            <a:avLst/>
          </a:prstGeom>
        </p:spPr>
        <p:txBody>
          <a:bodyPr wrap="none">
            <a:spAutoFit/>
          </a:bodyPr>
          <a:lstStyle/>
          <a:p>
            <a:r>
              <a:rPr lang="en-GB" dirty="0" smtClean="0"/>
              <a:t>                 </a:t>
            </a:r>
            <a:endParaRPr lang="en-GB" dirty="0"/>
          </a:p>
        </p:txBody>
      </p:sp>
      <p:sp>
        <p:nvSpPr>
          <p:cNvPr id="7" name="TextBox 6"/>
          <p:cNvSpPr txBox="1"/>
          <p:nvPr/>
        </p:nvSpPr>
        <p:spPr>
          <a:xfrm>
            <a:off x="-63335" y="769661"/>
            <a:ext cx="2972999" cy="5940088"/>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t>For both earth and </a:t>
            </a:r>
            <a:r>
              <a:rPr lang="en-GB" sz="2000" dirty="0" err="1" smtClean="0"/>
              <a:t>astro</a:t>
            </a:r>
            <a:r>
              <a:rPr lang="en-GB" sz="2000" dirty="0" smtClean="0"/>
              <a:t>-biology </a:t>
            </a:r>
            <a:r>
              <a:rPr lang="en-GB" sz="2000" dirty="0" err="1" smtClean="0"/>
              <a:t>Brasier</a:t>
            </a:r>
            <a:r>
              <a:rPr lang="en-GB" sz="2000" dirty="0" smtClean="0"/>
              <a:t> et al (2006; 2015)(</a:t>
            </a:r>
            <a:r>
              <a:rPr lang="en-GB" sz="2000" dirty="0" err="1" smtClean="0"/>
              <a:t>i</a:t>
            </a:r>
            <a:r>
              <a:rPr lang="en-GB" sz="2000" dirty="0" smtClean="0"/>
              <a:t>) argue the ‘</a:t>
            </a:r>
            <a:r>
              <a:rPr lang="en-GB" sz="2000" dirty="0" smtClean="0">
                <a:solidFill>
                  <a:srgbClr val="7030A0"/>
                </a:solidFill>
              </a:rPr>
              <a:t>null hypothesis</a:t>
            </a:r>
            <a:r>
              <a:rPr lang="en-GB" sz="2000" dirty="0" smtClean="0"/>
              <a:t>’ for judging potential life forms should be of </a:t>
            </a:r>
            <a:r>
              <a:rPr lang="en-GB" sz="2000" dirty="0" smtClean="0">
                <a:solidFill>
                  <a:srgbClr val="7030A0"/>
                </a:solidFill>
              </a:rPr>
              <a:t>non-biological origin</a:t>
            </a:r>
            <a:r>
              <a:rPr lang="en-GB" sz="2000" dirty="0" smtClean="0"/>
              <a:t>;</a:t>
            </a:r>
          </a:p>
          <a:p>
            <a:pPr marL="342900" indent="-342900">
              <a:buFont typeface="Arial" panose="020B0604020202020204" pitchFamily="34" charset="0"/>
              <a:buChar char="•"/>
            </a:pPr>
            <a:r>
              <a:rPr lang="en-GB" sz="2000" dirty="0" smtClean="0"/>
              <a:t>(ii) deploy multiple </a:t>
            </a:r>
            <a:r>
              <a:rPr lang="en-GB" sz="2000" dirty="0" smtClean="0">
                <a:solidFill>
                  <a:srgbClr val="7030A0"/>
                </a:solidFill>
              </a:rPr>
              <a:t>new imaging techniques </a:t>
            </a:r>
            <a:r>
              <a:rPr lang="en-GB" sz="2000" dirty="0" smtClean="0"/>
              <a:t>to assess such structures;</a:t>
            </a:r>
          </a:p>
          <a:p>
            <a:pPr marL="342900" indent="-342900">
              <a:buFont typeface="Arial" panose="020B0604020202020204" pitchFamily="34" charset="0"/>
              <a:buChar char="•"/>
            </a:pPr>
            <a:r>
              <a:rPr lang="en-GB" sz="2000" dirty="0" smtClean="0"/>
              <a:t>(iii) stress placement in </a:t>
            </a:r>
            <a:r>
              <a:rPr lang="en-GB" sz="2000" dirty="0" smtClean="0">
                <a:solidFill>
                  <a:srgbClr val="7030A0"/>
                </a:solidFill>
              </a:rPr>
              <a:t>wider geological and chemical contexts</a:t>
            </a:r>
            <a:r>
              <a:rPr lang="en-GB" sz="2000" dirty="0" smtClean="0"/>
              <a:t>, and fit between life forms &amp; ecological niches;</a:t>
            </a:r>
          </a:p>
          <a:p>
            <a:pPr marL="342900" indent="-342900">
              <a:buFont typeface="Arial" panose="020B0604020202020204" pitchFamily="34" charset="0"/>
              <a:buChar char="•"/>
            </a:pPr>
            <a:r>
              <a:rPr lang="en-GB" sz="2000" dirty="0" smtClean="0"/>
              <a:t>(iv) offer </a:t>
            </a:r>
            <a:r>
              <a:rPr lang="en-GB" sz="2000" dirty="0" smtClean="0">
                <a:solidFill>
                  <a:srgbClr val="7030A0"/>
                </a:solidFill>
              </a:rPr>
              <a:t>cautious overall assessments </a:t>
            </a:r>
            <a:r>
              <a:rPr lang="en-GB" sz="2000" dirty="0" smtClean="0"/>
              <a:t>of claimed early Archaean life forms </a:t>
            </a:r>
            <a:endParaRPr lang="en-GB" sz="2000" dirty="0"/>
          </a:p>
        </p:txBody>
      </p:sp>
      <p:sp>
        <p:nvSpPr>
          <p:cNvPr id="8" name="TextBox 7"/>
          <p:cNvSpPr txBox="1"/>
          <p:nvPr/>
        </p:nvSpPr>
        <p:spPr>
          <a:xfrm>
            <a:off x="3074078" y="1508324"/>
            <a:ext cx="4742388" cy="400110"/>
          </a:xfrm>
          <a:prstGeom prst="rect">
            <a:avLst/>
          </a:prstGeom>
          <a:noFill/>
        </p:spPr>
        <p:txBody>
          <a:bodyPr wrap="none" rtlCol="0">
            <a:spAutoFit/>
          </a:bodyPr>
          <a:lstStyle/>
          <a:p>
            <a:r>
              <a:rPr lang="en-GB" sz="2000" b="1" dirty="0" smtClean="0">
                <a:solidFill>
                  <a:srgbClr val="002060"/>
                </a:solidFill>
              </a:rPr>
              <a:t>Apex </a:t>
            </a:r>
            <a:r>
              <a:rPr lang="en-GB" sz="2000" b="1" dirty="0" err="1" smtClean="0">
                <a:solidFill>
                  <a:srgbClr val="002060"/>
                </a:solidFill>
              </a:rPr>
              <a:t>Chert</a:t>
            </a:r>
            <a:r>
              <a:rPr lang="en-GB" sz="2000" b="1" dirty="0" smtClean="0">
                <a:solidFill>
                  <a:srgbClr val="002060"/>
                </a:solidFill>
              </a:rPr>
              <a:t> </a:t>
            </a:r>
            <a:r>
              <a:rPr lang="en-GB" sz="2000" dirty="0" smtClean="0"/>
              <a:t>(</a:t>
            </a:r>
            <a:r>
              <a:rPr lang="en-GB" sz="2000" dirty="0" smtClean="0">
                <a:solidFill>
                  <a:srgbClr val="FF0000"/>
                </a:solidFill>
              </a:rPr>
              <a:t>3460 Ma</a:t>
            </a:r>
            <a:r>
              <a:rPr lang="en-GB" sz="2000" b="1" dirty="0" smtClean="0"/>
              <a:t>) </a:t>
            </a:r>
            <a:r>
              <a:rPr lang="en-GB" sz="2000" b="1" dirty="0" smtClean="0">
                <a:solidFill>
                  <a:srgbClr val="002060"/>
                </a:solidFill>
              </a:rPr>
              <a:t>yields pseudo-fossils</a:t>
            </a:r>
            <a:endParaRPr lang="en-GB" sz="2000" b="1" dirty="0">
              <a:solidFill>
                <a:srgbClr val="002060"/>
              </a:solidFill>
            </a:endParaRPr>
          </a:p>
        </p:txBody>
      </p:sp>
      <p:sp>
        <p:nvSpPr>
          <p:cNvPr id="9" name="TextBox 8"/>
          <p:cNvSpPr txBox="1"/>
          <p:nvPr/>
        </p:nvSpPr>
        <p:spPr>
          <a:xfrm>
            <a:off x="6274536" y="3543509"/>
            <a:ext cx="5376827" cy="707886"/>
          </a:xfrm>
          <a:prstGeom prst="rect">
            <a:avLst/>
          </a:prstGeom>
          <a:noFill/>
        </p:spPr>
        <p:txBody>
          <a:bodyPr wrap="square" rtlCol="0">
            <a:spAutoFit/>
          </a:bodyPr>
          <a:lstStyle/>
          <a:p>
            <a:pPr algn="ctr"/>
            <a:r>
              <a:rPr lang="en-GB" sz="2000" b="1" dirty="0" err="1" smtClean="0">
                <a:solidFill>
                  <a:srgbClr val="002060"/>
                </a:solidFill>
              </a:rPr>
              <a:t>Strelley</a:t>
            </a:r>
            <a:r>
              <a:rPr lang="en-GB" sz="2000" b="1" dirty="0" smtClean="0">
                <a:solidFill>
                  <a:srgbClr val="002060"/>
                </a:solidFill>
              </a:rPr>
              <a:t> Pool Sandstone </a:t>
            </a:r>
            <a:r>
              <a:rPr lang="en-GB" sz="2000" dirty="0" smtClean="0"/>
              <a:t>(</a:t>
            </a:r>
            <a:r>
              <a:rPr lang="en-GB" sz="2000" dirty="0" smtClean="0">
                <a:solidFill>
                  <a:srgbClr val="FF0000"/>
                </a:solidFill>
              </a:rPr>
              <a:t>3430 Ma</a:t>
            </a:r>
            <a:r>
              <a:rPr lang="en-GB" sz="2000" dirty="0" smtClean="0"/>
              <a:t>) </a:t>
            </a:r>
            <a:r>
              <a:rPr lang="en-GB" sz="2000" b="1" dirty="0" smtClean="0">
                <a:solidFill>
                  <a:srgbClr val="002060"/>
                </a:solidFill>
              </a:rPr>
              <a:t>yields likely </a:t>
            </a:r>
            <a:r>
              <a:rPr lang="en-GB" sz="2000" b="1" dirty="0" err="1" smtClean="0">
                <a:solidFill>
                  <a:srgbClr val="002060"/>
                </a:solidFill>
              </a:rPr>
              <a:t>euendolith</a:t>
            </a:r>
            <a:r>
              <a:rPr lang="en-GB" sz="2000" b="1" dirty="0" smtClean="0">
                <a:solidFill>
                  <a:srgbClr val="002060"/>
                </a:solidFill>
              </a:rPr>
              <a:t> evidence of microbes </a:t>
            </a:r>
            <a:endParaRPr lang="en-GB" sz="2000" b="1" dirty="0">
              <a:solidFill>
                <a:srgbClr val="002060"/>
              </a:solidFill>
            </a:endParaRPr>
          </a:p>
        </p:txBody>
      </p:sp>
      <p:sp>
        <p:nvSpPr>
          <p:cNvPr id="10" name="TextBox 9"/>
          <p:cNvSpPr txBox="1"/>
          <p:nvPr/>
        </p:nvSpPr>
        <p:spPr>
          <a:xfrm>
            <a:off x="2480260" y="584995"/>
            <a:ext cx="9686442" cy="369332"/>
          </a:xfrm>
          <a:prstGeom prst="rect">
            <a:avLst/>
          </a:prstGeom>
          <a:noFill/>
        </p:spPr>
        <p:txBody>
          <a:bodyPr wrap="square" rtlCol="0">
            <a:spAutoFit/>
          </a:bodyPr>
          <a:lstStyle/>
          <a:p>
            <a:pPr algn="ctr"/>
            <a:r>
              <a:rPr lang="en-GB" dirty="0">
                <a:solidFill>
                  <a:schemeClr val="accent2">
                    <a:lumMod val="75000"/>
                  </a:schemeClr>
                </a:solidFill>
              </a:rPr>
              <a:t>(Schematic diagram adapted from </a:t>
            </a:r>
            <a:r>
              <a:rPr lang="en-GB" dirty="0" err="1">
                <a:solidFill>
                  <a:schemeClr val="accent2">
                    <a:lumMod val="75000"/>
                  </a:schemeClr>
                </a:solidFill>
              </a:rPr>
              <a:t>Brasier</a:t>
            </a:r>
            <a:r>
              <a:rPr lang="en-GB" dirty="0">
                <a:solidFill>
                  <a:schemeClr val="accent2">
                    <a:lumMod val="75000"/>
                  </a:schemeClr>
                </a:solidFill>
              </a:rPr>
              <a:t> et al 2006 </a:t>
            </a:r>
            <a:r>
              <a:rPr lang="en-GB" dirty="0" smtClean="0">
                <a:solidFill>
                  <a:schemeClr val="accent2">
                    <a:lumMod val="75000"/>
                  </a:schemeClr>
                </a:solidFill>
              </a:rPr>
              <a:t>fig4 p893, capturing their side of the argument)</a:t>
            </a:r>
            <a:endParaRPr lang="en-GB" dirty="0">
              <a:solidFill>
                <a:schemeClr val="accent2">
                  <a:lumMod val="75000"/>
                </a:schemeClr>
              </a:solidFill>
            </a:endParaRPr>
          </a:p>
        </p:txBody>
      </p:sp>
    </p:spTree>
    <p:extLst>
      <p:ext uri="{BB962C8B-B14F-4D97-AF65-F5344CB8AC3E}">
        <p14:creationId xmlns:p14="http://schemas.microsoft.com/office/powerpoint/2010/main" val="326465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000"/>
                                        <p:tgtEl>
                                          <p:spTgt spid="7">
                                            <p:txEl>
                                              <p:pRg st="0" end="0"/>
                                            </p:txEl>
                                          </p:spTgt>
                                        </p:tgtEl>
                                      </p:cBhvr>
                                    </p:animEffect>
                                    <p:anim calcmode="lin" valueType="num">
                                      <p:cBhvr>
                                        <p:cTn id="1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fade">
                                      <p:cBhvr>
                                        <p:cTn id="18" dur="1000"/>
                                        <p:tgtEl>
                                          <p:spTgt spid="7">
                                            <p:txEl>
                                              <p:pRg st="1" end="1"/>
                                            </p:txEl>
                                          </p:spTgt>
                                        </p:tgtEl>
                                      </p:cBhvr>
                                    </p:animEffect>
                                    <p:anim calcmode="lin" valueType="num">
                                      <p:cBhvr>
                                        <p:cTn id="1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Effect transition="in" filter="fade">
                                      <p:cBhvr>
                                        <p:cTn id="25" dur="1000"/>
                                        <p:tgtEl>
                                          <p:spTgt spid="7">
                                            <p:txEl>
                                              <p:pRg st="2" end="2"/>
                                            </p:txEl>
                                          </p:spTgt>
                                        </p:tgtEl>
                                      </p:cBhvr>
                                    </p:animEffect>
                                    <p:anim calcmode="lin" valueType="num">
                                      <p:cBhvr>
                                        <p:cTn id="26"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Effect transition="in" filter="fade">
                                      <p:cBhvr>
                                        <p:cTn id="52" dur="1000"/>
                                        <p:tgtEl>
                                          <p:spTgt spid="7">
                                            <p:txEl>
                                              <p:pRg st="3" end="3"/>
                                            </p:txEl>
                                          </p:spTgt>
                                        </p:tgtEl>
                                      </p:cBhvr>
                                    </p:animEffect>
                                    <p:anim calcmode="lin" valueType="num">
                                      <p:cBhvr>
                                        <p:cTn id="5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54"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ppt_x"/>
                                          </p:val>
                                        </p:tav>
                                        <p:tav tm="100000">
                                          <p:val>
                                            <p:strVal val="#ppt_x"/>
                                          </p:val>
                                        </p:tav>
                                      </p:tavLst>
                                    </p:anim>
                                    <p:anim calcmode="lin" valueType="num">
                                      <p:cBhvr additive="base">
                                        <p:cTn id="6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1000"/>
                                        <p:tgtEl>
                                          <p:spTgt spid="10"/>
                                        </p:tgtEl>
                                      </p:cBhvr>
                                    </p:animEffect>
                                    <p:anim calcmode="lin" valueType="num">
                                      <p:cBhvr>
                                        <p:cTn id="72" dur="1000" fill="hold"/>
                                        <p:tgtEl>
                                          <p:spTgt spid="10"/>
                                        </p:tgtEl>
                                        <p:attrNameLst>
                                          <p:attrName>ppt_x</p:attrName>
                                        </p:attrNameLst>
                                      </p:cBhvr>
                                      <p:tavLst>
                                        <p:tav tm="0">
                                          <p:val>
                                            <p:strVal val="#ppt_x"/>
                                          </p:val>
                                        </p:tav>
                                        <p:tav tm="100000">
                                          <p:val>
                                            <p:strVal val="#ppt_x"/>
                                          </p:val>
                                        </p:tav>
                                      </p:tavLst>
                                    </p:anim>
                                    <p:anim calcmode="lin" valueType="num">
                                      <p:cBhvr>
                                        <p:cTn id="7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535" y="-35859"/>
            <a:ext cx="11683937" cy="636941"/>
          </a:xfrm>
        </p:spPr>
        <p:txBody>
          <a:bodyPr>
            <a:noAutofit/>
          </a:bodyPr>
          <a:lstStyle/>
          <a:p>
            <a:pPr algn="ctr"/>
            <a:r>
              <a:rPr lang="en-GB" sz="3600" dirty="0"/>
              <a:t>The Earth in the Proterozoic (2500 to 542 Ma): Plate Tectonics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6667" y="2632571"/>
            <a:ext cx="8147538" cy="4101800"/>
          </a:xfrm>
          <a:prstGeom prst="rect">
            <a:avLst/>
          </a:prstGeom>
        </p:spPr>
      </p:pic>
      <p:sp>
        <p:nvSpPr>
          <p:cNvPr id="3" name="TextBox 2"/>
          <p:cNvSpPr txBox="1"/>
          <p:nvPr/>
        </p:nvSpPr>
        <p:spPr>
          <a:xfrm flipH="1">
            <a:off x="280535" y="2504160"/>
            <a:ext cx="3252558" cy="2031325"/>
          </a:xfrm>
          <a:prstGeom prst="rect">
            <a:avLst/>
          </a:prstGeom>
          <a:noFill/>
        </p:spPr>
        <p:txBody>
          <a:bodyPr wrap="square" rtlCol="0">
            <a:spAutoFit/>
          </a:bodyPr>
          <a:lstStyle/>
          <a:p>
            <a:r>
              <a:rPr lang="en-GB" b="1" dirty="0" err="1" smtClean="0"/>
              <a:t>Rodinia</a:t>
            </a:r>
            <a:r>
              <a:rPr lang="en-GB" b="1" dirty="0" smtClean="0"/>
              <a:t>,</a:t>
            </a:r>
            <a:r>
              <a:rPr lang="en-GB" dirty="0" smtClean="0"/>
              <a:t> a major supercontinent with multiple cratons, </a:t>
            </a:r>
            <a:br>
              <a:rPr lang="en-GB" dirty="0" smtClean="0"/>
            </a:br>
            <a:r>
              <a:rPr lang="en-GB" dirty="0" smtClean="0">
                <a:solidFill>
                  <a:srgbClr val="7030A0"/>
                </a:solidFill>
              </a:rPr>
              <a:t>collision belts and </a:t>
            </a:r>
            <a:br>
              <a:rPr lang="en-GB" dirty="0" smtClean="0">
                <a:solidFill>
                  <a:srgbClr val="7030A0"/>
                </a:solidFill>
              </a:rPr>
            </a:br>
            <a:r>
              <a:rPr lang="en-GB" dirty="0" smtClean="0">
                <a:solidFill>
                  <a:srgbClr val="7030A0"/>
                </a:solidFill>
              </a:rPr>
              <a:t>subduction</a:t>
            </a:r>
            <a:r>
              <a:rPr lang="en-GB" dirty="0" smtClean="0"/>
              <a:t>, at the</a:t>
            </a:r>
          </a:p>
          <a:p>
            <a:r>
              <a:rPr lang="en-GB" dirty="0" smtClean="0"/>
              <a:t>end of the Mid </a:t>
            </a:r>
          </a:p>
          <a:p>
            <a:r>
              <a:rPr lang="en-GB" dirty="0" smtClean="0"/>
              <a:t>Proterozoic,</a:t>
            </a:r>
            <a:endParaRPr lang="en-GB" dirty="0"/>
          </a:p>
          <a:p>
            <a:r>
              <a:rPr lang="en-GB" b="1" dirty="0" smtClean="0">
                <a:solidFill>
                  <a:srgbClr val="FF0000"/>
                </a:solidFill>
              </a:rPr>
              <a:t>1000 Ma </a:t>
            </a:r>
            <a:r>
              <a:rPr lang="en-GB" b="1" dirty="0" smtClean="0"/>
              <a:t>ago</a:t>
            </a:r>
            <a:endParaRPr lang="en-GB" b="1" dirty="0"/>
          </a:p>
        </p:txBody>
      </p:sp>
      <p:sp>
        <p:nvSpPr>
          <p:cNvPr id="5" name="TextBox 4"/>
          <p:cNvSpPr txBox="1"/>
          <p:nvPr/>
        </p:nvSpPr>
        <p:spPr>
          <a:xfrm>
            <a:off x="8320721" y="2467478"/>
            <a:ext cx="3643751" cy="1754326"/>
          </a:xfrm>
          <a:prstGeom prst="rect">
            <a:avLst/>
          </a:prstGeom>
          <a:noFill/>
        </p:spPr>
        <p:txBody>
          <a:bodyPr wrap="square" rtlCol="0">
            <a:spAutoFit/>
          </a:bodyPr>
          <a:lstStyle/>
          <a:p>
            <a:r>
              <a:rPr lang="en-GB" b="1" dirty="0" err="1" smtClean="0"/>
              <a:t>Pannotia</a:t>
            </a:r>
            <a:r>
              <a:rPr lang="en-GB" dirty="0" smtClean="0"/>
              <a:t>, a single supercontinent  </a:t>
            </a:r>
          </a:p>
          <a:p>
            <a:r>
              <a:rPr lang="en-GB" dirty="0"/>
              <a:t> </a:t>
            </a:r>
            <a:r>
              <a:rPr lang="en-GB" dirty="0" smtClean="0"/>
              <a:t>              with subduction zones,    </a:t>
            </a:r>
          </a:p>
          <a:p>
            <a:r>
              <a:rPr lang="en-GB" dirty="0"/>
              <a:t> </a:t>
            </a:r>
            <a:r>
              <a:rPr lang="en-GB" dirty="0" smtClean="0"/>
              <a:t>                 </a:t>
            </a:r>
            <a:r>
              <a:rPr lang="en-GB" dirty="0" smtClean="0">
                <a:solidFill>
                  <a:srgbClr val="7030A0"/>
                </a:solidFill>
              </a:rPr>
              <a:t>orogenic belts and   </a:t>
            </a:r>
          </a:p>
          <a:p>
            <a:r>
              <a:rPr lang="en-GB" dirty="0">
                <a:solidFill>
                  <a:srgbClr val="7030A0"/>
                </a:solidFill>
              </a:rPr>
              <a:t> </a:t>
            </a:r>
            <a:r>
              <a:rPr lang="en-GB" dirty="0" smtClean="0">
                <a:solidFill>
                  <a:srgbClr val="7030A0"/>
                </a:solidFill>
              </a:rPr>
              <a:t>                        incipient rifts</a:t>
            </a:r>
            <a:r>
              <a:rPr lang="en-GB" dirty="0" smtClean="0"/>
              <a:t>, in</a:t>
            </a:r>
          </a:p>
          <a:p>
            <a:r>
              <a:rPr lang="en-GB" dirty="0"/>
              <a:t> </a:t>
            </a:r>
            <a:r>
              <a:rPr lang="en-GB" dirty="0" smtClean="0"/>
              <a:t> </a:t>
            </a:r>
            <a:r>
              <a:rPr lang="en-GB" dirty="0"/>
              <a:t> </a:t>
            </a:r>
            <a:r>
              <a:rPr lang="en-GB" dirty="0" smtClean="0"/>
              <a:t>                        the Late Proterozoic, </a:t>
            </a:r>
          </a:p>
          <a:p>
            <a:r>
              <a:rPr lang="en-GB" dirty="0"/>
              <a:t> </a:t>
            </a:r>
            <a:r>
              <a:rPr lang="en-GB" dirty="0" smtClean="0"/>
              <a:t>                                    </a:t>
            </a:r>
            <a:r>
              <a:rPr lang="en-GB" b="1" dirty="0" smtClean="0">
                <a:solidFill>
                  <a:srgbClr val="FF0000"/>
                </a:solidFill>
              </a:rPr>
              <a:t>700 Ma </a:t>
            </a:r>
            <a:r>
              <a:rPr lang="en-GB" b="1" dirty="0" smtClean="0"/>
              <a:t>ago  </a:t>
            </a:r>
            <a:endParaRPr lang="en-GB" b="1" dirty="0"/>
          </a:p>
        </p:txBody>
      </p:sp>
      <p:sp>
        <p:nvSpPr>
          <p:cNvPr id="6" name="TextBox 5"/>
          <p:cNvSpPr txBox="1"/>
          <p:nvPr/>
        </p:nvSpPr>
        <p:spPr>
          <a:xfrm>
            <a:off x="9585671" y="6019353"/>
            <a:ext cx="2350744" cy="523220"/>
          </a:xfrm>
          <a:prstGeom prst="rect">
            <a:avLst/>
          </a:prstGeom>
          <a:noFill/>
        </p:spPr>
        <p:txBody>
          <a:bodyPr wrap="square" rtlCol="0">
            <a:spAutoFit/>
          </a:bodyPr>
          <a:lstStyle/>
          <a:p>
            <a:r>
              <a:rPr lang="en-GB" sz="1400" dirty="0" smtClean="0"/>
              <a:t>Figures from Park (2019)</a:t>
            </a:r>
          </a:p>
          <a:p>
            <a:r>
              <a:rPr lang="en-GB" sz="1400" dirty="0" smtClean="0"/>
              <a:t>pp 95-6, figures 10.2 &amp; 10.3</a:t>
            </a:r>
            <a:endParaRPr lang="en-GB" sz="1400" dirty="0"/>
          </a:p>
        </p:txBody>
      </p:sp>
      <p:sp>
        <p:nvSpPr>
          <p:cNvPr id="8" name="TextBox 7"/>
          <p:cNvSpPr txBox="1"/>
          <p:nvPr/>
        </p:nvSpPr>
        <p:spPr>
          <a:xfrm>
            <a:off x="3533093" y="5801541"/>
            <a:ext cx="4683060" cy="923330"/>
          </a:xfrm>
          <a:prstGeom prst="rect">
            <a:avLst/>
          </a:prstGeom>
          <a:noFill/>
        </p:spPr>
        <p:txBody>
          <a:bodyPr wrap="square" rtlCol="0">
            <a:spAutoFit/>
          </a:bodyPr>
          <a:lstStyle/>
          <a:p>
            <a:pPr algn="ctr"/>
            <a:r>
              <a:rPr lang="en-GB" dirty="0" smtClean="0"/>
              <a:t>Northern Scotland </a:t>
            </a:r>
          </a:p>
          <a:p>
            <a:pPr algn="ctr"/>
            <a:r>
              <a:rPr lang="en-GB" dirty="0" smtClean="0"/>
              <a:t>(depositing </a:t>
            </a:r>
            <a:r>
              <a:rPr lang="en-GB" dirty="0" err="1" smtClean="0"/>
              <a:t>Torridonian</a:t>
            </a:r>
            <a:r>
              <a:rPr lang="en-GB" dirty="0" smtClean="0"/>
              <a:t> sandstone from </a:t>
            </a:r>
          </a:p>
          <a:p>
            <a:pPr algn="ctr"/>
            <a:r>
              <a:rPr lang="en-GB" dirty="0" smtClean="0"/>
              <a:t>braided rivers and shallow lakes)</a:t>
            </a:r>
            <a:endParaRPr lang="en-GB" dirty="0"/>
          </a:p>
        </p:txBody>
      </p:sp>
      <p:cxnSp>
        <p:nvCxnSpPr>
          <p:cNvPr id="10" name="Straight Arrow Connector 9"/>
          <p:cNvCxnSpPr/>
          <p:nvPr/>
        </p:nvCxnSpPr>
        <p:spPr>
          <a:xfrm flipH="1" flipV="1">
            <a:off x="4232032" y="5430834"/>
            <a:ext cx="1359876" cy="65720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6143554" y="4807100"/>
            <a:ext cx="2890470" cy="129101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391191" y="4597758"/>
            <a:ext cx="798490" cy="0"/>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28246" y="574975"/>
            <a:ext cx="11608168" cy="1938992"/>
          </a:xfrm>
          <a:prstGeom prst="rect">
            <a:avLst/>
          </a:prstGeom>
        </p:spPr>
        <p:txBody>
          <a:bodyPr wrap="square">
            <a:spAutoFit/>
          </a:bodyPr>
          <a:lstStyle/>
          <a:p>
            <a:pPr marL="285750" indent="-285750">
              <a:buFont typeface="Arial" panose="020B0604020202020204" pitchFamily="34" charset="0"/>
              <a:buChar char="•"/>
            </a:pPr>
            <a:r>
              <a:rPr lang="en-GB" sz="2000" dirty="0"/>
              <a:t>The long Proterozoic saw the development of </a:t>
            </a:r>
            <a:r>
              <a:rPr lang="en-GB" sz="2000" dirty="0">
                <a:solidFill>
                  <a:srgbClr val="7030A0"/>
                </a:solidFill>
              </a:rPr>
              <a:t>recognisable plate tectonic processes</a:t>
            </a:r>
            <a:r>
              <a:rPr lang="en-GB" sz="2000" dirty="0"/>
              <a:t>, such as subduction, </a:t>
            </a:r>
            <a:r>
              <a:rPr lang="en-GB" sz="2000" dirty="0" smtClean="0"/>
              <a:t>mountain building, extensive </a:t>
            </a:r>
            <a:r>
              <a:rPr lang="en-GB" sz="2000" dirty="0"/>
              <a:t>continent </a:t>
            </a:r>
            <a:r>
              <a:rPr lang="en-GB" sz="2000" dirty="0" smtClean="0"/>
              <a:t>formation (including </a:t>
            </a:r>
            <a:r>
              <a:rPr lang="en-GB" sz="2000" dirty="0"/>
              <a:t>the assembly and reassembly of </a:t>
            </a:r>
            <a:r>
              <a:rPr lang="en-GB" sz="2000" dirty="0">
                <a:solidFill>
                  <a:srgbClr val="7030A0"/>
                </a:solidFill>
              </a:rPr>
              <a:t>major super-continents </a:t>
            </a:r>
            <a:r>
              <a:rPr lang="en-GB" sz="2000" dirty="0"/>
              <a:t>from the jostling </a:t>
            </a:r>
            <a:r>
              <a:rPr lang="en-GB" sz="2000" dirty="0" smtClean="0"/>
              <a:t>cratons), </a:t>
            </a:r>
            <a:r>
              <a:rPr lang="en-GB" sz="2000" dirty="0"/>
              <a:t>and the accumulation of sediments in </a:t>
            </a:r>
            <a:r>
              <a:rPr lang="en-GB" sz="2000" dirty="0" smtClean="0"/>
              <a:t>braided rivers and shallow </a:t>
            </a:r>
            <a:r>
              <a:rPr lang="en-GB" sz="2000" dirty="0"/>
              <a:t>seas </a:t>
            </a:r>
          </a:p>
          <a:p>
            <a:pPr marL="285750" indent="-285750">
              <a:buFont typeface="Arial" panose="020B0604020202020204" pitchFamily="34" charset="0"/>
              <a:buChar char="•"/>
            </a:pPr>
            <a:r>
              <a:rPr lang="en-GB" sz="2000" dirty="0"/>
              <a:t>The </a:t>
            </a:r>
            <a:r>
              <a:rPr lang="en-GB" sz="2000" dirty="0" err="1"/>
              <a:t>paleomagnetic</a:t>
            </a:r>
            <a:r>
              <a:rPr lang="en-GB" sz="2000" dirty="0"/>
              <a:t> and geochronological evidence for such dominant super-continents becomes clearer for the </a:t>
            </a:r>
            <a:r>
              <a:rPr lang="en-GB" sz="2000" dirty="0" smtClean="0"/>
              <a:t>late </a:t>
            </a:r>
            <a:r>
              <a:rPr lang="en-GB" sz="2000" dirty="0"/>
              <a:t>Proterozoic, when </a:t>
            </a:r>
            <a:r>
              <a:rPr lang="en-GB" sz="2000" dirty="0" err="1">
                <a:solidFill>
                  <a:srgbClr val="7030A0"/>
                </a:solidFill>
              </a:rPr>
              <a:t>Rodinia</a:t>
            </a:r>
            <a:r>
              <a:rPr lang="en-GB" sz="2000" dirty="0"/>
              <a:t> (from </a:t>
            </a:r>
            <a:r>
              <a:rPr lang="en-GB" sz="2000" dirty="0">
                <a:solidFill>
                  <a:srgbClr val="FF0000"/>
                </a:solidFill>
              </a:rPr>
              <a:t>1100 to </a:t>
            </a:r>
            <a:r>
              <a:rPr lang="en-GB" sz="2000" dirty="0" smtClean="0">
                <a:solidFill>
                  <a:srgbClr val="FF0000"/>
                </a:solidFill>
              </a:rPr>
              <a:t>850 </a:t>
            </a:r>
            <a:r>
              <a:rPr lang="en-GB" sz="2000" dirty="0">
                <a:solidFill>
                  <a:srgbClr val="FF0000"/>
                </a:solidFill>
              </a:rPr>
              <a:t>Ma</a:t>
            </a:r>
            <a:r>
              <a:rPr lang="en-GB" sz="2000" dirty="0"/>
              <a:t>) and </a:t>
            </a:r>
            <a:r>
              <a:rPr lang="en-GB" sz="2000" dirty="0" err="1">
                <a:solidFill>
                  <a:srgbClr val="7030A0"/>
                </a:solidFill>
              </a:rPr>
              <a:t>Pannotia</a:t>
            </a:r>
            <a:r>
              <a:rPr lang="en-GB" sz="2000" dirty="0"/>
              <a:t> (from </a:t>
            </a:r>
            <a:r>
              <a:rPr lang="en-GB" sz="2000" dirty="0" smtClean="0">
                <a:solidFill>
                  <a:srgbClr val="FF0000"/>
                </a:solidFill>
              </a:rPr>
              <a:t>700 </a:t>
            </a:r>
            <a:r>
              <a:rPr lang="en-GB" sz="2000" dirty="0">
                <a:solidFill>
                  <a:srgbClr val="FF0000"/>
                </a:solidFill>
              </a:rPr>
              <a:t>to 550 </a:t>
            </a:r>
            <a:r>
              <a:rPr lang="en-GB" sz="2000" dirty="0"/>
              <a:t>Ma) each involved distinctive configurations of the major cratons  </a:t>
            </a:r>
          </a:p>
        </p:txBody>
      </p:sp>
    </p:spTree>
    <p:extLst>
      <p:ext uri="{BB962C8B-B14F-4D97-AF65-F5344CB8AC3E}">
        <p14:creationId xmlns:p14="http://schemas.microsoft.com/office/powerpoint/2010/main" val="1641911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000"/>
                                        <p:tgtEl>
                                          <p:spTgt spid="7">
                                            <p:txEl>
                                              <p:pRg st="0" end="0"/>
                                            </p:txEl>
                                          </p:spTgt>
                                        </p:tgtEl>
                                      </p:cBhvr>
                                    </p:animEffect>
                                    <p:anim calcmode="lin" valueType="num">
                                      <p:cBhvr>
                                        <p:cTn id="1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fade">
                                      <p:cBhvr>
                                        <p:cTn id="18" dur="1000"/>
                                        <p:tgtEl>
                                          <p:spTgt spid="7">
                                            <p:txEl>
                                              <p:pRg st="1" end="1"/>
                                            </p:txEl>
                                          </p:spTgt>
                                        </p:tgtEl>
                                      </p:cBhvr>
                                    </p:animEffect>
                                    <p:anim calcmode="lin" valueType="num">
                                      <p:cBhvr>
                                        <p:cTn id="1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additive="base">
                                        <p:cTn id="64" dur="500" fill="hold"/>
                                        <p:tgtEl>
                                          <p:spTgt spid="9"/>
                                        </p:tgtEl>
                                        <p:attrNameLst>
                                          <p:attrName>ppt_x</p:attrName>
                                        </p:attrNameLst>
                                      </p:cBhvr>
                                      <p:tavLst>
                                        <p:tav tm="0">
                                          <p:val>
                                            <p:strVal val="#ppt_x"/>
                                          </p:val>
                                        </p:tav>
                                        <p:tav tm="100000">
                                          <p:val>
                                            <p:strVal val="#ppt_x"/>
                                          </p:val>
                                        </p:tav>
                                      </p:tavLst>
                                    </p:anim>
                                    <p:anim calcmode="lin" valueType="num">
                                      <p:cBhvr additive="base">
                                        <p:cTn id="6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677" y="-73137"/>
            <a:ext cx="10515600" cy="644768"/>
          </a:xfrm>
        </p:spPr>
        <p:txBody>
          <a:bodyPr>
            <a:normAutofit/>
          </a:bodyPr>
          <a:lstStyle/>
          <a:p>
            <a:pPr algn="ctr"/>
            <a:r>
              <a:rPr lang="en-GB" sz="3600" dirty="0" smtClean="0"/>
              <a:t>The Oxygenation Process during the Proterozoic </a:t>
            </a:r>
            <a:r>
              <a:rPr lang="en-GB" sz="3600" dirty="0"/>
              <a:t>Eon </a:t>
            </a:r>
          </a:p>
        </p:txBody>
      </p:sp>
      <p:sp>
        <p:nvSpPr>
          <p:cNvPr id="3" name="TextBox 2"/>
          <p:cNvSpPr txBox="1"/>
          <p:nvPr/>
        </p:nvSpPr>
        <p:spPr>
          <a:xfrm>
            <a:off x="351692" y="442678"/>
            <a:ext cx="11617570" cy="317009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A major feature of change during the Proterozoic was the </a:t>
            </a:r>
            <a:r>
              <a:rPr lang="en-GB" sz="2000" dirty="0" smtClean="0">
                <a:solidFill>
                  <a:srgbClr val="7030A0"/>
                </a:solidFill>
              </a:rPr>
              <a:t>increasing role of oxygen </a:t>
            </a:r>
            <a:r>
              <a:rPr lang="en-GB" sz="2000" dirty="0" smtClean="0"/>
              <a:t>(and displacement of methane) in the atmosphere, apparently </a:t>
            </a:r>
            <a:r>
              <a:rPr lang="en-GB" sz="2000" dirty="0" smtClean="0">
                <a:solidFill>
                  <a:srgbClr val="7030A0"/>
                </a:solidFill>
              </a:rPr>
              <a:t>driven by </a:t>
            </a:r>
            <a:r>
              <a:rPr lang="en-GB" sz="2000" i="1" dirty="0" smtClean="0">
                <a:solidFill>
                  <a:srgbClr val="7030A0"/>
                </a:solidFill>
              </a:rPr>
              <a:t>anaerobic prokaryotic cyanobacterial photo-synthesisers</a:t>
            </a:r>
          </a:p>
          <a:p>
            <a:pPr marL="285750" indent="-285750">
              <a:buFont typeface="Arial" panose="020B0604020202020204" pitchFamily="34" charset="0"/>
              <a:buChar char="•"/>
            </a:pPr>
            <a:r>
              <a:rPr lang="en-GB" sz="2000" dirty="0" smtClean="0"/>
              <a:t>The increased oxygen was </a:t>
            </a:r>
            <a:r>
              <a:rPr lang="en-GB" sz="2000" dirty="0" smtClean="0">
                <a:solidFill>
                  <a:srgbClr val="7030A0"/>
                </a:solidFill>
              </a:rPr>
              <a:t>initially absorbed in massive ‘BIFs’ </a:t>
            </a:r>
            <a:r>
              <a:rPr lang="en-GB" sz="2000" dirty="0" smtClean="0"/>
              <a:t>(especially between </a:t>
            </a:r>
            <a:r>
              <a:rPr lang="en-GB" sz="2000" dirty="0" smtClean="0">
                <a:solidFill>
                  <a:srgbClr val="FF0000"/>
                </a:solidFill>
              </a:rPr>
              <a:t>2700-2400 Ma</a:t>
            </a:r>
            <a:r>
              <a:rPr lang="en-GB" sz="2000" dirty="0" smtClean="0"/>
              <a:t>) but later had a </a:t>
            </a:r>
            <a:r>
              <a:rPr lang="en-GB" sz="2000" dirty="0" smtClean="0">
                <a:solidFill>
                  <a:srgbClr val="7030A0"/>
                </a:solidFill>
              </a:rPr>
              <a:t>major impact on the climate and ecology of the earth</a:t>
            </a:r>
            <a:r>
              <a:rPr lang="en-GB" sz="2000" dirty="0" smtClean="0"/>
              <a:t>, limiting the niches for anaerobic bacteria vulnerable to free oxygen and generating an ozone layer which filtered UV light, thus increasing scope for the development of </a:t>
            </a:r>
            <a:r>
              <a:rPr lang="en-GB" sz="2000" dirty="0" smtClean="0">
                <a:solidFill>
                  <a:srgbClr val="7030A0"/>
                </a:solidFill>
              </a:rPr>
              <a:t>new life-forms reliant on, rather than poisoned by, oxygen </a:t>
            </a:r>
          </a:p>
          <a:p>
            <a:pPr marL="285750" indent="-285750">
              <a:buFont typeface="Arial" panose="020B0604020202020204" pitchFamily="34" charset="0"/>
              <a:buChar char="•"/>
            </a:pPr>
            <a:r>
              <a:rPr lang="en-GB" sz="2000" dirty="0" smtClean="0"/>
              <a:t>Another consequence was a </a:t>
            </a:r>
            <a:r>
              <a:rPr lang="en-GB" sz="2000" dirty="0" smtClean="0">
                <a:solidFill>
                  <a:srgbClr val="7030A0"/>
                </a:solidFill>
              </a:rPr>
              <a:t>cooling of the atmosphere as a result of the loss of greenhouse gases </a:t>
            </a:r>
            <a:r>
              <a:rPr lang="en-GB" sz="2000" dirty="0" smtClean="0"/>
              <a:t>such as methane, which </a:t>
            </a:r>
            <a:r>
              <a:rPr lang="en-GB" sz="2000" dirty="0" smtClean="0">
                <a:solidFill>
                  <a:srgbClr val="7030A0"/>
                </a:solidFill>
              </a:rPr>
              <a:t>precipitated several ice ages</a:t>
            </a:r>
            <a:r>
              <a:rPr lang="en-GB" sz="2000" dirty="0" smtClean="0"/>
              <a:t>, including the </a:t>
            </a:r>
            <a:r>
              <a:rPr lang="en-GB" sz="2000" dirty="0" err="1" smtClean="0"/>
              <a:t>Huronian</a:t>
            </a:r>
            <a:r>
              <a:rPr lang="en-GB" sz="2000" dirty="0" smtClean="0"/>
              <a:t> early in the Proterozoic (</a:t>
            </a:r>
            <a:r>
              <a:rPr lang="en-GB" sz="2000" dirty="0" smtClean="0">
                <a:solidFill>
                  <a:srgbClr val="FF0000"/>
                </a:solidFill>
              </a:rPr>
              <a:t>2400 to 2200 Ma</a:t>
            </a:r>
            <a:r>
              <a:rPr lang="en-GB" sz="2000" dirty="0" smtClean="0"/>
              <a:t>) and a cluster of severe ice ages during the </a:t>
            </a:r>
            <a:r>
              <a:rPr lang="en-GB" sz="2000" dirty="0" err="1" smtClean="0"/>
              <a:t>Cryogenian</a:t>
            </a:r>
            <a:r>
              <a:rPr lang="en-GB" sz="2000" dirty="0" smtClean="0"/>
              <a:t> period in the Late Proterozoic (</a:t>
            </a:r>
            <a:r>
              <a:rPr lang="en-GB" sz="2000" dirty="0" smtClean="0">
                <a:solidFill>
                  <a:srgbClr val="FF0000"/>
                </a:solidFill>
              </a:rPr>
              <a:t>850-635 Ma</a:t>
            </a:r>
            <a:r>
              <a:rPr lang="en-GB" sz="2000" dirty="0" smtClean="0"/>
              <a:t>), culminating in a near global ‘</a:t>
            </a:r>
            <a:r>
              <a:rPr lang="en-GB" sz="2000" dirty="0" smtClean="0">
                <a:solidFill>
                  <a:srgbClr val="7030A0"/>
                </a:solidFill>
              </a:rPr>
              <a:t>Snowball/</a:t>
            </a:r>
            <a:r>
              <a:rPr lang="en-GB" sz="2000" dirty="0" err="1" smtClean="0">
                <a:solidFill>
                  <a:srgbClr val="7030A0"/>
                </a:solidFill>
              </a:rPr>
              <a:t>Slushball</a:t>
            </a:r>
            <a:r>
              <a:rPr lang="en-GB" sz="2000" dirty="0" smtClean="0">
                <a:solidFill>
                  <a:srgbClr val="7030A0"/>
                </a:solidFill>
              </a:rPr>
              <a:t> earth</a:t>
            </a:r>
            <a:r>
              <a:rPr lang="en-GB" sz="2000" dirty="0" smtClean="0"/>
              <a:t>’ (</a:t>
            </a:r>
            <a:r>
              <a:rPr lang="en-GB" sz="2000" dirty="0" smtClean="0">
                <a:solidFill>
                  <a:srgbClr val="FF0000"/>
                </a:solidFill>
              </a:rPr>
              <a:t>710-635 Ma</a:t>
            </a:r>
            <a:r>
              <a:rPr lang="en-GB" sz="2000" dirty="0" smtClean="0"/>
              <a: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437" y="3612777"/>
            <a:ext cx="7198612" cy="2926829"/>
          </a:xfrm>
          <a:prstGeom prst="rect">
            <a:avLst/>
          </a:prstGeom>
        </p:spPr>
      </p:pic>
      <p:sp>
        <p:nvSpPr>
          <p:cNvPr id="6" name="TextBox 5"/>
          <p:cNvSpPr txBox="1"/>
          <p:nvPr/>
        </p:nvSpPr>
        <p:spPr>
          <a:xfrm>
            <a:off x="7839048" y="3357870"/>
            <a:ext cx="4130213" cy="3108543"/>
          </a:xfrm>
          <a:prstGeom prst="rect">
            <a:avLst/>
          </a:prstGeom>
          <a:noFill/>
        </p:spPr>
        <p:txBody>
          <a:bodyPr wrap="square" rtlCol="0">
            <a:spAutoFit/>
          </a:bodyPr>
          <a:lstStyle/>
          <a:p>
            <a:pPr marL="342900" indent="-342900">
              <a:buFont typeface="Arial" panose="020B0604020202020204" pitchFamily="34" charset="0"/>
              <a:buChar char="•"/>
            </a:pPr>
            <a:r>
              <a:rPr lang="en-GB" sz="2000" u="sng" dirty="0" smtClean="0">
                <a:solidFill>
                  <a:srgbClr val="7030A0"/>
                </a:solidFill>
              </a:rPr>
              <a:t>Left: Timeline for oxygen levels and glaciations </a:t>
            </a:r>
            <a:r>
              <a:rPr lang="en-GB" sz="2000" dirty="0" smtClean="0"/>
              <a:t>(</a:t>
            </a:r>
            <a:r>
              <a:rPr lang="en-GB" sz="1600" dirty="0" smtClean="0"/>
              <a:t>from phys.org/news/</a:t>
            </a:r>
            <a:br>
              <a:rPr lang="en-GB" sz="1600" dirty="0" smtClean="0"/>
            </a:br>
            <a:r>
              <a:rPr lang="en-GB" sz="1600" dirty="0" smtClean="0"/>
              <a:t>2010-11 © </a:t>
            </a:r>
            <a:r>
              <a:rPr lang="en-GB" sz="1600" dirty="0"/>
              <a:t>Michael </a:t>
            </a:r>
            <a:r>
              <a:rPr lang="en-GB" sz="1600" dirty="0" err="1" smtClean="0"/>
              <a:t>Schirber</a:t>
            </a:r>
            <a:r>
              <a:rPr lang="en-GB" sz="1600" dirty="0" smtClean="0"/>
              <a:t>)</a:t>
            </a:r>
            <a:endParaRPr lang="en-GB" sz="1600" dirty="0"/>
          </a:p>
          <a:p>
            <a:pPr marL="342900" indent="-342900">
              <a:buFont typeface="Arial" panose="020B0604020202020204" pitchFamily="34" charset="0"/>
              <a:buChar char="•"/>
            </a:pPr>
            <a:r>
              <a:rPr lang="en-GB" sz="2000" dirty="0" smtClean="0"/>
              <a:t>This places </a:t>
            </a:r>
            <a:r>
              <a:rPr lang="en-GB" sz="2000" dirty="0"/>
              <a:t>the </a:t>
            </a:r>
            <a:r>
              <a:rPr lang="en-GB" sz="2000" dirty="0">
                <a:solidFill>
                  <a:schemeClr val="accent2">
                    <a:lumMod val="50000"/>
                  </a:schemeClr>
                </a:solidFill>
              </a:rPr>
              <a:t>Proterozoic</a:t>
            </a:r>
            <a:r>
              <a:rPr lang="en-GB" sz="2000" dirty="0"/>
              <a:t> </a:t>
            </a:r>
            <a:r>
              <a:rPr lang="en-GB" sz="2000" dirty="0" smtClean="0"/>
              <a:t>and its </a:t>
            </a:r>
            <a:r>
              <a:rPr lang="en-GB" sz="2000" dirty="0" smtClean="0">
                <a:solidFill>
                  <a:srgbClr val="00B050"/>
                </a:solidFill>
              </a:rPr>
              <a:t>‘boring billion’ </a:t>
            </a:r>
            <a:r>
              <a:rPr lang="en-GB" sz="2000" dirty="0" smtClean="0"/>
              <a:t>(the long period of stasis between the ice ages) in wider context </a:t>
            </a:r>
          </a:p>
          <a:p>
            <a:pPr marL="342900" indent="-342900">
              <a:buFont typeface="Arial" panose="020B0604020202020204" pitchFamily="34" charset="0"/>
              <a:buChar char="•"/>
            </a:pPr>
            <a:r>
              <a:rPr lang="en-GB" sz="2000" dirty="0" smtClean="0"/>
              <a:t>But also note the </a:t>
            </a:r>
            <a:r>
              <a:rPr lang="en-GB" sz="2000" dirty="0" smtClean="0">
                <a:solidFill>
                  <a:srgbClr val="7030A0"/>
                </a:solidFill>
              </a:rPr>
              <a:t>continuing arguments and uncertainties </a:t>
            </a:r>
            <a:r>
              <a:rPr lang="en-GB" sz="2000" dirty="0" smtClean="0"/>
              <a:t>about both tectonics and climates</a:t>
            </a:r>
            <a:r>
              <a:rPr lang="en-GB" dirty="0" smtClean="0"/>
              <a:t>  </a:t>
            </a:r>
            <a:endParaRPr lang="en-GB" dirty="0"/>
          </a:p>
        </p:txBody>
      </p:sp>
      <p:cxnSp>
        <p:nvCxnSpPr>
          <p:cNvPr id="7" name="Straight Connector 6"/>
          <p:cNvCxnSpPr/>
          <p:nvPr/>
        </p:nvCxnSpPr>
        <p:spPr>
          <a:xfrm>
            <a:off x="3697357" y="412142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697357" y="4072609"/>
            <a:ext cx="0" cy="258131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5526157" y="4072609"/>
            <a:ext cx="13252" cy="258131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061405" y="4227443"/>
            <a:ext cx="0" cy="242648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53123" y="4227443"/>
            <a:ext cx="45505" cy="242648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76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1000"/>
                                        <p:tgtEl>
                                          <p:spTgt spid="6">
                                            <p:txEl>
                                              <p:pRg st="0" end="0"/>
                                            </p:txEl>
                                          </p:spTgt>
                                        </p:tgtEl>
                                      </p:cBhvr>
                                    </p:animEffect>
                                    <p:anim calcmode="lin" valueType="num">
                                      <p:cBhvr>
                                        <p:cTn id="3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6">
                                            <p:txEl>
                                              <p:pRg st="1" end="1"/>
                                            </p:txEl>
                                          </p:spTgt>
                                        </p:tgtEl>
                                        <p:attrNameLst>
                                          <p:attrName>style.visibility</p:attrName>
                                        </p:attrNameLst>
                                      </p:cBhvr>
                                      <p:to>
                                        <p:strVal val="visible"/>
                                      </p:to>
                                    </p:set>
                                    <p:animEffect transition="in" filter="fade">
                                      <p:cBhvr>
                                        <p:cTn id="44" dur="1000"/>
                                        <p:tgtEl>
                                          <p:spTgt spid="6">
                                            <p:txEl>
                                              <p:pRg st="1" end="1"/>
                                            </p:txEl>
                                          </p:spTgt>
                                        </p:tgtEl>
                                      </p:cBhvr>
                                    </p:animEffect>
                                    <p:anim calcmode="lin" valueType="num">
                                      <p:cBhvr>
                                        <p:cTn id="4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ppt_x"/>
                                          </p:val>
                                        </p:tav>
                                        <p:tav tm="100000">
                                          <p:val>
                                            <p:strVal val="#ppt_x"/>
                                          </p:val>
                                        </p:tav>
                                      </p:tavLst>
                                    </p:anim>
                                    <p:anim calcmode="lin" valueType="num">
                                      <p:cBhvr additive="base">
                                        <p:cTn id="5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6">
                                            <p:txEl>
                                              <p:pRg st="2" end="2"/>
                                            </p:txEl>
                                          </p:spTgt>
                                        </p:tgtEl>
                                        <p:attrNameLst>
                                          <p:attrName>style.visibility</p:attrName>
                                        </p:attrNameLst>
                                      </p:cBhvr>
                                      <p:to>
                                        <p:strVal val="visible"/>
                                      </p:to>
                                    </p:set>
                                    <p:animEffect transition="in" filter="fade">
                                      <p:cBhvr>
                                        <p:cTn id="75" dur="1000"/>
                                        <p:tgtEl>
                                          <p:spTgt spid="6">
                                            <p:txEl>
                                              <p:pRg st="2" end="2"/>
                                            </p:txEl>
                                          </p:spTgt>
                                        </p:tgtEl>
                                      </p:cBhvr>
                                    </p:animEffect>
                                    <p:anim calcmode="lin" valueType="num">
                                      <p:cBhvr>
                                        <p:cTn id="7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7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347" y="0"/>
            <a:ext cx="11359661" cy="652050"/>
          </a:xfrm>
        </p:spPr>
        <p:txBody>
          <a:bodyPr>
            <a:normAutofit/>
          </a:bodyPr>
          <a:lstStyle/>
          <a:p>
            <a:pPr algn="ctr"/>
            <a:r>
              <a:rPr lang="en-GB" sz="3600" dirty="0" smtClean="0"/>
              <a:t>Life during </a:t>
            </a:r>
            <a:r>
              <a:rPr lang="en-GB" sz="3600" dirty="0"/>
              <a:t>the Proterozoic Eon (2500 to 542 Ma)</a:t>
            </a:r>
          </a:p>
        </p:txBody>
      </p:sp>
      <p:sp>
        <p:nvSpPr>
          <p:cNvPr id="3" name="Rectangle 2"/>
          <p:cNvSpPr/>
          <p:nvPr/>
        </p:nvSpPr>
        <p:spPr>
          <a:xfrm>
            <a:off x="363412" y="581494"/>
            <a:ext cx="5560231" cy="2554545"/>
          </a:xfrm>
          <a:prstGeom prst="rect">
            <a:avLst/>
          </a:prstGeom>
        </p:spPr>
        <p:txBody>
          <a:bodyPr wrap="square">
            <a:spAutoFit/>
          </a:bodyPr>
          <a:lstStyle/>
          <a:p>
            <a:pPr marL="285750" indent="-285750">
              <a:buFont typeface="Arial" panose="020B0604020202020204" pitchFamily="34" charset="0"/>
              <a:buChar char="•"/>
            </a:pPr>
            <a:r>
              <a:rPr lang="en-GB" sz="2000" dirty="0" smtClean="0"/>
              <a:t>Unicellular </a:t>
            </a:r>
            <a:r>
              <a:rPr lang="en-GB" sz="2000" dirty="0" smtClean="0">
                <a:solidFill>
                  <a:srgbClr val="7030A0"/>
                </a:solidFill>
              </a:rPr>
              <a:t>prokaryotes (e.g. cyanobacteria) remained important in the Proterozoic</a:t>
            </a:r>
            <a:r>
              <a:rPr lang="en-GB" sz="2000" dirty="0" smtClean="0"/>
              <a:t>, often in agglomerations as mats or stromatolites, and now on land as well as in water </a:t>
            </a:r>
          </a:p>
          <a:p>
            <a:pPr marL="285750" indent="-285750">
              <a:buFont typeface="Arial" panose="020B0604020202020204" pitchFamily="34" charset="0"/>
              <a:buChar char="•"/>
            </a:pPr>
            <a:r>
              <a:rPr lang="en-GB" sz="2000" dirty="0" smtClean="0"/>
              <a:t>But more </a:t>
            </a:r>
            <a:r>
              <a:rPr lang="en-GB" sz="2000" dirty="0" smtClean="0">
                <a:solidFill>
                  <a:srgbClr val="7030A0"/>
                </a:solidFill>
              </a:rPr>
              <a:t>complex </a:t>
            </a:r>
            <a:r>
              <a:rPr lang="en-GB" sz="2000" dirty="0">
                <a:solidFill>
                  <a:srgbClr val="7030A0"/>
                </a:solidFill>
              </a:rPr>
              <a:t>eukaryotic </a:t>
            </a:r>
            <a:r>
              <a:rPr lang="en-GB" sz="2000" dirty="0" smtClean="0">
                <a:solidFill>
                  <a:srgbClr val="7030A0"/>
                </a:solidFill>
              </a:rPr>
              <a:t>cells, with </a:t>
            </a:r>
            <a:r>
              <a:rPr lang="en-GB" sz="2000" dirty="0">
                <a:solidFill>
                  <a:srgbClr val="7030A0"/>
                </a:solidFill>
              </a:rPr>
              <a:t>nucleus and </a:t>
            </a:r>
            <a:r>
              <a:rPr lang="en-GB" sz="2000" dirty="0" smtClean="0">
                <a:solidFill>
                  <a:srgbClr val="7030A0"/>
                </a:solidFill>
              </a:rPr>
              <a:t>organelles (e.g. algae) also became established </a:t>
            </a:r>
            <a:r>
              <a:rPr lang="en-GB" sz="2000" dirty="0" smtClean="0"/>
              <a:t>(</a:t>
            </a:r>
            <a:r>
              <a:rPr lang="en-GB" sz="2000" dirty="0" err="1" smtClean="0"/>
              <a:t>Fortey</a:t>
            </a:r>
            <a:r>
              <a:rPr lang="en-GB" sz="2000" dirty="0" smtClean="0"/>
              <a:t> </a:t>
            </a:r>
            <a:r>
              <a:rPr lang="en-GB" sz="2000" dirty="0"/>
              <a:t>1997, </a:t>
            </a:r>
            <a:r>
              <a:rPr lang="en-GB" sz="2000" dirty="0" err="1"/>
              <a:t>Brasier</a:t>
            </a:r>
            <a:r>
              <a:rPr lang="en-GB" sz="2000" dirty="0"/>
              <a:t> 2012</a:t>
            </a:r>
            <a:r>
              <a:rPr lang="en-GB" sz="2000" dirty="0" smtClean="0"/>
              <a:t>), though still characterised by only short food chains</a:t>
            </a:r>
          </a:p>
        </p:txBody>
      </p:sp>
      <p:sp>
        <p:nvSpPr>
          <p:cNvPr id="7" name="Rectangle 6"/>
          <p:cNvSpPr/>
          <p:nvPr/>
        </p:nvSpPr>
        <p:spPr>
          <a:xfrm>
            <a:off x="9405961" y="4958149"/>
            <a:ext cx="2464896" cy="1323439"/>
          </a:xfrm>
          <a:prstGeom prst="rect">
            <a:avLst/>
          </a:prstGeom>
        </p:spPr>
        <p:txBody>
          <a:bodyPr wrap="square">
            <a:spAutoFit/>
          </a:bodyPr>
          <a:lstStyle/>
          <a:p>
            <a:r>
              <a:rPr lang="en-GB" sz="1600" b="1" dirty="0" smtClean="0"/>
              <a:t>Left</a:t>
            </a:r>
            <a:r>
              <a:rPr lang="en-GB" sz="1600" dirty="0" smtClean="0"/>
              <a:t>: Stromatolite </a:t>
            </a:r>
            <a:r>
              <a:rPr lang="en-GB" sz="1600" dirty="0"/>
              <a:t>from </a:t>
            </a:r>
            <a:r>
              <a:rPr lang="en-GB" sz="1600" dirty="0" smtClean="0"/>
              <a:t>the Late Neoproterozoic (</a:t>
            </a:r>
            <a:r>
              <a:rPr lang="en-GB" sz="1600" dirty="0" smtClean="0">
                <a:solidFill>
                  <a:srgbClr val="FF0000"/>
                </a:solidFill>
              </a:rPr>
              <a:t>650 Ma</a:t>
            </a:r>
            <a:r>
              <a:rPr lang="en-GB" sz="1600" dirty="0" smtClean="0"/>
              <a:t>) </a:t>
            </a:r>
            <a:r>
              <a:rPr lang="en-GB" sz="1600" dirty="0" err="1" smtClean="0"/>
              <a:t>Dalradian</a:t>
            </a:r>
            <a:r>
              <a:rPr lang="en-GB" sz="1600" dirty="0" smtClean="0"/>
              <a:t> </a:t>
            </a:r>
            <a:r>
              <a:rPr lang="en-GB" sz="1600" dirty="0"/>
              <a:t>rocks of Scotland </a:t>
            </a:r>
            <a:r>
              <a:rPr lang="en-GB" sz="1400" dirty="0"/>
              <a:t>(</a:t>
            </a:r>
            <a:r>
              <a:rPr lang="en-GB" sz="1400" dirty="0" err="1"/>
              <a:t>Zalasiewicz</a:t>
            </a:r>
            <a:r>
              <a:rPr lang="en-GB" sz="1400" dirty="0"/>
              <a:t> 2016: 82</a:t>
            </a:r>
            <a:r>
              <a:rPr lang="en-GB" sz="1400" dirty="0" smtClean="0"/>
              <a:t>) [hammer for scale] </a:t>
            </a:r>
            <a:endParaRPr lang="en-GB" sz="1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6027" y="3910098"/>
            <a:ext cx="3337551" cy="251569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9029" y="2321670"/>
            <a:ext cx="1773936" cy="2459736"/>
          </a:xfrm>
          <a:prstGeom prst="rect">
            <a:avLst/>
          </a:prstGeom>
        </p:spPr>
      </p:pic>
      <p:sp>
        <p:nvSpPr>
          <p:cNvPr id="10" name="TextBox 9"/>
          <p:cNvSpPr txBox="1"/>
          <p:nvPr/>
        </p:nvSpPr>
        <p:spPr>
          <a:xfrm>
            <a:off x="5923643" y="2632889"/>
            <a:ext cx="3572651" cy="1323439"/>
          </a:xfrm>
          <a:prstGeom prst="rect">
            <a:avLst/>
          </a:prstGeom>
          <a:noFill/>
        </p:spPr>
        <p:txBody>
          <a:bodyPr wrap="square" rtlCol="0">
            <a:spAutoFit/>
          </a:bodyPr>
          <a:lstStyle/>
          <a:p>
            <a:r>
              <a:rPr lang="en-GB" sz="1600" b="1" dirty="0" smtClean="0"/>
              <a:t>Above</a:t>
            </a:r>
            <a:r>
              <a:rPr lang="en-GB" sz="1600" dirty="0" smtClean="0"/>
              <a:t>: Blobs of </a:t>
            </a:r>
            <a:r>
              <a:rPr lang="en-GB" sz="1600" i="1" dirty="0" err="1" smtClean="0"/>
              <a:t>Huronispora</a:t>
            </a:r>
            <a:r>
              <a:rPr lang="en-GB" sz="1600" dirty="0" smtClean="0"/>
              <a:t> and filaments of </a:t>
            </a:r>
            <a:r>
              <a:rPr lang="en-GB" sz="1600" i="1" dirty="0" err="1" smtClean="0"/>
              <a:t>Gunflintia</a:t>
            </a:r>
            <a:r>
              <a:rPr lang="en-GB" sz="1600" i="1" dirty="0" smtClean="0"/>
              <a:t>, </a:t>
            </a:r>
            <a:r>
              <a:rPr lang="en-GB" sz="1600" dirty="0" smtClean="0"/>
              <a:t>prokaryote iron bacteria from Canadian Gunflint </a:t>
            </a:r>
            <a:r>
              <a:rPr lang="en-GB" sz="1600" dirty="0" err="1" smtClean="0"/>
              <a:t>Chert</a:t>
            </a:r>
            <a:r>
              <a:rPr lang="en-GB" sz="1600" dirty="0" smtClean="0"/>
              <a:t>, </a:t>
            </a:r>
            <a:r>
              <a:rPr lang="en-GB" sz="1600" dirty="0" smtClean="0">
                <a:solidFill>
                  <a:srgbClr val="FF0000"/>
                </a:solidFill>
              </a:rPr>
              <a:t>1900 Ma</a:t>
            </a:r>
            <a:r>
              <a:rPr lang="en-GB" sz="1600" dirty="0" smtClean="0"/>
              <a:t>. Slide 0.1 mm across </a:t>
            </a:r>
            <a:r>
              <a:rPr lang="en-GB" sz="1400" dirty="0" smtClean="0"/>
              <a:t>(</a:t>
            </a:r>
            <a:r>
              <a:rPr lang="en-GB" sz="1400" dirty="0" err="1" smtClean="0"/>
              <a:t>Brasier</a:t>
            </a:r>
            <a:r>
              <a:rPr lang="en-GB" sz="1400" dirty="0" smtClean="0"/>
              <a:t> 2012 plate 12B)</a:t>
            </a:r>
            <a:endParaRPr lang="en-GB" sz="1400" dirty="0"/>
          </a:p>
        </p:txBody>
      </p:sp>
      <p:sp>
        <p:nvSpPr>
          <p:cNvPr id="11" name="TextBox 10"/>
          <p:cNvSpPr txBox="1"/>
          <p:nvPr/>
        </p:nvSpPr>
        <p:spPr>
          <a:xfrm>
            <a:off x="9071484" y="903796"/>
            <a:ext cx="2688524" cy="1569660"/>
          </a:xfrm>
          <a:prstGeom prst="rect">
            <a:avLst/>
          </a:prstGeom>
          <a:noFill/>
        </p:spPr>
        <p:txBody>
          <a:bodyPr wrap="square" rtlCol="0">
            <a:spAutoFit/>
          </a:bodyPr>
          <a:lstStyle/>
          <a:p>
            <a:r>
              <a:rPr lang="en-GB" sz="1600" b="1" dirty="0" smtClean="0"/>
              <a:t>Below</a:t>
            </a:r>
            <a:r>
              <a:rPr lang="en-GB" sz="1600" dirty="0" smtClean="0"/>
              <a:t>: </a:t>
            </a:r>
            <a:r>
              <a:rPr lang="en-GB" sz="1600" i="1" dirty="0" err="1" smtClean="0"/>
              <a:t>Tappania</a:t>
            </a:r>
            <a:r>
              <a:rPr lang="en-GB" sz="1600" i="1" dirty="0" smtClean="0"/>
              <a:t>, </a:t>
            </a:r>
            <a:r>
              <a:rPr lang="en-GB" sz="1600" dirty="0" smtClean="0"/>
              <a:t>a 0.1 mm eukaryote cell, perhaps a green algal resting stage, from the Australian Roper Group, </a:t>
            </a:r>
            <a:r>
              <a:rPr lang="en-GB" sz="1600" dirty="0" smtClean="0">
                <a:solidFill>
                  <a:srgbClr val="FF0000"/>
                </a:solidFill>
              </a:rPr>
              <a:t>1450 Ma </a:t>
            </a:r>
            <a:r>
              <a:rPr lang="en-GB" sz="1400" dirty="0" smtClean="0"/>
              <a:t>(</a:t>
            </a:r>
            <a:r>
              <a:rPr lang="en-GB" sz="1400" dirty="0" err="1" smtClean="0"/>
              <a:t>Brasier</a:t>
            </a:r>
            <a:r>
              <a:rPr lang="en-GB" sz="1400" dirty="0" smtClean="0"/>
              <a:t> 2012: plate 14B)</a:t>
            </a:r>
            <a:endParaRPr lang="en-GB" sz="14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2528" y="728807"/>
            <a:ext cx="2514927" cy="1827325"/>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6468" y="3294608"/>
            <a:ext cx="4831387" cy="2775891"/>
          </a:xfrm>
          <a:prstGeom prst="rect">
            <a:avLst/>
          </a:prstGeom>
        </p:spPr>
      </p:pic>
      <p:sp>
        <p:nvSpPr>
          <p:cNvPr id="8" name="Rectangle 7"/>
          <p:cNvSpPr/>
          <p:nvPr/>
        </p:nvSpPr>
        <p:spPr>
          <a:xfrm>
            <a:off x="753908" y="5829296"/>
            <a:ext cx="4646329" cy="830997"/>
          </a:xfrm>
          <a:prstGeom prst="rect">
            <a:avLst/>
          </a:prstGeom>
        </p:spPr>
        <p:txBody>
          <a:bodyPr wrap="square">
            <a:spAutoFit/>
          </a:bodyPr>
          <a:lstStyle/>
          <a:p>
            <a:r>
              <a:rPr lang="en-GB" sz="1600" b="1" dirty="0" smtClean="0"/>
              <a:t>Above</a:t>
            </a:r>
            <a:r>
              <a:rPr lang="en-GB" sz="1600" dirty="0" smtClean="0"/>
              <a:t>: Schematic </a:t>
            </a:r>
            <a:r>
              <a:rPr lang="en-GB" sz="1600" dirty="0"/>
              <a:t>comparison of eukaryotic and </a:t>
            </a:r>
            <a:endParaRPr lang="en-GB" sz="1600" dirty="0" smtClean="0"/>
          </a:p>
          <a:p>
            <a:r>
              <a:rPr lang="en-GB" sz="1600" dirty="0" smtClean="0"/>
              <a:t>prokaryotic cells – perhaps THE fundamental division in life forms? </a:t>
            </a:r>
            <a:r>
              <a:rPr lang="en-GB" sz="1400" dirty="0" smtClean="0"/>
              <a:t>(</a:t>
            </a:r>
            <a:r>
              <a:rPr lang="en-GB" sz="1400" dirty="0"/>
              <a:t>from  image in </a:t>
            </a:r>
            <a:r>
              <a:rPr lang="en-GB" sz="1400" dirty="0" err="1"/>
              <a:t>Gleishmann</a:t>
            </a:r>
            <a:r>
              <a:rPr lang="en-GB" sz="1400" dirty="0"/>
              <a:t> 2020)</a:t>
            </a:r>
          </a:p>
        </p:txBody>
      </p:sp>
    </p:spTree>
    <p:extLst>
      <p:ext uri="{BB962C8B-B14F-4D97-AF65-F5344CB8AC3E}">
        <p14:creationId xmlns:p14="http://schemas.microsoft.com/office/powerpoint/2010/main" val="33690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1" end="1"/>
                                            </p:txEl>
                                          </p:spTgt>
                                        </p:tgtEl>
                                        <p:attrNameLst>
                                          <p:attrName>style.visibility</p:attrName>
                                        </p:attrNameLst>
                                      </p:cBhvr>
                                      <p:to>
                                        <p:strVal val="visible"/>
                                      </p:to>
                                    </p:set>
                                    <p:animEffect transition="in" filter="fade">
                                      <p:cBhvr>
                                        <p:cTn id="44" dur="1000"/>
                                        <p:tgtEl>
                                          <p:spTgt spid="3">
                                            <p:txEl>
                                              <p:pRg st="1" end="1"/>
                                            </p:txEl>
                                          </p:spTgt>
                                        </p:tgtEl>
                                      </p:cBhvr>
                                    </p:animEffect>
                                    <p:anim calcmode="lin" valueType="num">
                                      <p:cBhvr>
                                        <p:cTn id="4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500" fill="hold"/>
                                        <p:tgtEl>
                                          <p:spTgt spid="8"/>
                                        </p:tgtEl>
                                        <p:attrNameLst>
                                          <p:attrName>ppt_x</p:attrName>
                                        </p:attrNameLst>
                                      </p:cBhvr>
                                      <p:tavLst>
                                        <p:tav tm="0">
                                          <p:val>
                                            <p:strVal val="#ppt_x"/>
                                          </p:val>
                                        </p:tav>
                                        <p:tav tm="100000">
                                          <p:val>
                                            <p:strVal val="#ppt_x"/>
                                          </p:val>
                                        </p:tav>
                                      </p:tavLst>
                                    </p:anim>
                                    <p:anim calcmode="lin" valueType="num">
                                      <p:cBhvr additive="base">
                                        <p:cTn id="7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72" y="0"/>
            <a:ext cx="11325154" cy="996287"/>
          </a:xfrm>
        </p:spPr>
        <p:txBody>
          <a:bodyPr>
            <a:normAutofit/>
          </a:bodyPr>
          <a:lstStyle/>
          <a:p>
            <a:pPr algn="ctr"/>
            <a:r>
              <a:rPr lang="en-GB" sz="3600" dirty="0" smtClean="0"/>
              <a:t>Characteristic Scottish Precambrian Landscapes</a:t>
            </a:r>
            <a:endParaRPr lang="en-GB"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267" y="996287"/>
            <a:ext cx="5671782" cy="3765499"/>
          </a:xfrm>
          <a:prstGeom prst="rect">
            <a:avLst/>
          </a:prstGeom>
        </p:spPr>
      </p:pic>
      <p:sp>
        <p:nvSpPr>
          <p:cNvPr id="5" name="TextBox 4"/>
          <p:cNvSpPr txBox="1"/>
          <p:nvPr/>
        </p:nvSpPr>
        <p:spPr>
          <a:xfrm flipH="1">
            <a:off x="500993" y="4900330"/>
            <a:ext cx="5454329" cy="1200329"/>
          </a:xfrm>
          <a:prstGeom prst="rect">
            <a:avLst/>
          </a:prstGeom>
          <a:noFill/>
        </p:spPr>
        <p:txBody>
          <a:bodyPr wrap="square" rtlCol="0">
            <a:spAutoFit/>
          </a:bodyPr>
          <a:lstStyle/>
          <a:p>
            <a:pPr algn="ctr"/>
            <a:r>
              <a:rPr lang="en-GB" dirty="0" err="1" smtClean="0">
                <a:solidFill>
                  <a:srgbClr val="7030A0"/>
                </a:solidFill>
              </a:rPr>
              <a:t>Suilven</a:t>
            </a:r>
            <a:r>
              <a:rPr lang="en-GB" dirty="0" smtClean="0"/>
              <a:t>, a mountain of </a:t>
            </a:r>
            <a:r>
              <a:rPr lang="en-GB" dirty="0" err="1" smtClean="0"/>
              <a:t>Meso</a:t>
            </a:r>
            <a:r>
              <a:rPr lang="en-GB" dirty="0" smtClean="0"/>
              <a:t> to Neoproterozoic </a:t>
            </a:r>
            <a:r>
              <a:rPr lang="en-GB" dirty="0" err="1" smtClean="0">
                <a:solidFill>
                  <a:srgbClr val="7030A0"/>
                </a:solidFill>
              </a:rPr>
              <a:t>Torridonian</a:t>
            </a:r>
            <a:r>
              <a:rPr lang="en-GB" dirty="0" smtClean="0">
                <a:solidFill>
                  <a:srgbClr val="7030A0"/>
                </a:solidFill>
              </a:rPr>
              <a:t> Sandstone</a:t>
            </a:r>
            <a:r>
              <a:rPr lang="en-GB" dirty="0" smtClean="0"/>
              <a:t>, resting on a glaciated </a:t>
            </a:r>
            <a:r>
              <a:rPr lang="en-GB" dirty="0" err="1" smtClean="0"/>
              <a:t>cnoc</a:t>
            </a:r>
            <a:r>
              <a:rPr lang="en-GB" dirty="0" smtClean="0"/>
              <a:t> and </a:t>
            </a:r>
            <a:r>
              <a:rPr lang="en-GB" dirty="0" err="1" smtClean="0"/>
              <a:t>lochan</a:t>
            </a:r>
            <a:r>
              <a:rPr lang="en-GB" dirty="0" smtClean="0"/>
              <a:t> platform of Archaean to Paleoproterozoic </a:t>
            </a:r>
            <a:r>
              <a:rPr lang="en-GB" dirty="0" err="1" smtClean="0">
                <a:solidFill>
                  <a:srgbClr val="7030A0"/>
                </a:solidFill>
              </a:rPr>
              <a:t>Lewisian</a:t>
            </a:r>
            <a:r>
              <a:rPr lang="en-GB" dirty="0" smtClean="0">
                <a:solidFill>
                  <a:srgbClr val="7030A0"/>
                </a:solidFill>
              </a:rPr>
              <a:t> Gneiss</a:t>
            </a:r>
            <a:r>
              <a:rPr lang="en-GB" dirty="0" smtClean="0"/>
              <a:t> (source: ‘</a:t>
            </a:r>
            <a:r>
              <a:rPr lang="en-GB" dirty="0" err="1" smtClean="0"/>
              <a:t>Suilven</a:t>
            </a:r>
            <a:r>
              <a:rPr lang="en-GB" dirty="0" smtClean="0"/>
              <a:t>’ entry, Wikipedia)</a:t>
            </a:r>
            <a:endParaRPr lang="en-GB" dirty="0"/>
          </a:p>
        </p:txBody>
      </p:sp>
      <p:sp>
        <p:nvSpPr>
          <p:cNvPr id="6" name="TextBox 5"/>
          <p:cNvSpPr txBox="1"/>
          <p:nvPr/>
        </p:nvSpPr>
        <p:spPr>
          <a:xfrm>
            <a:off x="6346209" y="4900330"/>
            <a:ext cx="5380417" cy="1200329"/>
          </a:xfrm>
          <a:prstGeom prst="rect">
            <a:avLst/>
          </a:prstGeom>
          <a:noFill/>
        </p:spPr>
        <p:txBody>
          <a:bodyPr wrap="square" rtlCol="0">
            <a:spAutoFit/>
          </a:bodyPr>
          <a:lstStyle/>
          <a:p>
            <a:pPr algn="ctr"/>
            <a:r>
              <a:rPr lang="en-GB" dirty="0" err="1" smtClean="0">
                <a:solidFill>
                  <a:srgbClr val="7030A0"/>
                </a:solidFill>
              </a:rPr>
              <a:t>Slioch</a:t>
            </a:r>
            <a:r>
              <a:rPr lang="en-GB" dirty="0" smtClean="0"/>
              <a:t>, a </a:t>
            </a:r>
            <a:r>
              <a:rPr lang="en-GB" dirty="0" err="1" smtClean="0"/>
              <a:t>Meso</a:t>
            </a:r>
            <a:r>
              <a:rPr lang="en-GB" dirty="0" smtClean="0"/>
              <a:t> to Neoproterozoic </a:t>
            </a:r>
            <a:r>
              <a:rPr lang="en-GB" dirty="0" err="1" smtClean="0">
                <a:solidFill>
                  <a:srgbClr val="7030A0"/>
                </a:solidFill>
              </a:rPr>
              <a:t>Torridonian</a:t>
            </a:r>
            <a:r>
              <a:rPr lang="en-GB" dirty="0" smtClean="0">
                <a:solidFill>
                  <a:srgbClr val="7030A0"/>
                </a:solidFill>
              </a:rPr>
              <a:t> Sandstone mountain infilling an ancient valley eroded into </a:t>
            </a:r>
            <a:r>
              <a:rPr lang="en-GB" dirty="0" err="1" smtClean="0">
                <a:solidFill>
                  <a:srgbClr val="7030A0"/>
                </a:solidFill>
              </a:rPr>
              <a:t>Lewisian</a:t>
            </a:r>
            <a:r>
              <a:rPr lang="en-GB" dirty="0" smtClean="0">
                <a:solidFill>
                  <a:srgbClr val="7030A0"/>
                </a:solidFill>
              </a:rPr>
              <a:t> Gneiss</a:t>
            </a:r>
            <a:r>
              <a:rPr lang="en-GB" dirty="0" smtClean="0"/>
              <a:t> (seen across Loch Maree)                    (source: John </a:t>
            </a:r>
            <a:r>
              <a:rPr lang="en-GB" dirty="0" err="1" smtClean="0"/>
              <a:t>Mendum</a:t>
            </a:r>
            <a:r>
              <a:rPr lang="en-GB" dirty="0" smtClean="0"/>
              <a:t> et al 2001 © SNH image) </a:t>
            </a:r>
            <a:endParaRPr lang="en-GB"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6209" y="996287"/>
            <a:ext cx="5485417" cy="3765499"/>
          </a:xfrm>
          <a:prstGeom prst="rect">
            <a:avLst/>
          </a:prstGeom>
        </p:spPr>
      </p:pic>
    </p:spTree>
    <p:extLst>
      <p:ext uri="{BB962C8B-B14F-4D97-AF65-F5344CB8AC3E}">
        <p14:creationId xmlns:p14="http://schemas.microsoft.com/office/powerpoint/2010/main" val="365335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88304" y="708122"/>
            <a:ext cx="537882" cy="499127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7799287" y="708122"/>
            <a:ext cx="3962404" cy="510999"/>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t>Resistant biopolymer, wall ornamentation, vegetative cell wall and cyst</a:t>
            </a:r>
            <a:endParaRPr lang="en-GB" sz="1600" dirty="0"/>
          </a:p>
        </p:txBody>
      </p:sp>
      <p:sp>
        <p:nvSpPr>
          <p:cNvPr id="4" name="Rectangle 3"/>
          <p:cNvSpPr/>
          <p:nvPr/>
        </p:nvSpPr>
        <p:spPr>
          <a:xfrm>
            <a:off x="7781363" y="1428700"/>
            <a:ext cx="3962404" cy="342878"/>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t>Simple multicellularity</a:t>
            </a:r>
            <a:endParaRPr lang="en-GB" sz="1600" dirty="0"/>
          </a:p>
        </p:txBody>
      </p:sp>
      <p:cxnSp>
        <p:nvCxnSpPr>
          <p:cNvPr id="6" name="Straight Arrow Connector 5"/>
          <p:cNvCxnSpPr/>
          <p:nvPr/>
        </p:nvCxnSpPr>
        <p:spPr>
          <a:xfrm flipV="1">
            <a:off x="6131855" y="1241387"/>
            <a:ext cx="5719480" cy="2846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799286" y="2025866"/>
            <a:ext cx="3962405" cy="878554"/>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solidFill>
                  <a:schemeClr val="tx1"/>
                </a:solidFill>
              </a:rPr>
              <a:t>Cytoskeleton</a:t>
            </a:r>
            <a:r>
              <a:rPr lang="en-GB" sz="1600" dirty="0" smtClean="0"/>
              <a:t>, </a:t>
            </a:r>
            <a:r>
              <a:rPr lang="en-GB" sz="1600" dirty="0" err="1" smtClean="0"/>
              <a:t>endomembranes</a:t>
            </a:r>
            <a:r>
              <a:rPr lang="en-GB" sz="1600" dirty="0" smtClean="0"/>
              <a:t>, </a:t>
            </a:r>
            <a:r>
              <a:rPr lang="en-GB" sz="1600" dirty="0" smtClean="0">
                <a:solidFill>
                  <a:srgbClr val="00B050"/>
                </a:solidFill>
              </a:rPr>
              <a:t>Golgi</a:t>
            </a:r>
            <a:r>
              <a:rPr lang="en-GB" sz="1600" dirty="0" smtClean="0"/>
              <a:t>, molecular mapping of cell interiors, </a:t>
            </a:r>
            <a:r>
              <a:rPr lang="en-GB" sz="1600" dirty="0" smtClean="0">
                <a:solidFill>
                  <a:srgbClr val="00B050"/>
                </a:solidFill>
              </a:rPr>
              <a:t>heterotrophy</a:t>
            </a:r>
            <a:r>
              <a:rPr lang="en-GB" sz="1600" dirty="0" smtClean="0"/>
              <a:t>, binary division and budding</a:t>
            </a:r>
            <a:endParaRPr lang="en-GB" sz="1600" dirty="0"/>
          </a:p>
        </p:txBody>
      </p:sp>
      <p:cxnSp>
        <p:nvCxnSpPr>
          <p:cNvPr id="8" name="Straight Arrow Connector 7"/>
          <p:cNvCxnSpPr/>
          <p:nvPr/>
        </p:nvCxnSpPr>
        <p:spPr>
          <a:xfrm flipV="1">
            <a:off x="7306232" y="1788723"/>
            <a:ext cx="4598897" cy="4235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11035551" y="5513142"/>
            <a:ext cx="690279" cy="922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0148032" y="4818445"/>
            <a:ext cx="1577791" cy="649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7306232" y="2931284"/>
            <a:ext cx="4437535" cy="898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516471" y="4123805"/>
            <a:ext cx="3290033" cy="6743"/>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817218" y="3128510"/>
            <a:ext cx="3944473" cy="905608"/>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t>Vegetative cell differentiation, </a:t>
            </a:r>
            <a:r>
              <a:rPr lang="en-GB" sz="1600" dirty="0" smtClean="0">
                <a:solidFill>
                  <a:srgbClr val="00B050"/>
                </a:solidFill>
              </a:rPr>
              <a:t>photosynthesis (primary endosymbiosis</a:t>
            </a:r>
            <a:r>
              <a:rPr lang="en-GB" sz="1600" dirty="0" smtClean="0"/>
              <a:t>), </a:t>
            </a:r>
            <a:r>
              <a:rPr lang="en-GB" sz="1600" dirty="0" err="1" smtClean="0"/>
              <a:t>coenocytic</a:t>
            </a:r>
            <a:r>
              <a:rPr lang="en-GB" sz="1600" dirty="0" smtClean="0"/>
              <a:t> vegetative structure, sexual reproduction</a:t>
            </a:r>
            <a:endParaRPr lang="en-GB" sz="1600" dirty="0"/>
          </a:p>
        </p:txBody>
      </p:sp>
      <p:sp>
        <p:nvSpPr>
          <p:cNvPr id="14" name="Rectangle 13"/>
          <p:cNvSpPr/>
          <p:nvPr/>
        </p:nvSpPr>
        <p:spPr>
          <a:xfrm>
            <a:off x="7817217" y="4226734"/>
            <a:ext cx="3908606" cy="502024"/>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err="1" smtClean="0"/>
              <a:t>Eukaryovory</a:t>
            </a:r>
            <a:r>
              <a:rPr lang="en-GB" sz="1600" dirty="0" smtClean="0"/>
              <a:t>, tests, </a:t>
            </a:r>
            <a:r>
              <a:rPr lang="en-GB" sz="1600" dirty="0" smtClean="0">
                <a:solidFill>
                  <a:srgbClr val="00B050"/>
                </a:solidFill>
              </a:rPr>
              <a:t>scales</a:t>
            </a:r>
            <a:r>
              <a:rPr lang="en-GB" sz="1600" dirty="0" smtClean="0"/>
              <a:t>, </a:t>
            </a:r>
            <a:r>
              <a:rPr lang="en-GB" sz="1600" dirty="0" err="1" smtClean="0"/>
              <a:t>biomineralization</a:t>
            </a:r>
            <a:r>
              <a:rPr lang="en-GB" sz="1600" dirty="0" smtClean="0"/>
              <a:t>?</a:t>
            </a:r>
            <a:endParaRPr lang="en-GB" sz="1600" dirty="0"/>
          </a:p>
        </p:txBody>
      </p:sp>
      <p:sp>
        <p:nvSpPr>
          <p:cNvPr id="15" name="Rectangle 14"/>
          <p:cNvSpPr/>
          <p:nvPr/>
        </p:nvSpPr>
        <p:spPr>
          <a:xfrm>
            <a:off x="7817217" y="4957463"/>
            <a:ext cx="3926550" cy="502024"/>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smtClean="0"/>
              <a:t>Tissues, embryogenesis, </a:t>
            </a:r>
            <a:r>
              <a:rPr lang="en-GB" sz="1600" dirty="0" err="1" smtClean="0"/>
              <a:t>carnivory</a:t>
            </a:r>
            <a:r>
              <a:rPr lang="en-GB" sz="1600" dirty="0" smtClean="0"/>
              <a:t>, </a:t>
            </a:r>
          </a:p>
          <a:p>
            <a:pPr algn="ctr"/>
            <a:r>
              <a:rPr lang="en-GB" sz="1600" dirty="0" smtClean="0"/>
              <a:t>mineralized skeletons</a:t>
            </a:r>
            <a:endParaRPr lang="en-GB" sz="1600" dirty="0"/>
          </a:p>
        </p:txBody>
      </p:sp>
      <p:sp>
        <p:nvSpPr>
          <p:cNvPr id="5" name="Rectangle 4"/>
          <p:cNvSpPr/>
          <p:nvPr/>
        </p:nvSpPr>
        <p:spPr>
          <a:xfrm>
            <a:off x="314565" y="7288"/>
            <a:ext cx="11813875" cy="646331"/>
          </a:xfrm>
          <a:prstGeom prst="rect">
            <a:avLst/>
          </a:prstGeom>
        </p:spPr>
        <p:txBody>
          <a:bodyPr wrap="none">
            <a:spAutoFit/>
          </a:bodyPr>
          <a:lstStyle/>
          <a:p>
            <a:r>
              <a:rPr lang="en-GB" sz="3600" dirty="0">
                <a:latin typeface="+mj-lt"/>
              </a:rPr>
              <a:t>The ‘</a:t>
            </a:r>
            <a:r>
              <a:rPr lang="en-GB" sz="3600" dirty="0" err="1">
                <a:latin typeface="+mj-lt"/>
              </a:rPr>
              <a:t>Symbiogenesis</a:t>
            </a:r>
            <a:r>
              <a:rPr lang="en-GB" sz="3600" dirty="0">
                <a:latin typeface="+mj-lt"/>
              </a:rPr>
              <a:t>’ of the Eukaryotes in the Mesoproterozoic</a:t>
            </a:r>
          </a:p>
        </p:txBody>
      </p:sp>
      <p:cxnSp>
        <p:nvCxnSpPr>
          <p:cNvPr id="17" name="Straight Connector 16"/>
          <p:cNvCxnSpPr/>
          <p:nvPr/>
        </p:nvCxnSpPr>
        <p:spPr>
          <a:xfrm flipH="1" flipV="1">
            <a:off x="6373902" y="1804168"/>
            <a:ext cx="851650" cy="30789"/>
          </a:xfrm>
          <a:prstGeom prst="line">
            <a:avLst/>
          </a:prstGeom>
          <a:ln w="76200">
            <a:solidFill>
              <a:schemeClr val="accent1"/>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575600" y="2921811"/>
            <a:ext cx="573747" cy="9473"/>
          </a:xfrm>
          <a:prstGeom prst="line">
            <a:avLst/>
          </a:prstGeom>
          <a:ln w="76200">
            <a:solidFill>
              <a:schemeClr val="accent1"/>
            </a:solidFill>
            <a:prstDash val="dashDot"/>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751294" y="5590807"/>
            <a:ext cx="7100042" cy="646331"/>
          </a:xfrm>
          <a:prstGeom prst="rect">
            <a:avLst/>
          </a:prstGeom>
          <a:solidFill>
            <a:schemeClr val="accent6">
              <a:lumMod val="60000"/>
              <a:lumOff val="40000"/>
            </a:schemeClr>
          </a:solidFill>
        </p:spPr>
        <p:txBody>
          <a:bodyPr wrap="square" rtlCol="0">
            <a:spAutoFit/>
          </a:bodyPr>
          <a:lstStyle/>
          <a:p>
            <a:r>
              <a:rPr lang="en-GB" dirty="0" smtClean="0"/>
              <a:t>Paleoproterozoic         I         Mesoproterozoic            I        Neoproterozoic </a:t>
            </a:r>
            <a:r>
              <a:rPr lang="en-GB" dirty="0"/>
              <a:t>I</a:t>
            </a:r>
            <a:endParaRPr lang="en-GB" dirty="0" smtClean="0"/>
          </a:p>
          <a:p>
            <a:r>
              <a:rPr lang="en-GB" dirty="0" smtClean="0"/>
              <a:t>  2000 Ma              1600 Ma                                  1000 Ma                           541 </a:t>
            </a:r>
            <a:endParaRPr lang="en-GB" dirty="0"/>
          </a:p>
        </p:txBody>
      </p:sp>
      <p:sp>
        <p:nvSpPr>
          <p:cNvPr id="26" name="TextBox 25"/>
          <p:cNvSpPr txBox="1"/>
          <p:nvPr/>
        </p:nvSpPr>
        <p:spPr>
          <a:xfrm>
            <a:off x="6490434" y="3343925"/>
            <a:ext cx="806822" cy="646331"/>
          </a:xfrm>
          <a:prstGeom prst="rect">
            <a:avLst/>
          </a:prstGeom>
          <a:noFill/>
        </p:spPr>
        <p:txBody>
          <a:bodyPr wrap="square" rtlCol="0">
            <a:spAutoFit/>
          </a:bodyPr>
          <a:lstStyle/>
          <a:p>
            <a:r>
              <a:rPr lang="en-GB" dirty="0" smtClean="0"/>
              <a:t>Roper Group</a:t>
            </a:r>
            <a:endParaRPr lang="en-GB" dirty="0"/>
          </a:p>
        </p:txBody>
      </p:sp>
      <p:cxnSp>
        <p:nvCxnSpPr>
          <p:cNvPr id="28" name="Straight Arrow Connector 27"/>
          <p:cNvCxnSpPr/>
          <p:nvPr/>
        </p:nvCxnSpPr>
        <p:spPr>
          <a:xfrm flipV="1">
            <a:off x="7149336" y="3099213"/>
            <a:ext cx="466169" cy="60979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00839" y="553551"/>
            <a:ext cx="6497180" cy="1631216"/>
          </a:xfrm>
          <a:prstGeom prst="rect">
            <a:avLst/>
          </a:prstGeom>
        </p:spPr>
        <p:txBody>
          <a:bodyPr wrap="square">
            <a:spAutoFit/>
          </a:bodyPr>
          <a:lstStyle/>
          <a:p>
            <a:pPr marL="285750" indent="-285750">
              <a:buFont typeface="Arial" panose="020B0604020202020204" pitchFamily="34" charset="0"/>
              <a:buChar char="•"/>
            </a:pPr>
            <a:r>
              <a:rPr lang="en-GB" sz="2000" dirty="0"/>
              <a:t>By </a:t>
            </a:r>
            <a:r>
              <a:rPr lang="en-GB" sz="2000" dirty="0" smtClean="0"/>
              <a:t>1990s the unorthodox </a:t>
            </a:r>
            <a:r>
              <a:rPr lang="en-GB" sz="2000" dirty="0"/>
              <a:t>argument of Lynn </a:t>
            </a:r>
            <a:r>
              <a:rPr lang="en-GB" sz="2000" dirty="0" err="1"/>
              <a:t>Margulis</a:t>
            </a:r>
            <a:r>
              <a:rPr lang="en-GB" sz="2000" dirty="0"/>
              <a:t>, that the </a:t>
            </a:r>
            <a:r>
              <a:rPr lang="en-GB" sz="2000" dirty="0">
                <a:solidFill>
                  <a:srgbClr val="7030A0"/>
                </a:solidFill>
              </a:rPr>
              <a:t>cellular complexity of eukaryotes developed as a result of endosymbiosis by simpler prokaryotic cells</a:t>
            </a:r>
            <a:r>
              <a:rPr lang="en-GB" sz="2000" dirty="0" smtClean="0"/>
              <a:t>, became widely accepted, </a:t>
            </a:r>
            <a:r>
              <a:rPr lang="en-GB" sz="2000" dirty="0"/>
              <a:t>at least </a:t>
            </a:r>
            <a:r>
              <a:rPr lang="en-GB" sz="2000" dirty="0" smtClean="0"/>
              <a:t>for origination of mitochondria</a:t>
            </a:r>
            <a:r>
              <a:rPr lang="en-GB" sz="2000" dirty="0"/>
              <a:t>, </a:t>
            </a:r>
            <a:r>
              <a:rPr lang="en-GB" sz="2000" dirty="0" smtClean="0"/>
              <a:t>chloroplasts </a:t>
            </a:r>
            <a:r>
              <a:rPr lang="en-GB" sz="2000" dirty="0"/>
              <a:t>and nucleus </a:t>
            </a:r>
          </a:p>
        </p:txBody>
      </p:sp>
      <p:sp>
        <p:nvSpPr>
          <p:cNvPr id="30" name="Rectangle 29"/>
          <p:cNvSpPr/>
          <p:nvPr/>
        </p:nvSpPr>
        <p:spPr>
          <a:xfrm>
            <a:off x="91885" y="2022648"/>
            <a:ext cx="6420962" cy="1631216"/>
          </a:xfrm>
          <a:prstGeom prst="rect">
            <a:avLst/>
          </a:prstGeom>
        </p:spPr>
        <p:txBody>
          <a:bodyPr wrap="square">
            <a:spAutoFit/>
          </a:bodyPr>
          <a:lstStyle/>
          <a:p>
            <a:pPr marL="285750" indent="-285750">
              <a:buFont typeface="Arial" panose="020B0604020202020204" pitchFamily="34" charset="0"/>
              <a:buChar char="•"/>
            </a:pPr>
            <a:r>
              <a:rPr lang="en-GB" sz="2000" dirty="0"/>
              <a:t>Research </a:t>
            </a:r>
            <a:r>
              <a:rPr lang="en-GB" sz="2000" dirty="0" smtClean="0"/>
              <a:t>on Australian Roper </a:t>
            </a:r>
            <a:r>
              <a:rPr lang="en-GB" sz="2000" dirty="0"/>
              <a:t>Group </a:t>
            </a:r>
            <a:r>
              <a:rPr lang="en-GB" sz="2000" dirty="0" smtClean="0"/>
              <a:t>microfossils (right) showed the continuing </a:t>
            </a:r>
            <a:r>
              <a:rPr lang="en-GB" sz="2000" dirty="0"/>
              <a:t>importance of prokaryotes but </a:t>
            </a:r>
            <a:r>
              <a:rPr lang="en-GB" sz="2000" dirty="0" smtClean="0"/>
              <a:t>also the emergence of </a:t>
            </a:r>
            <a:r>
              <a:rPr lang="en-GB" sz="2000" dirty="0" smtClean="0">
                <a:solidFill>
                  <a:srgbClr val="7030A0"/>
                </a:solidFill>
              </a:rPr>
              <a:t>eukaryotic features (cell structures like </a:t>
            </a:r>
            <a:r>
              <a:rPr lang="en-GB" sz="2000" dirty="0" smtClean="0">
                <a:solidFill>
                  <a:srgbClr val="00B050"/>
                </a:solidFill>
              </a:rPr>
              <a:t>Golgi </a:t>
            </a:r>
            <a:r>
              <a:rPr lang="en-GB" sz="2000" dirty="0" smtClean="0">
                <a:solidFill>
                  <a:srgbClr val="7030A0"/>
                </a:solidFill>
              </a:rPr>
              <a:t>or </a:t>
            </a:r>
            <a:r>
              <a:rPr lang="en-GB" sz="2000" dirty="0" smtClean="0">
                <a:solidFill>
                  <a:srgbClr val="00B050"/>
                </a:solidFill>
              </a:rPr>
              <a:t>scales,</a:t>
            </a:r>
            <a:r>
              <a:rPr lang="en-GB" sz="2000" dirty="0" smtClean="0">
                <a:solidFill>
                  <a:srgbClr val="7030A0"/>
                </a:solidFill>
              </a:rPr>
              <a:t> and processes like </a:t>
            </a:r>
            <a:r>
              <a:rPr lang="en-GB" sz="2000" dirty="0" smtClean="0">
                <a:solidFill>
                  <a:srgbClr val="00B050"/>
                </a:solidFill>
              </a:rPr>
              <a:t>heterotrophy </a:t>
            </a:r>
            <a:r>
              <a:rPr lang="en-GB" sz="2000" dirty="0" smtClean="0">
                <a:solidFill>
                  <a:srgbClr val="7030A0"/>
                </a:solidFill>
              </a:rPr>
              <a:t>or </a:t>
            </a:r>
            <a:r>
              <a:rPr lang="en-GB" sz="2000" dirty="0" smtClean="0">
                <a:solidFill>
                  <a:srgbClr val="00B050"/>
                </a:solidFill>
              </a:rPr>
              <a:t>photosynthesis</a:t>
            </a:r>
            <a:r>
              <a:rPr lang="en-GB" sz="2000" dirty="0" smtClean="0">
                <a:solidFill>
                  <a:srgbClr val="7030A0"/>
                </a:solidFill>
              </a:rPr>
              <a:t>), </a:t>
            </a:r>
            <a:r>
              <a:rPr lang="en-GB" sz="2000" dirty="0"/>
              <a:t>during the </a:t>
            </a:r>
            <a:r>
              <a:rPr lang="en-GB" sz="2000" dirty="0" err="1"/>
              <a:t>Meso</a:t>
            </a:r>
            <a:r>
              <a:rPr lang="en-GB" sz="2000" dirty="0"/>
              <a:t> and Neoproterozoic</a:t>
            </a:r>
          </a:p>
        </p:txBody>
      </p:sp>
      <p:sp>
        <p:nvSpPr>
          <p:cNvPr id="31" name="Rectangle 30"/>
          <p:cNvSpPr/>
          <p:nvPr/>
        </p:nvSpPr>
        <p:spPr>
          <a:xfrm>
            <a:off x="107567" y="3565173"/>
            <a:ext cx="6490452" cy="1323439"/>
          </a:xfrm>
          <a:prstGeom prst="rect">
            <a:avLst/>
          </a:prstGeom>
        </p:spPr>
        <p:txBody>
          <a:bodyPr wrap="square">
            <a:spAutoFit/>
          </a:bodyPr>
          <a:lstStyle/>
          <a:p>
            <a:pPr marL="285750" indent="-285750">
              <a:buFont typeface="Arial" panose="020B0604020202020204" pitchFamily="34" charset="0"/>
              <a:buChar char="•"/>
            </a:pPr>
            <a:r>
              <a:rPr lang="en-GB" sz="2000" dirty="0" smtClean="0"/>
              <a:t>The ‘boring billion’ between </a:t>
            </a:r>
            <a:r>
              <a:rPr lang="en-GB" sz="2000" dirty="0"/>
              <a:t>the </a:t>
            </a:r>
            <a:r>
              <a:rPr lang="en-GB" sz="2000" dirty="0" err="1"/>
              <a:t>Huronian</a:t>
            </a:r>
            <a:r>
              <a:rPr lang="en-GB" sz="2000" dirty="0"/>
              <a:t> and Late Proterozoic glacial cycles (</a:t>
            </a:r>
            <a:r>
              <a:rPr lang="en-GB" sz="2000" dirty="0">
                <a:solidFill>
                  <a:srgbClr val="FF0000"/>
                </a:solidFill>
              </a:rPr>
              <a:t>1900 to 900 Ma</a:t>
            </a:r>
            <a:r>
              <a:rPr lang="en-GB" sz="2000" dirty="0"/>
              <a:t>) was a </a:t>
            </a:r>
            <a:r>
              <a:rPr lang="en-GB" sz="2000" dirty="0" smtClean="0"/>
              <a:t/>
            </a:r>
            <a:br>
              <a:rPr lang="en-GB" sz="2000" dirty="0" smtClean="0"/>
            </a:br>
            <a:r>
              <a:rPr lang="en-GB" sz="2000" dirty="0" smtClean="0">
                <a:solidFill>
                  <a:srgbClr val="7030A0"/>
                </a:solidFill>
              </a:rPr>
              <a:t>uniquely </a:t>
            </a:r>
            <a:r>
              <a:rPr lang="en-GB" sz="2000" dirty="0">
                <a:solidFill>
                  <a:srgbClr val="7030A0"/>
                </a:solidFill>
              </a:rPr>
              <a:t>long </a:t>
            </a:r>
            <a:r>
              <a:rPr lang="en-GB" sz="2000" dirty="0" smtClean="0">
                <a:solidFill>
                  <a:srgbClr val="7030A0"/>
                </a:solidFill>
              </a:rPr>
              <a:t>phase of </a:t>
            </a:r>
            <a:r>
              <a:rPr lang="en-GB" sz="2000" dirty="0">
                <a:solidFill>
                  <a:srgbClr val="7030A0"/>
                </a:solidFill>
              </a:rPr>
              <a:t>tectonic, ecological and climate </a:t>
            </a:r>
            <a:r>
              <a:rPr lang="en-GB" sz="2000" dirty="0" smtClean="0">
                <a:solidFill>
                  <a:srgbClr val="7030A0"/>
                </a:solidFill>
              </a:rPr>
              <a:t>stability with contested implications for evolving </a:t>
            </a:r>
            <a:r>
              <a:rPr lang="en-GB" sz="2000" dirty="0">
                <a:solidFill>
                  <a:srgbClr val="7030A0"/>
                </a:solidFill>
              </a:rPr>
              <a:t>life forms </a:t>
            </a:r>
          </a:p>
        </p:txBody>
      </p:sp>
      <p:sp>
        <p:nvSpPr>
          <p:cNvPr id="34" name="Rectangle 33"/>
          <p:cNvSpPr/>
          <p:nvPr/>
        </p:nvSpPr>
        <p:spPr>
          <a:xfrm>
            <a:off x="58266" y="4813022"/>
            <a:ext cx="6884895" cy="1938992"/>
          </a:xfrm>
          <a:prstGeom prst="rect">
            <a:avLst/>
          </a:prstGeom>
        </p:spPr>
        <p:txBody>
          <a:bodyPr wrap="square">
            <a:spAutoFit/>
          </a:bodyPr>
          <a:lstStyle/>
          <a:p>
            <a:pPr marL="285750" indent="-285750">
              <a:buFont typeface="Arial" panose="020B0604020202020204" pitchFamily="34" charset="0"/>
              <a:buChar char="•"/>
            </a:pPr>
            <a:r>
              <a:rPr lang="en-GB" sz="2000" dirty="0" smtClean="0"/>
              <a:t>BUT </a:t>
            </a:r>
            <a:r>
              <a:rPr lang="en-GB" sz="2000" dirty="0" err="1"/>
              <a:t>Brasier</a:t>
            </a:r>
            <a:r>
              <a:rPr lang="en-GB" sz="2000" dirty="0"/>
              <a:t> (2012) develops the positive argument that the resulting </a:t>
            </a:r>
            <a:r>
              <a:rPr lang="en-GB" sz="2000" dirty="0">
                <a:solidFill>
                  <a:srgbClr val="7030A0"/>
                </a:solidFill>
              </a:rPr>
              <a:t>nutrient-poor </a:t>
            </a:r>
            <a:r>
              <a:rPr lang="en-GB" sz="2000" dirty="0" smtClean="0">
                <a:solidFill>
                  <a:srgbClr val="7030A0"/>
                </a:solidFill>
              </a:rPr>
              <a:t>‘blue-water </a:t>
            </a:r>
            <a:r>
              <a:rPr lang="en-GB" sz="2000" dirty="0">
                <a:solidFill>
                  <a:srgbClr val="7030A0"/>
                </a:solidFill>
              </a:rPr>
              <a:t>ecosystem’ </a:t>
            </a:r>
            <a:r>
              <a:rPr lang="en-GB" sz="2000" i="1" dirty="0">
                <a:solidFill>
                  <a:srgbClr val="7030A0"/>
                </a:solidFill>
              </a:rPr>
              <a:t>promoted</a:t>
            </a:r>
            <a:r>
              <a:rPr lang="en-GB" sz="2000" dirty="0">
                <a:solidFill>
                  <a:srgbClr val="7030A0"/>
                </a:solidFill>
              </a:rPr>
              <a:t> ‘</a:t>
            </a:r>
            <a:r>
              <a:rPr lang="en-GB" sz="2000" dirty="0" err="1">
                <a:solidFill>
                  <a:srgbClr val="7030A0"/>
                </a:solidFill>
              </a:rPr>
              <a:t>symbiogenesis</a:t>
            </a:r>
            <a:r>
              <a:rPr lang="en-GB" sz="2000" dirty="0">
                <a:solidFill>
                  <a:srgbClr val="7030A0"/>
                </a:solidFill>
              </a:rPr>
              <a:t>’, as potentially </a:t>
            </a:r>
            <a:r>
              <a:rPr lang="en-GB" sz="2000" i="1" dirty="0">
                <a:solidFill>
                  <a:srgbClr val="7030A0"/>
                </a:solidFill>
              </a:rPr>
              <a:t>reversible</a:t>
            </a:r>
            <a:r>
              <a:rPr lang="en-GB" sz="2000" dirty="0">
                <a:solidFill>
                  <a:srgbClr val="7030A0"/>
                </a:solidFill>
              </a:rPr>
              <a:t> </a:t>
            </a:r>
            <a:r>
              <a:rPr lang="en-GB" sz="2000" dirty="0" smtClean="0">
                <a:solidFill>
                  <a:srgbClr val="7030A0"/>
                </a:solidFill>
              </a:rPr>
              <a:t/>
            </a:r>
            <a:br>
              <a:rPr lang="en-GB" sz="2000" dirty="0" smtClean="0">
                <a:solidFill>
                  <a:srgbClr val="7030A0"/>
                </a:solidFill>
              </a:rPr>
            </a:br>
            <a:r>
              <a:rPr lang="en-GB" sz="2000" dirty="0" smtClean="0">
                <a:solidFill>
                  <a:srgbClr val="7030A0"/>
                </a:solidFill>
              </a:rPr>
              <a:t>prokaryotic </a:t>
            </a:r>
            <a:r>
              <a:rPr lang="en-GB" sz="2000" dirty="0">
                <a:solidFill>
                  <a:srgbClr val="7030A0"/>
                </a:solidFill>
              </a:rPr>
              <a:t>endosymbiosis evolved </a:t>
            </a:r>
            <a:r>
              <a:rPr lang="en-GB" sz="2000" dirty="0" smtClean="0">
                <a:solidFill>
                  <a:srgbClr val="7030A0"/>
                </a:solidFill>
              </a:rPr>
              <a:t>into </a:t>
            </a:r>
            <a:br>
              <a:rPr lang="en-GB" sz="2000" dirty="0" smtClean="0">
                <a:solidFill>
                  <a:srgbClr val="7030A0"/>
                </a:solidFill>
              </a:rPr>
            </a:br>
            <a:r>
              <a:rPr lang="en-GB" sz="2000" dirty="0" smtClean="0">
                <a:solidFill>
                  <a:srgbClr val="7030A0"/>
                </a:solidFill>
              </a:rPr>
              <a:t>an </a:t>
            </a:r>
            <a:r>
              <a:rPr lang="en-GB" sz="2000" i="1" dirty="0" smtClean="0">
                <a:solidFill>
                  <a:srgbClr val="7030A0"/>
                </a:solidFill>
              </a:rPr>
              <a:t>irreversible</a:t>
            </a:r>
            <a:r>
              <a:rPr lang="en-GB" sz="2000" dirty="0" smtClean="0">
                <a:solidFill>
                  <a:srgbClr val="7030A0"/>
                </a:solidFill>
              </a:rPr>
              <a:t> </a:t>
            </a:r>
            <a:r>
              <a:rPr lang="en-GB" sz="2000" dirty="0">
                <a:solidFill>
                  <a:srgbClr val="7030A0"/>
                </a:solidFill>
              </a:rPr>
              <a:t>mutual dependency </a:t>
            </a:r>
            <a:r>
              <a:rPr lang="en-GB" sz="2000" dirty="0" smtClean="0">
                <a:solidFill>
                  <a:srgbClr val="7030A0"/>
                </a:solidFill>
              </a:rPr>
              <a:t>and </a:t>
            </a:r>
            <a:br>
              <a:rPr lang="en-GB" sz="2000" dirty="0" smtClean="0">
                <a:solidFill>
                  <a:srgbClr val="7030A0"/>
                </a:solidFill>
              </a:rPr>
            </a:br>
            <a:r>
              <a:rPr lang="en-GB" sz="2000" dirty="0" smtClean="0">
                <a:solidFill>
                  <a:srgbClr val="7030A0"/>
                </a:solidFill>
              </a:rPr>
              <a:t>cellular complexity in eukaryotes</a:t>
            </a:r>
            <a:endParaRPr lang="en-GB" sz="2000" dirty="0"/>
          </a:p>
        </p:txBody>
      </p:sp>
      <p:sp>
        <p:nvSpPr>
          <p:cNvPr id="16" name="TextBox 15"/>
          <p:cNvSpPr txBox="1"/>
          <p:nvPr/>
        </p:nvSpPr>
        <p:spPr>
          <a:xfrm>
            <a:off x="4576477" y="6278009"/>
            <a:ext cx="7449675" cy="369332"/>
          </a:xfrm>
          <a:prstGeom prst="rect">
            <a:avLst/>
          </a:prstGeom>
          <a:noFill/>
        </p:spPr>
        <p:txBody>
          <a:bodyPr wrap="square" rtlCol="0">
            <a:spAutoFit/>
          </a:bodyPr>
          <a:lstStyle/>
          <a:p>
            <a:r>
              <a:rPr lang="en-GB" dirty="0">
                <a:solidFill>
                  <a:srgbClr val="002060"/>
                </a:solidFill>
              </a:rPr>
              <a:t>Timing of biological innovations in early eukaryotes </a:t>
            </a:r>
            <a:r>
              <a:rPr lang="en-GB" sz="1400" dirty="0" smtClean="0"/>
              <a:t>(</a:t>
            </a:r>
            <a:r>
              <a:rPr lang="en-GB" sz="1400" dirty="0" err="1" smtClean="0"/>
              <a:t>cf</a:t>
            </a:r>
            <a:r>
              <a:rPr lang="en-GB" sz="1400" dirty="0" smtClean="0"/>
              <a:t> figure 10 </a:t>
            </a:r>
            <a:r>
              <a:rPr lang="en-GB" sz="1400" dirty="0" err="1"/>
              <a:t>Javaux</a:t>
            </a:r>
            <a:r>
              <a:rPr lang="en-GB" sz="1400" dirty="0"/>
              <a:t> &amp; Knoll 2017)</a:t>
            </a:r>
          </a:p>
        </p:txBody>
      </p:sp>
      <p:cxnSp>
        <p:nvCxnSpPr>
          <p:cNvPr id="19" name="Straight Connector 18"/>
          <p:cNvCxnSpPr/>
          <p:nvPr/>
        </p:nvCxnSpPr>
        <p:spPr>
          <a:xfrm flipH="1">
            <a:off x="9802902" y="5586219"/>
            <a:ext cx="6723" cy="63228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844988" y="5611906"/>
            <a:ext cx="17930" cy="64619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681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fade">
                                      <p:cBhvr>
                                        <p:cTn id="11" dur="1000"/>
                                        <p:tgtEl>
                                          <p:spTgt spid="29">
                                            <p:txEl>
                                              <p:pRg st="0" end="0"/>
                                            </p:txEl>
                                          </p:spTgt>
                                        </p:tgtEl>
                                      </p:cBhvr>
                                    </p:animEffect>
                                    <p:anim calcmode="lin" valueType="num">
                                      <p:cBhvr>
                                        <p:cTn id="12" dur="10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0">
                                            <p:txEl>
                                              <p:pRg st="0" end="0"/>
                                            </p:txEl>
                                          </p:spTgt>
                                        </p:tgtEl>
                                        <p:attrNameLst>
                                          <p:attrName>style.visibility</p:attrName>
                                        </p:attrNameLst>
                                      </p:cBhvr>
                                      <p:to>
                                        <p:strVal val="visible"/>
                                      </p:to>
                                    </p:set>
                                    <p:animEffect transition="in" filter="fade">
                                      <p:cBhvr>
                                        <p:cTn id="18" dur="1000"/>
                                        <p:tgtEl>
                                          <p:spTgt spid="30">
                                            <p:txEl>
                                              <p:pRg st="0" end="0"/>
                                            </p:txEl>
                                          </p:spTgt>
                                        </p:tgtEl>
                                      </p:cBhvr>
                                    </p:animEffect>
                                    <p:anim calcmode="lin" valueType="num">
                                      <p:cBhvr>
                                        <p:cTn id="19" dur="10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ppt_x"/>
                                          </p:val>
                                        </p:tav>
                                        <p:tav tm="100000">
                                          <p:val>
                                            <p:strVal val="#ppt_x"/>
                                          </p:val>
                                        </p:tav>
                                      </p:tavLst>
                                    </p:anim>
                                    <p:anim calcmode="lin" valueType="num">
                                      <p:cBhvr additive="base">
                                        <p:cTn id="5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1000"/>
                                        <p:tgtEl>
                                          <p:spTgt spid="3"/>
                                        </p:tgtEl>
                                      </p:cBhvr>
                                    </p:animEffect>
                                    <p:anim calcmode="lin" valueType="num">
                                      <p:cBhvr>
                                        <p:cTn id="58" dur="1000" fill="hold"/>
                                        <p:tgtEl>
                                          <p:spTgt spid="3"/>
                                        </p:tgtEl>
                                        <p:attrNameLst>
                                          <p:attrName>ppt_x</p:attrName>
                                        </p:attrNameLst>
                                      </p:cBhvr>
                                      <p:tavLst>
                                        <p:tav tm="0">
                                          <p:val>
                                            <p:strVal val="#ppt_x"/>
                                          </p:val>
                                        </p:tav>
                                        <p:tav tm="100000">
                                          <p:val>
                                            <p:strVal val="#ppt_x"/>
                                          </p:val>
                                        </p:tav>
                                      </p:tavLst>
                                    </p:anim>
                                    <p:anim calcmode="lin" valueType="num">
                                      <p:cBhvr>
                                        <p:cTn id="5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ppt_x"/>
                                          </p:val>
                                        </p:tav>
                                        <p:tav tm="100000">
                                          <p:val>
                                            <p:strVal val="#ppt_x"/>
                                          </p:val>
                                        </p:tav>
                                      </p:tavLst>
                                    </p:anim>
                                    <p:anim calcmode="lin" valueType="num">
                                      <p:cBhvr additive="base">
                                        <p:cTn id="6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500" fill="hold"/>
                                        <p:tgtEl>
                                          <p:spTgt spid="8"/>
                                        </p:tgtEl>
                                        <p:attrNameLst>
                                          <p:attrName>ppt_x</p:attrName>
                                        </p:attrNameLst>
                                      </p:cBhvr>
                                      <p:tavLst>
                                        <p:tav tm="0">
                                          <p:val>
                                            <p:strVal val="#ppt_x"/>
                                          </p:val>
                                        </p:tav>
                                        <p:tav tm="100000">
                                          <p:val>
                                            <p:strVal val="#ppt_x"/>
                                          </p:val>
                                        </p:tav>
                                      </p:tavLst>
                                    </p:anim>
                                    <p:anim calcmode="lin" valueType="num">
                                      <p:cBhvr additive="base">
                                        <p:cTn id="8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fade">
                                      <p:cBhvr>
                                        <p:cTn id="89" dur="1000"/>
                                        <p:tgtEl>
                                          <p:spTgt spid="7"/>
                                        </p:tgtEl>
                                      </p:cBhvr>
                                    </p:animEffect>
                                    <p:anim calcmode="lin" valueType="num">
                                      <p:cBhvr>
                                        <p:cTn id="90" dur="1000" fill="hold"/>
                                        <p:tgtEl>
                                          <p:spTgt spid="7"/>
                                        </p:tgtEl>
                                        <p:attrNameLst>
                                          <p:attrName>ppt_x</p:attrName>
                                        </p:attrNameLst>
                                      </p:cBhvr>
                                      <p:tavLst>
                                        <p:tav tm="0">
                                          <p:val>
                                            <p:strVal val="#ppt_x"/>
                                          </p:val>
                                        </p:tav>
                                        <p:tav tm="100000">
                                          <p:val>
                                            <p:strVal val="#ppt_x"/>
                                          </p:val>
                                        </p:tav>
                                      </p:tavLst>
                                    </p:anim>
                                    <p:anim calcmode="lin" valueType="num">
                                      <p:cBhvr>
                                        <p:cTn id="9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20"/>
                                        </p:tgtEl>
                                        <p:attrNameLst>
                                          <p:attrName>style.visibility</p:attrName>
                                        </p:attrNameLst>
                                      </p:cBhvr>
                                      <p:to>
                                        <p:strVal val="visible"/>
                                      </p:to>
                                    </p:set>
                                    <p:anim calcmode="lin" valueType="num">
                                      <p:cBhvr additive="base">
                                        <p:cTn id="96" dur="500" fill="hold"/>
                                        <p:tgtEl>
                                          <p:spTgt spid="20"/>
                                        </p:tgtEl>
                                        <p:attrNameLst>
                                          <p:attrName>ppt_x</p:attrName>
                                        </p:attrNameLst>
                                      </p:cBhvr>
                                      <p:tavLst>
                                        <p:tav tm="0">
                                          <p:val>
                                            <p:strVal val="#ppt_x"/>
                                          </p:val>
                                        </p:tav>
                                        <p:tav tm="100000">
                                          <p:val>
                                            <p:strVal val="#ppt_x"/>
                                          </p:val>
                                        </p:tav>
                                      </p:tavLst>
                                    </p:anim>
                                    <p:anim calcmode="lin" valueType="num">
                                      <p:cBhvr additive="base">
                                        <p:cTn id="9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1"/>
                                        </p:tgtEl>
                                        <p:attrNameLst>
                                          <p:attrName>style.visibility</p:attrName>
                                        </p:attrNameLst>
                                      </p:cBhvr>
                                      <p:to>
                                        <p:strVal val="visible"/>
                                      </p:to>
                                    </p:set>
                                    <p:anim calcmode="lin" valueType="num">
                                      <p:cBhvr additive="base">
                                        <p:cTn id="102" dur="500" fill="hold"/>
                                        <p:tgtEl>
                                          <p:spTgt spid="11"/>
                                        </p:tgtEl>
                                        <p:attrNameLst>
                                          <p:attrName>ppt_x</p:attrName>
                                        </p:attrNameLst>
                                      </p:cBhvr>
                                      <p:tavLst>
                                        <p:tav tm="0">
                                          <p:val>
                                            <p:strVal val="#ppt_x"/>
                                          </p:val>
                                        </p:tav>
                                        <p:tav tm="100000">
                                          <p:val>
                                            <p:strVal val="#ppt_x"/>
                                          </p:val>
                                        </p:tav>
                                      </p:tavLst>
                                    </p:anim>
                                    <p:anim calcmode="lin" valueType="num">
                                      <p:cBhvr additive="base">
                                        <p:cTn id="10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grpId="0" nodeType="click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1000"/>
                                        <p:tgtEl>
                                          <p:spTgt spid="13"/>
                                        </p:tgtEl>
                                      </p:cBhvr>
                                    </p:animEffect>
                                    <p:anim calcmode="lin" valueType="num">
                                      <p:cBhvr>
                                        <p:cTn id="109" dur="1000" fill="hold"/>
                                        <p:tgtEl>
                                          <p:spTgt spid="13"/>
                                        </p:tgtEl>
                                        <p:attrNameLst>
                                          <p:attrName>ppt_x</p:attrName>
                                        </p:attrNameLst>
                                      </p:cBhvr>
                                      <p:tavLst>
                                        <p:tav tm="0">
                                          <p:val>
                                            <p:strVal val="#ppt_x"/>
                                          </p:val>
                                        </p:tav>
                                        <p:tav tm="100000">
                                          <p:val>
                                            <p:strVal val="#ppt_x"/>
                                          </p:val>
                                        </p:tav>
                                      </p:tavLst>
                                    </p:anim>
                                    <p:anim calcmode="lin" valueType="num">
                                      <p:cBhvr>
                                        <p:cTn id="11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12"/>
                                        </p:tgtEl>
                                        <p:attrNameLst>
                                          <p:attrName>style.visibility</p:attrName>
                                        </p:attrNameLst>
                                      </p:cBhvr>
                                      <p:to>
                                        <p:strVal val="visible"/>
                                      </p:to>
                                    </p:set>
                                    <p:anim calcmode="lin" valueType="num">
                                      <p:cBhvr additive="base">
                                        <p:cTn id="115" dur="500" fill="hold"/>
                                        <p:tgtEl>
                                          <p:spTgt spid="12"/>
                                        </p:tgtEl>
                                        <p:attrNameLst>
                                          <p:attrName>ppt_x</p:attrName>
                                        </p:attrNameLst>
                                      </p:cBhvr>
                                      <p:tavLst>
                                        <p:tav tm="0">
                                          <p:val>
                                            <p:strVal val="#ppt_x"/>
                                          </p:val>
                                        </p:tav>
                                        <p:tav tm="100000">
                                          <p:val>
                                            <p:strVal val="#ppt_x"/>
                                          </p:val>
                                        </p:tav>
                                      </p:tavLst>
                                    </p:anim>
                                    <p:anim calcmode="lin" valueType="num">
                                      <p:cBhvr additive="base">
                                        <p:cTn id="1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42" presetClass="entr" presetSubtype="0" fill="hold" grpId="0" nodeType="click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fade">
                                      <p:cBhvr>
                                        <p:cTn id="121" dur="1000"/>
                                        <p:tgtEl>
                                          <p:spTgt spid="14"/>
                                        </p:tgtEl>
                                      </p:cBhvr>
                                    </p:animEffect>
                                    <p:anim calcmode="lin" valueType="num">
                                      <p:cBhvr>
                                        <p:cTn id="122" dur="1000" fill="hold"/>
                                        <p:tgtEl>
                                          <p:spTgt spid="14"/>
                                        </p:tgtEl>
                                        <p:attrNameLst>
                                          <p:attrName>ppt_x</p:attrName>
                                        </p:attrNameLst>
                                      </p:cBhvr>
                                      <p:tavLst>
                                        <p:tav tm="0">
                                          <p:val>
                                            <p:strVal val="#ppt_x"/>
                                          </p:val>
                                        </p:tav>
                                        <p:tav tm="100000">
                                          <p:val>
                                            <p:strVal val="#ppt_x"/>
                                          </p:val>
                                        </p:tav>
                                      </p:tavLst>
                                    </p:anim>
                                    <p:anim calcmode="lin" valueType="num">
                                      <p:cBhvr>
                                        <p:cTn id="1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nodeType="clickEffect">
                                  <p:stCondLst>
                                    <p:cond delay="0"/>
                                  </p:stCondLst>
                                  <p:childTnLst>
                                    <p:set>
                                      <p:cBhvr>
                                        <p:cTn id="127" dur="1" fill="hold">
                                          <p:stCondLst>
                                            <p:cond delay="0"/>
                                          </p:stCondLst>
                                        </p:cTn>
                                        <p:tgtEl>
                                          <p:spTgt spid="10"/>
                                        </p:tgtEl>
                                        <p:attrNameLst>
                                          <p:attrName>style.visibility</p:attrName>
                                        </p:attrNameLst>
                                      </p:cBhvr>
                                      <p:to>
                                        <p:strVal val="visible"/>
                                      </p:to>
                                    </p:set>
                                    <p:anim calcmode="lin" valueType="num">
                                      <p:cBhvr additive="base">
                                        <p:cTn id="128" dur="500" fill="hold"/>
                                        <p:tgtEl>
                                          <p:spTgt spid="10"/>
                                        </p:tgtEl>
                                        <p:attrNameLst>
                                          <p:attrName>ppt_x</p:attrName>
                                        </p:attrNameLst>
                                      </p:cBhvr>
                                      <p:tavLst>
                                        <p:tav tm="0">
                                          <p:val>
                                            <p:strVal val="#ppt_x"/>
                                          </p:val>
                                        </p:tav>
                                        <p:tav tm="100000">
                                          <p:val>
                                            <p:strVal val="#ppt_x"/>
                                          </p:val>
                                        </p:tav>
                                      </p:tavLst>
                                    </p:anim>
                                    <p:anim calcmode="lin" valueType="num">
                                      <p:cBhvr additive="base">
                                        <p:cTn id="1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childTnLst>
                                    <p:set>
                                      <p:cBhvr>
                                        <p:cTn id="133" dur="1" fill="hold">
                                          <p:stCondLst>
                                            <p:cond delay="0"/>
                                          </p:stCondLst>
                                        </p:cTn>
                                        <p:tgtEl>
                                          <p:spTgt spid="15"/>
                                        </p:tgtEl>
                                        <p:attrNameLst>
                                          <p:attrName>style.visibility</p:attrName>
                                        </p:attrNameLst>
                                      </p:cBhvr>
                                      <p:to>
                                        <p:strVal val="visible"/>
                                      </p:to>
                                    </p:set>
                                    <p:animEffect transition="in" filter="fade">
                                      <p:cBhvr>
                                        <p:cTn id="134" dur="1000"/>
                                        <p:tgtEl>
                                          <p:spTgt spid="15"/>
                                        </p:tgtEl>
                                      </p:cBhvr>
                                    </p:animEffect>
                                    <p:anim calcmode="lin" valueType="num">
                                      <p:cBhvr>
                                        <p:cTn id="135" dur="1000" fill="hold"/>
                                        <p:tgtEl>
                                          <p:spTgt spid="15"/>
                                        </p:tgtEl>
                                        <p:attrNameLst>
                                          <p:attrName>ppt_x</p:attrName>
                                        </p:attrNameLst>
                                      </p:cBhvr>
                                      <p:tavLst>
                                        <p:tav tm="0">
                                          <p:val>
                                            <p:strVal val="#ppt_x"/>
                                          </p:val>
                                        </p:tav>
                                        <p:tav tm="100000">
                                          <p:val>
                                            <p:strVal val="#ppt_x"/>
                                          </p:val>
                                        </p:tav>
                                      </p:tavLst>
                                    </p:anim>
                                    <p:anim calcmode="lin" valueType="num">
                                      <p:cBhvr>
                                        <p:cTn id="13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 presetClass="entr" presetSubtype="4" fill="hold" nodeType="clickEffect">
                                  <p:stCondLst>
                                    <p:cond delay="0"/>
                                  </p:stCondLst>
                                  <p:childTnLst>
                                    <p:set>
                                      <p:cBhvr>
                                        <p:cTn id="140" dur="1" fill="hold">
                                          <p:stCondLst>
                                            <p:cond delay="0"/>
                                          </p:stCondLst>
                                        </p:cTn>
                                        <p:tgtEl>
                                          <p:spTgt spid="9"/>
                                        </p:tgtEl>
                                        <p:attrNameLst>
                                          <p:attrName>style.visibility</p:attrName>
                                        </p:attrNameLst>
                                      </p:cBhvr>
                                      <p:to>
                                        <p:strVal val="visible"/>
                                      </p:to>
                                    </p:set>
                                    <p:anim calcmode="lin" valueType="num">
                                      <p:cBhvr additive="base">
                                        <p:cTn id="141" dur="500" fill="hold"/>
                                        <p:tgtEl>
                                          <p:spTgt spid="9"/>
                                        </p:tgtEl>
                                        <p:attrNameLst>
                                          <p:attrName>ppt_x</p:attrName>
                                        </p:attrNameLst>
                                      </p:cBhvr>
                                      <p:tavLst>
                                        <p:tav tm="0">
                                          <p:val>
                                            <p:strVal val="#ppt_x"/>
                                          </p:val>
                                        </p:tav>
                                        <p:tav tm="100000">
                                          <p:val>
                                            <p:strVal val="#ppt_x"/>
                                          </p:val>
                                        </p:tav>
                                      </p:tavLst>
                                    </p:anim>
                                    <p:anim calcmode="lin" valueType="num">
                                      <p:cBhvr additive="base">
                                        <p:cTn id="1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2" presetClass="entr" presetSubtype="0" fill="hold" nodeType="clickEffect">
                                  <p:stCondLst>
                                    <p:cond delay="0"/>
                                  </p:stCondLst>
                                  <p:childTnLst>
                                    <p:set>
                                      <p:cBhvr>
                                        <p:cTn id="146" dur="1" fill="hold">
                                          <p:stCondLst>
                                            <p:cond delay="0"/>
                                          </p:stCondLst>
                                        </p:cTn>
                                        <p:tgtEl>
                                          <p:spTgt spid="31">
                                            <p:txEl>
                                              <p:pRg st="0" end="0"/>
                                            </p:txEl>
                                          </p:spTgt>
                                        </p:tgtEl>
                                        <p:attrNameLst>
                                          <p:attrName>style.visibility</p:attrName>
                                        </p:attrNameLst>
                                      </p:cBhvr>
                                      <p:to>
                                        <p:strVal val="visible"/>
                                      </p:to>
                                    </p:set>
                                    <p:animEffect transition="in" filter="fade">
                                      <p:cBhvr>
                                        <p:cTn id="147" dur="1000"/>
                                        <p:tgtEl>
                                          <p:spTgt spid="31">
                                            <p:txEl>
                                              <p:pRg st="0" end="0"/>
                                            </p:txEl>
                                          </p:spTgt>
                                        </p:tgtEl>
                                      </p:cBhvr>
                                    </p:animEffect>
                                    <p:anim calcmode="lin" valueType="num">
                                      <p:cBhvr>
                                        <p:cTn id="148"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49" dur="10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0" fill="hold">
                      <p:stCondLst>
                        <p:cond delay="indefinite"/>
                      </p:stCondLst>
                      <p:childTnLst>
                        <p:par>
                          <p:cTn id="151" fill="hold">
                            <p:stCondLst>
                              <p:cond delay="0"/>
                            </p:stCondLst>
                            <p:childTnLst>
                              <p:par>
                                <p:cTn id="152" presetID="2" presetClass="entr" presetSubtype="4" fill="hold" nodeType="clickEffect">
                                  <p:stCondLst>
                                    <p:cond delay="0"/>
                                  </p:stCondLst>
                                  <p:childTnLst>
                                    <p:set>
                                      <p:cBhvr>
                                        <p:cTn id="153" dur="1" fill="hold">
                                          <p:stCondLst>
                                            <p:cond delay="0"/>
                                          </p:stCondLst>
                                        </p:cTn>
                                        <p:tgtEl>
                                          <p:spTgt spid="22"/>
                                        </p:tgtEl>
                                        <p:attrNameLst>
                                          <p:attrName>style.visibility</p:attrName>
                                        </p:attrNameLst>
                                      </p:cBhvr>
                                      <p:to>
                                        <p:strVal val="visible"/>
                                      </p:to>
                                    </p:set>
                                    <p:anim calcmode="lin" valueType="num">
                                      <p:cBhvr additive="base">
                                        <p:cTn id="154" dur="500" fill="hold"/>
                                        <p:tgtEl>
                                          <p:spTgt spid="22"/>
                                        </p:tgtEl>
                                        <p:attrNameLst>
                                          <p:attrName>ppt_x</p:attrName>
                                        </p:attrNameLst>
                                      </p:cBhvr>
                                      <p:tavLst>
                                        <p:tav tm="0">
                                          <p:val>
                                            <p:strVal val="#ppt_x"/>
                                          </p:val>
                                        </p:tav>
                                        <p:tav tm="100000">
                                          <p:val>
                                            <p:strVal val="#ppt_x"/>
                                          </p:val>
                                        </p:tav>
                                      </p:tavLst>
                                    </p:anim>
                                    <p:anim calcmode="lin" valueType="num">
                                      <p:cBhvr additive="base">
                                        <p:cTn id="155"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6" fill="hold">
                      <p:stCondLst>
                        <p:cond delay="indefinite"/>
                      </p:stCondLst>
                      <p:childTnLst>
                        <p:par>
                          <p:cTn id="157" fill="hold">
                            <p:stCondLst>
                              <p:cond delay="0"/>
                            </p:stCondLst>
                            <p:childTnLst>
                              <p:par>
                                <p:cTn id="158" presetID="2" presetClass="entr" presetSubtype="4" fill="hold" nodeType="clickEffect">
                                  <p:stCondLst>
                                    <p:cond delay="0"/>
                                  </p:stCondLst>
                                  <p:childTnLst>
                                    <p:set>
                                      <p:cBhvr>
                                        <p:cTn id="159" dur="1" fill="hold">
                                          <p:stCondLst>
                                            <p:cond delay="0"/>
                                          </p:stCondLst>
                                        </p:cTn>
                                        <p:tgtEl>
                                          <p:spTgt spid="19"/>
                                        </p:tgtEl>
                                        <p:attrNameLst>
                                          <p:attrName>style.visibility</p:attrName>
                                        </p:attrNameLst>
                                      </p:cBhvr>
                                      <p:to>
                                        <p:strVal val="visible"/>
                                      </p:to>
                                    </p:set>
                                    <p:anim calcmode="lin" valueType="num">
                                      <p:cBhvr additive="base">
                                        <p:cTn id="160" dur="500" fill="hold"/>
                                        <p:tgtEl>
                                          <p:spTgt spid="19"/>
                                        </p:tgtEl>
                                        <p:attrNameLst>
                                          <p:attrName>ppt_x</p:attrName>
                                        </p:attrNameLst>
                                      </p:cBhvr>
                                      <p:tavLst>
                                        <p:tav tm="0">
                                          <p:val>
                                            <p:strVal val="#ppt_x"/>
                                          </p:val>
                                        </p:tav>
                                        <p:tav tm="100000">
                                          <p:val>
                                            <p:strVal val="#ppt_x"/>
                                          </p:val>
                                        </p:tav>
                                      </p:tavLst>
                                    </p:anim>
                                    <p:anim calcmode="lin" valueType="num">
                                      <p:cBhvr additive="base">
                                        <p:cTn id="16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42" presetClass="entr" presetSubtype="0" fill="hold" nodeType="clickEffect">
                                  <p:stCondLst>
                                    <p:cond delay="0"/>
                                  </p:stCondLst>
                                  <p:childTnLst>
                                    <p:set>
                                      <p:cBhvr>
                                        <p:cTn id="165" dur="1" fill="hold">
                                          <p:stCondLst>
                                            <p:cond delay="0"/>
                                          </p:stCondLst>
                                        </p:cTn>
                                        <p:tgtEl>
                                          <p:spTgt spid="34">
                                            <p:txEl>
                                              <p:pRg st="0" end="0"/>
                                            </p:txEl>
                                          </p:spTgt>
                                        </p:tgtEl>
                                        <p:attrNameLst>
                                          <p:attrName>style.visibility</p:attrName>
                                        </p:attrNameLst>
                                      </p:cBhvr>
                                      <p:to>
                                        <p:strVal val="visible"/>
                                      </p:to>
                                    </p:set>
                                    <p:animEffect transition="in" filter="fade">
                                      <p:cBhvr>
                                        <p:cTn id="166" dur="1000"/>
                                        <p:tgtEl>
                                          <p:spTgt spid="34">
                                            <p:txEl>
                                              <p:pRg st="0" end="0"/>
                                            </p:txEl>
                                          </p:spTgt>
                                        </p:tgtEl>
                                      </p:cBhvr>
                                    </p:animEffect>
                                    <p:anim calcmode="lin" valueType="num">
                                      <p:cBhvr>
                                        <p:cTn id="167"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168"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animBg="1"/>
      <p:bldP spid="13" grpId="0" animBg="1"/>
      <p:bldP spid="14" grpId="0" animBg="1"/>
      <p:bldP spid="15" grpId="0" animBg="1"/>
      <p:bldP spid="5" grpId="0"/>
      <p:bldP spid="25" grpId="0" animBg="1"/>
      <p:bldP spid="26"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347" y="0"/>
            <a:ext cx="11359661" cy="497294"/>
          </a:xfrm>
        </p:spPr>
        <p:txBody>
          <a:bodyPr>
            <a:noAutofit/>
          </a:bodyPr>
          <a:lstStyle/>
          <a:p>
            <a:pPr algn="ctr"/>
            <a:r>
              <a:rPr lang="en-GB" sz="3600" dirty="0" smtClean="0"/>
              <a:t>Complex Life in </a:t>
            </a:r>
            <a:r>
              <a:rPr lang="en-GB" sz="3600" dirty="0"/>
              <a:t>the </a:t>
            </a:r>
            <a:r>
              <a:rPr lang="en-GB" sz="3600" dirty="0" smtClean="0"/>
              <a:t>Late Proterozoic (635-542 Ma)</a:t>
            </a:r>
            <a:endParaRPr lang="en-GB" sz="3600" dirty="0"/>
          </a:p>
        </p:txBody>
      </p:sp>
      <p:sp>
        <p:nvSpPr>
          <p:cNvPr id="3" name="Rectangle 2"/>
          <p:cNvSpPr/>
          <p:nvPr/>
        </p:nvSpPr>
        <p:spPr>
          <a:xfrm>
            <a:off x="244420" y="497294"/>
            <a:ext cx="11515588" cy="2554545"/>
          </a:xfrm>
          <a:prstGeom prst="rect">
            <a:avLst/>
          </a:prstGeom>
        </p:spPr>
        <p:txBody>
          <a:bodyPr wrap="square">
            <a:spAutoFit/>
          </a:bodyPr>
          <a:lstStyle/>
          <a:p>
            <a:pPr marL="285750" indent="-285750">
              <a:buFont typeface="Arial" panose="020B0604020202020204" pitchFamily="34" charset="0"/>
              <a:buChar char="•"/>
            </a:pPr>
            <a:r>
              <a:rPr lang="en-GB" sz="2000" dirty="0" smtClean="0"/>
              <a:t>But </a:t>
            </a:r>
            <a:r>
              <a:rPr lang="en-GB" sz="2000" dirty="0" smtClean="0">
                <a:solidFill>
                  <a:srgbClr val="7030A0"/>
                </a:solidFill>
              </a:rPr>
              <a:t>complex </a:t>
            </a:r>
            <a:r>
              <a:rPr lang="en-GB" sz="2000" dirty="0">
                <a:solidFill>
                  <a:srgbClr val="7030A0"/>
                </a:solidFill>
              </a:rPr>
              <a:t>multicellular organic life </a:t>
            </a:r>
            <a:r>
              <a:rPr lang="en-GB" sz="2000" dirty="0"/>
              <a:t>– the soft-bodied Ediacaran </a:t>
            </a:r>
            <a:r>
              <a:rPr lang="en-GB" sz="2000" dirty="0" smtClean="0"/>
              <a:t>fauna first discovered in the 1940s but initially seen as Cambrian </a:t>
            </a:r>
            <a:r>
              <a:rPr lang="en-GB" sz="2000" dirty="0" smtClean="0">
                <a:solidFill>
                  <a:srgbClr val="7030A0"/>
                </a:solidFill>
              </a:rPr>
              <a:t>– </a:t>
            </a:r>
            <a:r>
              <a:rPr lang="en-GB" sz="2000" dirty="0">
                <a:solidFill>
                  <a:srgbClr val="7030A0"/>
                </a:solidFill>
              </a:rPr>
              <a:t>emerged only </a:t>
            </a:r>
            <a:r>
              <a:rPr lang="en-GB" sz="2000" dirty="0" smtClean="0">
                <a:solidFill>
                  <a:srgbClr val="7030A0"/>
                </a:solidFill>
              </a:rPr>
              <a:t>after the last Proterozoic glaciations </a:t>
            </a:r>
            <a:r>
              <a:rPr lang="en-GB" sz="2000" dirty="0" smtClean="0"/>
              <a:t>(</a:t>
            </a:r>
            <a:r>
              <a:rPr lang="en-GB" sz="2000" dirty="0" smtClean="0">
                <a:solidFill>
                  <a:srgbClr val="FF0000"/>
                </a:solidFill>
              </a:rPr>
              <a:t>635-542 </a:t>
            </a:r>
            <a:r>
              <a:rPr lang="en-GB" sz="2000" dirty="0">
                <a:solidFill>
                  <a:srgbClr val="FF0000"/>
                </a:solidFill>
              </a:rPr>
              <a:t>Ma</a:t>
            </a:r>
            <a:r>
              <a:rPr lang="en-GB" sz="2000" dirty="0"/>
              <a:t>) (</a:t>
            </a:r>
            <a:r>
              <a:rPr lang="en-GB" sz="2000" dirty="0" err="1"/>
              <a:t>Fortey</a:t>
            </a:r>
            <a:r>
              <a:rPr lang="en-GB" sz="2000" dirty="0"/>
              <a:t> </a:t>
            </a:r>
            <a:r>
              <a:rPr lang="en-GB" sz="2000" dirty="0" smtClean="0"/>
              <a:t>1997)</a:t>
            </a:r>
          </a:p>
          <a:p>
            <a:pPr marL="285750" indent="-285750">
              <a:buFont typeface="Arial" panose="020B0604020202020204" pitchFamily="34" charset="0"/>
              <a:buChar char="•"/>
            </a:pPr>
            <a:r>
              <a:rPr lang="en-GB" sz="2000" dirty="0" smtClean="0"/>
              <a:t>This bottom dwelling fauna was distinctive in their </a:t>
            </a:r>
            <a:r>
              <a:rPr lang="en-GB" sz="2000" dirty="0" smtClean="0">
                <a:solidFill>
                  <a:srgbClr val="7030A0"/>
                </a:solidFill>
              </a:rPr>
              <a:t>lack of internal guts, sensory organs or appendages</a:t>
            </a:r>
            <a:r>
              <a:rPr lang="en-GB" sz="2000" dirty="0" smtClean="0"/>
              <a:t> but they appeared to absorb nutrients through their ‘quilted’ surfaces   </a:t>
            </a:r>
          </a:p>
          <a:p>
            <a:pPr marL="285750" indent="-285750">
              <a:buFont typeface="Arial" panose="020B0604020202020204" pitchFamily="34" charset="0"/>
              <a:buChar char="•"/>
            </a:pPr>
            <a:r>
              <a:rPr lang="en-GB" sz="2000" dirty="0" smtClean="0">
                <a:solidFill>
                  <a:srgbClr val="7030A0"/>
                </a:solidFill>
              </a:rPr>
              <a:t>Links with later</a:t>
            </a:r>
            <a:r>
              <a:rPr lang="en-GB" sz="2000" dirty="0">
                <a:solidFill>
                  <a:srgbClr val="7030A0"/>
                </a:solidFill>
              </a:rPr>
              <a:t>, Cambrian, creatures </a:t>
            </a:r>
            <a:r>
              <a:rPr lang="en-GB" sz="2000" dirty="0" smtClean="0">
                <a:solidFill>
                  <a:srgbClr val="7030A0"/>
                </a:solidFill>
              </a:rPr>
              <a:t>have remained contested </a:t>
            </a:r>
            <a:r>
              <a:rPr lang="en-GB" sz="2000" dirty="0" smtClean="0"/>
              <a:t>–  </a:t>
            </a:r>
            <a:r>
              <a:rPr lang="en-GB" sz="2000" dirty="0" err="1"/>
              <a:t>Glaessner</a:t>
            </a:r>
            <a:r>
              <a:rPr lang="en-GB" sz="2000" dirty="0"/>
              <a:t> </a:t>
            </a:r>
            <a:r>
              <a:rPr lang="en-GB" sz="2000" dirty="0" smtClean="0"/>
              <a:t>stressed continuity with later forms, </a:t>
            </a:r>
            <a:r>
              <a:rPr lang="en-GB" sz="2000" dirty="0"/>
              <a:t>while Seilacher </a:t>
            </a:r>
            <a:r>
              <a:rPr lang="en-GB" sz="2000" dirty="0" smtClean="0"/>
              <a:t>saw them as </a:t>
            </a:r>
            <a:r>
              <a:rPr lang="en-GB" sz="2000" dirty="0"/>
              <a:t>a </a:t>
            </a:r>
            <a:r>
              <a:rPr lang="en-GB" sz="2000" dirty="0" smtClean="0"/>
              <a:t>distinct dead-end – BUT well preserved specimens of </a:t>
            </a:r>
            <a:r>
              <a:rPr lang="en-GB" sz="2000" dirty="0" err="1" smtClean="0"/>
              <a:t>Dickinsonia</a:t>
            </a:r>
            <a:r>
              <a:rPr lang="en-GB" sz="2000" dirty="0" smtClean="0"/>
              <a:t> from NW Russia have recently revealed high concentrations of cholesterol, suggesting they were animals rather than, for example, lichens, fungi or protozoans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039" y="2983202"/>
            <a:ext cx="5569138" cy="3712758"/>
          </a:xfrm>
          <a:prstGeom prst="rect">
            <a:avLst/>
          </a:prstGeom>
        </p:spPr>
      </p:pic>
      <p:sp>
        <p:nvSpPr>
          <p:cNvPr id="6" name="TextBox 5"/>
          <p:cNvSpPr txBox="1"/>
          <p:nvPr/>
        </p:nvSpPr>
        <p:spPr>
          <a:xfrm>
            <a:off x="1491799" y="6234295"/>
            <a:ext cx="2800959" cy="461665"/>
          </a:xfrm>
          <a:prstGeom prst="rect">
            <a:avLst/>
          </a:prstGeom>
          <a:noFill/>
        </p:spPr>
        <p:txBody>
          <a:bodyPr wrap="none" rtlCol="0">
            <a:spAutoFit/>
          </a:bodyPr>
          <a:lstStyle/>
          <a:p>
            <a:pPr algn="ctr"/>
            <a:r>
              <a:rPr lang="en-GB" sz="1200" dirty="0" smtClean="0"/>
              <a:t>Above: ‘Life in the Ediacaran sea’ Diorama</a:t>
            </a:r>
            <a:br>
              <a:rPr lang="en-GB" sz="1200" dirty="0" smtClean="0"/>
            </a:br>
            <a:r>
              <a:rPr lang="en-GB" sz="1200" dirty="0" smtClean="0"/>
              <a:t> by Ryan </a:t>
            </a:r>
            <a:r>
              <a:rPr lang="en-GB" sz="1200" dirty="0" err="1" smtClean="0"/>
              <a:t>Somma</a:t>
            </a:r>
            <a:r>
              <a:rPr lang="en-GB" sz="1200" dirty="0" smtClean="0"/>
              <a:t> © Smithsonian 1980</a:t>
            </a:r>
            <a:endParaRPr lang="en-GB" sz="1200" dirty="0"/>
          </a:p>
        </p:txBody>
      </p:sp>
      <p:pic>
        <p:nvPicPr>
          <p:cNvPr id="8"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3883" y="2902313"/>
            <a:ext cx="5468096" cy="3874536"/>
          </a:xfrm>
          <a:prstGeom prst="rect">
            <a:avLst/>
          </a:prstGeom>
        </p:spPr>
      </p:pic>
      <p:sp>
        <p:nvSpPr>
          <p:cNvPr id="5" name="TextBox 4"/>
          <p:cNvSpPr txBox="1"/>
          <p:nvPr/>
        </p:nvSpPr>
        <p:spPr>
          <a:xfrm>
            <a:off x="7255175" y="5971298"/>
            <a:ext cx="3061253" cy="461665"/>
          </a:xfrm>
          <a:prstGeom prst="rect">
            <a:avLst/>
          </a:prstGeom>
          <a:noFill/>
        </p:spPr>
        <p:txBody>
          <a:bodyPr wrap="square" rtlCol="0">
            <a:spAutoFit/>
          </a:bodyPr>
          <a:lstStyle/>
          <a:p>
            <a:pPr algn="ctr"/>
            <a:r>
              <a:rPr lang="en-GB" sz="1200" dirty="0" smtClean="0"/>
              <a:t>Examples of the Ediacaran fauna of Australia, </a:t>
            </a:r>
            <a:br>
              <a:rPr lang="en-GB" sz="1200" dirty="0" smtClean="0"/>
            </a:br>
            <a:r>
              <a:rPr lang="en-GB" sz="1200" dirty="0" smtClean="0"/>
              <a:t>figure 3.1 from Ewan Clarkson (1998) p59 </a:t>
            </a:r>
            <a:endParaRPr lang="en-GB" sz="1200" dirty="0"/>
          </a:p>
        </p:txBody>
      </p:sp>
    </p:spTree>
    <p:extLst>
      <p:ext uri="{BB962C8B-B14F-4D97-AF65-F5344CB8AC3E}">
        <p14:creationId xmlns:p14="http://schemas.microsoft.com/office/powerpoint/2010/main" val="350939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1000"/>
                                        <p:tgtEl>
                                          <p:spTgt spid="4"/>
                                        </p:tgtEl>
                                      </p:cBhvr>
                                    </p:animEffect>
                                    <p:anim calcmode="lin" valueType="num">
                                      <p:cBhvr>
                                        <p:cTn id="46" dur="1000" fill="hold"/>
                                        <p:tgtEl>
                                          <p:spTgt spid="4"/>
                                        </p:tgtEl>
                                        <p:attrNameLst>
                                          <p:attrName>ppt_x</p:attrName>
                                        </p:attrNameLst>
                                      </p:cBhvr>
                                      <p:tavLst>
                                        <p:tav tm="0">
                                          <p:val>
                                            <p:strVal val="#ppt_x"/>
                                          </p:val>
                                        </p:tav>
                                        <p:tav tm="100000">
                                          <p:val>
                                            <p:strVal val="#ppt_x"/>
                                          </p:val>
                                        </p:tav>
                                      </p:tavLst>
                                    </p:anim>
                                    <p:anim calcmode="lin" valueType="num">
                                      <p:cBhvr>
                                        <p:cTn id="4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6850" y="885459"/>
            <a:ext cx="5179355" cy="355483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805" y="845623"/>
            <a:ext cx="5354471" cy="3554836"/>
          </a:xfrm>
          <a:prstGeom prst="rect">
            <a:avLst/>
          </a:prstGeom>
        </p:spPr>
      </p:pic>
      <p:sp>
        <p:nvSpPr>
          <p:cNvPr id="4" name="Rectangle 3"/>
          <p:cNvSpPr/>
          <p:nvPr/>
        </p:nvSpPr>
        <p:spPr>
          <a:xfrm>
            <a:off x="537232" y="4452833"/>
            <a:ext cx="5739618" cy="1200329"/>
          </a:xfrm>
          <a:prstGeom prst="rect">
            <a:avLst/>
          </a:prstGeom>
        </p:spPr>
        <p:txBody>
          <a:bodyPr wrap="square">
            <a:spAutoFit/>
          </a:bodyPr>
          <a:lstStyle/>
          <a:p>
            <a:pPr algn="ctr"/>
            <a:r>
              <a:rPr lang="en-GB" dirty="0" err="1">
                <a:solidFill>
                  <a:schemeClr val="bg1"/>
                </a:solidFill>
              </a:rPr>
              <a:t>Suilven</a:t>
            </a:r>
            <a:r>
              <a:rPr lang="en-GB" dirty="0">
                <a:solidFill>
                  <a:schemeClr val="bg1"/>
                </a:solidFill>
              </a:rPr>
              <a:t>, a mountain </a:t>
            </a:r>
            <a:r>
              <a:rPr lang="en-GB" dirty="0">
                <a:solidFill>
                  <a:srgbClr val="7030A0"/>
                </a:solidFill>
              </a:rPr>
              <a:t>of </a:t>
            </a:r>
            <a:r>
              <a:rPr lang="en-GB" dirty="0" err="1">
                <a:solidFill>
                  <a:srgbClr val="7030A0"/>
                </a:solidFill>
              </a:rPr>
              <a:t>Meso</a:t>
            </a:r>
            <a:r>
              <a:rPr lang="en-GB" dirty="0">
                <a:solidFill>
                  <a:srgbClr val="7030A0"/>
                </a:solidFill>
              </a:rPr>
              <a:t> to Neoproterozoic </a:t>
            </a:r>
            <a:endParaRPr lang="en-GB" dirty="0" smtClean="0">
              <a:solidFill>
                <a:srgbClr val="7030A0"/>
              </a:solidFill>
            </a:endParaRPr>
          </a:p>
          <a:p>
            <a:pPr algn="ctr"/>
            <a:r>
              <a:rPr lang="en-GB" dirty="0" err="1" smtClean="0">
                <a:solidFill>
                  <a:srgbClr val="7030A0"/>
                </a:solidFill>
              </a:rPr>
              <a:t>Torridonian</a:t>
            </a:r>
            <a:r>
              <a:rPr lang="en-GB" dirty="0" smtClean="0">
                <a:solidFill>
                  <a:srgbClr val="7030A0"/>
                </a:solidFill>
              </a:rPr>
              <a:t> </a:t>
            </a:r>
            <a:r>
              <a:rPr lang="en-GB" dirty="0">
                <a:solidFill>
                  <a:srgbClr val="7030A0"/>
                </a:solidFill>
              </a:rPr>
              <a:t>Sandstone</a:t>
            </a:r>
            <a:r>
              <a:rPr lang="en-GB" dirty="0">
                <a:solidFill>
                  <a:schemeClr val="bg1"/>
                </a:solidFill>
              </a:rPr>
              <a:t>, resting on a glaciated </a:t>
            </a:r>
            <a:r>
              <a:rPr lang="en-GB" dirty="0" err="1">
                <a:solidFill>
                  <a:schemeClr val="bg1"/>
                </a:solidFill>
              </a:rPr>
              <a:t>cnoc</a:t>
            </a:r>
            <a:r>
              <a:rPr lang="en-GB" dirty="0">
                <a:solidFill>
                  <a:schemeClr val="bg1"/>
                </a:solidFill>
              </a:rPr>
              <a:t> and </a:t>
            </a:r>
            <a:r>
              <a:rPr lang="en-GB" dirty="0" err="1">
                <a:solidFill>
                  <a:schemeClr val="bg1"/>
                </a:solidFill>
              </a:rPr>
              <a:t>lochan</a:t>
            </a:r>
            <a:r>
              <a:rPr lang="en-GB" dirty="0">
                <a:solidFill>
                  <a:schemeClr val="bg1"/>
                </a:solidFill>
              </a:rPr>
              <a:t> platform of </a:t>
            </a:r>
            <a:r>
              <a:rPr lang="en-GB" dirty="0" smtClean="0">
                <a:solidFill>
                  <a:srgbClr val="7030A0"/>
                </a:solidFill>
              </a:rPr>
              <a:t>Archaean </a:t>
            </a:r>
            <a:r>
              <a:rPr lang="en-GB" dirty="0">
                <a:solidFill>
                  <a:srgbClr val="7030A0"/>
                </a:solidFill>
              </a:rPr>
              <a:t>to Paleoproterozoic </a:t>
            </a:r>
            <a:r>
              <a:rPr lang="en-GB" dirty="0" err="1">
                <a:solidFill>
                  <a:srgbClr val="7030A0"/>
                </a:solidFill>
              </a:rPr>
              <a:t>Lewisian</a:t>
            </a:r>
            <a:r>
              <a:rPr lang="en-GB" dirty="0">
                <a:solidFill>
                  <a:srgbClr val="7030A0"/>
                </a:solidFill>
              </a:rPr>
              <a:t> Gneiss</a:t>
            </a:r>
            <a:r>
              <a:rPr lang="en-GB" dirty="0">
                <a:solidFill>
                  <a:schemeClr val="bg1"/>
                </a:solidFill>
              </a:rPr>
              <a:t> </a:t>
            </a:r>
            <a:r>
              <a:rPr lang="en-GB" dirty="0" smtClean="0">
                <a:solidFill>
                  <a:schemeClr val="bg1"/>
                </a:solidFill>
              </a:rPr>
              <a:t>(</a:t>
            </a:r>
            <a:r>
              <a:rPr lang="en-GB" dirty="0">
                <a:solidFill>
                  <a:schemeClr val="bg1"/>
                </a:solidFill>
              </a:rPr>
              <a:t>source: ‘</a:t>
            </a:r>
            <a:r>
              <a:rPr lang="en-GB" dirty="0" err="1">
                <a:solidFill>
                  <a:schemeClr val="bg1"/>
                </a:solidFill>
              </a:rPr>
              <a:t>Suilven</a:t>
            </a:r>
            <a:r>
              <a:rPr lang="en-GB" dirty="0">
                <a:solidFill>
                  <a:schemeClr val="bg1"/>
                </a:solidFill>
              </a:rPr>
              <a:t>’ entry, Wikipedia)</a:t>
            </a:r>
          </a:p>
        </p:txBody>
      </p:sp>
      <p:sp>
        <p:nvSpPr>
          <p:cNvPr id="5" name="Rectangle 4"/>
          <p:cNvSpPr/>
          <p:nvPr/>
        </p:nvSpPr>
        <p:spPr>
          <a:xfrm>
            <a:off x="6096000" y="4440293"/>
            <a:ext cx="6096000" cy="1200329"/>
          </a:xfrm>
          <a:prstGeom prst="rect">
            <a:avLst/>
          </a:prstGeom>
        </p:spPr>
        <p:txBody>
          <a:bodyPr>
            <a:spAutoFit/>
          </a:bodyPr>
          <a:lstStyle/>
          <a:p>
            <a:pPr algn="ctr"/>
            <a:r>
              <a:rPr lang="en-GB" dirty="0" err="1">
                <a:solidFill>
                  <a:schemeClr val="bg1"/>
                </a:solidFill>
              </a:rPr>
              <a:t>Slioch</a:t>
            </a:r>
            <a:r>
              <a:rPr lang="en-GB" dirty="0">
                <a:solidFill>
                  <a:schemeClr val="bg1"/>
                </a:solidFill>
              </a:rPr>
              <a:t>, a </a:t>
            </a:r>
            <a:r>
              <a:rPr lang="en-GB" dirty="0" err="1">
                <a:solidFill>
                  <a:srgbClr val="7030A0"/>
                </a:solidFill>
              </a:rPr>
              <a:t>Meso</a:t>
            </a:r>
            <a:r>
              <a:rPr lang="en-GB" dirty="0">
                <a:solidFill>
                  <a:srgbClr val="7030A0"/>
                </a:solidFill>
              </a:rPr>
              <a:t> to Neoproterozoic </a:t>
            </a:r>
            <a:r>
              <a:rPr lang="en-GB" dirty="0" err="1">
                <a:solidFill>
                  <a:srgbClr val="7030A0"/>
                </a:solidFill>
              </a:rPr>
              <a:t>Torridonian</a:t>
            </a:r>
            <a:r>
              <a:rPr lang="en-GB" dirty="0">
                <a:solidFill>
                  <a:srgbClr val="7030A0"/>
                </a:solidFill>
              </a:rPr>
              <a:t> Sandstone </a:t>
            </a:r>
            <a:r>
              <a:rPr lang="en-GB" dirty="0">
                <a:solidFill>
                  <a:schemeClr val="bg1"/>
                </a:solidFill>
              </a:rPr>
              <a:t>mountain infilling an ancient valley eroded into </a:t>
            </a:r>
            <a:r>
              <a:rPr lang="en-GB" dirty="0" err="1">
                <a:solidFill>
                  <a:srgbClr val="7030A0"/>
                </a:solidFill>
              </a:rPr>
              <a:t>Lewisian</a:t>
            </a:r>
            <a:r>
              <a:rPr lang="en-GB" dirty="0">
                <a:solidFill>
                  <a:srgbClr val="7030A0"/>
                </a:solidFill>
              </a:rPr>
              <a:t> </a:t>
            </a:r>
            <a:endParaRPr lang="en-GB" dirty="0" smtClean="0">
              <a:solidFill>
                <a:srgbClr val="7030A0"/>
              </a:solidFill>
            </a:endParaRPr>
          </a:p>
          <a:p>
            <a:pPr algn="ctr"/>
            <a:r>
              <a:rPr lang="en-GB" dirty="0" smtClean="0">
                <a:solidFill>
                  <a:srgbClr val="7030A0"/>
                </a:solidFill>
              </a:rPr>
              <a:t>Gneiss</a:t>
            </a:r>
            <a:r>
              <a:rPr lang="en-GB" dirty="0" smtClean="0">
                <a:solidFill>
                  <a:schemeClr val="bg1"/>
                </a:solidFill>
              </a:rPr>
              <a:t> </a:t>
            </a:r>
            <a:r>
              <a:rPr lang="en-GB" dirty="0">
                <a:solidFill>
                  <a:schemeClr val="bg1"/>
                </a:solidFill>
              </a:rPr>
              <a:t>(seen across Loch Maree) </a:t>
            </a:r>
            <a:r>
              <a:rPr lang="en-GB" dirty="0" smtClean="0">
                <a:solidFill>
                  <a:schemeClr val="bg1"/>
                </a:solidFill>
              </a:rPr>
              <a:t/>
            </a:r>
            <a:br>
              <a:rPr lang="en-GB" dirty="0" smtClean="0">
                <a:solidFill>
                  <a:schemeClr val="bg1"/>
                </a:solidFill>
              </a:rPr>
            </a:br>
            <a:r>
              <a:rPr lang="en-GB" dirty="0" smtClean="0">
                <a:solidFill>
                  <a:schemeClr val="bg1"/>
                </a:solidFill>
              </a:rPr>
              <a:t>(</a:t>
            </a:r>
            <a:r>
              <a:rPr lang="en-GB" dirty="0">
                <a:solidFill>
                  <a:schemeClr val="bg1"/>
                </a:solidFill>
              </a:rPr>
              <a:t>source: </a:t>
            </a:r>
            <a:r>
              <a:rPr lang="en-GB" dirty="0" smtClean="0">
                <a:solidFill>
                  <a:schemeClr val="bg1"/>
                </a:solidFill>
              </a:rPr>
              <a:t>John </a:t>
            </a:r>
            <a:r>
              <a:rPr lang="en-GB" dirty="0" err="1" smtClean="0">
                <a:solidFill>
                  <a:schemeClr val="bg1"/>
                </a:solidFill>
              </a:rPr>
              <a:t>Mendum</a:t>
            </a:r>
            <a:r>
              <a:rPr lang="en-GB" dirty="0" smtClean="0">
                <a:solidFill>
                  <a:schemeClr val="bg1"/>
                </a:solidFill>
              </a:rPr>
              <a:t> </a:t>
            </a:r>
            <a:r>
              <a:rPr lang="en-GB" dirty="0">
                <a:solidFill>
                  <a:schemeClr val="bg1"/>
                </a:solidFill>
              </a:rPr>
              <a:t>et al 2001 © SNH image) </a:t>
            </a:r>
          </a:p>
        </p:txBody>
      </p:sp>
      <p:sp>
        <p:nvSpPr>
          <p:cNvPr id="7" name="TextBox 6"/>
          <p:cNvSpPr txBox="1"/>
          <p:nvPr/>
        </p:nvSpPr>
        <p:spPr>
          <a:xfrm>
            <a:off x="1289537" y="199292"/>
            <a:ext cx="9976339" cy="646331"/>
          </a:xfrm>
          <a:prstGeom prst="rect">
            <a:avLst/>
          </a:prstGeom>
          <a:noFill/>
        </p:spPr>
        <p:txBody>
          <a:bodyPr wrap="square" rtlCol="0">
            <a:spAutoFit/>
          </a:bodyPr>
          <a:lstStyle/>
          <a:p>
            <a:pPr algn="ctr"/>
            <a:r>
              <a:rPr lang="en-GB" sz="3600" dirty="0">
                <a:solidFill>
                  <a:schemeClr val="bg1"/>
                </a:solidFill>
              </a:rPr>
              <a:t>Characteristic Scottish Precambrian Landscapes</a:t>
            </a:r>
          </a:p>
        </p:txBody>
      </p:sp>
      <p:sp>
        <p:nvSpPr>
          <p:cNvPr id="8" name="TextBox 7"/>
          <p:cNvSpPr txBox="1"/>
          <p:nvPr/>
        </p:nvSpPr>
        <p:spPr>
          <a:xfrm>
            <a:off x="1021976" y="6488668"/>
            <a:ext cx="45719" cy="369332"/>
          </a:xfrm>
          <a:prstGeom prst="rect">
            <a:avLst/>
          </a:prstGeom>
          <a:noFill/>
        </p:spPr>
        <p:txBody>
          <a:bodyPr wrap="square" rtlCol="0">
            <a:spAutoFit/>
          </a:bodyPr>
          <a:lstStyle/>
          <a:p>
            <a:endParaRPr lang="en-GB" dirty="0"/>
          </a:p>
        </p:txBody>
      </p:sp>
      <p:sp>
        <p:nvSpPr>
          <p:cNvPr id="9" name="TextBox 8"/>
          <p:cNvSpPr txBox="1"/>
          <p:nvPr/>
        </p:nvSpPr>
        <p:spPr>
          <a:xfrm>
            <a:off x="537232" y="5665702"/>
            <a:ext cx="10918973" cy="923330"/>
          </a:xfrm>
          <a:prstGeom prst="rect">
            <a:avLst/>
          </a:prstGeom>
          <a:noFill/>
        </p:spPr>
        <p:txBody>
          <a:bodyPr wrap="square" rtlCol="0">
            <a:spAutoFit/>
          </a:bodyPr>
          <a:lstStyle/>
          <a:p>
            <a:pPr algn="ctr"/>
            <a:r>
              <a:rPr lang="en-GB" dirty="0" smtClean="0">
                <a:solidFill>
                  <a:srgbClr val="FF0000"/>
                </a:solidFill>
              </a:rPr>
              <a:t>Note that organic </a:t>
            </a:r>
            <a:r>
              <a:rPr lang="en-GB" dirty="0">
                <a:solidFill>
                  <a:srgbClr val="FF0000"/>
                </a:solidFill>
              </a:rPr>
              <a:t>life in </a:t>
            </a:r>
            <a:r>
              <a:rPr lang="en-GB" dirty="0" smtClean="0">
                <a:solidFill>
                  <a:srgbClr val="FF0000"/>
                </a:solidFill>
              </a:rPr>
              <a:t>the Proterozoic </a:t>
            </a:r>
            <a:r>
              <a:rPr lang="en-GB" dirty="0">
                <a:solidFill>
                  <a:srgbClr val="FF0000"/>
                </a:solidFill>
              </a:rPr>
              <a:t>altered the chemistry of the sea, land &amp; atmosphere and thus the evolution of the climate and ecosystems, but had little impact on sedimentary and erosive processes (see McMahon &amp; Davies </a:t>
            </a:r>
            <a:r>
              <a:rPr lang="en-GB" i="1" dirty="0" smtClean="0">
                <a:solidFill>
                  <a:srgbClr val="FF0000"/>
                </a:solidFill>
              </a:rPr>
              <a:t>SJG</a:t>
            </a:r>
            <a:r>
              <a:rPr lang="en-GB" dirty="0" smtClean="0">
                <a:solidFill>
                  <a:srgbClr val="FF0000"/>
                </a:solidFill>
              </a:rPr>
              <a:t> </a:t>
            </a:r>
            <a:r>
              <a:rPr lang="en-GB" dirty="0">
                <a:solidFill>
                  <a:srgbClr val="FF0000"/>
                </a:solidFill>
              </a:rPr>
              <a:t>2020) leaving distinctive (non-uniformitarian?) patterns of sedimentation in the </a:t>
            </a:r>
            <a:r>
              <a:rPr lang="en-GB" dirty="0" err="1">
                <a:solidFill>
                  <a:srgbClr val="FF0000"/>
                </a:solidFill>
              </a:rPr>
              <a:t>Torridonian</a:t>
            </a:r>
            <a:r>
              <a:rPr lang="en-GB" dirty="0">
                <a:solidFill>
                  <a:srgbClr val="FF0000"/>
                </a:solidFill>
              </a:rPr>
              <a:t> sandstones</a:t>
            </a:r>
            <a:endParaRPr lang="en-GB" dirty="0"/>
          </a:p>
        </p:txBody>
      </p:sp>
    </p:spTree>
    <p:extLst>
      <p:ext uri="{BB962C8B-B14F-4D97-AF65-F5344CB8AC3E}">
        <p14:creationId xmlns:p14="http://schemas.microsoft.com/office/powerpoint/2010/main" val="1624727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5432" y="256851"/>
            <a:ext cx="11316147" cy="682387"/>
          </a:xfrm>
        </p:spPr>
        <p:txBody>
          <a:bodyPr>
            <a:noAutofit/>
          </a:bodyPr>
          <a:lstStyle/>
          <a:p>
            <a:pPr algn="ctr"/>
            <a:r>
              <a:rPr lang="en-GB" sz="3600" dirty="0" smtClean="0">
                <a:solidFill>
                  <a:schemeClr val="accent4"/>
                </a:solidFill>
              </a:rPr>
              <a:t>The Structure and Exposure of the Precambrian of Scotland </a:t>
            </a:r>
            <a:endParaRPr lang="en-GB" sz="3600" dirty="0">
              <a:solidFill>
                <a:schemeClr val="accent4"/>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057" y="1119566"/>
            <a:ext cx="3878285" cy="547587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0350" y="1134393"/>
            <a:ext cx="6841229" cy="2381157"/>
          </a:xfrm>
          <a:prstGeom prst="rect">
            <a:avLst/>
          </a:prstGeom>
        </p:spPr>
      </p:pic>
      <p:sp>
        <p:nvSpPr>
          <p:cNvPr id="5" name="TextBox 4"/>
          <p:cNvSpPr txBox="1"/>
          <p:nvPr/>
        </p:nvSpPr>
        <p:spPr>
          <a:xfrm>
            <a:off x="4682342" y="3556037"/>
            <a:ext cx="4389940" cy="2862322"/>
          </a:xfrm>
          <a:prstGeom prst="rect">
            <a:avLst/>
          </a:prstGeom>
          <a:noFill/>
        </p:spPr>
        <p:txBody>
          <a:bodyPr wrap="square" rtlCol="0">
            <a:spAutoFit/>
          </a:bodyPr>
          <a:lstStyle/>
          <a:p>
            <a:r>
              <a:rPr lang="en-GB" dirty="0" smtClean="0">
                <a:solidFill>
                  <a:srgbClr val="7030A0"/>
                </a:solidFill>
              </a:rPr>
              <a:t>Left: a map of </a:t>
            </a:r>
          </a:p>
          <a:p>
            <a:r>
              <a:rPr lang="en-GB" dirty="0" smtClean="0">
                <a:solidFill>
                  <a:srgbClr val="7030A0"/>
                </a:solidFill>
              </a:rPr>
              <a:t>the geological</a:t>
            </a:r>
          </a:p>
          <a:p>
            <a:r>
              <a:rPr lang="en-GB" dirty="0">
                <a:solidFill>
                  <a:srgbClr val="7030A0"/>
                </a:solidFill>
              </a:rPr>
              <a:t>t</a:t>
            </a:r>
            <a:r>
              <a:rPr lang="en-GB" dirty="0" smtClean="0">
                <a:solidFill>
                  <a:srgbClr val="7030A0"/>
                </a:solidFill>
              </a:rPr>
              <a:t>erranes, major rock </a:t>
            </a:r>
          </a:p>
          <a:p>
            <a:r>
              <a:rPr lang="en-GB" dirty="0" smtClean="0">
                <a:solidFill>
                  <a:srgbClr val="7030A0"/>
                </a:solidFill>
              </a:rPr>
              <a:t>formations and major faults  across</a:t>
            </a:r>
          </a:p>
          <a:p>
            <a:r>
              <a:rPr lang="en-GB" dirty="0" smtClean="0">
                <a:solidFill>
                  <a:srgbClr val="7030A0"/>
                </a:solidFill>
              </a:rPr>
              <a:t>Scotland, with the Precambrian covering</a:t>
            </a:r>
            <a:br>
              <a:rPr lang="en-GB" dirty="0" smtClean="0">
                <a:solidFill>
                  <a:srgbClr val="7030A0"/>
                </a:solidFill>
              </a:rPr>
            </a:br>
            <a:r>
              <a:rPr lang="en-GB" dirty="0" smtClean="0">
                <a:solidFill>
                  <a:srgbClr val="7030A0"/>
                </a:solidFill>
              </a:rPr>
              <a:t>the </a:t>
            </a:r>
            <a:r>
              <a:rPr lang="en-GB" dirty="0" err="1" smtClean="0">
                <a:solidFill>
                  <a:srgbClr val="7030A0"/>
                </a:solidFill>
              </a:rPr>
              <a:t>Lewisian</a:t>
            </a:r>
            <a:r>
              <a:rPr lang="en-GB" dirty="0" smtClean="0">
                <a:solidFill>
                  <a:srgbClr val="7030A0"/>
                </a:solidFill>
              </a:rPr>
              <a:t> (Archaean &amp; Paleoproterozoic), the </a:t>
            </a:r>
            <a:r>
              <a:rPr lang="en-GB" dirty="0" err="1" smtClean="0">
                <a:solidFill>
                  <a:srgbClr val="7030A0"/>
                </a:solidFill>
              </a:rPr>
              <a:t>Torridonian</a:t>
            </a:r>
            <a:r>
              <a:rPr lang="en-GB" dirty="0" smtClean="0">
                <a:solidFill>
                  <a:srgbClr val="7030A0"/>
                </a:solidFill>
              </a:rPr>
              <a:t> (</a:t>
            </a:r>
            <a:r>
              <a:rPr lang="en-GB" dirty="0" err="1" smtClean="0">
                <a:solidFill>
                  <a:srgbClr val="7030A0"/>
                </a:solidFill>
              </a:rPr>
              <a:t>Meso</a:t>
            </a:r>
            <a:r>
              <a:rPr lang="en-GB" dirty="0" smtClean="0">
                <a:solidFill>
                  <a:srgbClr val="7030A0"/>
                </a:solidFill>
              </a:rPr>
              <a:t> to Neoproterozoic), the </a:t>
            </a:r>
            <a:r>
              <a:rPr lang="en-GB" dirty="0" err="1" smtClean="0">
                <a:solidFill>
                  <a:srgbClr val="7030A0"/>
                </a:solidFill>
              </a:rPr>
              <a:t>Moinian</a:t>
            </a:r>
            <a:r>
              <a:rPr lang="en-GB" dirty="0" smtClean="0">
                <a:solidFill>
                  <a:srgbClr val="7030A0"/>
                </a:solidFill>
              </a:rPr>
              <a:t> and part of the </a:t>
            </a:r>
            <a:r>
              <a:rPr lang="en-GB" dirty="0" err="1" smtClean="0">
                <a:solidFill>
                  <a:srgbClr val="7030A0"/>
                </a:solidFill>
              </a:rPr>
              <a:t>Dalradian</a:t>
            </a:r>
            <a:r>
              <a:rPr lang="en-GB" dirty="0" smtClean="0">
                <a:solidFill>
                  <a:srgbClr val="7030A0"/>
                </a:solidFill>
              </a:rPr>
              <a:t>  (Neoproterozoic &amp; Cambrian, </a:t>
            </a:r>
            <a:r>
              <a:rPr lang="en-GB" dirty="0" smtClean="0">
                <a:solidFill>
                  <a:srgbClr val="FF0000"/>
                </a:solidFill>
              </a:rPr>
              <a:t>730-470 Ma </a:t>
            </a:r>
            <a:r>
              <a:rPr lang="en-GB" dirty="0" smtClean="0">
                <a:solidFill>
                  <a:srgbClr val="7030A0"/>
                </a:solidFill>
              </a:rPr>
              <a:t>) </a:t>
            </a:r>
            <a:br>
              <a:rPr lang="en-GB" dirty="0" smtClean="0">
                <a:solidFill>
                  <a:srgbClr val="7030A0"/>
                </a:solidFill>
              </a:rPr>
            </a:br>
            <a:r>
              <a:rPr lang="en-GB" dirty="0" smtClean="0">
                <a:solidFill>
                  <a:srgbClr val="7030A0"/>
                </a:solidFill>
              </a:rPr>
              <a:t>(from </a:t>
            </a:r>
            <a:r>
              <a:rPr lang="en-GB" dirty="0" err="1" smtClean="0">
                <a:solidFill>
                  <a:srgbClr val="7030A0"/>
                </a:solidFill>
              </a:rPr>
              <a:t>Toghill</a:t>
            </a:r>
            <a:r>
              <a:rPr lang="en-GB" dirty="0" smtClean="0">
                <a:solidFill>
                  <a:srgbClr val="7030A0"/>
                </a:solidFill>
              </a:rPr>
              <a:t> 2000: 25) </a:t>
            </a:r>
            <a:endParaRPr lang="en-GB" dirty="0">
              <a:solidFill>
                <a:srgbClr val="7030A0"/>
              </a:solidFill>
            </a:endParaRPr>
          </a:p>
        </p:txBody>
      </p:sp>
      <p:sp>
        <p:nvSpPr>
          <p:cNvPr id="7" name="TextBox 6"/>
          <p:cNvSpPr txBox="1"/>
          <p:nvPr/>
        </p:nvSpPr>
        <p:spPr>
          <a:xfrm>
            <a:off x="7222490" y="3401369"/>
            <a:ext cx="4617462" cy="1200329"/>
          </a:xfrm>
          <a:prstGeom prst="rect">
            <a:avLst/>
          </a:prstGeom>
          <a:noFill/>
        </p:spPr>
        <p:txBody>
          <a:bodyPr wrap="square" rtlCol="0">
            <a:spAutoFit/>
          </a:bodyPr>
          <a:lstStyle/>
          <a:p>
            <a:r>
              <a:rPr lang="en-GB" dirty="0" smtClean="0">
                <a:solidFill>
                  <a:srgbClr val="7030A0"/>
                </a:solidFill>
              </a:rPr>
              <a:t>Above: cross-section through the Precambrian Rocks – and Cambrian ‘filling’, shown by red lines – of North-West Scotland  (from </a:t>
            </a:r>
            <a:r>
              <a:rPr lang="en-GB" dirty="0" err="1" smtClean="0">
                <a:solidFill>
                  <a:srgbClr val="7030A0"/>
                </a:solidFill>
              </a:rPr>
              <a:t>Toghill</a:t>
            </a:r>
            <a:r>
              <a:rPr lang="en-GB" dirty="0">
                <a:solidFill>
                  <a:srgbClr val="7030A0"/>
                </a:solidFill>
              </a:rPr>
              <a:t> </a:t>
            </a:r>
            <a:r>
              <a:rPr lang="en-GB" dirty="0" smtClean="0">
                <a:solidFill>
                  <a:srgbClr val="7030A0"/>
                </a:solidFill>
              </a:rPr>
              <a:t>  </a:t>
            </a:r>
            <a:br>
              <a:rPr lang="en-GB" dirty="0" smtClean="0">
                <a:solidFill>
                  <a:srgbClr val="7030A0"/>
                </a:solidFill>
              </a:rPr>
            </a:br>
            <a:r>
              <a:rPr lang="en-GB" dirty="0" smtClean="0">
                <a:solidFill>
                  <a:srgbClr val="7030A0"/>
                </a:solidFill>
              </a:rPr>
              <a:t>                                                              2000: 23)</a:t>
            </a:r>
            <a:endParaRPr lang="en-GB" dirty="0">
              <a:solidFill>
                <a:srgbClr val="7030A0"/>
              </a:solidFill>
            </a:endParaRPr>
          </a:p>
        </p:txBody>
      </p:sp>
      <p:sp>
        <p:nvSpPr>
          <p:cNvPr id="34" name="TextBox 33"/>
          <p:cNvSpPr txBox="1"/>
          <p:nvPr/>
        </p:nvSpPr>
        <p:spPr>
          <a:xfrm>
            <a:off x="8913333" y="4665397"/>
            <a:ext cx="3024308" cy="1754326"/>
          </a:xfrm>
          <a:prstGeom prst="rect">
            <a:avLst/>
          </a:prstGeom>
          <a:noFill/>
        </p:spPr>
        <p:txBody>
          <a:bodyPr wrap="square" rtlCol="0">
            <a:spAutoFit/>
          </a:bodyPr>
          <a:lstStyle/>
          <a:p>
            <a:r>
              <a:rPr lang="en-GB" dirty="0" smtClean="0">
                <a:solidFill>
                  <a:schemeClr val="accent6">
                    <a:lumMod val="50000"/>
                  </a:schemeClr>
                </a:solidFill>
              </a:rPr>
              <a:t>The next slide details the sequential origination and transformation of these Precambrian rocks, drawing on </a:t>
            </a:r>
            <a:r>
              <a:rPr lang="en-GB" dirty="0" err="1" smtClean="0">
                <a:solidFill>
                  <a:schemeClr val="accent6">
                    <a:lumMod val="50000"/>
                  </a:schemeClr>
                </a:solidFill>
              </a:rPr>
              <a:t>Toghill</a:t>
            </a:r>
            <a:r>
              <a:rPr lang="en-GB" dirty="0" smtClean="0">
                <a:solidFill>
                  <a:schemeClr val="accent6">
                    <a:lumMod val="50000"/>
                  </a:schemeClr>
                </a:solidFill>
              </a:rPr>
              <a:t> 2000; Johnson et al 2011 and Strachan et al 2010  </a:t>
            </a:r>
            <a:endParaRPr lang="en-GB" dirty="0">
              <a:solidFill>
                <a:schemeClr val="accent6">
                  <a:lumMod val="50000"/>
                </a:schemeClr>
              </a:solidFill>
            </a:endParaRPr>
          </a:p>
        </p:txBody>
      </p:sp>
      <p:sp>
        <p:nvSpPr>
          <p:cNvPr id="6" name="TextBox 5"/>
          <p:cNvSpPr txBox="1"/>
          <p:nvPr/>
        </p:nvSpPr>
        <p:spPr>
          <a:xfrm>
            <a:off x="1756228" y="2039377"/>
            <a:ext cx="319314" cy="523220"/>
          </a:xfrm>
          <a:prstGeom prst="rect">
            <a:avLst/>
          </a:prstGeom>
          <a:noFill/>
        </p:spPr>
        <p:txBody>
          <a:bodyPr wrap="square" rtlCol="0">
            <a:spAutoFit/>
          </a:bodyPr>
          <a:lstStyle/>
          <a:p>
            <a:r>
              <a:rPr lang="en-GB" sz="2800" b="1" dirty="0" smtClean="0">
                <a:solidFill>
                  <a:srgbClr val="FF0000"/>
                </a:solidFill>
              </a:rPr>
              <a:t>L</a:t>
            </a:r>
            <a:endParaRPr lang="en-GB" sz="2800" b="1" dirty="0">
              <a:solidFill>
                <a:srgbClr val="FF0000"/>
              </a:solidFill>
            </a:endParaRPr>
          </a:p>
        </p:txBody>
      </p:sp>
      <p:sp>
        <p:nvSpPr>
          <p:cNvPr id="8" name="TextBox 7"/>
          <p:cNvSpPr txBox="1"/>
          <p:nvPr/>
        </p:nvSpPr>
        <p:spPr>
          <a:xfrm>
            <a:off x="1957754" y="2719938"/>
            <a:ext cx="716197" cy="523220"/>
          </a:xfrm>
          <a:prstGeom prst="rect">
            <a:avLst/>
          </a:prstGeom>
          <a:noFill/>
        </p:spPr>
        <p:txBody>
          <a:bodyPr wrap="square" rtlCol="0">
            <a:spAutoFit/>
          </a:bodyPr>
          <a:lstStyle/>
          <a:p>
            <a:r>
              <a:rPr lang="en-GB" sz="2800" b="1" dirty="0" smtClean="0">
                <a:solidFill>
                  <a:srgbClr val="FF0000"/>
                </a:solidFill>
              </a:rPr>
              <a:t>L+T</a:t>
            </a:r>
            <a:endParaRPr lang="en-GB" sz="2800" b="1" dirty="0">
              <a:solidFill>
                <a:srgbClr val="FF0000"/>
              </a:solidFill>
            </a:endParaRPr>
          </a:p>
        </p:txBody>
      </p:sp>
      <p:sp>
        <p:nvSpPr>
          <p:cNvPr id="9" name="TextBox 8"/>
          <p:cNvSpPr txBox="1"/>
          <p:nvPr/>
        </p:nvSpPr>
        <p:spPr>
          <a:xfrm>
            <a:off x="2586866" y="2568610"/>
            <a:ext cx="359342" cy="523220"/>
          </a:xfrm>
          <a:prstGeom prst="rect">
            <a:avLst/>
          </a:prstGeom>
          <a:noFill/>
        </p:spPr>
        <p:txBody>
          <a:bodyPr wrap="square" rtlCol="0">
            <a:spAutoFit/>
          </a:bodyPr>
          <a:lstStyle/>
          <a:p>
            <a:r>
              <a:rPr lang="en-GB" sz="2800" b="1" dirty="0" smtClean="0">
                <a:solidFill>
                  <a:srgbClr val="FF0000"/>
                </a:solidFill>
              </a:rPr>
              <a:t>M</a:t>
            </a:r>
            <a:endParaRPr lang="en-GB" sz="2800" b="1" dirty="0">
              <a:solidFill>
                <a:srgbClr val="FF0000"/>
              </a:solidFill>
            </a:endParaRPr>
          </a:p>
        </p:txBody>
      </p:sp>
      <p:sp>
        <p:nvSpPr>
          <p:cNvPr id="10" name="TextBox 9"/>
          <p:cNvSpPr txBox="1"/>
          <p:nvPr/>
        </p:nvSpPr>
        <p:spPr>
          <a:xfrm>
            <a:off x="2383666" y="4017654"/>
            <a:ext cx="290286" cy="523220"/>
          </a:xfrm>
          <a:prstGeom prst="rect">
            <a:avLst/>
          </a:prstGeom>
          <a:noFill/>
        </p:spPr>
        <p:txBody>
          <a:bodyPr wrap="square" rtlCol="0">
            <a:spAutoFit/>
          </a:bodyPr>
          <a:lstStyle/>
          <a:p>
            <a:r>
              <a:rPr lang="en-GB" sz="2800" b="1" dirty="0" smtClean="0">
                <a:solidFill>
                  <a:srgbClr val="FF0000"/>
                </a:solidFill>
              </a:rPr>
              <a:t>D</a:t>
            </a:r>
            <a:endParaRPr lang="en-GB" sz="2800" b="1" dirty="0">
              <a:solidFill>
                <a:srgbClr val="FF0000"/>
              </a:solidFill>
            </a:endParaRPr>
          </a:p>
        </p:txBody>
      </p:sp>
      <p:cxnSp>
        <p:nvCxnSpPr>
          <p:cNvPr id="12" name="Straight Connector 11"/>
          <p:cNvCxnSpPr/>
          <p:nvPr/>
        </p:nvCxnSpPr>
        <p:spPr>
          <a:xfrm>
            <a:off x="8310964" y="1847919"/>
            <a:ext cx="1641928" cy="62565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0132989" y="2019520"/>
            <a:ext cx="1392038" cy="37890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331832" y="2427026"/>
            <a:ext cx="336952" cy="523220"/>
          </a:xfrm>
          <a:prstGeom prst="rect">
            <a:avLst/>
          </a:prstGeom>
        </p:spPr>
        <p:txBody>
          <a:bodyPr wrap="none">
            <a:spAutoFit/>
          </a:bodyPr>
          <a:lstStyle/>
          <a:p>
            <a:r>
              <a:rPr lang="en-GB" sz="2800" b="1" dirty="0" smtClean="0">
                <a:solidFill>
                  <a:srgbClr val="FF0000"/>
                </a:solidFill>
              </a:rPr>
              <a:t>L</a:t>
            </a:r>
            <a:endParaRPr lang="en-GB" sz="2800" dirty="0"/>
          </a:p>
        </p:txBody>
      </p:sp>
      <p:sp>
        <p:nvSpPr>
          <p:cNvPr id="13" name="Rectangle 12"/>
          <p:cNvSpPr/>
          <p:nvPr/>
        </p:nvSpPr>
        <p:spPr>
          <a:xfrm>
            <a:off x="6616537" y="1414832"/>
            <a:ext cx="362600" cy="523220"/>
          </a:xfrm>
          <a:prstGeom prst="rect">
            <a:avLst/>
          </a:prstGeom>
        </p:spPr>
        <p:txBody>
          <a:bodyPr wrap="none">
            <a:spAutoFit/>
          </a:bodyPr>
          <a:lstStyle/>
          <a:p>
            <a:r>
              <a:rPr lang="en-GB" sz="2800" b="1" dirty="0" smtClean="0">
                <a:solidFill>
                  <a:srgbClr val="FF0000"/>
                </a:solidFill>
              </a:rPr>
              <a:t>T</a:t>
            </a:r>
            <a:endParaRPr lang="en-GB" sz="2800" b="1" dirty="0">
              <a:solidFill>
                <a:srgbClr val="FF0000"/>
              </a:solidFill>
            </a:endParaRPr>
          </a:p>
        </p:txBody>
      </p:sp>
      <p:sp>
        <p:nvSpPr>
          <p:cNvPr id="15" name="Rectangle 14"/>
          <p:cNvSpPr/>
          <p:nvPr/>
        </p:nvSpPr>
        <p:spPr>
          <a:xfrm>
            <a:off x="10425487" y="1253889"/>
            <a:ext cx="498855" cy="523220"/>
          </a:xfrm>
          <a:prstGeom prst="rect">
            <a:avLst/>
          </a:prstGeom>
        </p:spPr>
        <p:txBody>
          <a:bodyPr wrap="none">
            <a:spAutoFit/>
          </a:bodyPr>
          <a:lstStyle/>
          <a:p>
            <a:r>
              <a:rPr lang="en-GB" sz="2800" b="1" dirty="0">
                <a:solidFill>
                  <a:srgbClr val="FF0000"/>
                </a:solidFill>
              </a:rPr>
              <a:t>M</a:t>
            </a:r>
          </a:p>
        </p:txBody>
      </p:sp>
      <p:sp>
        <p:nvSpPr>
          <p:cNvPr id="16" name="Rectangle 15"/>
          <p:cNvSpPr/>
          <p:nvPr/>
        </p:nvSpPr>
        <p:spPr>
          <a:xfrm>
            <a:off x="7844361" y="1414832"/>
            <a:ext cx="362600" cy="523220"/>
          </a:xfrm>
          <a:prstGeom prst="rect">
            <a:avLst/>
          </a:prstGeom>
        </p:spPr>
        <p:txBody>
          <a:bodyPr wrap="none">
            <a:spAutoFit/>
          </a:bodyPr>
          <a:lstStyle/>
          <a:p>
            <a:r>
              <a:rPr lang="en-GB" sz="2800" b="1" dirty="0">
                <a:solidFill>
                  <a:srgbClr val="FF0000"/>
                </a:solidFill>
              </a:rPr>
              <a:t>T</a:t>
            </a:r>
          </a:p>
        </p:txBody>
      </p:sp>
    </p:spTree>
    <p:extLst>
      <p:ext uri="{BB962C8B-B14F-4D97-AF65-F5344CB8AC3E}">
        <p14:creationId xmlns:p14="http://schemas.microsoft.com/office/powerpoint/2010/main" val="146385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1000"/>
                                        <p:tgtEl>
                                          <p:spTgt spid="7"/>
                                        </p:tgtEl>
                                      </p:cBhvr>
                                    </p:animEffect>
                                    <p:anim calcmode="lin" valueType="num">
                                      <p:cBhvr>
                                        <p:cTn id="57" dur="1000" fill="hold"/>
                                        <p:tgtEl>
                                          <p:spTgt spid="7"/>
                                        </p:tgtEl>
                                        <p:attrNameLst>
                                          <p:attrName>ppt_x</p:attrName>
                                        </p:attrNameLst>
                                      </p:cBhvr>
                                      <p:tavLst>
                                        <p:tav tm="0">
                                          <p:val>
                                            <p:strVal val="#ppt_x"/>
                                          </p:val>
                                        </p:tav>
                                        <p:tav tm="100000">
                                          <p:val>
                                            <p:strVal val="#ppt_x"/>
                                          </p:val>
                                        </p:tav>
                                      </p:tavLst>
                                    </p:anim>
                                    <p:anim calcmode="lin" valueType="num">
                                      <p:cBhvr>
                                        <p:cTn id="5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ppt_x"/>
                                          </p:val>
                                        </p:tav>
                                        <p:tav tm="100000">
                                          <p:val>
                                            <p:strVal val="#ppt_x"/>
                                          </p:val>
                                        </p:tav>
                                      </p:tavLst>
                                    </p:anim>
                                    <p:anim calcmode="lin" valueType="num">
                                      <p:cBhvr additive="base">
                                        <p:cTn id="6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500" fill="hold"/>
                                        <p:tgtEl>
                                          <p:spTgt spid="11"/>
                                        </p:tgtEl>
                                        <p:attrNameLst>
                                          <p:attrName>ppt_x</p:attrName>
                                        </p:attrNameLst>
                                      </p:cBhvr>
                                      <p:tavLst>
                                        <p:tav tm="0">
                                          <p:val>
                                            <p:strVal val="#ppt_x"/>
                                          </p:val>
                                        </p:tav>
                                        <p:tav tm="100000">
                                          <p:val>
                                            <p:strVal val="#ppt_x"/>
                                          </p:val>
                                        </p:tav>
                                      </p:tavLst>
                                    </p:anim>
                                    <p:anim calcmode="lin" valueType="num">
                                      <p:cBhvr additive="base">
                                        <p:cTn id="7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additive="base">
                                        <p:cTn id="87" dur="500" fill="hold"/>
                                        <p:tgtEl>
                                          <p:spTgt spid="16"/>
                                        </p:tgtEl>
                                        <p:attrNameLst>
                                          <p:attrName>ppt_x</p:attrName>
                                        </p:attrNameLst>
                                      </p:cBhvr>
                                      <p:tavLst>
                                        <p:tav tm="0">
                                          <p:val>
                                            <p:strVal val="#ppt_x"/>
                                          </p:val>
                                        </p:tav>
                                        <p:tav tm="100000">
                                          <p:val>
                                            <p:strVal val="#ppt_x"/>
                                          </p:val>
                                        </p:tav>
                                      </p:tavLst>
                                    </p:anim>
                                    <p:anim calcmode="lin" valueType="num">
                                      <p:cBhvr additive="base">
                                        <p:cTn id="8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additive="base">
                                        <p:cTn id="93" dur="500" fill="hold"/>
                                        <p:tgtEl>
                                          <p:spTgt spid="15"/>
                                        </p:tgtEl>
                                        <p:attrNameLst>
                                          <p:attrName>ppt_x</p:attrName>
                                        </p:attrNameLst>
                                      </p:cBhvr>
                                      <p:tavLst>
                                        <p:tav tm="0">
                                          <p:val>
                                            <p:strVal val="#ppt_x"/>
                                          </p:val>
                                        </p:tav>
                                        <p:tav tm="100000">
                                          <p:val>
                                            <p:strVal val="#ppt_x"/>
                                          </p:val>
                                        </p:tav>
                                      </p:tavLst>
                                    </p:anim>
                                    <p:anim calcmode="lin" valueType="num">
                                      <p:cBhvr additive="base">
                                        <p:cTn id="9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1000"/>
                                        <p:tgtEl>
                                          <p:spTgt spid="34"/>
                                        </p:tgtEl>
                                      </p:cBhvr>
                                    </p:animEffect>
                                    <p:anim calcmode="lin" valueType="num">
                                      <p:cBhvr>
                                        <p:cTn id="100" dur="1000" fill="hold"/>
                                        <p:tgtEl>
                                          <p:spTgt spid="34"/>
                                        </p:tgtEl>
                                        <p:attrNameLst>
                                          <p:attrName>ppt_x</p:attrName>
                                        </p:attrNameLst>
                                      </p:cBhvr>
                                      <p:tavLst>
                                        <p:tav tm="0">
                                          <p:val>
                                            <p:strVal val="#ppt_x"/>
                                          </p:val>
                                        </p:tav>
                                        <p:tav tm="100000">
                                          <p:val>
                                            <p:strVal val="#ppt_x"/>
                                          </p:val>
                                        </p:tav>
                                      </p:tavLst>
                                    </p:anim>
                                    <p:anim calcmode="lin" valueType="num">
                                      <p:cBhvr>
                                        <p:cTn id="10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34" grpId="0"/>
      <p:bldP spid="6" grpId="0"/>
      <p:bldP spid="8" grpId="0"/>
      <p:bldP spid="9" grpId="0"/>
      <p:bldP spid="10" grpId="0"/>
      <p:bldP spid="11" grpId="0"/>
      <p:bldP spid="13" grpId="0"/>
      <p:bldP spid="15" grpId="0"/>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981" y="253462"/>
            <a:ext cx="4121238" cy="923330"/>
          </a:xfrm>
          <a:prstGeom prst="rect">
            <a:avLst/>
          </a:prstGeom>
          <a:noFill/>
        </p:spPr>
        <p:txBody>
          <a:bodyPr wrap="square" rtlCol="0">
            <a:spAutoFit/>
          </a:bodyPr>
          <a:lstStyle/>
          <a:p>
            <a:pPr algn="ctr"/>
            <a:r>
              <a:rPr lang="en-GB" b="1" dirty="0" smtClean="0"/>
              <a:t>Formation and Reformation of the </a:t>
            </a:r>
            <a:r>
              <a:rPr lang="en-GB" b="1" dirty="0" err="1" smtClean="0">
                <a:solidFill>
                  <a:srgbClr val="7030A0"/>
                </a:solidFill>
              </a:rPr>
              <a:t>Lewisian</a:t>
            </a:r>
            <a:r>
              <a:rPr lang="en-GB" b="1" dirty="0" smtClean="0">
                <a:solidFill>
                  <a:srgbClr val="7030A0"/>
                </a:solidFill>
              </a:rPr>
              <a:t> Gneiss Complex</a:t>
            </a:r>
            <a:r>
              <a:rPr lang="en-GB" b="1" dirty="0" smtClean="0"/>
              <a:t>, Britain’s Oldest (Archaean &amp; Paleoproterozoic) Rock</a:t>
            </a:r>
            <a:endParaRPr lang="en-GB" b="1" dirty="0"/>
          </a:p>
        </p:txBody>
      </p:sp>
      <p:sp>
        <p:nvSpPr>
          <p:cNvPr id="3" name="TextBox 2"/>
          <p:cNvSpPr txBox="1"/>
          <p:nvPr/>
        </p:nvSpPr>
        <p:spPr>
          <a:xfrm>
            <a:off x="511970" y="1421059"/>
            <a:ext cx="3992449" cy="1200329"/>
          </a:xfrm>
          <a:prstGeom prst="rect">
            <a:avLst/>
          </a:prstGeom>
          <a:noFill/>
        </p:spPr>
        <p:txBody>
          <a:bodyPr wrap="square" rtlCol="0">
            <a:spAutoFit/>
          </a:bodyPr>
          <a:lstStyle/>
          <a:p>
            <a:pPr algn="ctr"/>
            <a:r>
              <a:rPr lang="en-GB" dirty="0" smtClean="0"/>
              <a:t>Initially igneous rocks implicated</a:t>
            </a:r>
            <a:br>
              <a:rPr lang="en-GB" dirty="0" smtClean="0"/>
            </a:br>
            <a:r>
              <a:rPr lang="en-GB" dirty="0" smtClean="0"/>
              <a:t>in formation of continents (part of </a:t>
            </a:r>
            <a:r>
              <a:rPr lang="en-GB" dirty="0" err="1" smtClean="0"/>
              <a:t>Laurentia</a:t>
            </a:r>
            <a:r>
              <a:rPr lang="en-GB" dirty="0" smtClean="0"/>
              <a:t>) in anoxic conditions during Archaean (</a:t>
            </a:r>
            <a:r>
              <a:rPr lang="en-GB" dirty="0" smtClean="0">
                <a:solidFill>
                  <a:srgbClr val="FF0000"/>
                </a:solidFill>
              </a:rPr>
              <a:t>3030-2800 Ma</a:t>
            </a:r>
            <a:r>
              <a:rPr lang="en-GB" dirty="0" smtClean="0"/>
              <a:t>)   </a:t>
            </a:r>
            <a:endParaRPr lang="en-GB" dirty="0"/>
          </a:p>
        </p:txBody>
      </p:sp>
      <p:sp>
        <p:nvSpPr>
          <p:cNvPr id="4" name="TextBox 3"/>
          <p:cNvSpPr txBox="1"/>
          <p:nvPr/>
        </p:nvSpPr>
        <p:spPr>
          <a:xfrm>
            <a:off x="528032" y="2842487"/>
            <a:ext cx="4101921" cy="1477328"/>
          </a:xfrm>
          <a:prstGeom prst="rect">
            <a:avLst/>
          </a:prstGeom>
          <a:noFill/>
        </p:spPr>
        <p:txBody>
          <a:bodyPr wrap="square" rtlCol="0">
            <a:spAutoFit/>
          </a:bodyPr>
          <a:lstStyle/>
          <a:p>
            <a:pPr algn="ctr"/>
            <a:r>
              <a:rPr lang="en-GB" dirty="0" smtClean="0"/>
              <a:t>Several major episodes of metamorphosis – </a:t>
            </a:r>
            <a:r>
              <a:rPr lang="en-GB" dirty="0" err="1" smtClean="0"/>
              <a:t>Badcallian</a:t>
            </a:r>
            <a:r>
              <a:rPr lang="en-GB" dirty="0" smtClean="0"/>
              <a:t> (</a:t>
            </a:r>
            <a:r>
              <a:rPr lang="en-GB" dirty="0" smtClean="0">
                <a:solidFill>
                  <a:srgbClr val="FF0000"/>
                </a:solidFill>
              </a:rPr>
              <a:t>2490 Ma</a:t>
            </a:r>
            <a:r>
              <a:rPr lang="en-GB" dirty="0" smtClean="0"/>
              <a:t>), </a:t>
            </a:r>
            <a:r>
              <a:rPr lang="en-GB" dirty="0" err="1" smtClean="0"/>
              <a:t>Scourian</a:t>
            </a:r>
            <a:r>
              <a:rPr lang="en-GB" dirty="0" smtClean="0"/>
              <a:t> (</a:t>
            </a:r>
            <a:r>
              <a:rPr lang="en-GB" dirty="0" smtClean="0">
                <a:solidFill>
                  <a:srgbClr val="FF0000"/>
                </a:solidFill>
              </a:rPr>
              <a:t>2400-2000 Ma</a:t>
            </a:r>
            <a:r>
              <a:rPr lang="en-GB" dirty="0" smtClean="0"/>
              <a:t>) then </a:t>
            </a:r>
            <a:r>
              <a:rPr lang="en-GB" dirty="0" err="1" smtClean="0"/>
              <a:t>Laxfordian</a:t>
            </a:r>
            <a:r>
              <a:rPr lang="en-GB" dirty="0" smtClean="0"/>
              <a:t> (</a:t>
            </a:r>
            <a:r>
              <a:rPr lang="en-GB" dirty="0" smtClean="0">
                <a:solidFill>
                  <a:srgbClr val="FF0000"/>
                </a:solidFill>
              </a:rPr>
              <a:t>1940-1670 Ma</a:t>
            </a:r>
            <a:r>
              <a:rPr lang="en-GB" dirty="0" smtClean="0"/>
              <a:t>), with some sedimentation and suite of intruded dykes within gneiss</a:t>
            </a:r>
            <a:endParaRPr lang="en-GB" dirty="0"/>
          </a:p>
        </p:txBody>
      </p:sp>
      <p:sp>
        <p:nvSpPr>
          <p:cNvPr id="5" name="TextBox 4"/>
          <p:cNvSpPr txBox="1"/>
          <p:nvPr/>
        </p:nvSpPr>
        <p:spPr>
          <a:xfrm>
            <a:off x="447576" y="4475455"/>
            <a:ext cx="4121239" cy="1200329"/>
          </a:xfrm>
          <a:prstGeom prst="rect">
            <a:avLst/>
          </a:prstGeom>
          <a:noFill/>
        </p:spPr>
        <p:txBody>
          <a:bodyPr wrap="square" rtlCol="0">
            <a:spAutoFit/>
          </a:bodyPr>
          <a:lstStyle/>
          <a:p>
            <a:pPr algn="ctr"/>
            <a:r>
              <a:rPr lang="en-GB" dirty="0" smtClean="0"/>
              <a:t>Prolonged erosion leaves deeply eroded </a:t>
            </a:r>
            <a:r>
              <a:rPr lang="en-GB" dirty="0" err="1" smtClean="0"/>
              <a:t>Lewisian</a:t>
            </a:r>
            <a:r>
              <a:rPr lang="en-GB" dirty="0" smtClean="0"/>
              <a:t> gneiss landscape and unconformity before massive sedimentary sandstone deposit </a:t>
            </a:r>
            <a:endParaRPr lang="en-GB" dirty="0"/>
          </a:p>
        </p:txBody>
      </p:sp>
      <p:sp>
        <p:nvSpPr>
          <p:cNvPr id="6" name="TextBox 5"/>
          <p:cNvSpPr txBox="1"/>
          <p:nvPr/>
        </p:nvSpPr>
        <p:spPr>
          <a:xfrm>
            <a:off x="540911" y="5843777"/>
            <a:ext cx="3889419" cy="646331"/>
          </a:xfrm>
          <a:prstGeom prst="rect">
            <a:avLst/>
          </a:prstGeom>
          <a:noFill/>
        </p:spPr>
        <p:txBody>
          <a:bodyPr wrap="square" rtlCol="0">
            <a:spAutoFit/>
          </a:bodyPr>
          <a:lstStyle/>
          <a:p>
            <a:pPr algn="ctr"/>
            <a:r>
              <a:rPr lang="en-GB" dirty="0" smtClean="0">
                <a:solidFill>
                  <a:schemeClr val="accent2">
                    <a:lumMod val="50000"/>
                  </a:schemeClr>
                </a:solidFill>
              </a:rPr>
              <a:t>{</a:t>
            </a:r>
            <a:r>
              <a:rPr lang="en-GB" b="1" i="1" dirty="0" smtClean="0">
                <a:solidFill>
                  <a:schemeClr val="accent2">
                    <a:lumMod val="50000"/>
                  </a:schemeClr>
                </a:solidFill>
              </a:rPr>
              <a:t>Later exhumation </a:t>
            </a:r>
            <a:r>
              <a:rPr lang="en-GB" dirty="0" smtClean="0">
                <a:solidFill>
                  <a:schemeClr val="accent2">
                    <a:lumMod val="50000"/>
                  </a:schemeClr>
                </a:solidFill>
              </a:rPr>
              <a:t>of ancient </a:t>
            </a:r>
            <a:r>
              <a:rPr lang="en-GB" dirty="0" err="1" smtClean="0">
                <a:solidFill>
                  <a:schemeClr val="accent2">
                    <a:lumMod val="50000"/>
                  </a:schemeClr>
                </a:solidFill>
              </a:rPr>
              <a:t>cnoc</a:t>
            </a:r>
            <a:r>
              <a:rPr lang="en-GB" dirty="0" smtClean="0">
                <a:solidFill>
                  <a:schemeClr val="accent2">
                    <a:lumMod val="50000"/>
                  </a:schemeClr>
                </a:solidFill>
              </a:rPr>
              <a:t> and </a:t>
            </a:r>
            <a:r>
              <a:rPr lang="en-GB" dirty="0" err="1" smtClean="0">
                <a:solidFill>
                  <a:schemeClr val="accent2">
                    <a:lumMod val="50000"/>
                  </a:schemeClr>
                </a:solidFill>
              </a:rPr>
              <a:t>lochan</a:t>
            </a:r>
            <a:r>
              <a:rPr lang="en-GB" dirty="0" smtClean="0">
                <a:solidFill>
                  <a:schemeClr val="accent2">
                    <a:lumMod val="50000"/>
                  </a:schemeClr>
                </a:solidFill>
              </a:rPr>
              <a:t> landscape as sandstone eroded}</a:t>
            </a:r>
            <a:endParaRPr lang="en-GB" dirty="0"/>
          </a:p>
        </p:txBody>
      </p:sp>
      <p:cxnSp>
        <p:nvCxnSpPr>
          <p:cNvPr id="8" name="Straight Arrow Connector 7"/>
          <p:cNvCxnSpPr/>
          <p:nvPr/>
        </p:nvCxnSpPr>
        <p:spPr>
          <a:xfrm flipH="1">
            <a:off x="2510068" y="2565490"/>
            <a:ext cx="2" cy="383772"/>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540357" y="4319815"/>
            <a:ext cx="0" cy="254984"/>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508196" y="5686315"/>
            <a:ext cx="1" cy="254984"/>
          </a:xfrm>
          <a:prstGeom prst="straightConnector1">
            <a:avLst/>
          </a:prstGeom>
          <a:ln w="2857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720106" y="224094"/>
            <a:ext cx="3541690" cy="923330"/>
          </a:xfrm>
          <a:prstGeom prst="rect">
            <a:avLst/>
          </a:prstGeom>
          <a:noFill/>
        </p:spPr>
        <p:txBody>
          <a:bodyPr wrap="square" rtlCol="0">
            <a:spAutoFit/>
          </a:bodyPr>
          <a:lstStyle/>
          <a:p>
            <a:pPr algn="ctr"/>
            <a:r>
              <a:rPr lang="en-GB" b="1" dirty="0" err="1" smtClean="0"/>
              <a:t>Meso</a:t>
            </a:r>
            <a:r>
              <a:rPr lang="en-GB" b="1" dirty="0" smtClean="0"/>
              <a:t> to Neoproterozoic Formation and Erosion of </a:t>
            </a:r>
            <a:r>
              <a:rPr lang="en-GB" b="1" dirty="0" err="1" smtClean="0">
                <a:solidFill>
                  <a:srgbClr val="7030A0"/>
                </a:solidFill>
              </a:rPr>
              <a:t>Torridonian</a:t>
            </a:r>
            <a:r>
              <a:rPr lang="en-GB" b="1" dirty="0" smtClean="0">
                <a:solidFill>
                  <a:srgbClr val="7030A0"/>
                </a:solidFill>
              </a:rPr>
              <a:t> Sandstone</a:t>
            </a:r>
            <a:r>
              <a:rPr lang="en-GB" b="1" dirty="0" smtClean="0"/>
              <a:t> and Conglomerate  </a:t>
            </a:r>
            <a:endParaRPr lang="en-GB" b="1" dirty="0"/>
          </a:p>
        </p:txBody>
      </p:sp>
      <p:sp>
        <p:nvSpPr>
          <p:cNvPr id="9" name="TextBox 8"/>
          <p:cNvSpPr txBox="1"/>
          <p:nvPr/>
        </p:nvSpPr>
        <p:spPr>
          <a:xfrm>
            <a:off x="4842578" y="1209476"/>
            <a:ext cx="3322749" cy="1477328"/>
          </a:xfrm>
          <a:prstGeom prst="rect">
            <a:avLst/>
          </a:prstGeom>
          <a:noFill/>
        </p:spPr>
        <p:txBody>
          <a:bodyPr wrap="square" rtlCol="0">
            <a:spAutoFit/>
          </a:bodyPr>
          <a:lstStyle/>
          <a:p>
            <a:pPr algn="ctr"/>
            <a:r>
              <a:rPr lang="en-GB" dirty="0" smtClean="0"/>
              <a:t>Massive volume of sedimentary sandstone (with microbial mats) deposited on eroded </a:t>
            </a:r>
            <a:r>
              <a:rPr lang="en-GB" dirty="0" err="1" smtClean="0"/>
              <a:t>Lewisian</a:t>
            </a:r>
            <a:r>
              <a:rPr lang="en-GB" dirty="0" smtClean="0"/>
              <a:t> landscape by rivers and lakes in hot climate (</a:t>
            </a:r>
            <a:r>
              <a:rPr lang="en-GB" dirty="0" smtClean="0">
                <a:solidFill>
                  <a:srgbClr val="FF0000"/>
                </a:solidFill>
              </a:rPr>
              <a:t>1200-700 Ma</a:t>
            </a:r>
            <a:r>
              <a:rPr lang="en-GB" dirty="0" smtClean="0"/>
              <a:t>)</a:t>
            </a:r>
            <a:endParaRPr lang="en-GB" dirty="0"/>
          </a:p>
        </p:txBody>
      </p:sp>
      <p:sp>
        <p:nvSpPr>
          <p:cNvPr id="10" name="TextBox 9"/>
          <p:cNvSpPr txBox="1"/>
          <p:nvPr/>
        </p:nvSpPr>
        <p:spPr>
          <a:xfrm>
            <a:off x="4888838" y="3025823"/>
            <a:ext cx="3322749" cy="1754326"/>
          </a:xfrm>
          <a:prstGeom prst="rect">
            <a:avLst/>
          </a:prstGeom>
          <a:noFill/>
        </p:spPr>
        <p:txBody>
          <a:bodyPr wrap="square" rtlCol="0">
            <a:spAutoFit/>
          </a:bodyPr>
          <a:lstStyle/>
          <a:p>
            <a:pPr algn="ctr"/>
            <a:r>
              <a:rPr lang="en-GB" dirty="0" smtClean="0"/>
              <a:t>Partial erosion of horizontal bedded sandstones followed by inundation by sea and deposition of newer sand and limestones </a:t>
            </a:r>
            <a:r>
              <a:rPr lang="en-GB" b="1" i="1" dirty="0" smtClean="0"/>
              <a:t>{</a:t>
            </a:r>
            <a:r>
              <a:rPr lang="en-GB" b="1" i="1" dirty="0" smtClean="0">
                <a:solidFill>
                  <a:schemeClr val="accent2">
                    <a:lumMod val="50000"/>
                  </a:schemeClr>
                </a:solidFill>
              </a:rPr>
              <a:t>later</a:t>
            </a:r>
            <a:r>
              <a:rPr lang="en-GB" dirty="0" smtClean="0">
                <a:solidFill>
                  <a:schemeClr val="accent2">
                    <a:lumMod val="50000"/>
                  </a:schemeClr>
                </a:solidFill>
              </a:rPr>
              <a:t> metamorphosed into Cambrian quartzite (</a:t>
            </a:r>
            <a:r>
              <a:rPr lang="en-GB" dirty="0" smtClean="0">
                <a:solidFill>
                  <a:srgbClr val="FF0000"/>
                </a:solidFill>
              </a:rPr>
              <a:t>544 Ma</a:t>
            </a:r>
            <a:r>
              <a:rPr lang="en-GB" dirty="0" smtClean="0">
                <a:solidFill>
                  <a:schemeClr val="accent2">
                    <a:lumMod val="50000"/>
                  </a:schemeClr>
                </a:solidFill>
              </a:rPr>
              <a:t>)}</a:t>
            </a:r>
            <a:endParaRPr lang="en-GB" dirty="0">
              <a:solidFill>
                <a:schemeClr val="accent2">
                  <a:lumMod val="50000"/>
                </a:schemeClr>
              </a:solidFill>
            </a:endParaRPr>
          </a:p>
        </p:txBody>
      </p:sp>
      <p:sp>
        <p:nvSpPr>
          <p:cNvPr id="12" name="TextBox 11"/>
          <p:cNvSpPr txBox="1"/>
          <p:nvPr/>
        </p:nvSpPr>
        <p:spPr>
          <a:xfrm>
            <a:off x="4829577" y="4919647"/>
            <a:ext cx="3322749" cy="1477328"/>
          </a:xfrm>
          <a:prstGeom prst="rect">
            <a:avLst/>
          </a:prstGeom>
          <a:noFill/>
        </p:spPr>
        <p:txBody>
          <a:bodyPr wrap="square" rtlCol="0">
            <a:spAutoFit/>
          </a:bodyPr>
          <a:lstStyle/>
          <a:p>
            <a:pPr algn="ctr"/>
            <a:r>
              <a:rPr lang="en-GB" dirty="0" smtClean="0">
                <a:solidFill>
                  <a:schemeClr val="accent2">
                    <a:lumMod val="50000"/>
                  </a:schemeClr>
                </a:solidFill>
              </a:rPr>
              <a:t>{</a:t>
            </a:r>
            <a:r>
              <a:rPr lang="en-GB" b="1" i="1" dirty="0" smtClean="0">
                <a:solidFill>
                  <a:schemeClr val="accent2">
                    <a:lumMod val="50000"/>
                  </a:schemeClr>
                </a:solidFill>
              </a:rPr>
              <a:t>Long processes of further erosion </a:t>
            </a:r>
            <a:r>
              <a:rPr lang="en-GB" dirty="0" smtClean="0">
                <a:solidFill>
                  <a:schemeClr val="accent2">
                    <a:lumMod val="50000"/>
                  </a:schemeClr>
                </a:solidFill>
              </a:rPr>
              <a:t>left isolated mountains of sandstone topped with Cambrian quartzite and surrounded by ancient </a:t>
            </a:r>
            <a:r>
              <a:rPr lang="en-GB" dirty="0" err="1" smtClean="0">
                <a:solidFill>
                  <a:schemeClr val="accent2">
                    <a:lumMod val="50000"/>
                  </a:schemeClr>
                </a:solidFill>
              </a:rPr>
              <a:t>Lewisian</a:t>
            </a:r>
            <a:r>
              <a:rPr lang="en-GB" dirty="0" smtClean="0">
                <a:solidFill>
                  <a:schemeClr val="accent2">
                    <a:lumMod val="50000"/>
                  </a:schemeClr>
                </a:solidFill>
              </a:rPr>
              <a:t> landscape}</a:t>
            </a:r>
            <a:endParaRPr lang="en-GB" dirty="0">
              <a:solidFill>
                <a:schemeClr val="accent2">
                  <a:lumMod val="50000"/>
                </a:schemeClr>
              </a:solidFill>
            </a:endParaRPr>
          </a:p>
        </p:txBody>
      </p:sp>
      <p:cxnSp>
        <p:nvCxnSpPr>
          <p:cNvPr id="15" name="Straight Arrow Connector 14"/>
          <p:cNvCxnSpPr>
            <a:stCxn id="9" idx="2"/>
          </p:cNvCxnSpPr>
          <p:nvPr/>
        </p:nvCxnSpPr>
        <p:spPr>
          <a:xfrm>
            <a:off x="6503953" y="2686804"/>
            <a:ext cx="12879" cy="351472"/>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528278" y="4733060"/>
            <a:ext cx="0" cy="253915"/>
          </a:xfrm>
          <a:prstGeom prst="straightConnector1">
            <a:avLst/>
          </a:prstGeom>
          <a:ln w="2857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4430330" y="2621388"/>
            <a:ext cx="579552" cy="2284805"/>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994986" y="163392"/>
            <a:ext cx="4254827" cy="923330"/>
          </a:xfrm>
          <a:prstGeom prst="rect">
            <a:avLst/>
          </a:prstGeom>
          <a:noFill/>
        </p:spPr>
        <p:txBody>
          <a:bodyPr wrap="square" rtlCol="0">
            <a:spAutoFit/>
          </a:bodyPr>
          <a:lstStyle/>
          <a:p>
            <a:pPr algn="ctr"/>
            <a:r>
              <a:rPr lang="en-GB" b="1" dirty="0" smtClean="0"/>
              <a:t>Neoproterozoic Formation and Reformation of the complex </a:t>
            </a:r>
          </a:p>
          <a:p>
            <a:pPr algn="ctr"/>
            <a:r>
              <a:rPr lang="en-GB" b="1" dirty="0" err="1" smtClean="0">
                <a:solidFill>
                  <a:srgbClr val="7030A0"/>
                </a:solidFill>
              </a:rPr>
              <a:t>Moine</a:t>
            </a:r>
            <a:r>
              <a:rPr lang="en-GB" b="1" dirty="0" smtClean="0">
                <a:solidFill>
                  <a:srgbClr val="7030A0"/>
                </a:solidFill>
              </a:rPr>
              <a:t> Schists</a:t>
            </a:r>
            <a:endParaRPr lang="en-GB" b="1" dirty="0">
              <a:solidFill>
                <a:srgbClr val="7030A0"/>
              </a:solidFill>
            </a:endParaRPr>
          </a:p>
        </p:txBody>
      </p:sp>
      <p:sp>
        <p:nvSpPr>
          <p:cNvPr id="23" name="TextBox 22"/>
          <p:cNvSpPr txBox="1"/>
          <p:nvPr/>
        </p:nvSpPr>
        <p:spPr>
          <a:xfrm>
            <a:off x="8551573" y="1091683"/>
            <a:ext cx="3253164" cy="1477328"/>
          </a:xfrm>
          <a:prstGeom prst="rect">
            <a:avLst/>
          </a:prstGeom>
          <a:noFill/>
        </p:spPr>
        <p:txBody>
          <a:bodyPr wrap="square" rtlCol="0">
            <a:spAutoFit/>
          </a:bodyPr>
          <a:lstStyle/>
          <a:p>
            <a:pPr algn="ctr"/>
            <a:r>
              <a:rPr lang="en-GB" dirty="0" smtClean="0"/>
              <a:t>Sandstones and shales from erosion of </a:t>
            </a:r>
            <a:r>
              <a:rPr lang="en-GB" dirty="0" err="1" smtClean="0"/>
              <a:t>Rodinian</a:t>
            </a:r>
            <a:r>
              <a:rPr lang="en-GB" dirty="0" smtClean="0"/>
              <a:t> mountains deposited in east between </a:t>
            </a:r>
            <a:r>
              <a:rPr lang="en-GB" dirty="0" smtClean="0">
                <a:solidFill>
                  <a:srgbClr val="FF0000"/>
                </a:solidFill>
              </a:rPr>
              <a:t>1000-870 Ma</a:t>
            </a:r>
            <a:r>
              <a:rPr lang="en-GB" dirty="0" smtClean="0"/>
              <a:t>, including fragments of </a:t>
            </a:r>
            <a:r>
              <a:rPr lang="en-GB" dirty="0" err="1" smtClean="0"/>
              <a:t>Lewisian</a:t>
            </a:r>
            <a:r>
              <a:rPr lang="en-GB" dirty="0" smtClean="0"/>
              <a:t> gneiss </a:t>
            </a:r>
            <a:endParaRPr lang="en-GB" dirty="0"/>
          </a:p>
        </p:txBody>
      </p:sp>
      <p:sp>
        <p:nvSpPr>
          <p:cNvPr id="24" name="TextBox 23"/>
          <p:cNvSpPr txBox="1"/>
          <p:nvPr/>
        </p:nvSpPr>
        <p:spPr>
          <a:xfrm>
            <a:off x="8765323" y="2673075"/>
            <a:ext cx="3039414" cy="1200329"/>
          </a:xfrm>
          <a:prstGeom prst="rect">
            <a:avLst/>
          </a:prstGeom>
          <a:noFill/>
        </p:spPr>
        <p:txBody>
          <a:bodyPr wrap="square" rtlCol="0">
            <a:spAutoFit/>
          </a:bodyPr>
          <a:lstStyle/>
          <a:p>
            <a:pPr algn="ctr"/>
            <a:r>
              <a:rPr lang="en-GB" dirty="0" smtClean="0"/>
              <a:t>Metamorphic episodes around </a:t>
            </a:r>
            <a:r>
              <a:rPr lang="en-GB" dirty="0" smtClean="0">
                <a:solidFill>
                  <a:srgbClr val="FF0000"/>
                </a:solidFill>
              </a:rPr>
              <a:t>1000,  800 </a:t>
            </a:r>
            <a:r>
              <a:rPr lang="en-GB" dirty="0" smtClean="0"/>
              <a:t>{</a:t>
            </a:r>
            <a:r>
              <a:rPr lang="en-GB" dirty="0" smtClean="0">
                <a:solidFill>
                  <a:schemeClr val="accent2">
                    <a:lumMod val="50000"/>
                  </a:schemeClr>
                </a:solidFill>
              </a:rPr>
              <a:t>and </a:t>
            </a:r>
            <a:r>
              <a:rPr lang="en-GB" dirty="0" smtClean="0">
                <a:solidFill>
                  <a:srgbClr val="FF0000"/>
                </a:solidFill>
              </a:rPr>
              <a:t>460</a:t>
            </a:r>
            <a:r>
              <a:rPr lang="en-GB" dirty="0" smtClean="0">
                <a:solidFill>
                  <a:schemeClr val="accent2">
                    <a:lumMod val="50000"/>
                  </a:schemeClr>
                </a:solidFill>
              </a:rPr>
              <a:t>} Ma </a:t>
            </a:r>
            <a:r>
              <a:rPr lang="en-GB" dirty="0" smtClean="0"/>
              <a:t>transformed sandstones and shales into banded schists</a:t>
            </a:r>
            <a:endParaRPr lang="en-GB" dirty="0"/>
          </a:p>
        </p:txBody>
      </p:sp>
      <p:sp>
        <p:nvSpPr>
          <p:cNvPr id="25" name="TextBox 24"/>
          <p:cNvSpPr txBox="1"/>
          <p:nvPr/>
        </p:nvSpPr>
        <p:spPr>
          <a:xfrm>
            <a:off x="8627534" y="4002796"/>
            <a:ext cx="3039414" cy="923330"/>
          </a:xfrm>
          <a:prstGeom prst="rect">
            <a:avLst/>
          </a:prstGeom>
          <a:noFill/>
        </p:spPr>
        <p:txBody>
          <a:bodyPr wrap="square" rtlCol="0">
            <a:spAutoFit/>
          </a:bodyPr>
          <a:lstStyle/>
          <a:p>
            <a:pPr algn="ctr"/>
            <a:r>
              <a:rPr lang="en-GB" dirty="0" smtClean="0"/>
              <a:t>Despite proximity to equator, late Precambrian glaciation added </a:t>
            </a:r>
            <a:r>
              <a:rPr lang="en-GB" dirty="0" err="1" smtClean="0"/>
              <a:t>tillites</a:t>
            </a:r>
            <a:r>
              <a:rPr lang="en-GB" dirty="0" smtClean="0"/>
              <a:t>/ boulder clay</a:t>
            </a:r>
            <a:endParaRPr lang="en-GB" dirty="0"/>
          </a:p>
        </p:txBody>
      </p:sp>
      <p:sp>
        <p:nvSpPr>
          <p:cNvPr id="26" name="TextBox 25"/>
          <p:cNvSpPr txBox="1"/>
          <p:nvPr/>
        </p:nvSpPr>
        <p:spPr>
          <a:xfrm>
            <a:off x="8628845" y="5041808"/>
            <a:ext cx="3175892" cy="1477328"/>
          </a:xfrm>
          <a:prstGeom prst="rect">
            <a:avLst/>
          </a:prstGeom>
          <a:noFill/>
        </p:spPr>
        <p:txBody>
          <a:bodyPr wrap="square" rtlCol="0">
            <a:spAutoFit/>
          </a:bodyPr>
          <a:lstStyle/>
          <a:p>
            <a:pPr algn="ctr"/>
            <a:r>
              <a:rPr lang="en-GB" dirty="0" smtClean="0">
                <a:solidFill>
                  <a:schemeClr val="accent2">
                    <a:lumMod val="50000"/>
                  </a:schemeClr>
                </a:solidFill>
              </a:rPr>
              <a:t>{Formation moved west, fore-shortened &amp; metamorphosed in </a:t>
            </a:r>
            <a:r>
              <a:rPr lang="en-GB" b="1" i="1" dirty="0" smtClean="0">
                <a:solidFill>
                  <a:schemeClr val="accent2">
                    <a:lumMod val="50000"/>
                  </a:schemeClr>
                </a:solidFill>
              </a:rPr>
              <a:t>low-angle thrust over younger rocks in Caledonian orogeny  </a:t>
            </a:r>
            <a:r>
              <a:rPr lang="en-GB" dirty="0" smtClean="0">
                <a:solidFill>
                  <a:schemeClr val="accent2">
                    <a:lumMod val="50000"/>
                  </a:schemeClr>
                </a:solidFill>
              </a:rPr>
              <a:t>(</a:t>
            </a:r>
            <a:r>
              <a:rPr lang="en-GB" dirty="0" smtClean="0">
                <a:solidFill>
                  <a:srgbClr val="FF0000"/>
                </a:solidFill>
              </a:rPr>
              <a:t>430 Ma</a:t>
            </a:r>
            <a:r>
              <a:rPr lang="en-GB" dirty="0" smtClean="0">
                <a:solidFill>
                  <a:schemeClr val="accent2">
                    <a:lumMod val="50000"/>
                  </a:schemeClr>
                </a:solidFill>
              </a:rPr>
              <a:t>)} </a:t>
            </a:r>
            <a:endParaRPr lang="en-GB" dirty="0">
              <a:solidFill>
                <a:schemeClr val="accent2">
                  <a:lumMod val="50000"/>
                </a:schemeClr>
              </a:solidFill>
            </a:endParaRPr>
          </a:p>
        </p:txBody>
      </p:sp>
      <p:cxnSp>
        <p:nvCxnSpPr>
          <p:cNvPr id="28" name="Straight Arrow Connector 27"/>
          <p:cNvCxnSpPr/>
          <p:nvPr/>
        </p:nvCxnSpPr>
        <p:spPr>
          <a:xfrm>
            <a:off x="10097182" y="2416711"/>
            <a:ext cx="19318" cy="383772"/>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0106841" y="3845675"/>
            <a:ext cx="0" cy="314242"/>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0147241" y="4854395"/>
            <a:ext cx="30914" cy="265160"/>
          </a:xfrm>
          <a:prstGeom prst="straightConnector1">
            <a:avLst/>
          </a:prstGeom>
          <a:ln w="28575">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Left Arrow 47"/>
          <p:cNvSpPr/>
          <p:nvPr/>
        </p:nvSpPr>
        <p:spPr>
          <a:xfrm>
            <a:off x="7994986" y="5647772"/>
            <a:ext cx="740439" cy="332069"/>
          </a:xfrm>
          <a:prstGeom prst="leftArrow">
            <a:avLst/>
          </a:prstGeom>
          <a:solidFill>
            <a:schemeClr val="accent2">
              <a:lumMod val="5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704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1000"/>
                                        <p:tgtEl>
                                          <p:spTgt spid="10"/>
                                        </p:tgtEl>
                                      </p:cBhvr>
                                    </p:animEffect>
                                    <p:anim calcmode="lin" valueType="num">
                                      <p:cBhvr>
                                        <p:cTn id="76" dur="1000" fill="hold"/>
                                        <p:tgtEl>
                                          <p:spTgt spid="10"/>
                                        </p:tgtEl>
                                        <p:attrNameLst>
                                          <p:attrName>ppt_x</p:attrName>
                                        </p:attrNameLst>
                                      </p:cBhvr>
                                      <p:tavLst>
                                        <p:tav tm="0">
                                          <p:val>
                                            <p:strVal val="#ppt_x"/>
                                          </p:val>
                                        </p:tav>
                                        <p:tav tm="100000">
                                          <p:val>
                                            <p:strVal val="#ppt_x"/>
                                          </p:val>
                                        </p:tav>
                                      </p:tavLst>
                                    </p:anim>
                                    <p:anim calcmode="lin" valueType="num">
                                      <p:cBhvr>
                                        <p:cTn id="7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1000"/>
                                        <p:tgtEl>
                                          <p:spTgt spid="12"/>
                                        </p:tgtEl>
                                      </p:cBhvr>
                                    </p:animEffect>
                                    <p:anim calcmode="lin" valueType="num">
                                      <p:cBhvr>
                                        <p:cTn id="88" dur="1000" fill="hold"/>
                                        <p:tgtEl>
                                          <p:spTgt spid="12"/>
                                        </p:tgtEl>
                                        <p:attrNameLst>
                                          <p:attrName>ppt_x</p:attrName>
                                        </p:attrNameLst>
                                      </p:cBhvr>
                                      <p:tavLst>
                                        <p:tav tm="0">
                                          <p:val>
                                            <p:strVal val="#ppt_x"/>
                                          </p:val>
                                        </p:tav>
                                        <p:tav tm="100000">
                                          <p:val>
                                            <p:strVal val="#ppt_x"/>
                                          </p:val>
                                        </p:tav>
                                      </p:tavLst>
                                    </p:anim>
                                    <p:anim calcmode="lin" valueType="num">
                                      <p:cBhvr>
                                        <p:cTn id="8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1000"/>
                                        <p:tgtEl>
                                          <p:spTgt spid="23"/>
                                        </p:tgtEl>
                                      </p:cBhvr>
                                    </p:animEffect>
                                    <p:anim calcmode="lin" valueType="num">
                                      <p:cBhvr>
                                        <p:cTn id="99" dur="1000" fill="hold"/>
                                        <p:tgtEl>
                                          <p:spTgt spid="23"/>
                                        </p:tgtEl>
                                        <p:attrNameLst>
                                          <p:attrName>ppt_x</p:attrName>
                                        </p:attrNameLst>
                                      </p:cBhvr>
                                      <p:tavLst>
                                        <p:tav tm="0">
                                          <p:val>
                                            <p:strVal val="#ppt_x"/>
                                          </p:val>
                                        </p:tav>
                                        <p:tav tm="100000">
                                          <p:val>
                                            <p:strVal val="#ppt_x"/>
                                          </p:val>
                                        </p:tav>
                                      </p:tavLst>
                                    </p:anim>
                                    <p:anim calcmode="lin" valueType="num">
                                      <p:cBhvr>
                                        <p:cTn id="10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fade">
                                      <p:cBhvr>
                                        <p:cTn id="110" dur="1000"/>
                                        <p:tgtEl>
                                          <p:spTgt spid="24"/>
                                        </p:tgtEl>
                                      </p:cBhvr>
                                    </p:animEffect>
                                    <p:anim calcmode="lin" valueType="num">
                                      <p:cBhvr>
                                        <p:cTn id="111" dur="1000" fill="hold"/>
                                        <p:tgtEl>
                                          <p:spTgt spid="24"/>
                                        </p:tgtEl>
                                        <p:attrNameLst>
                                          <p:attrName>ppt_x</p:attrName>
                                        </p:attrNameLst>
                                      </p:cBhvr>
                                      <p:tavLst>
                                        <p:tav tm="0">
                                          <p:val>
                                            <p:strVal val="#ppt_x"/>
                                          </p:val>
                                        </p:tav>
                                        <p:tav tm="100000">
                                          <p:val>
                                            <p:strVal val="#ppt_x"/>
                                          </p:val>
                                        </p:tav>
                                      </p:tavLst>
                                    </p:anim>
                                    <p:anim calcmode="lin" valueType="num">
                                      <p:cBhvr>
                                        <p:cTn id="11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500"/>
                                        <p:tgtEl>
                                          <p:spTgt spid="31"/>
                                        </p:tgtEl>
                                      </p:cBhvr>
                                    </p:animEffect>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childTnLst>
                                    <p:set>
                                      <p:cBhvr>
                                        <p:cTn id="121" dur="1" fill="hold">
                                          <p:stCondLst>
                                            <p:cond delay="0"/>
                                          </p:stCondLst>
                                        </p:cTn>
                                        <p:tgtEl>
                                          <p:spTgt spid="25"/>
                                        </p:tgtEl>
                                        <p:attrNameLst>
                                          <p:attrName>style.visibility</p:attrName>
                                        </p:attrNameLst>
                                      </p:cBhvr>
                                      <p:to>
                                        <p:strVal val="visible"/>
                                      </p:to>
                                    </p:set>
                                    <p:animEffect transition="in" filter="fade">
                                      <p:cBhvr>
                                        <p:cTn id="122" dur="1000"/>
                                        <p:tgtEl>
                                          <p:spTgt spid="25"/>
                                        </p:tgtEl>
                                      </p:cBhvr>
                                    </p:animEffect>
                                    <p:anim calcmode="lin" valueType="num">
                                      <p:cBhvr>
                                        <p:cTn id="123" dur="1000" fill="hold"/>
                                        <p:tgtEl>
                                          <p:spTgt spid="25"/>
                                        </p:tgtEl>
                                        <p:attrNameLst>
                                          <p:attrName>ppt_x</p:attrName>
                                        </p:attrNameLst>
                                      </p:cBhvr>
                                      <p:tavLst>
                                        <p:tav tm="0">
                                          <p:val>
                                            <p:strVal val="#ppt_x"/>
                                          </p:val>
                                        </p:tav>
                                        <p:tav tm="100000">
                                          <p:val>
                                            <p:strVal val="#ppt_x"/>
                                          </p:val>
                                        </p:tav>
                                      </p:tavLst>
                                    </p:anim>
                                    <p:anim calcmode="lin" valueType="num">
                                      <p:cBhvr>
                                        <p:cTn id="12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39"/>
                                        </p:tgtEl>
                                        <p:attrNameLst>
                                          <p:attrName>style.visibility</p:attrName>
                                        </p:attrNameLst>
                                      </p:cBhvr>
                                      <p:to>
                                        <p:strVal val="visible"/>
                                      </p:to>
                                    </p:set>
                                    <p:animEffect transition="in" filter="fade">
                                      <p:cBhvr>
                                        <p:cTn id="129" dur="500"/>
                                        <p:tgtEl>
                                          <p:spTgt spid="39"/>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fade">
                                      <p:cBhvr>
                                        <p:cTn id="134" dur="1000"/>
                                        <p:tgtEl>
                                          <p:spTgt spid="26"/>
                                        </p:tgtEl>
                                      </p:cBhvr>
                                    </p:animEffect>
                                    <p:anim calcmode="lin" valueType="num">
                                      <p:cBhvr>
                                        <p:cTn id="135" dur="1000" fill="hold"/>
                                        <p:tgtEl>
                                          <p:spTgt spid="26"/>
                                        </p:tgtEl>
                                        <p:attrNameLst>
                                          <p:attrName>ppt_x</p:attrName>
                                        </p:attrNameLst>
                                      </p:cBhvr>
                                      <p:tavLst>
                                        <p:tav tm="0">
                                          <p:val>
                                            <p:strVal val="#ppt_x"/>
                                          </p:val>
                                        </p:tav>
                                        <p:tav tm="100000">
                                          <p:val>
                                            <p:strVal val="#ppt_x"/>
                                          </p:val>
                                        </p:tav>
                                      </p:tavLst>
                                    </p:anim>
                                    <p:anim calcmode="lin" valueType="num">
                                      <p:cBhvr>
                                        <p:cTn id="13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53" presetClass="entr" presetSubtype="16" fill="hold" grpId="0" nodeType="clickEffect">
                                  <p:stCondLst>
                                    <p:cond delay="0"/>
                                  </p:stCondLst>
                                  <p:childTnLst>
                                    <p:set>
                                      <p:cBhvr>
                                        <p:cTn id="140" dur="1" fill="hold">
                                          <p:stCondLst>
                                            <p:cond delay="0"/>
                                          </p:stCondLst>
                                        </p:cTn>
                                        <p:tgtEl>
                                          <p:spTgt spid="48"/>
                                        </p:tgtEl>
                                        <p:attrNameLst>
                                          <p:attrName>style.visibility</p:attrName>
                                        </p:attrNameLst>
                                      </p:cBhvr>
                                      <p:to>
                                        <p:strVal val="visible"/>
                                      </p:to>
                                    </p:set>
                                    <p:anim calcmode="lin" valueType="num">
                                      <p:cBhvr>
                                        <p:cTn id="141" dur="500" fill="hold"/>
                                        <p:tgtEl>
                                          <p:spTgt spid="48"/>
                                        </p:tgtEl>
                                        <p:attrNameLst>
                                          <p:attrName>ppt_w</p:attrName>
                                        </p:attrNameLst>
                                      </p:cBhvr>
                                      <p:tavLst>
                                        <p:tav tm="0">
                                          <p:val>
                                            <p:fltVal val="0"/>
                                          </p:val>
                                        </p:tav>
                                        <p:tav tm="100000">
                                          <p:val>
                                            <p:strVal val="#ppt_w"/>
                                          </p:val>
                                        </p:tav>
                                      </p:tavLst>
                                    </p:anim>
                                    <p:anim calcmode="lin" valueType="num">
                                      <p:cBhvr>
                                        <p:cTn id="142" dur="500" fill="hold"/>
                                        <p:tgtEl>
                                          <p:spTgt spid="48"/>
                                        </p:tgtEl>
                                        <p:attrNameLst>
                                          <p:attrName>ppt_h</p:attrName>
                                        </p:attrNameLst>
                                      </p:cBhvr>
                                      <p:tavLst>
                                        <p:tav tm="0">
                                          <p:val>
                                            <p:fltVal val="0"/>
                                          </p:val>
                                        </p:tav>
                                        <p:tav tm="100000">
                                          <p:val>
                                            <p:strVal val="#ppt_h"/>
                                          </p:val>
                                        </p:tav>
                                      </p:tavLst>
                                    </p:anim>
                                    <p:animEffect transition="in" filter="fade">
                                      <p:cBhvr>
                                        <p:cTn id="14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9" grpId="0"/>
      <p:bldP spid="10" grpId="0"/>
      <p:bldP spid="12" grpId="0"/>
      <p:bldP spid="22" grpId="0"/>
      <p:bldP spid="23" grpId="0"/>
      <p:bldP spid="24" grpId="0"/>
      <p:bldP spid="25" grpId="0"/>
      <p:bldP spid="26" grpId="0"/>
      <p:bldP spid="4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1373" y="243637"/>
            <a:ext cx="4982817" cy="6186309"/>
          </a:xfrm>
          <a:prstGeom prst="rect">
            <a:avLst/>
          </a:prstGeom>
          <a:noFill/>
        </p:spPr>
        <p:txBody>
          <a:bodyPr wrap="square" rtlCol="0">
            <a:spAutoFit/>
          </a:bodyPr>
          <a:lstStyle/>
          <a:p>
            <a:r>
              <a:rPr lang="en-GB" b="1" dirty="0" smtClean="0"/>
              <a:t>Scope for fieldwork visits to Precambrian rock formations in North-West Scotland</a:t>
            </a:r>
            <a:r>
              <a:rPr lang="en-GB" dirty="0" smtClean="0"/>
              <a:t>: </a:t>
            </a:r>
          </a:p>
          <a:p>
            <a:r>
              <a:rPr lang="en-GB" dirty="0" smtClean="0"/>
              <a:t>An example from the Mesoproterozoic </a:t>
            </a:r>
            <a:r>
              <a:rPr lang="en-GB" dirty="0" err="1" smtClean="0"/>
              <a:t>Stoer</a:t>
            </a:r>
            <a:r>
              <a:rPr lang="en-GB" dirty="0" smtClean="0"/>
              <a:t> </a:t>
            </a:r>
            <a:br>
              <a:rPr lang="en-GB" dirty="0" smtClean="0"/>
            </a:br>
            <a:r>
              <a:rPr lang="en-GB" dirty="0" smtClean="0"/>
              <a:t>Group in Assynt</a:t>
            </a:r>
          </a:p>
          <a:p>
            <a:r>
              <a:rPr lang="en-GB" b="1" dirty="0" smtClean="0"/>
              <a:t>Left</a:t>
            </a:r>
            <a:r>
              <a:rPr lang="en-GB" dirty="0" smtClean="0"/>
              <a:t>: Generalised vertical sections for the </a:t>
            </a:r>
            <a:r>
              <a:rPr lang="en-GB" dirty="0" err="1" smtClean="0"/>
              <a:t>Stoer</a:t>
            </a:r>
            <a:r>
              <a:rPr lang="en-GB" dirty="0" smtClean="0"/>
              <a:t> Group at </a:t>
            </a:r>
            <a:r>
              <a:rPr lang="en-GB" dirty="0" err="1" smtClean="0"/>
              <a:t>Stoer</a:t>
            </a:r>
            <a:r>
              <a:rPr lang="en-GB" dirty="0" smtClean="0"/>
              <a:t> (excursion 3) and </a:t>
            </a:r>
            <a:r>
              <a:rPr lang="en-GB" dirty="0" err="1" smtClean="0"/>
              <a:t>Enard</a:t>
            </a:r>
            <a:r>
              <a:rPr lang="en-GB" dirty="0" smtClean="0"/>
              <a:t> Bay (excursion 4) from </a:t>
            </a:r>
            <a:r>
              <a:rPr lang="en-GB" i="1" dirty="0" smtClean="0"/>
              <a:t>A Geological Excursion Guide to the North-West Highlands of Scotland </a:t>
            </a:r>
            <a:r>
              <a:rPr lang="en-GB" dirty="0" smtClean="0"/>
              <a:t>(</a:t>
            </a:r>
            <a:r>
              <a:rPr lang="en-GB" dirty="0" err="1" smtClean="0"/>
              <a:t>eds</a:t>
            </a:r>
            <a:r>
              <a:rPr lang="en-GB" dirty="0" smtClean="0"/>
              <a:t>) Kathryn M. Goodenough and Maarten </a:t>
            </a:r>
            <a:r>
              <a:rPr lang="en-GB" dirty="0" err="1" smtClean="0"/>
              <a:t>Krabbendam</a:t>
            </a:r>
            <a:r>
              <a:rPr lang="en-GB" dirty="0" smtClean="0"/>
              <a:t>, EGS, 2017, p67</a:t>
            </a:r>
          </a:p>
          <a:p>
            <a:r>
              <a:rPr lang="en-GB" dirty="0" smtClean="0"/>
              <a:t>Features at these localities include</a:t>
            </a:r>
          </a:p>
          <a:p>
            <a:pPr marL="285750" indent="-285750">
              <a:buFont typeface="Arial" panose="020B0604020202020204" pitchFamily="34" charset="0"/>
              <a:buChar char="•"/>
            </a:pPr>
            <a:r>
              <a:rPr lang="en-GB" dirty="0" smtClean="0">
                <a:solidFill>
                  <a:srgbClr val="7030A0"/>
                </a:solidFill>
              </a:rPr>
              <a:t>Brecciated conglomerate </a:t>
            </a:r>
            <a:r>
              <a:rPr lang="en-GB" dirty="0" smtClean="0"/>
              <a:t>overlying </a:t>
            </a:r>
            <a:r>
              <a:rPr lang="en-GB" dirty="0" err="1" smtClean="0"/>
              <a:t>Lewisian</a:t>
            </a:r>
            <a:r>
              <a:rPr lang="en-GB" dirty="0" smtClean="0"/>
              <a:t> Gneiss, marking an exhumed landscape and a major unconformity </a:t>
            </a:r>
          </a:p>
          <a:p>
            <a:pPr marL="285750" indent="-285750">
              <a:buFont typeface="Arial" panose="020B0604020202020204" pitchFamily="34" charset="0"/>
              <a:buChar char="•"/>
            </a:pPr>
            <a:r>
              <a:rPr lang="en-GB" dirty="0" smtClean="0">
                <a:solidFill>
                  <a:srgbClr val="7030A0"/>
                </a:solidFill>
              </a:rPr>
              <a:t>Cross-bedding</a:t>
            </a:r>
            <a:r>
              <a:rPr lang="en-GB" dirty="0" smtClean="0"/>
              <a:t> indicative of braided river systems for deposition of the </a:t>
            </a:r>
            <a:r>
              <a:rPr lang="en-GB" dirty="0" err="1" smtClean="0"/>
              <a:t>Stoer</a:t>
            </a:r>
            <a:r>
              <a:rPr lang="en-GB" dirty="0" smtClean="0"/>
              <a:t> sandstones</a:t>
            </a:r>
          </a:p>
          <a:p>
            <a:pPr marL="285750" indent="-285750">
              <a:buFont typeface="Arial" panose="020B0604020202020204" pitchFamily="34" charset="0"/>
              <a:buChar char="•"/>
            </a:pPr>
            <a:r>
              <a:rPr lang="en-GB" dirty="0" smtClean="0">
                <a:solidFill>
                  <a:srgbClr val="7030A0"/>
                </a:solidFill>
              </a:rPr>
              <a:t>Desiccation cracks and ripple marks </a:t>
            </a:r>
            <a:r>
              <a:rPr lang="en-GB" dirty="0" smtClean="0"/>
              <a:t>suggesting the existence of shallow lakes</a:t>
            </a:r>
          </a:p>
          <a:p>
            <a:pPr marL="285750" indent="-285750">
              <a:buFont typeface="Arial" panose="020B0604020202020204" pitchFamily="34" charset="0"/>
              <a:buChar char="•"/>
            </a:pPr>
            <a:r>
              <a:rPr lang="en-GB" dirty="0" smtClean="0">
                <a:solidFill>
                  <a:srgbClr val="7030A0"/>
                </a:solidFill>
              </a:rPr>
              <a:t>Vesicle trails</a:t>
            </a:r>
            <a:r>
              <a:rPr lang="en-GB" dirty="0" smtClean="0"/>
              <a:t> indicative of volcanic ash falls (or perhaps ejecta from a meteorite impact?) p 71</a:t>
            </a:r>
          </a:p>
          <a:p>
            <a:pPr marL="285750" indent="-285750">
              <a:buFont typeface="Arial" panose="020B0604020202020204" pitchFamily="34" charset="0"/>
              <a:buChar char="•"/>
            </a:pPr>
            <a:r>
              <a:rPr lang="en-GB" dirty="0" smtClean="0">
                <a:solidFill>
                  <a:srgbClr val="7030A0"/>
                </a:solidFill>
              </a:rPr>
              <a:t>Algal limestone </a:t>
            </a:r>
            <a:r>
              <a:rPr lang="en-GB" dirty="0" smtClean="0"/>
              <a:t>which apparently ‘represents the oldest life form on the British Isles’ p 80</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144" y="374921"/>
            <a:ext cx="6284692" cy="5802117"/>
          </a:xfrm>
          <a:prstGeom prst="rect">
            <a:avLst/>
          </a:prstGeom>
        </p:spPr>
      </p:pic>
      <p:cxnSp>
        <p:nvCxnSpPr>
          <p:cNvPr id="5" name="Straight Arrow Connector 4"/>
          <p:cNvCxnSpPr/>
          <p:nvPr/>
        </p:nvCxnSpPr>
        <p:spPr>
          <a:xfrm flipH="1">
            <a:off x="2064219" y="3801035"/>
            <a:ext cx="4787154" cy="15419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1972235" y="2241176"/>
            <a:ext cx="4879138" cy="2187389"/>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2277035" y="3478306"/>
            <a:ext cx="4733365" cy="2148528"/>
          </a:xfrm>
          <a:prstGeom prst="straightConnector1">
            <a:avLst/>
          </a:prstGeom>
          <a:ln w="381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2369019" y="3242673"/>
            <a:ext cx="4720891" cy="27321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72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ppt_x"/>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Effect transition="in" filter="fade">
                                      <p:cBhvr>
                                        <p:cTn id="53" dur="1000"/>
                                        <p:tgtEl>
                                          <p:spTgt spid="3">
                                            <p:txEl>
                                              <p:pRg st="5" end="5"/>
                                            </p:txEl>
                                          </p:spTgt>
                                        </p:tgtEl>
                                      </p:cBhvr>
                                    </p:animEffect>
                                    <p:anim calcmode="lin" valueType="num">
                                      <p:cBhvr>
                                        <p:cTn id="5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3">
                                            <p:txEl>
                                              <p:pRg st="6" end="6"/>
                                            </p:txEl>
                                          </p:spTgt>
                                        </p:tgtEl>
                                        <p:attrNameLst>
                                          <p:attrName>style.visibility</p:attrName>
                                        </p:attrNameLst>
                                      </p:cBhvr>
                                      <p:to>
                                        <p:strVal val="visible"/>
                                      </p:to>
                                    </p:set>
                                    <p:animEffect transition="in" filter="fade">
                                      <p:cBhvr>
                                        <p:cTn id="66" dur="1000"/>
                                        <p:tgtEl>
                                          <p:spTgt spid="3">
                                            <p:txEl>
                                              <p:pRg st="6" end="6"/>
                                            </p:txEl>
                                          </p:spTgt>
                                        </p:tgtEl>
                                      </p:cBhvr>
                                    </p:animEffect>
                                    <p:anim calcmode="lin" valueType="num">
                                      <p:cBhvr>
                                        <p:cTn id="6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3">
                                            <p:txEl>
                                              <p:pRg st="7" end="7"/>
                                            </p:txEl>
                                          </p:spTgt>
                                        </p:tgtEl>
                                        <p:attrNameLst>
                                          <p:attrName>style.visibility</p:attrName>
                                        </p:attrNameLst>
                                      </p:cBhvr>
                                      <p:to>
                                        <p:strVal val="visible"/>
                                      </p:to>
                                    </p:set>
                                    <p:animEffect transition="in" filter="fade">
                                      <p:cBhvr>
                                        <p:cTn id="73" dur="1000"/>
                                        <p:tgtEl>
                                          <p:spTgt spid="3">
                                            <p:txEl>
                                              <p:pRg st="7" end="7"/>
                                            </p:txEl>
                                          </p:spTgt>
                                        </p:tgtEl>
                                      </p:cBhvr>
                                    </p:animEffect>
                                    <p:anim calcmode="lin" valueType="num">
                                      <p:cBhvr>
                                        <p:cTn id="7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fill="hold"/>
                                        <p:tgtEl>
                                          <p:spTgt spid="10"/>
                                        </p:tgtEl>
                                        <p:attrNameLst>
                                          <p:attrName>ppt_x</p:attrName>
                                        </p:attrNameLst>
                                      </p:cBhvr>
                                      <p:tavLst>
                                        <p:tav tm="0">
                                          <p:val>
                                            <p:strVal val="#ppt_x"/>
                                          </p:val>
                                        </p:tav>
                                        <p:tav tm="100000">
                                          <p:val>
                                            <p:strVal val="#ppt_x"/>
                                          </p:val>
                                        </p:tav>
                                      </p:tavLst>
                                    </p:anim>
                                    <p:anim calcmode="lin" valueType="num">
                                      <p:cBhvr additive="base">
                                        <p:cTn id="8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3">
                                            <p:txEl>
                                              <p:pRg st="8" end="8"/>
                                            </p:txEl>
                                          </p:spTgt>
                                        </p:tgtEl>
                                        <p:attrNameLst>
                                          <p:attrName>style.visibility</p:attrName>
                                        </p:attrNameLst>
                                      </p:cBhvr>
                                      <p:to>
                                        <p:strVal val="visible"/>
                                      </p:to>
                                    </p:set>
                                    <p:animEffect transition="in" filter="fade">
                                      <p:cBhvr>
                                        <p:cTn id="86" dur="1000"/>
                                        <p:tgtEl>
                                          <p:spTgt spid="3">
                                            <p:txEl>
                                              <p:pRg st="8" end="8"/>
                                            </p:txEl>
                                          </p:spTgt>
                                        </p:tgtEl>
                                      </p:cBhvr>
                                    </p:animEffect>
                                    <p:anim calcmode="lin" valueType="num">
                                      <p:cBhvr>
                                        <p:cTn id="8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nodeType="click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additive="base">
                                        <p:cTn id="93" dur="500" fill="hold"/>
                                        <p:tgtEl>
                                          <p:spTgt spid="12"/>
                                        </p:tgtEl>
                                        <p:attrNameLst>
                                          <p:attrName>ppt_x</p:attrName>
                                        </p:attrNameLst>
                                      </p:cBhvr>
                                      <p:tavLst>
                                        <p:tav tm="0">
                                          <p:val>
                                            <p:strVal val="#ppt_x"/>
                                          </p:val>
                                        </p:tav>
                                        <p:tav tm="100000">
                                          <p:val>
                                            <p:strVal val="#ppt_x"/>
                                          </p:val>
                                        </p:tav>
                                      </p:tavLst>
                                    </p:anim>
                                    <p:anim calcmode="lin" valueType="num">
                                      <p:cBhvr additive="base">
                                        <p:cTn id="9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714" y="53788"/>
            <a:ext cx="10515600" cy="519953"/>
          </a:xfrm>
        </p:spPr>
        <p:txBody>
          <a:bodyPr>
            <a:noAutofit/>
          </a:bodyPr>
          <a:lstStyle/>
          <a:p>
            <a:pPr algn="ctr"/>
            <a:r>
              <a:rPr lang="en-GB" sz="3600" dirty="0" smtClean="0"/>
              <a:t>Summary Conclusions </a:t>
            </a:r>
            <a:endParaRPr lang="en-GB" sz="3600" dirty="0"/>
          </a:p>
        </p:txBody>
      </p:sp>
      <p:sp>
        <p:nvSpPr>
          <p:cNvPr id="3" name="Content Placeholder 2"/>
          <p:cNvSpPr>
            <a:spLocks noGrp="1"/>
          </p:cNvSpPr>
          <p:nvPr>
            <p:ph idx="1"/>
          </p:nvPr>
        </p:nvSpPr>
        <p:spPr>
          <a:xfrm>
            <a:off x="435855" y="573741"/>
            <a:ext cx="11349318" cy="6006354"/>
          </a:xfrm>
        </p:spPr>
        <p:txBody>
          <a:bodyPr>
            <a:noAutofit/>
          </a:bodyPr>
          <a:lstStyle/>
          <a:p>
            <a:r>
              <a:rPr lang="en-GB" sz="2000" dirty="0" smtClean="0"/>
              <a:t>The Precambrian covers </a:t>
            </a:r>
            <a:r>
              <a:rPr lang="en-GB" sz="2000" dirty="0" smtClean="0">
                <a:solidFill>
                  <a:srgbClr val="7030A0"/>
                </a:solidFill>
              </a:rPr>
              <a:t>a vast period of persistently enigmatic deep, deep time </a:t>
            </a:r>
            <a:r>
              <a:rPr lang="en-GB" sz="2000" dirty="0" smtClean="0"/>
              <a:t>– more than seven-eighths of the earth’s history – </a:t>
            </a:r>
            <a:r>
              <a:rPr lang="en-GB" sz="2000" dirty="0" smtClean="0">
                <a:solidFill>
                  <a:srgbClr val="7030A0"/>
                </a:solidFill>
              </a:rPr>
              <a:t>where conventional </a:t>
            </a:r>
            <a:r>
              <a:rPr lang="en-GB" sz="2000" dirty="0">
                <a:solidFill>
                  <a:srgbClr val="7030A0"/>
                </a:solidFill>
              </a:rPr>
              <a:t>stratigraphic approaches to the relative dating of </a:t>
            </a:r>
            <a:r>
              <a:rPr lang="en-GB" sz="2000" dirty="0" smtClean="0">
                <a:solidFill>
                  <a:srgbClr val="7030A0"/>
                </a:solidFill>
              </a:rPr>
              <a:t>rock </a:t>
            </a:r>
            <a:r>
              <a:rPr lang="en-GB" sz="2000" dirty="0">
                <a:solidFill>
                  <a:srgbClr val="7030A0"/>
                </a:solidFill>
              </a:rPr>
              <a:t>formations are largely </a:t>
            </a:r>
            <a:r>
              <a:rPr lang="en-GB" sz="2000" dirty="0" smtClean="0">
                <a:solidFill>
                  <a:srgbClr val="7030A0"/>
                </a:solidFill>
              </a:rPr>
              <a:t>ineffective </a:t>
            </a:r>
            <a:r>
              <a:rPr lang="en-GB" sz="2000" dirty="0" smtClean="0"/>
              <a:t>because </a:t>
            </a:r>
            <a:r>
              <a:rPr lang="en-GB" sz="2000" dirty="0"/>
              <a:t>of the predominance of metamorphic </a:t>
            </a:r>
            <a:r>
              <a:rPr lang="en-GB" sz="2000" dirty="0" smtClean="0"/>
              <a:t>rocks and the rarity of macrofossils (though </a:t>
            </a:r>
            <a:r>
              <a:rPr lang="en-GB" sz="2000" dirty="0"/>
              <a:t>sedimentary sequences are not </a:t>
            </a:r>
            <a:r>
              <a:rPr lang="en-GB" sz="2000" dirty="0" smtClean="0"/>
              <a:t>unknown)</a:t>
            </a:r>
          </a:p>
          <a:p>
            <a:r>
              <a:rPr lang="en-GB" sz="2000" dirty="0" smtClean="0"/>
              <a:t>However </a:t>
            </a:r>
            <a:r>
              <a:rPr lang="en-GB" sz="2000" dirty="0">
                <a:solidFill>
                  <a:srgbClr val="7030A0"/>
                </a:solidFill>
              </a:rPr>
              <a:t>radiometric clocks </a:t>
            </a:r>
            <a:r>
              <a:rPr lang="en-GB" sz="2000" dirty="0"/>
              <a:t>using patterns of radioactive decay </a:t>
            </a:r>
            <a:r>
              <a:rPr lang="en-GB" sz="2000" dirty="0" smtClean="0"/>
              <a:t>have </a:t>
            </a:r>
            <a:r>
              <a:rPr lang="en-GB" sz="2000" dirty="0" smtClean="0">
                <a:solidFill>
                  <a:srgbClr val="7030A0"/>
                </a:solidFill>
              </a:rPr>
              <a:t>provided increasingly precise absolute </a:t>
            </a:r>
            <a:r>
              <a:rPr lang="en-GB" sz="2000" dirty="0">
                <a:solidFill>
                  <a:srgbClr val="7030A0"/>
                </a:solidFill>
              </a:rPr>
              <a:t>dating of </a:t>
            </a:r>
            <a:r>
              <a:rPr lang="en-GB" sz="2000" dirty="0" smtClean="0">
                <a:solidFill>
                  <a:srgbClr val="7030A0"/>
                </a:solidFill>
              </a:rPr>
              <a:t>Precambrian rock formations</a:t>
            </a:r>
            <a:r>
              <a:rPr lang="en-GB" sz="2000" dirty="0" smtClean="0"/>
              <a:t> </a:t>
            </a:r>
            <a:r>
              <a:rPr lang="en-GB" sz="2000" dirty="0"/>
              <a:t>back through the </a:t>
            </a:r>
            <a:r>
              <a:rPr lang="en-GB" sz="2000" dirty="0" smtClean="0"/>
              <a:t>Proterozoic, </a:t>
            </a:r>
            <a:r>
              <a:rPr lang="en-GB" sz="2000" dirty="0"/>
              <a:t>the </a:t>
            </a:r>
            <a:r>
              <a:rPr lang="en-GB" sz="2000" dirty="0" smtClean="0"/>
              <a:t>Archaean </a:t>
            </a:r>
            <a:r>
              <a:rPr lang="en-GB" sz="2000" dirty="0"/>
              <a:t>and </a:t>
            </a:r>
            <a:r>
              <a:rPr lang="en-GB" sz="2000" dirty="0" smtClean="0"/>
              <a:t>into </a:t>
            </a:r>
            <a:r>
              <a:rPr lang="en-GB" sz="2000" dirty="0"/>
              <a:t>the </a:t>
            </a:r>
            <a:r>
              <a:rPr lang="en-GB" sz="2000" dirty="0" err="1" smtClean="0"/>
              <a:t>Hadean</a:t>
            </a:r>
            <a:r>
              <a:rPr lang="en-GB" sz="2000" dirty="0" smtClean="0"/>
              <a:t>, and though the subduction of much of the older crust means fewer exposures of the most ancient rocks these have sometimes been complemented by specimens from the wider solar system</a:t>
            </a:r>
          </a:p>
          <a:p>
            <a:r>
              <a:rPr lang="en-GB" sz="2000" dirty="0" smtClean="0"/>
              <a:t>Such absolute dating, combined with structural and petrographic analyses, has </a:t>
            </a:r>
            <a:r>
              <a:rPr lang="en-GB" sz="2000" dirty="0" smtClean="0">
                <a:solidFill>
                  <a:srgbClr val="7030A0"/>
                </a:solidFill>
              </a:rPr>
              <a:t>supported increasingly sophisticated accounts of sequences of rock formation, tectonic processes and metamorphism, especially through the Archaean and Proterozoic</a:t>
            </a:r>
            <a:r>
              <a:rPr lang="en-GB" sz="2000" dirty="0" smtClean="0"/>
              <a:t>, summarised in an increasingly detailed Precambrian stratigraphic column</a:t>
            </a:r>
          </a:p>
          <a:p>
            <a:r>
              <a:rPr lang="en-GB" sz="2000" dirty="0" smtClean="0"/>
              <a:t>There is a </a:t>
            </a:r>
            <a:r>
              <a:rPr lang="en-GB" sz="2000" dirty="0" smtClean="0">
                <a:solidFill>
                  <a:srgbClr val="7030A0"/>
                </a:solidFill>
              </a:rPr>
              <a:t>long history of unicellular life from the Archaean onwards, </a:t>
            </a:r>
            <a:r>
              <a:rPr lang="en-GB" sz="2000" dirty="0" smtClean="0"/>
              <a:t>and the evolution of such life forms has become a major research topic, </a:t>
            </a:r>
            <a:r>
              <a:rPr lang="en-GB" sz="2000" dirty="0" smtClean="0">
                <a:solidFill>
                  <a:srgbClr val="7030A0"/>
                </a:solidFill>
              </a:rPr>
              <a:t>but complex eukaryotic cells and multicellular organisms only developed through the Proterozoic</a:t>
            </a:r>
            <a:r>
              <a:rPr lang="en-GB" sz="2000" dirty="0" smtClean="0"/>
              <a:t>, with the larger soft-bodied Ediacaran fauna confined to the end of this eon</a:t>
            </a:r>
          </a:p>
          <a:p>
            <a:r>
              <a:rPr lang="en-GB" sz="2000" dirty="0" smtClean="0"/>
              <a:t>An important feature of recent Precambrian research has been </a:t>
            </a:r>
            <a:r>
              <a:rPr lang="en-GB" sz="2000" dirty="0" smtClean="0">
                <a:solidFill>
                  <a:srgbClr val="7030A0"/>
                </a:solidFill>
              </a:rPr>
              <a:t>the integration of accounts of astronomical, climatic, geological and biological processes</a:t>
            </a:r>
            <a:r>
              <a:rPr lang="en-GB" sz="2000" dirty="0" smtClean="0"/>
              <a:t>, and attention to the changing interactions of these features through geological deep time, prompting caution in subjecting such developments to a strongly uniformitarian interpretation  </a:t>
            </a:r>
          </a:p>
        </p:txBody>
      </p:sp>
    </p:spTree>
    <p:extLst>
      <p:ext uri="{BB962C8B-B14F-4D97-AF65-F5344CB8AC3E}">
        <p14:creationId xmlns:p14="http://schemas.microsoft.com/office/powerpoint/2010/main" val="1841691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447" y="0"/>
            <a:ext cx="11492753" cy="573741"/>
          </a:xfrm>
        </p:spPr>
        <p:txBody>
          <a:bodyPr>
            <a:noAutofit/>
          </a:bodyPr>
          <a:lstStyle/>
          <a:p>
            <a:pPr algn="ctr"/>
            <a:r>
              <a:rPr lang="en-GB" sz="3600" dirty="0" smtClean="0"/>
              <a:t>Discovering and Interpreting the Precambrian </a:t>
            </a:r>
            <a:endParaRPr lang="en-GB" sz="3600" dirty="0"/>
          </a:p>
        </p:txBody>
      </p:sp>
      <p:sp>
        <p:nvSpPr>
          <p:cNvPr id="3" name="Content Placeholder 2"/>
          <p:cNvSpPr>
            <a:spLocks noGrp="1"/>
          </p:cNvSpPr>
          <p:nvPr>
            <p:ph idx="1"/>
          </p:nvPr>
        </p:nvSpPr>
        <p:spPr>
          <a:xfrm>
            <a:off x="394447" y="627529"/>
            <a:ext cx="11492753" cy="5988424"/>
          </a:xfrm>
        </p:spPr>
        <p:txBody>
          <a:bodyPr>
            <a:noAutofit/>
          </a:bodyPr>
          <a:lstStyle/>
          <a:p>
            <a:r>
              <a:rPr lang="en-GB" sz="1800" dirty="0" smtClean="0"/>
              <a:t>Since the late 19</a:t>
            </a:r>
            <a:r>
              <a:rPr lang="en-GB" sz="1800" baseline="30000" dirty="0" smtClean="0"/>
              <a:t>th</a:t>
            </a:r>
            <a:r>
              <a:rPr lang="en-GB" sz="1800" dirty="0" smtClean="0"/>
              <a:t> century the Precambrian has been a focus of both </a:t>
            </a:r>
            <a:r>
              <a:rPr lang="en-GB" sz="1800" dirty="0" smtClean="0">
                <a:solidFill>
                  <a:srgbClr val="7030A0"/>
                </a:solidFill>
              </a:rPr>
              <a:t>ingenious </a:t>
            </a:r>
            <a:r>
              <a:rPr lang="en-GB" sz="1800" dirty="0">
                <a:solidFill>
                  <a:srgbClr val="7030A0"/>
                </a:solidFill>
              </a:rPr>
              <a:t>research </a:t>
            </a:r>
            <a:r>
              <a:rPr lang="en-GB" sz="1800" dirty="0"/>
              <a:t>to overcome the limitations of the </a:t>
            </a:r>
            <a:r>
              <a:rPr lang="en-GB" sz="1800" dirty="0" smtClean="0"/>
              <a:t>early geological record</a:t>
            </a:r>
            <a:r>
              <a:rPr lang="en-GB" sz="1800" dirty="0"/>
              <a:t> </a:t>
            </a:r>
            <a:r>
              <a:rPr lang="en-GB" sz="1800" dirty="0" smtClean="0"/>
              <a:t>and </a:t>
            </a:r>
            <a:r>
              <a:rPr lang="en-GB" sz="1800" dirty="0" smtClean="0">
                <a:solidFill>
                  <a:srgbClr val="7030A0"/>
                </a:solidFill>
              </a:rPr>
              <a:t>major </a:t>
            </a:r>
            <a:r>
              <a:rPr lang="en-GB" sz="1800" dirty="0">
                <a:solidFill>
                  <a:srgbClr val="7030A0"/>
                </a:solidFill>
              </a:rPr>
              <a:t>controversies </a:t>
            </a:r>
            <a:r>
              <a:rPr lang="en-GB" sz="1800" dirty="0"/>
              <a:t>about </a:t>
            </a:r>
            <a:r>
              <a:rPr lang="en-GB" sz="1800" dirty="0" smtClean="0"/>
              <a:t>the significance of this research for key features of earth </a:t>
            </a:r>
            <a:r>
              <a:rPr lang="en-GB" sz="1800" dirty="0"/>
              <a:t>history and early </a:t>
            </a:r>
            <a:r>
              <a:rPr lang="en-GB" sz="1800" dirty="0" smtClean="0"/>
              <a:t>life, but over time there have been </a:t>
            </a:r>
            <a:r>
              <a:rPr lang="en-GB" sz="1800" dirty="0" smtClean="0">
                <a:solidFill>
                  <a:srgbClr val="7030A0"/>
                </a:solidFill>
              </a:rPr>
              <a:t>important changes in the domain assumptions of researchers and the social organisation of their expertise </a:t>
            </a:r>
          </a:p>
          <a:p>
            <a:r>
              <a:rPr lang="en-GB" sz="1800" dirty="0" smtClean="0"/>
              <a:t>In the late 19</a:t>
            </a:r>
            <a:r>
              <a:rPr lang="en-GB" sz="1800" baseline="30000" dirty="0" smtClean="0"/>
              <a:t>th</a:t>
            </a:r>
            <a:r>
              <a:rPr lang="en-GB" sz="1800" dirty="0" smtClean="0"/>
              <a:t> century the work of the Geological Survey professionals on the NW Highlands was powerfully criticised by the ‘</a:t>
            </a:r>
            <a:r>
              <a:rPr lang="en-GB" sz="1800" dirty="0" err="1" smtClean="0"/>
              <a:t>Archaeans</a:t>
            </a:r>
            <a:r>
              <a:rPr lang="en-GB" sz="1800" dirty="0" smtClean="0"/>
              <a:t>’ (Hicks, Bonney, Callaway, </a:t>
            </a:r>
            <a:r>
              <a:rPr lang="en-GB" sz="1800" dirty="0" err="1" smtClean="0"/>
              <a:t>Lapworth</a:t>
            </a:r>
            <a:r>
              <a:rPr lang="en-GB" sz="1800" dirty="0" smtClean="0"/>
              <a:t> and others). Characterised as ‘amateurs’ by the Survey, they had considerable  </a:t>
            </a:r>
            <a:r>
              <a:rPr lang="en-GB" sz="1800" dirty="0"/>
              <a:t>experience of </a:t>
            </a:r>
            <a:r>
              <a:rPr lang="en-GB" sz="1800" dirty="0" smtClean="0"/>
              <a:t>UK Precambrian outcrops, and are best seen as </a:t>
            </a:r>
            <a:r>
              <a:rPr lang="en-GB" sz="1800" dirty="0" smtClean="0">
                <a:solidFill>
                  <a:srgbClr val="7030A0"/>
                </a:solidFill>
              </a:rPr>
              <a:t>‘new professionals’, experts on such ancient rocks and with new institutional bases for research</a:t>
            </a:r>
            <a:r>
              <a:rPr lang="en-GB" sz="1800" dirty="0" smtClean="0"/>
              <a:t> in museums and provincial universities (</a:t>
            </a:r>
            <a:r>
              <a:rPr lang="en-GB" sz="1800" dirty="0" err="1" smtClean="0"/>
              <a:t>Oldroyd</a:t>
            </a:r>
            <a:r>
              <a:rPr lang="en-GB" sz="1800" dirty="0" smtClean="0"/>
              <a:t> 1990)</a:t>
            </a:r>
          </a:p>
          <a:p>
            <a:r>
              <a:rPr lang="en-GB" sz="1800" dirty="0" smtClean="0"/>
              <a:t>By the early 20</a:t>
            </a:r>
            <a:r>
              <a:rPr lang="en-GB" sz="1800" baseline="30000" dirty="0" smtClean="0"/>
              <a:t>th</a:t>
            </a:r>
            <a:r>
              <a:rPr lang="en-GB" sz="1800" dirty="0" smtClean="0"/>
              <a:t> century </a:t>
            </a:r>
            <a:r>
              <a:rPr lang="en-GB" sz="1800" dirty="0" smtClean="0">
                <a:solidFill>
                  <a:srgbClr val="7030A0"/>
                </a:solidFill>
              </a:rPr>
              <a:t>the age of the earth remained controversial</a:t>
            </a:r>
            <a:r>
              <a:rPr lang="en-GB" sz="1800" dirty="0" smtClean="0"/>
              <a:t>: while Hutton, Lyell </a:t>
            </a:r>
            <a:r>
              <a:rPr lang="en-GB" sz="1800" dirty="0"/>
              <a:t>and Darwin </a:t>
            </a:r>
            <a:r>
              <a:rPr lang="en-GB" sz="1800" dirty="0" smtClean="0"/>
              <a:t>posited very deep time (as permitted by non-fundamentalist theology), the physicist Kelvin estimated the cooling of the earth to sharply reduce the time available, until geophysicists like </a:t>
            </a:r>
            <a:r>
              <a:rPr lang="en-GB" sz="1800" dirty="0" smtClean="0">
                <a:solidFill>
                  <a:srgbClr val="7030A0"/>
                </a:solidFill>
              </a:rPr>
              <a:t>Holmes highlighted radioactive heat and used radiometric dating to return </a:t>
            </a:r>
            <a:r>
              <a:rPr lang="en-GB" sz="1800" dirty="0">
                <a:solidFill>
                  <a:srgbClr val="7030A0"/>
                </a:solidFill>
              </a:rPr>
              <a:t>us to </a:t>
            </a:r>
            <a:r>
              <a:rPr lang="en-GB" sz="1800" dirty="0" smtClean="0">
                <a:solidFill>
                  <a:srgbClr val="7030A0"/>
                </a:solidFill>
              </a:rPr>
              <a:t>deep </a:t>
            </a:r>
            <a:r>
              <a:rPr lang="en-GB" sz="1800" dirty="0">
                <a:solidFill>
                  <a:srgbClr val="7030A0"/>
                </a:solidFill>
              </a:rPr>
              <a:t>time</a:t>
            </a:r>
            <a:r>
              <a:rPr lang="en-GB" sz="1800" dirty="0"/>
              <a:t>, </a:t>
            </a:r>
            <a:r>
              <a:rPr lang="en-GB" sz="1800" dirty="0" smtClean="0"/>
              <a:t>a view later reinforced by evidence </a:t>
            </a:r>
            <a:r>
              <a:rPr lang="en-GB" sz="1800" dirty="0"/>
              <a:t>from moon and meteorite rocks </a:t>
            </a:r>
            <a:r>
              <a:rPr lang="en-GB" sz="1800" dirty="0" smtClean="0"/>
              <a:t>(see </a:t>
            </a:r>
            <a:r>
              <a:rPr lang="en-GB" sz="1800" dirty="0" err="1" smtClean="0"/>
              <a:t>Rudwick</a:t>
            </a:r>
            <a:r>
              <a:rPr lang="en-GB" sz="1800" dirty="0" smtClean="0"/>
              <a:t> 2014)</a:t>
            </a:r>
            <a:endParaRPr lang="en-GB" sz="1800" dirty="0"/>
          </a:p>
          <a:p>
            <a:r>
              <a:rPr lang="en-GB" sz="1800" dirty="0" smtClean="0"/>
              <a:t>A </a:t>
            </a:r>
            <a:r>
              <a:rPr lang="en-GB" sz="1800" dirty="0" smtClean="0">
                <a:solidFill>
                  <a:srgbClr val="7030A0"/>
                </a:solidFill>
              </a:rPr>
              <a:t>deep scepticism about claimed Precambrian fossils </a:t>
            </a:r>
            <a:r>
              <a:rPr lang="en-GB" sz="1800" dirty="0" smtClean="0"/>
              <a:t>was reinforced by the late 19</a:t>
            </a:r>
            <a:r>
              <a:rPr lang="en-GB" sz="1800" baseline="30000" dirty="0" smtClean="0"/>
              <a:t>th</a:t>
            </a:r>
            <a:r>
              <a:rPr lang="en-GB" sz="1800" dirty="0" smtClean="0"/>
              <a:t> century misidentification of pseudo-fossils (</a:t>
            </a:r>
            <a:r>
              <a:rPr lang="en-GB" sz="1800" dirty="0" err="1" smtClean="0"/>
              <a:t>e.g.</a:t>
            </a:r>
            <a:r>
              <a:rPr lang="en-GB" sz="1800" i="1" dirty="0" err="1" smtClean="0"/>
              <a:t>Eozoon</a:t>
            </a:r>
            <a:r>
              <a:rPr lang="en-GB" sz="1800" i="1" dirty="0" smtClean="0"/>
              <a:t>)</a:t>
            </a:r>
            <a:r>
              <a:rPr lang="en-GB" sz="1800" dirty="0" smtClean="0"/>
              <a:t>, so the Ediacaran fauna (first found by non-specialists) was initially seen as Cambrian. But after the Gunflint </a:t>
            </a:r>
            <a:r>
              <a:rPr lang="en-GB" sz="1800" dirty="0" err="1" smtClean="0"/>
              <a:t>Chert</a:t>
            </a:r>
            <a:r>
              <a:rPr lang="en-GB" sz="1800" dirty="0" smtClean="0"/>
              <a:t> discoveries in the 1950s</a:t>
            </a:r>
            <a:r>
              <a:rPr lang="en-GB" sz="1800" dirty="0" smtClean="0">
                <a:solidFill>
                  <a:srgbClr val="7030A0"/>
                </a:solidFill>
              </a:rPr>
              <a:t> competition for funding and prestige encouraged researchers to </a:t>
            </a:r>
            <a:r>
              <a:rPr lang="en-GB" sz="1800" dirty="0">
                <a:solidFill>
                  <a:srgbClr val="7030A0"/>
                </a:solidFill>
              </a:rPr>
              <a:t>stake </a:t>
            </a:r>
            <a:r>
              <a:rPr lang="en-GB" sz="1800" dirty="0" smtClean="0">
                <a:solidFill>
                  <a:srgbClr val="7030A0"/>
                </a:solidFill>
              </a:rPr>
              <a:t>stronger claims </a:t>
            </a:r>
            <a:r>
              <a:rPr lang="en-GB" sz="1800" dirty="0">
                <a:solidFill>
                  <a:srgbClr val="7030A0"/>
                </a:solidFill>
              </a:rPr>
              <a:t>to </a:t>
            </a:r>
            <a:r>
              <a:rPr lang="en-GB" sz="1800" dirty="0" smtClean="0">
                <a:solidFill>
                  <a:srgbClr val="7030A0"/>
                </a:solidFill>
              </a:rPr>
              <a:t>have found the </a:t>
            </a:r>
            <a:r>
              <a:rPr lang="en-GB" sz="1800" dirty="0">
                <a:solidFill>
                  <a:srgbClr val="7030A0"/>
                </a:solidFill>
              </a:rPr>
              <a:t>oldest </a:t>
            </a:r>
            <a:r>
              <a:rPr lang="en-GB" sz="1800" dirty="0" smtClean="0">
                <a:solidFill>
                  <a:srgbClr val="7030A0"/>
                </a:solidFill>
              </a:rPr>
              <a:t>Precambrian fossils (</a:t>
            </a:r>
            <a:r>
              <a:rPr lang="en-GB" sz="1800" dirty="0" err="1" smtClean="0">
                <a:solidFill>
                  <a:srgbClr val="7030A0"/>
                </a:solidFill>
              </a:rPr>
              <a:t>Mofaotyof</a:t>
            </a:r>
            <a:r>
              <a:rPr lang="en-GB" sz="1800" dirty="0" smtClean="0">
                <a:solidFill>
                  <a:srgbClr val="7030A0"/>
                </a:solidFill>
              </a:rPr>
              <a:t>). In turn this has generated considerable debate </a:t>
            </a:r>
            <a:r>
              <a:rPr lang="en-GB" sz="1800" dirty="0">
                <a:solidFill>
                  <a:srgbClr val="7030A0"/>
                </a:solidFill>
              </a:rPr>
              <a:t>about </a:t>
            </a:r>
            <a:r>
              <a:rPr lang="en-GB" sz="1800" dirty="0" smtClean="0">
                <a:solidFill>
                  <a:srgbClr val="7030A0"/>
                </a:solidFill>
              </a:rPr>
              <a:t>the criteria for such claims</a:t>
            </a:r>
            <a:r>
              <a:rPr lang="en-GB" sz="1800" dirty="0" smtClean="0"/>
              <a:t>, reinforced by the space race and searches for life beyond earth (</a:t>
            </a:r>
            <a:r>
              <a:rPr lang="en-GB" sz="1800" dirty="0" err="1" smtClean="0"/>
              <a:t>Brasier</a:t>
            </a:r>
            <a:r>
              <a:rPr lang="en-GB" sz="1800" dirty="0" smtClean="0"/>
              <a:t> 2009)</a:t>
            </a:r>
          </a:p>
          <a:p>
            <a:r>
              <a:rPr lang="en-GB" sz="1800" dirty="0" smtClean="0"/>
              <a:t>New theories, techniques </a:t>
            </a:r>
            <a:r>
              <a:rPr lang="en-GB" sz="1800" dirty="0"/>
              <a:t>and </a:t>
            </a:r>
            <a:r>
              <a:rPr lang="en-GB" sz="1800" dirty="0" smtClean="0"/>
              <a:t>sources </a:t>
            </a:r>
            <a:r>
              <a:rPr lang="en-GB" sz="1800" dirty="0"/>
              <a:t>of </a:t>
            </a:r>
            <a:r>
              <a:rPr lang="en-GB" sz="1800" dirty="0" smtClean="0"/>
              <a:t>data in studies of Precambrian earth history have increasingly involved </a:t>
            </a:r>
            <a:r>
              <a:rPr lang="en-GB" sz="1800" dirty="0" smtClean="0">
                <a:solidFill>
                  <a:srgbClr val="7030A0"/>
                </a:solidFill>
              </a:rPr>
              <a:t>collaboration among different specialists, within the earth sciences and beyond</a:t>
            </a:r>
            <a:r>
              <a:rPr lang="en-GB" sz="1800" dirty="0" smtClean="0"/>
              <a:t>. Key examples of such cross disciplinary work involve astronomers </a:t>
            </a:r>
            <a:r>
              <a:rPr lang="en-GB" sz="1800" dirty="0"/>
              <a:t>and geologists </a:t>
            </a:r>
            <a:r>
              <a:rPr lang="en-GB" sz="1800" dirty="0" smtClean="0"/>
              <a:t>studying the </a:t>
            </a:r>
            <a:r>
              <a:rPr lang="en-GB" sz="1800" dirty="0"/>
              <a:t>early </a:t>
            </a:r>
            <a:r>
              <a:rPr lang="en-GB" sz="1800" dirty="0" smtClean="0"/>
              <a:t>earth, </a:t>
            </a:r>
            <a:r>
              <a:rPr lang="en-GB" sz="1800" dirty="0"/>
              <a:t>and </a:t>
            </a:r>
            <a:r>
              <a:rPr lang="en-GB" sz="1800" dirty="0" smtClean="0"/>
              <a:t>microbiologists, geneticists </a:t>
            </a:r>
            <a:r>
              <a:rPr lang="en-GB" sz="1800" dirty="0"/>
              <a:t>and palaeontologists </a:t>
            </a:r>
            <a:r>
              <a:rPr lang="en-GB" sz="1800" dirty="0" smtClean="0"/>
              <a:t>studying early </a:t>
            </a:r>
            <a:r>
              <a:rPr lang="en-GB" sz="1800" dirty="0"/>
              <a:t>life </a:t>
            </a:r>
            <a:r>
              <a:rPr lang="en-GB" sz="1800" dirty="0" smtClean="0"/>
              <a:t>forms, each promoting </a:t>
            </a:r>
            <a:r>
              <a:rPr lang="en-GB" sz="1800" dirty="0" smtClean="0">
                <a:solidFill>
                  <a:srgbClr val="7030A0"/>
                </a:solidFill>
              </a:rPr>
              <a:t>new interdisciplinary groupings and career pathways </a:t>
            </a:r>
            <a:r>
              <a:rPr lang="en-GB" sz="1800" dirty="0" smtClean="0"/>
              <a:t>(</a:t>
            </a:r>
            <a:r>
              <a:rPr lang="en-GB" sz="1800" dirty="0" err="1" smtClean="0"/>
              <a:t>Brasier</a:t>
            </a:r>
            <a:r>
              <a:rPr lang="en-GB" sz="1800" dirty="0" smtClean="0"/>
              <a:t> 2012)</a:t>
            </a:r>
          </a:p>
        </p:txBody>
      </p:sp>
    </p:spTree>
    <p:extLst>
      <p:ext uri="{BB962C8B-B14F-4D97-AF65-F5344CB8AC3E}">
        <p14:creationId xmlns:p14="http://schemas.microsoft.com/office/powerpoint/2010/main" val="183292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042" y="71527"/>
            <a:ext cx="11678357" cy="6786473"/>
          </a:xfrm>
          <a:prstGeom prst="rect">
            <a:avLst/>
          </a:prstGeom>
        </p:spPr>
        <p:txBody>
          <a:bodyPr wrap="square">
            <a:spAutoFit/>
          </a:bodyPr>
          <a:lstStyle/>
          <a:p>
            <a:r>
              <a:rPr lang="en-GB" sz="1500" b="1" dirty="0" smtClean="0"/>
              <a:t>Main References</a:t>
            </a:r>
          </a:p>
          <a:p>
            <a:r>
              <a:rPr lang="en-GB" sz="1500" dirty="0" err="1" smtClean="0">
                <a:solidFill>
                  <a:srgbClr val="92D050"/>
                </a:solidFill>
              </a:rPr>
              <a:t>Brasier’s</a:t>
            </a:r>
            <a:r>
              <a:rPr lang="en-GB" sz="1500" dirty="0" smtClean="0">
                <a:solidFill>
                  <a:srgbClr val="92D050"/>
                </a:solidFill>
              </a:rPr>
              <a:t> contribution </a:t>
            </a:r>
          </a:p>
          <a:p>
            <a:r>
              <a:rPr lang="en-GB" sz="1500" dirty="0" smtClean="0"/>
              <a:t>Martin </a:t>
            </a:r>
            <a:r>
              <a:rPr lang="en-GB" sz="1500" dirty="0" err="1" smtClean="0"/>
              <a:t>Brasier</a:t>
            </a:r>
            <a:r>
              <a:rPr lang="en-GB" sz="1500" dirty="0" smtClean="0"/>
              <a:t> (2012) </a:t>
            </a:r>
            <a:r>
              <a:rPr lang="en-GB" sz="1500" i="1" dirty="0" smtClean="0"/>
              <a:t>Secret Chambers: the inside story of cells and complex life, </a:t>
            </a:r>
            <a:r>
              <a:rPr lang="en-GB" sz="1500" dirty="0" smtClean="0"/>
              <a:t>OUP, esp. chapters 9-11</a:t>
            </a:r>
            <a:br>
              <a:rPr lang="en-GB" sz="1500" dirty="0" smtClean="0"/>
            </a:br>
            <a:endParaRPr lang="en-GB" sz="1500" dirty="0" smtClean="0"/>
          </a:p>
          <a:p>
            <a:r>
              <a:rPr lang="en-GB" sz="1500" dirty="0"/>
              <a:t>Martin </a:t>
            </a:r>
            <a:r>
              <a:rPr lang="en-GB" sz="1500" dirty="0" err="1"/>
              <a:t>Brasier</a:t>
            </a:r>
            <a:r>
              <a:rPr lang="en-GB" sz="1500" dirty="0"/>
              <a:t>, Nicola </a:t>
            </a:r>
            <a:r>
              <a:rPr lang="en-GB" sz="1500" dirty="0" err="1"/>
              <a:t>McLoughlin</a:t>
            </a:r>
            <a:r>
              <a:rPr lang="en-GB" sz="1500" dirty="0"/>
              <a:t>, Owen Green and David </a:t>
            </a:r>
            <a:r>
              <a:rPr lang="en-GB" sz="1500" dirty="0" err="1"/>
              <a:t>Wacey</a:t>
            </a:r>
            <a:r>
              <a:rPr lang="en-GB" sz="1500" dirty="0"/>
              <a:t> (2006) ‘A fresh look at the fossil evidence for early Archaean Cellular Life’, 	</a:t>
            </a:r>
            <a:r>
              <a:rPr lang="en-GB" sz="1500" i="1" dirty="0"/>
              <a:t>Philosophical Transactions of the Royal Society B </a:t>
            </a:r>
            <a:r>
              <a:rPr lang="en-GB" sz="1500" dirty="0"/>
              <a:t>361: </a:t>
            </a:r>
            <a:r>
              <a:rPr lang="en-GB" sz="1500" dirty="0" smtClean="0"/>
              <a:t>887-902</a:t>
            </a:r>
            <a:br>
              <a:rPr lang="en-GB" sz="1500" dirty="0" smtClean="0"/>
            </a:br>
            <a:endParaRPr lang="en-GB" sz="1500" dirty="0" smtClean="0"/>
          </a:p>
          <a:p>
            <a:r>
              <a:rPr lang="en-GB" altLang="en-US" sz="1500" dirty="0" smtClean="0">
                <a:ea typeface="Calibri" panose="020F0502020204030204" pitchFamily="34" charset="0"/>
                <a:cs typeface="Calibri Light" panose="020F0302020204030204" pitchFamily="34" charset="0"/>
              </a:rPr>
              <a:t>Martin D. </a:t>
            </a:r>
            <a:r>
              <a:rPr lang="en-GB" altLang="en-US" sz="1500" dirty="0" err="1" smtClean="0">
                <a:ea typeface="Calibri" panose="020F0502020204030204" pitchFamily="34" charset="0"/>
                <a:cs typeface="Calibri Light" panose="020F0302020204030204" pitchFamily="34" charset="0"/>
              </a:rPr>
              <a:t>Brasier</a:t>
            </a:r>
            <a:r>
              <a:rPr lang="en-GB" altLang="en-US" sz="1500" dirty="0" smtClean="0">
                <a:ea typeface="Calibri" panose="020F0502020204030204" pitchFamily="34" charset="0"/>
                <a:cs typeface="Calibri Light" panose="020F0302020204030204" pitchFamily="34" charset="0"/>
              </a:rPr>
              <a:t>, Jonathan </a:t>
            </a:r>
            <a:r>
              <a:rPr lang="en-GB" altLang="en-US" sz="1500" dirty="0" err="1" smtClean="0">
                <a:ea typeface="Calibri" panose="020F0502020204030204" pitchFamily="34" charset="0"/>
                <a:cs typeface="Calibri Light" panose="020F0302020204030204" pitchFamily="34" charset="0"/>
              </a:rPr>
              <a:t>Antcliffe</a:t>
            </a:r>
            <a:r>
              <a:rPr lang="en-GB" altLang="en-US" sz="1500" dirty="0" smtClean="0">
                <a:ea typeface="Calibri" panose="020F0502020204030204" pitchFamily="34" charset="0"/>
                <a:cs typeface="Calibri Light" panose="020F0302020204030204" pitchFamily="34" charset="0"/>
              </a:rPr>
              <a:t>, Martin Saunders and David </a:t>
            </a:r>
            <a:r>
              <a:rPr lang="en-GB" altLang="en-US" sz="1500" dirty="0" err="1" smtClean="0">
                <a:ea typeface="Calibri" panose="020F0502020204030204" pitchFamily="34" charset="0"/>
                <a:cs typeface="Calibri Light" panose="020F0302020204030204" pitchFamily="34" charset="0"/>
              </a:rPr>
              <a:t>Wacey</a:t>
            </a:r>
            <a:r>
              <a:rPr lang="en-GB" altLang="en-US" sz="1500" dirty="0" smtClean="0">
                <a:ea typeface="Calibri" panose="020F0502020204030204" pitchFamily="34" charset="0"/>
                <a:cs typeface="Calibri Light" panose="020F0302020204030204" pitchFamily="34" charset="0"/>
              </a:rPr>
              <a:t> (2015) ‘Changing the picture of Earth’s earliest fossils (3.5-1.9 Ga) with 	new approaches and new discoveries’, </a:t>
            </a:r>
            <a:r>
              <a:rPr lang="en-GB" altLang="en-US" sz="1500" i="1" dirty="0" smtClean="0">
                <a:ea typeface="Calibri" panose="020F0502020204030204" pitchFamily="34" charset="0"/>
                <a:cs typeface="Calibri Light" panose="020F0302020204030204" pitchFamily="34" charset="0"/>
              </a:rPr>
              <a:t>Proceedings of the National Academy of Sciences (PNAS)</a:t>
            </a:r>
            <a:r>
              <a:rPr lang="en-GB" altLang="en-US" sz="1500" dirty="0" smtClean="0">
                <a:ea typeface="Calibri" panose="020F0502020204030204" pitchFamily="34" charset="0"/>
                <a:cs typeface="Calibri Light" panose="020F0302020204030204" pitchFamily="34" charset="0"/>
              </a:rPr>
              <a:t> 112.16 pp 4859-4864</a:t>
            </a:r>
          </a:p>
          <a:p>
            <a:r>
              <a:rPr lang="en-GB" sz="1500" dirty="0" smtClean="0">
                <a:solidFill>
                  <a:srgbClr val="92D050"/>
                </a:solidFill>
                <a:cs typeface="Calibri Light" panose="020F0302020204030204" pitchFamily="34" charset="0"/>
              </a:rPr>
              <a:t>Specific topics and techniques</a:t>
            </a:r>
            <a:endParaRPr lang="en-GB" sz="1500" dirty="0">
              <a:solidFill>
                <a:srgbClr val="92D050"/>
              </a:solidFill>
              <a:cs typeface="Calibri Light" panose="020F0302020204030204" pitchFamily="34" charset="0"/>
            </a:endParaRPr>
          </a:p>
          <a:p>
            <a:r>
              <a:rPr lang="en-GB" sz="1500" dirty="0" smtClean="0"/>
              <a:t>Richard Dawkins (2009) ‘Radioactive Clocks’ in </a:t>
            </a:r>
            <a:r>
              <a:rPr lang="en-GB" sz="1500" i="1" dirty="0" smtClean="0"/>
              <a:t>The Greatest Show on Earth, </a:t>
            </a:r>
            <a:r>
              <a:rPr lang="en-GB" sz="1500" dirty="0" smtClean="0"/>
              <a:t>Black Swan, pp 91-102</a:t>
            </a:r>
            <a:br>
              <a:rPr lang="en-GB" sz="1500" dirty="0" smtClean="0"/>
            </a:br>
            <a:r>
              <a:rPr lang="en-GB" sz="1500" dirty="0" smtClean="0"/>
              <a:t/>
            </a:r>
            <a:br>
              <a:rPr lang="en-GB" sz="1500" dirty="0" smtClean="0"/>
            </a:br>
            <a:r>
              <a:rPr lang="en-GB" sz="1500" dirty="0" smtClean="0"/>
              <a:t>Laura Erne and Thijs </a:t>
            </a:r>
            <a:r>
              <a:rPr lang="en-GB" sz="1500" dirty="0" err="1" smtClean="0"/>
              <a:t>Ettema</a:t>
            </a:r>
            <a:r>
              <a:rPr lang="en-GB" sz="1500" dirty="0" smtClean="0"/>
              <a:t> (2017) ‘The symbiosis that changed the world’, </a:t>
            </a:r>
            <a:r>
              <a:rPr lang="en-GB" sz="1500" i="1" dirty="0" smtClean="0"/>
              <a:t>Microbiology Society, </a:t>
            </a:r>
            <a:r>
              <a:rPr lang="en-GB" sz="1500" dirty="0" smtClean="0"/>
              <a:t>9 August  (web source)</a:t>
            </a:r>
          </a:p>
          <a:p>
            <a:r>
              <a:rPr lang="en-GB" sz="1500" dirty="0" smtClean="0"/>
              <a:t/>
            </a:r>
            <a:br>
              <a:rPr lang="en-GB" sz="1500" dirty="0" smtClean="0"/>
            </a:br>
            <a:r>
              <a:rPr lang="en-GB" sz="1500" dirty="0" smtClean="0"/>
              <a:t>Richard </a:t>
            </a:r>
            <a:r>
              <a:rPr lang="en-GB" sz="1500" dirty="0" err="1" smtClean="0"/>
              <a:t>Fortey</a:t>
            </a:r>
            <a:r>
              <a:rPr lang="en-GB" sz="1500" dirty="0" smtClean="0"/>
              <a:t> (2005) </a:t>
            </a:r>
            <a:r>
              <a:rPr lang="en-GB" sz="1500" i="1" dirty="0" smtClean="0"/>
              <a:t>The Earth: An intimate history </a:t>
            </a:r>
            <a:r>
              <a:rPr lang="en-GB" sz="1500" dirty="0" smtClean="0"/>
              <a:t>Harper Perennial chapter 10</a:t>
            </a:r>
          </a:p>
          <a:p>
            <a:endParaRPr lang="en-GB" sz="1500" dirty="0" smtClean="0"/>
          </a:p>
          <a:p>
            <a:r>
              <a:rPr lang="en-GB" sz="1500" dirty="0" smtClean="0"/>
              <a:t>Michael Johnson et al (2011) ‘Geological Framework of the North-west Highlands’, in Kathryn Goodenough and Maarten </a:t>
            </a:r>
            <a:r>
              <a:rPr lang="en-GB" sz="1500" dirty="0" err="1" smtClean="0"/>
              <a:t>Krabbendam</a:t>
            </a:r>
            <a:r>
              <a:rPr lang="en-GB" sz="1500" dirty="0" smtClean="0"/>
              <a:t> (</a:t>
            </a:r>
            <a:r>
              <a:rPr lang="en-GB" sz="1500" dirty="0" err="1" smtClean="0"/>
              <a:t>eds</a:t>
            </a:r>
            <a:r>
              <a:rPr lang="en-GB" sz="1500" dirty="0" smtClean="0"/>
              <a:t>) </a:t>
            </a:r>
            <a:r>
              <a:rPr lang="en-GB" sz="1500" i="1" dirty="0" smtClean="0"/>
              <a:t>An 	Excursion Guide to the North-West Highlands of  Scotland, </a:t>
            </a:r>
            <a:r>
              <a:rPr lang="en-GB" sz="1500" dirty="0" smtClean="0"/>
              <a:t>EGS, pp 9-35 </a:t>
            </a:r>
            <a:br>
              <a:rPr lang="en-GB" sz="1500" dirty="0" smtClean="0"/>
            </a:br>
            <a:r>
              <a:rPr lang="en-GB" sz="1500" dirty="0" smtClean="0"/>
              <a:t/>
            </a:r>
            <a:br>
              <a:rPr lang="en-GB" sz="1500" dirty="0" smtClean="0"/>
            </a:br>
            <a:r>
              <a:rPr lang="en-GB" altLang="en-US" sz="1500" dirty="0" smtClean="0">
                <a:ea typeface="Calibri" panose="020F0502020204030204" pitchFamily="34" charset="0"/>
                <a:cs typeface="Calibri Light" panose="020F0302020204030204" pitchFamily="34" charset="0"/>
              </a:rPr>
              <a:t>Edmond </a:t>
            </a:r>
            <a:r>
              <a:rPr lang="en-GB" altLang="en-US" sz="1500" dirty="0" err="1" smtClean="0">
                <a:ea typeface="Calibri" panose="020F0502020204030204" pitchFamily="34" charset="0"/>
                <a:cs typeface="Calibri Light" panose="020F0302020204030204" pitchFamily="34" charset="0"/>
              </a:rPr>
              <a:t>Mathez</a:t>
            </a:r>
            <a:r>
              <a:rPr lang="en-GB" altLang="en-US" sz="1500" dirty="0" smtClean="0">
                <a:ea typeface="Calibri" panose="020F0502020204030204" pitchFamily="34" charset="0"/>
                <a:cs typeface="Calibri Light" panose="020F0302020204030204" pitchFamily="34" charset="0"/>
              </a:rPr>
              <a:t> (</a:t>
            </a:r>
            <a:r>
              <a:rPr lang="en-GB" altLang="en-US" sz="1500" dirty="0" err="1" smtClean="0">
                <a:ea typeface="Calibri" panose="020F0502020204030204" pitchFamily="34" charset="0"/>
                <a:cs typeface="Calibri Light" panose="020F0302020204030204" pitchFamily="34" charset="0"/>
              </a:rPr>
              <a:t>ed</a:t>
            </a:r>
            <a:r>
              <a:rPr lang="en-GB" altLang="en-US" sz="1500" dirty="0" smtClean="0">
                <a:ea typeface="Calibri" panose="020F0502020204030204" pitchFamily="34" charset="0"/>
                <a:cs typeface="Calibri Light" panose="020F0302020204030204" pitchFamily="34" charset="0"/>
              </a:rPr>
              <a:t>) (2000) ‘Zircon Chronology: Dating the oldest material on earth’, in </a:t>
            </a:r>
            <a:r>
              <a:rPr lang="en-GB" altLang="en-US" sz="1500" i="1" dirty="0" smtClean="0">
                <a:ea typeface="Calibri" panose="020F0502020204030204" pitchFamily="34" charset="0"/>
                <a:cs typeface="Calibri Light" panose="020F0302020204030204" pitchFamily="34" charset="0"/>
              </a:rPr>
              <a:t>Earth: Inside and Out, </a:t>
            </a:r>
            <a:r>
              <a:rPr lang="en-GB" altLang="en-US" sz="1500" dirty="0" smtClean="0">
                <a:ea typeface="Calibri" panose="020F0502020204030204" pitchFamily="34" charset="0"/>
                <a:cs typeface="Calibri Light" panose="020F0302020204030204" pitchFamily="34" charset="0"/>
              </a:rPr>
              <a:t>New Press, Am. Mus. Nat. Hist. (web)</a:t>
            </a:r>
            <a:endParaRPr lang="en-GB" sz="1500" dirty="0" smtClean="0">
              <a:cs typeface="Calibri Light" panose="020F0302020204030204" pitchFamily="34" charset="0"/>
            </a:endParaRPr>
          </a:p>
          <a:p>
            <a:r>
              <a:rPr lang="en-GB" sz="1500" dirty="0" smtClean="0">
                <a:solidFill>
                  <a:srgbClr val="92D050"/>
                </a:solidFill>
              </a:rPr>
              <a:t>Textbook overviews</a:t>
            </a:r>
            <a:r>
              <a:rPr lang="en-GB" sz="1500" dirty="0" smtClean="0"/>
              <a:t/>
            </a:r>
            <a:br>
              <a:rPr lang="en-GB" sz="1500" dirty="0" smtClean="0"/>
            </a:br>
            <a:r>
              <a:rPr lang="en-GB" sz="1500" dirty="0" smtClean="0"/>
              <a:t>Graham Park (2019</a:t>
            </a:r>
            <a:r>
              <a:rPr lang="en-GB" sz="1500" i="1" dirty="0" smtClean="0"/>
              <a:t>) Introducing Geology: A guide to the world of rocks </a:t>
            </a:r>
            <a:r>
              <a:rPr lang="en-GB" sz="1500" dirty="0" smtClean="0"/>
              <a:t>(third edition) Dunedin, esp. chapters 8 &amp; 10 </a:t>
            </a:r>
            <a:br>
              <a:rPr lang="en-GB" sz="1500" dirty="0" smtClean="0"/>
            </a:br>
            <a:r>
              <a:rPr lang="en-GB" sz="1500" dirty="0" smtClean="0"/>
              <a:t/>
            </a:r>
            <a:br>
              <a:rPr lang="en-GB" sz="1500" dirty="0" smtClean="0"/>
            </a:br>
            <a:r>
              <a:rPr lang="en-GB" sz="1500" dirty="0"/>
              <a:t>Martin J.S. </a:t>
            </a:r>
            <a:r>
              <a:rPr lang="en-GB" sz="1500" dirty="0" err="1"/>
              <a:t>Rudwick</a:t>
            </a:r>
            <a:r>
              <a:rPr lang="en-GB" sz="1500" dirty="0"/>
              <a:t> (2014) </a:t>
            </a:r>
            <a:r>
              <a:rPr lang="en-GB" sz="1500" i="1" dirty="0"/>
              <a:t>Earth’s Deep History: How it was Discovered and Why it Matters, </a:t>
            </a:r>
            <a:r>
              <a:rPr lang="en-GB" sz="1500" dirty="0"/>
              <a:t>University of Chicago Press</a:t>
            </a:r>
            <a:br>
              <a:rPr lang="en-GB" sz="1500" dirty="0"/>
            </a:br>
            <a:endParaRPr lang="en-GB" sz="1500" dirty="0"/>
          </a:p>
          <a:p>
            <a:r>
              <a:rPr lang="en-GB" sz="1500" dirty="0" smtClean="0"/>
              <a:t>Peter </a:t>
            </a:r>
            <a:r>
              <a:rPr lang="en-GB" sz="1500" dirty="0" err="1" smtClean="0"/>
              <a:t>Toghill</a:t>
            </a:r>
            <a:r>
              <a:rPr lang="en-GB" sz="1500" dirty="0" smtClean="0"/>
              <a:t> (2000) </a:t>
            </a:r>
            <a:r>
              <a:rPr lang="en-GB" sz="1500" i="1" dirty="0" smtClean="0"/>
              <a:t>The Geology of Britain: An introduction, </a:t>
            </a:r>
            <a:r>
              <a:rPr lang="en-GB" sz="1500" dirty="0" smtClean="0"/>
              <a:t>Swan</a:t>
            </a:r>
            <a:r>
              <a:rPr lang="en-GB" sz="1500" i="1" dirty="0" smtClean="0"/>
              <a:t> </a:t>
            </a:r>
            <a:r>
              <a:rPr lang="en-GB" sz="1500" dirty="0" smtClean="0"/>
              <a:t>Hill Press, esp. chapter 1</a:t>
            </a:r>
            <a:br>
              <a:rPr lang="en-GB" sz="1500" dirty="0" smtClean="0"/>
            </a:br>
            <a:r>
              <a:rPr lang="en-GB" sz="1500" dirty="0" smtClean="0"/>
              <a:t/>
            </a:r>
            <a:br>
              <a:rPr lang="en-GB" sz="1500" dirty="0" smtClean="0"/>
            </a:br>
            <a:r>
              <a:rPr lang="en-GB" sz="1500" dirty="0" smtClean="0"/>
              <a:t>Robert Muir Wood (1978) </a:t>
            </a:r>
            <a:r>
              <a:rPr lang="en-GB" sz="1500" i="1" dirty="0" smtClean="0"/>
              <a:t>On the Rocks: A Geology of Britain, </a:t>
            </a:r>
            <a:r>
              <a:rPr lang="en-GB" sz="1500" dirty="0" smtClean="0"/>
              <a:t>BBC, esp. chapter 6</a:t>
            </a:r>
            <a:endParaRPr lang="en-GB" sz="1600" dirty="0"/>
          </a:p>
        </p:txBody>
      </p:sp>
    </p:spTree>
    <p:extLst>
      <p:ext uri="{BB962C8B-B14F-4D97-AF65-F5344CB8AC3E}">
        <p14:creationId xmlns:p14="http://schemas.microsoft.com/office/powerpoint/2010/main" val="9569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Effect transition="in" filter="fade">
                                      <p:cBhvr>
                                        <p:cTn id="51" dur="1000"/>
                                        <p:tgtEl>
                                          <p:spTgt spid="3">
                                            <p:txEl>
                                              <p:pRg st="9" end="9"/>
                                            </p:txEl>
                                          </p:spTgt>
                                        </p:tgtEl>
                                      </p:cBhvr>
                                    </p:animEffect>
                                    <p:anim calcmode="lin" valueType="num">
                                      <p:cBhvr>
                                        <p:cTn id="5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
                                            <p:txEl>
                                              <p:pRg st="10" end="10"/>
                                            </p:txEl>
                                          </p:spTgt>
                                        </p:tgtEl>
                                        <p:attrNameLst>
                                          <p:attrName>style.visibility</p:attrName>
                                        </p:attrNameLst>
                                      </p:cBhvr>
                                      <p:to>
                                        <p:strVal val="visible"/>
                                      </p:to>
                                    </p:set>
                                    <p:animEffect transition="in" filter="fade">
                                      <p:cBhvr>
                                        <p:cTn id="58" dur="1000"/>
                                        <p:tgtEl>
                                          <p:spTgt spid="3">
                                            <p:txEl>
                                              <p:pRg st="10" end="10"/>
                                            </p:txEl>
                                          </p:spTgt>
                                        </p:tgtEl>
                                      </p:cBhvr>
                                    </p:animEffect>
                                    <p:anim calcmode="lin" valueType="num">
                                      <p:cBhvr>
                                        <p:cTn id="59"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Effect transition="in" filter="fade">
                                      <p:cBhvr>
                                        <p:cTn id="63" dur="1000"/>
                                        <p:tgtEl>
                                          <p:spTgt spid="3">
                                            <p:txEl>
                                              <p:pRg st="11" end="11"/>
                                            </p:txEl>
                                          </p:spTgt>
                                        </p:tgtEl>
                                      </p:cBhvr>
                                    </p:animEffect>
                                    <p:anim calcmode="lin" valueType="num">
                                      <p:cBhvr>
                                        <p:cTn id="6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6590" y="778550"/>
            <a:ext cx="10972801" cy="5586145"/>
          </a:xfrm>
          <a:prstGeom prst="rect">
            <a:avLst/>
          </a:prstGeom>
        </p:spPr>
        <p:txBody>
          <a:bodyPr wrap="square">
            <a:spAutoFit/>
          </a:bodyPr>
          <a:lstStyle/>
          <a:p>
            <a:r>
              <a:rPr lang="en-GB" sz="1500" b="1" dirty="0" smtClean="0"/>
              <a:t>Further Sources 1</a:t>
            </a:r>
          </a:p>
          <a:p>
            <a:r>
              <a:rPr lang="en-GB" sz="1500" dirty="0" smtClean="0"/>
              <a:t>Michael </a:t>
            </a:r>
            <a:r>
              <a:rPr lang="en-GB" sz="1500" dirty="0" err="1" smtClean="0"/>
              <a:t>Allaby</a:t>
            </a:r>
            <a:r>
              <a:rPr lang="en-GB" sz="1500" dirty="0" smtClean="0"/>
              <a:t> (</a:t>
            </a:r>
            <a:r>
              <a:rPr lang="en-GB" sz="1500" dirty="0" err="1" smtClean="0"/>
              <a:t>ed</a:t>
            </a:r>
            <a:r>
              <a:rPr lang="en-GB" sz="1500" dirty="0" smtClean="0"/>
              <a:t>) (2008) </a:t>
            </a:r>
            <a:r>
              <a:rPr lang="en-GB" sz="1500" i="1" dirty="0" smtClean="0"/>
              <a:t>Oxford Dictionary of Earth Sciences </a:t>
            </a:r>
            <a:r>
              <a:rPr lang="en-GB" sz="1500" dirty="0" smtClean="0"/>
              <a:t>(third edition), OUP</a:t>
            </a:r>
            <a:br>
              <a:rPr lang="en-GB" sz="1500" dirty="0" smtClean="0"/>
            </a:br>
            <a:r>
              <a:rPr lang="en-GB" sz="1500" dirty="0" smtClean="0"/>
              <a:t>Nicolas T Arndt (2013) ‘Formation and Evolution of the Continental Crust’, </a:t>
            </a:r>
            <a:r>
              <a:rPr lang="en-GB" sz="1500" i="1" dirty="0" smtClean="0"/>
              <a:t>Geochemical Perspectives </a:t>
            </a:r>
            <a:r>
              <a:rPr lang="en-GB" sz="1500" dirty="0" smtClean="0"/>
              <a:t>2.1</a:t>
            </a:r>
            <a:br>
              <a:rPr lang="en-GB" sz="1500" dirty="0" smtClean="0"/>
            </a:br>
            <a:r>
              <a:rPr lang="en-GB" sz="1500" dirty="0" smtClean="0"/>
              <a:t>Martin </a:t>
            </a:r>
            <a:r>
              <a:rPr lang="en-GB" sz="1500" dirty="0" err="1" smtClean="0"/>
              <a:t>Brasier</a:t>
            </a:r>
            <a:r>
              <a:rPr lang="en-GB" sz="1500" dirty="0" smtClean="0"/>
              <a:t> (2009) </a:t>
            </a:r>
            <a:r>
              <a:rPr lang="en-GB" sz="1500" i="1" dirty="0" smtClean="0"/>
              <a:t>Darwin’s Lost World: The hidden history of animal life, </a:t>
            </a:r>
            <a:r>
              <a:rPr lang="en-GB" sz="1500" dirty="0" smtClean="0"/>
              <a:t>OUP</a:t>
            </a:r>
            <a:br>
              <a:rPr lang="en-GB" sz="1500" dirty="0" smtClean="0"/>
            </a:br>
            <a:r>
              <a:rPr lang="en-GB" sz="1500" dirty="0" smtClean="0"/>
              <a:t>Richard Callow et al (2011) ‘Diverse </a:t>
            </a:r>
            <a:r>
              <a:rPr lang="en-GB" sz="1500" dirty="0" err="1" smtClean="0"/>
              <a:t>microbially</a:t>
            </a:r>
            <a:r>
              <a:rPr lang="en-GB" sz="1500" dirty="0" smtClean="0"/>
              <a:t> induced sedimentary structures from 1 Ga lakes of the </a:t>
            </a:r>
            <a:r>
              <a:rPr lang="en-GB" sz="1500" dirty="0" err="1" smtClean="0"/>
              <a:t>Diabaig</a:t>
            </a:r>
            <a:r>
              <a:rPr lang="en-GB" sz="1500" dirty="0" smtClean="0"/>
              <a:t> Formation, </a:t>
            </a:r>
            <a:r>
              <a:rPr lang="en-GB" sz="1500" dirty="0" err="1" smtClean="0"/>
              <a:t>Torridon</a:t>
            </a:r>
            <a:r>
              <a:rPr lang="en-GB" sz="1500" dirty="0" smtClean="0"/>
              <a:t> Group’</a:t>
            </a:r>
            <a:r>
              <a:rPr lang="en-GB" sz="1500" i="1" dirty="0" smtClean="0"/>
              <a:t> 	Sedimentary Geology </a:t>
            </a:r>
            <a:r>
              <a:rPr lang="en-GB" sz="1500" dirty="0" smtClean="0"/>
              <a:t>239:  117-128</a:t>
            </a:r>
            <a:br>
              <a:rPr lang="en-GB" sz="1500" dirty="0" smtClean="0"/>
            </a:br>
            <a:r>
              <a:rPr lang="en-GB" sz="1500" dirty="0" smtClean="0"/>
              <a:t>Richard Caulfield, Martin </a:t>
            </a:r>
            <a:r>
              <a:rPr lang="en-GB" sz="1500" dirty="0" err="1" smtClean="0"/>
              <a:t>Brasier</a:t>
            </a:r>
            <a:r>
              <a:rPr lang="en-GB" sz="1500" dirty="0" smtClean="0"/>
              <a:t> and Rachel Wood (2009) discuss the discovery and significance of the Ediacaran Biota in the BBC In Our 	Time Series</a:t>
            </a:r>
          </a:p>
          <a:p>
            <a:r>
              <a:rPr lang="en-GB" sz="1500" dirty="0" smtClean="0"/>
              <a:t>Robert I Citron et al (2018) ‘The role of multiple giant impacts in the formation of the Earth-Moon system’, </a:t>
            </a:r>
            <a:r>
              <a:rPr lang="en-GB" sz="1500" i="1" dirty="0" smtClean="0"/>
              <a:t>Astro-Physics Preprint </a:t>
            </a:r>
            <a:endParaRPr lang="en-GB" sz="1500" dirty="0" smtClean="0"/>
          </a:p>
          <a:p>
            <a:r>
              <a:rPr lang="en-GB" sz="1500" dirty="0" smtClean="0"/>
              <a:t>Euan Clarkson (1998) </a:t>
            </a:r>
            <a:r>
              <a:rPr lang="en-GB" sz="1500" i="1" dirty="0" smtClean="0"/>
              <a:t>Invertebrate Palaeontology and Evolution </a:t>
            </a:r>
            <a:r>
              <a:rPr lang="en-GB" sz="1500" dirty="0" smtClean="0"/>
              <a:t>(fourth edition), Blackwell</a:t>
            </a:r>
            <a:endParaRPr lang="en-GB" altLang="en-US" sz="1500" dirty="0" smtClean="0">
              <a:ea typeface="Calibri" panose="020F0502020204030204" pitchFamily="34" charset="0"/>
              <a:cs typeface="Calibri Light" panose="020F0302020204030204" pitchFamily="34" charset="0"/>
            </a:endParaRPr>
          </a:p>
          <a:p>
            <a:r>
              <a:rPr lang="en-GB" altLang="en-US" sz="1500" dirty="0" smtClean="0">
                <a:ea typeface="Calibri" panose="020F0502020204030204" pitchFamily="34" charset="0"/>
                <a:cs typeface="Calibri Light" panose="020F0302020204030204" pitchFamily="34" charset="0"/>
              </a:rPr>
              <a:t>Adam Hart-Davis (</a:t>
            </a:r>
            <a:r>
              <a:rPr lang="en-GB" altLang="en-US" sz="1500" dirty="0" err="1" smtClean="0">
                <a:ea typeface="Calibri" panose="020F0502020204030204" pitchFamily="34" charset="0"/>
                <a:cs typeface="Calibri Light" panose="020F0302020204030204" pitchFamily="34" charset="0"/>
              </a:rPr>
              <a:t>ed</a:t>
            </a:r>
            <a:r>
              <a:rPr lang="en-GB" altLang="en-US" sz="1500" dirty="0" smtClean="0">
                <a:ea typeface="Calibri" panose="020F0502020204030204" pitchFamily="34" charset="0"/>
                <a:cs typeface="Calibri Light" panose="020F0302020204030204" pitchFamily="34" charset="0"/>
              </a:rPr>
              <a:t>) (2015) </a:t>
            </a:r>
            <a:r>
              <a:rPr lang="en-GB" altLang="en-US" sz="1500" i="1" dirty="0" smtClean="0">
                <a:ea typeface="Calibri" panose="020F0502020204030204" pitchFamily="34" charset="0"/>
                <a:cs typeface="Calibri Light" panose="020F0302020204030204" pitchFamily="34" charset="0"/>
              </a:rPr>
              <a:t>Science: The Definitive Visual Guide, </a:t>
            </a:r>
            <a:r>
              <a:rPr lang="en-GB" altLang="en-US" sz="1500" dirty="0" smtClean="0">
                <a:ea typeface="Calibri" panose="020F0502020204030204" pitchFamily="34" charset="0"/>
                <a:cs typeface="Calibri Light" panose="020F0302020204030204" pitchFamily="34" charset="0"/>
              </a:rPr>
              <a:t>Penguin Random House, ‘Dating the Earth’ p 180 </a:t>
            </a:r>
            <a:r>
              <a:rPr lang="en-GB" sz="1500" dirty="0" smtClean="0"/>
              <a:t/>
            </a:r>
            <a:br>
              <a:rPr lang="en-GB" sz="1500" dirty="0" smtClean="0"/>
            </a:br>
            <a:r>
              <a:rPr lang="en-GB" sz="1500" dirty="0" smtClean="0"/>
              <a:t>Richard </a:t>
            </a:r>
            <a:r>
              <a:rPr lang="en-GB" sz="1500" dirty="0" err="1" smtClean="0"/>
              <a:t>Fortey</a:t>
            </a:r>
            <a:r>
              <a:rPr lang="en-GB" sz="1500" dirty="0" smtClean="0"/>
              <a:t> (1997) </a:t>
            </a:r>
            <a:r>
              <a:rPr lang="en-GB" sz="1500" i="1" dirty="0" smtClean="0"/>
              <a:t>Life: an unauthorized biography, </a:t>
            </a:r>
            <a:r>
              <a:rPr lang="en-GB" sz="1500" dirty="0" smtClean="0"/>
              <a:t>Flamingo,</a:t>
            </a:r>
            <a:r>
              <a:rPr lang="en-GB" sz="1500" i="1" dirty="0" smtClean="0"/>
              <a:t> </a:t>
            </a:r>
            <a:r>
              <a:rPr lang="en-GB" sz="1500" dirty="0" smtClean="0"/>
              <a:t>chapters 2 and 3</a:t>
            </a:r>
            <a:br>
              <a:rPr lang="en-GB" sz="1500" dirty="0" smtClean="0"/>
            </a:br>
            <a:r>
              <a:rPr lang="en-GB" sz="1500" dirty="0" smtClean="0"/>
              <a:t>Richard </a:t>
            </a:r>
            <a:r>
              <a:rPr lang="en-GB" sz="1500" dirty="0" err="1" smtClean="0"/>
              <a:t>Fortey</a:t>
            </a:r>
            <a:r>
              <a:rPr lang="en-GB" sz="1500" dirty="0" smtClean="0"/>
              <a:t> (2002) </a:t>
            </a:r>
            <a:r>
              <a:rPr lang="en-GB" sz="1500" i="1" dirty="0" smtClean="0"/>
              <a:t>Fossils: The Key to the Past</a:t>
            </a:r>
            <a:r>
              <a:rPr lang="en-GB" sz="1500" dirty="0" smtClean="0"/>
              <a:t>, (third </a:t>
            </a:r>
            <a:r>
              <a:rPr lang="en-GB" sz="1500" dirty="0" err="1" smtClean="0"/>
              <a:t>ed</a:t>
            </a:r>
            <a:r>
              <a:rPr lang="en-GB" sz="1500" dirty="0" smtClean="0"/>
              <a:t>) Natural History Museum, chapter 5 ‘Origin of life and its early history’</a:t>
            </a:r>
            <a:br>
              <a:rPr lang="en-GB" sz="1500" dirty="0" smtClean="0"/>
            </a:br>
            <a:r>
              <a:rPr lang="en-GB" sz="1500" dirty="0" smtClean="0"/>
              <a:t>Nicole </a:t>
            </a:r>
            <a:r>
              <a:rPr lang="en-GB" sz="1500" dirty="0" err="1" smtClean="0"/>
              <a:t>Gleishmann</a:t>
            </a:r>
            <a:r>
              <a:rPr lang="en-GB" sz="1500" dirty="0" smtClean="0"/>
              <a:t>  (2020) ‘Prokaryotes versus Eukaryotes: what are the key differences?’ </a:t>
            </a:r>
            <a:r>
              <a:rPr lang="en-GB" sz="1500" i="1" dirty="0" smtClean="0"/>
              <a:t>Cell Sciences Newsletter </a:t>
            </a:r>
            <a:r>
              <a:rPr lang="en-GB" sz="1500" dirty="0" smtClean="0"/>
              <a:t>28 September </a:t>
            </a:r>
            <a:br>
              <a:rPr lang="en-GB" sz="1500" dirty="0" smtClean="0"/>
            </a:br>
            <a:r>
              <a:rPr lang="en-GB" sz="1500" dirty="0" smtClean="0"/>
              <a:t>Colin </a:t>
            </a:r>
            <a:r>
              <a:rPr lang="en-GB" sz="1500" dirty="0" err="1" smtClean="0"/>
              <a:t>Goldblatt</a:t>
            </a:r>
            <a:r>
              <a:rPr lang="en-GB" sz="1500" dirty="0" smtClean="0"/>
              <a:t> et al (2010) ‘The Eons of Chaos and Hades’ </a:t>
            </a:r>
            <a:r>
              <a:rPr lang="en-GB" sz="1500" i="1" dirty="0" smtClean="0"/>
              <a:t>Solid Earth </a:t>
            </a:r>
            <a:r>
              <a:rPr lang="en-GB" sz="1500" dirty="0" smtClean="0"/>
              <a:t>1, 1-3</a:t>
            </a:r>
            <a:br>
              <a:rPr lang="en-GB" sz="1500" dirty="0" smtClean="0"/>
            </a:br>
            <a:r>
              <a:rPr lang="en-GB" sz="1500" dirty="0" smtClean="0"/>
              <a:t>T</a:t>
            </a:r>
            <a:r>
              <a:rPr lang="en-GB" altLang="en-US" sz="1500" dirty="0" smtClean="0">
                <a:ea typeface="Calibri" panose="020F0502020204030204" pitchFamily="34" charset="0"/>
                <a:cs typeface="Calibri Light" panose="020F0302020204030204" pitchFamily="34" charset="0"/>
              </a:rPr>
              <a:t>homas R. Holtz (2020) ‘Geology 102: </a:t>
            </a:r>
            <a:r>
              <a:rPr lang="en-GB" altLang="en-US" sz="1500" i="1" dirty="0" smtClean="0">
                <a:ea typeface="Calibri" panose="020F0502020204030204" pitchFamily="34" charset="0"/>
                <a:cs typeface="Calibri Light" panose="020F0302020204030204" pitchFamily="34" charset="0"/>
              </a:rPr>
              <a:t>Historical Geology</a:t>
            </a:r>
            <a:r>
              <a:rPr lang="en-GB" altLang="en-US" sz="1500" dirty="0" smtClean="0">
                <a:ea typeface="Calibri" panose="020F0502020204030204" pitchFamily="34" charset="0"/>
                <a:cs typeface="Calibri Light" panose="020F0302020204030204" pitchFamily="34" charset="0"/>
              </a:rPr>
              <a:t>’ Department of Geology, University of Maryland, Spring Semester 	</a:t>
            </a:r>
            <a:r>
              <a:rPr lang="en-GB" altLang="en-US" sz="1500" dirty="0" smtClean="0">
                <a:ea typeface="Calibri" panose="020F0502020204030204" pitchFamily="34" charset="0"/>
                <a:cs typeface="Calibri Light" panose="020F0302020204030204" pitchFamily="34" charset="0"/>
                <a:hlinkClick r:id="rId3"/>
              </a:rPr>
              <a:t>https://www.geol.umd.edu/~tholtz/G120/lectures/102Hadean.html</a:t>
            </a:r>
            <a:r>
              <a:rPr lang="en-GB" altLang="en-US" sz="1500" dirty="0" smtClean="0">
                <a:ea typeface="Calibri" panose="020F0502020204030204" pitchFamily="34" charset="0"/>
                <a:cs typeface="Calibri Light" panose="020F0302020204030204" pitchFamily="34" charset="0"/>
              </a:rPr>
              <a:t> and equivalents for Archean and Proterozoic </a:t>
            </a:r>
            <a:br>
              <a:rPr lang="en-GB" altLang="en-US" sz="1500" dirty="0" smtClean="0">
                <a:ea typeface="Calibri" panose="020F0502020204030204" pitchFamily="34" charset="0"/>
                <a:cs typeface="Calibri Light" panose="020F0302020204030204" pitchFamily="34" charset="0"/>
              </a:rPr>
            </a:br>
            <a:r>
              <a:rPr lang="en-GB" sz="1500" dirty="0" smtClean="0"/>
              <a:t>Emmanuelle </a:t>
            </a:r>
            <a:r>
              <a:rPr lang="en-GB" sz="1500" dirty="0" err="1" smtClean="0"/>
              <a:t>Javaux</a:t>
            </a:r>
            <a:r>
              <a:rPr lang="en-GB" sz="1500" dirty="0" smtClean="0"/>
              <a:t> and Andrew Knoll (2017) ‘Micropaleontology of the lower Mesoproterozoic Roper Group, Australia and implications for 	early eukaryotic evolution’ </a:t>
            </a:r>
            <a:r>
              <a:rPr lang="en-GB" sz="1500" i="1" dirty="0" smtClean="0"/>
              <a:t>J. </a:t>
            </a:r>
            <a:r>
              <a:rPr lang="en-GB" sz="1500" i="1" dirty="0" err="1" smtClean="0"/>
              <a:t>Paleontology</a:t>
            </a:r>
            <a:r>
              <a:rPr lang="en-GB" sz="1500" dirty="0" smtClean="0"/>
              <a:t>, 91.2 199-229</a:t>
            </a:r>
            <a:endParaRPr lang="en-GB" altLang="en-US" sz="1500" dirty="0" smtClean="0">
              <a:ea typeface="Calibri" panose="020F0502020204030204" pitchFamily="34" charset="0"/>
              <a:cs typeface="Calibri Light" panose="020F0302020204030204" pitchFamily="34" charset="0"/>
            </a:endParaRPr>
          </a:p>
          <a:p>
            <a:r>
              <a:rPr lang="en-GB" altLang="en-US" sz="1500" dirty="0" smtClean="0">
                <a:ea typeface="Calibri" panose="020F0502020204030204" pitchFamily="34" charset="0"/>
                <a:cs typeface="Calibri Light" panose="020F0302020204030204" pitchFamily="34" charset="0"/>
              </a:rPr>
              <a:t>A</a:t>
            </a:r>
            <a:r>
              <a:rPr lang="en-GB" sz="1500" dirty="0" smtClean="0"/>
              <a:t>dam Mann (2018) ‘Bashing holes in the tale of the Earth’s troubled youth’ </a:t>
            </a:r>
            <a:r>
              <a:rPr lang="en-GB" sz="1500" i="1" dirty="0" smtClean="0"/>
              <a:t>Nature,</a:t>
            </a:r>
            <a:r>
              <a:rPr lang="en-GB" sz="1500" dirty="0" smtClean="0"/>
              <a:t> 553: 393-5  </a:t>
            </a:r>
          </a:p>
          <a:p>
            <a:r>
              <a:rPr lang="en-GB" sz="1500" dirty="0"/>
              <a:t>Nicola </a:t>
            </a:r>
            <a:r>
              <a:rPr lang="en-GB" sz="1500" dirty="0" err="1"/>
              <a:t>McLoughlin</a:t>
            </a:r>
            <a:r>
              <a:rPr lang="en-GB" sz="1500" dirty="0"/>
              <a:t> et al (2015) ‘A Tribute to Martin D. </a:t>
            </a:r>
            <a:r>
              <a:rPr lang="en-GB" sz="1500" dirty="0" err="1"/>
              <a:t>Brasier</a:t>
            </a:r>
            <a:r>
              <a:rPr lang="en-GB" sz="1500" dirty="0"/>
              <a:t>: </a:t>
            </a:r>
            <a:r>
              <a:rPr lang="en-GB" sz="1500" dirty="0" err="1"/>
              <a:t>Palaeobiologist</a:t>
            </a:r>
            <a:r>
              <a:rPr lang="en-GB" sz="1500" dirty="0"/>
              <a:t> and Astrobiologist’, </a:t>
            </a:r>
            <a:r>
              <a:rPr lang="en-GB" sz="1500" i="1" dirty="0"/>
              <a:t>Astrobiology</a:t>
            </a:r>
            <a:r>
              <a:rPr lang="en-GB" sz="1500" dirty="0"/>
              <a:t> 15.10: 940-948</a:t>
            </a:r>
          </a:p>
          <a:p>
            <a:r>
              <a:rPr lang="en-GB" sz="1500" dirty="0"/>
              <a:t>William McMahon and Neil Davies (2020) ‘Physical and biological functioning in Proterozoic rivers: evidence from the archetypal pre-	vegetation alluvium of </a:t>
            </a:r>
            <a:r>
              <a:rPr lang="en-GB" sz="1500" dirty="0" err="1"/>
              <a:t>Torridon</a:t>
            </a:r>
            <a:r>
              <a:rPr lang="en-GB" sz="1500" dirty="0"/>
              <a:t> Group, NW Scotland’, </a:t>
            </a:r>
            <a:r>
              <a:rPr lang="en-GB" sz="1500" i="1" dirty="0"/>
              <a:t>Scottish Journal of Geology </a:t>
            </a:r>
            <a:r>
              <a:rPr lang="en-GB" sz="1500" dirty="0"/>
              <a:t>56.1 pp 1-29</a:t>
            </a:r>
            <a:endParaRPr lang="en-GB" sz="1500" dirty="0" smtClean="0"/>
          </a:p>
          <a:p>
            <a:endParaRPr lang="en-GB" sz="1200" dirty="0"/>
          </a:p>
        </p:txBody>
      </p:sp>
      <p:sp>
        <p:nvSpPr>
          <p:cNvPr id="3" name="Rectangle 2"/>
          <p:cNvSpPr/>
          <p:nvPr/>
        </p:nvSpPr>
        <p:spPr>
          <a:xfrm>
            <a:off x="556591" y="-363562"/>
            <a:ext cx="10972800" cy="861774"/>
          </a:xfrm>
          <a:prstGeom prst="rect">
            <a:avLst/>
          </a:prstGeom>
        </p:spPr>
        <p:txBody>
          <a:bodyPr wrap="square">
            <a:spAutoFit/>
          </a:bodyPr>
          <a:lstStyle/>
          <a:p>
            <a:endParaRPr lang="en-GB" sz="1400" dirty="0"/>
          </a:p>
          <a:p>
            <a:r>
              <a:rPr lang="en-GB" dirty="0"/>
              <a:t/>
            </a:r>
            <a:br>
              <a:rPr lang="en-GB" dirty="0"/>
            </a:br>
            <a:endParaRPr lang="en-GB" dirty="0"/>
          </a:p>
        </p:txBody>
      </p:sp>
    </p:spTree>
    <p:extLst>
      <p:ext uri="{BB962C8B-B14F-4D97-AF65-F5344CB8AC3E}">
        <p14:creationId xmlns:p14="http://schemas.microsoft.com/office/powerpoint/2010/main" val="124674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971549"/>
          </a:xfrm>
        </p:spPr>
        <p:txBody>
          <a:bodyPr>
            <a:normAutofit/>
          </a:bodyPr>
          <a:lstStyle/>
          <a:p>
            <a:pPr algn="ctr"/>
            <a:r>
              <a:rPr lang="en-GB" sz="3600" b="1" dirty="0" smtClean="0"/>
              <a:t>Agenda</a:t>
            </a:r>
            <a:endParaRPr lang="en-GB" sz="3600" b="1" dirty="0"/>
          </a:p>
        </p:txBody>
      </p:sp>
      <p:sp>
        <p:nvSpPr>
          <p:cNvPr id="3" name="Content Placeholder 2"/>
          <p:cNvSpPr>
            <a:spLocks noGrp="1"/>
          </p:cNvSpPr>
          <p:nvPr>
            <p:ph idx="1"/>
          </p:nvPr>
        </p:nvSpPr>
        <p:spPr>
          <a:xfrm>
            <a:off x="838200" y="971550"/>
            <a:ext cx="10515600" cy="5381833"/>
          </a:xfrm>
        </p:spPr>
        <p:txBody>
          <a:bodyPr>
            <a:normAutofit/>
          </a:bodyPr>
          <a:lstStyle/>
          <a:p>
            <a:r>
              <a:rPr lang="en-GB" sz="2400" b="1" dirty="0" smtClean="0"/>
              <a:t>Episode One: Charting the Precambrian</a:t>
            </a:r>
          </a:p>
          <a:p>
            <a:r>
              <a:rPr lang="en-GB" sz="2400" dirty="0" smtClean="0"/>
              <a:t>What’s in a name?</a:t>
            </a:r>
            <a:br>
              <a:rPr lang="en-GB" sz="2400" dirty="0" smtClean="0"/>
            </a:br>
            <a:r>
              <a:rPr lang="en-GB" sz="2400" dirty="0" smtClean="0"/>
              <a:t>	</a:t>
            </a:r>
            <a:r>
              <a:rPr lang="en-GB" sz="2400" dirty="0" smtClean="0">
                <a:solidFill>
                  <a:srgbClr val="7030A0"/>
                </a:solidFill>
              </a:rPr>
              <a:t>Eons, Eras and Periods in the Pre-Cambrian (or is that Precambrian?)</a:t>
            </a:r>
          </a:p>
          <a:p>
            <a:r>
              <a:rPr lang="en-GB" sz="2400" dirty="0" smtClean="0"/>
              <a:t>Probing the enigmatic Precambrian:</a:t>
            </a:r>
            <a:br>
              <a:rPr lang="en-GB" sz="2400" dirty="0" smtClean="0"/>
            </a:br>
            <a:r>
              <a:rPr lang="en-GB" sz="2400" dirty="0" smtClean="0"/>
              <a:t>	</a:t>
            </a:r>
            <a:r>
              <a:rPr lang="en-GB" sz="2400" dirty="0" smtClean="0">
                <a:solidFill>
                  <a:srgbClr val="7030A0"/>
                </a:solidFill>
              </a:rPr>
              <a:t>Metamorphic pathways and radioactive </a:t>
            </a:r>
            <a:r>
              <a:rPr lang="en-GB" sz="2400" dirty="0" smtClean="0">
                <a:solidFill>
                  <a:srgbClr val="7030A0"/>
                </a:solidFill>
              </a:rPr>
              <a:t>clocks</a:t>
            </a:r>
          </a:p>
          <a:p>
            <a:r>
              <a:rPr lang="en-GB" sz="2400" dirty="0" smtClean="0"/>
              <a:t>Interim conclusions and some of the protagonists in debates</a:t>
            </a:r>
            <a:r>
              <a:rPr lang="en-GB" sz="2400" dirty="0" smtClean="0"/>
              <a:t/>
            </a:r>
            <a:br>
              <a:rPr lang="en-GB" sz="2400" dirty="0" smtClean="0"/>
            </a:br>
            <a:endParaRPr lang="en-GB" sz="2400" dirty="0" smtClean="0"/>
          </a:p>
          <a:p>
            <a:r>
              <a:rPr lang="en-GB" sz="2400" b="1" dirty="0" smtClean="0"/>
              <a:t>Episode Two: The Evolution of the Precambrian</a:t>
            </a:r>
          </a:p>
          <a:p>
            <a:r>
              <a:rPr lang="en-GB" sz="2400" dirty="0" smtClean="0"/>
              <a:t>How did the earth and life evolve during the Precambrian? </a:t>
            </a:r>
            <a:br>
              <a:rPr lang="en-GB" sz="2400" dirty="0" smtClean="0"/>
            </a:br>
            <a:r>
              <a:rPr lang="en-GB" sz="2400" dirty="0" smtClean="0"/>
              <a:t>	</a:t>
            </a:r>
            <a:r>
              <a:rPr lang="en-GB" sz="2400" dirty="0" smtClean="0">
                <a:solidFill>
                  <a:srgbClr val="7030A0"/>
                </a:solidFill>
              </a:rPr>
              <a:t>Developments in the </a:t>
            </a:r>
            <a:r>
              <a:rPr lang="en-GB" sz="2400" dirty="0" err="1" smtClean="0">
                <a:solidFill>
                  <a:srgbClr val="7030A0"/>
                </a:solidFill>
              </a:rPr>
              <a:t>Hadean</a:t>
            </a:r>
            <a:r>
              <a:rPr lang="en-GB" sz="2400" dirty="0" smtClean="0">
                <a:solidFill>
                  <a:srgbClr val="7030A0"/>
                </a:solidFill>
              </a:rPr>
              <a:t>, the Archaean and the Proterozoic Eons</a:t>
            </a:r>
          </a:p>
          <a:p>
            <a:r>
              <a:rPr lang="en-GB" sz="2400" dirty="0" smtClean="0"/>
              <a:t>The Precambrian in Scotland</a:t>
            </a:r>
            <a:br>
              <a:rPr lang="en-GB" sz="2400" dirty="0" smtClean="0"/>
            </a:br>
            <a:r>
              <a:rPr lang="en-GB" sz="2400" dirty="0" smtClean="0"/>
              <a:t>	An Outline of </a:t>
            </a:r>
            <a:r>
              <a:rPr lang="en-GB" sz="2400" dirty="0" smtClean="0">
                <a:solidFill>
                  <a:srgbClr val="7030A0"/>
                </a:solidFill>
              </a:rPr>
              <a:t>Structure, Sequence and Fieldwork</a:t>
            </a:r>
          </a:p>
          <a:p>
            <a:r>
              <a:rPr lang="en-GB" sz="2400" dirty="0" smtClean="0"/>
              <a:t>Conclusions, References and Resources</a:t>
            </a:r>
            <a:endParaRPr lang="en-GB" sz="2400" dirty="0"/>
          </a:p>
        </p:txBody>
      </p:sp>
    </p:spTree>
    <p:extLst>
      <p:ext uri="{BB962C8B-B14F-4D97-AF65-F5344CB8AC3E}">
        <p14:creationId xmlns:p14="http://schemas.microsoft.com/office/powerpoint/2010/main" val="52089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Effect transition="in" filter="fade">
                                      <p:cBhvr>
                                        <p:cTn id="60" dur="1000"/>
                                        <p:tgtEl>
                                          <p:spTgt spid="3">
                                            <p:txEl>
                                              <p:pRg st="7" end="7"/>
                                            </p:txEl>
                                          </p:spTgt>
                                        </p:tgtEl>
                                      </p:cBhvr>
                                    </p:animEffect>
                                    <p:anim calcmode="lin" valueType="num">
                                      <p:cBhvr>
                                        <p:cTn id="6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98408"/>
            <a:ext cx="11277600" cy="5832366"/>
          </a:xfrm>
          <a:prstGeom prst="rect">
            <a:avLst/>
          </a:prstGeom>
        </p:spPr>
        <p:txBody>
          <a:bodyPr wrap="square">
            <a:spAutoFit/>
          </a:bodyPr>
          <a:lstStyle/>
          <a:p>
            <a:r>
              <a:rPr lang="en-GB" sz="1400" b="1" dirty="0" smtClean="0"/>
              <a:t>Further Sources 2</a:t>
            </a:r>
          </a:p>
          <a:p>
            <a:r>
              <a:rPr lang="en-GB" sz="1500" dirty="0" smtClean="0"/>
              <a:t>John </a:t>
            </a:r>
            <a:r>
              <a:rPr lang="en-GB" sz="1500" dirty="0" err="1"/>
              <a:t>Mendum</a:t>
            </a:r>
            <a:r>
              <a:rPr lang="en-GB" sz="1500" dirty="0"/>
              <a:t> et al (2001) </a:t>
            </a:r>
            <a:r>
              <a:rPr lang="en-GB" sz="1500" i="1" dirty="0"/>
              <a:t>Northwest Highlands: A landscape fashioned by geology, </a:t>
            </a:r>
            <a:r>
              <a:rPr lang="en-GB" sz="1500" dirty="0"/>
              <a:t>SNH/BGS</a:t>
            </a:r>
          </a:p>
          <a:p>
            <a:r>
              <a:rPr lang="en-GB" sz="1500" dirty="0"/>
              <a:t>David </a:t>
            </a:r>
            <a:r>
              <a:rPr lang="en-GB" sz="1500" dirty="0" err="1"/>
              <a:t>Oldroyd</a:t>
            </a:r>
            <a:r>
              <a:rPr lang="en-GB" sz="1500" dirty="0"/>
              <a:t> (1990) </a:t>
            </a:r>
            <a:r>
              <a:rPr lang="en-GB" sz="1500" i="1" dirty="0"/>
              <a:t>The Highlands Controversy</a:t>
            </a:r>
            <a:r>
              <a:rPr lang="en-GB" sz="1500" dirty="0"/>
              <a:t>, </a:t>
            </a:r>
            <a:r>
              <a:rPr lang="en-GB" sz="1500" dirty="0" smtClean="0"/>
              <a:t>Chicago University Press, esp</a:t>
            </a:r>
            <a:r>
              <a:rPr lang="en-GB" sz="1500" dirty="0"/>
              <a:t>. chapter 7</a:t>
            </a:r>
            <a:br>
              <a:rPr lang="en-GB" sz="1500" dirty="0"/>
            </a:br>
            <a:r>
              <a:rPr lang="en-GB" sz="1500" dirty="0"/>
              <a:t>Malcolm Rider (2005) </a:t>
            </a:r>
            <a:r>
              <a:rPr lang="en-GB" sz="1500" i="1" dirty="0"/>
              <a:t>Hutton’s Arse: 3 billion years of extraordinary geology in Scotland’s Northern Highlands, </a:t>
            </a:r>
            <a:r>
              <a:rPr lang="en-GB" sz="1500" dirty="0"/>
              <a:t>Rider-French Consulting </a:t>
            </a:r>
            <a:endParaRPr lang="en-GB" sz="1500" dirty="0" smtClean="0"/>
          </a:p>
          <a:p>
            <a:r>
              <a:rPr lang="en-GB" sz="1500" dirty="0"/>
              <a:t>	</a:t>
            </a:r>
            <a:r>
              <a:rPr lang="en-GB" sz="1500" dirty="0" smtClean="0"/>
              <a:t>chapters 1 &amp; </a:t>
            </a:r>
            <a:r>
              <a:rPr lang="en-GB" sz="1500" dirty="0"/>
              <a:t>6</a:t>
            </a:r>
            <a:br>
              <a:rPr lang="en-GB" sz="1500" dirty="0"/>
            </a:br>
            <a:r>
              <a:rPr lang="en-GB" sz="1500" dirty="0"/>
              <a:t>Martin J.S. </a:t>
            </a:r>
            <a:r>
              <a:rPr lang="en-GB" sz="1500" dirty="0" err="1"/>
              <a:t>Rudwick</a:t>
            </a:r>
            <a:r>
              <a:rPr lang="en-GB" sz="1500" dirty="0"/>
              <a:t> (2014) </a:t>
            </a:r>
            <a:r>
              <a:rPr lang="en-GB" sz="1500" i="1" dirty="0"/>
              <a:t>Earth’s Deep History: How it was Discovered and Why it Matters, </a:t>
            </a:r>
            <a:r>
              <a:rPr lang="en-GB" sz="1500" dirty="0"/>
              <a:t>University of Chicago Press</a:t>
            </a:r>
            <a:br>
              <a:rPr lang="en-GB" sz="1500" dirty="0"/>
            </a:br>
            <a:r>
              <a:rPr lang="en-GB" sz="1500" dirty="0"/>
              <a:t>J. William </a:t>
            </a:r>
            <a:r>
              <a:rPr lang="en-GB" sz="1500" dirty="0" err="1"/>
              <a:t>Schopf</a:t>
            </a:r>
            <a:r>
              <a:rPr lang="en-GB" sz="1500" dirty="0"/>
              <a:t> (1993) ‘Microfossils of the Early Archaean Apex </a:t>
            </a:r>
            <a:r>
              <a:rPr lang="en-GB" sz="1500" dirty="0" err="1"/>
              <a:t>Chert</a:t>
            </a:r>
            <a:r>
              <a:rPr lang="en-GB" sz="1500" dirty="0"/>
              <a:t>: New evidence for the antiquity of life’ </a:t>
            </a:r>
            <a:r>
              <a:rPr lang="en-GB" sz="1500" i="1" dirty="0"/>
              <a:t>Science</a:t>
            </a:r>
            <a:r>
              <a:rPr lang="en-GB" sz="1500" dirty="0"/>
              <a:t> 260, 5108: 640-646</a:t>
            </a:r>
            <a:br>
              <a:rPr lang="en-GB" sz="1500" dirty="0"/>
            </a:br>
            <a:r>
              <a:rPr lang="en-GB" sz="1500" dirty="0"/>
              <a:t>J. William </a:t>
            </a:r>
            <a:r>
              <a:rPr lang="en-GB" sz="1500" dirty="0" err="1"/>
              <a:t>Schopf</a:t>
            </a:r>
            <a:r>
              <a:rPr lang="en-GB" sz="1500" dirty="0"/>
              <a:t> (2006) ‘Fossil evidence of Archaean life’ </a:t>
            </a:r>
            <a:r>
              <a:rPr lang="en-GB" sz="1500" i="1" dirty="0"/>
              <a:t>Philosophical Transactions of the Royal Society B </a:t>
            </a:r>
            <a:r>
              <a:rPr lang="en-GB" sz="1500" dirty="0"/>
              <a:t>361: 869-885</a:t>
            </a:r>
            <a:br>
              <a:rPr lang="en-GB" sz="1500" dirty="0"/>
            </a:br>
            <a:r>
              <a:rPr lang="en-GB" sz="1500" dirty="0"/>
              <a:t>Michael </a:t>
            </a:r>
            <a:r>
              <a:rPr lang="en-GB" sz="1500" dirty="0" err="1"/>
              <a:t>Schriber</a:t>
            </a:r>
            <a:r>
              <a:rPr lang="en-GB" sz="1500" dirty="0"/>
              <a:t> (2010) ‘Thawing a Planet Size Snowball’ phys.org/news/2010-11-planet-size-snowball.html</a:t>
            </a:r>
            <a:br>
              <a:rPr lang="en-GB" sz="1500" dirty="0"/>
            </a:br>
            <a:r>
              <a:rPr lang="en-GB" sz="1500" dirty="0"/>
              <a:t>Michael </a:t>
            </a:r>
            <a:r>
              <a:rPr lang="en-GB" sz="1500" dirty="0" err="1"/>
              <a:t>Schirber</a:t>
            </a:r>
            <a:r>
              <a:rPr lang="en-GB" sz="1500" dirty="0"/>
              <a:t> (2015) ‘”Snowball Earth” Might Have Been Slushy’ </a:t>
            </a:r>
            <a:r>
              <a:rPr lang="en-GB" sz="1500" i="1" dirty="0"/>
              <a:t>Astrobiology Magazine </a:t>
            </a:r>
            <a:r>
              <a:rPr lang="en-GB" sz="1500" dirty="0"/>
              <a:t>NASA Goddard Institute August</a:t>
            </a:r>
          </a:p>
          <a:p>
            <a:r>
              <a:rPr lang="en-GB" sz="1500" dirty="0"/>
              <a:t>Norman Sleep (2010) ‘The </a:t>
            </a:r>
            <a:r>
              <a:rPr lang="en-GB" sz="1500" dirty="0" err="1"/>
              <a:t>Hadean</a:t>
            </a:r>
            <a:r>
              <a:rPr lang="en-GB" sz="1500" dirty="0"/>
              <a:t>-Archaean Environment’, </a:t>
            </a:r>
            <a:r>
              <a:rPr lang="en-GB" sz="1500" i="1" dirty="0"/>
              <a:t>Cold Spring Harbour Perspectives in Biology, </a:t>
            </a:r>
            <a:r>
              <a:rPr lang="en-GB" sz="1500" dirty="0"/>
              <a:t>2:a00222527 at </a:t>
            </a:r>
            <a:r>
              <a:rPr lang="en-GB" sz="1500" dirty="0" smtClean="0"/>
              <a:t>	</a:t>
            </a:r>
            <a:r>
              <a:rPr lang="en-GB" sz="1500" dirty="0" smtClean="0">
                <a:hlinkClick r:id="rId3"/>
              </a:rPr>
              <a:t>www.cshperspectives.org</a:t>
            </a:r>
            <a:endParaRPr lang="en-GB" sz="1500" dirty="0"/>
          </a:p>
          <a:p>
            <a:r>
              <a:rPr lang="en-GB" sz="1500" dirty="0"/>
              <a:t>Rob Strachan et al (2010) ‘Summary of </a:t>
            </a:r>
            <a:r>
              <a:rPr lang="en-GB" sz="1500" dirty="0" err="1"/>
              <a:t>Moine</a:t>
            </a:r>
            <a:r>
              <a:rPr lang="en-GB" sz="1500" dirty="0"/>
              <a:t> Geology’, in Rob Strachan et al (</a:t>
            </a:r>
            <a:r>
              <a:rPr lang="en-GB" sz="1500" dirty="0" err="1"/>
              <a:t>eds</a:t>
            </a:r>
            <a:r>
              <a:rPr lang="en-GB" sz="1500" dirty="0"/>
              <a:t>) </a:t>
            </a:r>
            <a:r>
              <a:rPr lang="en-GB" sz="1500" i="1" dirty="0"/>
              <a:t>An Excursion Guide to the </a:t>
            </a:r>
            <a:r>
              <a:rPr lang="en-GB" sz="1500" i="1" dirty="0" err="1"/>
              <a:t>Moine</a:t>
            </a:r>
            <a:r>
              <a:rPr lang="en-GB" sz="1500" i="1" dirty="0"/>
              <a:t> Geology of the </a:t>
            </a:r>
            <a:r>
              <a:rPr lang="en-GB" sz="1500" i="1" dirty="0" smtClean="0"/>
              <a:t>	Northern Highlands </a:t>
            </a:r>
            <a:r>
              <a:rPr lang="en-GB" sz="1500" i="1" dirty="0"/>
              <a:t>of Scotland, </a:t>
            </a:r>
            <a:r>
              <a:rPr lang="en-GB" sz="1500" dirty="0"/>
              <a:t>EGS</a:t>
            </a:r>
            <a:br>
              <a:rPr lang="en-GB" sz="1500" dirty="0"/>
            </a:br>
            <a:r>
              <a:rPr lang="en-GB" sz="1500" dirty="0"/>
              <a:t>Paul </a:t>
            </a:r>
            <a:r>
              <a:rPr lang="en-GB" sz="1500" dirty="0" err="1"/>
              <a:t>Strother</a:t>
            </a:r>
            <a:r>
              <a:rPr lang="en-GB" sz="1500" dirty="0"/>
              <a:t>, Leila </a:t>
            </a:r>
            <a:r>
              <a:rPr lang="en-GB" sz="1500" dirty="0" err="1"/>
              <a:t>Battison</a:t>
            </a:r>
            <a:r>
              <a:rPr lang="en-GB" sz="1500" dirty="0"/>
              <a:t>, Martin </a:t>
            </a:r>
            <a:r>
              <a:rPr lang="en-GB" sz="1500" dirty="0" err="1"/>
              <a:t>Brasier</a:t>
            </a:r>
            <a:r>
              <a:rPr lang="en-GB" sz="1500" dirty="0"/>
              <a:t> and Charles H. Wellman (2011) ‘Earth’s earliest non-marine eukaryotes’ </a:t>
            </a:r>
            <a:r>
              <a:rPr lang="en-GB" sz="1500" i="1" dirty="0"/>
              <a:t>Nature</a:t>
            </a:r>
            <a:r>
              <a:rPr lang="en-GB" sz="1500" dirty="0"/>
              <a:t> 473 26 May </a:t>
            </a:r>
            <a:r>
              <a:rPr lang="en-GB" sz="1500" dirty="0" smtClean="0"/>
              <a:t>	505-9</a:t>
            </a:r>
            <a:endParaRPr lang="en-GB" sz="1500" dirty="0"/>
          </a:p>
          <a:p>
            <a:r>
              <a:rPr lang="en-GB" sz="1500" dirty="0"/>
              <a:t>R.L. </a:t>
            </a:r>
            <a:r>
              <a:rPr lang="en-GB" sz="1500" dirty="0" err="1"/>
              <a:t>Upfold</a:t>
            </a:r>
            <a:r>
              <a:rPr lang="en-GB" sz="1500" dirty="0"/>
              <a:t> (1984) ‘Tufted microbial (cyanobacterial) mats from the Proterozoic </a:t>
            </a:r>
            <a:r>
              <a:rPr lang="en-GB" sz="1500" dirty="0" err="1"/>
              <a:t>Stoer</a:t>
            </a:r>
            <a:r>
              <a:rPr lang="en-GB" sz="1500" dirty="0"/>
              <a:t> Group, Scotland’ </a:t>
            </a:r>
            <a:r>
              <a:rPr lang="en-GB" sz="1500" i="1" dirty="0"/>
              <a:t>Geological Magazine </a:t>
            </a:r>
            <a:r>
              <a:rPr lang="en-GB" sz="1500" dirty="0"/>
              <a:t>121.4: </a:t>
            </a:r>
            <a:r>
              <a:rPr lang="en-GB" sz="1500" dirty="0" smtClean="0"/>
              <a:t>351-	355</a:t>
            </a:r>
            <a:r>
              <a:rPr lang="en-GB" sz="1500" dirty="0"/>
              <a:t/>
            </a:r>
            <a:br>
              <a:rPr lang="en-GB" sz="1500" dirty="0"/>
            </a:br>
            <a:r>
              <a:rPr lang="en-GB" sz="1500" dirty="0"/>
              <a:t>Martin J. Whitehouse et al (2019) ‘On the antiquity of </a:t>
            </a:r>
            <a:r>
              <a:rPr lang="en-GB" sz="1500" dirty="0" err="1"/>
              <a:t>Eoarchean</a:t>
            </a:r>
            <a:r>
              <a:rPr lang="en-GB" sz="1500" dirty="0"/>
              <a:t> </a:t>
            </a:r>
            <a:r>
              <a:rPr lang="en-GB" sz="1500" dirty="0" err="1"/>
              <a:t>chemofossils</a:t>
            </a:r>
            <a:r>
              <a:rPr lang="en-GB" sz="1500" dirty="0"/>
              <a:t>’ </a:t>
            </a:r>
            <a:r>
              <a:rPr lang="en-GB" sz="1500" i="1" dirty="0"/>
              <a:t>Precambrian Research </a:t>
            </a:r>
            <a:r>
              <a:rPr lang="en-GB" sz="1500" dirty="0"/>
              <a:t>323 pp 70-81 </a:t>
            </a:r>
            <a:br>
              <a:rPr lang="en-GB" sz="1500" dirty="0"/>
            </a:br>
            <a:r>
              <a:rPr lang="en-GB" sz="1500" dirty="0"/>
              <a:t>Jan </a:t>
            </a:r>
            <a:r>
              <a:rPr lang="en-GB" altLang="en-US" sz="1500" dirty="0" err="1">
                <a:ea typeface="Calibri" panose="020F0502020204030204" pitchFamily="34" charset="0"/>
                <a:cs typeface="Calibri Light" panose="020F0302020204030204" pitchFamily="34" charset="0"/>
              </a:rPr>
              <a:t>Zalasiewicz</a:t>
            </a:r>
            <a:r>
              <a:rPr lang="en-GB" altLang="en-US" sz="1500" dirty="0">
                <a:ea typeface="Calibri" panose="020F0502020204030204" pitchFamily="34" charset="0"/>
                <a:cs typeface="Calibri Light" panose="020F0302020204030204" pitchFamily="34" charset="0"/>
              </a:rPr>
              <a:t> (2010) </a:t>
            </a:r>
            <a:r>
              <a:rPr lang="en-GB" altLang="en-US" sz="1500" i="1" dirty="0">
                <a:ea typeface="Calibri" panose="020F0502020204030204" pitchFamily="34" charset="0"/>
                <a:cs typeface="Calibri Light" panose="020F0302020204030204" pitchFamily="34" charset="0"/>
              </a:rPr>
              <a:t>Rocks: a very short introduction, </a:t>
            </a:r>
            <a:r>
              <a:rPr lang="en-GB" altLang="en-US" sz="1500" dirty="0">
                <a:ea typeface="Calibri" panose="020F0502020204030204" pitchFamily="34" charset="0"/>
                <a:cs typeface="Calibri Light" panose="020F0302020204030204" pitchFamily="34" charset="0"/>
              </a:rPr>
              <a:t>OUP, </a:t>
            </a:r>
            <a:r>
              <a:rPr lang="en-GB" altLang="en-US" sz="1500" dirty="0" err="1">
                <a:ea typeface="Calibri" panose="020F0502020204030204" pitchFamily="34" charset="0"/>
                <a:cs typeface="Calibri Light" panose="020F0302020204030204" pitchFamily="34" charset="0"/>
              </a:rPr>
              <a:t>esp</a:t>
            </a:r>
            <a:r>
              <a:rPr lang="en-GB" altLang="en-US" sz="1500" dirty="0">
                <a:ea typeface="Calibri" panose="020F0502020204030204" pitchFamily="34" charset="0"/>
                <a:cs typeface="Calibri Light" panose="020F0302020204030204" pitchFamily="34" charset="0"/>
              </a:rPr>
              <a:t> chapter 4, ‘Rocks transformed’</a:t>
            </a:r>
            <a:endParaRPr lang="en-GB" sz="1600" dirty="0"/>
          </a:p>
          <a:p>
            <a:endParaRPr lang="en-GB" sz="1500" dirty="0" smtClean="0"/>
          </a:p>
          <a:p>
            <a:r>
              <a:rPr lang="en-GB" sz="1500" dirty="0" smtClean="0"/>
              <a:t>Wikipedia </a:t>
            </a:r>
            <a:r>
              <a:rPr lang="en-GB" sz="1500" dirty="0"/>
              <a:t>pages on ‘</a:t>
            </a:r>
            <a:r>
              <a:rPr lang="en-GB" sz="1500" dirty="0" err="1"/>
              <a:t>Acasta</a:t>
            </a:r>
            <a:r>
              <a:rPr lang="en-GB" sz="1500" dirty="0"/>
              <a:t> Gneiss’, ‘</a:t>
            </a:r>
            <a:r>
              <a:rPr lang="en-GB" sz="1500" dirty="0" err="1"/>
              <a:t>Archaen</a:t>
            </a:r>
            <a:r>
              <a:rPr lang="en-GB" sz="1500" dirty="0"/>
              <a:t>’, ‘Banded Iron Formations’, ‘Barberton Greenstone Belt’, ‘Boring Billion’, ‘</a:t>
            </a:r>
            <a:r>
              <a:rPr lang="en-GB" sz="1500" dirty="0" err="1"/>
              <a:t>Chaotian</a:t>
            </a:r>
            <a:r>
              <a:rPr lang="en-GB" sz="1500" dirty="0"/>
              <a:t>’, ‘Ediacaran’, ‘Giant Impact Hypothesis’, ‘</a:t>
            </a:r>
            <a:r>
              <a:rPr lang="en-GB" sz="1500" dirty="0" err="1"/>
              <a:t>Hadean</a:t>
            </a:r>
            <a:r>
              <a:rPr lang="en-GB" sz="1500" dirty="0"/>
              <a:t>’, ‘</a:t>
            </a:r>
            <a:r>
              <a:rPr lang="en-GB" sz="1500" dirty="0" err="1"/>
              <a:t>Isua</a:t>
            </a:r>
            <a:r>
              <a:rPr lang="en-GB" sz="1500" dirty="0"/>
              <a:t> Greenstone Belt’, ‘Jack Hills’, ‘Lynn </a:t>
            </a:r>
            <a:r>
              <a:rPr lang="en-GB" sz="1500" dirty="0" err="1"/>
              <a:t>Margulis</a:t>
            </a:r>
            <a:r>
              <a:rPr lang="en-GB" sz="1500" dirty="0"/>
              <a:t>’, ‘Precambrian’, ‘Prokaryotes’, ‘Proterozoic</a:t>
            </a:r>
            <a:r>
              <a:rPr lang="en-GB" sz="1500" dirty="0" smtClean="0"/>
              <a:t>’, </a:t>
            </a:r>
            <a:r>
              <a:rPr lang="en-GB" sz="1500" dirty="0"/>
              <a:t>‘Snowball Earth’ and ‘</a:t>
            </a:r>
            <a:r>
              <a:rPr lang="en-GB" sz="1500" dirty="0" err="1"/>
              <a:t>Suilven</a:t>
            </a:r>
            <a:r>
              <a:rPr lang="en-GB" sz="1500" dirty="0"/>
              <a:t>’</a:t>
            </a:r>
          </a:p>
        </p:txBody>
      </p:sp>
    </p:spTree>
    <p:extLst>
      <p:ext uri="{BB962C8B-B14F-4D97-AF65-F5344CB8AC3E}">
        <p14:creationId xmlns:p14="http://schemas.microsoft.com/office/powerpoint/2010/main" val="39677840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00424" y="4901719"/>
            <a:ext cx="1162373" cy="646331"/>
          </a:xfrm>
          <a:prstGeom prst="rect">
            <a:avLst/>
          </a:prstGeom>
          <a:noFill/>
        </p:spPr>
        <p:txBody>
          <a:bodyPr wrap="square" rtlCol="0">
            <a:spAutoFit/>
          </a:bodyPr>
          <a:lstStyle/>
          <a:p>
            <a:pPr algn="ctr"/>
            <a:r>
              <a:rPr lang="en-GB" sz="3600" dirty="0" smtClean="0"/>
              <a:t>END</a:t>
            </a:r>
            <a:endParaRPr lang="en-GB" sz="3600" dirty="0"/>
          </a:p>
        </p:txBody>
      </p:sp>
      <p:sp>
        <p:nvSpPr>
          <p:cNvPr id="3" name="TextBox 2"/>
          <p:cNvSpPr txBox="1"/>
          <p:nvPr/>
        </p:nvSpPr>
        <p:spPr>
          <a:xfrm>
            <a:off x="1282942" y="3505960"/>
            <a:ext cx="9843247" cy="923330"/>
          </a:xfrm>
          <a:prstGeom prst="rect">
            <a:avLst/>
          </a:prstGeom>
          <a:noFill/>
        </p:spPr>
        <p:txBody>
          <a:bodyPr wrap="square" rtlCol="0">
            <a:spAutoFit/>
          </a:bodyPr>
          <a:lstStyle/>
          <a:p>
            <a:pPr algn="ctr"/>
            <a:r>
              <a:rPr lang="en-GB" dirty="0">
                <a:solidFill>
                  <a:srgbClr val="002060"/>
                </a:solidFill>
              </a:rPr>
              <a:t>This ‘</a:t>
            </a:r>
            <a:r>
              <a:rPr lang="en-GB" dirty="0" err="1">
                <a:solidFill>
                  <a:srgbClr val="002060"/>
                </a:solidFill>
              </a:rPr>
              <a:t>powerpoint</a:t>
            </a:r>
            <a:r>
              <a:rPr lang="en-GB" dirty="0">
                <a:solidFill>
                  <a:srgbClr val="002060"/>
                </a:solidFill>
              </a:rPr>
              <a:t>’ provides material for personal educational study only </a:t>
            </a:r>
          </a:p>
          <a:p>
            <a:pPr algn="ctr"/>
            <a:r>
              <a:rPr lang="en-GB" dirty="0">
                <a:solidFill>
                  <a:srgbClr val="002060"/>
                </a:solidFill>
              </a:rPr>
              <a:t>and should not be disseminated elsewhere.</a:t>
            </a:r>
          </a:p>
          <a:p>
            <a:pPr algn="ctr"/>
            <a:r>
              <a:rPr lang="en-GB" dirty="0">
                <a:solidFill>
                  <a:srgbClr val="002060"/>
                </a:solidFill>
              </a:rPr>
              <a:t>Acknowledgement of sources for images and text are provided on the notes pages for each slide</a:t>
            </a:r>
          </a:p>
        </p:txBody>
      </p:sp>
      <p:sp>
        <p:nvSpPr>
          <p:cNvPr id="4" name="TextBox 3"/>
          <p:cNvSpPr txBox="1"/>
          <p:nvPr/>
        </p:nvSpPr>
        <p:spPr>
          <a:xfrm>
            <a:off x="2030594" y="1117840"/>
            <a:ext cx="8864413" cy="1200329"/>
          </a:xfrm>
          <a:prstGeom prst="rect">
            <a:avLst/>
          </a:prstGeom>
          <a:noFill/>
        </p:spPr>
        <p:txBody>
          <a:bodyPr wrap="none" rtlCol="0">
            <a:spAutoFit/>
          </a:bodyPr>
          <a:lstStyle/>
          <a:p>
            <a:pPr algn="ctr"/>
            <a:r>
              <a:rPr lang="en-GB" dirty="0" smtClean="0">
                <a:solidFill>
                  <a:srgbClr val="7030A0"/>
                </a:solidFill>
              </a:rPr>
              <a:t>Note an Edinburgh Geological Society zoom lecture on a Precambrian topic, coming up soon:</a:t>
            </a:r>
          </a:p>
          <a:p>
            <a:pPr algn="ctr"/>
            <a:r>
              <a:rPr lang="en-GB" dirty="0" smtClean="0">
                <a:solidFill>
                  <a:srgbClr val="7030A0"/>
                </a:solidFill>
              </a:rPr>
              <a:t>Wednesday 17</a:t>
            </a:r>
            <a:r>
              <a:rPr lang="en-GB" baseline="30000" dirty="0" smtClean="0">
                <a:solidFill>
                  <a:srgbClr val="7030A0"/>
                </a:solidFill>
              </a:rPr>
              <a:t>th</a:t>
            </a:r>
            <a:r>
              <a:rPr lang="en-GB" dirty="0" smtClean="0">
                <a:solidFill>
                  <a:srgbClr val="7030A0"/>
                </a:solidFill>
              </a:rPr>
              <a:t> Feb 2021 7pm Tony Spencer on ‘The Port </a:t>
            </a:r>
            <a:r>
              <a:rPr lang="en-GB" dirty="0" err="1" smtClean="0">
                <a:solidFill>
                  <a:srgbClr val="7030A0"/>
                </a:solidFill>
              </a:rPr>
              <a:t>Askaig</a:t>
            </a:r>
            <a:r>
              <a:rPr lang="en-GB" dirty="0" smtClean="0">
                <a:solidFill>
                  <a:srgbClr val="7030A0"/>
                </a:solidFill>
              </a:rPr>
              <a:t> Formation in Argyle: </a:t>
            </a:r>
          </a:p>
          <a:p>
            <a:pPr algn="ctr"/>
            <a:r>
              <a:rPr lang="en-GB" dirty="0" smtClean="0">
                <a:solidFill>
                  <a:srgbClr val="7030A0"/>
                </a:solidFill>
              </a:rPr>
              <a:t>repeated climatic changes in a </a:t>
            </a:r>
            <a:r>
              <a:rPr lang="en-GB" dirty="0" err="1" smtClean="0">
                <a:solidFill>
                  <a:srgbClr val="7030A0"/>
                </a:solidFill>
              </a:rPr>
              <a:t>Cryogenian</a:t>
            </a:r>
            <a:r>
              <a:rPr lang="en-GB" dirty="0" smtClean="0">
                <a:solidFill>
                  <a:srgbClr val="7030A0"/>
                </a:solidFill>
              </a:rPr>
              <a:t> glacial sequence’</a:t>
            </a:r>
          </a:p>
          <a:p>
            <a:pPr algn="ctr"/>
            <a:r>
              <a:rPr lang="en-GB" dirty="0" smtClean="0">
                <a:solidFill>
                  <a:srgbClr val="7030A0"/>
                </a:solidFill>
              </a:rPr>
              <a:t>His talk also illustrates the widening range of disciplines now exploring such formations </a:t>
            </a:r>
            <a:endParaRPr lang="en-GB" dirty="0">
              <a:solidFill>
                <a:srgbClr val="7030A0"/>
              </a:solidFill>
            </a:endParaRPr>
          </a:p>
        </p:txBody>
      </p:sp>
    </p:spTree>
    <p:extLst>
      <p:ext uri="{BB962C8B-B14F-4D97-AF65-F5344CB8AC3E}">
        <p14:creationId xmlns:p14="http://schemas.microsoft.com/office/powerpoint/2010/main" val="214680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743" y="0"/>
            <a:ext cx="11698514" cy="777921"/>
          </a:xfrm>
        </p:spPr>
        <p:txBody>
          <a:bodyPr>
            <a:noAutofit/>
          </a:bodyPr>
          <a:lstStyle/>
          <a:p>
            <a:pPr algn="ctr"/>
            <a:r>
              <a:rPr lang="en-GB" sz="3600" dirty="0" smtClean="0"/>
              <a:t>From the ‘Pre-Cambrian’ to the ‘Precambrian’ &amp; Beyond</a:t>
            </a:r>
            <a:endParaRPr lang="en-GB" sz="3600" dirty="0"/>
          </a:p>
        </p:txBody>
      </p:sp>
      <p:sp>
        <p:nvSpPr>
          <p:cNvPr id="3" name="Content Placeholder 2"/>
          <p:cNvSpPr>
            <a:spLocks noGrp="1"/>
          </p:cNvSpPr>
          <p:nvPr>
            <p:ph idx="1"/>
          </p:nvPr>
        </p:nvSpPr>
        <p:spPr>
          <a:xfrm>
            <a:off x="524435" y="888642"/>
            <a:ext cx="11174505" cy="5679583"/>
          </a:xfrm>
        </p:spPr>
        <p:txBody>
          <a:bodyPr>
            <a:normAutofit fontScale="70000" lnSpcReduction="20000"/>
          </a:bodyPr>
          <a:lstStyle/>
          <a:p>
            <a:r>
              <a:rPr lang="en-GB" dirty="0" smtClean="0">
                <a:solidFill>
                  <a:srgbClr val="7030A0"/>
                </a:solidFill>
              </a:rPr>
              <a:t>The deep time before the Cambrian </a:t>
            </a:r>
            <a:r>
              <a:rPr lang="en-GB" dirty="0" smtClean="0"/>
              <a:t>(before ~ 542 Ma) is now understood to cover a period of around </a:t>
            </a:r>
            <a:r>
              <a:rPr lang="en-GB" dirty="0"/>
              <a:t>4000 Ma, from the </a:t>
            </a:r>
            <a:r>
              <a:rPr lang="en-GB" dirty="0" smtClean="0"/>
              <a:t>initial formation </a:t>
            </a:r>
            <a:r>
              <a:rPr lang="en-GB" dirty="0"/>
              <a:t>of the earth’s </a:t>
            </a:r>
            <a:r>
              <a:rPr lang="en-GB" dirty="0" smtClean="0"/>
              <a:t>surface </a:t>
            </a:r>
            <a:r>
              <a:rPr lang="en-GB" dirty="0"/>
              <a:t>to the start of the </a:t>
            </a:r>
            <a:r>
              <a:rPr lang="en-GB" dirty="0" smtClean="0"/>
              <a:t>Cambrian, which represents </a:t>
            </a:r>
            <a:r>
              <a:rPr lang="en-GB" dirty="0" smtClean="0">
                <a:solidFill>
                  <a:srgbClr val="7030A0"/>
                </a:solidFill>
              </a:rPr>
              <a:t>over 88% of the earth’s history</a:t>
            </a:r>
          </a:p>
          <a:p>
            <a:r>
              <a:rPr lang="en-GB" dirty="0" smtClean="0"/>
              <a:t>The </a:t>
            </a:r>
            <a:r>
              <a:rPr lang="en-GB" b="1" dirty="0" smtClean="0">
                <a:solidFill>
                  <a:srgbClr val="00B0F0"/>
                </a:solidFill>
              </a:rPr>
              <a:t>Pre-Cambrian </a:t>
            </a:r>
            <a:r>
              <a:rPr lang="en-GB" dirty="0" smtClean="0">
                <a:solidFill>
                  <a:srgbClr val="00B0F0"/>
                </a:solidFill>
              </a:rPr>
              <a:t>(or as it was sometimes called, the Cryptozoic or even </a:t>
            </a:r>
            <a:r>
              <a:rPr lang="en-GB" dirty="0" err="1" smtClean="0">
                <a:solidFill>
                  <a:srgbClr val="00B0F0"/>
                </a:solidFill>
              </a:rPr>
              <a:t>Azoic</a:t>
            </a:r>
            <a:r>
              <a:rPr lang="en-GB" dirty="0" smtClean="0">
                <a:solidFill>
                  <a:srgbClr val="00B0F0"/>
                </a:solidFill>
              </a:rPr>
              <a:t>)</a:t>
            </a:r>
            <a:r>
              <a:rPr lang="en-GB" dirty="0" smtClean="0"/>
              <a:t> was </a:t>
            </a:r>
            <a:r>
              <a:rPr lang="en-GB" dirty="0" smtClean="0">
                <a:solidFill>
                  <a:srgbClr val="7030A0"/>
                </a:solidFill>
              </a:rPr>
              <a:t>originally primarily defined in terms of its enigmatic character </a:t>
            </a:r>
            <a:r>
              <a:rPr lang="en-GB" dirty="0" smtClean="0"/>
              <a:t>in contrast to increasing knowledge about the established geological column from the Cambrian onwards</a:t>
            </a:r>
          </a:p>
          <a:p>
            <a:r>
              <a:rPr lang="en-GB" dirty="0" smtClean="0"/>
              <a:t>This Pre-Cambrian was obscure because it was </a:t>
            </a:r>
            <a:r>
              <a:rPr lang="en-GB" dirty="0" smtClean="0">
                <a:solidFill>
                  <a:srgbClr val="7030A0"/>
                </a:solidFill>
              </a:rPr>
              <a:t>unamenable to conventional methods of stratigraphy</a:t>
            </a:r>
            <a:r>
              <a:rPr lang="en-GB" dirty="0" smtClean="0"/>
              <a:t>, largely because of the strongly altered (often multiply metamorphosed) character of many of the rocks but also because of the </a:t>
            </a:r>
            <a:r>
              <a:rPr lang="en-GB" dirty="0"/>
              <a:t>apparent absence of fossils </a:t>
            </a:r>
            <a:endParaRPr lang="en-GB" dirty="0" smtClean="0"/>
          </a:p>
          <a:p>
            <a:r>
              <a:rPr lang="en-GB" dirty="0" smtClean="0"/>
              <a:t>In the later </a:t>
            </a:r>
            <a:r>
              <a:rPr lang="en-GB" dirty="0" smtClean="0">
                <a:solidFill>
                  <a:srgbClr val="7030A0"/>
                </a:solidFill>
              </a:rPr>
              <a:t>twentieth century this period was increasingly defined more positively as the </a:t>
            </a:r>
            <a:r>
              <a:rPr lang="en-GB" b="1" dirty="0" smtClean="0">
                <a:solidFill>
                  <a:srgbClr val="00B0F0"/>
                </a:solidFill>
              </a:rPr>
              <a:t>Precambrian</a:t>
            </a:r>
            <a:r>
              <a:rPr lang="en-GB" dirty="0" smtClean="0"/>
              <a:t>, as (</a:t>
            </a:r>
            <a:r>
              <a:rPr lang="en-GB" dirty="0" err="1" smtClean="0"/>
              <a:t>i</a:t>
            </a:r>
            <a:r>
              <a:rPr lang="en-GB" dirty="0" smtClean="0"/>
              <a:t>) rocks were dated, (ii) rare and cryptic fossils were found and (iii) underlying geological processes characteristic of different time periods were investigated in their own right  </a:t>
            </a:r>
          </a:p>
          <a:p>
            <a:r>
              <a:rPr lang="en-GB" dirty="0" smtClean="0"/>
              <a:t>Finally, as such investigations progressed (including in astrogeology), </a:t>
            </a:r>
            <a:r>
              <a:rPr lang="en-GB" dirty="0" smtClean="0">
                <a:solidFill>
                  <a:srgbClr val="7030A0"/>
                </a:solidFill>
              </a:rPr>
              <a:t>more refined distinctions were made to demarcate the </a:t>
            </a:r>
            <a:r>
              <a:rPr lang="en-GB" b="1" dirty="0" smtClean="0">
                <a:solidFill>
                  <a:srgbClr val="00B0F0"/>
                </a:solidFill>
              </a:rPr>
              <a:t>Proterozoic</a:t>
            </a:r>
            <a:r>
              <a:rPr lang="en-GB" dirty="0" smtClean="0">
                <a:solidFill>
                  <a:srgbClr val="7030A0"/>
                </a:solidFill>
              </a:rPr>
              <a:t> as a distinct eon </a:t>
            </a:r>
            <a:r>
              <a:rPr lang="en-GB" dirty="0" smtClean="0"/>
              <a:t>of the late Precambrian, with the </a:t>
            </a:r>
            <a:r>
              <a:rPr lang="en-GB" b="1" dirty="0" smtClean="0">
                <a:solidFill>
                  <a:srgbClr val="00B0F0"/>
                </a:solidFill>
              </a:rPr>
              <a:t>Archaean</a:t>
            </a:r>
            <a:r>
              <a:rPr lang="en-GB" dirty="0" smtClean="0">
                <a:solidFill>
                  <a:srgbClr val="7030A0"/>
                </a:solidFill>
              </a:rPr>
              <a:t> and, before that, the </a:t>
            </a:r>
            <a:r>
              <a:rPr lang="en-GB" b="1" dirty="0" err="1" smtClean="0">
                <a:solidFill>
                  <a:srgbClr val="00B0F0"/>
                </a:solidFill>
              </a:rPr>
              <a:t>Hadean</a:t>
            </a:r>
            <a:r>
              <a:rPr lang="en-GB" dirty="0" smtClean="0">
                <a:solidFill>
                  <a:srgbClr val="7030A0"/>
                </a:solidFill>
              </a:rPr>
              <a:t> as more ancient eons </a:t>
            </a:r>
            <a:r>
              <a:rPr lang="en-GB" dirty="0" smtClean="0"/>
              <a:t>(and the Proterozoic and Archaean were themselves further divided into several eras)</a:t>
            </a:r>
          </a:p>
          <a:p>
            <a:r>
              <a:rPr lang="en-GB" dirty="0" smtClean="0"/>
              <a:t>In this context the </a:t>
            </a:r>
            <a:r>
              <a:rPr lang="en-GB" dirty="0" smtClean="0">
                <a:solidFill>
                  <a:srgbClr val="7030A0"/>
                </a:solidFill>
              </a:rPr>
              <a:t>Precambrian has increasingly been displaced as a formal stratigraphic unit</a:t>
            </a:r>
            <a:r>
              <a:rPr lang="en-GB" dirty="0" smtClean="0"/>
              <a:t>, at first being characterised as a Super-Eon, but by the 2010s often regarded only as an ‘informal’ category, though the term still remains in common usage (as in the journal </a:t>
            </a:r>
            <a:r>
              <a:rPr lang="en-GB" i="1" dirty="0" smtClean="0"/>
              <a:t>Precambrian Research</a:t>
            </a:r>
            <a:r>
              <a:rPr lang="en-GB" dirty="0" smtClean="0"/>
              <a:t>!)  </a:t>
            </a:r>
          </a:p>
          <a:p>
            <a:r>
              <a:rPr lang="en-GB" dirty="0" smtClean="0"/>
              <a:t>But these newer distinctions continue to pose </a:t>
            </a:r>
            <a:r>
              <a:rPr lang="en-GB" dirty="0" smtClean="0">
                <a:solidFill>
                  <a:srgbClr val="7030A0"/>
                </a:solidFill>
              </a:rPr>
              <a:t>major questions about the interpretation of the rocks that predate the Cambrian</a:t>
            </a:r>
            <a:r>
              <a:rPr lang="en-GB" dirty="0" smtClean="0"/>
              <a:t>, and as will be seen these questions (and answers) are very important for an understanding of the geology of Scotland </a:t>
            </a:r>
            <a:endParaRPr lang="en-GB" dirty="0"/>
          </a:p>
        </p:txBody>
      </p:sp>
    </p:spTree>
    <p:extLst>
      <p:ext uri="{BB962C8B-B14F-4D97-AF65-F5344CB8AC3E}">
        <p14:creationId xmlns:p14="http://schemas.microsoft.com/office/powerpoint/2010/main" val="9838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370" y="0"/>
            <a:ext cx="10515600" cy="726831"/>
          </a:xfrm>
        </p:spPr>
        <p:txBody>
          <a:bodyPr>
            <a:normAutofit/>
          </a:bodyPr>
          <a:lstStyle/>
          <a:p>
            <a:pPr algn="ctr"/>
            <a:r>
              <a:rPr lang="en-GB" sz="3600" dirty="0"/>
              <a:t>The Precambrian in its Wider Stratigraphic Context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1898" y="726831"/>
            <a:ext cx="4525722" cy="581464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720" y="687848"/>
            <a:ext cx="4197699" cy="5914547"/>
          </a:xfrm>
          <a:prstGeom prst="rect">
            <a:avLst/>
          </a:prstGeom>
        </p:spPr>
      </p:pic>
      <p:sp>
        <p:nvSpPr>
          <p:cNvPr id="5" name="Rectangle 4"/>
          <p:cNvSpPr/>
          <p:nvPr/>
        </p:nvSpPr>
        <p:spPr>
          <a:xfrm>
            <a:off x="4642339" y="687848"/>
            <a:ext cx="2719559" cy="2862322"/>
          </a:xfrm>
          <a:prstGeom prst="rect">
            <a:avLst/>
          </a:prstGeom>
        </p:spPr>
        <p:txBody>
          <a:bodyPr wrap="square">
            <a:spAutoFit/>
          </a:bodyPr>
          <a:lstStyle/>
          <a:p>
            <a:r>
              <a:rPr lang="en-GB" b="1" dirty="0"/>
              <a:t>Left</a:t>
            </a:r>
            <a:r>
              <a:rPr lang="en-GB" dirty="0"/>
              <a:t>: </a:t>
            </a:r>
            <a:r>
              <a:rPr lang="en-GB" dirty="0" smtClean="0"/>
              <a:t>a familiar image with the Proterozoic, </a:t>
            </a:r>
          </a:p>
          <a:p>
            <a:r>
              <a:rPr lang="en-GB" dirty="0" smtClean="0"/>
              <a:t>Archaean &amp; Pre-Archaean</a:t>
            </a:r>
          </a:p>
          <a:p>
            <a:r>
              <a:rPr lang="en-GB" dirty="0" smtClean="0"/>
              <a:t>Eons </a:t>
            </a:r>
            <a:r>
              <a:rPr lang="en-GB" b="1" dirty="0">
                <a:solidFill>
                  <a:srgbClr val="7030A0"/>
                </a:solidFill>
              </a:rPr>
              <a:t>added below </a:t>
            </a:r>
            <a:r>
              <a:rPr lang="en-GB" dirty="0">
                <a:solidFill>
                  <a:srgbClr val="7030A0"/>
                </a:solidFill>
              </a:rPr>
              <a:t>the </a:t>
            </a:r>
            <a:endParaRPr lang="en-GB" dirty="0" smtClean="0">
              <a:solidFill>
                <a:srgbClr val="7030A0"/>
              </a:solidFill>
            </a:endParaRPr>
          </a:p>
          <a:p>
            <a:r>
              <a:rPr lang="en-GB" dirty="0" smtClean="0">
                <a:solidFill>
                  <a:srgbClr val="7030A0"/>
                </a:solidFill>
              </a:rPr>
              <a:t>standard </a:t>
            </a:r>
            <a:r>
              <a:rPr lang="en-GB" dirty="0">
                <a:solidFill>
                  <a:srgbClr val="7030A0"/>
                </a:solidFill>
              </a:rPr>
              <a:t>stratigraphic </a:t>
            </a:r>
            <a:r>
              <a:rPr lang="en-GB" dirty="0" smtClean="0">
                <a:solidFill>
                  <a:srgbClr val="7030A0"/>
                </a:solidFill>
              </a:rPr>
              <a:t/>
            </a:r>
            <a:br>
              <a:rPr lang="en-GB" dirty="0" smtClean="0">
                <a:solidFill>
                  <a:srgbClr val="7030A0"/>
                </a:solidFill>
              </a:rPr>
            </a:br>
            <a:r>
              <a:rPr lang="en-GB" dirty="0" smtClean="0">
                <a:solidFill>
                  <a:srgbClr val="7030A0"/>
                </a:solidFill>
              </a:rPr>
              <a:t>column </a:t>
            </a:r>
            <a:r>
              <a:rPr lang="en-GB" dirty="0">
                <a:solidFill>
                  <a:srgbClr val="7030A0"/>
                </a:solidFill>
              </a:rPr>
              <a:t>of the </a:t>
            </a:r>
            <a:r>
              <a:rPr lang="en-GB" dirty="0" smtClean="0">
                <a:solidFill>
                  <a:srgbClr val="7030A0"/>
                </a:solidFill>
              </a:rPr>
              <a:t>Phanerozoic</a:t>
            </a:r>
            <a:r>
              <a:rPr lang="en-GB" dirty="0" smtClean="0"/>
              <a:t>, with its Periods from the Cambrian to the Quaternary </a:t>
            </a:r>
            <a:br>
              <a:rPr lang="en-GB" dirty="0" smtClean="0"/>
            </a:br>
            <a:r>
              <a:rPr lang="en-GB" dirty="0" smtClean="0"/>
              <a:t>(from </a:t>
            </a:r>
            <a:r>
              <a:rPr lang="en-GB" dirty="0" err="1" smtClean="0"/>
              <a:t>Toghill</a:t>
            </a:r>
            <a:r>
              <a:rPr lang="en-GB" dirty="0" smtClean="0"/>
              <a:t> 2000 p 16)</a:t>
            </a:r>
            <a:endParaRPr lang="en-GB" dirty="0"/>
          </a:p>
        </p:txBody>
      </p:sp>
      <p:sp>
        <p:nvSpPr>
          <p:cNvPr id="6" name="TextBox 5"/>
          <p:cNvSpPr txBox="1"/>
          <p:nvPr/>
        </p:nvSpPr>
        <p:spPr>
          <a:xfrm>
            <a:off x="4771390" y="3537691"/>
            <a:ext cx="2719559" cy="3139321"/>
          </a:xfrm>
          <a:prstGeom prst="rect">
            <a:avLst/>
          </a:prstGeom>
          <a:noFill/>
        </p:spPr>
        <p:txBody>
          <a:bodyPr wrap="square" rtlCol="0">
            <a:spAutoFit/>
          </a:bodyPr>
          <a:lstStyle/>
          <a:p>
            <a:r>
              <a:rPr lang="en-GB" b="1" dirty="0"/>
              <a:t>Right</a:t>
            </a:r>
            <a:r>
              <a:rPr lang="en-GB" dirty="0"/>
              <a:t>: the </a:t>
            </a:r>
            <a:r>
              <a:rPr lang="en-GB" dirty="0">
                <a:solidFill>
                  <a:srgbClr val="7030A0"/>
                </a:solidFill>
              </a:rPr>
              <a:t>stratigraphic </a:t>
            </a:r>
            <a:r>
              <a:rPr lang="en-GB" dirty="0" smtClean="0">
                <a:solidFill>
                  <a:srgbClr val="7030A0"/>
                </a:solidFill>
              </a:rPr>
              <a:t/>
            </a:r>
            <a:br>
              <a:rPr lang="en-GB" dirty="0" smtClean="0">
                <a:solidFill>
                  <a:srgbClr val="7030A0"/>
                </a:solidFill>
              </a:rPr>
            </a:br>
            <a:r>
              <a:rPr lang="en-GB" dirty="0" smtClean="0">
                <a:solidFill>
                  <a:srgbClr val="7030A0"/>
                </a:solidFill>
              </a:rPr>
              <a:t>column </a:t>
            </a:r>
            <a:r>
              <a:rPr lang="en-GB" b="1" dirty="0">
                <a:solidFill>
                  <a:srgbClr val="7030A0"/>
                </a:solidFill>
              </a:rPr>
              <a:t>to </a:t>
            </a:r>
            <a:r>
              <a:rPr lang="en-GB" b="1" dirty="0" smtClean="0">
                <a:solidFill>
                  <a:srgbClr val="7030A0"/>
                </a:solidFill>
              </a:rPr>
              <a:t>uniform scale</a:t>
            </a:r>
            <a:r>
              <a:rPr lang="en-GB" dirty="0">
                <a:solidFill>
                  <a:srgbClr val="7030A0"/>
                </a:solidFill>
              </a:rPr>
              <a:t>, showing </a:t>
            </a:r>
            <a:r>
              <a:rPr lang="en-GB" dirty="0" smtClean="0">
                <a:solidFill>
                  <a:srgbClr val="7030A0"/>
                </a:solidFill>
              </a:rPr>
              <a:t>the full extent </a:t>
            </a:r>
            <a:r>
              <a:rPr lang="en-GB" dirty="0">
                <a:solidFill>
                  <a:srgbClr val="7030A0"/>
                </a:solidFill>
              </a:rPr>
              <a:t>of the </a:t>
            </a:r>
            <a:r>
              <a:rPr lang="en-GB" dirty="0" smtClean="0">
                <a:solidFill>
                  <a:srgbClr val="7030A0"/>
                </a:solidFill>
              </a:rPr>
              <a:t>Precambrian</a:t>
            </a:r>
            <a:r>
              <a:rPr lang="en-GB" dirty="0" smtClean="0"/>
              <a:t>, with the </a:t>
            </a:r>
            <a:br>
              <a:rPr lang="en-GB" dirty="0" smtClean="0"/>
            </a:br>
            <a:r>
              <a:rPr lang="en-GB" dirty="0" smtClean="0"/>
              <a:t>Pre-Archaean now named as the ‘informal’ </a:t>
            </a:r>
            <a:r>
              <a:rPr lang="en-GB" dirty="0" err="1" smtClean="0"/>
              <a:t>Hadean</a:t>
            </a:r>
            <a:r>
              <a:rPr lang="en-GB" dirty="0" smtClean="0"/>
              <a:t/>
            </a:r>
            <a:br>
              <a:rPr lang="en-GB" dirty="0" smtClean="0"/>
            </a:br>
            <a:r>
              <a:rPr lang="en-GB" dirty="0" smtClean="0"/>
              <a:t>(from Park, 2019, p 73). This underlines the </a:t>
            </a:r>
            <a:r>
              <a:rPr lang="en-GB" dirty="0" smtClean="0">
                <a:solidFill>
                  <a:srgbClr val="7030A0"/>
                </a:solidFill>
              </a:rPr>
              <a:t>enormous deep time available for the evolution of the earth and of life  </a:t>
            </a:r>
            <a:endParaRPr lang="en-GB" dirty="0">
              <a:solidFill>
                <a:srgbClr val="7030A0"/>
              </a:solidFill>
            </a:endParaRPr>
          </a:p>
        </p:txBody>
      </p:sp>
      <p:cxnSp>
        <p:nvCxnSpPr>
          <p:cNvPr id="7" name="Straight Connector 6"/>
          <p:cNvCxnSpPr/>
          <p:nvPr/>
        </p:nvCxnSpPr>
        <p:spPr>
          <a:xfrm flipH="1">
            <a:off x="356966" y="6541477"/>
            <a:ext cx="421545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545934" y="5339684"/>
            <a:ext cx="26421" cy="12398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74719" y="5339684"/>
            <a:ext cx="42154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8350463" y="1580303"/>
            <a:ext cx="27904" cy="483122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78368" y="1580303"/>
            <a:ext cx="3387143" cy="1287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354096" y="6411532"/>
            <a:ext cx="3387143" cy="1287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741239" y="1593182"/>
            <a:ext cx="24273" cy="48183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56966" y="5301673"/>
            <a:ext cx="17753" cy="12398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33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ppt_x"/>
                                          </p:val>
                                        </p:tav>
                                        <p:tav tm="100000">
                                          <p:val>
                                            <p:strVal val="#ppt_x"/>
                                          </p:val>
                                        </p:tav>
                                      </p:tavLst>
                                    </p:anim>
                                    <p:anim calcmode="lin" valueType="num">
                                      <p:cBhvr additive="base">
                                        <p:cTn id="6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ppt_x"/>
                                          </p:val>
                                        </p:tav>
                                        <p:tav tm="100000">
                                          <p:val>
                                            <p:strVal val="#ppt_x"/>
                                          </p:val>
                                        </p:tav>
                                      </p:tavLst>
                                    </p:anim>
                                    <p:anim calcmode="lin" valueType="num">
                                      <p:cBhvr additive="base">
                                        <p:cTn id="7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ppt_x"/>
                                          </p:val>
                                        </p:tav>
                                        <p:tav tm="100000">
                                          <p:val>
                                            <p:strVal val="#ppt_x"/>
                                          </p:val>
                                        </p:tav>
                                      </p:tavLst>
                                    </p:anim>
                                    <p:anim calcmode="lin" valueType="num">
                                      <p:cBhvr additive="base">
                                        <p:cTn id="7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ppt_x"/>
                                          </p:val>
                                        </p:tav>
                                        <p:tav tm="100000">
                                          <p:val>
                                            <p:strVal val="#ppt_x"/>
                                          </p:val>
                                        </p:tav>
                                      </p:tavLst>
                                    </p:anim>
                                    <p:anim calcmode="lin" valueType="num">
                                      <p:cBhvr additive="base">
                                        <p:cTn id="8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
            <a:ext cx="10515600" cy="875762"/>
          </a:xfrm>
        </p:spPr>
        <p:txBody>
          <a:bodyPr>
            <a:normAutofit/>
          </a:bodyPr>
          <a:lstStyle/>
          <a:p>
            <a:pPr algn="ctr"/>
            <a:r>
              <a:rPr lang="en-GB" sz="3600" dirty="0" smtClean="0"/>
              <a:t>Details of the ‘Stratigraphic Column’ of the Precambrian</a:t>
            </a:r>
            <a:endParaRPr lang="en-GB" sz="36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00826" y="875764"/>
            <a:ext cx="4121239" cy="5538674"/>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2688" y="1893194"/>
            <a:ext cx="5336565" cy="4597758"/>
          </a:xfrm>
          <a:prstGeom prst="rect">
            <a:avLst/>
          </a:prstGeom>
        </p:spPr>
      </p:pic>
      <p:sp>
        <p:nvSpPr>
          <p:cNvPr id="3" name="TextBox 2"/>
          <p:cNvSpPr txBox="1"/>
          <p:nvPr/>
        </p:nvSpPr>
        <p:spPr>
          <a:xfrm>
            <a:off x="5155104" y="712844"/>
            <a:ext cx="6778988" cy="923330"/>
          </a:xfrm>
          <a:prstGeom prst="rect">
            <a:avLst/>
          </a:prstGeom>
          <a:noFill/>
        </p:spPr>
        <p:txBody>
          <a:bodyPr wrap="square" rtlCol="0">
            <a:spAutoFit/>
          </a:bodyPr>
          <a:lstStyle/>
          <a:p>
            <a:r>
              <a:rPr lang="en-GB" dirty="0" smtClean="0"/>
              <a:t>From the </a:t>
            </a:r>
            <a:r>
              <a:rPr lang="en-GB" dirty="0" smtClean="0">
                <a:solidFill>
                  <a:srgbClr val="7030A0"/>
                </a:solidFill>
              </a:rPr>
              <a:t>International </a:t>
            </a:r>
            <a:r>
              <a:rPr lang="en-GB" dirty="0">
                <a:solidFill>
                  <a:srgbClr val="7030A0"/>
                </a:solidFill>
              </a:rPr>
              <a:t>Commission on </a:t>
            </a:r>
            <a:r>
              <a:rPr lang="en-GB" dirty="0" smtClean="0">
                <a:solidFill>
                  <a:srgbClr val="7030A0"/>
                </a:solidFill>
              </a:rPr>
              <a:t>Stratigraphy </a:t>
            </a:r>
            <a:r>
              <a:rPr lang="en-GB" dirty="0" smtClean="0"/>
              <a:t>(sub-</a:t>
            </a:r>
            <a:r>
              <a:rPr lang="en-GB" dirty="0" err="1" smtClean="0"/>
              <a:t>ctte</a:t>
            </a:r>
            <a:r>
              <a:rPr lang="en-GB" dirty="0" smtClean="0"/>
              <a:t> of IUGS) </a:t>
            </a:r>
          </a:p>
          <a:p>
            <a:r>
              <a:rPr lang="en-GB" dirty="0" smtClean="0"/>
              <a:t>GSSP = Global Boundary </a:t>
            </a:r>
            <a:r>
              <a:rPr lang="en-GB" dirty="0" err="1" smtClean="0"/>
              <a:t>Stratotype</a:t>
            </a:r>
            <a:r>
              <a:rPr lang="en-GB" dirty="0" smtClean="0"/>
              <a:t> Section and Point, ‘golden spike’  </a:t>
            </a:r>
          </a:p>
          <a:p>
            <a:r>
              <a:rPr lang="en-GB" dirty="0" smtClean="0"/>
              <a:t>GSSA = Global Standard </a:t>
            </a:r>
            <a:r>
              <a:rPr lang="en-GB" dirty="0" err="1" smtClean="0"/>
              <a:t>Stratographic</a:t>
            </a:r>
            <a:r>
              <a:rPr lang="en-GB" dirty="0" smtClean="0"/>
              <a:t> Age, based on radiometric clocks</a:t>
            </a:r>
            <a:endParaRPr lang="en-GB" dirty="0"/>
          </a:p>
        </p:txBody>
      </p:sp>
      <p:sp>
        <p:nvSpPr>
          <p:cNvPr id="6" name="TextBox 5"/>
          <p:cNvSpPr txBox="1"/>
          <p:nvPr/>
        </p:nvSpPr>
        <p:spPr>
          <a:xfrm>
            <a:off x="8698523" y="4501203"/>
            <a:ext cx="2988316" cy="2031325"/>
          </a:xfrm>
          <a:prstGeom prst="rect">
            <a:avLst/>
          </a:prstGeom>
          <a:noFill/>
        </p:spPr>
        <p:txBody>
          <a:bodyPr wrap="square" rtlCol="0">
            <a:spAutoFit/>
          </a:bodyPr>
          <a:lstStyle/>
          <a:p>
            <a:r>
              <a:rPr lang="en-GB" sz="1400" dirty="0" smtClean="0">
                <a:solidFill>
                  <a:srgbClr val="7030A0"/>
                </a:solidFill>
              </a:rPr>
              <a:t>But note (</a:t>
            </a:r>
            <a:r>
              <a:rPr lang="en-GB" sz="1400" dirty="0" err="1" smtClean="0">
                <a:solidFill>
                  <a:srgbClr val="7030A0"/>
                </a:solidFill>
              </a:rPr>
              <a:t>i</a:t>
            </a:r>
            <a:r>
              <a:rPr lang="en-GB" sz="1400" dirty="0" smtClean="0">
                <a:solidFill>
                  <a:srgbClr val="7030A0"/>
                </a:solidFill>
              </a:rPr>
              <a:t>) variant </a:t>
            </a:r>
            <a:r>
              <a:rPr lang="en-GB" sz="1400" dirty="0">
                <a:solidFill>
                  <a:srgbClr val="7030A0"/>
                </a:solidFill>
              </a:rPr>
              <a:t>spellings and meanings of Archean/ Archaean</a:t>
            </a:r>
          </a:p>
          <a:p>
            <a:endParaRPr lang="en-GB" sz="1400" dirty="0" smtClean="0">
              <a:solidFill>
                <a:srgbClr val="0070C0"/>
              </a:solidFill>
            </a:endParaRPr>
          </a:p>
          <a:p>
            <a:endParaRPr lang="en-GB" sz="1400" dirty="0">
              <a:solidFill>
                <a:srgbClr val="0070C0"/>
              </a:solidFill>
            </a:endParaRPr>
          </a:p>
          <a:p>
            <a:endParaRPr lang="en-GB" sz="1400" dirty="0" smtClean="0">
              <a:solidFill>
                <a:srgbClr val="0070C0"/>
              </a:solidFill>
            </a:endParaRPr>
          </a:p>
          <a:p>
            <a:endParaRPr lang="en-GB" sz="1400" dirty="0">
              <a:solidFill>
                <a:srgbClr val="0070C0"/>
              </a:solidFill>
            </a:endParaRPr>
          </a:p>
          <a:p>
            <a:r>
              <a:rPr lang="en-GB" sz="1400" dirty="0" smtClean="0">
                <a:solidFill>
                  <a:srgbClr val="7030A0"/>
                </a:solidFill>
              </a:rPr>
              <a:t>And note (ii) there remain some significant variations </a:t>
            </a:r>
            <a:r>
              <a:rPr lang="en-GB" sz="1400" dirty="0">
                <a:solidFill>
                  <a:srgbClr val="7030A0"/>
                </a:solidFill>
              </a:rPr>
              <a:t>in age specifications from different </a:t>
            </a:r>
            <a:r>
              <a:rPr lang="en-GB" sz="1400" dirty="0" smtClean="0">
                <a:solidFill>
                  <a:srgbClr val="7030A0"/>
                </a:solidFill>
              </a:rPr>
              <a:t>sources</a:t>
            </a:r>
            <a:endParaRPr lang="en-GB" sz="1400" dirty="0">
              <a:solidFill>
                <a:srgbClr val="7030A0"/>
              </a:solidFill>
            </a:endParaRPr>
          </a:p>
        </p:txBody>
      </p:sp>
      <p:cxnSp>
        <p:nvCxnSpPr>
          <p:cNvPr id="8" name="Straight Arrow Connector 7"/>
          <p:cNvCxnSpPr/>
          <p:nvPr/>
        </p:nvCxnSpPr>
        <p:spPr>
          <a:xfrm flipH="1">
            <a:off x="3847406" y="1152028"/>
            <a:ext cx="1307698" cy="549763"/>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flipH="1">
            <a:off x="3569261" y="862077"/>
            <a:ext cx="1575427" cy="451352"/>
          </a:xfrm>
          <a:prstGeom prst="straightConnector1">
            <a:avLst/>
          </a:prstGeom>
          <a:ln w="38100">
            <a:tailEnd type="triangle"/>
          </a:ln>
        </p:spPr>
        <p:style>
          <a:lnRef idx="3">
            <a:schemeClr val="accent5"/>
          </a:lnRef>
          <a:fillRef idx="0">
            <a:schemeClr val="accent5"/>
          </a:fillRef>
          <a:effectRef idx="2">
            <a:schemeClr val="accent5"/>
          </a:effectRef>
          <a:fontRef idx="minor">
            <a:schemeClr val="tx1"/>
          </a:fontRef>
        </p:style>
      </p:cxnSp>
      <p:cxnSp>
        <p:nvCxnSpPr>
          <p:cNvPr id="15" name="Straight Arrow Connector 14"/>
          <p:cNvCxnSpPr/>
          <p:nvPr/>
        </p:nvCxnSpPr>
        <p:spPr>
          <a:xfrm flipH="1">
            <a:off x="4120017" y="1426909"/>
            <a:ext cx="1024671" cy="36924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9194524" y="1796149"/>
            <a:ext cx="160491" cy="275779"/>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165520" y="1580018"/>
            <a:ext cx="5601112" cy="369332"/>
          </a:xfrm>
          <a:prstGeom prst="rect">
            <a:avLst/>
          </a:prstGeom>
          <a:noFill/>
        </p:spPr>
        <p:txBody>
          <a:bodyPr wrap="square" rtlCol="0">
            <a:spAutoFit/>
          </a:bodyPr>
          <a:lstStyle/>
          <a:p>
            <a:r>
              <a:rPr lang="en-GB" dirty="0" smtClean="0"/>
              <a:t>From University </a:t>
            </a:r>
            <a:r>
              <a:rPr lang="en-GB" dirty="0"/>
              <a:t>of California, </a:t>
            </a:r>
            <a:r>
              <a:rPr lang="en-GB" dirty="0" smtClean="0"/>
              <a:t>Berkeley: significant events</a:t>
            </a:r>
            <a:endParaRPr lang="en-GB" dirty="0"/>
          </a:p>
        </p:txBody>
      </p:sp>
      <p:cxnSp>
        <p:nvCxnSpPr>
          <p:cNvPr id="10" name="Straight Connector 9"/>
          <p:cNvCxnSpPr/>
          <p:nvPr/>
        </p:nvCxnSpPr>
        <p:spPr>
          <a:xfrm flipV="1">
            <a:off x="4632352" y="2511936"/>
            <a:ext cx="1241992" cy="2227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666381" y="5516865"/>
            <a:ext cx="1086307" cy="4267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22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anim calcmode="lin" valueType="num">
                                      <p:cBhvr>
                                        <p:cTn id="45" dur="1000" fill="hold"/>
                                        <p:tgtEl>
                                          <p:spTgt spid="5"/>
                                        </p:tgtEl>
                                        <p:attrNameLst>
                                          <p:attrName>ppt_x</p:attrName>
                                        </p:attrNameLst>
                                      </p:cBhvr>
                                      <p:tavLst>
                                        <p:tav tm="0">
                                          <p:val>
                                            <p:strVal val="#ppt_x"/>
                                          </p:val>
                                        </p:tav>
                                        <p:tav tm="100000">
                                          <p:val>
                                            <p:strVal val="#ppt_x"/>
                                          </p:val>
                                        </p:tav>
                                      </p:tavLst>
                                    </p:anim>
                                    <p:anim calcmode="lin" valueType="num">
                                      <p:cBhvr>
                                        <p:cTn id="4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6">
                                            <p:txEl>
                                              <p:pRg st="0" end="0"/>
                                            </p:txEl>
                                          </p:spTgt>
                                        </p:tgtEl>
                                        <p:attrNameLst>
                                          <p:attrName>style.visibility</p:attrName>
                                        </p:attrNameLst>
                                      </p:cBhvr>
                                      <p:to>
                                        <p:strVal val="visible"/>
                                      </p:to>
                                    </p:set>
                                    <p:animEffect transition="in" filter="fade">
                                      <p:cBhvr>
                                        <p:cTn id="64" dur="1000"/>
                                        <p:tgtEl>
                                          <p:spTgt spid="6">
                                            <p:txEl>
                                              <p:pRg st="0" end="0"/>
                                            </p:txEl>
                                          </p:spTgt>
                                        </p:tgtEl>
                                      </p:cBhvr>
                                    </p:animEffect>
                                    <p:anim calcmode="lin" valueType="num">
                                      <p:cBhvr>
                                        <p:cTn id="6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6">
                                            <p:txEl>
                                              <p:pRg st="5" end="5"/>
                                            </p:txEl>
                                          </p:spTgt>
                                        </p:tgtEl>
                                        <p:attrNameLst>
                                          <p:attrName>style.visibility</p:attrName>
                                        </p:attrNameLst>
                                      </p:cBhvr>
                                      <p:to>
                                        <p:strVal val="visible"/>
                                      </p:to>
                                    </p:set>
                                    <p:animEffect transition="in" filter="fade">
                                      <p:cBhvr>
                                        <p:cTn id="71" dur="1000"/>
                                        <p:tgtEl>
                                          <p:spTgt spid="6">
                                            <p:txEl>
                                              <p:pRg st="5" end="5"/>
                                            </p:txEl>
                                          </p:spTgt>
                                        </p:tgtEl>
                                      </p:cBhvr>
                                    </p:animEffect>
                                    <p:anim calcmode="lin" valueType="num">
                                      <p:cBhvr>
                                        <p:cTn id="72"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73"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fill="hold"/>
                                        <p:tgtEl>
                                          <p:spTgt spid="10"/>
                                        </p:tgtEl>
                                        <p:attrNameLst>
                                          <p:attrName>ppt_x</p:attrName>
                                        </p:attrNameLst>
                                      </p:cBhvr>
                                      <p:tavLst>
                                        <p:tav tm="0">
                                          <p:val>
                                            <p:strVal val="#ppt_x"/>
                                          </p:val>
                                        </p:tav>
                                        <p:tav tm="100000">
                                          <p:val>
                                            <p:strVal val="#ppt_x"/>
                                          </p:val>
                                        </p:tav>
                                      </p:tavLst>
                                    </p:anim>
                                    <p:anim calcmode="lin" valueType="num">
                                      <p:cBhvr additive="base">
                                        <p:cTn id="7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500" fill="hold"/>
                                        <p:tgtEl>
                                          <p:spTgt spid="12"/>
                                        </p:tgtEl>
                                        <p:attrNameLst>
                                          <p:attrName>ppt_x</p:attrName>
                                        </p:attrNameLst>
                                      </p:cBhvr>
                                      <p:tavLst>
                                        <p:tav tm="0">
                                          <p:val>
                                            <p:strVal val="#ppt_x"/>
                                          </p:val>
                                        </p:tav>
                                        <p:tav tm="100000">
                                          <p:val>
                                            <p:strVal val="#ppt_x"/>
                                          </p:val>
                                        </p:tav>
                                      </p:tavLst>
                                    </p:anim>
                                    <p:anim calcmode="lin" valueType="num">
                                      <p:cBhvr additive="base">
                                        <p:cTn id="8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796" y="-7437"/>
            <a:ext cx="10515600" cy="1325563"/>
          </a:xfrm>
        </p:spPr>
        <p:txBody>
          <a:bodyPr>
            <a:normAutofit/>
          </a:bodyPr>
          <a:lstStyle/>
          <a:p>
            <a:pPr algn="ctr"/>
            <a:r>
              <a:rPr lang="en-GB" sz="3600" dirty="0" smtClean="0"/>
              <a:t>Distribution of Precambrian Rocks: </a:t>
            </a:r>
            <a:br>
              <a:rPr lang="en-GB" sz="3600" dirty="0" smtClean="0"/>
            </a:br>
            <a:r>
              <a:rPr lang="en-GB" sz="3600" dirty="0" smtClean="0"/>
              <a:t>Global, Scotland and the rest of Britain </a:t>
            </a:r>
            <a:endParaRPr lang="en-GB" sz="36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53117" y="1318126"/>
            <a:ext cx="5950040" cy="4285109"/>
          </a:xfr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917" y="1318643"/>
            <a:ext cx="5340439" cy="3766169"/>
          </a:xfrm>
          <a:prstGeom prst="rect">
            <a:avLst/>
          </a:prstGeom>
        </p:spPr>
      </p:pic>
      <p:sp>
        <p:nvSpPr>
          <p:cNvPr id="5" name="TextBox 4"/>
          <p:cNvSpPr txBox="1"/>
          <p:nvPr/>
        </p:nvSpPr>
        <p:spPr>
          <a:xfrm>
            <a:off x="112596" y="4941515"/>
            <a:ext cx="6280309" cy="1631216"/>
          </a:xfrm>
          <a:prstGeom prst="rect">
            <a:avLst/>
          </a:prstGeom>
          <a:noFill/>
        </p:spPr>
        <p:txBody>
          <a:bodyPr wrap="none" rtlCol="0">
            <a:spAutoFit/>
          </a:bodyPr>
          <a:lstStyle/>
          <a:p>
            <a:pPr algn="ctr"/>
            <a:r>
              <a:rPr lang="en-GB" sz="2000" dirty="0" smtClean="0"/>
              <a:t>Global distribution of Precambrian outcrops, </a:t>
            </a:r>
            <a:br>
              <a:rPr lang="en-GB" sz="2000" dirty="0" smtClean="0"/>
            </a:br>
            <a:r>
              <a:rPr lang="en-GB" sz="2000" dirty="0" smtClean="0"/>
              <a:t>concentrated in a series of </a:t>
            </a:r>
            <a:r>
              <a:rPr lang="en-GB" sz="2000" dirty="0" smtClean="0">
                <a:solidFill>
                  <a:srgbClr val="7030A0"/>
                </a:solidFill>
              </a:rPr>
              <a:t>tectonically very stable </a:t>
            </a:r>
            <a:br>
              <a:rPr lang="en-GB" sz="2000" dirty="0" smtClean="0">
                <a:solidFill>
                  <a:srgbClr val="7030A0"/>
                </a:solidFill>
              </a:rPr>
            </a:br>
            <a:r>
              <a:rPr lang="en-GB" sz="2000" dirty="0" smtClean="0">
                <a:solidFill>
                  <a:srgbClr val="7030A0"/>
                </a:solidFill>
              </a:rPr>
              <a:t>cratons exposed as ‘shields</a:t>
            </a:r>
            <a:r>
              <a:rPr lang="en-GB" sz="2000" dirty="0" smtClean="0"/>
              <a:t>’, though Precambrian deposits </a:t>
            </a:r>
            <a:br>
              <a:rPr lang="en-GB" sz="2000" dirty="0" smtClean="0"/>
            </a:br>
            <a:r>
              <a:rPr lang="en-GB" sz="2000" dirty="0" smtClean="0"/>
              <a:t>also</a:t>
            </a:r>
            <a:r>
              <a:rPr lang="en-GB" sz="2000" dirty="0"/>
              <a:t> </a:t>
            </a:r>
            <a:r>
              <a:rPr lang="en-GB" sz="2000" dirty="0" smtClean="0"/>
              <a:t>form a (very variable) buried platform or </a:t>
            </a:r>
          </a:p>
          <a:p>
            <a:pPr algn="ctr"/>
            <a:r>
              <a:rPr lang="en-GB" sz="2000" dirty="0" smtClean="0"/>
              <a:t>basement elsewhere</a:t>
            </a:r>
            <a:endParaRPr lang="en-GB" sz="2000" dirty="0"/>
          </a:p>
        </p:txBody>
      </p:sp>
      <p:sp>
        <p:nvSpPr>
          <p:cNvPr id="6" name="TextBox 5"/>
          <p:cNvSpPr txBox="1"/>
          <p:nvPr/>
        </p:nvSpPr>
        <p:spPr>
          <a:xfrm>
            <a:off x="6306671" y="5495514"/>
            <a:ext cx="5596486" cy="1015663"/>
          </a:xfrm>
          <a:prstGeom prst="rect">
            <a:avLst/>
          </a:prstGeom>
          <a:noFill/>
        </p:spPr>
        <p:txBody>
          <a:bodyPr wrap="square" rtlCol="0">
            <a:spAutoFit/>
          </a:bodyPr>
          <a:lstStyle/>
          <a:p>
            <a:pPr algn="ctr"/>
            <a:r>
              <a:rPr lang="en-GB" sz="2000" dirty="0" smtClean="0">
                <a:solidFill>
                  <a:srgbClr val="7030A0"/>
                </a:solidFill>
              </a:rPr>
              <a:t>Small outcrops in England and Wales</a:t>
            </a:r>
            <a:r>
              <a:rPr lang="en-GB" sz="2000" dirty="0" smtClean="0"/>
              <a:t>, but British Precambrian exposures are </a:t>
            </a:r>
            <a:r>
              <a:rPr lang="en-GB" sz="2000" dirty="0" smtClean="0">
                <a:solidFill>
                  <a:srgbClr val="7030A0"/>
                </a:solidFill>
              </a:rPr>
              <a:t>concentrated in Highland Scotland </a:t>
            </a:r>
            <a:r>
              <a:rPr lang="en-GB" sz="2000" dirty="0" smtClean="0"/>
              <a:t>(Muir Wood 1978: 63)</a:t>
            </a:r>
            <a:endParaRPr lang="en-GB" sz="2000" dirty="0"/>
          </a:p>
        </p:txBody>
      </p:sp>
    </p:spTree>
    <p:extLst>
      <p:ext uri="{BB962C8B-B14F-4D97-AF65-F5344CB8AC3E}">
        <p14:creationId xmlns:p14="http://schemas.microsoft.com/office/powerpoint/2010/main" val="194865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61" y="1"/>
            <a:ext cx="11217498" cy="798489"/>
          </a:xfrm>
        </p:spPr>
        <p:txBody>
          <a:bodyPr>
            <a:normAutofit/>
          </a:bodyPr>
          <a:lstStyle/>
          <a:p>
            <a:pPr algn="ctr"/>
            <a:r>
              <a:rPr lang="en-GB" sz="3600" dirty="0" smtClean="0"/>
              <a:t>Probing Features of the Enigmatic Precambrian</a:t>
            </a:r>
            <a:endParaRPr lang="en-GB" sz="3600" dirty="0"/>
          </a:p>
        </p:txBody>
      </p:sp>
      <p:sp>
        <p:nvSpPr>
          <p:cNvPr id="3" name="Content Placeholder 2"/>
          <p:cNvSpPr>
            <a:spLocks noGrp="1"/>
          </p:cNvSpPr>
          <p:nvPr>
            <p:ph idx="1"/>
          </p:nvPr>
        </p:nvSpPr>
        <p:spPr>
          <a:xfrm>
            <a:off x="450761" y="798490"/>
            <a:ext cx="11217497" cy="5933024"/>
          </a:xfrm>
        </p:spPr>
        <p:txBody>
          <a:bodyPr>
            <a:normAutofit fontScale="47500" lnSpcReduction="20000"/>
          </a:bodyPr>
          <a:lstStyle/>
          <a:p>
            <a:r>
              <a:rPr lang="en-GB" sz="4300" dirty="0" smtClean="0"/>
              <a:t>Some Precambrian rocks are little changed sedimentary deposits (e.g. </a:t>
            </a:r>
            <a:r>
              <a:rPr lang="en-GB" sz="4300" dirty="0" err="1" smtClean="0"/>
              <a:t>Torridonian</a:t>
            </a:r>
            <a:r>
              <a:rPr lang="en-GB" sz="4300" dirty="0" smtClean="0"/>
              <a:t> sandstone) and some are relatively unaltered igneous rocks, but </a:t>
            </a:r>
            <a:r>
              <a:rPr lang="en-GB" sz="4300" dirty="0" smtClean="0">
                <a:solidFill>
                  <a:srgbClr val="7030A0"/>
                </a:solidFill>
              </a:rPr>
              <a:t>most have been subjected to metamorphic transformation </a:t>
            </a:r>
            <a:r>
              <a:rPr lang="en-GB" sz="4300" dirty="0" smtClean="0"/>
              <a:t>by being buried, squeezed and heated (but not melted)</a:t>
            </a:r>
          </a:p>
          <a:p>
            <a:r>
              <a:rPr lang="en-GB" sz="4300" dirty="0" smtClean="0"/>
              <a:t>The variations in temperature and pressure produce </a:t>
            </a:r>
            <a:r>
              <a:rPr lang="en-GB" sz="4300" dirty="0" smtClean="0">
                <a:solidFill>
                  <a:srgbClr val="7030A0"/>
                </a:solidFill>
              </a:rPr>
              <a:t>different ‘grades’ of metamorphism</a:t>
            </a:r>
            <a:r>
              <a:rPr lang="en-GB" sz="4300" dirty="0" smtClean="0"/>
              <a:t>, while rocks may be subjected to </a:t>
            </a:r>
            <a:r>
              <a:rPr lang="en-GB" sz="4300" dirty="0" smtClean="0">
                <a:solidFill>
                  <a:srgbClr val="7030A0"/>
                </a:solidFill>
              </a:rPr>
              <a:t>more then one episode </a:t>
            </a:r>
            <a:r>
              <a:rPr lang="en-GB" sz="4300" dirty="0" smtClean="0"/>
              <a:t>of metamorphic change</a:t>
            </a:r>
          </a:p>
          <a:p>
            <a:r>
              <a:rPr lang="en-GB" sz="4300" dirty="0" smtClean="0"/>
              <a:t>Metamorphism alters the mineral components of rocks, </a:t>
            </a:r>
            <a:r>
              <a:rPr lang="en-GB" sz="4300" dirty="0" smtClean="0">
                <a:solidFill>
                  <a:srgbClr val="7030A0"/>
                </a:solidFill>
              </a:rPr>
              <a:t>overwriting pre-existing patterns of sedimentary bedding or crystallization </a:t>
            </a:r>
            <a:r>
              <a:rPr lang="en-GB" sz="4300" dirty="0" smtClean="0"/>
              <a:t>with different lines of crystal cleavage and new patterns of foliation, so original igneous or bedding features (and also fossils) are strongly distorted (with lower grade metamorphism) or even obliterated (with higher grade metamorphism), </a:t>
            </a:r>
            <a:r>
              <a:rPr lang="en-GB" sz="4300" dirty="0" smtClean="0">
                <a:solidFill>
                  <a:srgbClr val="7030A0"/>
                </a:solidFill>
              </a:rPr>
              <a:t>undermining standard stratigraphic techniques</a:t>
            </a:r>
          </a:p>
          <a:p>
            <a:r>
              <a:rPr lang="en-GB" sz="4300" dirty="0"/>
              <a:t>Muir Wood (1978) rehearses the </a:t>
            </a:r>
            <a:r>
              <a:rPr lang="en-GB" sz="4300" dirty="0">
                <a:solidFill>
                  <a:srgbClr val="7030A0"/>
                </a:solidFill>
              </a:rPr>
              <a:t>impact of these metamorphic recrystallization processes </a:t>
            </a:r>
            <a:r>
              <a:rPr lang="en-GB" sz="4300" dirty="0"/>
              <a:t>in transforming </a:t>
            </a:r>
            <a:r>
              <a:rPr lang="en-GB" sz="4300" dirty="0" smtClean="0"/>
              <a:t>rocks along </a:t>
            </a:r>
            <a:r>
              <a:rPr lang="en-GB" sz="4300" dirty="0" smtClean="0">
                <a:solidFill>
                  <a:srgbClr val="7030A0"/>
                </a:solidFill>
              </a:rPr>
              <a:t>distinctive ‘metamorphic pathways</a:t>
            </a:r>
            <a:r>
              <a:rPr lang="en-GB" sz="4300" dirty="0" smtClean="0"/>
              <a:t>’ – for example from </a:t>
            </a:r>
            <a:r>
              <a:rPr lang="en-GB" sz="4300" dirty="0"/>
              <a:t>clay to shale to slate to schist or </a:t>
            </a:r>
            <a:r>
              <a:rPr lang="en-GB" sz="4300" dirty="0" smtClean="0"/>
              <a:t>gneiss </a:t>
            </a:r>
            <a:r>
              <a:rPr lang="en-GB" sz="4300" dirty="0" smtClean="0">
                <a:solidFill>
                  <a:srgbClr val="FF0000"/>
                </a:solidFill>
              </a:rPr>
              <a:t>– see next slides</a:t>
            </a:r>
          </a:p>
          <a:p>
            <a:r>
              <a:rPr lang="en-GB" sz="4300" dirty="0" smtClean="0"/>
              <a:t>Though the </a:t>
            </a:r>
            <a:r>
              <a:rPr lang="en-GB" sz="4300" dirty="0" smtClean="0">
                <a:solidFill>
                  <a:srgbClr val="7030A0"/>
                </a:solidFill>
              </a:rPr>
              <a:t>fossil record</a:t>
            </a:r>
            <a:r>
              <a:rPr lang="en-GB" sz="4300" dirty="0" smtClean="0"/>
              <a:t> is quite sparse even in the Cambrian (which appears to feature the earliest animals with hard parts alongside a range of complex soft-bodied creatures) increasing fossil evidence of (often microscopic) life has been found in the Proterozoic and even earlier, but this currently remains </a:t>
            </a:r>
            <a:r>
              <a:rPr lang="en-GB" sz="4300" dirty="0" smtClean="0">
                <a:solidFill>
                  <a:srgbClr val="7030A0"/>
                </a:solidFill>
              </a:rPr>
              <a:t>insufficient to provide an independent basis for determining the stratigraphic relationships between Precambrian rock deposits </a:t>
            </a:r>
          </a:p>
          <a:p>
            <a:r>
              <a:rPr lang="en-GB" sz="4300" dirty="0" smtClean="0"/>
              <a:t>A pivotal outcome of earlier controversy about the absolute age of the earth </a:t>
            </a:r>
            <a:r>
              <a:rPr lang="en-GB" sz="4300" dirty="0" smtClean="0"/>
              <a:t>(between Lord Kelvin and Arthur Holmes among others) was </a:t>
            </a:r>
            <a:r>
              <a:rPr lang="en-GB" sz="4300" dirty="0" smtClean="0"/>
              <a:t>recognition of the substantial range and amount of radioactive material in the earth and the importance of such material in sustaining the heat engine of the planet. It was soon realised that the processes of </a:t>
            </a:r>
            <a:r>
              <a:rPr lang="en-GB" sz="4300" dirty="0" smtClean="0">
                <a:solidFill>
                  <a:srgbClr val="7030A0"/>
                </a:solidFill>
              </a:rPr>
              <a:t>radioactive decay which characterised these materials could also provide molecular clocks to probe the absolute age of the Precambrian rocks </a:t>
            </a:r>
            <a:r>
              <a:rPr lang="en-GB" sz="4300" dirty="0" smtClean="0">
                <a:solidFill>
                  <a:srgbClr val="FF0000"/>
                </a:solidFill>
              </a:rPr>
              <a:t>– see later</a:t>
            </a:r>
          </a:p>
          <a:p>
            <a:endParaRPr lang="en-GB" dirty="0"/>
          </a:p>
        </p:txBody>
      </p:sp>
    </p:spTree>
    <p:extLst>
      <p:ext uri="{BB962C8B-B14F-4D97-AF65-F5344CB8AC3E}">
        <p14:creationId xmlns:p14="http://schemas.microsoft.com/office/powerpoint/2010/main" val="1186442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11042</TotalTime>
  <Words>8968</Words>
  <Application>Microsoft Office PowerPoint</Application>
  <PresentationFormat>Widescreen</PresentationFormat>
  <Paragraphs>699</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Calibri Light</vt:lpstr>
      <vt:lpstr>Times New Roman</vt:lpstr>
      <vt:lpstr>Office Theme</vt:lpstr>
      <vt:lpstr>Ingenuity and Controversy in Studying the Precambrian</vt:lpstr>
      <vt:lpstr>PowerPoint Presentation</vt:lpstr>
      <vt:lpstr>Characteristic Scottish Precambrian Landscapes</vt:lpstr>
      <vt:lpstr>Agenda</vt:lpstr>
      <vt:lpstr>From the ‘Pre-Cambrian’ to the ‘Precambrian’ &amp; Beyond</vt:lpstr>
      <vt:lpstr>The Precambrian in its Wider Stratigraphic Context</vt:lpstr>
      <vt:lpstr>Details of the ‘Stratigraphic Column’ of the Precambrian</vt:lpstr>
      <vt:lpstr>Distribution of Precambrian Rocks:  Global, Scotland and the rest of Britain </vt:lpstr>
      <vt:lpstr>Probing Features of the Enigmatic Precambrian</vt:lpstr>
      <vt:lpstr>Rock Series and Metamorphic Pathways</vt:lpstr>
      <vt:lpstr>PowerPoint Presentation</vt:lpstr>
      <vt:lpstr>The Instability and Half-life of Radioactive Elements</vt:lpstr>
      <vt:lpstr>Absolute Ages Provided by ‘Radioactive Clocks’</vt:lpstr>
      <vt:lpstr>PowerPoint Presentation</vt:lpstr>
      <vt:lpstr>The Structure and Exposure of the Precambrian of Scotland </vt:lpstr>
      <vt:lpstr>PowerPoint Presentation</vt:lpstr>
      <vt:lpstr>Interim Conclusions </vt:lpstr>
      <vt:lpstr>PowerPoint Presentation</vt:lpstr>
      <vt:lpstr>PowerPoint Presentation</vt:lpstr>
      <vt:lpstr>PowerPoint Presentation</vt:lpstr>
      <vt:lpstr>Reminder of the ‘Stratigraphic Column’ of the Precambrian</vt:lpstr>
      <vt:lpstr>The Hadean Eon (4600 to 4000 Ma)</vt:lpstr>
      <vt:lpstr>Can we add the Chaotian before the Hadean Eon? </vt:lpstr>
      <vt:lpstr>The Earth in the Archaean Eon (4000 to 2500 Ma)</vt:lpstr>
      <vt:lpstr>Life in the Archaean Eon (4000 to 2500 Ma)</vt:lpstr>
      <vt:lpstr>PowerPoint Presentation</vt:lpstr>
      <vt:lpstr>The Earth in the Proterozoic (2500 to 542 Ma): Plate Tectonics</vt:lpstr>
      <vt:lpstr>The Oxygenation Process during the Proterozoic Eon </vt:lpstr>
      <vt:lpstr>Life during the Proterozoic Eon (2500 to 542 Ma)</vt:lpstr>
      <vt:lpstr>PowerPoint Presentation</vt:lpstr>
      <vt:lpstr>Complex Life in the Late Proterozoic (635-542 Ma)</vt:lpstr>
      <vt:lpstr>PowerPoint Presentation</vt:lpstr>
      <vt:lpstr>The Structure and Exposure of the Precambrian of Scotland </vt:lpstr>
      <vt:lpstr>PowerPoint Presentation</vt:lpstr>
      <vt:lpstr>PowerPoint Presentation</vt:lpstr>
      <vt:lpstr>Summary Conclusions </vt:lpstr>
      <vt:lpstr>Discovering and Interpreting the Precambrian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Precambrian</dc:title>
  <dc:creator>Tony Elger</dc:creator>
  <cp:lastModifiedBy>tony elger</cp:lastModifiedBy>
  <cp:revision>1102</cp:revision>
  <cp:lastPrinted>2021-02-27T14:49:59Z</cp:lastPrinted>
  <dcterms:created xsi:type="dcterms:W3CDTF">2020-07-17T19:00:56Z</dcterms:created>
  <dcterms:modified xsi:type="dcterms:W3CDTF">2021-03-07T14:19:10Z</dcterms:modified>
</cp:coreProperties>
</file>