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9" r:id="rId2"/>
    <p:sldId id="258" r:id="rId3"/>
    <p:sldId id="260" r:id="rId4"/>
    <p:sldId id="261" r:id="rId5"/>
    <p:sldId id="262" r:id="rId6"/>
    <p:sldId id="263"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61BC2B-960A-4E9B-B753-AB1F5204F970}" type="datetimeFigureOut">
              <a:rPr lang="en-GB" smtClean="0"/>
              <a:t>09/11/2012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72BA6E-EFAF-443A-BDAD-A116A308B6B6}" type="slidenum">
              <a:rPr lang="en-GB" smtClean="0"/>
              <a:t>‹#›</a:t>
            </a:fld>
            <a:endParaRPr lang="en-GB"/>
          </a:p>
        </p:txBody>
      </p:sp>
    </p:spTree>
    <p:extLst>
      <p:ext uri="{BB962C8B-B14F-4D97-AF65-F5344CB8AC3E}">
        <p14:creationId xmlns:p14="http://schemas.microsoft.com/office/powerpoint/2010/main" val="1095234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ctr" eaLnBrk="0" hangingPunct="0">
              <a:defRPr>
                <a:solidFill>
                  <a:schemeClr val="tx1"/>
                </a:solidFill>
                <a:latin typeface="Arial" charset="0"/>
              </a:defRPr>
            </a:lvl1pPr>
            <a:lvl2pPr marL="742950" indent="-285750" algn="ctr" eaLnBrk="0" hangingPunct="0">
              <a:defRPr>
                <a:solidFill>
                  <a:schemeClr val="tx1"/>
                </a:solidFill>
                <a:latin typeface="Arial" charset="0"/>
              </a:defRPr>
            </a:lvl2pPr>
            <a:lvl3pPr marL="1143000" indent="-228600" algn="ctr" eaLnBrk="0" hangingPunct="0">
              <a:defRPr>
                <a:solidFill>
                  <a:schemeClr val="tx1"/>
                </a:solidFill>
                <a:latin typeface="Arial" charset="0"/>
              </a:defRPr>
            </a:lvl3pPr>
            <a:lvl4pPr marL="1600200" indent="-228600" algn="ctr" eaLnBrk="0" hangingPunct="0">
              <a:defRPr>
                <a:solidFill>
                  <a:schemeClr val="tx1"/>
                </a:solidFill>
                <a:latin typeface="Arial" charset="0"/>
              </a:defRPr>
            </a:lvl4pPr>
            <a:lvl5pPr marL="2057400" indent="-228600" algn="ctr"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fld id="{E0120479-12CC-4E49-8A9F-928E927D6DDC}" type="slidenum">
              <a:rPr lang="en-US" smtClean="0"/>
              <a:pPr algn="r" eaLnBrk="1" hangingPunct="1"/>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t>09/11/2012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3389932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t>09/11/2012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2567666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t>09/11/2012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4215935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t>09/11/2012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2708107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ACE381-D14B-4F6B-8330-420A1ECE7EB3}" type="datetimeFigureOut">
              <a:rPr lang="en-GB" smtClean="0"/>
              <a:t>09/11/2012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3406011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7ACE381-D14B-4F6B-8330-420A1ECE7EB3}" type="datetimeFigureOut">
              <a:rPr lang="en-GB" smtClean="0"/>
              <a:t>09/11/2012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2440402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7ACE381-D14B-4F6B-8330-420A1ECE7EB3}" type="datetimeFigureOut">
              <a:rPr lang="en-GB" smtClean="0"/>
              <a:t>09/11/2012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526308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7ACE381-D14B-4F6B-8330-420A1ECE7EB3}" type="datetimeFigureOut">
              <a:rPr lang="en-GB" smtClean="0"/>
              <a:t>09/11/2012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273869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ACE381-D14B-4F6B-8330-420A1ECE7EB3}" type="datetimeFigureOut">
              <a:rPr lang="en-GB" smtClean="0"/>
              <a:t>09/11/2012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34479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CE381-D14B-4F6B-8330-420A1ECE7EB3}" type="datetimeFigureOut">
              <a:rPr lang="en-GB" smtClean="0"/>
              <a:t>09/11/2012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1494427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CE381-D14B-4F6B-8330-420A1ECE7EB3}" type="datetimeFigureOut">
              <a:rPr lang="en-GB" smtClean="0"/>
              <a:t>09/11/2012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13FDEA-6B1E-4416-8DCF-EA804638CC0B}" type="slidenum">
              <a:rPr lang="en-GB" smtClean="0"/>
              <a:t>‹#›</a:t>
            </a:fld>
            <a:endParaRPr lang="en-GB"/>
          </a:p>
        </p:txBody>
      </p:sp>
    </p:spTree>
    <p:extLst>
      <p:ext uri="{BB962C8B-B14F-4D97-AF65-F5344CB8AC3E}">
        <p14:creationId xmlns:p14="http://schemas.microsoft.com/office/powerpoint/2010/main" val="1052387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CE381-D14B-4F6B-8330-420A1ECE7EB3}" type="datetimeFigureOut">
              <a:rPr lang="en-GB" smtClean="0"/>
              <a:t>09/11/2012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FDEA-6B1E-4416-8DCF-EA804638CC0B}" type="slidenum">
              <a:rPr lang="en-GB" smtClean="0"/>
              <a:t>‹#›</a:t>
            </a:fld>
            <a:endParaRPr lang="en-GB"/>
          </a:p>
        </p:txBody>
      </p:sp>
    </p:spTree>
    <p:extLst>
      <p:ext uri="{BB962C8B-B14F-4D97-AF65-F5344CB8AC3E}">
        <p14:creationId xmlns:p14="http://schemas.microsoft.com/office/powerpoint/2010/main" val="1382006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1520" y="1772816"/>
            <a:ext cx="8642350" cy="3312318"/>
          </a:xfrm>
        </p:spPr>
        <p:txBody>
          <a:bodyPr rtlCol="0">
            <a:normAutofit fontScale="90000"/>
          </a:bodyPr>
          <a:lstStyle/>
          <a:p>
            <a:pPr>
              <a:lnSpc>
                <a:spcPct val="150000"/>
              </a:lnSpc>
              <a:defRPr/>
            </a:pPr>
            <a:r>
              <a:rPr lang="en-GB" sz="2700" dirty="0" smtClean="0"/>
              <a:t/>
            </a:r>
            <a:br>
              <a:rPr lang="en-GB" sz="2700" dirty="0" smtClean="0"/>
            </a:br>
            <a:r>
              <a:rPr lang="en-GB" sz="2700" dirty="0"/>
              <a:t/>
            </a:r>
            <a:br>
              <a:rPr lang="en-GB" sz="2700" dirty="0"/>
            </a:br>
            <a:r>
              <a:rPr lang="en-GB" sz="2700" dirty="0" smtClean="0"/>
              <a:t/>
            </a:r>
            <a:br>
              <a:rPr lang="en-GB" sz="2700" dirty="0" smtClean="0"/>
            </a:br>
            <a:r>
              <a:rPr lang="en-GB" sz="2700" dirty="0" smtClean="0"/>
              <a:t>University </a:t>
            </a:r>
            <a:r>
              <a:rPr lang="en-GB" sz="2700" dirty="0" smtClean="0"/>
              <a:t>of Warwick, Department of Sociology, 2012/13</a:t>
            </a:r>
            <a:r>
              <a:rPr lang="en-US" sz="2700" dirty="0" smtClean="0"/>
              <a:t/>
            </a:r>
            <a:br>
              <a:rPr lang="en-US" sz="2700" dirty="0" smtClean="0"/>
            </a:br>
            <a:r>
              <a:rPr lang="en-GB" sz="2700" u="sng" dirty="0" smtClean="0"/>
              <a:t>SO 201: SSAASS (Surveys and Statistics)</a:t>
            </a:r>
            <a:r>
              <a:rPr lang="en-GB" sz="2700" dirty="0" smtClean="0"/>
              <a:t> (Richard </a:t>
            </a:r>
            <a:r>
              <a:rPr lang="en-GB" sz="2700" dirty="0" err="1" smtClean="0"/>
              <a:t>Lampard</a:t>
            </a:r>
            <a:r>
              <a:rPr lang="en-GB" sz="2700" dirty="0" smtClean="0"/>
              <a:t>)</a:t>
            </a:r>
            <a:r>
              <a:rPr lang="en-US" dirty="0" smtClean="0"/>
              <a:t/>
            </a:r>
            <a:br>
              <a:rPr lang="en-US" dirty="0" smtClean="0"/>
            </a:br>
            <a:r>
              <a:rPr lang="en-US" dirty="0" smtClean="0"/>
              <a:t/>
            </a:r>
            <a:br>
              <a:rPr lang="en-US" dirty="0" smtClean="0"/>
            </a:br>
            <a:r>
              <a:rPr lang="en-US" dirty="0" smtClean="0"/>
              <a:t>Week </a:t>
            </a:r>
            <a:r>
              <a:rPr lang="en-US" dirty="0" smtClean="0"/>
              <a:t>6</a:t>
            </a:r>
            <a:br>
              <a:rPr lang="en-US" dirty="0" smtClean="0"/>
            </a:br>
            <a:r>
              <a:rPr lang="en-GB" dirty="0" smtClean="0">
                <a:solidFill>
                  <a:srgbClr val="9900FF"/>
                </a:solidFill>
              </a:rPr>
              <a:t>More </a:t>
            </a:r>
            <a:r>
              <a:rPr lang="en-GB" dirty="0" smtClean="0">
                <a:solidFill>
                  <a:srgbClr val="9900FF"/>
                </a:solidFill>
              </a:rPr>
              <a:t>‘Loose Ends</a:t>
            </a:r>
            <a:r>
              <a:rPr lang="en-GB" dirty="0" smtClean="0">
                <a:solidFill>
                  <a:srgbClr val="9900FF"/>
                </a:solidFill>
              </a:rPr>
              <a:t>’</a:t>
            </a:r>
            <a:br>
              <a:rPr lang="en-GB" dirty="0" smtClean="0">
                <a:solidFill>
                  <a:srgbClr val="9900FF"/>
                </a:solidFill>
              </a:rPr>
            </a:br>
            <a:r>
              <a:rPr lang="en-GB" dirty="0">
                <a:solidFill>
                  <a:srgbClr val="9900FF"/>
                </a:solidFill>
              </a:rPr>
              <a:t>(</a:t>
            </a:r>
            <a:r>
              <a:rPr lang="en-GB" dirty="0" smtClean="0">
                <a:solidFill>
                  <a:srgbClr val="9900FF"/>
                </a:solidFill>
              </a:rPr>
              <a:t> from the Wednesday session)</a:t>
            </a:r>
            <a:r>
              <a:rPr lang="en-US" dirty="0" smtClean="0"/>
              <a:t/>
            </a:r>
            <a:br>
              <a:rPr lang="en-US" dirty="0" smtClean="0"/>
            </a:br>
            <a:r>
              <a:rPr lang="en-GB" sz="4000" b="1" dirty="0" smtClean="0">
                <a:solidFill>
                  <a:srgbClr val="990099"/>
                </a:solidFill>
              </a:rPr>
              <a:t> </a:t>
            </a:r>
            <a:r>
              <a:rPr lang="en-GB" b="1" dirty="0" smtClean="0">
                <a:solidFill>
                  <a:srgbClr val="7030A0"/>
                </a:solidFill>
              </a:rPr>
              <a:t/>
            </a:r>
            <a:br>
              <a:rPr lang="en-GB" b="1" dirty="0" smtClean="0">
                <a:solidFill>
                  <a:srgbClr val="7030A0"/>
                </a:solidFill>
              </a:rPr>
            </a:br>
            <a:r>
              <a:rPr lang="en-GB" b="1" dirty="0" smtClean="0"/>
              <a:t/>
            </a:r>
            <a:br>
              <a:rPr lang="en-GB" b="1" dirty="0" smtClean="0"/>
            </a:br>
            <a:endParaRPr lang="en-GB" dirty="0" smtClean="0"/>
          </a:p>
        </p:txBody>
      </p:sp>
    </p:spTree>
    <p:extLst>
      <p:ext uri="{BB962C8B-B14F-4D97-AF65-F5344CB8AC3E}">
        <p14:creationId xmlns:p14="http://schemas.microsoft.com/office/powerpoint/2010/main" val="503629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2656"/>
            <a:ext cx="6264696" cy="6145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a:xfrm flipH="1" flipV="1">
            <a:off x="2021632" y="4581128"/>
            <a:ext cx="401550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2364726" y="3717032"/>
            <a:ext cx="367240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372200" y="908720"/>
            <a:ext cx="2601546" cy="1754326"/>
          </a:xfrm>
          <a:prstGeom prst="rect">
            <a:avLst/>
          </a:prstGeom>
          <a:noFill/>
        </p:spPr>
        <p:txBody>
          <a:bodyPr wrap="none" rtlCol="0">
            <a:spAutoFit/>
          </a:bodyPr>
          <a:lstStyle/>
          <a:p>
            <a:r>
              <a:rPr lang="en-GB" dirty="0" smtClean="0"/>
              <a:t>Regression line:</a:t>
            </a:r>
          </a:p>
          <a:p>
            <a:endParaRPr lang="en-GB" dirty="0" smtClean="0"/>
          </a:p>
          <a:p>
            <a:r>
              <a:rPr lang="en-GB" dirty="0" smtClean="0"/>
              <a:t>LRSCALE = 11.139 +</a:t>
            </a:r>
          </a:p>
          <a:p>
            <a:r>
              <a:rPr lang="en-GB" dirty="0" smtClean="0"/>
              <a:t>(0.877 x SEX) +</a:t>
            </a:r>
          </a:p>
          <a:p>
            <a:r>
              <a:rPr lang="en-GB" dirty="0" smtClean="0"/>
              <a:t>(0.062 x INCOME) +</a:t>
            </a:r>
          </a:p>
          <a:p>
            <a:r>
              <a:rPr lang="en-GB" dirty="0" smtClean="0"/>
              <a:t>(-0.014 x (SEX x INCOME))</a:t>
            </a:r>
            <a:endParaRPr lang="en-GB" dirty="0"/>
          </a:p>
        </p:txBody>
      </p:sp>
      <p:sp>
        <p:nvSpPr>
          <p:cNvPr id="16" name="TextBox 15"/>
          <p:cNvSpPr txBox="1"/>
          <p:nvPr/>
        </p:nvSpPr>
        <p:spPr>
          <a:xfrm>
            <a:off x="6193440" y="3964414"/>
            <a:ext cx="1868525" cy="369332"/>
          </a:xfrm>
          <a:prstGeom prst="rect">
            <a:avLst/>
          </a:prstGeom>
          <a:noFill/>
        </p:spPr>
        <p:txBody>
          <a:bodyPr wrap="none" rtlCol="0">
            <a:spAutoFit/>
          </a:bodyPr>
          <a:lstStyle/>
          <a:p>
            <a:r>
              <a:rPr lang="en-GB" dirty="0" smtClean="0"/>
              <a:t>WOMEN (SEX = 1)</a:t>
            </a:r>
            <a:endParaRPr lang="en-GB" dirty="0"/>
          </a:p>
        </p:txBody>
      </p:sp>
      <p:sp>
        <p:nvSpPr>
          <p:cNvPr id="17" name="TextBox 16"/>
          <p:cNvSpPr txBox="1"/>
          <p:nvPr/>
        </p:nvSpPr>
        <p:spPr>
          <a:xfrm>
            <a:off x="6193441" y="5391107"/>
            <a:ext cx="1513556" cy="369332"/>
          </a:xfrm>
          <a:prstGeom prst="rect">
            <a:avLst/>
          </a:prstGeom>
          <a:noFill/>
        </p:spPr>
        <p:txBody>
          <a:bodyPr wrap="none" rtlCol="0">
            <a:spAutoFit/>
          </a:bodyPr>
          <a:lstStyle/>
          <a:p>
            <a:r>
              <a:rPr lang="en-GB" dirty="0" smtClean="0"/>
              <a:t>MEN (SEX = 0)</a:t>
            </a:r>
            <a:endParaRPr lang="en-GB" dirty="0"/>
          </a:p>
        </p:txBody>
      </p:sp>
      <p:cxnSp>
        <p:nvCxnSpPr>
          <p:cNvPr id="19" name="Straight Arrow Connector 18"/>
          <p:cNvCxnSpPr/>
          <p:nvPr/>
        </p:nvCxnSpPr>
        <p:spPr>
          <a:xfrm flipV="1">
            <a:off x="7504033" y="2628766"/>
            <a:ext cx="308327" cy="296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516216" y="2924944"/>
            <a:ext cx="1546321" cy="338554"/>
          </a:xfrm>
          <a:prstGeom prst="rect">
            <a:avLst/>
          </a:prstGeom>
          <a:noFill/>
        </p:spPr>
        <p:txBody>
          <a:bodyPr wrap="none" rtlCol="0">
            <a:spAutoFit/>
          </a:bodyPr>
          <a:lstStyle/>
          <a:p>
            <a:r>
              <a:rPr lang="en-GB" sz="1600" dirty="0" smtClean="0"/>
              <a:t>Interaction term</a:t>
            </a:r>
            <a:endParaRPr lang="en-GB" sz="1600" dirty="0"/>
          </a:p>
        </p:txBody>
      </p:sp>
      <p:sp>
        <p:nvSpPr>
          <p:cNvPr id="2" name="TextBox 1"/>
          <p:cNvSpPr txBox="1"/>
          <p:nvPr/>
        </p:nvSpPr>
        <p:spPr>
          <a:xfrm>
            <a:off x="1259632" y="1196752"/>
            <a:ext cx="2553727" cy="1569660"/>
          </a:xfrm>
          <a:prstGeom prst="rect">
            <a:avLst/>
          </a:prstGeom>
          <a:noFill/>
        </p:spPr>
        <p:txBody>
          <a:bodyPr wrap="square" rtlCol="0">
            <a:spAutoFit/>
          </a:bodyPr>
          <a:lstStyle/>
          <a:p>
            <a:r>
              <a:rPr lang="en-GB" sz="3200" dirty="0" smtClean="0">
                <a:solidFill>
                  <a:srgbClr val="9900FF"/>
                </a:solidFill>
              </a:rPr>
              <a:t>Results from </a:t>
            </a:r>
          </a:p>
          <a:p>
            <a:r>
              <a:rPr lang="en-GB" sz="3200" dirty="0">
                <a:solidFill>
                  <a:srgbClr val="9900FF"/>
                </a:solidFill>
              </a:rPr>
              <a:t>i</a:t>
            </a:r>
            <a:r>
              <a:rPr lang="en-GB" sz="3200" dirty="0" smtClean="0">
                <a:solidFill>
                  <a:srgbClr val="9900FF"/>
                </a:solidFill>
              </a:rPr>
              <a:t>nteraction </a:t>
            </a:r>
          </a:p>
          <a:p>
            <a:r>
              <a:rPr lang="en-GB" sz="3200" dirty="0" smtClean="0">
                <a:solidFill>
                  <a:srgbClr val="9900FF"/>
                </a:solidFill>
              </a:rPr>
              <a:t>example</a:t>
            </a:r>
            <a:endParaRPr lang="en-GB" sz="3200" dirty="0">
              <a:solidFill>
                <a:srgbClr val="9900FF"/>
              </a:solidFill>
            </a:endParaRPr>
          </a:p>
        </p:txBody>
      </p:sp>
    </p:spTree>
    <p:extLst>
      <p:ext uri="{BB962C8B-B14F-4D97-AF65-F5344CB8AC3E}">
        <p14:creationId xmlns:p14="http://schemas.microsoft.com/office/powerpoint/2010/main" val="227531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Autofit/>
          </a:bodyPr>
          <a:lstStyle/>
          <a:p>
            <a:r>
              <a:rPr lang="en-GB" sz="3600" dirty="0" smtClean="0">
                <a:solidFill>
                  <a:srgbClr val="9900FF"/>
                </a:solidFill>
              </a:rPr>
              <a:t>Is the impact of age </a:t>
            </a:r>
            <a:br>
              <a:rPr lang="en-GB" sz="3600" dirty="0" smtClean="0">
                <a:solidFill>
                  <a:srgbClr val="9900FF"/>
                </a:solidFill>
              </a:rPr>
            </a:br>
            <a:r>
              <a:rPr lang="en-GB" sz="3600" dirty="0" smtClean="0">
                <a:solidFill>
                  <a:srgbClr val="9900FF"/>
                </a:solidFill>
              </a:rPr>
              <a:t>on left-right scale score linear?</a:t>
            </a:r>
            <a:endParaRPr lang="en-GB" sz="3600" dirty="0">
              <a:solidFill>
                <a:srgbClr val="9900FF"/>
              </a:solidFill>
            </a:endParaRPr>
          </a:p>
        </p:txBody>
      </p:sp>
      <p:sp>
        <p:nvSpPr>
          <p:cNvPr id="3" name="Content Placeholder 2"/>
          <p:cNvSpPr>
            <a:spLocks noGrp="1"/>
          </p:cNvSpPr>
          <p:nvPr>
            <p:ph idx="1"/>
          </p:nvPr>
        </p:nvSpPr>
        <p:spPr>
          <a:xfrm>
            <a:off x="395536" y="1916832"/>
            <a:ext cx="8229600" cy="4525963"/>
          </a:xfrm>
        </p:spPr>
        <p:txBody>
          <a:bodyPr>
            <a:normAutofit fontScale="92500"/>
          </a:bodyPr>
          <a:lstStyle/>
          <a:p>
            <a:r>
              <a:rPr lang="en-GB" dirty="0" smtClean="0"/>
              <a:t>When age</a:t>
            </a:r>
            <a:r>
              <a:rPr lang="en-GB" baseline="30000" dirty="0" smtClean="0"/>
              <a:t>2</a:t>
            </a:r>
            <a:r>
              <a:rPr lang="en-GB" dirty="0" smtClean="0"/>
              <a:t> [more precisely, age</a:t>
            </a:r>
            <a:r>
              <a:rPr lang="en-GB" baseline="30000" dirty="0" smtClean="0"/>
              <a:t>2</a:t>
            </a:r>
            <a:r>
              <a:rPr lang="en-GB" dirty="0" smtClean="0"/>
              <a:t>/100] is added to the regression alongside age, the </a:t>
            </a:r>
            <a:r>
              <a:rPr lang="en-GB" i="1" dirty="0" smtClean="0"/>
              <a:t>r</a:t>
            </a:r>
            <a:r>
              <a:rPr lang="en-GB" dirty="0" smtClean="0"/>
              <a:t>-squared value only increased marginally, from 0.0060 to 0.0061</a:t>
            </a:r>
          </a:p>
          <a:p>
            <a:r>
              <a:rPr lang="en-GB" dirty="0" smtClean="0"/>
              <a:t>More specifically, expressed as a sum of squares, the variation explained only rises from 297.7 to 305.7. Given that the value for the sum of squares per source of unexplained variation is 13.4, this increase of 8.0 is negligible.</a:t>
            </a:r>
            <a:endParaRPr lang="en-GB" dirty="0"/>
          </a:p>
        </p:txBody>
      </p:sp>
    </p:spTree>
    <p:extLst>
      <p:ext uri="{BB962C8B-B14F-4D97-AF65-F5344CB8AC3E}">
        <p14:creationId xmlns:p14="http://schemas.microsoft.com/office/powerpoint/2010/main" val="1427841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4942"/>
          </a:xfrm>
        </p:spPr>
        <p:txBody>
          <a:bodyPr>
            <a:normAutofit fontScale="90000"/>
          </a:bodyPr>
          <a:lstStyle/>
          <a:p>
            <a:r>
              <a:rPr lang="en-GB" dirty="0" smtClean="0">
                <a:solidFill>
                  <a:srgbClr val="9900FF"/>
                </a:solidFill>
              </a:rPr>
              <a:t>Does this mean that </a:t>
            </a:r>
            <a:br>
              <a:rPr lang="en-GB" dirty="0" smtClean="0">
                <a:solidFill>
                  <a:srgbClr val="9900FF"/>
                </a:solidFill>
              </a:rPr>
            </a:br>
            <a:r>
              <a:rPr lang="en-GB" dirty="0" smtClean="0">
                <a:solidFill>
                  <a:srgbClr val="9900FF"/>
                </a:solidFill>
              </a:rPr>
              <a:t>the relationship is linear?</a:t>
            </a:r>
            <a:endParaRPr lang="en-GB" dirty="0">
              <a:solidFill>
                <a:srgbClr val="9900FF"/>
              </a:solidFill>
            </a:endParaRPr>
          </a:p>
        </p:txBody>
      </p:sp>
      <p:sp>
        <p:nvSpPr>
          <p:cNvPr id="3" name="Content Placeholder 2"/>
          <p:cNvSpPr>
            <a:spLocks noGrp="1"/>
          </p:cNvSpPr>
          <p:nvPr>
            <p:ph idx="1"/>
          </p:nvPr>
        </p:nvSpPr>
        <p:spPr>
          <a:xfrm>
            <a:off x="457200" y="2132856"/>
            <a:ext cx="8229600" cy="3993307"/>
          </a:xfrm>
        </p:spPr>
        <p:txBody>
          <a:bodyPr>
            <a:normAutofit lnSpcReduction="10000"/>
          </a:bodyPr>
          <a:lstStyle/>
          <a:p>
            <a:r>
              <a:rPr lang="en-GB" dirty="0" smtClean="0"/>
              <a:t>One possibility is that the relationship only differs from linearity because of sampling error.</a:t>
            </a:r>
          </a:p>
          <a:p>
            <a:r>
              <a:rPr lang="en-GB" dirty="0" smtClean="0"/>
              <a:t>BUT, more plausibly, the ‘shape’ of the relationship may not be addressed effectively by simply adding a </a:t>
            </a:r>
            <a:r>
              <a:rPr lang="en-GB" i="1" dirty="0" smtClean="0"/>
              <a:t>squared</a:t>
            </a:r>
            <a:r>
              <a:rPr lang="en-GB" dirty="0" smtClean="0"/>
              <a:t> term.</a:t>
            </a:r>
          </a:p>
          <a:p>
            <a:r>
              <a:rPr lang="en-GB" dirty="0" smtClean="0"/>
              <a:t>What happens if we also add the </a:t>
            </a:r>
            <a:r>
              <a:rPr lang="en-GB" i="1" dirty="0" smtClean="0"/>
              <a:t>cube</a:t>
            </a:r>
            <a:r>
              <a:rPr lang="en-GB" dirty="0" smtClean="0"/>
              <a:t> of age (i.e. age</a:t>
            </a:r>
            <a:r>
              <a:rPr lang="en-GB" baseline="30000" dirty="0" smtClean="0"/>
              <a:t>3</a:t>
            </a:r>
            <a:r>
              <a:rPr lang="en-GB" dirty="0" smtClean="0"/>
              <a:t>)? [More precisely, age</a:t>
            </a:r>
            <a:r>
              <a:rPr lang="en-GB" baseline="30000" dirty="0" smtClean="0"/>
              <a:t>3</a:t>
            </a:r>
            <a:r>
              <a:rPr lang="en-GB" dirty="0" smtClean="0"/>
              <a:t>/10000]</a:t>
            </a:r>
            <a:endParaRPr lang="en-GB" dirty="0"/>
          </a:p>
        </p:txBody>
      </p:sp>
    </p:spTree>
    <p:extLst>
      <p:ext uri="{BB962C8B-B14F-4D97-AF65-F5344CB8AC3E}">
        <p14:creationId xmlns:p14="http://schemas.microsoft.com/office/powerpoint/2010/main" val="381998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7567" y="2942593"/>
            <a:ext cx="5220428" cy="3847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6632"/>
            <a:ext cx="3961703"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0625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9900FF"/>
                </a:solidFill>
              </a:rPr>
              <a:t>Hurray! (again…)</a:t>
            </a:r>
            <a:endParaRPr lang="en-GB" dirty="0">
              <a:solidFill>
                <a:srgbClr val="9900FF"/>
              </a:solidFill>
            </a:endParaRPr>
          </a:p>
        </p:txBody>
      </p:sp>
      <p:sp>
        <p:nvSpPr>
          <p:cNvPr id="3" name="Content Placeholder 2"/>
          <p:cNvSpPr>
            <a:spLocks noGrp="1"/>
          </p:cNvSpPr>
          <p:nvPr>
            <p:ph idx="1"/>
          </p:nvPr>
        </p:nvSpPr>
        <p:spPr/>
        <p:txBody>
          <a:bodyPr>
            <a:normAutofit fontScale="92500" lnSpcReduction="10000"/>
          </a:bodyPr>
          <a:lstStyle/>
          <a:p>
            <a:r>
              <a:rPr lang="en-GB" dirty="0" smtClean="0"/>
              <a:t>As can be seen from the preceding slide, adding a cubic term increases the explained sum of squares by about 150!</a:t>
            </a:r>
          </a:p>
          <a:p>
            <a:r>
              <a:rPr lang="en-GB" dirty="0" smtClean="0"/>
              <a:t>And, when included together, all three age-related terms (i.e. linear, squared, and cubed) are statistically significant (</a:t>
            </a:r>
            <a:r>
              <a:rPr lang="en-GB" i="1" dirty="0" smtClean="0"/>
              <a:t>p</a:t>
            </a:r>
            <a:r>
              <a:rPr lang="en-GB" dirty="0" smtClean="0"/>
              <a:t>&lt;0.05)</a:t>
            </a:r>
          </a:p>
          <a:p>
            <a:r>
              <a:rPr lang="en-GB" dirty="0" smtClean="0"/>
              <a:t>So the curvature of the age/left-right scale relationship is better represented by a line (in fact, a curve!) based on age, age</a:t>
            </a:r>
            <a:r>
              <a:rPr lang="en-GB" baseline="30000" dirty="0" smtClean="0"/>
              <a:t>2</a:t>
            </a:r>
            <a:r>
              <a:rPr lang="en-GB" dirty="0" smtClean="0"/>
              <a:t>, and age</a:t>
            </a:r>
            <a:r>
              <a:rPr lang="en-GB" baseline="30000" dirty="0" smtClean="0"/>
              <a:t>3</a:t>
            </a:r>
            <a:r>
              <a:rPr lang="en-GB" dirty="0" smtClean="0"/>
              <a:t> (see next slide)</a:t>
            </a:r>
            <a:endParaRPr lang="en-GB" dirty="0"/>
          </a:p>
        </p:txBody>
      </p:sp>
    </p:spTree>
    <p:extLst>
      <p:ext uri="{BB962C8B-B14F-4D97-AF65-F5344CB8AC3E}">
        <p14:creationId xmlns:p14="http://schemas.microsoft.com/office/powerpoint/2010/main" val="2670873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163" y="414338"/>
            <a:ext cx="7305675" cy="602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24328" y="6061776"/>
            <a:ext cx="540212" cy="369332"/>
          </a:xfrm>
          <a:prstGeom prst="rect">
            <a:avLst/>
          </a:prstGeom>
          <a:noFill/>
        </p:spPr>
        <p:txBody>
          <a:bodyPr wrap="none" rtlCol="0">
            <a:spAutoFit/>
          </a:bodyPr>
          <a:lstStyle/>
          <a:p>
            <a:r>
              <a:rPr lang="en-GB" dirty="0" smtClean="0"/>
              <a:t>Age</a:t>
            </a:r>
            <a:endParaRPr lang="en-GB" dirty="0"/>
          </a:p>
        </p:txBody>
      </p:sp>
      <p:sp>
        <p:nvSpPr>
          <p:cNvPr id="5" name="TextBox 4"/>
          <p:cNvSpPr txBox="1"/>
          <p:nvPr/>
        </p:nvSpPr>
        <p:spPr>
          <a:xfrm>
            <a:off x="323528" y="834853"/>
            <a:ext cx="864096" cy="369332"/>
          </a:xfrm>
          <a:prstGeom prst="rect">
            <a:avLst/>
          </a:prstGeom>
          <a:noFill/>
        </p:spPr>
        <p:txBody>
          <a:bodyPr wrap="square" rtlCol="0">
            <a:spAutoFit/>
          </a:bodyPr>
          <a:lstStyle/>
          <a:p>
            <a:r>
              <a:rPr lang="en-GB" dirty="0" smtClean="0"/>
              <a:t>Score</a:t>
            </a:r>
            <a:endParaRPr lang="en-GB" dirty="0"/>
          </a:p>
        </p:txBody>
      </p:sp>
    </p:spTree>
    <p:extLst>
      <p:ext uri="{BB962C8B-B14F-4D97-AF65-F5344CB8AC3E}">
        <p14:creationId xmlns:p14="http://schemas.microsoft.com/office/powerpoint/2010/main" val="2789622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solidFill>
                  <a:srgbClr val="9900FF"/>
                </a:solidFill>
              </a:rPr>
              <a:t>But…</a:t>
            </a:r>
            <a:endParaRPr lang="en-GB" dirty="0">
              <a:solidFill>
                <a:srgbClr val="9900FF"/>
              </a:solidFill>
            </a:endParaRPr>
          </a:p>
        </p:txBody>
      </p:sp>
      <p:sp>
        <p:nvSpPr>
          <p:cNvPr id="3" name="Content Placeholder 2"/>
          <p:cNvSpPr>
            <a:spLocks noGrp="1"/>
          </p:cNvSpPr>
          <p:nvPr>
            <p:ph idx="1"/>
          </p:nvPr>
        </p:nvSpPr>
        <p:spPr>
          <a:xfrm>
            <a:off x="457200" y="1124744"/>
            <a:ext cx="8229600" cy="5001419"/>
          </a:xfrm>
        </p:spPr>
        <p:txBody>
          <a:bodyPr>
            <a:normAutofit fontScale="92500" lnSpcReduction="10000"/>
          </a:bodyPr>
          <a:lstStyle/>
          <a:p>
            <a:r>
              <a:rPr lang="en-GB" dirty="0" smtClean="0"/>
              <a:t>In fact the curve shown in the preceding slide doesn’t match the scores for ages above 85 at all well; there are, however, sufficiently few people of such ages in the sample that they don’t have much impact on the positioning of the regression line…</a:t>
            </a:r>
          </a:p>
          <a:p>
            <a:r>
              <a:rPr lang="en-GB" dirty="0" smtClean="0"/>
              <a:t>While the chapter in Marsh and Elliott (2009) discusses a range of possible, commonly-used transformations, there is no guarantee that the form of a relationship will match up that well to </a:t>
            </a:r>
            <a:r>
              <a:rPr lang="en-GB" i="1" dirty="0" smtClean="0"/>
              <a:t>any</a:t>
            </a:r>
            <a:r>
              <a:rPr lang="en-GB" dirty="0" smtClean="0"/>
              <a:t> of these!!</a:t>
            </a:r>
            <a:endParaRPr lang="en-GB" dirty="0"/>
          </a:p>
        </p:txBody>
      </p:sp>
    </p:spTree>
    <p:extLst>
      <p:ext uri="{BB962C8B-B14F-4D97-AF65-F5344CB8AC3E}">
        <p14:creationId xmlns:p14="http://schemas.microsoft.com/office/powerpoint/2010/main" val="557581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366</Words>
  <Application>Microsoft Office PowerPoint</Application>
  <PresentationFormat>On-screen Show (4:3)</PresentationFormat>
  <Paragraphs>30</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University of Warwick, Department of Sociology, 2012/13 SO 201: SSAASS (Surveys and Statistics) (Richard Lampard)  Week 6 More ‘Loose Ends’ ( from the Wednesday session)    </vt:lpstr>
      <vt:lpstr>PowerPoint Presentation</vt:lpstr>
      <vt:lpstr>Is the impact of age  on left-right scale score linear?</vt:lpstr>
      <vt:lpstr>Does this mean that  the relationship is linear?</vt:lpstr>
      <vt:lpstr>PowerPoint Presentation</vt:lpstr>
      <vt:lpstr>Hurray! (again…)</vt:lpstr>
      <vt:lpstr>PowerPoint Presentation</vt:lpstr>
      <vt:lpstr>But…</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Lampard, Richard</dc:creator>
  <cp:lastModifiedBy>Lampard, Richard</cp:lastModifiedBy>
  <cp:revision>11</cp:revision>
  <dcterms:created xsi:type="dcterms:W3CDTF">2012-11-08T15:15:30Z</dcterms:created>
  <dcterms:modified xsi:type="dcterms:W3CDTF">2012-11-09T12:16:57Z</dcterms:modified>
</cp:coreProperties>
</file>