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748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82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94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46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23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56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82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52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94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024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28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E2F5-EB0D-4ED6-B700-F28E995E9775}" type="datetimeFigureOut">
              <a:rPr lang="en-GB" smtClean="0"/>
              <a:t>04/10/2012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D262C-000D-4D6C-929A-EF0588FC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5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836713"/>
            <a:ext cx="7772400" cy="79208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  <a:t>SO 326: POPULATION AND SOCIAL CHANGE</a:t>
            </a:r>
            <a:r>
              <a:rPr kumimoji="0" lang="en-GB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n-GB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</a:br>
            <a:r>
              <a:rPr lang="en-GB" sz="2700" b="1" dirty="0">
                <a:latin typeface="Times"/>
                <a:ea typeface="Times New Roman" pitchFamily="18" charset="0"/>
                <a:cs typeface="Times New Roman" pitchFamily="18" charset="0"/>
              </a:rPr>
              <a:t/>
            </a:r>
            <a:br>
              <a:rPr lang="en-GB" sz="2700" b="1" dirty="0">
                <a:latin typeface="Times"/>
                <a:ea typeface="Times New Roman" pitchFamily="18" charset="0"/>
                <a:cs typeface="Times New Roman" pitchFamily="18" charset="0"/>
              </a:rPr>
            </a:br>
            <a:r>
              <a:rPr lang="en-GB" sz="2700" b="1" dirty="0" smtClean="0">
                <a:latin typeface="Times"/>
                <a:ea typeface="Times New Roman" pitchFamily="18" charset="0"/>
                <a:cs typeface="Times New Roman" pitchFamily="18" charset="0"/>
              </a:rPr>
              <a:t>WARM-UP QUESTION ANSWERS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064896" cy="460851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i="1" cap="all" dirty="0">
                <a:solidFill>
                  <a:schemeClr val="tx1"/>
                </a:solidFill>
              </a:rPr>
              <a:t>(N.B. </a:t>
            </a:r>
            <a:r>
              <a:rPr lang="en-GB" i="1" dirty="0">
                <a:solidFill>
                  <a:schemeClr val="tx1"/>
                </a:solidFill>
              </a:rPr>
              <a:t>ALL THE ANSWERS TO THE QUESTIONS CAN BE OBTAINED FROM OPCS (ONS) AND WORLD BANK PUBLICATIONS ON THE 4TH FLOOR OF THE LIBRARY.)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 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1. </a:t>
            </a:r>
            <a:r>
              <a:rPr lang="en-GB" b="1" dirty="0" smtClean="0">
                <a:solidFill>
                  <a:schemeClr val="tx1"/>
                </a:solidFill>
              </a:rPr>
              <a:t>	(</a:t>
            </a:r>
            <a:r>
              <a:rPr lang="en-GB" b="1" dirty="0" err="1">
                <a:solidFill>
                  <a:schemeClr val="tx1"/>
                </a:solidFill>
              </a:rPr>
              <a:t>i</a:t>
            </a:r>
            <a:r>
              <a:rPr lang="en-GB" b="1" dirty="0">
                <a:solidFill>
                  <a:schemeClr val="tx1"/>
                </a:solidFill>
              </a:rPr>
              <a:t>) 61%	(ii) 16%	(iii) 15%	(iv) 56%</a:t>
            </a:r>
          </a:p>
          <a:p>
            <a:pPr algn="l"/>
            <a:endParaRPr lang="en-GB" b="1" dirty="0">
              <a:solidFill>
                <a:schemeClr val="tx1"/>
              </a:solidFill>
            </a:endParaRP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2. 	(</a:t>
            </a:r>
            <a:r>
              <a:rPr lang="en-GB" b="1" dirty="0" err="1">
                <a:solidFill>
                  <a:schemeClr val="tx1"/>
                </a:solidFill>
              </a:rPr>
              <a:t>i</a:t>
            </a:r>
            <a:r>
              <a:rPr lang="en-GB" b="1" dirty="0">
                <a:solidFill>
                  <a:schemeClr val="tx1"/>
                </a:solidFill>
              </a:rPr>
              <a:t>)   1920 cohort:   1.38 children 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u="sng" dirty="0" smtClean="0">
                <a:solidFill>
                  <a:schemeClr val="tx1"/>
                </a:solidFill>
              </a:rPr>
              <a:t>1940</a:t>
            </a:r>
            <a:r>
              <a:rPr lang="en-GB" b="1" u="sng" dirty="0">
                <a:solidFill>
                  <a:schemeClr val="tx1"/>
                </a:solidFill>
              </a:rPr>
              <a:t>:   2.00</a:t>
            </a:r>
            <a:r>
              <a:rPr lang="en-GB" b="1" dirty="0">
                <a:solidFill>
                  <a:schemeClr val="tx1"/>
                </a:solidFill>
              </a:rPr>
              <a:t> 	1960: 1.42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	(ii)  1920 cohort:   21% 	      </a:t>
            </a:r>
            <a:r>
              <a:rPr lang="en-GB" b="1" u="sng" dirty="0">
                <a:solidFill>
                  <a:schemeClr val="tx1"/>
                </a:solidFill>
              </a:rPr>
              <a:t>1940:   11%</a:t>
            </a:r>
            <a:r>
              <a:rPr lang="en-GB" b="1" dirty="0">
                <a:solidFill>
                  <a:schemeClr val="tx1"/>
                </a:solidFill>
              </a:rPr>
              <a:t>	1950: 14%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	(iii) 1930 cohort:   16% 	      </a:t>
            </a:r>
            <a:r>
              <a:rPr lang="en-GB" b="1" u="sng" dirty="0">
                <a:solidFill>
                  <a:schemeClr val="tx1"/>
                </a:solidFill>
              </a:rPr>
              <a:t>1950:   26%</a:t>
            </a:r>
            <a:r>
              <a:rPr lang="en-GB" b="1" dirty="0">
                <a:solidFill>
                  <a:schemeClr val="tx1"/>
                </a:solidFill>
              </a:rPr>
              <a:t>	1970: 17%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 </a:t>
            </a:r>
          </a:p>
          <a:p>
            <a:pPr marL="514350" indent="-514350" algn="l">
              <a:buAutoNum type="arabicPeriod" startAt="3"/>
            </a:pPr>
            <a:r>
              <a:rPr lang="en-GB" b="1" dirty="0" smtClean="0">
                <a:solidFill>
                  <a:schemeClr val="tx1"/>
                </a:solidFill>
              </a:rPr>
              <a:t>        Total </a:t>
            </a:r>
            <a:r>
              <a:rPr lang="en-GB" b="1" dirty="0">
                <a:solidFill>
                  <a:schemeClr val="tx1"/>
                </a:solidFill>
              </a:rPr>
              <a:t>Fertility Rates: </a:t>
            </a:r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	    </a:t>
            </a:r>
            <a:r>
              <a:rPr lang="en-GB" b="1" dirty="0" smtClean="0">
                <a:solidFill>
                  <a:schemeClr val="tx1"/>
                </a:solidFill>
              </a:rPr>
              <a:t>   </a:t>
            </a:r>
            <a:r>
              <a:rPr lang="en-GB" b="1" u="sng" dirty="0" smtClean="0">
                <a:solidFill>
                  <a:schemeClr val="tx1"/>
                </a:solidFill>
              </a:rPr>
              <a:t>Egypt</a:t>
            </a:r>
            <a:r>
              <a:rPr lang="en-GB" b="1" u="sng" dirty="0">
                <a:solidFill>
                  <a:schemeClr val="tx1"/>
                </a:solidFill>
              </a:rPr>
              <a:t>: 3.5</a:t>
            </a:r>
            <a:r>
              <a:rPr lang="en-GB" b="1" dirty="0">
                <a:solidFill>
                  <a:schemeClr val="tx1"/>
                </a:solidFill>
              </a:rPr>
              <a:t> children per woman   </a:t>
            </a:r>
            <a:r>
              <a:rPr lang="en-GB" b="1" dirty="0" smtClean="0">
                <a:solidFill>
                  <a:schemeClr val="tx1"/>
                </a:solidFill>
              </a:rPr>
              <a:t>    UK</a:t>
            </a:r>
            <a:r>
              <a:rPr lang="en-GB" b="1" dirty="0">
                <a:solidFill>
                  <a:schemeClr val="tx1"/>
                </a:solidFill>
              </a:rPr>
              <a:t>: 1.8	     Germany: 1.2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	Under </a:t>
            </a:r>
            <a:r>
              <a:rPr lang="en-GB" b="1" dirty="0">
                <a:solidFill>
                  <a:schemeClr val="tx1"/>
                </a:solidFill>
              </a:rPr>
              <a:t>5 Mortality rates</a:t>
            </a:r>
            <a:r>
              <a:rPr lang="en-GB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	</a:t>
            </a:r>
            <a:r>
              <a:rPr lang="en-GB" b="1" dirty="0" smtClean="0">
                <a:solidFill>
                  <a:schemeClr val="tx1"/>
                </a:solidFill>
              </a:rPr>
              <a:t>       </a:t>
            </a:r>
            <a:r>
              <a:rPr lang="en-GB" b="1" u="sng" dirty="0">
                <a:solidFill>
                  <a:schemeClr val="tx1"/>
                </a:solidFill>
              </a:rPr>
              <a:t>Egypt: 76</a:t>
            </a:r>
            <a:r>
              <a:rPr lang="en-GB" b="1" dirty="0">
                <a:solidFill>
                  <a:schemeClr val="tx1"/>
                </a:solidFill>
              </a:rPr>
              <a:t> per thousand	           </a:t>
            </a:r>
            <a:r>
              <a:rPr lang="en-GB" b="1" dirty="0" smtClean="0">
                <a:solidFill>
                  <a:schemeClr val="tx1"/>
                </a:solidFill>
              </a:rPr>
              <a:t>      UK</a:t>
            </a:r>
            <a:r>
              <a:rPr lang="en-GB" b="1" dirty="0">
                <a:solidFill>
                  <a:schemeClr val="tx1"/>
                </a:solidFill>
              </a:rPr>
              <a:t>: 8 	     Germany: 7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4. </a:t>
            </a:r>
            <a:r>
              <a:rPr lang="en-GB" b="1" dirty="0" smtClean="0">
                <a:solidFill>
                  <a:schemeClr val="tx1"/>
                </a:solidFill>
              </a:rPr>
              <a:t>	(</a:t>
            </a:r>
            <a:r>
              <a:rPr lang="en-GB" b="1" dirty="0" err="1">
                <a:solidFill>
                  <a:schemeClr val="tx1"/>
                </a:solidFill>
              </a:rPr>
              <a:t>i</a:t>
            </a:r>
            <a:r>
              <a:rPr lang="en-GB" b="1" dirty="0">
                <a:solidFill>
                  <a:schemeClr val="tx1"/>
                </a:solidFill>
              </a:rPr>
              <a:t>) 10% (ii) 5.5% from inside and 4.5% from outside (iii) 7%, 5% and 2%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363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36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SO 326: POPULATION AND SOCIAL CHANGE  WARM-UP QUESTION ANSWERS 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326: POPULATION AND SOCIAL CHANGE  WARM-UP QUESTION ANSWERS </dc:title>
  <dc:creator>Lampard, Richard</dc:creator>
  <cp:lastModifiedBy>Lampard, Richard</cp:lastModifiedBy>
  <cp:revision>1</cp:revision>
  <dcterms:created xsi:type="dcterms:W3CDTF">2012-10-04T12:13:29Z</dcterms:created>
  <dcterms:modified xsi:type="dcterms:W3CDTF">2012-10-04T12:21:16Z</dcterms:modified>
</cp:coreProperties>
</file>