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77" d="100"/>
          <a:sy n="77" d="100"/>
        </p:scale>
        <p:origin x="-30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9780A-087D-47F8-89A4-736135DF5159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11892-4B10-44D2-9C9E-055F9DEAB2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11892-4B10-44D2-9C9E-055F9DEAB2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11892-4B10-44D2-9C9E-055F9DEAB2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11892-4B10-44D2-9C9E-055F9DEAB2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11892-4B10-44D2-9C9E-055F9DEAB2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11892-4B10-44D2-9C9E-055F9DEAB28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11892-4B10-44D2-9C9E-055F9DEAB28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11892-4B10-44D2-9C9E-055F9DEAB2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34DFA-35EA-4FB8-9F06-A85103DD7A9F}" type="datetimeFigureOut">
              <a:rPr lang="en-US" smtClean="0"/>
              <a:pPr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9A58-9FDC-491E-B1B7-068143F3C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11560" y="2656677"/>
            <a:ext cx="79928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What are the issues that are of central interest to demographers?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How does demography relate to other disciplines?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How can demography and sociology complement each other?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971600" y="496136"/>
            <a:ext cx="72728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SO 326: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POPULATION AND SOCIAL CHANGE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INTRODUCTORY </a:t>
            </a: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LECTURE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547664" y="1772816"/>
            <a:ext cx="5904656" cy="3456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55776" y="1196752"/>
            <a:ext cx="1584176" cy="15121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220072" y="4077072"/>
            <a:ext cx="2304256" cy="2016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51920" y="42210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Death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72200" y="314096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Birth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75856" y="9807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In-migration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08104" y="58052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Out-migration</a:t>
            </a:r>
            <a:endParaRPr lang="en-US" dirty="0"/>
          </a:p>
        </p:txBody>
      </p:sp>
      <p:pic>
        <p:nvPicPr>
          <p:cNvPr id="6146" name="Picture 2" descr="C:\Documents and Settings\Richard\Local Settings\Temporary Internet Files\Content.IE5\5WQZ7JSS\MP90042428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068960"/>
            <a:ext cx="949960" cy="1430528"/>
          </a:xfrm>
          <a:prstGeom prst="rect">
            <a:avLst/>
          </a:prstGeom>
          <a:noFill/>
        </p:spPr>
      </p:pic>
      <p:pic>
        <p:nvPicPr>
          <p:cNvPr id="6147" name="Picture 3" descr="C:\Documents and Settings\Richard\Local Settings\Temporary Internet Files\Content.IE5\1731WZ12\MP90040951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420888"/>
            <a:ext cx="1170432" cy="1170432"/>
          </a:xfrm>
          <a:prstGeom prst="rect">
            <a:avLst/>
          </a:prstGeom>
          <a:noFill/>
        </p:spPr>
      </p:pic>
      <p:pic>
        <p:nvPicPr>
          <p:cNvPr id="6149" name="Picture 5" descr="C:\Documents and Settings\Richard\Local Settings\Temporary Internet Files\Content.IE5\1731WZ12\MC90038940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620688"/>
            <a:ext cx="937260" cy="604418"/>
          </a:xfrm>
          <a:prstGeom prst="rect">
            <a:avLst/>
          </a:prstGeom>
          <a:noFill/>
        </p:spPr>
      </p:pic>
      <p:pic>
        <p:nvPicPr>
          <p:cNvPr id="6151" name="Picture 7" descr="C:\Documents and Settings\Richard\Local Settings\Temporary Internet Files\Content.IE5\5PY9ZAI1\MM900303499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2360" y="5517232"/>
            <a:ext cx="895350" cy="71437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004048" y="4766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Population change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7" grpId="0" build="allAtOnce"/>
      <p:bldP spid="18" grpId="0" build="allAtOnce"/>
      <p:bldP spid="1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87624" y="1412776"/>
            <a:ext cx="6552728" cy="47525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C:\Documents and Settings\Richard\Local Settings\Temporary Internet Files\Content.IE5\G2SBX92E\MC90043383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924944"/>
            <a:ext cx="1828572" cy="1828572"/>
          </a:xfrm>
          <a:prstGeom prst="rect">
            <a:avLst/>
          </a:prstGeom>
          <a:noFill/>
        </p:spPr>
      </p:pic>
      <p:pic>
        <p:nvPicPr>
          <p:cNvPr id="7171" name="Picture 3" descr="C:\Documents and Settings\Richard\Local Settings\Temporary Internet Files\Content.IE5\G2SBX92E\MC90043383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92896"/>
            <a:ext cx="1828572" cy="1828572"/>
          </a:xfrm>
          <a:prstGeom prst="rect">
            <a:avLst/>
          </a:prstGeom>
          <a:noFill/>
        </p:spPr>
      </p:pic>
      <p:pic>
        <p:nvPicPr>
          <p:cNvPr id="7172" name="Picture 4" descr="C:\Documents and Settings\Richard\Local Settings\Temporary Internet Files\Content.IE5\5PY9ZAI1\MC9003329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293096"/>
            <a:ext cx="906628" cy="610362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 flipH="1">
            <a:off x="5004048" y="3861048"/>
            <a:ext cx="554798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3" name="Picture 5" descr="C:\Documents and Settings\Richard\Local Settings\Temporary Internet Files\Content.IE5\G2SBX92E\MC90011075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437112"/>
            <a:ext cx="782727" cy="737007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6228184" y="3861048"/>
            <a:ext cx="72008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4" name="Picture 6" descr="C:\Documents and Settings\Richard\Local Settings\Temporary Internet Files\Content.IE5\5PY9ZAI1\MP900422787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060848"/>
            <a:ext cx="1040384" cy="1040384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>
            <a:off x="3707904" y="3140968"/>
            <a:ext cx="1368152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499992" y="1124744"/>
            <a:ext cx="1224136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7174" idx="2"/>
          </p:cNvCxnSpPr>
          <p:nvPr/>
        </p:nvCxnSpPr>
        <p:spPr>
          <a:xfrm flipH="1" flipV="1">
            <a:off x="3940064" y="3101232"/>
            <a:ext cx="1135992" cy="3277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92080" y="620688"/>
            <a:ext cx="1195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Separation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67544" y="4766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Household change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285293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Sexual behaviour</a:t>
            </a:r>
            <a:r>
              <a:rPr lang="en-GB" dirty="0" smtClean="0"/>
              <a:t>/</a:t>
            </a:r>
            <a:r>
              <a:rPr lang="en-GB" dirty="0"/>
              <a:t> ‘family planning’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112474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Nuptiality</a:t>
            </a:r>
            <a:r>
              <a:rPr lang="en-GB" dirty="0" smtClean="0"/>
              <a:t>/marriage</a:t>
            </a:r>
          </a:p>
          <a:p>
            <a:r>
              <a:rPr lang="en-GB" dirty="0" smtClean="0"/>
              <a:t>(cohabitation)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55776" y="3068960"/>
            <a:ext cx="260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Fertility/births	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123728" y="4869160"/>
            <a:ext cx="2841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Mortality/death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148064" y="1124745"/>
            <a:ext cx="1540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Separation/ Divorce</a:t>
            </a:r>
            <a:r>
              <a:rPr lang="en-GB" dirty="0"/>
              <a:t>	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16" y="2924944"/>
            <a:ext cx="2199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Population</a:t>
            </a:r>
          </a:p>
          <a:p>
            <a:r>
              <a:rPr lang="en-GB" dirty="0" smtClean="0"/>
              <a:t>growth/decline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32040" y="486916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Age structure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060848"/>
            <a:ext cx="230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Family/household</a:t>
            </a:r>
          </a:p>
          <a:p>
            <a:r>
              <a:rPr lang="en-GB" dirty="0" smtClean="0"/>
              <a:t>structure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948264" y="4149080"/>
            <a:ext cx="1101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Migration</a:t>
            </a:r>
            <a:endParaRPr lang="en-US" dirty="0"/>
          </a:p>
          <a:p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07904" y="3573016"/>
            <a:ext cx="14401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275856" y="3645024"/>
            <a:ext cx="201622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5724128" y="3645024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444208" y="1484784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5" idx="2"/>
          </p:cNvCxnSpPr>
          <p:nvPr/>
        </p:nvCxnSpPr>
        <p:spPr>
          <a:xfrm rot="16200000" flipH="1">
            <a:off x="4625136" y="817839"/>
            <a:ext cx="649813" cy="2556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2555776" y="2420888"/>
            <a:ext cx="11521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851920" y="1556792"/>
            <a:ext cx="12241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6200000" flipH="1">
            <a:off x="5220072" y="2204864"/>
            <a:ext cx="237626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331640" y="3501008"/>
            <a:ext cx="17281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419872" y="3501008"/>
            <a:ext cx="208823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923928" y="5013176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21" idx="0"/>
          </p:cNvCxnSpPr>
          <p:nvPr/>
        </p:nvCxnSpPr>
        <p:spPr>
          <a:xfrm rot="10800000" flipV="1">
            <a:off x="6012160" y="4581128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0800000">
            <a:off x="3203848" y="5301208"/>
            <a:ext cx="20162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 flipV="1">
            <a:off x="3707904" y="2564904"/>
            <a:ext cx="25202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5" grpId="0" build="allAtOnce"/>
      <p:bldP spid="16" grpId="0" build="allAtOnce"/>
      <p:bldP spid="17" grpId="0" build="allAtOnce"/>
      <p:bldP spid="18" grpId="0" build="allAtOnce"/>
      <p:bldP spid="20" grpId="0" uiExpand="1" build="allAtOnce"/>
      <p:bldP spid="21" grpId="0" build="allAtOnce"/>
      <p:bldP spid="22" grpId="0" build="allAtOnce"/>
      <p:bldP spid="2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916832"/>
            <a:ext cx="3103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(censuses, </a:t>
            </a:r>
            <a:r>
              <a:rPr lang="en-GB" dirty="0" smtClean="0"/>
              <a:t>surveys,</a:t>
            </a:r>
          </a:p>
          <a:p>
            <a:r>
              <a:rPr lang="en-GB" dirty="0" smtClean="0"/>
              <a:t>vital registration, life </a:t>
            </a:r>
          </a:p>
          <a:p>
            <a:r>
              <a:rPr lang="en-GB" dirty="0"/>
              <a:t>h</a:t>
            </a:r>
            <a:r>
              <a:rPr lang="en-GB" dirty="0" smtClean="0"/>
              <a:t>istory data)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581128"/>
            <a:ext cx="2669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Methods (rates, </a:t>
            </a:r>
            <a:r>
              <a:rPr lang="en-GB" dirty="0" smtClean="0"/>
              <a:t>life</a:t>
            </a:r>
          </a:p>
          <a:p>
            <a:r>
              <a:rPr lang="en-GB" dirty="0"/>
              <a:t>t</a:t>
            </a:r>
            <a:r>
              <a:rPr lang="en-GB" dirty="0" smtClean="0"/>
              <a:t>ables, standardisation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3438292"/>
            <a:ext cx="2958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Demographic trends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3429000"/>
            <a:ext cx="142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Explanation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00192" y="2132856"/>
            <a:ext cx="22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Qualitative data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4725144"/>
            <a:ext cx="2972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Sociological theories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692696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What does sociology offer to demography?</a:t>
            </a:r>
            <a:endParaRPr lang="en-US" sz="2400" b="1" dirty="0"/>
          </a:p>
        </p:txBody>
      </p:sp>
      <p:cxnSp>
        <p:nvCxnSpPr>
          <p:cNvPr id="14" name="Straight Arrow Connector 13"/>
          <p:cNvCxnSpPr>
            <a:endCxn id="7" idx="3"/>
          </p:cNvCxnSpPr>
          <p:nvPr/>
        </p:nvCxnSpPr>
        <p:spPr>
          <a:xfrm flipV="1">
            <a:off x="4499992" y="3622958"/>
            <a:ext cx="653939" cy="22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6156176" y="2564904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7" idx="0"/>
          </p:cNvCxnSpPr>
          <p:nvPr/>
        </p:nvCxnSpPr>
        <p:spPr>
          <a:xfrm>
            <a:off x="2699792" y="2708920"/>
            <a:ext cx="975042" cy="7293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339752" y="3861048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6084168" y="3933056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9" grpId="0" build="allAtOnce"/>
      <p:bldP spid="10" grpId="0" build="allAtOnce"/>
      <p:bldP spid="11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335699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Demography/</a:t>
            </a:r>
          </a:p>
          <a:p>
            <a:r>
              <a:rPr lang="en-GB" dirty="0"/>
              <a:t>Population Studies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141277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Sociology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3068960"/>
            <a:ext cx="1422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Geography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580526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328498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Psychology</a:t>
            </a:r>
            <a:r>
              <a:rPr lang="en-GB" dirty="0"/>
              <a:t>	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2420888"/>
            <a:ext cx="1853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Family/marital</a:t>
            </a:r>
          </a:p>
          <a:p>
            <a:r>
              <a:rPr lang="en-GB" i="1" dirty="0" smtClean="0"/>
              <a:t> therapy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2348880"/>
            <a:ext cx="1322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 Policy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40152" y="5085184"/>
            <a:ext cx="139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Economics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5229200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Development</a:t>
            </a:r>
            <a:r>
              <a:rPr lang="en-GB" dirty="0" smtClean="0"/>
              <a:t>/</a:t>
            </a:r>
          </a:p>
          <a:p>
            <a:r>
              <a:rPr lang="en-GB" dirty="0" smtClean="0"/>
              <a:t>‘Third World’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5576" y="3861048"/>
            <a:ext cx="1455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Epidemiology</a:t>
            </a:r>
          </a:p>
          <a:p>
            <a:r>
              <a:rPr lang="en-GB" dirty="0" smtClean="0"/>
              <a:t>(&amp; genetics)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4725144"/>
            <a:ext cx="105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Medicine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5517232"/>
            <a:ext cx="189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Social Statistics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72200" y="4509120"/>
            <a:ext cx="190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Actuarial science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76256" y="3717032"/>
            <a:ext cx="1485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Planning/</a:t>
            </a:r>
          </a:p>
          <a:p>
            <a:r>
              <a:rPr lang="en-GB" dirty="0" smtClean="0"/>
              <a:t>Urban studies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292080" y="1844824"/>
            <a:ext cx="3160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Women’s/Gender Studies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483768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History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115616" y="692696"/>
            <a:ext cx="7140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 Interdisciplinary </a:t>
            </a:r>
            <a:r>
              <a:rPr lang="en-GB" sz="2000" b="1" dirty="0"/>
              <a:t>N</a:t>
            </a:r>
            <a:r>
              <a:rPr lang="en-GB" sz="2000" b="1" dirty="0" smtClean="0"/>
              <a:t>ature of Demography/Population Studies</a:t>
            </a:r>
            <a:endParaRPr lang="en-US" sz="2000" b="1" dirty="0"/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3851920" y="2564904"/>
            <a:ext cx="129614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2"/>
          </p:cNvCxnSpPr>
          <p:nvPr/>
        </p:nvCxnSpPr>
        <p:spPr>
          <a:xfrm rot="16200000" flipH="1">
            <a:off x="4445116" y="4310227"/>
            <a:ext cx="1369893" cy="7560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436096" y="2852936"/>
            <a:ext cx="648072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6200000" flipV="1">
            <a:off x="3095836" y="2384884"/>
            <a:ext cx="1008112" cy="7920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3095836" y="4041068"/>
            <a:ext cx="1008112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483768" y="3933056"/>
            <a:ext cx="1296144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" idx="1"/>
          </p:cNvCxnSpPr>
          <p:nvPr/>
        </p:nvCxnSpPr>
        <p:spPr>
          <a:xfrm rot="10800000" flipV="1">
            <a:off x="2267744" y="3680158"/>
            <a:ext cx="1440160" cy="4689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>
            <a:off x="5148064" y="4005064"/>
            <a:ext cx="1152128" cy="10801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36096" y="3284984"/>
            <a:ext cx="1080120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4680012" y="2312876"/>
            <a:ext cx="1008112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>
            <a:off x="5508104" y="4005064"/>
            <a:ext cx="936104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580112" y="3717032"/>
            <a:ext cx="936104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 flipV="1">
            <a:off x="3527884" y="4905164"/>
            <a:ext cx="1728192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0800000">
            <a:off x="2339752" y="3573016"/>
            <a:ext cx="1080120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0800000">
            <a:off x="2555776" y="2852936"/>
            <a:ext cx="648072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  <p:bldP spid="16" grpId="0" build="allAtOnce"/>
      <p:bldP spid="18" grpId="0" build="allAtOnce"/>
      <p:bldP spid="19" grpId="0" build="allAtOnce"/>
      <p:bldP spid="20" grpId="0" build="allAtOnce"/>
      <p:bldP spid="21" grpId="0" build="allAtOnce"/>
      <p:bldP spid="2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11560" y="634062"/>
            <a:ext cx="792088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Factors relevant to demographic explanation:</a:t>
            </a:r>
            <a:endParaRPr kumimoji="0" lang="en-US" sz="28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(e.g. with respect to ‘(future) fertility among the formerly married’)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Demographic (e.g. sex ratios)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Spatial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Cultural (e.g. social norms)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Economic (e.g. poverty)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Technological (e.g. contraception)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Legal (e.g. divorce laws)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Psychological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Political/ideological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etc., etc.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216</Words>
  <Application>Microsoft Office PowerPoint</Application>
  <PresentationFormat>On-screen Show (4:3)</PresentationFormat>
  <Paragraphs>80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Lampard, Richard</dc:creator>
  <cp:lastModifiedBy>Lampard, Richard</cp:lastModifiedBy>
  <cp:revision>19</cp:revision>
  <dcterms:created xsi:type="dcterms:W3CDTF">2011-10-03T23:08:44Z</dcterms:created>
  <dcterms:modified xsi:type="dcterms:W3CDTF">2014-10-02T15:55:55Z</dcterms:modified>
</cp:coreProperties>
</file>