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54" autoAdjust="0"/>
  </p:normalViewPr>
  <p:slideViewPr>
    <p:cSldViewPr>
      <p:cViewPr varScale="1">
        <p:scale>
          <a:sx n="65" d="100"/>
          <a:sy n="65" d="100"/>
        </p:scale>
        <p:origin x="-114" y="-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9780A-087D-47F8-89A4-736135DF5159}" type="datetimeFigureOut">
              <a:rPr lang="en-US" smtClean="0"/>
              <a:pPr/>
              <a:t>10/4/2011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11892-4B10-44D2-9C9E-055F9DEAB2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511892-4B10-44D2-9C9E-055F9DEAB28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511892-4B10-44D2-9C9E-055F9DEAB28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511892-4B10-44D2-9C9E-055F9DEAB28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511892-4B10-44D2-9C9E-055F9DEAB28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511892-4B10-44D2-9C9E-055F9DEAB28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511892-4B10-44D2-9C9E-055F9DEAB28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511892-4B10-44D2-9C9E-055F9DEAB288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34DFA-35EA-4FB8-9F06-A85103DD7A9F}" type="datetimeFigureOut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E9A58-9FDC-491E-B1B7-068143F3C3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34DFA-35EA-4FB8-9F06-A85103DD7A9F}" type="datetimeFigureOut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E9A58-9FDC-491E-B1B7-068143F3C3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34DFA-35EA-4FB8-9F06-A85103DD7A9F}" type="datetimeFigureOut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E9A58-9FDC-491E-B1B7-068143F3C3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34DFA-35EA-4FB8-9F06-A85103DD7A9F}" type="datetimeFigureOut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E9A58-9FDC-491E-B1B7-068143F3C3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34DFA-35EA-4FB8-9F06-A85103DD7A9F}" type="datetimeFigureOut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E9A58-9FDC-491E-B1B7-068143F3C3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34DFA-35EA-4FB8-9F06-A85103DD7A9F}" type="datetimeFigureOut">
              <a:rPr lang="en-US" smtClean="0"/>
              <a:pPr/>
              <a:t>10/4/2011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E9A58-9FDC-491E-B1B7-068143F3C3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34DFA-35EA-4FB8-9F06-A85103DD7A9F}" type="datetimeFigureOut">
              <a:rPr lang="en-US" smtClean="0"/>
              <a:pPr/>
              <a:t>10/4/2011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E9A58-9FDC-491E-B1B7-068143F3C3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34DFA-35EA-4FB8-9F06-A85103DD7A9F}" type="datetimeFigureOut">
              <a:rPr lang="en-US" smtClean="0"/>
              <a:pPr/>
              <a:t>10/4/2011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E9A58-9FDC-491E-B1B7-068143F3C3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34DFA-35EA-4FB8-9F06-A85103DD7A9F}" type="datetimeFigureOut">
              <a:rPr lang="en-US" smtClean="0"/>
              <a:pPr/>
              <a:t>10/4/2011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E9A58-9FDC-491E-B1B7-068143F3C3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34DFA-35EA-4FB8-9F06-A85103DD7A9F}" type="datetimeFigureOut">
              <a:rPr lang="en-US" smtClean="0"/>
              <a:pPr/>
              <a:t>10/4/2011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E9A58-9FDC-491E-B1B7-068143F3C3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34DFA-35EA-4FB8-9F06-A85103DD7A9F}" type="datetimeFigureOut">
              <a:rPr lang="en-US" smtClean="0"/>
              <a:pPr/>
              <a:t>10/4/2011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E9A58-9FDC-491E-B1B7-068143F3C3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34DFA-35EA-4FB8-9F06-A85103DD7A9F}" type="datetimeFigureOut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E9A58-9FDC-491E-B1B7-068143F3C34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3.wmf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611560" y="2656677"/>
            <a:ext cx="799288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r>
              <a:rPr kumimoji="0" lang="en-GB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What are the issues that are of central interest to demographers?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r>
              <a:rPr kumimoji="0" lang="en-GB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How does demography relate to other disciplines?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endParaRPr kumimoji="0" lang="en-GB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r>
              <a:rPr kumimoji="0" lang="en-GB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How can demography and sociology complement each other?</a:t>
            </a:r>
            <a:endParaRPr kumimoji="0" lang="en-GB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971600" y="496136"/>
            <a:ext cx="727280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/>
                <a:ea typeface="Times New Roman" pitchFamily="18" charset="0"/>
                <a:cs typeface="Times New Roman" pitchFamily="18" charset="0"/>
              </a:rPr>
              <a:t>SO 326: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/>
                <a:ea typeface="Times New Roman" pitchFamily="18" charset="0"/>
                <a:cs typeface="Times New Roman" pitchFamily="18" charset="0"/>
              </a:rPr>
              <a:t>POPULATION AND SOCIAL CHANGE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INTRODUCTORY LECTURE (WEEK 1)</a:t>
            </a:r>
            <a:r>
              <a:rPr kumimoji="0" lang="en-GB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en-GB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547664" y="1772816"/>
            <a:ext cx="5904656" cy="34563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555776" y="1196752"/>
            <a:ext cx="1584176" cy="15121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220072" y="4077072"/>
            <a:ext cx="2304256" cy="20162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851920" y="422108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Death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372200" y="3140968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Birth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275856" y="98072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In-migration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508104" y="5805264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Out-migration</a:t>
            </a:r>
            <a:endParaRPr lang="en-US" dirty="0"/>
          </a:p>
        </p:txBody>
      </p:sp>
      <p:pic>
        <p:nvPicPr>
          <p:cNvPr id="6146" name="Picture 2" descr="C:\Documents and Settings\Richard\Local Settings\Temporary Internet Files\Content.IE5\5WQZ7JSS\MP900424289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3068960"/>
            <a:ext cx="949960" cy="1430528"/>
          </a:xfrm>
          <a:prstGeom prst="rect">
            <a:avLst/>
          </a:prstGeom>
          <a:noFill/>
        </p:spPr>
      </p:pic>
      <p:pic>
        <p:nvPicPr>
          <p:cNvPr id="6147" name="Picture 3" descr="C:\Documents and Settings\Richard\Local Settings\Temporary Internet Files\Content.IE5\1731WZ12\MP900409516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2420888"/>
            <a:ext cx="1170432" cy="1170432"/>
          </a:xfrm>
          <a:prstGeom prst="rect">
            <a:avLst/>
          </a:prstGeom>
          <a:noFill/>
        </p:spPr>
      </p:pic>
      <p:pic>
        <p:nvPicPr>
          <p:cNvPr id="6149" name="Picture 5" descr="C:\Documents and Settings\Richard\Local Settings\Temporary Internet Files\Content.IE5\1731WZ12\MC900389406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620688"/>
            <a:ext cx="937260" cy="604418"/>
          </a:xfrm>
          <a:prstGeom prst="rect">
            <a:avLst/>
          </a:prstGeom>
          <a:noFill/>
        </p:spPr>
      </p:pic>
      <p:pic>
        <p:nvPicPr>
          <p:cNvPr id="6151" name="Picture 7" descr="C:\Documents and Settings\Richard\Local Settings\Temporary Internet Files\Content.IE5\5PY9ZAI1\MM900303499[1]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12360" y="5517232"/>
            <a:ext cx="895350" cy="714375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5004048" y="47667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Population change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17" grpId="0" build="allAtOnce"/>
      <p:bldP spid="18" grpId="0" build="allAtOnce"/>
      <p:bldP spid="19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187624" y="1412776"/>
            <a:ext cx="6552728" cy="47525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C:\Documents and Settings\Richard\Local Settings\Temporary Internet Files\Content.IE5\G2SBX92E\MC900433839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924944"/>
            <a:ext cx="1828572" cy="1828572"/>
          </a:xfrm>
          <a:prstGeom prst="rect">
            <a:avLst/>
          </a:prstGeom>
          <a:noFill/>
        </p:spPr>
      </p:pic>
      <p:pic>
        <p:nvPicPr>
          <p:cNvPr id="7171" name="Picture 3" descr="C:\Documents and Settings\Richard\Local Settings\Temporary Internet Files\Content.IE5\G2SBX92E\MC900433839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492896"/>
            <a:ext cx="1828572" cy="1828572"/>
          </a:xfrm>
          <a:prstGeom prst="rect">
            <a:avLst/>
          </a:prstGeom>
          <a:noFill/>
        </p:spPr>
      </p:pic>
      <p:pic>
        <p:nvPicPr>
          <p:cNvPr id="7172" name="Picture 4" descr="C:\Documents and Settings\Richard\Local Settings\Temporary Internet Files\Content.IE5\5PY9ZAI1\MC9003329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4293096"/>
            <a:ext cx="906628" cy="610362"/>
          </a:xfrm>
          <a:prstGeom prst="rect">
            <a:avLst/>
          </a:prstGeom>
          <a:noFill/>
        </p:spPr>
      </p:pic>
      <p:cxnSp>
        <p:nvCxnSpPr>
          <p:cNvPr id="9" name="Straight Arrow Connector 8"/>
          <p:cNvCxnSpPr/>
          <p:nvPr/>
        </p:nvCxnSpPr>
        <p:spPr>
          <a:xfrm flipH="1">
            <a:off x="5004048" y="3861048"/>
            <a:ext cx="554798" cy="5040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3" name="Picture 5" descr="C:\Documents and Settings\Richard\Local Settings\Temporary Internet Files\Content.IE5\G2SBX92E\MC900110755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4437112"/>
            <a:ext cx="782727" cy="737007"/>
          </a:xfrm>
          <a:prstGeom prst="rect">
            <a:avLst/>
          </a:prstGeom>
          <a:noFill/>
        </p:spPr>
      </p:pic>
      <p:cxnSp>
        <p:nvCxnSpPr>
          <p:cNvPr id="12" name="Straight Arrow Connector 11"/>
          <p:cNvCxnSpPr/>
          <p:nvPr/>
        </p:nvCxnSpPr>
        <p:spPr>
          <a:xfrm flipH="1" flipV="1">
            <a:off x="6228184" y="3861048"/>
            <a:ext cx="72008" cy="5760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4" name="Picture 6" descr="C:\Documents and Settings\Richard\Local Settings\Temporary Internet Files\Content.IE5\5PY9ZAI1\MP900422787[1]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2060848"/>
            <a:ext cx="1040384" cy="1040384"/>
          </a:xfrm>
          <a:prstGeom prst="rect">
            <a:avLst/>
          </a:prstGeom>
          <a:noFill/>
        </p:spPr>
      </p:pic>
      <p:cxnSp>
        <p:nvCxnSpPr>
          <p:cNvPr id="15" name="Straight Arrow Connector 14"/>
          <p:cNvCxnSpPr/>
          <p:nvPr/>
        </p:nvCxnSpPr>
        <p:spPr>
          <a:xfrm>
            <a:off x="3707904" y="3140968"/>
            <a:ext cx="1368152" cy="432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4499992" y="1124744"/>
            <a:ext cx="1224136" cy="10801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7174" idx="2"/>
          </p:cNvCxnSpPr>
          <p:nvPr/>
        </p:nvCxnSpPr>
        <p:spPr>
          <a:xfrm flipH="1" flipV="1">
            <a:off x="3940064" y="3101232"/>
            <a:ext cx="1135992" cy="3277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292080" y="620688"/>
            <a:ext cx="1195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Separation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67544" y="476672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Household change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2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2852936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Sexual behaviour</a:t>
            </a:r>
            <a:r>
              <a:rPr lang="en-GB" dirty="0" smtClean="0"/>
              <a:t>/</a:t>
            </a:r>
            <a:r>
              <a:rPr lang="en-GB" dirty="0"/>
              <a:t> ‘family planning’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051720" y="1124744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Nuptiality</a:t>
            </a:r>
            <a:r>
              <a:rPr lang="en-GB" dirty="0" smtClean="0"/>
              <a:t>/marriage</a:t>
            </a:r>
          </a:p>
          <a:p>
            <a:r>
              <a:rPr lang="en-GB" dirty="0" smtClean="0"/>
              <a:t>(cohabitation)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555776" y="3068960"/>
            <a:ext cx="2607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Fertility/births	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123728" y="4869160"/>
            <a:ext cx="2841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Mortality/death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148064" y="1124745"/>
            <a:ext cx="1540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Separation/ Divorce</a:t>
            </a:r>
            <a:r>
              <a:rPr lang="en-GB" dirty="0"/>
              <a:t>	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716016" y="2924944"/>
            <a:ext cx="2199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Population</a:t>
            </a:r>
          </a:p>
          <a:p>
            <a:r>
              <a:rPr lang="en-GB" dirty="0" smtClean="0"/>
              <a:t>growth/decline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932040" y="486916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Age structure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732240" y="2060848"/>
            <a:ext cx="2300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Family/household</a:t>
            </a:r>
          </a:p>
          <a:p>
            <a:r>
              <a:rPr lang="en-GB" dirty="0" smtClean="0"/>
              <a:t>structure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948264" y="4149080"/>
            <a:ext cx="11011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Migration</a:t>
            </a:r>
            <a:endParaRPr lang="en-US" dirty="0"/>
          </a:p>
          <a:p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707904" y="3573016"/>
            <a:ext cx="144016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3275856" y="3645024"/>
            <a:ext cx="2016224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10800000">
            <a:off x="5724128" y="3645024"/>
            <a:ext cx="64807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6444208" y="1484784"/>
            <a:ext cx="93610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5" idx="2"/>
          </p:cNvCxnSpPr>
          <p:nvPr/>
        </p:nvCxnSpPr>
        <p:spPr>
          <a:xfrm rot="16200000" flipH="1">
            <a:off x="4625136" y="817839"/>
            <a:ext cx="649813" cy="25562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>
            <a:off x="2555776" y="2420888"/>
            <a:ext cx="11521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3851920" y="1556792"/>
            <a:ext cx="122413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16200000" flipH="1">
            <a:off x="5220072" y="2204864"/>
            <a:ext cx="2376264" cy="1512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1331640" y="3501008"/>
            <a:ext cx="172819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3419872" y="3501008"/>
            <a:ext cx="2088232" cy="1368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3923928" y="5013176"/>
            <a:ext cx="64807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endCxn id="21" idx="0"/>
          </p:cNvCxnSpPr>
          <p:nvPr/>
        </p:nvCxnSpPr>
        <p:spPr>
          <a:xfrm rot="10800000" flipV="1">
            <a:off x="6012160" y="4581128"/>
            <a:ext cx="1224136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10800000">
            <a:off x="3203848" y="5301208"/>
            <a:ext cx="201622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10800000" flipV="1">
            <a:off x="3707904" y="2564904"/>
            <a:ext cx="252028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15" grpId="0" build="allAtOnce"/>
      <p:bldP spid="16" grpId="0" build="allAtOnce"/>
      <p:bldP spid="17" grpId="0" build="allAtOnce"/>
      <p:bldP spid="18" grpId="0" build="allAtOnce"/>
      <p:bldP spid="20" grpId="0" uiExpand="1" build="allAtOnce"/>
      <p:bldP spid="21" grpId="0" build="allAtOnce"/>
      <p:bldP spid="22" grpId="0" build="allAtOnce"/>
      <p:bldP spid="23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1916832"/>
            <a:ext cx="3103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Data (censuses, </a:t>
            </a:r>
            <a:r>
              <a:rPr lang="en-GB" dirty="0" smtClean="0"/>
              <a:t>surveys,</a:t>
            </a:r>
          </a:p>
          <a:p>
            <a:r>
              <a:rPr lang="en-GB" dirty="0" smtClean="0"/>
              <a:t>vital registration, life </a:t>
            </a:r>
          </a:p>
          <a:p>
            <a:r>
              <a:rPr lang="en-GB" dirty="0"/>
              <a:t>h</a:t>
            </a:r>
            <a:r>
              <a:rPr lang="en-GB" dirty="0" smtClean="0"/>
              <a:t>istory data)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55576" y="4581128"/>
            <a:ext cx="2669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Methods (rates, </a:t>
            </a:r>
            <a:r>
              <a:rPr lang="en-GB" dirty="0" smtClean="0"/>
              <a:t>life</a:t>
            </a:r>
          </a:p>
          <a:p>
            <a:r>
              <a:rPr lang="en-GB" dirty="0"/>
              <a:t>t</a:t>
            </a:r>
            <a:r>
              <a:rPr lang="en-GB" dirty="0" smtClean="0"/>
              <a:t>ables, standardisation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5736" y="3438292"/>
            <a:ext cx="2958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Demographic trends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64088" y="3429000"/>
            <a:ext cx="1429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Explanation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300192" y="2132856"/>
            <a:ext cx="2252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Qualitative data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300192" y="4725144"/>
            <a:ext cx="2972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Sociological theories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691680" y="692696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What does sociology offer to demography?</a:t>
            </a:r>
            <a:endParaRPr lang="en-US" sz="2400" b="1" dirty="0"/>
          </a:p>
        </p:txBody>
      </p:sp>
      <p:cxnSp>
        <p:nvCxnSpPr>
          <p:cNvPr id="14" name="Straight Arrow Connector 13"/>
          <p:cNvCxnSpPr>
            <a:endCxn id="7" idx="3"/>
          </p:cNvCxnSpPr>
          <p:nvPr/>
        </p:nvCxnSpPr>
        <p:spPr>
          <a:xfrm flipV="1">
            <a:off x="4499992" y="3622958"/>
            <a:ext cx="653939" cy="2206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0800000" flipV="1">
            <a:off x="6156176" y="2564904"/>
            <a:ext cx="864096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endCxn id="7" idx="0"/>
          </p:cNvCxnSpPr>
          <p:nvPr/>
        </p:nvCxnSpPr>
        <p:spPr>
          <a:xfrm>
            <a:off x="2699792" y="2708920"/>
            <a:ext cx="975042" cy="7293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2339752" y="3861048"/>
            <a:ext cx="115212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>
            <a:off x="6084168" y="3933056"/>
            <a:ext cx="72008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  <p:bldP spid="7" grpId="0" build="allAtOnce"/>
      <p:bldP spid="9" grpId="0" build="allAtOnce"/>
      <p:bldP spid="10" grpId="0" build="allAtOnce"/>
      <p:bldP spid="11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07904" y="3356992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Demography/</a:t>
            </a:r>
          </a:p>
          <a:p>
            <a:r>
              <a:rPr lang="en-GB" dirty="0"/>
              <a:t>Population Studies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923928" y="141277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Sociology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660232" y="3068960"/>
            <a:ext cx="1422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Geography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95936" y="580526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Law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27584" y="3284984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/>
              <a:t>Psychology</a:t>
            </a:r>
            <a:r>
              <a:rPr lang="en-GB" dirty="0"/>
              <a:t>	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331640" y="2420888"/>
            <a:ext cx="1853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Family/marital</a:t>
            </a:r>
          </a:p>
          <a:p>
            <a:r>
              <a:rPr lang="en-GB" i="1" dirty="0" smtClean="0"/>
              <a:t> therapy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156176" y="2348880"/>
            <a:ext cx="1322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Social Policy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940152" y="5085184"/>
            <a:ext cx="1395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Economics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051720" y="5229200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Development</a:t>
            </a:r>
            <a:r>
              <a:rPr lang="en-GB" dirty="0" smtClean="0"/>
              <a:t>/</a:t>
            </a:r>
          </a:p>
          <a:p>
            <a:r>
              <a:rPr lang="en-GB" dirty="0" smtClean="0"/>
              <a:t>‘Third World’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55576" y="3861048"/>
            <a:ext cx="1455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Epidemiology</a:t>
            </a:r>
          </a:p>
          <a:p>
            <a:r>
              <a:rPr lang="en-GB" dirty="0" smtClean="0"/>
              <a:t>(&amp; genetics)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259632" y="4725144"/>
            <a:ext cx="1059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Medicine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076056" y="5517232"/>
            <a:ext cx="1890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Social Statistics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372200" y="4509120"/>
            <a:ext cx="1909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Actuarial science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876256" y="3717032"/>
            <a:ext cx="1485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Planning/</a:t>
            </a:r>
          </a:p>
          <a:p>
            <a:r>
              <a:rPr lang="en-GB" dirty="0" smtClean="0"/>
              <a:t>Urban studies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292080" y="1844824"/>
            <a:ext cx="3160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Women’s/Gender Studies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483768" y="177281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History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115616" y="692696"/>
            <a:ext cx="71406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The Interdisciplinary </a:t>
            </a:r>
            <a:r>
              <a:rPr lang="en-GB" sz="2000" b="1" dirty="0"/>
              <a:t>N</a:t>
            </a:r>
            <a:r>
              <a:rPr lang="en-GB" sz="2000" b="1" dirty="0" smtClean="0"/>
              <a:t>ature of Demography/Population Studies</a:t>
            </a:r>
            <a:endParaRPr lang="en-US" sz="2000" b="1" dirty="0"/>
          </a:p>
        </p:txBody>
      </p:sp>
      <p:cxnSp>
        <p:nvCxnSpPr>
          <p:cNvPr id="25" name="Straight Arrow Connector 24"/>
          <p:cNvCxnSpPr/>
          <p:nvPr/>
        </p:nvCxnSpPr>
        <p:spPr>
          <a:xfrm rot="5400000">
            <a:off x="3851920" y="2564904"/>
            <a:ext cx="1296144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5" idx="2"/>
          </p:cNvCxnSpPr>
          <p:nvPr/>
        </p:nvCxnSpPr>
        <p:spPr>
          <a:xfrm rot="16200000" flipH="1">
            <a:off x="4445116" y="4310227"/>
            <a:ext cx="1369893" cy="75608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5436096" y="2852936"/>
            <a:ext cx="648072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6200000" flipV="1">
            <a:off x="3095836" y="2384884"/>
            <a:ext cx="1008112" cy="7920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>
            <a:off x="3095836" y="4041068"/>
            <a:ext cx="1008112" cy="9361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10800000" flipV="1">
            <a:off x="2483768" y="3933056"/>
            <a:ext cx="1296144" cy="86409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5" idx="1"/>
          </p:cNvCxnSpPr>
          <p:nvPr/>
        </p:nvCxnSpPr>
        <p:spPr>
          <a:xfrm rot="10800000" flipV="1">
            <a:off x="2267744" y="3680158"/>
            <a:ext cx="1440160" cy="46892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10800000">
            <a:off x="5148064" y="4005064"/>
            <a:ext cx="1152128" cy="108012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5436096" y="3284984"/>
            <a:ext cx="1080120" cy="21602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rot="5400000" flipH="1" flipV="1">
            <a:off x="4680012" y="2312876"/>
            <a:ext cx="1008112" cy="9361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10800000">
            <a:off x="5508104" y="4005064"/>
            <a:ext cx="936104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5580112" y="3717032"/>
            <a:ext cx="936104" cy="21602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rot="5400000" flipH="1" flipV="1">
            <a:off x="3527884" y="4905164"/>
            <a:ext cx="1728192" cy="7200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rot="10800000">
            <a:off x="2339752" y="3573016"/>
            <a:ext cx="1080120" cy="7200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rot="10800000">
            <a:off x="2555776" y="2852936"/>
            <a:ext cx="648072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  <p:bldP spid="6" grpId="0" build="allAtOnce"/>
      <p:bldP spid="7" grpId="0" build="allAtOnce"/>
      <p:bldP spid="8" grpId="0" build="allAtOnce"/>
      <p:bldP spid="9" grpId="0" build="allAtOnce"/>
      <p:bldP spid="10" grpId="0" build="allAtOnce"/>
      <p:bldP spid="11" grpId="0" build="allAtOnce"/>
      <p:bldP spid="12" grpId="0" build="allAtOnce"/>
      <p:bldP spid="13" grpId="0" build="allAtOnce"/>
      <p:bldP spid="14" grpId="0" build="allAtOnce"/>
      <p:bldP spid="16" grpId="0" build="allAtOnce"/>
      <p:bldP spid="18" grpId="0" build="allAtOnce"/>
      <p:bldP spid="19" grpId="0" build="allAtOnce"/>
      <p:bldP spid="20" grpId="0" build="allAtOnce"/>
      <p:bldP spid="21" grpId="0" build="allAtOnce"/>
      <p:bldP spid="22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611560" y="634062"/>
            <a:ext cx="792088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Factors relevant to demographic explanation:</a:t>
            </a:r>
            <a:endParaRPr kumimoji="0" lang="en-US" sz="28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(e.g. with respect to ‘(future) fertility among the formerly married’)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Demographic (e.g. sex ratios)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Spatial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Cultural (e.g. social norms)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Economic (e.g. poverty)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Technological (e.g. contraception)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Legal (e.g. divorce laws)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Psychological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Political/ideological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etc., etc.</a:t>
            </a:r>
            <a:endParaRPr kumimoji="0" lang="en-GB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220</Words>
  <Application>Microsoft Office PowerPoint</Application>
  <PresentationFormat>On-screen Show (4:3)</PresentationFormat>
  <Paragraphs>80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 </dc:creator>
  <cp:lastModifiedBy>IT Services</cp:lastModifiedBy>
  <cp:revision>17</cp:revision>
  <dcterms:created xsi:type="dcterms:W3CDTF">2011-10-03T23:08:44Z</dcterms:created>
  <dcterms:modified xsi:type="dcterms:W3CDTF">2011-10-04T10:55:59Z</dcterms:modified>
</cp:coreProperties>
</file>