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0" r:id="rId2"/>
    <p:sldId id="258" r:id="rId3"/>
    <p:sldId id="259" r:id="rId4"/>
    <p:sldId id="261" r:id="rId5"/>
    <p:sldId id="262" r:id="rId6"/>
    <p:sldId id="279" r:id="rId7"/>
    <p:sldId id="266" r:id="rId8"/>
    <p:sldId id="281" r:id="rId9"/>
    <p:sldId id="282" r:id="rId10"/>
    <p:sldId id="283" r:id="rId11"/>
    <p:sldId id="284" r:id="rId12"/>
    <p:sldId id="285" r:id="rId13"/>
    <p:sldId id="287" r:id="rId14"/>
    <p:sldId id="289" r:id="rId15"/>
    <p:sldId id="290" r:id="rId16"/>
    <p:sldId id="291" r:id="rId17"/>
    <p:sldId id="293" r:id="rId18"/>
    <p:sldId id="294" r:id="rId19"/>
    <p:sldId id="295" r:id="rId20"/>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644" y="-2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F1F060-1EF3-4CA8-BABE-093129074E51}" type="datetimeFigureOut">
              <a:rPr lang="en-US" smtClean="0"/>
              <a:pPr/>
              <a:t>12/12/2017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EB988F-69D6-4142-AAF5-1A77C86739E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miter lim="800000"/>
            <a:headEnd/>
            <a:tailEnd/>
          </a:ln>
        </p:spPr>
        <p:txBody>
          <a:bodyPr/>
          <a:lstStyle/>
          <a:p>
            <a:fld id="{D953F931-3310-47C7-970D-E029A5C6B589}" type="slidenum">
              <a:rPr lang="en-US" altLang="en-US"/>
              <a:pPr/>
              <a:t>5</a:t>
            </a:fld>
            <a:endParaRPr lang="en-US"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7A2DC26-6578-4CAD-A85A-0899BC1DC24D}" type="slidenum">
              <a:rPr lang="en-US" altLang="en-US"/>
              <a:pPr/>
              <a:t>7</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80A580C5-DB31-445C-8015-721D7734C53D}" type="datetimeFigureOut">
              <a:rPr lang="fr-FR"/>
              <a:pPr>
                <a:defRPr/>
              </a:pPr>
              <a:t>12/12/2017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77F5DE3-C6C7-4C19-9C51-3C11CD2CC858}"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3E4D3EF-59F6-4FD8-9750-D27E773E8D7B}" type="datetimeFigureOut">
              <a:rPr lang="fr-FR"/>
              <a:pPr>
                <a:defRPr/>
              </a:pPr>
              <a:t>12/12/2017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40A40C9-4675-4E0A-BCBE-914DFC85843E}"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045B9FD-2143-4BF9-A766-6396B32C0DDB}" type="datetimeFigureOut">
              <a:rPr lang="fr-FR"/>
              <a:pPr>
                <a:defRPr/>
              </a:pPr>
              <a:t>12/12/2017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B7E6030-F077-4202-9B43-0171198A462B}"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9BBD12F-E7A8-4810-B535-4D3FF701453C}" type="datetimeFigureOut">
              <a:rPr lang="fr-FR"/>
              <a:pPr>
                <a:defRPr/>
              </a:pPr>
              <a:t>12/12/2017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FB43A35-E2DC-4A1C-9780-5983D48F3539}"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C0505FFD-E97F-4547-9FD0-3CAEEB230F76}" type="datetimeFigureOut">
              <a:rPr lang="fr-FR"/>
              <a:pPr>
                <a:defRPr/>
              </a:pPr>
              <a:t>12/12/2017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7CA493C-7BFF-4AB1-9E36-16BFD6783108}"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69FE9842-50DC-48CA-8FE5-BDAD8832AD75}" type="datetimeFigureOut">
              <a:rPr lang="fr-FR"/>
              <a:pPr>
                <a:defRPr/>
              </a:pPr>
              <a:t>12/12/2017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93044DA-1CBD-466A-93F5-C775DAC22ACF}"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7D55A99-A9EA-4E95-A3BC-4C77EE16500A}" type="datetimeFigureOut">
              <a:rPr lang="fr-FR"/>
              <a:pPr>
                <a:defRPr/>
              </a:pPr>
              <a:t>12/12/2017</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F1C4C835-13F5-412E-9857-FC83C8E658BC}"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8F7B9245-47EE-4043-8507-1C173EE7C33F}" type="datetimeFigureOut">
              <a:rPr lang="fr-FR"/>
              <a:pPr>
                <a:defRPr/>
              </a:pPr>
              <a:t>12/12/2017</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C13B19A-1AD2-48EC-BBEC-FD3A2F88540B}"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40DE318-868C-4F06-8D5B-61B0040653E8}" type="datetimeFigureOut">
              <a:rPr lang="fr-FR"/>
              <a:pPr>
                <a:defRPr/>
              </a:pPr>
              <a:t>12/12/2017</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D8CF000-EAB1-482F-8B3D-0EF34FE67E66}"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AA4B2C0-9710-4CB6-8743-9EB6C68ACC2C}" type="datetimeFigureOut">
              <a:rPr lang="fr-FR"/>
              <a:pPr>
                <a:defRPr/>
              </a:pPr>
              <a:t>12/12/2017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46D96B4-7513-4395-B804-15AD32D7C26C}"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EBA21E6-C61B-428A-9DC6-D6BDCFBA5B56}" type="datetimeFigureOut">
              <a:rPr lang="fr-FR"/>
              <a:pPr>
                <a:defRPr/>
              </a:pPr>
              <a:t>12/12/2017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609DE16-7A36-4855-90A7-931F0BAA1FE0}"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en-US"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en-US" smtClean="0"/>
              <a:t>Cliquez pour modifier les styles du texte du masque</a:t>
            </a:r>
          </a:p>
          <a:p>
            <a:pPr lvl="1"/>
            <a:r>
              <a:rPr lang="fr-FR" altLang="en-US" smtClean="0"/>
              <a:t>Deuxième niveau</a:t>
            </a:r>
          </a:p>
          <a:p>
            <a:pPr lvl="2"/>
            <a:r>
              <a:rPr lang="fr-FR" altLang="en-US" smtClean="0"/>
              <a:t>Troisième niveau</a:t>
            </a:r>
          </a:p>
          <a:p>
            <a:pPr lvl="3"/>
            <a:r>
              <a:rPr lang="fr-FR" altLang="en-US" smtClean="0"/>
              <a:t>Quatrième niveau</a:t>
            </a:r>
          </a:p>
          <a:p>
            <a:pPr lvl="4"/>
            <a:r>
              <a:rPr lang="fr-FR" altLang="en-US"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F075F9F-C292-402E-96B8-40DAC0C30EBD}" type="datetimeFigureOut">
              <a:rPr lang="fr-FR"/>
              <a:pPr>
                <a:defRPr/>
              </a:pPr>
              <a:t>12/12/2017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900CAA8-0966-45AD-9188-101089F26871}"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smtClean="0"/>
              <a:t>Raymond Williams, EP Thompson and Stuart Hall and Cultural Studies</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Day 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smtClean="0">
                <a:solidFill>
                  <a:srgbClr val="7B9899"/>
                </a:solidFill>
              </a:rPr>
              <a:t>Stuart Hall – Key Theorist</a:t>
            </a:r>
          </a:p>
        </p:txBody>
      </p:sp>
      <p:sp>
        <p:nvSpPr>
          <p:cNvPr id="17411" name="Content Placeholder 2"/>
          <p:cNvSpPr>
            <a:spLocks noGrp="1"/>
          </p:cNvSpPr>
          <p:nvPr>
            <p:ph sz="quarter" idx="1"/>
          </p:nvPr>
        </p:nvSpPr>
        <p:spPr>
          <a:xfrm>
            <a:off x="301625" y="1527175"/>
            <a:ext cx="8504238" cy="4572000"/>
          </a:xfrm>
        </p:spPr>
        <p:txBody>
          <a:bodyPr/>
          <a:lstStyle/>
          <a:p>
            <a:pPr algn="just" eaLnBrk="1" hangingPunct="1">
              <a:lnSpc>
                <a:spcPct val="90000"/>
              </a:lnSpc>
              <a:buFont typeface="Arial" pitchFamily="34" charset="0"/>
              <a:buChar char="•"/>
            </a:pPr>
            <a:r>
              <a:rPr lang="en-GB" sz="2400" smtClean="0"/>
              <a:t>Members of society, when making  and communicating ordinary distinctions between groups and identities, rely on a specific ‘difference scheme’ in order to do so (i.e. The cultural </a:t>
            </a:r>
            <a:r>
              <a:rPr lang="en-GB" sz="2400" smtClean="0">
                <a:solidFill>
                  <a:srgbClr val="FF0000"/>
                </a:solidFill>
              </a:rPr>
              <a:t>contingency </a:t>
            </a:r>
            <a:r>
              <a:rPr lang="en-GB" sz="2400" smtClean="0"/>
              <a:t>of identity).  </a:t>
            </a:r>
          </a:p>
          <a:p>
            <a:pPr algn="just" eaLnBrk="1" hangingPunct="1">
              <a:lnSpc>
                <a:spcPct val="90000"/>
              </a:lnSpc>
              <a:buFont typeface="Arial" pitchFamily="34" charset="0"/>
              <a:buNone/>
            </a:pPr>
            <a:r>
              <a:rPr lang="en-GB" sz="2400" smtClean="0"/>
              <a:t> </a:t>
            </a:r>
          </a:p>
          <a:p>
            <a:pPr algn="just" eaLnBrk="1" hangingPunct="1">
              <a:lnSpc>
                <a:spcPct val="90000"/>
              </a:lnSpc>
              <a:buFont typeface="Arial" pitchFamily="34" charset="0"/>
              <a:buChar char="•"/>
            </a:pPr>
            <a:r>
              <a:rPr lang="en-GB" sz="2400" smtClean="0"/>
              <a:t>Stuart Hall (1997) calls this the “</a:t>
            </a:r>
            <a:r>
              <a:rPr lang="en-GB" sz="2400" i="1" smtClean="0"/>
              <a:t>representational regime of difference.”</a:t>
            </a:r>
            <a:r>
              <a:rPr lang="en-GB" sz="2400" smtClean="0"/>
              <a:t> This entails that all identity distinctions we ordinarily make are historically and culturally specific The media is of course a key site at which these representations are rendered and accessed.  </a:t>
            </a:r>
          </a:p>
          <a:p>
            <a:pPr eaLnBrk="1" hangingPunct="1">
              <a:lnSpc>
                <a:spcPct val="90000"/>
              </a:lnSpc>
            </a:pPr>
            <a:endParaRPr lang="en-GB" sz="230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smtClean="0">
                <a:solidFill>
                  <a:srgbClr val="7B9899"/>
                </a:solidFill>
              </a:rPr>
              <a:t>Mass Media and Representation</a:t>
            </a:r>
          </a:p>
        </p:txBody>
      </p:sp>
      <p:sp>
        <p:nvSpPr>
          <p:cNvPr id="19459" name="Content Placeholder 2"/>
          <p:cNvSpPr>
            <a:spLocks noGrp="1"/>
          </p:cNvSpPr>
          <p:nvPr>
            <p:ph sz="quarter" idx="1"/>
          </p:nvPr>
        </p:nvSpPr>
        <p:spPr>
          <a:xfrm>
            <a:off x="301625" y="1527175"/>
            <a:ext cx="8504238" cy="4638675"/>
          </a:xfrm>
        </p:spPr>
        <p:txBody>
          <a:bodyPr/>
          <a:lstStyle/>
          <a:p>
            <a:pPr algn="just" eaLnBrk="1" hangingPunct="1"/>
            <a:r>
              <a:rPr lang="en-GB" sz="2400" smtClean="0"/>
              <a:t>Media representations are most commonly associated with the images and meanings disseminated at the level of </a:t>
            </a:r>
            <a:r>
              <a:rPr lang="en-GB" sz="2400" smtClean="0">
                <a:solidFill>
                  <a:srgbClr val="FF0000"/>
                </a:solidFill>
              </a:rPr>
              <a:t>mass, popular</a:t>
            </a:r>
            <a:r>
              <a:rPr lang="en-GB" sz="2400" smtClean="0"/>
              <a:t> media.</a:t>
            </a:r>
          </a:p>
          <a:p>
            <a:pPr eaLnBrk="1" hangingPunct="1"/>
            <a:r>
              <a:rPr lang="en-GB" smtClean="0"/>
              <a:t>Mass media source of much representation</a:t>
            </a:r>
          </a:p>
          <a:p>
            <a:pPr eaLnBrk="1" hangingPunct="1"/>
            <a:r>
              <a:rPr lang="en-GB" sz="2800" smtClean="0"/>
              <a:t>How does the “</a:t>
            </a:r>
            <a:r>
              <a:rPr lang="en-GB" sz="2800" i="1" smtClean="0"/>
              <a:t>representational regime of difference.” </a:t>
            </a:r>
            <a:r>
              <a:rPr lang="en-GB" sz="2800" smtClean="0"/>
              <a:t>operate in the media?</a:t>
            </a:r>
          </a:p>
          <a:p>
            <a:pPr eaLnBrk="1" hangingPunct="1"/>
            <a:r>
              <a:rPr lang="en-GB" sz="2800" smtClean="0"/>
              <a:t>Examples: Tiger Wood, Amir Khan etc.</a:t>
            </a:r>
            <a:endParaRPr lang="en-GB"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Placeholder 6" descr="tiger woods.jpg"/>
          <p:cNvPicPr>
            <a:picLocks noGrp="1" noChangeAspect="1"/>
          </p:cNvPicPr>
          <p:nvPr>
            <p:ph type="pic" idx="1"/>
          </p:nvPr>
        </p:nvPicPr>
        <p:blipFill>
          <a:blip r:embed="rId2" cstate="print"/>
          <a:srcRect t="2153" b="2153"/>
          <a:stretch>
            <a:fillRect/>
          </a:stretch>
        </p:blipFill>
        <p:spPr>
          <a:xfrm>
            <a:off x="4872560" y="2060848"/>
            <a:ext cx="3995214" cy="3096940"/>
          </a:xfrm>
        </p:spPr>
      </p:pic>
      <p:sp>
        <p:nvSpPr>
          <p:cNvPr id="20484" name="Text Placeholder 5"/>
          <p:cNvSpPr>
            <a:spLocks noGrp="1"/>
          </p:cNvSpPr>
          <p:nvPr>
            <p:ph type="body" sz="half" idx="2"/>
          </p:nvPr>
        </p:nvSpPr>
        <p:spPr/>
        <p:txBody>
          <a:bodyPr/>
          <a:lstStyle/>
          <a:p>
            <a:pPr eaLnBrk="1" hangingPunct="1"/>
            <a:endParaRPr lang="en-GB" smtClean="0"/>
          </a:p>
        </p:txBody>
      </p:sp>
      <p:sp>
        <p:nvSpPr>
          <p:cNvPr id="5" name="Content Placeholder 5"/>
          <p:cNvSpPr txBox="1">
            <a:spLocks/>
          </p:cNvSpPr>
          <p:nvPr/>
        </p:nvSpPr>
        <p:spPr bwMode="auto">
          <a:xfrm>
            <a:off x="323528" y="1340768"/>
            <a:ext cx="4270375" cy="45720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p>
            <a:pPr marL="0" marR="0" lvl="0" indent="0" algn="just"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Woods was quoted on numerous occasions as wishing to identify as  ‘</a:t>
            </a:r>
            <a:r>
              <a:rPr kumimoji="0" lang="en-GB" sz="2000" b="0" i="0" u="none" strike="noStrike" kern="1200" cap="none" spc="0" normalizeH="0" baseline="0" noProof="0" dirty="0" err="1" smtClean="0">
                <a:ln>
                  <a:noFill/>
                </a:ln>
                <a:solidFill>
                  <a:schemeClr val="tx1"/>
                </a:solidFill>
                <a:effectLst/>
                <a:uLnTx/>
                <a:uFillTx/>
                <a:latin typeface="+mn-lt"/>
                <a:ea typeface="+mn-ea"/>
                <a:cs typeface="+mn-cs"/>
              </a:rPr>
              <a:t>Cablasian</a:t>
            </a:r>
            <a:r>
              <a:rPr kumimoji="0" lang="en-GB" sz="2000" b="0" i="0" u="none" strike="noStrike" kern="1200" cap="none" spc="0" normalizeH="0" baseline="0" noProof="0" dirty="0" smtClean="0">
                <a:ln>
                  <a:noFill/>
                </a:ln>
                <a:solidFill>
                  <a:schemeClr val="tx1"/>
                </a:solidFill>
                <a:effectLst/>
                <a:uLnTx/>
                <a:uFillTx/>
                <a:latin typeface="+mn-lt"/>
                <a:ea typeface="+mn-ea"/>
                <a:cs typeface="+mn-cs"/>
              </a:rPr>
              <a:t>’. It was a term he himself concocted to honour his mixed-heritage. More importantly, he was trying to avoid the </a:t>
            </a:r>
            <a:r>
              <a:rPr kumimoji="0" lang="en-GB" sz="2000" b="1" i="0" u="none" strike="noStrike" kern="1200" cap="none" spc="0" normalizeH="0" baseline="0" noProof="0" dirty="0" smtClean="0">
                <a:ln>
                  <a:noFill/>
                </a:ln>
                <a:solidFill>
                  <a:schemeClr val="tx1"/>
                </a:solidFill>
                <a:effectLst/>
                <a:uLnTx/>
                <a:uFillTx/>
                <a:latin typeface="+mn-lt"/>
                <a:ea typeface="+mn-ea"/>
                <a:cs typeface="+mn-cs"/>
              </a:rPr>
              <a:t>media pressure </a:t>
            </a:r>
            <a:r>
              <a:rPr kumimoji="0" lang="en-GB" sz="2000" b="0" i="0" u="none" strike="noStrike" kern="1200" cap="none" spc="0" normalizeH="0" baseline="0" noProof="0" dirty="0" smtClean="0">
                <a:ln>
                  <a:noFill/>
                </a:ln>
                <a:solidFill>
                  <a:schemeClr val="tx1"/>
                </a:solidFill>
                <a:effectLst/>
                <a:uLnTx/>
                <a:uFillTx/>
                <a:latin typeface="+mn-lt"/>
                <a:ea typeface="+mn-ea"/>
                <a:cs typeface="+mn-cs"/>
              </a:rPr>
              <a:t>for him to identify as black.  </a:t>
            </a:r>
          </a:p>
          <a:p>
            <a:pPr marL="0" marR="0" lvl="0" indent="0" algn="just"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The only problem being that there is no such distinction scheme available in contemporary America which allows for such an identification. </a:t>
            </a:r>
          </a:p>
          <a:p>
            <a:pPr marL="457200" marR="0" lvl="1" indent="0" algn="just"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GB" sz="1800" b="0" i="0" u="none" strike="noStrike" kern="1200" cap="none" spc="0" normalizeH="0" baseline="0" noProof="0" dirty="0" smtClean="0">
                <a:ln>
                  <a:noFill/>
                </a:ln>
                <a:solidFill>
                  <a:schemeClr val="tx1"/>
                </a:solidFill>
                <a:effectLst/>
                <a:uLnTx/>
                <a:uFillTx/>
                <a:latin typeface="+mn-lt"/>
                <a:ea typeface="+mn-ea"/>
                <a:cs typeface="+mn-cs"/>
              </a:rPr>
              <a:t>See also the recent furore concerning his former caddy, Williams, who made a reference to Woods as “ that Black arsehole”. Why not “that </a:t>
            </a:r>
            <a:r>
              <a:rPr kumimoji="0" lang="en-GB" sz="1800" b="0" i="1" u="none" strike="noStrike" kern="1200" cap="none" spc="0" normalizeH="0" baseline="0" noProof="0" dirty="0" err="1" smtClean="0">
                <a:ln>
                  <a:noFill/>
                </a:ln>
                <a:solidFill>
                  <a:schemeClr val="tx1"/>
                </a:solidFill>
                <a:effectLst/>
                <a:uLnTx/>
                <a:uFillTx/>
                <a:latin typeface="+mn-lt"/>
                <a:ea typeface="+mn-ea"/>
                <a:cs typeface="+mn-cs"/>
              </a:rPr>
              <a:t>Cablasian</a:t>
            </a:r>
            <a:r>
              <a:rPr kumimoji="0" lang="en-GB" sz="1800" b="0" i="0" u="none" strike="noStrike" kern="1200" cap="none" spc="0" normalizeH="0" baseline="0" noProof="0" dirty="0" smtClean="0">
                <a:ln>
                  <a:noFill/>
                </a:ln>
                <a:solidFill>
                  <a:schemeClr val="tx1"/>
                </a:solidFill>
                <a:effectLst/>
                <a:uLnTx/>
                <a:uFillTx/>
                <a:latin typeface="+mn-lt"/>
                <a:ea typeface="+mn-ea"/>
                <a:cs typeface="+mn-cs"/>
              </a:rPr>
              <a:t> Arsehole.” </a:t>
            </a:r>
          </a:p>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smtClean="0">
                <a:solidFill>
                  <a:srgbClr val="7B9899"/>
                </a:solidFill>
              </a:rPr>
              <a:t>Amir Khan and British Identity</a:t>
            </a:r>
          </a:p>
        </p:txBody>
      </p:sp>
      <p:sp>
        <p:nvSpPr>
          <p:cNvPr id="22531" name="Content Placeholder 2"/>
          <p:cNvSpPr>
            <a:spLocks noGrp="1"/>
          </p:cNvSpPr>
          <p:nvPr>
            <p:ph sz="quarter" idx="1"/>
          </p:nvPr>
        </p:nvSpPr>
        <p:spPr>
          <a:xfrm>
            <a:off x="301625" y="1527175"/>
            <a:ext cx="8504238" cy="3197969"/>
          </a:xfrm>
        </p:spPr>
        <p:txBody>
          <a:bodyPr/>
          <a:lstStyle/>
          <a:p>
            <a:pPr algn="just" eaLnBrk="1" hangingPunct="1"/>
            <a:r>
              <a:rPr lang="en-GB" sz="2400" dirty="0" smtClean="0"/>
              <a:t>Amir Khan: Was reluctant to get involved in statements about identity; but from the very outset, discussions in the media  continuously defined him as Muslim. By extension, a debate ensued in the press about whether he is British or not (identity wise). </a:t>
            </a:r>
          </a:p>
          <a:p>
            <a:pPr algn="just" eaLnBrk="1" hangingPunct="1"/>
            <a:r>
              <a:rPr lang="en-GB" sz="2400" dirty="0" smtClean="0"/>
              <a:t>Thereupon</a:t>
            </a:r>
            <a:r>
              <a:rPr lang="en-GB" sz="2400" dirty="0" smtClean="0"/>
              <a:t>, Khan is forced to carefully manipulate his public image in order to address this difficult media climate to the best of his interests. </a:t>
            </a:r>
            <a:endParaRPr lang="en-GB" sz="2400" dirty="0" smtClean="0"/>
          </a:p>
          <a:p>
            <a:pPr algn="just" eaLnBrk="1" hangingPunct="1"/>
            <a:r>
              <a:rPr lang="en-GB" sz="2400" dirty="0" smtClean="0"/>
              <a:t>Both of these people do not fit into the scheme of</a:t>
            </a:r>
          </a:p>
          <a:p>
            <a:pPr algn="just" eaLnBrk="1" hangingPunct="1"/>
            <a:r>
              <a:rPr lang="en-GB" sz="2400" dirty="0" smtClean="0"/>
              <a:t>‘working class’ culture when it is white</a:t>
            </a:r>
            <a:endParaRPr lang="en-GB" sz="2400" dirty="0" smtClean="0"/>
          </a:p>
          <a:p>
            <a:pPr eaLnBrk="1" hangingPunct="1"/>
            <a:endParaRPr lang="en-GB" dirty="0" smtClean="0"/>
          </a:p>
        </p:txBody>
      </p:sp>
      <p:pic>
        <p:nvPicPr>
          <p:cNvPr id="4" name="Picture Placeholder 6" descr="amir khan.jpg"/>
          <p:cNvPicPr>
            <a:picLocks noChangeAspect="1"/>
          </p:cNvPicPr>
          <p:nvPr/>
        </p:nvPicPr>
        <p:blipFill>
          <a:blip r:embed="rId2" cstate="print"/>
          <a:srcRect/>
          <a:stretch>
            <a:fillRect/>
          </a:stretch>
        </p:blipFill>
        <p:spPr bwMode="auto">
          <a:xfrm>
            <a:off x="7185890" y="4365104"/>
            <a:ext cx="1673726" cy="24928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GB" smtClean="0">
                <a:solidFill>
                  <a:srgbClr val="7B9899"/>
                </a:solidFill>
              </a:rPr>
              <a:t>Difference and power</a:t>
            </a:r>
          </a:p>
        </p:txBody>
      </p:sp>
      <p:sp>
        <p:nvSpPr>
          <p:cNvPr id="25603" name="Content Placeholder 2"/>
          <p:cNvSpPr>
            <a:spLocks noGrp="1"/>
          </p:cNvSpPr>
          <p:nvPr>
            <p:ph sz="quarter" idx="1"/>
          </p:nvPr>
        </p:nvSpPr>
        <p:spPr>
          <a:xfrm>
            <a:off x="301625" y="1527175"/>
            <a:ext cx="8504238" cy="4572000"/>
          </a:xfrm>
        </p:spPr>
        <p:txBody>
          <a:bodyPr/>
          <a:lstStyle/>
          <a:p>
            <a:pPr algn="just" eaLnBrk="1" hangingPunct="1">
              <a:lnSpc>
                <a:spcPct val="80000"/>
              </a:lnSpc>
              <a:buFont typeface="Arial" pitchFamily="34" charset="0"/>
              <a:buChar char="•"/>
            </a:pPr>
            <a:r>
              <a:rPr lang="en-GB" sz="2500" dirty="0" smtClean="0"/>
              <a:t>If differences as apparent at the level of representation ‘</a:t>
            </a:r>
            <a:r>
              <a:rPr lang="en-GB" sz="2500" dirty="0" smtClean="0">
                <a:solidFill>
                  <a:srgbClr val="FF0000"/>
                </a:solidFill>
              </a:rPr>
              <a:t>precede</a:t>
            </a:r>
            <a:r>
              <a:rPr lang="en-GB" sz="2500" dirty="0" smtClean="0"/>
              <a:t>’ us, is this necessarily a problem?</a:t>
            </a:r>
          </a:p>
          <a:p>
            <a:pPr algn="just" eaLnBrk="1" hangingPunct="1">
              <a:lnSpc>
                <a:spcPct val="80000"/>
              </a:lnSpc>
              <a:buFont typeface="Arial" pitchFamily="34" charset="0"/>
              <a:buChar char="•"/>
            </a:pPr>
            <a:endParaRPr lang="en-GB" sz="2500" dirty="0" smtClean="0"/>
          </a:p>
          <a:p>
            <a:pPr algn="just" eaLnBrk="1" hangingPunct="1">
              <a:lnSpc>
                <a:spcPct val="80000"/>
              </a:lnSpc>
              <a:buFont typeface="Arial" pitchFamily="34" charset="0"/>
              <a:buChar char="•"/>
            </a:pPr>
            <a:r>
              <a:rPr lang="en-GB" sz="2500" dirty="0" smtClean="0"/>
              <a:t>Difference ceases to be benign when it becomes apparent that </a:t>
            </a:r>
            <a:r>
              <a:rPr lang="en-GB" sz="2500" b="1" dirty="0" smtClean="0"/>
              <a:t>power </a:t>
            </a:r>
            <a:r>
              <a:rPr lang="en-GB" sz="2500" dirty="0" smtClean="0"/>
              <a:t>imbalances shapes the quality and content of the distinction being represented.  </a:t>
            </a:r>
          </a:p>
          <a:p>
            <a:pPr algn="just" eaLnBrk="1" hangingPunct="1">
              <a:lnSpc>
                <a:spcPct val="80000"/>
              </a:lnSpc>
              <a:buFont typeface="Arial" pitchFamily="34" charset="0"/>
              <a:buNone/>
            </a:pPr>
            <a:endParaRPr lang="en-GB" sz="2500" dirty="0" smtClean="0"/>
          </a:p>
          <a:p>
            <a:pPr algn="just" eaLnBrk="1" hangingPunct="1">
              <a:lnSpc>
                <a:spcPct val="80000"/>
              </a:lnSpc>
              <a:buFont typeface="Arial" pitchFamily="34" charset="0"/>
              <a:buChar char="•"/>
            </a:pPr>
            <a:r>
              <a:rPr lang="en-GB" sz="2500" dirty="0" smtClean="0"/>
              <a:t>When distinctions rely on binary logics/oppositions such as Black/White, Male/Female,  Straight/Gay (with two poles representing the respective extremes), one pole is privileged; in terms of the positive associations that pole enjoys.  </a:t>
            </a:r>
          </a:p>
          <a:p>
            <a:pPr eaLnBrk="1" hangingPunct="1">
              <a:lnSpc>
                <a:spcPct val="80000"/>
              </a:lnSpc>
            </a:pPr>
            <a:endParaRPr lang="en-GB" sz="2500"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p:txBody>
          <a:bodyPr/>
          <a:lstStyle/>
          <a:p>
            <a:pPr eaLnBrk="1" hangingPunct="1"/>
            <a:endParaRPr lang="en-GB" smtClean="0"/>
          </a:p>
        </p:txBody>
      </p:sp>
      <p:pic>
        <p:nvPicPr>
          <p:cNvPr id="28675" name="Picture Placeholder 5" descr="Ralph lauren.jpg"/>
          <p:cNvPicPr>
            <a:picLocks noGrp="1" noChangeAspect="1"/>
          </p:cNvPicPr>
          <p:nvPr>
            <p:ph type="pic" idx="1"/>
          </p:nvPr>
        </p:nvPicPr>
        <p:blipFill>
          <a:blip r:embed="rId2" cstate="print"/>
          <a:srcRect/>
          <a:stretch>
            <a:fillRect/>
          </a:stretch>
        </p:blipFill>
        <p:spPr>
          <a:xfrm>
            <a:off x="4067175" y="549275"/>
            <a:ext cx="3457575" cy="5688013"/>
          </a:xfrm>
        </p:spPr>
      </p:pic>
      <p:sp>
        <p:nvSpPr>
          <p:cNvPr id="28676" name="Content Placeholder 2"/>
          <p:cNvSpPr>
            <a:spLocks noGrp="1"/>
          </p:cNvSpPr>
          <p:nvPr>
            <p:ph type="body" sz="half" idx="2"/>
          </p:nvPr>
        </p:nvSpPr>
        <p:spPr>
          <a:xfrm>
            <a:off x="381000" y="836613"/>
            <a:ext cx="2535238" cy="5400675"/>
          </a:xfrm>
        </p:spPr>
        <p:txBody>
          <a:bodyPr/>
          <a:lstStyle/>
          <a:p>
            <a:pPr algn="just" eaLnBrk="1" hangingPunct="1">
              <a:lnSpc>
                <a:spcPct val="80000"/>
              </a:lnSpc>
            </a:pPr>
            <a:r>
              <a:rPr lang="en-GB" sz="2000" dirty="0" smtClean="0"/>
              <a:t>The male body becomes n</a:t>
            </a:r>
            <a:r>
              <a:rPr lang="en-GB" sz="2000" b="1" dirty="0" smtClean="0">
                <a:solidFill>
                  <a:schemeClr val="tx1"/>
                </a:solidFill>
              </a:rPr>
              <a:t>eutral/invisible.</a:t>
            </a:r>
            <a:r>
              <a:rPr lang="en-GB" sz="2000" dirty="0" smtClean="0"/>
              <a:t> It is not worthy of (much) comment when contrasted to the type of stress and </a:t>
            </a:r>
            <a:r>
              <a:rPr lang="en-GB" sz="2000" b="1" dirty="0" smtClean="0">
                <a:solidFill>
                  <a:schemeClr val="tx1"/>
                </a:solidFill>
              </a:rPr>
              <a:t>visibility</a:t>
            </a:r>
            <a:r>
              <a:rPr lang="en-GB" sz="2000" dirty="0" smtClean="0"/>
              <a:t> placed upon the female body. </a:t>
            </a:r>
          </a:p>
          <a:p>
            <a:pPr algn="just" eaLnBrk="1" hangingPunct="1">
              <a:lnSpc>
                <a:spcPct val="80000"/>
              </a:lnSpc>
            </a:pPr>
            <a:r>
              <a:rPr lang="en-GB" sz="2000" dirty="0" smtClean="0"/>
              <a:t>A telling back-story to this image: </a:t>
            </a:r>
            <a:r>
              <a:rPr lang="en-GB" dirty="0" smtClean="0"/>
              <a:t>http://www.youtube.com/watch?v=DQ9p0MxqQAQ&amp;feature=related</a:t>
            </a:r>
          </a:p>
          <a:p>
            <a:pPr eaLnBrk="1" hangingPunct="1">
              <a:lnSpc>
                <a:spcPct val="80000"/>
              </a:lnSpc>
            </a:pPr>
            <a:endParaRPr lang="en-GB" sz="4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p:nvPr>
        </p:nvSpPr>
        <p:spPr/>
        <p:txBody>
          <a:bodyPr/>
          <a:lstStyle/>
          <a:p>
            <a:pPr eaLnBrk="1" hangingPunct="1"/>
            <a:r>
              <a:rPr lang="en-GB" smtClean="0">
                <a:solidFill>
                  <a:srgbClr val="7B9899"/>
                </a:solidFill>
              </a:rPr>
              <a:t>Stereotype</a:t>
            </a:r>
          </a:p>
        </p:txBody>
      </p:sp>
      <p:sp>
        <p:nvSpPr>
          <p:cNvPr id="29699" name="Content Placeholder 5"/>
          <p:cNvSpPr>
            <a:spLocks noGrp="1"/>
          </p:cNvSpPr>
          <p:nvPr>
            <p:ph sz="half" idx="1"/>
          </p:nvPr>
        </p:nvSpPr>
        <p:spPr/>
        <p:txBody>
          <a:bodyPr/>
          <a:lstStyle/>
          <a:p>
            <a:pPr algn="just" eaLnBrk="1" hangingPunct="1">
              <a:buFont typeface="Arial" pitchFamily="34" charset="0"/>
              <a:buNone/>
            </a:pPr>
            <a:r>
              <a:rPr lang="en-GB" sz="2000" dirty="0" smtClean="0"/>
              <a:t>	It is now easier to grasp what is meant by stereotype with regard to representation.  </a:t>
            </a:r>
          </a:p>
          <a:p>
            <a:pPr algn="just" eaLnBrk="1" hangingPunct="1">
              <a:buFont typeface="Arial" pitchFamily="34" charset="0"/>
              <a:buNone/>
            </a:pPr>
            <a:r>
              <a:rPr lang="en-GB" sz="2000" dirty="0" smtClean="0"/>
              <a:t>	</a:t>
            </a:r>
          </a:p>
          <a:p>
            <a:pPr algn="just" eaLnBrk="1" hangingPunct="1">
              <a:buFont typeface="Arial" pitchFamily="34" charset="0"/>
              <a:buNone/>
            </a:pPr>
            <a:r>
              <a:rPr lang="en-GB" sz="2000" dirty="0" smtClean="0"/>
              <a:t>	The privileged role/type/identity becomes the normative ideal (high status and also neutral), whilst the latter becomes a stereotype  (an often caricatured, grossly simplistic, fixed and constricting representation of the relevant identity/group). </a:t>
            </a:r>
          </a:p>
          <a:p>
            <a:pPr eaLnBrk="1" hangingPunct="1"/>
            <a:endParaRPr lang="en-GB" sz="2400" dirty="0" smtClean="0"/>
          </a:p>
        </p:txBody>
      </p:sp>
      <p:sp>
        <p:nvSpPr>
          <p:cNvPr id="4" name="Content Placeholder 3"/>
          <p:cNvSpPr>
            <a:spLocks noGrp="1"/>
          </p:cNvSpPr>
          <p:nvPr>
            <p:ph sz="half" idx="2"/>
          </p:nvPr>
        </p:nvSpPr>
        <p:spPr/>
        <p:txBody>
          <a:bodyPr/>
          <a:lstStyle/>
          <a:p>
            <a:pPr algn="just" eaLnBrk="1" hangingPunct="1">
              <a:buFont typeface="Arial" pitchFamily="34" charset="0"/>
              <a:buChar char="•"/>
            </a:pPr>
            <a:r>
              <a:rPr lang="en-GB" sz="2000" dirty="0" smtClean="0"/>
              <a:t>But what is the purpose of stereotype/the negative representation? </a:t>
            </a:r>
          </a:p>
          <a:p>
            <a:pPr algn="just" eaLnBrk="1" hangingPunct="1">
              <a:buFont typeface="Arial" pitchFamily="34" charset="0"/>
              <a:buChar char="•"/>
            </a:pPr>
            <a:r>
              <a:rPr lang="en-GB" sz="2000" dirty="0" smtClean="0"/>
              <a:t>Why does it materialise in the first place? </a:t>
            </a:r>
          </a:p>
          <a:p>
            <a:pPr algn="just" eaLnBrk="1" hangingPunct="1">
              <a:buFont typeface="Arial" pitchFamily="34" charset="0"/>
              <a:buChar char="•"/>
            </a:pPr>
            <a:endParaRPr lang="en-GB" sz="2000" dirty="0" smtClean="0"/>
          </a:p>
          <a:p>
            <a:pPr algn="just" eaLnBrk="1" hangingPunct="1">
              <a:buFont typeface="Arial" pitchFamily="34" charset="0"/>
              <a:buChar char="•"/>
            </a:pPr>
            <a:r>
              <a:rPr lang="en-GB" sz="2000" dirty="0" smtClean="0"/>
              <a:t>Only can be understood within the context of inequality.</a:t>
            </a:r>
          </a:p>
          <a:p>
            <a:pPr algn="just" eaLnBrk="1" hangingPunct="1">
              <a:buFont typeface="Arial" pitchFamily="34" charset="0"/>
              <a:buChar char="•"/>
            </a:pPr>
            <a:endParaRPr lang="en-GB" sz="2000" dirty="0" smtClean="0"/>
          </a:p>
          <a:p>
            <a:pPr algn="just" eaLnBrk="1" hangingPunct="1">
              <a:buFont typeface="Arial" pitchFamily="34" charset="0"/>
              <a:buChar char="•"/>
            </a:pPr>
            <a:r>
              <a:rPr lang="en-GB" sz="2000" dirty="0" smtClean="0"/>
              <a:t>Negative representations do not emerge of themselves and/or arbitrarily.</a:t>
            </a:r>
          </a:p>
          <a:p>
            <a:endParaRPr lang="en-US" sz="20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GB" smtClean="0">
                <a:solidFill>
                  <a:srgbClr val="7B9899"/>
                </a:solidFill>
              </a:rPr>
              <a:t>Hegemony</a:t>
            </a:r>
          </a:p>
        </p:txBody>
      </p:sp>
      <p:sp>
        <p:nvSpPr>
          <p:cNvPr id="31747" name="Content Placeholder 2"/>
          <p:cNvSpPr>
            <a:spLocks noGrp="1"/>
          </p:cNvSpPr>
          <p:nvPr>
            <p:ph sz="quarter" idx="1"/>
          </p:nvPr>
        </p:nvSpPr>
        <p:spPr>
          <a:xfrm>
            <a:off x="301625" y="1527175"/>
            <a:ext cx="8504238" cy="4572000"/>
          </a:xfrm>
        </p:spPr>
        <p:txBody>
          <a:bodyPr/>
          <a:lstStyle/>
          <a:p>
            <a:pPr algn="just" eaLnBrk="1" hangingPunct="1">
              <a:buFont typeface="Arial" pitchFamily="34" charset="0"/>
              <a:buChar char="•"/>
            </a:pPr>
            <a:r>
              <a:rPr lang="en-GB" sz="2400" dirty="0" smtClean="0"/>
              <a:t>Stereotypes/negative representations serve, in what is known in </a:t>
            </a:r>
            <a:r>
              <a:rPr lang="en-GB" sz="2400" dirty="0" err="1" smtClean="0"/>
              <a:t>Gramscian</a:t>
            </a:r>
            <a:r>
              <a:rPr lang="en-GB" sz="2400" dirty="0" smtClean="0"/>
              <a:t> terms,  a </a:t>
            </a:r>
            <a:r>
              <a:rPr lang="en-GB" sz="2400" i="1" dirty="0" smtClean="0"/>
              <a:t>hegemonic </a:t>
            </a:r>
            <a:r>
              <a:rPr lang="en-GB" sz="2400" dirty="0" smtClean="0"/>
              <a:t>end</a:t>
            </a:r>
            <a:r>
              <a:rPr lang="en-GB" sz="2400" dirty="0" smtClean="0"/>
              <a:t>.</a:t>
            </a:r>
          </a:p>
          <a:p>
            <a:pPr algn="just" eaLnBrk="1" hangingPunct="1">
              <a:lnSpc>
                <a:spcPct val="80000"/>
              </a:lnSpc>
              <a:buFont typeface="Arial" pitchFamily="34" charset="0"/>
              <a:buChar char="•"/>
            </a:pPr>
            <a:r>
              <a:rPr lang="en-GB" sz="2400" dirty="0" smtClean="0"/>
              <a:t>With regard to hegemony, stereotypes allow for current inequities to be excused through reference to the meanings which emanate from those negative representations. </a:t>
            </a:r>
          </a:p>
          <a:p>
            <a:pPr algn="just" eaLnBrk="1" hangingPunct="1">
              <a:lnSpc>
                <a:spcPct val="80000"/>
              </a:lnSpc>
              <a:buFont typeface="Arial" pitchFamily="34" charset="0"/>
              <a:buChar char="•"/>
            </a:pPr>
            <a:r>
              <a:rPr lang="en-GB" sz="2400" dirty="0" smtClean="0"/>
              <a:t>For </a:t>
            </a:r>
            <a:r>
              <a:rPr lang="en-GB" sz="2400" dirty="0" smtClean="0"/>
              <a:t>example, if certain groups are commonly represented as inferior in terms of mental ability or as fundamentally lazy, it becomes easier to explain(rationalise/legitimise) why that group is at  </a:t>
            </a:r>
            <a:r>
              <a:rPr lang="en-GB" sz="2400" dirty="0" err="1" smtClean="0"/>
              <a:t>at</a:t>
            </a:r>
            <a:r>
              <a:rPr lang="en-GB" sz="2400" dirty="0" smtClean="0"/>
              <a:t> the bottom of the social ladder. </a:t>
            </a:r>
          </a:p>
          <a:p>
            <a:pPr algn="just" eaLnBrk="1" hangingPunct="1">
              <a:lnSpc>
                <a:spcPct val="80000"/>
              </a:lnSpc>
              <a:buFont typeface="Arial" pitchFamily="34" charset="0"/>
              <a:buChar char="•"/>
            </a:pPr>
            <a:r>
              <a:rPr lang="en-GB" sz="2400" dirty="0" smtClean="0"/>
              <a:t>Even </a:t>
            </a:r>
            <a:r>
              <a:rPr lang="en-GB" sz="2400" dirty="0" smtClean="0"/>
              <a:t>the group represented in this negative mode might subscribe to this representation and thereby rationalise their lower social position. For instance, Fanon(1952) argued that the black masses subject to colonial rule ‘internalised’ the many derogatory meanings associated with black people. They believed in their own inferiority (their limited rational faculties) and were thereby less hostile to their oppression. </a:t>
            </a:r>
          </a:p>
          <a:p>
            <a:pPr algn="just" eaLnBrk="1" hangingPunct="1">
              <a:buFont typeface="Arial" pitchFamily="34" charset="0"/>
              <a:buChar char="•"/>
            </a:pPr>
            <a:endParaRPr lang="en-GB" sz="2400" dirty="0" smtClean="0"/>
          </a:p>
          <a:p>
            <a:pPr eaLnBrk="1" hangingPunct="1"/>
            <a:endParaRPr lang="en-GB"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GB" dirty="0" smtClean="0">
                <a:solidFill>
                  <a:srgbClr val="7B9899"/>
                </a:solidFill>
              </a:rPr>
              <a:t>Critique of Williams and Thompson</a:t>
            </a:r>
            <a:endParaRPr lang="en-GB" dirty="0" smtClean="0">
              <a:solidFill>
                <a:srgbClr val="7B9899"/>
              </a:solidFill>
            </a:endParaRPr>
          </a:p>
        </p:txBody>
      </p:sp>
      <p:sp>
        <p:nvSpPr>
          <p:cNvPr id="32771" name="Content Placeholder 2"/>
          <p:cNvSpPr>
            <a:spLocks noGrp="1"/>
          </p:cNvSpPr>
          <p:nvPr>
            <p:ph sz="half" idx="1"/>
          </p:nvPr>
        </p:nvSpPr>
        <p:spPr/>
        <p:txBody>
          <a:bodyPr/>
          <a:lstStyle/>
          <a:p>
            <a:pPr algn="just" eaLnBrk="1" hangingPunct="1">
              <a:lnSpc>
                <a:spcPct val="80000"/>
              </a:lnSpc>
              <a:buFont typeface="Arial" pitchFamily="34" charset="0"/>
              <a:buChar char="•"/>
            </a:pPr>
            <a:r>
              <a:rPr lang="en-GB" dirty="0" smtClean="0"/>
              <a:t>Class is not primary issue</a:t>
            </a:r>
          </a:p>
          <a:p>
            <a:pPr algn="just" eaLnBrk="1" hangingPunct="1">
              <a:lnSpc>
                <a:spcPct val="80000"/>
              </a:lnSpc>
              <a:buFont typeface="Arial" pitchFamily="34" charset="0"/>
              <a:buChar char="•"/>
            </a:pPr>
            <a:r>
              <a:rPr lang="en-GB" dirty="0" smtClean="0"/>
              <a:t>Because working class culture of Williams and Thompson is racist and sexist</a:t>
            </a:r>
          </a:p>
          <a:p>
            <a:pPr algn="just" eaLnBrk="1" hangingPunct="1">
              <a:lnSpc>
                <a:spcPct val="80000"/>
              </a:lnSpc>
              <a:buFont typeface="Arial" pitchFamily="34" charset="0"/>
              <a:buChar char="•"/>
            </a:pPr>
            <a:r>
              <a:rPr lang="en-GB" dirty="0" smtClean="0"/>
              <a:t>Paul Gilroy</a:t>
            </a:r>
          </a:p>
          <a:p>
            <a:pPr algn="just" eaLnBrk="1" hangingPunct="1">
              <a:lnSpc>
                <a:spcPct val="80000"/>
              </a:lnSpc>
              <a:buFont typeface="Arial" pitchFamily="34" charset="0"/>
              <a:buChar char="•"/>
            </a:pPr>
            <a:r>
              <a:rPr lang="en-GB" dirty="0" err="1" smtClean="0"/>
              <a:t>Áin’t</a:t>
            </a:r>
            <a:r>
              <a:rPr lang="en-GB" dirty="0" smtClean="0"/>
              <a:t> no Black in the Union Jack</a:t>
            </a:r>
          </a:p>
        </p:txBody>
      </p:sp>
      <p:sp>
        <p:nvSpPr>
          <p:cNvPr id="4" name="Content Placeholder 3"/>
          <p:cNvSpPr>
            <a:spLocks noGrp="1"/>
          </p:cNvSpPr>
          <p:nvPr>
            <p:ph sz="half" idx="2"/>
          </p:nvPr>
        </p:nvSpPr>
        <p:spPr/>
        <p:txBody>
          <a:bodyPr/>
          <a:lstStyle/>
          <a:p>
            <a:r>
              <a:rPr lang="en-US" dirty="0" smtClean="0"/>
              <a:t>Stuart Hall</a:t>
            </a:r>
          </a:p>
          <a:p>
            <a:r>
              <a:rPr lang="en-US" dirty="0" smtClean="0"/>
              <a:t>Race and Gender are lived realities of class difference</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GB" smtClean="0">
                <a:solidFill>
                  <a:srgbClr val="7B9899"/>
                </a:solidFill>
              </a:rPr>
              <a:t>Conclusion</a:t>
            </a:r>
          </a:p>
        </p:txBody>
      </p:sp>
      <p:sp>
        <p:nvSpPr>
          <p:cNvPr id="43011" name="Content Placeholder 2"/>
          <p:cNvSpPr>
            <a:spLocks noGrp="1"/>
          </p:cNvSpPr>
          <p:nvPr>
            <p:ph sz="quarter" idx="1"/>
          </p:nvPr>
        </p:nvSpPr>
        <p:spPr>
          <a:xfrm>
            <a:off x="301625" y="1527175"/>
            <a:ext cx="8504238" cy="4572000"/>
          </a:xfrm>
        </p:spPr>
        <p:txBody>
          <a:bodyPr/>
          <a:lstStyle/>
          <a:p>
            <a:pPr eaLnBrk="1" hangingPunct="1">
              <a:lnSpc>
                <a:spcPct val="80000"/>
              </a:lnSpc>
            </a:pPr>
            <a:r>
              <a:rPr lang="en-GB" sz="2100" smtClean="0">
                <a:latin typeface="Calibri" pitchFamily="34" charset="0"/>
              </a:rPr>
              <a:t>It is the </a:t>
            </a:r>
            <a:r>
              <a:rPr lang="en-GB" sz="2100" i="1" smtClean="0">
                <a:latin typeface="Calibri" pitchFamily="34" charset="0"/>
              </a:rPr>
              <a:t>representational regime </a:t>
            </a:r>
            <a:r>
              <a:rPr lang="en-GB" sz="2100" smtClean="0">
                <a:latin typeface="Calibri" pitchFamily="34" charset="0"/>
              </a:rPr>
              <a:t>(the repertoire of difference/ the sense-making scheme available to us as members of a particular society) that allows us in our everyday lives to make certain distinctions in our ordinary concerning identity. </a:t>
            </a:r>
          </a:p>
          <a:p>
            <a:pPr eaLnBrk="1" hangingPunct="1">
              <a:lnSpc>
                <a:spcPct val="80000"/>
              </a:lnSpc>
              <a:buFont typeface="Wingdings 2" pitchFamily="18" charset="2"/>
              <a:buNone/>
            </a:pPr>
            <a:r>
              <a:rPr lang="en-GB" sz="2100" smtClean="0">
                <a:latin typeface="Calibri" pitchFamily="34" charset="0"/>
              </a:rPr>
              <a:t> </a:t>
            </a:r>
          </a:p>
          <a:p>
            <a:pPr eaLnBrk="1" hangingPunct="1">
              <a:lnSpc>
                <a:spcPct val="80000"/>
              </a:lnSpc>
            </a:pPr>
            <a:r>
              <a:rPr lang="en-GB" sz="2100" smtClean="0">
                <a:latin typeface="Calibri" pitchFamily="34" charset="0"/>
              </a:rPr>
              <a:t>But this is not say that we are passive, docile beings (recall </a:t>
            </a:r>
            <a:r>
              <a:rPr lang="en-GB" sz="2100" i="1" smtClean="0">
                <a:latin typeface="Calibri" pitchFamily="34" charset="0"/>
              </a:rPr>
              <a:t>hypodermic syringe</a:t>
            </a:r>
            <a:r>
              <a:rPr lang="en-GB" sz="2100" smtClean="0">
                <a:latin typeface="Calibri" pitchFamily="34" charset="0"/>
              </a:rPr>
              <a:t> metaphor) entirely subservient to these standards and the power relationships which they rely upon. Instead, there are strategies which individuals and groups, both intentionally and unintentionally, mobilise which ensure that representations are critiqued, subverted and transformed. </a:t>
            </a:r>
          </a:p>
          <a:p>
            <a:pPr eaLnBrk="1" hangingPunct="1">
              <a:lnSpc>
                <a:spcPct val="80000"/>
              </a:lnSpc>
            </a:pPr>
            <a:endParaRPr lang="en-GB" sz="2100" smtClean="0">
              <a:latin typeface="Calibri" pitchFamily="34" charset="0"/>
            </a:endParaRPr>
          </a:p>
          <a:p>
            <a:pPr eaLnBrk="1" hangingPunct="1">
              <a:lnSpc>
                <a:spcPct val="80000"/>
              </a:lnSpc>
            </a:pPr>
            <a:r>
              <a:rPr lang="en-GB" sz="2100" smtClean="0">
                <a:latin typeface="Calibri" pitchFamily="34" charset="0"/>
              </a:rPr>
              <a:t>Key Terms: Representational Regimes,, roles, hegemony, normative, stereotype, binary oppositions, neutral, appropriation. </a:t>
            </a:r>
          </a:p>
          <a:p>
            <a:pPr eaLnBrk="1" hangingPunct="1">
              <a:lnSpc>
                <a:spcPct val="80000"/>
              </a:lnSpc>
              <a:buFont typeface="Wingdings 2" pitchFamily="18" charset="2"/>
              <a:buNone/>
            </a:pPr>
            <a:endParaRPr lang="en-GB" sz="210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rtlCol="0">
            <a:normAutofit fontScale="90000"/>
          </a:bodyPr>
          <a:lstStyle/>
          <a:p>
            <a:pPr eaLnBrk="1" fontAlgn="auto" hangingPunct="1">
              <a:spcAft>
                <a:spcPts val="0"/>
              </a:spcAft>
              <a:defRPr/>
            </a:pPr>
            <a:r>
              <a:rPr lang="en-GB" dirty="0" smtClean="0"/>
              <a:t>Concerns about meanings of culture</a:t>
            </a:r>
            <a:br>
              <a:rPr lang="en-GB" dirty="0" smtClean="0"/>
            </a:br>
            <a:r>
              <a:rPr lang="en-GB" sz="2700" dirty="0" smtClean="0"/>
              <a:t>in post-war Britain</a:t>
            </a:r>
            <a:endParaRPr lang="en-GB" sz="2700" dirty="0"/>
          </a:p>
        </p:txBody>
      </p:sp>
      <p:sp>
        <p:nvSpPr>
          <p:cNvPr id="3" name="Espace réservé du contenu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GB" dirty="0" smtClean="0"/>
              <a:t>Thompson </a:t>
            </a:r>
            <a:r>
              <a:rPr lang="en-GB" dirty="0" smtClean="0"/>
              <a:t>believed in a radical and influential way that</a:t>
            </a:r>
          </a:p>
          <a:p>
            <a:pPr eaLnBrk="1" fontAlgn="auto" hangingPunct="1">
              <a:spcAft>
                <a:spcPts val="0"/>
              </a:spcAft>
              <a:buFont typeface="Arial" pitchFamily="34" charset="0"/>
              <a:buChar char="•"/>
              <a:defRPr/>
            </a:pPr>
            <a:r>
              <a:rPr lang="en-GB" b="1" dirty="0" smtClean="0"/>
              <a:t>“culture involved a whole way of life and thus was not the privilege of any particular class or intellectual elite”</a:t>
            </a:r>
          </a:p>
          <a:p>
            <a:pPr eaLnBrk="1" fontAlgn="auto" hangingPunct="1">
              <a:spcAft>
                <a:spcPts val="0"/>
              </a:spcAft>
              <a:buFont typeface="Arial" pitchFamily="34" charset="0"/>
              <a:buChar char="•"/>
              <a:defRPr/>
            </a:pPr>
            <a:r>
              <a:rPr lang="en-GB" dirty="0" smtClean="0"/>
              <a:t>Williams on his part argued that in the modern world </a:t>
            </a:r>
          </a:p>
          <a:p>
            <a:pPr eaLnBrk="1" fontAlgn="auto" hangingPunct="1">
              <a:spcAft>
                <a:spcPts val="0"/>
              </a:spcAft>
              <a:buFont typeface="Arial" pitchFamily="34" charset="0"/>
              <a:buChar char="•"/>
              <a:defRPr/>
            </a:pPr>
            <a:r>
              <a:rPr lang="en-GB" b="1" dirty="0" smtClean="0"/>
              <a:t>“culture would be so complex that no individual could ever grasp it in its entirety... Culture would therefore always be fragmented, partly unknown and partly unrealized.”  </a:t>
            </a:r>
            <a:endParaRPr lang="en-GB"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476250"/>
            <a:ext cx="8229600" cy="6192838"/>
          </a:xfrm>
        </p:spPr>
        <p:style>
          <a:lnRef idx="2">
            <a:schemeClr val="accent2"/>
          </a:lnRef>
          <a:fillRef idx="1">
            <a:schemeClr val="lt1"/>
          </a:fillRef>
          <a:effectRef idx="0">
            <a:schemeClr val="accent2"/>
          </a:effectRef>
          <a:fontRef idx="minor">
            <a:schemeClr val="dk1"/>
          </a:fontRef>
        </p:style>
        <p:txBody>
          <a:bodyPr rtlCol="0">
            <a:normAutofit/>
          </a:bodyPr>
          <a:lstStyle/>
          <a:p>
            <a:pPr algn="l" eaLnBrk="1" fontAlgn="auto" hangingPunct="1">
              <a:spcAft>
                <a:spcPts val="0"/>
              </a:spcAft>
              <a:defRPr/>
            </a:pPr>
            <a:r>
              <a:rPr lang="en-GB" sz="2400" dirty="0" smtClean="0"/>
              <a:t>Britain in </a:t>
            </a:r>
            <a:r>
              <a:rPr lang="en-GB" sz="2400" dirty="0" smtClean="0"/>
              <a:t>the 1950s these standpoints </a:t>
            </a:r>
            <a:r>
              <a:rPr lang="en-GB" sz="2400" dirty="0" smtClean="0"/>
              <a:t>challenged:</a:t>
            </a:r>
            <a:br>
              <a:rPr lang="en-GB" sz="2400" dirty="0" smtClean="0"/>
            </a:br>
            <a:r>
              <a:rPr lang="en-GB" sz="2400" dirty="0" smtClean="0"/>
              <a:t>- </a:t>
            </a:r>
            <a:r>
              <a:rPr lang="en-GB" sz="2400" dirty="0" smtClean="0"/>
              <a:t>homogeneity of national culture</a:t>
            </a:r>
            <a:br>
              <a:rPr lang="en-GB" sz="2400" dirty="0" smtClean="0"/>
            </a:br>
            <a:r>
              <a:rPr lang="en-GB" sz="2400" dirty="0" smtClean="0"/>
              <a:t>- determined by elite</a:t>
            </a:r>
            <a:br>
              <a:rPr lang="en-GB" sz="2400" dirty="0" smtClean="0"/>
            </a:br>
            <a:r>
              <a:rPr lang="en-GB" sz="2400" dirty="0" smtClean="0"/>
              <a:t>- </a:t>
            </a:r>
            <a:r>
              <a:rPr lang="en-GB" sz="2400" b="1" dirty="0" smtClean="0"/>
              <a:t>The </a:t>
            </a:r>
            <a:r>
              <a:rPr lang="en-GB" sz="2400" b="1" dirty="0" smtClean="0"/>
              <a:t>working -class workers </a:t>
            </a:r>
            <a:r>
              <a:rPr lang="en-GB" sz="2400" dirty="0" smtClean="0"/>
              <a:t>of the late 50s were derided in many quarters as ‘kitchen sink’ authors, their subject matter deemed  a lapse of taste, a degeneration from some ideal of literary production</a:t>
            </a:r>
            <a:r>
              <a:rPr lang="en-GB" sz="2400" dirty="0" smtClean="0"/>
              <a:t>.</a:t>
            </a:r>
            <a:r>
              <a:rPr lang="en-GB" sz="2400" dirty="0" smtClean="0"/>
              <a:t/>
            </a:r>
            <a:br>
              <a:rPr lang="en-GB" sz="2400" dirty="0" smtClean="0"/>
            </a:br>
            <a:r>
              <a:rPr lang="en-GB" sz="2400" dirty="0" smtClean="0"/>
              <a:t/>
            </a:r>
            <a:br>
              <a:rPr lang="en-GB" sz="2400" dirty="0" smtClean="0"/>
            </a:br>
            <a:r>
              <a:rPr lang="en-GB" sz="2400" dirty="0" smtClean="0"/>
              <a:t>Against this view was </a:t>
            </a:r>
            <a:r>
              <a:rPr lang="en-GB" sz="2400" dirty="0" smtClean="0"/>
              <a:t>Williams </a:t>
            </a:r>
            <a:r>
              <a:rPr lang="en-GB" sz="2400" dirty="0" smtClean="0"/>
              <a:t>and Thompson’s argument that</a:t>
            </a:r>
            <a:br>
              <a:rPr lang="en-GB" sz="2400" dirty="0" smtClean="0"/>
            </a:br>
            <a:r>
              <a:rPr lang="en-GB" sz="2400" dirty="0" smtClean="0"/>
              <a:t> </a:t>
            </a:r>
            <a:r>
              <a:rPr lang="en-GB" sz="2400" b="1" dirty="0" smtClean="0"/>
              <a:t>“culture is multi-faceted and includes the products of different class, ethnic and generational groups.”</a:t>
            </a:r>
            <a:r>
              <a:rPr lang="en-GB" sz="2400" dirty="0" smtClean="0"/>
              <a:t/>
            </a:r>
            <a:br>
              <a:rPr lang="en-GB" sz="2400" dirty="0" smtClean="0"/>
            </a:b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68313" y="404812"/>
            <a:ext cx="7488237" cy="606319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auto">
              <a:spcBef>
                <a:spcPts val="0"/>
              </a:spcBef>
              <a:spcAft>
                <a:spcPts val="0"/>
              </a:spcAft>
              <a:defRPr/>
            </a:pPr>
            <a:r>
              <a:rPr lang="en-GB" sz="2800" b="1" dirty="0" smtClean="0"/>
              <a:t>Williams </a:t>
            </a:r>
            <a:r>
              <a:rPr lang="en-GB" sz="2800" b="1" dirty="0"/>
              <a:t>‘view culture as plurivocal , a process, a shifting mass of signs rather than </a:t>
            </a:r>
            <a:r>
              <a:rPr lang="en-GB" sz="2800" b="1" dirty="0" smtClean="0"/>
              <a:t>that </a:t>
            </a:r>
            <a:r>
              <a:rPr lang="en-GB" sz="2800" b="1" dirty="0"/>
              <a:t>could easily be categorized and examined . The same is true of CS that asks for questions instead of providing answers, hard to categorize.  It crossed disciplinary boundaries and questioned assumptions  about the validity of disciplines. It widened into different , often conflicting lines of enquiry. From the outset, it was to challenge the orthodoxies of the academic establishment. The Birmingham Centre embarked on a series of projects that went beyond the limits of the CANONICAL texts studied in Lit Departments. </a:t>
            </a:r>
          </a:p>
          <a:p>
            <a:pPr fontAlgn="auto">
              <a:spcBef>
                <a:spcPts val="0"/>
              </a:spcBef>
              <a:spcAft>
                <a:spcPts val="0"/>
              </a:spcAft>
              <a:defRPr/>
            </a:pPr>
            <a:endParaRPr lang="en-GB"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651125" y="3021013"/>
            <a:ext cx="184150" cy="457200"/>
          </a:xfrm>
          <a:prstGeom prst="rect">
            <a:avLst/>
          </a:prstGeom>
          <a:noFill/>
          <a:ln w="9525">
            <a:noFill/>
            <a:miter lim="800000"/>
            <a:headEnd/>
            <a:tailEnd/>
          </a:ln>
          <a:effectLst/>
        </p:spPr>
        <p:txBody>
          <a:bodyPr wrap="none">
            <a:spAutoFit/>
          </a:bodyPr>
          <a:lstStyle/>
          <a:p>
            <a:endParaRPr lang="en-US" altLang="en-US"/>
          </a:p>
        </p:txBody>
      </p:sp>
      <p:sp>
        <p:nvSpPr>
          <p:cNvPr id="5123" name="Text Box 3"/>
          <p:cNvSpPr txBox="1">
            <a:spLocks noChangeArrowheads="1"/>
          </p:cNvSpPr>
          <p:nvPr/>
        </p:nvSpPr>
        <p:spPr bwMode="auto">
          <a:xfrm>
            <a:off x="395536" y="1268760"/>
            <a:ext cx="4114800" cy="3859518"/>
          </a:xfrm>
          <a:prstGeom prst="rect">
            <a:avLst/>
          </a:prstGeom>
          <a:noFill/>
          <a:ln w="9525">
            <a:noFill/>
            <a:miter lim="800000"/>
            <a:headEnd/>
            <a:tailEnd/>
          </a:ln>
          <a:effectLst/>
        </p:spPr>
        <p:txBody>
          <a:bodyPr>
            <a:spAutoFit/>
          </a:bodyPr>
          <a:lstStyle/>
          <a:p>
            <a:pPr>
              <a:lnSpc>
                <a:spcPct val="80000"/>
              </a:lnSpc>
            </a:pPr>
            <a:endParaRPr lang="en-US" altLang="en-US" dirty="0"/>
          </a:p>
          <a:p>
            <a:pPr>
              <a:lnSpc>
                <a:spcPct val="80000"/>
              </a:lnSpc>
            </a:pPr>
            <a:r>
              <a:rPr lang="en-US" altLang="en-US" b="1" dirty="0"/>
              <a:t> Williams</a:t>
            </a:r>
            <a:r>
              <a:rPr lang="en-US" altLang="en-US" dirty="0"/>
              <a:t> (1970s): Culture includes the </a:t>
            </a:r>
            <a:r>
              <a:rPr lang="en-US" altLang="en-US" dirty="0">
                <a:solidFill>
                  <a:srgbClr val="FF0000"/>
                </a:solidFill>
              </a:rPr>
              <a:t>organization of production,</a:t>
            </a:r>
            <a:r>
              <a:rPr lang="en-US" altLang="en-US" dirty="0"/>
              <a:t> the </a:t>
            </a:r>
            <a:r>
              <a:rPr lang="en-US" altLang="en-US" dirty="0">
                <a:solidFill>
                  <a:srgbClr val="FF0000"/>
                </a:solidFill>
              </a:rPr>
              <a:t>structure</a:t>
            </a:r>
            <a:r>
              <a:rPr lang="en-US" altLang="en-US" dirty="0"/>
              <a:t> of the family, the structure of institutions which express or govern social relationships, the </a:t>
            </a:r>
            <a:r>
              <a:rPr lang="en-US" altLang="en-US" dirty="0">
                <a:solidFill>
                  <a:srgbClr val="FF0000"/>
                </a:solidFill>
              </a:rPr>
              <a:t>characteristic forms</a:t>
            </a:r>
            <a:r>
              <a:rPr lang="en-US" altLang="en-US" dirty="0"/>
              <a:t> through which members of the society communicate</a:t>
            </a:r>
            <a:r>
              <a:rPr lang="en-US" altLang="en-US" dirty="0" smtClean="0"/>
              <a:t>.</a:t>
            </a:r>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a:p>
        </p:txBody>
      </p:sp>
      <p:sp>
        <p:nvSpPr>
          <p:cNvPr id="5" name="Rectangle 4"/>
          <p:cNvSpPr/>
          <p:nvPr/>
        </p:nvSpPr>
        <p:spPr>
          <a:xfrm>
            <a:off x="4211960" y="2852936"/>
            <a:ext cx="4572000" cy="3637919"/>
          </a:xfrm>
          <a:prstGeom prst="rect">
            <a:avLst/>
          </a:prstGeom>
        </p:spPr>
        <p:txBody>
          <a:bodyPr>
            <a:spAutoFit/>
          </a:bodyPr>
          <a:lstStyle/>
          <a:p>
            <a:pPr>
              <a:lnSpc>
                <a:spcPct val="80000"/>
              </a:lnSpc>
              <a:buFontTx/>
              <a:buChar char="•"/>
            </a:pPr>
            <a:r>
              <a:rPr lang="en-US" altLang="en-US" dirty="0" smtClean="0"/>
              <a:t>the culture of common people (working class culture) seen as more authentic than middle- and upper-class culture; derives from experience</a:t>
            </a:r>
          </a:p>
          <a:p>
            <a:pPr>
              <a:lnSpc>
                <a:spcPct val="80000"/>
              </a:lnSpc>
              <a:buFontTx/>
              <a:buChar char="•"/>
            </a:pPr>
            <a:endParaRPr lang="en-US" altLang="en-US" dirty="0" smtClean="0"/>
          </a:p>
          <a:p>
            <a:pPr>
              <a:lnSpc>
                <a:spcPct val="80000"/>
              </a:lnSpc>
              <a:buFontTx/>
              <a:buChar char="•"/>
            </a:pPr>
            <a:r>
              <a:rPr lang="en-US" altLang="en-US" dirty="0" smtClean="0"/>
              <a:t> interest in active appropriation of cultural forms &amp; class struggle in the cultural arena</a:t>
            </a:r>
          </a:p>
          <a:p>
            <a:pPr>
              <a:lnSpc>
                <a:spcPct val="80000"/>
              </a:lnSpc>
              <a:buFontTx/>
              <a:buChar char="•"/>
            </a:pPr>
            <a:endParaRPr lang="en-US" altLang="en-US" dirty="0" smtClean="0"/>
          </a:p>
          <a:p>
            <a:pPr>
              <a:lnSpc>
                <a:spcPct val="80000"/>
              </a:lnSpc>
              <a:buFontTx/>
              <a:buChar char="•"/>
            </a:pPr>
            <a:r>
              <a:rPr lang="en-US" altLang="en-US" dirty="0" smtClean="0"/>
              <a:t>mass culture seen as ‘colonizing’ working class culture; packaged for passive </a:t>
            </a:r>
            <a:r>
              <a:rPr lang="en-US" altLang="en-US" dirty="0" smtClean="0"/>
              <a:t>absorption</a:t>
            </a:r>
          </a:p>
          <a:p>
            <a:pPr>
              <a:lnSpc>
                <a:spcPct val="80000"/>
              </a:lnSpc>
            </a:pPr>
            <a:endParaRPr lang="en-US" altLang="en-US" dirty="0" smtClean="0"/>
          </a:p>
          <a:p>
            <a:pPr>
              <a:lnSpc>
                <a:spcPct val="80000"/>
              </a:lnSpc>
              <a:buFontTx/>
              <a:buChar char="•"/>
            </a:pPr>
            <a:r>
              <a:rPr lang="en-US" altLang="en-US" dirty="0" smtClean="0"/>
              <a:t>working class intellectuals</a:t>
            </a:r>
          </a:p>
          <a:p>
            <a:pPr>
              <a:lnSpc>
                <a:spcPct val="80000"/>
              </a:lnSpc>
              <a:buFontTx/>
              <a:buChar char="•"/>
            </a:pPr>
            <a:endParaRPr lang="en-US" altLang="en-US" dirty="0" smtClean="0"/>
          </a:p>
          <a:p>
            <a:pPr>
              <a:lnSpc>
                <a:spcPct val="80000"/>
              </a:lnSpc>
              <a:buFontTx/>
              <a:buChar char="•"/>
            </a:pPr>
            <a:r>
              <a:rPr lang="en-US" altLang="en-US" dirty="0" smtClean="0"/>
              <a:t> against canonical </a:t>
            </a:r>
            <a:r>
              <a:rPr lang="en-US" altLang="en-US" dirty="0" err="1" smtClean="0"/>
              <a:t>élitism</a:t>
            </a:r>
            <a:r>
              <a:rPr lang="en-US" altLang="en-US" dirty="0" smtClean="0"/>
              <a:t> (high culture)</a:t>
            </a:r>
          </a:p>
          <a:p>
            <a:pPr>
              <a:lnSpc>
                <a:spcPct val="80000"/>
              </a:lnSpc>
              <a:buFontTx/>
              <a:buChar char="•"/>
            </a:pP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3"/>
          <p:cNvSpPr>
            <a:spLocks noChangeArrowheads="1"/>
          </p:cNvSpPr>
          <p:nvPr/>
        </p:nvSpPr>
        <p:spPr bwMode="auto">
          <a:xfrm>
            <a:off x="3562351" y="510117"/>
            <a:ext cx="5199063" cy="5632311"/>
          </a:xfrm>
          <a:prstGeom prst="rect">
            <a:avLst/>
          </a:prstGeom>
          <a:noFill/>
          <a:ln w="9525">
            <a:noFill/>
            <a:miter lim="800000"/>
            <a:headEnd/>
            <a:tailEnd/>
          </a:ln>
        </p:spPr>
        <p:txBody>
          <a:bodyPr>
            <a:spAutoFit/>
          </a:bodyPr>
          <a:lstStyle/>
          <a:p>
            <a:r>
              <a:rPr lang="en-GB" altLang="en-US" dirty="0">
                <a:solidFill>
                  <a:schemeClr val="tx1"/>
                </a:solidFill>
                <a:latin typeface="Times New Roman" pitchFamily="18" charset="0"/>
                <a:cs typeface="Times New Roman" pitchFamily="18" charset="0"/>
              </a:rPr>
              <a:t>“</a:t>
            </a:r>
            <a:r>
              <a:rPr lang="en-US" altLang="ja-JP" dirty="0">
                <a:solidFill>
                  <a:schemeClr val="tx1"/>
                </a:solidFill>
              </a:rPr>
              <a:t>I am trying to rescue the poor </a:t>
            </a:r>
            <a:r>
              <a:rPr lang="en-US" altLang="ja-JP" dirty="0" err="1">
                <a:solidFill>
                  <a:schemeClr val="tx1"/>
                </a:solidFill>
              </a:rPr>
              <a:t>stockinger</a:t>
            </a:r>
            <a:r>
              <a:rPr lang="en-US" altLang="ja-JP" dirty="0">
                <a:solidFill>
                  <a:schemeClr val="tx1"/>
                </a:solidFill>
              </a:rPr>
              <a:t>, the Luddite cropper, the </a:t>
            </a:r>
            <a:r>
              <a:rPr lang="ja-JP" altLang="en-US">
                <a:solidFill>
                  <a:schemeClr val="tx1"/>
                </a:solidFill>
              </a:rPr>
              <a:t>“</a:t>
            </a:r>
            <a:r>
              <a:rPr lang="en-US" altLang="ja-JP" dirty="0">
                <a:solidFill>
                  <a:schemeClr val="tx1"/>
                </a:solidFill>
              </a:rPr>
              <a:t>obsolete</a:t>
            </a:r>
            <a:r>
              <a:rPr lang="ja-JP" altLang="en-US">
                <a:solidFill>
                  <a:schemeClr val="tx1"/>
                </a:solidFill>
              </a:rPr>
              <a:t>”</a:t>
            </a:r>
            <a:r>
              <a:rPr lang="en-US" altLang="ja-JP" dirty="0">
                <a:solidFill>
                  <a:schemeClr val="tx1"/>
                </a:solidFill>
              </a:rPr>
              <a:t> hand-loom weaver, the </a:t>
            </a:r>
            <a:r>
              <a:rPr lang="ja-JP" altLang="en-US">
                <a:solidFill>
                  <a:schemeClr val="tx1"/>
                </a:solidFill>
              </a:rPr>
              <a:t>“</a:t>
            </a:r>
            <a:r>
              <a:rPr lang="en-US" altLang="ja-JP" dirty="0">
                <a:solidFill>
                  <a:schemeClr val="tx1"/>
                </a:solidFill>
              </a:rPr>
              <a:t>utopian</a:t>
            </a:r>
            <a:r>
              <a:rPr lang="ja-JP" altLang="en-US">
                <a:solidFill>
                  <a:schemeClr val="tx1"/>
                </a:solidFill>
              </a:rPr>
              <a:t>”</a:t>
            </a:r>
            <a:r>
              <a:rPr lang="en-US" altLang="ja-JP" dirty="0">
                <a:solidFill>
                  <a:schemeClr val="tx1"/>
                </a:solidFill>
              </a:rPr>
              <a:t> artisan, and even the deluded follower of Joanna Southcott, from the enormous condescension of posterity...</a:t>
            </a:r>
          </a:p>
          <a:p>
            <a:endParaRPr lang="en-US" dirty="0">
              <a:solidFill>
                <a:schemeClr val="tx1"/>
              </a:solidFill>
            </a:endParaRPr>
          </a:p>
          <a:p>
            <a:r>
              <a:rPr lang="en-GB" altLang="en-US" dirty="0" smtClean="0">
                <a:solidFill>
                  <a:schemeClr val="tx1"/>
                </a:solidFill>
                <a:latin typeface="Times New Roman" pitchFamily="18" charset="0"/>
                <a:cs typeface="Times New Roman" pitchFamily="18" charset="0"/>
              </a:rPr>
              <a:t>“</a:t>
            </a:r>
            <a:r>
              <a:rPr lang="en-US" altLang="ja-JP" dirty="0" smtClean="0">
                <a:solidFill>
                  <a:schemeClr val="tx1"/>
                </a:solidFill>
              </a:rPr>
              <a:t>The working class did not rise like the sun at an appointed hour. It was present at its own making.</a:t>
            </a:r>
            <a:endParaRPr lang="en-GB" altLang="ja-JP" dirty="0" smtClean="0">
              <a:solidFill>
                <a:schemeClr val="tx1"/>
              </a:solidFill>
            </a:endParaRPr>
          </a:p>
          <a:p>
            <a:endParaRPr lang="en-US" dirty="0" smtClean="0">
              <a:solidFill>
                <a:schemeClr val="tx1"/>
              </a:solidFill>
            </a:endParaRPr>
          </a:p>
          <a:p>
            <a:r>
              <a:rPr lang="en-US" dirty="0" smtClean="0">
                <a:solidFill>
                  <a:schemeClr val="tx1"/>
                </a:solidFill>
              </a:rPr>
              <a:t> I do not see class as a </a:t>
            </a:r>
            <a:r>
              <a:rPr lang="ja-JP" altLang="en-US" smtClean="0">
                <a:solidFill>
                  <a:schemeClr val="tx1"/>
                </a:solidFill>
              </a:rPr>
              <a:t>“</a:t>
            </a:r>
            <a:r>
              <a:rPr lang="en-US" altLang="ja-JP" dirty="0" smtClean="0">
                <a:solidFill>
                  <a:schemeClr val="tx1"/>
                </a:solidFill>
              </a:rPr>
              <a:t>structure</a:t>
            </a:r>
            <a:r>
              <a:rPr lang="ja-JP" altLang="en-US" smtClean="0">
                <a:solidFill>
                  <a:schemeClr val="tx1"/>
                </a:solidFill>
              </a:rPr>
              <a:t>”</a:t>
            </a:r>
            <a:r>
              <a:rPr lang="en-US" altLang="ja-JP" dirty="0" smtClean="0">
                <a:solidFill>
                  <a:schemeClr val="tx1"/>
                </a:solidFill>
              </a:rPr>
              <a:t>, nor even as a </a:t>
            </a:r>
            <a:r>
              <a:rPr lang="ja-JP" altLang="en-US" smtClean="0">
                <a:solidFill>
                  <a:schemeClr val="tx1"/>
                </a:solidFill>
              </a:rPr>
              <a:t>“</a:t>
            </a:r>
            <a:r>
              <a:rPr lang="en-US" altLang="ja-JP" dirty="0" smtClean="0">
                <a:solidFill>
                  <a:schemeClr val="tx1"/>
                </a:solidFill>
              </a:rPr>
              <a:t>category</a:t>
            </a:r>
            <a:r>
              <a:rPr lang="ja-JP" altLang="en-US" smtClean="0">
                <a:solidFill>
                  <a:schemeClr val="tx1"/>
                </a:solidFill>
              </a:rPr>
              <a:t>”</a:t>
            </a:r>
            <a:r>
              <a:rPr lang="en-US" altLang="ja-JP" dirty="0" smtClean="0">
                <a:solidFill>
                  <a:schemeClr val="tx1"/>
                </a:solidFill>
              </a:rPr>
              <a:t>, but as something which in fact happens (and can be shown to have happened) in human relationships... </a:t>
            </a:r>
          </a:p>
          <a:p>
            <a:endParaRPr lang="en-US" dirty="0" smtClean="0">
              <a:solidFill>
                <a:schemeClr val="tx1"/>
              </a:solidFill>
            </a:endParaRPr>
          </a:p>
          <a:p>
            <a:r>
              <a:rPr lang="en-US" dirty="0" smtClean="0">
                <a:solidFill>
                  <a:schemeClr val="tx1"/>
                </a:solidFill>
              </a:rPr>
              <a:t>Moreover, we cannot have two distinct classes, each with an independent being, and then bring them </a:t>
            </a:r>
            <a:r>
              <a:rPr lang="en-US" i="1" dirty="0" smtClean="0">
                <a:solidFill>
                  <a:schemeClr val="tx1"/>
                </a:solidFill>
              </a:rPr>
              <a:t>into </a:t>
            </a:r>
            <a:r>
              <a:rPr lang="en-US" dirty="0" smtClean="0">
                <a:solidFill>
                  <a:schemeClr val="tx1"/>
                </a:solidFill>
              </a:rPr>
              <a:t>relationship with each other. We cannot have love without lovers, nor deference without squires and </a:t>
            </a:r>
            <a:r>
              <a:rPr lang="en-US" dirty="0" err="1" smtClean="0">
                <a:solidFill>
                  <a:schemeClr val="tx1"/>
                </a:solidFill>
              </a:rPr>
              <a:t>labourers</a:t>
            </a:r>
            <a:r>
              <a:rPr lang="en-US" dirty="0" smtClean="0">
                <a:solidFill>
                  <a:schemeClr val="tx1"/>
                </a:solidFill>
              </a:rPr>
              <a:t>. (p.1)</a:t>
            </a:r>
            <a:r>
              <a:rPr lang="ja-JP" altLang="en-US" smtClean="0">
                <a:solidFill>
                  <a:schemeClr val="tx1"/>
                </a:solidFill>
              </a:rPr>
              <a:t>”</a:t>
            </a:r>
            <a:endParaRPr lang="en-US" altLang="ja-JP" dirty="0" smtClean="0">
              <a:solidFill>
                <a:schemeClr val="tx1"/>
              </a:solidFill>
            </a:endParaRPr>
          </a:p>
          <a:p>
            <a:r>
              <a:rPr lang="en-US" altLang="ja-JP" dirty="0" smtClean="0"/>
              <a:t>E.P. Thompson</a:t>
            </a:r>
            <a:endParaRPr lang="en-GB" altLang="ja-JP" dirty="0">
              <a:solidFill>
                <a:schemeClr val="tx1"/>
              </a:solidFill>
            </a:endParaRPr>
          </a:p>
        </p:txBody>
      </p:sp>
      <p:pic>
        <p:nvPicPr>
          <p:cNvPr id="10242" name="Picture 2" descr="https://upload.wikimedia.org/wikipedia/en/f/fa/The_Making_of_the_English_Working_Class.gif"/>
          <p:cNvPicPr>
            <a:picLocks noChangeAspect="1" noChangeArrowheads="1"/>
          </p:cNvPicPr>
          <p:nvPr/>
        </p:nvPicPr>
        <p:blipFill>
          <a:blip r:embed="rId2" cstate="print"/>
          <a:srcRect/>
          <a:stretch>
            <a:fillRect/>
          </a:stretch>
        </p:blipFill>
        <p:spPr bwMode="auto">
          <a:xfrm>
            <a:off x="323529" y="800100"/>
            <a:ext cx="2824486" cy="4445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651125" y="3021013"/>
            <a:ext cx="184150" cy="457200"/>
          </a:xfrm>
          <a:prstGeom prst="rect">
            <a:avLst/>
          </a:prstGeom>
          <a:noFill/>
          <a:ln w="9525">
            <a:noFill/>
            <a:miter lim="800000"/>
            <a:headEnd/>
            <a:tailEnd/>
          </a:ln>
          <a:effectLst/>
        </p:spPr>
        <p:txBody>
          <a:bodyPr wrap="none">
            <a:spAutoFit/>
          </a:bodyPr>
          <a:lstStyle/>
          <a:p>
            <a:endParaRPr lang="en-US" altLang="en-US"/>
          </a:p>
        </p:txBody>
      </p:sp>
      <p:sp>
        <p:nvSpPr>
          <p:cNvPr id="14339" name="Text Box 3"/>
          <p:cNvSpPr txBox="1">
            <a:spLocks noChangeArrowheads="1"/>
          </p:cNvSpPr>
          <p:nvPr/>
        </p:nvSpPr>
        <p:spPr bwMode="auto">
          <a:xfrm>
            <a:off x="228600" y="609600"/>
            <a:ext cx="8610600" cy="3982629"/>
          </a:xfrm>
          <a:prstGeom prst="rect">
            <a:avLst/>
          </a:prstGeom>
          <a:noFill/>
          <a:ln w="9525">
            <a:noFill/>
            <a:miter lim="800000"/>
            <a:headEnd/>
            <a:tailEnd/>
          </a:ln>
          <a:effectLst/>
        </p:spPr>
        <p:txBody>
          <a:bodyPr>
            <a:spAutoFit/>
          </a:bodyPr>
          <a:lstStyle/>
          <a:p>
            <a:pPr>
              <a:lnSpc>
                <a:spcPct val="80000"/>
              </a:lnSpc>
            </a:pPr>
            <a:r>
              <a:rPr lang="en-US" altLang="en-US" sz="2800" b="1" dirty="0" smtClean="0">
                <a:solidFill>
                  <a:srgbClr val="FF0000"/>
                </a:solidFill>
              </a:rPr>
              <a:t>Cultural Studies and Hegemony?</a:t>
            </a:r>
            <a:endParaRPr lang="en-US" altLang="en-US" dirty="0"/>
          </a:p>
          <a:p>
            <a:pPr>
              <a:lnSpc>
                <a:spcPct val="80000"/>
              </a:lnSpc>
            </a:pPr>
            <a:endParaRPr lang="en-US" altLang="en-US" dirty="0"/>
          </a:p>
          <a:p>
            <a:pPr>
              <a:lnSpc>
                <a:spcPct val="80000"/>
              </a:lnSpc>
              <a:buFontTx/>
              <a:buChar char="•"/>
            </a:pPr>
            <a:r>
              <a:rPr lang="en-US" altLang="en-US" dirty="0"/>
              <a:t> Study of relations between social relations and meanings (how social divisions are made meaningful)</a:t>
            </a:r>
          </a:p>
          <a:p>
            <a:pPr>
              <a:lnSpc>
                <a:spcPct val="80000"/>
              </a:lnSpc>
              <a:buFontTx/>
              <a:buChar char="•"/>
            </a:pPr>
            <a:endParaRPr lang="en-US" altLang="en-US" dirty="0"/>
          </a:p>
          <a:p>
            <a:pPr>
              <a:lnSpc>
                <a:spcPct val="80000"/>
              </a:lnSpc>
              <a:buFontTx/>
              <a:buChar char="•"/>
            </a:pPr>
            <a:r>
              <a:rPr lang="en-US" altLang="en-US" dirty="0">
                <a:solidFill>
                  <a:srgbClr val="FF0000"/>
                </a:solidFill>
              </a:rPr>
              <a:t> Culture</a:t>
            </a:r>
            <a:r>
              <a:rPr lang="en-US" altLang="en-US" dirty="0"/>
              <a:t> is terrain on which </a:t>
            </a:r>
            <a:r>
              <a:rPr lang="en-US" altLang="en-US" dirty="0">
                <a:solidFill>
                  <a:srgbClr val="FF0000"/>
                </a:solidFill>
              </a:rPr>
              <a:t>hegemony</a:t>
            </a:r>
            <a:r>
              <a:rPr lang="en-US" altLang="en-US" dirty="0"/>
              <a:t> (ideological representations of class, gender, race) are enforced, and contested by social groups validating their experience</a:t>
            </a:r>
          </a:p>
          <a:p>
            <a:pPr>
              <a:lnSpc>
                <a:spcPct val="80000"/>
              </a:lnSpc>
              <a:buFontTx/>
              <a:buChar char="•"/>
            </a:pPr>
            <a:endParaRPr lang="en-US" altLang="en-US" dirty="0"/>
          </a:p>
          <a:p>
            <a:pPr>
              <a:lnSpc>
                <a:spcPct val="80000"/>
              </a:lnSpc>
              <a:buFontTx/>
              <a:buChar char="•"/>
            </a:pPr>
            <a:r>
              <a:rPr lang="en-US" altLang="en-US" dirty="0"/>
              <a:t> Hegemony operates in the realm of representations and consciousness; implies power inequality in different segments of society; naturalizes a class ideology and renders it in the form of common sense; it is exercised through ‘</a:t>
            </a:r>
            <a:r>
              <a:rPr lang="en-US" altLang="en-US" dirty="0" err="1"/>
              <a:t>authority’not</a:t>
            </a:r>
            <a:r>
              <a:rPr lang="en-US" altLang="en-US" dirty="0"/>
              <a:t> physical force; it operates through institutions (educational system, media and the family)</a:t>
            </a:r>
          </a:p>
          <a:p>
            <a:pPr>
              <a:lnSpc>
                <a:spcPct val="80000"/>
              </a:lnSpc>
              <a:buFontTx/>
              <a:buChar char="•"/>
            </a:pPr>
            <a:endParaRPr lang="en-US" altLang="en-US" dirty="0"/>
          </a:p>
          <a:p>
            <a:pPr>
              <a:lnSpc>
                <a:spcPct val="80000"/>
              </a:lnSpc>
              <a:buFontTx/>
              <a:buChar char="•"/>
            </a:pPr>
            <a:r>
              <a:rPr lang="en-US" altLang="en-US" dirty="0"/>
              <a:t> Cultural studies focus on analysis of cultural forms and their meaning in the context of power relations in society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p:txBody>
          <a:bodyPr/>
          <a:lstStyle/>
          <a:p>
            <a:pPr eaLnBrk="1" hangingPunct="1"/>
            <a:r>
              <a:rPr lang="en-GB" smtClean="0">
                <a:solidFill>
                  <a:srgbClr val="7B9899"/>
                </a:solidFill>
              </a:rPr>
              <a:t>Representation and Identity</a:t>
            </a:r>
          </a:p>
        </p:txBody>
      </p:sp>
      <p:sp>
        <p:nvSpPr>
          <p:cNvPr id="14339" name="Content Placeholder 5"/>
          <p:cNvSpPr>
            <a:spLocks noGrp="1"/>
          </p:cNvSpPr>
          <p:nvPr>
            <p:ph sz="quarter" idx="1"/>
          </p:nvPr>
        </p:nvSpPr>
        <p:spPr>
          <a:xfrm>
            <a:off x="301625" y="1527175"/>
            <a:ext cx="8504238" cy="4572000"/>
          </a:xfrm>
        </p:spPr>
        <p:txBody>
          <a:bodyPr/>
          <a:lstStyle/>
          <a:p>
            <a:pPr algn="just" eaLnBrk="1" hangingPunct="1"/>
            <a:r>
              <a:rPr lang="en-GB" sz="2400" smtClean="0"/>
              <a:t>A basic definition of representation: “to describe, or depict something; to call it up in the mind by description, portrayal or imagination. To represent also means to symbolise, to stand for, to be a specimen of or to substitute for  (Davis 2009: 79).” Quite simply, a image and text has meaning ‘written’ into it.</a:t>
            </a:r>
          </a:p>
          <a:p>
            <a:pPr algn="just" eaLnBrk="1" hangingPunct="1">
              <a:buFont typeface="Arial" pitchFamily="34" charset="0"/>
              <a:buNone/>
            </a:pPr>
            <a:endParaRPr lang="en-GB" sz="24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Difference</a:t>
            </a:r>
            <a:endParaRPr lang="en-US" dirty="0"/>
          </a:p>
        </p:txBody>
      </p:sp>
      <p:sp>
        <p:nvSpPr>
          <p:cNvPr id="15363" name="Content Placeholder 2"/>
          <p:cNvSpPr>
            <a:spLocks noGrp="1"/>
          </p:cNvSpPr>
          <p:nvPr>
            <p:ph sz="quarter" idx="1"/>
          </p:nvPr>
        </p:nvSpPr>
        <p:spPr>
          <a:xfrm>
            <a:off x="301625" y="1527175"/>
            <a:ext cx="8504238" cy="4572000"/>
          </a:xfrm>
        </p:spPr>
        <p:txBody>
          <a:bodyPr/>
          <a:lstStyle/>
          <a:p>
            <a:pPr eaLnBrk="1" hangingPunct="1"/>
            <a:r>
              <a:rPr lang="en-GB" sz="2800" smtClean="0"/>
              <a:t>Social groups categorised and classified</a:t>
            </a:r>
          </a:p>
          <a:p>
            <a:pPr eaLnBrk="1" hangingPunct="1"/>
            <a:r>
              <a:rPr lang="en-GB" sz="2800" smtClean="0"/>
              <a:t>Who does this?</a:t>
            </a:r>
          </a:p>
          <a:p>
            <a:pPr eaLnBrk="1" hangingPunct="1"/>
            <a:r>
              <a:rPr lang="en-GB" sz="2800" smtClean="0"/>
              <a:t>State, media for eg. </a:t>
            </a:r>
          </a:p>
          <a:p>
            <a:pPr eaLnBrk="1" hangingPunct="1"/>
            <a:r>
              <a:rPr lang="en-GB" sz="2800" smtClean="0"/>
              <a:t>Major axes: Gender, race, class etc. </a:t>
            </a:r>
          </a:p>
          <a:p>
            <a:pPr eaLnBrk="1" hangingPunct="1"/>
            <a:r>
              <a:rPr lang="en-GB" sz="2800" smtClean="0"/>
              <a:t>How does this come to be represented</a:t>
            </a:r>
          </a:p>
          <a:p>
            <a:pPr eaLnBrk="1" hangingPunct="1"/>
            <a:r>
              <a:rPr lang="en-GB" sz="2800" smtClean="0"/>
              <a:t>With regard to the representation of </a:t>
            </a:r>
            <a:r>
              <a:rPr lang="en-GB" sz="2800" i="1" smtClean="0"/>
              <a:t>difference: </a:t>
            </a:r>
            <a:r>
              <a:rPr lang="en-GB" sz="2800" smtClean="0"/>
              <a:t>the portrayal by image and text applies to social </a:t>
            </a:r>
            <a:r>
              <a:rPr lang="en-GB" sz="2800" i="1" smtClean="0"/>
              <a:t>groups </a:t>
            </a:r>
            <a:r>
              <a:rPr lang="en-GB" sz="2800" smtClean="0"/>
              <a:t>and </a:t>
            </a:r>
            <a:r>
              <a:rPr lang="en-GB" sz="2800" i="1" smtClean="0"/>
              <a:t>identities</a:t>
            </a:r>
            <a:r>
              <a:rPr lang="en-GB" sz="2800" smtClean="0"/>
              <a:t>.</a:t>
            </a:r>
          </a:p>
          <a:p>
            <a:pPr eaLnBrk="1" hangingPunct="1"/>
            <a:endParaRPr lang="en-US" smtClean="0"/>
          </a:p>
        </p:txBody>
      </p:sp>
    </p:spTree>
  </p:cSld>
  <p:clrMapOvr>
    <a:masterClrMapping/>
  </p:clrMapOvr>
  <p:transition/>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TotalTime>
  <Words>1177</Words>
  <Application>Microsoft Office PowerPoint</Application>
  <PresentationFormat>On-screen Show (4:3)</PresentationFormat>
  <Paragraphs>108</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Thème Office</vt:lpstr>
      <vt:lpstr>Raymond Williams, EP Thompson and Stuart Hall and Cultural Studies </vt:lpstr>
      <vt:lpstr>Concerns about meanings of culture in post-war Britain</vt:lpstr>
      <vt:lpstr>Britain in the 1950s these standpoints challenged: - homogeneity of national culture - determined by elite - The working -class workers of the late 50s were derided in many quarters as ‘kitchen sink’ authors, their subject matter deemed  a lapse of taste, a degeneration from some ideal of literary production.  Against this view was Williams and Thompson’s argument that  “culture is multi-faceted and includes the products of different class, ethnic and generational groups.” </vt:lpstr>
      <vt:lpstr>Slide 4</vt:lpstr>
      <vt:lpstr>Slide 5</vt:lpstr>
      <vt:lpstr>Slide 6</vt:lpstr>
      <vt:lpstr>Slide 7</vt:lpstr>
      <vt:lpstr>Representation and Identity</vt:lpstr>
      <vt:lpstr>Difference</vt:lpstr>
      <vt:lpstr>Stuart Hall – Key Theorist</vt:lpstr>
      <vt:lpstr>Mass Media and Representation</vt:lpstr>
      <vt:lpstr>Slide 12</vt:lpstr>
      <vt:lpstr>Amir Khan and British Identity</vt:lpstr>
      <vt:lpstr>Difference and power</vt:lpstr>
      <vt:lpstr>Slide 15</vt:lpstr>
      <vt:lpstr>Stereotype</vt:lpstr>
      <vt:lpstr>Hegemony</vt:lpstr>
      <vt:lpstr>Critique of Williams and Thompson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Cultural Studies?</dc:title>
  <dc:creator>msrssvk2</dc:creator>
  <cp:lastModifiedBy>TECH GUEST HOUSE</cp:lastModifiedBy>
  <cp:revision>48</cp:revision>
  <dcterms:created xsi:type="dcterms:W3CDTF">2011-03-15T17:13:24Z</dcterms:created>
  <dcterms:modified xsi:type="dcterms:W3CDTF">2017-12-12T17:50:12Z</dcterms:modified>
</cp:coreProperties>
</file>