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27"/>
  </p:notesMasterIdLst>
  <p:sldIdLst>
    <p:sldId id="305" r:id="rId2"/>
    <p:sldId id="293" r:id="rId3"/>
    <p:sldId id="298" r:id="rId4"/>
    <p:sldId id="261" r:id="rId5"/>
    <p:sldId id="262" r:id="rId6"/>
    <p:sldId id="260" r:id="rId7"/>
    <p:sldId id="263" r:id="rId8"/>
    <p:sldId id="264" r:id="rId9"/>
    <p:sldId id="265" r:id="rId10"/>
    <p:sldId id="301" r:id="rId11"/>
    <p:sldId id="302" r:id="rId12"/>
    <p:sldId id="266" r:id="rId13"/>
    <p:sldId id="267" r:id="rId14"/>
    <p:sldId id="268" r:id="rId15"/>
    <p:sldId id="269" r:id="rId16"/>
    <p:sldId id="286" r:id="rId17"/>
    <p:sldId id="287" r:id="rId18"/>
    <p:sldId id="303" r:id="rId19"/>
    <p:sldId id="304" r:id="rId20"/>
    <p:sldId id="272" r:id="rId21"/>
    <p:sldId id="277" r:id="rId22"/>
    <p:sldId id="288" r:id="rId23"/>
    <p:sldId id="278" r:id="rId24"/>
    <p:sldId id="289" r:id="rId25"/>
    <p:sldId id="299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2374" autoAdjust="0"/>
  </p:normalViewPr>
  <p:slideViewPr>
    <p:cSldViewPr>
      <p:cViewPr>
        <p:scale>
          <a:sx n="67" d="100"/>
          <a:sy n="67" d="100"/>
        </p:scale>
        <p:origin x="-2058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5066CBA-97DB-49B1-A99C-C2844E3BE8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5AB359-3382-4EE1-9D77-9D8F395C7702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993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marL="228600" indent="-228600" eaLnBrk="1" hangingPunct="1"/>
            <a:endParaRPr lang="en-GB" sz="140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EDEC9C-3A00-4351-B908-797D04C60630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47107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marL="228600" indent="-228600" eaLnBrk="1" hangingPunct="1"/>
            <a:endParaRPr lang="en-GB" sz="14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21DCD0-6BED-4C3B-970D-5DBA07CA1538}" type="slidenum">
              <a:rPr lang="en-US"/>
              <a:pPr/>
              <a:t>18</a:t>
            </a:fld>
            <a:endParaRPr lang="en-US"/>
          </a:p>
        </p:txBody>
      </p:sp>
      <p:sp>
        <p:nvSpPr>
          <p:cNvPr id="819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24911-3970-4C7B-BA13-11B5A802167A}" type="slidenum">
              <a:rPr lang="en-US"/>
              <a:pPr/>
              <a:t>19</a:t>
            </a:fld>
            <a:endParaRPr lang="en-US"/>
          </a:p>
        </p:txBody>
      </p:sp>
      <p:sp>
        <p:nvSpPr>
          <p:cNvPr id="696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D0BB98-0EBD-4BBB-833B-76443BDEE5DB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49155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marL="228600" indent="-228600" eaLnBrk="1" hangingPunct="1"/>
            <a:endParaRPr lang="en-GB" sz="140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8B7096-C530-4292-98F4-1690279BA702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5017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marL="228600" indent="-228600" eaLnBrk="1" hangingPunct="1"/>
            <a:endParaRPr lang="en-GB" sz="140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221DCB-283A-413D-8CD5-AE574020BF92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51203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marL="228600" indent="-228600" eaLnBrk="1" hangingPunct="1"/>
            <a:endParaRPr lang="en-GB" sz="14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1F05A2-33CF-4BBF-9528-18697B666B37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40963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marL="228600" indent="-228600" eaLnBrk="1" hangingPunct="1"/>
            <a:endParaRPr lang="en-GB" sz="14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2BC11F-DA8F-428E-BF72-514D5CA9D3AE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41987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marL="228600" indent="-228600" eaLnBrk="1" hangingPunct="1"/>
            <a:endParaRPr lang="en-GB" smtClean="0"/>
          </a:p>
          <a:p>
            <a:pPr marL="228600" indent="-228600" eaLnBrk="1" hangingPunct="1"/>
            <a:endParaRPr lang="en-GB" sz="14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6FB1C2-3130-4F24-947D-B126457960E4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43011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marL="228600" indent="-228600" eaLnBrk="1" hangingPunct="1"/>
            <a:endParaRPr lang="en-GB" sz="14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518A4E-A523-40E4-BD1E-770226945009}" type="slidenum">
              <a:rPr lang="en-US"/>
              <a:pPr/>
              <a:t>10</a:t>
            </a:fld>
            <a:endParaRPr lang="en-US"/>
          </a:p>
        </p:txBody>
      </p:sp>
      <p:sp>
        <p:nvSpPr>
          <p:cNvPr id="4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ABC1B7-5BC2-434F-9311-EB320CCC050F}" type="slidenum">
              <a:rPr lang="en-US"/>
              <a:pPr/>
              <a:t>11</a:t>
            </a:fld>
            <a:endParaRPr lang="en-US"/>
          </a:p>
        </p:txBody>
      </p:sp>
      <p:sp>
        <p:nvSpPr>
          <p:cNvPr id="798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D69012-34EA-46F8-B7E5-291C522DE7AC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44035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marL="228600" indent="-228600" eaLnBrk="1" hangingPunct="1"/>
            <a:endParaRPr lang="en-GB" sz="140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55CB9E-A771-42FE-8202-CB50E3E680A9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4505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marL="228600" indent="-228600" eaLnBrk="1" hangingPunct="1"/>
            <a:endParaRPr lang="en-GB" sz="14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9ACFA9-AF26-4C79-BF3F-EDB621ECEA0F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46083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marL="228600" indent="-228600" eaLnBrk="1" hangingPunct="1"/>
            <a:endParaRPr lang="en-GB" sz="14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42050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2051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13C92C-EAE1-45D8-B3DE-E513D80FD5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0BA4E-7E5F-4C0F-8A90-81D040562A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5C752-6076-4D65-B2C4-D2C9559594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28B7E-3978-47FC-AED5-0B41E55150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DB605-B736-49AF-987B-841D776DDE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84373-D7CE-4675-AAFC-6BCD911B67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6F525-CE1E-4899-878D-5AF58DA7D5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0D5C7-A49B-4E6D-8FDC-76D81E995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201B7-7B87-427E-8743-86558CEB3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E2129-F946-4AE2-A2A0-1AA38622D2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246401-ED64-43BD-93CF-A38DFF9374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096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6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6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6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7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7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7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7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7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7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7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097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7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8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8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8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8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8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8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8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8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8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8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79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0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9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9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9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84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099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9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99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0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0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0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0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7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0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0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0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0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0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1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1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1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1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38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9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1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2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3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046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47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48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49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4102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2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09F01EC-B3BE-49B1-BDCD-684874F7D4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8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en.wikipedia.org/wiki/File:Leonardo_da_Vinci,_Salvator_Mundi,_c.1500,_oil_on_walnut,_45.4_%C3%97_65.6_cm.jpg" TargetMode="Externa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Theories and Practices of </a:t>
            </a:r>
            <a:r>
              <a:rPr lang="en-GB" dirty="0"/>
              <a:t>P</a:t>
            </a:r>
            <a:r>
              <a:rPr lang="en-GB" dirty="0" smtClean="0"/>
              <a:t>opular Culture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Day 2: Frankfurt School</a:t>
            </a:r>
            <a:endParaRPr lang="en-GB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/>
              <a:t>Mass society</a:t>
            </a:r>
            <a:endParaRPr lang="en-US" sz="400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Middle of 19</a:t>
            </a:r>
            <a:r>
              <a:rPr lang="en-GB" baseline="30000"/>
              <a:t>th</a:t>
            </a:r>
            <a:r>
              <a:rPr lang="en-GB"/>
              <a:t> century onwards</a:t>
            </a:r>
          </a:p>
          <a:p>
            <a:r>
              <a:rPr lang="en-GB"/>
              <a:t>Industrialisation, standardisation, urbanisation</a:t>
            </a:r>
          </a:p>
          <a:p>
            <a:pPr lvl="1"/>
            <a:r>
              <a:rPr lang="en-GB"/>
              <a:t>Democracy and universal education</a:t>
            </a:r>
          </a:p>
          <a:p>
            <a:r>
              <a:rPr lang="en-GB"/>
              <a:t>Population densely located spatially but distant socially</a:t>
            </a:r>
          </a:p>
          <a:p>
            <a:pPr lvl="1"/>
            <a:r>
              <a:rPr lang="en-GB"/>
              <a:t>Individuals vulnerable to manipulation and persuasion as no force of tradition</a:t>
            </a:r>
          </a:p>
          <a:p>
            <a:endParaRPr lang="en-GB"/>
          </a:p>
          <a:p>
            <a:endParaRPr lang="en-GB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/>
              <a:t>Mass Communication</a:t>
            </a:r>
            <a:endParaRPr lang="en-US" sz="400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End of 19</a:t>
            </a:r>
            <a:r>
              <a:rPr lang="en-GB" baseline="30000"/>
              <a:t>th</a:t>
            </a:r>
            <a:r>
              <a:rPr lang="en-GB"/>
              <a:t> century</a:t>
            </a:r>
          </a:p>
          <a:p>
            <a:pPr lvl="1"/>
            <a:r>
              <a:rPr lang="en-GB"/>
              <a:t>Cinema and radio broadcasting, telephone</a:t>
            </a:r>
          </a:p>
          <a:p>
            <a:r>
              <a:rPr lang="en-GB"/>
              <a:t>Relied on urban density</a:t>
            </a:r>
          </a:p>
          <a:p>
            <a:pPr lvl="1"/>
            <a:r>
              <a:rPr lang="en-GB"/>
              <a:t>Even now on trip to London no mobile phone signal (O2)</a:t>
            </a:r>
          </a:p>
          <a:p>
            <a:r>
              <a:rPr lang="en-GB"/>
              <a:t>Not confuse ‘mass’ with universal</a:t>
            </a:r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908050"/>
            <a:ext cx="8532813" cy="792163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smtClean="0">
                <a:solidFill>
                  <a:srgbClr val="6D009D"/>
                </a:solidFill>
              </a:rPr>
              <a:t>From mass culture to the culture industries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755650" y="2420938"/>
            <a:ext cx="7869238" cy="3724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sz="2800"/>
              <a:t>  People working in industry, consume cultural products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2800"/>
              <a:t>But these cultural products are not work of inspiration or high art, rather also commodities like the model T Ford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2800"/>
              <a:t>Culture industries</a:t>
            </a:r>
          </a:p>
          <a:p>
            <a:pPr>
              <a:spcBef>
                <a:spcPct val="50000"/>
              </a:spcBef>
            </a:pPr>
            <a:endParaRPr lang="en-GB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468313" y="1844675"/>
            <a:ext cx="81565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2800" b="1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39750" y="981075"/>
            <a:ext cx="7991475" cy="27162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b="1"/>
              <a:t>Mass culture = </a:t>
            </a:r>
            <a:r>
              <a:rPr lang="en-GB" sz="2800"/>
              <a:t>mass production of</a:t>
            </a:r>
            <a:r>
              <a:rPr lang="en-GB" sz="2800" b="1"/>
              <a:t> </a:t>
            </a:r>
            <a:r>
              <a:rPr lang="en-GB" sz="2800"/>
              <a:t>standardised </a:t>
            </a:r>
            <a:r>
              <a:rPr lang="en-GB" sz="2800" i="1"/>
              <a:t>cultural</a:t>
            </a:r>
            <a:r>
              <a:rPr lang="en-GB" sz="2800"/>
              <a:t> goods for mass consumption</a:t>
            </a:r>
          </a:p>
          <a:p>
            <a:pPr>
              <a:spcBef>
                <a:spcPct val="50000"/>
              </a:spcBef>
            </a:pPr>
            <a:endParaRPr lang="en-GB" sz="1200"/>
          </a:p>
          <a:p>
            <a:pPr>
              <a:spcBef>
                <a:spcPct val="50000"/>
              </a:spcBef>
            </a:pPr>
            <a:r>
              <a:rPr lang="en-GB" sz="2800" b="1"/>
              <a:t>Culture Industry </a:t>
            </a:r>
            <a:r>
              <a:rPr lang="en-GB" sz="2800" i="1"/>
              <a:t>produces</a:t>
            </a:r>
            <a:r>
              <a:rPr lang="en-GB" sz="2800" b="1"/>
              <a:t> </a:t>
            </a:r>
            <a:r>
              <a:rPr lang="en-GB" sz="2800"/>
              <a:t>mass culture imposed on people through media. Art, TV, film, music etc commercialised / industrialised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7584" y="4293096"/>
            <a:ext cx="6840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https://www.youtube.com/watch?v=4YGnPgtWhsw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11188" y="620713"/>
            <a:ext cx="7724775" cy="51196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3200"/>
              <a:t>‘Movies and radio need no longer pretend to be art. The truth that they are just business is made into an </a:t>
            </a:r>
            <a:r>
              <a:rPr lang="en-GB" sz="3200" i="1"/>
              <a:t>ideology</a:t>
            </a:r>
            <a:r>
              <a:rPr lang="en-GB" sz="3200"/>
              <a:t> in order to justify the rubbish they deliberately produce. They call themselves industries; and when their directors’ incomes are published, any doubt about the social utility of the finished product is removed’ </a:t>
            </a:r>
          </a:p>
          <a:p>
            <a:pPr algn="ctr">
              <a:spcBef>
                <a:spcPct val="50000"/>
              </a:spcBef>
            </a:pPr>
            <a:r>
              <a:rPr lang="en-GB" sz="2800" b="1"/>
              <a:t>(Adorno and Horkheimer 1944)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611188" y="981075"/>
            <a:ext cx="7848600" cy="41857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b="1" dirty="0" smtClean="0"/>
              <a:t>Ideology</a:t>
            </a:r>
            <a:endParaRPr lang="en-GB" sz="28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2800" dirty="0"/>
              <a:t>  Mass culture – deceives and manipulates, </a:t>
            </a:r>
            <a:r>
              <a:rPr lang="en-GB" sz="2800" dirty="0" err="1"/>
              <a:t>ie</a:t>
            </a:r>
            <a:r>
              <a:rPr lang="en-GB" sz="2800" dirty="0"/>
              <a:t> present an ideology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2800" dirty="0"/>
              <a:t>Not concerned with material conditions (</a:t>
            </a:r>
            <a:r>
              <a:rPr lang="en-GB" sz="2800" dirty="0" err="1"/>
              <a:t>ie</a:t>
            </a:r>
            <a:r>
              <a:rPr lang="en-GB" sz="2800" dirty="0"/>
              <a:t> poverty or true needs) but pacified by images of consumption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2800" dirty="0"/>
              <a:t>True needs are to be creative, autonomous and independent (</a:t>
            </a:r>
            <a:r>
              <a:rPr lang="en-GB" sz="2800" dirty="0" err="1"/>
              <a:t>ie</a:t>
            </a:r>
            <a:r>
              <a:rPr lang="en-GB" sz="2800" dirty="0"/>
              <a:t> enlightenment man)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mtClean="0"/>
              <a:t>Marcuse</a:t>
            </a:r>
            <a:endParaRPr lang="en-US" smtClean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mtClean="0">
                <a:effectLst/>
              </a:rPr>
              <a:t>Marcuse: false needs are created by advertising and standardised, repetitious media objects</a:t>
            </a:r>
          </a:p>
          <a:p>
            <a:pPr eaLnBrk="1" hangingPunct="1">
              <a:defRPr/>
            </a:pPr>
            <a:r>
              <a:rPr lang="en-GB" smtClean="0">
                <a:effectLst/>
              </a:rPr>
              <a:t>  No space for audience to think and critique – the logic of capitalism is absorbed into their minds</a:t>
            </a:r>
          </a:p>
          <a:p>
            <a:pPr eaLnBrk="1" hangingPunct="1">
              <a:defRPr/>
            </a:pPr>
            <a:r>
              <a:rPr lang="en-GB" smtClean="0">
                <a:effectLst/>
              </a:rPr>
              <a:t>  ‘One dimensional man’ (Marcuse)</a:t>
            </a:r>
          </a:p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mtClean="0"/>
              <a:t>Adorno on culture industry</a:t>
            </a:r>
            <a:endParaRPr lang="en-US" smtClean="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800" dirty="0" smtClean="0"/>
              <a:t>Ideology that creates a product that is seen as unique but comes out of a standard production system (the studio)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dirty="0" smtClean="0"/>
              <a:t>Culture industry is all powerful and masses powerless.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dirty="0" smtClean="0"/>
              <a:t>Creates conformity and lack of critical awareness of society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dirty="0" smtClean="0"/>
              <a:t>Audiences are infantilised by media (and correspondingly by </a:t>
            </a:r>
            <a:r>
              <a:rPr lang="en-GB" sz="2800" dirty="0" smtClean="0"/>
              <a:t>society)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/>
              <a:t>Mass Society and Media</a:t>
            </a:r>
            <a:endParaRPr lang="en-US" sz="4000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/>
              <a:t>‘gullibility, fickleness, herd-prejudice, lowness of taste and habit (Raymond Williams, </a:t>
            </a:r>
            <a:r>
              <a:rPr lang="en-GB" i="1"/>
              <a:t>The Long Revolution,</a:t>
            </a:r>
            <a:r>
              <a:rPr lang="en-GB"/>
              <a:t>1961: 289)</a:t>
            </a:r>
          </a:p>
          <a:p>
            <a:pPr>
              <a:lnSpc>
                <a:spcPct val="90000"/>
              </a:lnSpc>
            </a:pPr>
            <a:r>
              <a:rPr lang="en-GB"/>
              <a:t>Negative connotations</a:t>
            </a:r>
          </a:p>
          <a:p>
            <a:pPr lvl="1">
              <a:lnSpc>
                <a:spcPct val="90000"/>
              </a:lnSpc>
            </a:pPr>
            <a:r>
              <a:rPr lang="en-GB"/>
              <a:t>Listeners, viewers, readers are ‘dupes’</a:t>
            </a:r>
          </a:p>
          <a:p>
            <a:pPr lvl="1">
              <a:lnSpc>
                <a:spcPct val="90000"/>
              </a:lnSpc>
            </a:pPr>
            <a:r>
              <a:rPr lang="en-GB"/>
              <a:t>Couch potatoes, ie passive acceptance</a:t>
            </a:r>
          </a:p>
          <a:p>
            <a:pPr>
              <a:lnSpc>
                <a:spcPct val="90000"/>
              </a:lnSpc>
            </a:pPr>
            <a:r>
              <a:rPr lang="en-GB"/>
              <a:t>Examples of opening broadcast</a:t>
            </a:r>
          </a:p>
          <a:p>
            <a:pPr>
              <a:lnSpc>
                <a:spcPct val="90000"/>
              </a:lnSpc>
            </a:pPr>
            <a:r>
              <a:rPr lang="en-GB"/>
              <a:t>Model of media: ‘hypodermic syringe’</a:t>
            </a:r>
          </a:p>
          <a:p>
            <a:pPr>
              <a:lnSpc>
                <a:spcPct val="90000"/>
              </a:lnSpc>
            </a:pPr>
            <a:endParaRPr lang="en-GB"/>
          </a:p>
          <a:p>
            <a:pPr>
              <a:lnSpc>
                <a:spcPct val="90000"/>
              </a:lnSpc>
            </a:pPr>
            <a:endParaRPr lang="en-GB"/>
          </a:p>
          <a:p>
            <a:pPr>
              <a:lnSpc>
                <a:spcPct val="90000"/>
              </a:lnSpc>
            </a:pPr>
            <a:endParaRPr lang="en-GB"/>
          </a:p>
          <a:p>
            <a:pPr>
              <a:lnSpc>
                <a:spcPct val="90000"/>
              </a:lnSpc>
            </a:pPr>
            <a:endParaRPr lang="en-GB"/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  <p:bldP spid="8089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/>
              <a:t>Mass Media</a:t>
            </a:r>
            <a:endParaRPr lang="en-US" sz="400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Less to do with nature of broadcast – to large population</a:t>
            </a:r>
          </a:p>
          <a:p>
            <a:r>
              <a:rPr lang="en-GB"/>
              <a:t>More about the way that the audience is perceived</a:t>
            </a:r>
          </a:p>
          <a:p>
            <a:r>
              <a:rPr lang="en-GB"/>
              <a:t>‘no masses; there are only ways of seeing people as masses’ (Raymond Williams, </a:t>
            </a:r>
            <a:r>
              <a:rPr lang="en-GB" i="1"/>
              <a:t>The Long Revolution,</a:t>
            </a:r>
            <a:r>
              <a:rPr lang="en-GB"/>
              <a:t>1961: 289)</a:t>
            </a:r>
          </a:p>
          <a:p>
            <a:endParaRPr lang="en-GB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Marxist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 smtClean="0"/>
          </a:p>
          <a:p>
            <a:pPr marL="0" indent="0">
              <a:buFont typeface="Wingdings" pitchFamily="2" charset="2"/>
              <a:buNone/>
              <a:defRPr/>
            </a:pPr>
            <a:r>
              <a:rPr lang="en-GB" dirty="0" smtClean="0"/>
              <a:t>Ideas are the production of social class and </a:t>
            </a:r>
            <a:r>
              <a:rPr lang="en-GB" dirty="0" smtClean="0"/>
              <a:t>institutions</a:t>
            </a:r>
            <a:endParaRPr lang="en-GB" dirty="0" smtClean="0"/>
          </a:p>
          <a:p>
            <a:pPr marL="0" indent="0">
              <a:buFont typeface="Wingdings" pitchFamily="2" charset="2"/>
              <a:buNone/>
              <a:defRPr/>
            </a:pPr>
            <a:r>
              <a:rPr lang="en-GB" dirty="0" smtClean="0"/>
              <a:t>Ideas reflect the economic position of the promoters and developers of these ideas</a:t>
            </a:r>
            <a:endParaRPr lang="en-GB" dirty="0"/>
          </a:p>
        </p:txBody>
      </p:sp>
      <p:pic>
        <p:nvPicPr>
          <p:cNvPr id="5124" name="Picture 7" descr="MARX e ENGE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524000"/>
            <a:ext cx="282892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8"/>
          <p:cNvSpPr txBox="1">
            <a:spLocks noChangeArrowheads="1"/>
          </p:cNvSpPr>
          <p:nvPr/>
        </p:nvSpPr>
        <p:spPr bwMode="auto">
          <a:xfrm>
            <a:off x="1219200" y="1981200"/>
            <a:ext cx="18288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b="1" i="1"/>
              <a:t>Karl Marx</a:t>
            </a:r>
          </a:p>
          <a:p>
            <a:pPr algn="r">
              <a:spcBef>
                <a:spcPct val="50000"/>
              </a:spcBef>
            </a:pPr>
            <a:r>
              <a:rPr lang="en-US"/>
              <a:t>1818-1883</a:t>
            </a:r>
          </a:p>
        </p:txBody>
      </p:sp>
      <p:sp>
        <p:nvSpPr>
          <p:cNvPr id="5126" name="Text Box 9"/>
          <p:cNvSpPr txBox="1">
            <a:spLocks noChangeArrowheads="1"/>
          </p:cNvSpPr>
          <p:nvPr/>
        </p:nvSpPr>
        <p:spPr bwMode="auto">
          <a:xfrm>
            <a:off x="6096000" y="2057400"/>
            <a:ext cx="27432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/>
              <a:t>Frederick Engels</a:t>
            </a:r>
          </a:p>
          <a:p>
            <a:pPr>
              <a:spcBef>
                <a:spcPct val="50000"/>
              </a:spcBef>
            </a:pPr>
            <a:r>
              <a:rPr lang="en-US"/>
              <a:t>1820-1895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mtClean="0"/>
              <a:t>Critique</a:t>
            </a:r>
            <a:endParaRPr lang="en-US" smtClean="0"/>
          </a:p>
        </p:txBody>
      </p:sp>
      <p:sp>
        <p:nvSpPr>
          <p:cNvPr id="7066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/>
              <a:t>Is capitalism so smooth?</a:t>
            </a:r>
          </a:p>
          <a:p>
            <a:pPr eaLnBrk="1" hangingPunct="1">
              <a:defRPr/>
            </a:pPr>
            <a:r>
              <a:rPr lang="en-GB" dirty="0" smtClean="0"/>
              <a:t>Super elitist</a:t>
            </a:r>
          </a:p>
          <a:p>
            <a:pPr eaLnBrk="1" hangingPunct="1">
              <a:defRPr/>
            </a:pPr>
            <a:r>
              <a:rPr lang="en-GB" dirty="0" smtClean="0"/>
              <a:t>Only intellectual can see ‘truth’</a:t>
            </a:r>
          </a:p>
          <a:p>
            <a:pPr eaLnBrk="1" hangingPunct="1">
              <a:defRPr/>
            </a:pPr>
            <a:r>
              <a:rPr lang="en-GB" dirty="0" smtClean="0"/>
              <a:t>Where </a:t>
            </a:r>
            <a:r>
              <a:rPr lang="en-GB" dirty="0" smtClean="0"/>
              <a:t>is ‘culture’ of resistance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36613"/>
            <a:ext cx="9144000" cy="792162"/>
          </a:xfrm>
        </p:spPr>
        <p:txBody>
          <a:bodyPr/>
          <a:lstStyle/>
          <a:p>
            <a:pPr eaLnBrk="1" hangingPunct="1">
              <a:defRPr/>
            </a:pPr>
            <a:r>
              <a:rPr lang="en-GB" b="1" smtClean="0">
                <a:solidFill>
                  <a:srgbClr val="6D009D"/>
                </a:solidFill>
              </a:rPr>
              <a:t>Walter Benjamin (1892-1940)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539750" y="1484313"/>
            <a:ext cx="81565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endParaRPr lang="en-GB" sz="2400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592138" y="1766888"/>
            <a:ext cx="184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en-GB" sz="2000" b="1"/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684213" y="1844675"/>
            <a:ext cx="7704137" cy="40878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sz="3200"/>
              <a:t>  </a:t>
            </a:r>
            <a:r>
              <a:rPr lang="en-GB" sz="2800"/>
              <a:t>Adorno and Horkheimer’s culture industry essay was a reply to Benjamin’s 1936 </a:t>
            </a:r>
            <a:r>
              <a:rPr lang="en-GB" sz="2800" b="1" i="1"/>
              <a:t>‘The Work of Art in the Age of Mechanical Reproduction’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2800"/>
              <a:t>  Benjamin expressed a more participatory view of popular culture - mass reproduction makes art accessible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GB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mtClean="0"/>
              <a:t>Aura</a:t>
            </a:r>
            <a:endParaRPr lang="en-US" smtClean="0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Key aspects that Adorno says are good about art; uniqueness, authenticity, individuality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For Benjamin these are associated with an aura that seeks to hide rather than illuminate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Mass production breaks individuality by making things reproducible and therefore accessible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Ultimately photography and film completely demystify painting (high art)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These forms not require specialist knowledge to interpret</a:t>
            </a:r>
            <a:endParaRPr lang="en-US" sz="280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539750" y="1484313"/>
            <a:ext cx="81565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endParaRPr lang="en-GB" sz="2400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592138" y="1766888"/>
            <a:ext cx="184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en-GB" sz="2000" b="1"/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539750" y="1865313"/>
            <a:ext cx="8013700" cy="3724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 Film particularly good at capturing ‘real life’ and allows masses to contemplate and analyse it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2800"/>
              <a:t>  Positive for people to view art as ‘work’, as an industry and activity like any other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2800"/>
              <a:t>  Allows us to partake in the ‘collective experience’ of producing and consuming art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2800"/>
              <a:t>  Everyone can be an ‘expert’ / critic</a:t>
            </a:r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mtClean="0"/>
              <a:t>Film in contrast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/>
              <a:t>Painting and Film</a:t>
            </a:r>
            <a:endParaRPr lang="en-U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70338" cy="4349750"/>
          </a:xfrm>
        </p:spPr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Film clip – Toy Story 3</a:t>
            </a:r>
          </a:p>
          <a:p>
            <a:pPr eaLnBrk="1" hangingPunct="1">
              <a:defRPr/>
            </a:pPr>
            <a:r>
              <a:rPr lang="en-US" dirty="0"/>
              <a:t>Why grossed - £682 Million globally</a:t>
            </a:r>
          </a:p>
          <a:p>
            <a:pPr eaLnBrk="1" hangingPunct="1">
              <a:defRPr/>
            </a:pPr>
            <a:r>
              <a:rPr lang="en-US" dirty="0"/>
              <a:t>http://www.youtube.com/watch?v=JcpWXaA2qeg&amp;feature=related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29702" name="TextBox 3"/>
          <p:cNvSpPr txBox="1">
            <a:spLocks noChangeArrowheads="1"/>
          </p:cNvSpPr>
          <p:nvPr/>
        </p:nvSpPr>
        <p:spPr bwMode="auto">
          <a:xfrm>
            <a:off x="468312" y="6092825"/>
            <a:ext cx="813613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800" dirty="0"/>
              <a:t>Worth: $</a:t>
            </a:r>
            <a:r>
              <a:rPr lang="en-GB" sz="2800" dirty="0" smtClean="0"/>
              <a:t>450 </a:t>
            </a:r>
            <a:r>
              <a:rPr lang="en-GB" sz="2800" dirty="0"/>
              <a:t>million in </a:t>
            </a:r>
            <a:r>
              <a:rPr lang="en-GB" sz="2800" dirty="0" smtClean="0"/>
              <a:t>November 2017</a:t>
            </a:r>
            <a:endParaRPr lang="en-GB" sz="2800" dirty="0"/>
          </a:p>
        </p:txBody>
      </p:sp>
      <p:pic>
        <p:nvPicPr>
          <p:cNvPr id="29704" name="Picture 8" descr="See adjacent text.">
            <a:hlinkClick r:id="rId2" tooltip="See adjacent text.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594811"/>
            <a:ext cx="2952328" cy="43458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Contemporary Culture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No distinction between commercial and culture</a:t>
            </a:r>
          </a:p>
          <a:p>
            <a:pPr>
              <a:defRPr/>
            </a:pPr>
            <a:r>
              <a:rPr lang="en-GB" dirty="0" smtClean="0"/>
              <a:t>Very little aspect of art not commoditised</a:t>
            </a:r>
          </a:p>
          <a:p>
            <a:pPr>
              <a:defRPr/>
            </a:pPr>
            <a:r>
              <a:rPr lang="en-GB" dirty="0" smtClean="0"/>
              <a:t>Even amateurs are valorised: Britain’s Got Talent, X- Factor</a:t>
            </a:r>
          </a:p>
          <a:p>
            <a:pPr>
              <a:defRPr/>
            </a:pPr>
            <a:r>
              <a:rPr lang="en-GB" dirty="0" smtClean="0"/>
              <a:t>Reality TV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But not so new</a:t>
            </a:r>
          </a:p>
          <a:p>
            <a:pPr>
              <a:defRPr/>
            </a:pPr>
            <a:r>
              <a:rPr lang="en-GB" dirty="0" smtClean="0"/>
              <a:t>Begins in 1950s with new era – of mass consumption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After Marx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No real mass media</a:t>
            </a:r>
          </a:p>
          <a:p>
            <a:pPr>
              <a:defRPr/>
            </a:pPr>
            <a:r>
              <a:rPr lang="en-GB" dirty="0" smtClean="0"/>
              <a:t>Revolution takes place in Soviet Union but not as predicted by Marx</a:t>
            </a:r>
          </a:p>
          <a:p>
            <a:pPr>
              <a:defRPr/>
            </a:pPr>
            <a:r>
              <a:rPr lang="en-GB" dirty="0" smtClean="0"/>
              <a:t>Workers welfare increases</a:t>
            </a:r>
          </a:p>
          <a:p>
            <a:pPr>
              <a:defRPr/>
            </a:pPr>
            <a:r>
              <a:rPr lang="en-GB" dirty="0" smtClean="0"/>
              <a:t>New kind of social arrangements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So different responses to why the revolution does not take place</a:t>
            </a:r>
          </a:p>
          <a:p>
            <a:pPr>
              <a:defRPr/>
            </a:pPr>
            <a:r>
              <a:rPr lang="en-GB" dirty="0" err="1" smtClean="0"/>
              <a:t>Gramsci</a:t>
            </a:r>
            <a:endParaRPr lang="en-GB" dirty="0" smtClean="0"/>
          </a:p>
          <a:p>
            <a:pPr>
              <a:defRPr/>
            </a:pPr>
            <a:r>
              <a:rPr lang="en-GB" dirty="0" smtClean="0"/>
              <a:t>Frankfurt </a:t>
            </a:r>
            <a:r>
              <a:rPr lang="en-GB" dirty="0" smtClean="0"/>
              <a:t>School</a:t>
            </a:r>
          </a:p>
          <a:p>
            <a:pPr>
              <a:defRPr/>
            </a:pPr>
            <a:endParaRPr lang="en-GB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20713"/>
            <a:ext cx="9144000" cy="792162"/>
          </a:xfrm>
        </p:spPr>
        <p:txBody>
          <a:bodyPr/>
          <a:lstStyle/>
          <a:p>
            <a:pPr eaLnBrk="1" hangingPunct="1">
              <a:defRPr/>
            </a:pPr>
            <a:r>
              <a:rPr lang="en-GB" sz="4000" b="1" smtClean="0">
                <a:solidFill>
                  <a:schemeClr val="tx1"/>
                </a:solidFill>
              </a:rPr>
              <a:t>Background to the Frankfurt School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8638" y="1676400"/>
            <a:ext cx="8064500" cy="4413250"/>
          </a:xfrm>
        </p:spPr>
        <p:txBody>
          <a:bodyPr/>
          <a:lstStyle/>
          <a:p>
            <a:pPr marL="371475" indent="-371475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GB" sz="3600" dirty="0" smtClean="0"/>
              <a:t>Frankfurt Institute for Social </a:t>
            </a:r>
            <a:r>
              <a:rPr lang="en-GB" sz="3600" dirty="0" smtClean="0"/>
              <a:t>Research (1923) (Critical </a:t>
            </a:r>
            <a:r>
              <a:rPr lang="en-GB" sz="3600" dirty="0" smtClean="0"/>
              <a:t>theory):</a:t>
            </a:r>
          </a:p>
          <a:p>
            <a:pPr marL="371475" indent="-371475" eaLnBrk="1" hangingPunct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sz="3600" dirty="0" smtClean="0"/>
              <a:t>Key figures – </a:t>
            </a:r>
            <a:r>
              <a:rPr lang="en-GB" sz="3600" dirty="0" err="1" smtClean="0"/>
              <a:t>Adorno</a:t>
            </a:r>
            <a:r>
              <a:rPr lang="en-GB" sz="3600" dirty="0" smtClean="0"/>
              <a:t>, </a:t>
            </a:r>
            <a:r>
              <a:rPr lang="en-GB" sz="3600" dirty="0" err="1" smtClean="0"/>
              <a:t>Horkheimer</a:t>
            </a:r>
            <a:r>
              <a:rPr lang="en-GB" sz="3600" dirty="0" smtClean="0"/>
              <a:t>, Marcuse</a:t>
            </a:r>
          </a:p>
          <a:p>
            <a:pPr marL="371475" indent="-371475" eaLnBrk="1" hangingPunct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sz="3600" dirty="0" smtClean="0"/>
              <a:t>Marginal figure – Walter Benjamin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4875" y="4437063"/>
            <a:ext cx="3138488" cy="239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4213" y="836613"/>
            <a:ext cx="8064500" cy="4824412"/>
          </a:xfrm>
        </p:spPr>
        <p:txBody>
          <a:bodyPr/>
          <a:lstStyle/>
          <a:p>
            <a:pPr marL="371475" indent="-371475"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GB" sz="3600" b="1" smtClean="0"/>
              <a:t>Historical context significant:</a:t>
            </a:r>
          </a:p>
          <a:p>
            <a:pPr marL="371475" indent="-371475" eaLnBrk="1" hangingPunct="1">
              <a:buClr>
                <a:schemeClr val="tx1"/>
              </a:buClr>
              <a:defRPr/>
            </a:pPr>
            <a:r>
              <a:rPr lang="en-GB" sz="3600" smtClean="0"/>
              <a:t>German-Jewish, left writers</a:t>
            </a:r>
          </a:p>
          <a:p>
            <a:pPr marL="371475" indent="-371475" eaLnBrk="1" hangingPunct="1">
              <a:buClr>
                <a:schemeClr val="tx1"/>
              </a:buClr>
              <a:defRPr/>
            </a:pPr>
            <a:r>
              <a:rPr lang="en-GB" sz="3600" smtClean="0"/>
              <a:t>Rise of Nazis and Fascism in Europe 1930s</a:t>
            </a:r>
          </a:p>
          <a:p>
            <a:pPr marL="371475" indent="-371475" eaLnBrk="1" hangingPunct="1">
              <a:buClr>
                <a:schemeClr val="tx1"/>
              </a:buClr>
              <a:defRPr/>
            </a:pPr>
            <a:r>
              <a:rPr lang="en-GB" sz="3600" smtClean="0"/>
              <a:t>World War II – exile to USA</a:t>
            </a:r>
          </a:p>
          <a:p>
            <a:pPr marL="371475" indent="-371475" eaLnBrk="1" hangingPunct="1">
              <a:buClr>
                <a:schemeClr val="tx1"/>
              </a:buClr>
              <a:defRPr/>
            </a:pPr>
            <a:r>
              <a:rPr lang="en-GB" sz="3600" smtClean="0"/>
              <a:t>USA ‘democracy’, capitalist consumer culture</a:t>
            </a:r>
          </a:p>
          <a:p>
            <a:pPr marL="371475" indent="-371475" eaLnBrk="1" hangingPunct="1">
              <a:buClr>
                <a:schemeClr val="tx1"/>
              </a:buClr>
              <a:defRPr/>
            </a:pPr>
            <a:endParaRPr lang="en-GB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/>
              <a:t>Problem</a:t>
            </a:r>
            <a:endParaRPr lang="en-US" dirty="0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  <a:defRPr/>
            </a:pPr>
            <a:r>
              <a:rPr lang="en-GB" sz="2800" dirty="0" smtClean="0"/>
              <a:t>Against economic determinism of Marxism: Materialism </a:t>
            </a:r>
            <a:r>
              <a:rPr lang="en-GB" sz="3600" dirty="0" smtClean="0"/>
              <a:t>→ </a:t>
            </a:r>
            <a:r>
              <a:rPr lang="en-GB" sz="2800" dirty="0" smtClean="0"/>
              <a:t>Culture &amp; Ideology</a:t>
            </a:r>
          </a:p>
          <a:p>
            <a:pPr eaLnBrk="1" hangingPunct="1">
              <a:buClr>
                <a:schemeClr val="tx1"/>
              </a:buClr>
              <a:defRPr/>
            </a:pPr>
            <a:r>
              <a:rPr lang="en-GB" sz="2800" dirty="0" smtClean="0"/>
              <a:t>What you have economically determines your social views, your consumption and your beliefs</a:t>
            </a:r>
          </a:p>
          <a:p>
            <a:pPr eaLnBrk="1" hangingPunct="1">
              <a:buClr>
                <a:schemeClr val="tx1"/>
              </a:buClr>
              <a:defRPr/>
            </a:pPr>
            <a:r>
              <a:rPr lang="en-GB" sz="2800" dirty="0" smtClean="0"/>
              <a:t>So each class has different set of beliefs</a:t>
            </a:r>
          </a:p>
          <a:p>
            <a:pPr eaLnBrk="1" hangingPunct="1">
              <a:buClr>
                <a:schemeClr val="tx1"/>
              </a:buClr>
              <a:defRPr/>
            </a:pPr>
            <a:r>
              <a:rPr lang="en-GB" sz="2800" dirty="0" smtClean="0"/>
              <a:t>One dominant ideology that of the bourgeoisie</a:t>
            </a:r>
          </a:p>
          <a:p>
            <a:pPr eaLnBrk="1" hangingPunct="1">
              <a:buClr>
                <a:schemeClr val="tx1"/>
              </a:buClr>
              <a:defRPr/>
            </a:pPr>
            <a:r>
              <a:rPr lang="en-GB" sz="2800" dirty="0" smtClean="0"/>
              <a:t>Different ideology of the masses should lead to conflict and revolution</a:t>
            </a:r>
          </a:p>
          <a:p>
            <a:pPr eaLnBrk="1" hangingPunct="1">
              <a:buClr>
                <a:schemeClr val="tx1"/>
              </a:buClr>
              <a:defRPr/>
            </a:pP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mtClean="0"/>
              <a:t>Big Problem</a:t>
            </a:r>
            <a:endParaRPr lang="en-US" smtClean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/>
              <a:t>Capitalism created relative stability</a:t>
            </a:r>
          </a:p>
          <a:p>
            <a:pPr eaLnBrk="1" hangingPunct="1">
              <a:defRPr/>
            </a:pPr>
            <a:r>
              <a:rPr lang="en-GB" dirty="0" smtClean="0"/>
              <a:t>Less (class) conflicts and no sign of proletarian revolution</a:t>
            </a:r>
          </a:p>
          <a:p>
            <a:pPr eaLnBrk="1" hangingPunct="1">
              <a:defRPr/>
            </a:pPr>
            <a:r>
              <a:rPr lang="en-GB" dirty="0" smtClean="0"/>
              <a:t>Why? </a:t>
            </a:r>
          </a:p>
          <a:p>
            <a:pPr eaLnBrk="1" hangingPunct="1">
              <a:defRPr/>
            </a:pPr>
            <a:r>
              <a:rPr lang="en-GB" dirty="0" smtClean="0"/>
              <a:t>For Frankfurt School thinkers</a:t>
            </a:r>
          </a:p>
          <a:p>
            <a:pPr eaLnBrk="1" hangingPunct="1">
              <a:defRPr/>
            </a:pPr>
            <a:r>
              <a:rPr lang="en-GB" dirty="0" smtClean="0"/>
              <a:t>Role of mass </a:t>
            </a:r>
            <a:r>
              <a:rPr lang="en-GB" dirty="0" smtClean="0"/>
              <a:t>media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792163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smtClean="0">
                <a:solidFill>
                  <a:srgbClr val="6D009D"/>
                </a:solidFill>
              </a:rPr>
              <a:t>From mass production to mass culture</a:t>
            </a:r>
          </a:p>
        </p:txBody>
      </p:sp>
      <p:pic>
        <p:nvPicPr>
          <p:cNvPr id="16387" name="Picture 3" descr="For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075" y="1412875"/>
            <a:ext cx="4176713" cy="30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395288" y="4581525"/>
            <a:ext cx="8424862" cy="1616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/>
              <a:t>‘The way to make automobiles is to make one automobile like another automobile, to make them all alike, to make them come through the factory just alike; just as one pin is like another pin when it comes from a pin factory, or one match is like another match when it comes from a match factory’ </a:t>
            </a:r>
            <a:r>
              <a:rPr lang="en-GB" sz="2000" b="1"/>
              <a:t>(Henry Ford, 1903)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971550" y="1412875"/>
            <a:ext cx="7056438" cy="3903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000" b="1"/>
              <a:t>‘You can have any colour you like as long as it’s black’ </a:t>
            </a:r>
          </a:p>
          <a:p>
            <a:pPr algn="ctr">
              <a:spcBef>
                <a:spcPct val="50000"/>
              </a:spcBef>
            </a:pPr>
            <a:endParaRPr lang="en-GB" sz="4000" b="1"/>
          </a:p>
          <a:p>
            <a:pPr algn="ctr">
              <a:spcBef>
                <a:spcPct val="50000"/>
              </a:spcBef>
            </a:pPr>
            <a:r>
              <a:rPr lang="en-GB" sz="2800"/>
              <a:t>(Henry Ford, talking about the new model T Ford Cars)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ipple">
  <a:themeElements>
    <a:clrScheme name="Ripple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Rippl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ipple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3730</TotalTime>
  <Words>1057</Words>
  <Application>Microsoft Office PowerPoint</Application>
  <PresentationFormat>On-screen Show (4:3)</PresentationFormat>
  <Paragraphs>146</Paragraphs>
  <Slides>25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Wingdings</vt:lpstr>
      <vt:lpstr>Ripple</vt:lpstr>
      <vt:lpstr>Theories and Practices of Popular Culture</vt:lpstr>
      <vt:lpstr>Marxist</vt:lpstr>
      <vt:lpstr>After Marx</vt:lpstr>
      <vt:lpstr>Background to the Frankfurt School</vt:lpstr>
      <vt:lpstr>Slide 5</vt:lpstr>
      <vt:lpstr>Problem</vt:lpstr>
      <vt:lpstr>Big Problem</vt:lpstr>
      <vt:lpstr>From mass production to mass culture</vt:lpstr>
      <vt:lpstr>Slide 9</vt:lpstr>
      <vt:lpstr>Mass society</vt:lpstr>
      <vt:lpstr>Mass Communication</vt:lpstr>
      <vt:lpstr>From mass culture to the culture industries</vt:lpstr>
      <vt:lpstr>Slide 13</vt:lpstr>
      <vt:lpstr>Slide 14</vt:lpstr>
      <vt:lpstr>Slide 15</vt:lpstr>
      <vt:lpstr>Marcuse</vt:lpstr>
      <vt:lpstr>Adorno on culture industry</vt:lpstr>
      <vt:lpstr>Mass Society and Media</vt:lpstr>
      <vt:lpstr>Mass Media</vt:lpstr>
      <vt:lpstr>Critique</vt:lpstr>
      <vt:lpstr>Walter Benjamin (1892-1940)</vt:lpstr>
      <vt:lpstr>Aura</vt:lpstr>
      <vt:lpstr>Film in contrast</vt:lpstr>
      <vt:lpstr>Painting and Film</vt:lpstr>
      <vt:lpstr>Contemporary Culture</vt:lpstr>
    </vt:vector>
  </TitlesOfParts>
  <Company>JAAG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 and Power</dc:title>
  <dc:creator>Surjit Singh Kalra</dc:creator>
  <cp:lastModifiedBy>TECH GUEST HOUSE</cp:lastModifiedBy>
  <cp:revision>29</cp:revision>
  <dcterms:created xsi:type="dcterms:W3CDTF">2010-10-11T09:31:43Z</dcterms:created>
  <dcterms:modified xsi:type="dcterms:W3CDTF">2017-12-11T15:42:30Z</dcterms:modified>
</cp:coreProperties>
</file>