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4"/>
  </p:notesMasterIdLst>
  <p:handoutMasterIdLst>
    <p:handoutMasterId r:id="rId25"/>
  </p:handoutMasterIdLst>
  <p:sldIdLst>
    <p:sldId id="270" r:id="rId4"/>
    <p:sldId id="290" r:id="rId5"/>
    <p:sldId id="291" r:id="rId6"/>
    <p:sldId id="271" r:id="rId7"/>
    <p:sldId id="272" r:id="rId8"/>
    <p:sldId id="275" r:id="rId9"/>
    <p:sldId id="276" r:id="rId10"/>
    <p:sldId id="277" r:id="rId11"/>
    <p:sldId id="274" r:id="rId12"/>
    <p:sldId id="279" r:id="rId13"/>
    <p:sldId id="289" r:id="rId14"/>
    <p:sldId id="278" r:id="rId15"/>
    <p:sldId id="280" r:id="rId16"/>
    <p:sldId id="281" r:id="rId17"/>
    <p:sldId id="282" r:id="rId18"/>
    <p:sldId id="283" r:id="rId19"/>
    <p:sldId id="285" r:id="rId20"/>
    <p:sldId id="287" r:id="rId21"/>
    <p:sldId id="288" r:id="rId22"/>
    <p:sldId id="292" r:id="rId23"/>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B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27" autoAdjust="0"/>
    <p:restoredTop sz="90929"/>
  </p:normalViewPr>
  <p:slideViewPr>
    <p:cSldViewPr>
      <p:cViewPr varScale="1">
        <p:scale>
          <a:sx n="62" d="100"/>
          <a:sy n="62" d="100"/>
        </p:scale>
        <p:origin x="1092" y="2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15B1FD7-8328-4E5D-8407-D52ABE736C73}" type="slidenum">
              <a:rPr lang="en-GB" altLang="en-US"/>
              <a:pPr/>
              <a:t>‹#›</a:t>
            </a:fld>
            <a:endParaRPr lang="en-GB" altLang="en-US"/>
          </a:p>
        </p:txBody>
      </p:sp>
    </p:spTree>
    <p:extLst>
      <p:ext uri="{BB962C8B-B14F-4D97-AF65-F5344CB8AC3E}">
        <p14:creationId xmlns:p14="http://schemas.microsoft.com/office/powerpoint/2010/main" val="3344461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2355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1769B6F-B3FA-46CA-BA09-069E6294C6BC}" type="slidenum">
              <a:rPr lang="en-GB" altLang="en-US"/>
              <a:pPr/>
              <a:t>‹#›</a:t>
            </a:fld>
            <a:endParaRPr lang="en-GB" altLang="en-US"/>
          </a:p>
        </p:txBody>
      </p:sp>
    </p:spTree>
    <p:extLst>
      <p:ext uri="{BB962C8B-B14F-4D97-AF65-F5344CB8AC3E}">
        <p14:creationId xmlns:p14="http://schemas.microsoft.com/office/powerpoint/2010/main" val="24399501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769B6F-B3FA-46CA-BA09-069E6294C6BC}" type="slidenum">
              <a:rPr lang="en-GB" altLang="en-US" smtClean="0"/>
              <a:pPr/>
              <a:t>3</a:t>
            </a:fld>
            <a:endParaRPr lang="en-GB" altLang="en-US"/>
          </a:p>
        </p:txBody>
      </p:sp>
    </p:spTree>
    <p:extLst>
      <p:ext uri="{BB962C8B-B14F-4D97-AF65-F5344CB8AC3E}">
        <p14:creationId xmlns:p14="http://schemas.microsoft.com/office/powerpoint/2010/main" val="1007868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06216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B3FA5E97-96CD-43C4-B4D4-5FD65E135E17}" type="slidenum">
              <a:rPr lang="en-GB" altLang="en-US"/>
              <a:pPr/>
              <a:t>‹#›</a:t>
            </a:fld>
            <a:endParaRPr lang="en-GB" altLang="en-US"/>
          </a:p>
        </p:txBody>
      </p:sp>
    </p:spTree>
    <p:extLst>
      <p:ext uri="{BB962C8B-B14F-4D97-AF65-F5344CB8AC3E}">
        <p14:creationId xmlns:p14="http://schemas.microsoft.com/office/powerpoint/2010/main" val="1255973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C1C71620-8845-4F6A-94B1-90861EBC889A}" type="slidenum">
              <a:rPr lang="en-GB" altLang="en-US"/>
              <a:pPr/>
              <a:t>‹#›</a:t>
            </a:fld>
            <a:endParaRPr lang="en-GB" altLang="en-US"/>
          </a:p>
        </p:txBody>
      </p:sp>
    </p:spTree>
    <p:extLst>
      <p:ext uri="{BB962C8B-B14F-4D97-AF65-F5344CB8AC3E}">
        <p14:creationId xmlns:p14="http://schemas.microsoft.com/office/powerpoint/2010/main" val="104360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C82E01C8-5489-4FB3-BFDD-61FAC3F105F4}" type="slidenum">
              <a:rPr lang="en-GB" altLang="en-US"/>
              <a:pPr/>
              <a:t>‹#›</a:t>
            </a:fld>
            <a:endParaRPr lang="en-GB" altLang="en-US"/>
          </a:p>
        </p:txBody>
      </p:sp>
    </p:spTree>
    <p:extLst>
      <p:ext uri="{BB962C8B-B14F-4D97-AF65-F5344CB8AC3E}">
        <p14:creationId xmlns:p14="http://schemas.microsoft.com/office/powerpoint/2010/main" val="225667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4A64690-38DD-413D-9256-C907C15E8CA3}"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83A91D75-0E81-42DF-9597-34731B4F454B}" type="slidenum">
              <a:rPr lang="en-GB" altLang="en-US"/>
              <a:pPr/>
              <a:t>‹#›</a:t>
            </a:fld>
            <a:endParaRPr lang="en-GB" altLang="en-US"/>
          </a:p>
        </p:txBody>
      </p:sp>
    </p:spTree>
    <p:extLst>
      <p:ext uri="{BB962C8B-B14F-4D97-AF65-F5344CB8AC3E}">
        <p14:creationId xmlns:p14="http://schemas.microsoft.com/office/powerpoint/2010/main" val="1873309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6050A65-E202-48D8-8483-42A4C55E16AF}"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F5E36240-E4E7-4107-984B-916C54FAAE91}" type="slidenum">
              <a:rPr lang="en-GB" altLang="en-US"/>
              <a:pPr/>
              <a:t>‹#›</a:t>
            </a:fld>
            <a:endParaRPr lang="en-GB" altLang="en-US"/>
          </a:p>
        </p:txBody>
      </p:sp>
    </p:spTree>
    <p:extLst>
      <p:ext uri="{BB962C8B-B14F-4D97-AF65-F5344CB8AC3E}">
        <p14:creationId xmlns:p14="http://schemas.microsoft.com/office/powerpoint/2010/main" val="3155371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8B1B67F-FC42-4593-A14A-678C0B8C6C5A}"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99FE6C33-C477-4F56-B8C4-9F7065EC6AAA}" type="slidenum">
              <a:rPr lang="en-GB" altLang="en-US"/>
              <a:pPr/>
              <a:t>‹#›</a:t>
            </a:fld>
            <a:endParaRPr lang="en-GB" altLang="en-US"/>
          </a:p>
        </p:txBody>
      </p:sp>
    </p:spTree>
    <p:extLst>
      <p:ext uri="{BB962C8B-B14F-4D97-AF65-F5344CB8AC3E}">
        <p14:creationId xmlns:p14="http://schemas.microsoft.com/office/powerpoint/2010/main" val="4165661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E9AB9743-104A-40FB-93BB-23163358C3B0}"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A11D66A6-0B2E-496A-8909-397677B82C3A}" type="slidenum">
              <a:rPr lang="en-GB" altLang="en-US"/>
              <a:pPr/>
              <a:t>‹#›</a:t>
            </a:fld>
            <a:endParaRPr lang="en-GB" altLang="en-US"/>
          </a:p>
        </p:txBody>
      </p:sp>
    </p:spTree>
    <p:extLst>
      <p:ext uri="{BB962C8B-B14F-4D97-AF65-F5344CB8AC3E}">
        <p14:creationId xmlns:p14="http://schemas.microsoft.com/office/powerpoint/2010/main" val="3887784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48A48F82-A725-4621-BF83-07C6D3932460}" type="datetimeFigureOut">
              <a:rPr lang="en-GB"/>
              <a:pPr>
                <a:defRPr/>
              </a:pPr>
              <a:t>02/09/2019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D6D511D6-9FA6-492B-ADE2-082085192EB8}" type="slidenum">
              <a:rPr lang="en-GB" altLang="en-US"/>
              <a:pPr/>
              <a:t>‹#›</a:t>
            </a:fld>
            <a:endParaRPr lang="en-GB" altLang="en-US"/>
          </a:p>
        </p:txBody>
      </p:sp>
    </p:spTree>
    <p:extLst>
      <p:ext uri="{BB962C8B-B14F-4D97-AF65-F5344CB8AC3E}">
        <p14:creationId xmlns:p14="http://schemas.microsoft.com/office/powerpoint/2010/main" val="3234923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63E8D64-0004-4747-9E6F-8AC713660D7A}" type="datetimeFigureOut">
              <a:rPr lang="en-GB"/>
              <a:pPr>
                <a:defRPr/>
              </a:pPr>
              <a:t>02/09/2019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5EEDC28F-E5BA-42D2-8707-1178C78AD441}" type="slidenum">
              <a:rPr lang="en-GB" altLang="en-US"/>
              <a:pPr/>
              <a:t>‹#›</a:t>
            </a:fld>
            <a:endParaRPr lang="en-GB" altLang="en-US"/>
          </a:p>
        </p:txBody>
      </p:sp>
    </p:spTree>
    <p:extLst>
      <p:ext uri="{BB962C8B-B14F-4D97-AF65-F5344CB8AC3E}">
        <p14:creationId xmlns:p14="http://schemas.microsoft.com/office/powerpoint/2010/main" val="3344802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AD68AFC-63EC-40E2-B873-7603AA371BAF}" type="datetimeFigureOut">
              <a:rPr lang="en-GB"/>
              <a:pPr>
                <a:defRPr/>
              </a:pPr>
              <a:t>02/09/2019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0CF9B32F-FED0-4E64-A844-BF654C36D0F8}" type="slidenum">
              <a:rPr lang="en-GB" altLang="en-US"/>
              <a:pPr/>
              <a:t>‹#›</a:t>
            </a:fld>
            <a:endParaRPr lang="en-GB" altLang="en-US"/>
          </a:p>
        </p:txBody>
      </p:sp>
    </p:spTree>
    <p:extLst>
      <p:ext uri="{BB962C8B-B14F-4D97-AF65-F5344CB8AC3E}">
        <p14:creationId xmlns:p14="http://schemas.microsoft.com/office/powerpoint/2010/main" val="310790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398227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AA34316-F4C9-4259-8269-734AE30E5391}"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5EDBF9E6-B846-43AC-8AE4-CF5FAE0F4489}" type="slidenum">
              <a:rPr lang="en-GB" altLang="en-US"/>
              <a:pPr/>
              <a:t>‹#›</a:t>
            </a:fld>
            <a:endParaRPr lang="en-GB" altLang="en-US"/>
          </a:p>
        </p:txBody>
      </p:sp>
    </p:spTree>
    <p:extLst>
      <p:ext uri="{BB962C8B-B14F-4D97-AF65-F5344CB8AC3E}">
        <p14:creationId xmlns:p14="http://schemas.microsoft.com/office/powerpoint/2010/main" val="2063054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33B7D0-8FD8-4C44-BFF4-CC38B38606EC}"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F68885C5-8FFE-4257-B748-FDD4E17235FD}" type="slidenum">
              <a:rPr lang="en-GB" altLang="en-US"/>
              <a:pPr/>
              <a:t>‹#›</a:t>
            </a:fld>
            <a:endParaRPr lang="en-GB" altLang="en-US"/>
          </a:p>
        </p:txBody>
      </p:sp>
    </p:spTree>
    <p:extLst>
      <p:ext uri="{BB962C8B-B14F-4D97-AF65-F5344CB8AC3E}">
        <p14:creationId xmlns:p14="http://schemas.microsoft.com/office/powerpoint/2010/main" val="6032881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0E51014-6F6F-4D65-ABBE-C42B9F399CF8}"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B5A9BEA8-9910-43C9-A128-D3CE9E1F50C0}" type="slidenum">
              <a:rPr lang="en-GB" altLang="en-US"/>
              <a:pPr/>
              <a:t>‹#›</a:t>
            </a:fld>
            <a:endParaRPr lang="en-GB" altLang="en-US"/>
          </a:p>
        </p:txBody>
      </p:sp>
    </p:spTree>
    <p:extLst>
      <p:ext uri="{BB962C8B-B14F-4D97-AF65-F5344CB8AC3E}">
        <p14:creationId xmlns:p14="http://schemas.microsoft.com/office/powerpoint/2010/main" val="260050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DF38623-65C5-4E65-AB91-2E27907A9157}"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E757284A-55C6-417B-AF19-1D8C6E241304}" type="slidenum">
              <a:rPr lang="en-GB" altLang="en-US"/>
              <a:pPr/>
              <a:t>‹#›</a:t>
            </a:fld>
            <a:endParaRPr lang="en-GB" altLang="en-US"/>
          </a:p>
        </p:txBody>
      </p:sp>
    </p:spTree>
    <p:extLst>
      <p:ext uri="{BB962C8B-B14F-4D97-AF65-F5344CB8AC3E}">
        <p14:creationId xmlns:p14="http://schemas.microsoft.com/office/powerpoint/2010/main" val="217119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267E9E64-164A-4EC5-BAFF-BF709DBE9B0C}"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34204B24-190E-4C70-B68D-FB0FD3C27DE4}" type="slidenum">
              <a:rPr lang="en-GB" altLang="en-US"/>
              <a:pPr/>
              <a:t>‹#›</a:t>
            </a:fld>
            <a:endParaRPr lang="en-GB" altLang="en-US"/>
          </a:p>
        </p:txBody>
      </p:sp>
    </p:spTree>
    <p:extLst>
      <p:ext uri="{BB962C8B-B14F-4D97-AF65-F5344CB8AC3E}">
        <p14:creationId xmlns:p14="http://schemas.microsoft.com/office/powerpoint/2010/main" val="26052784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091B630-D9BA-4253-8BA6-6D89D8F1A736}"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ABBED3C8-4100-4DB5-A342-8D265926FF2F}" type="slidenum">
              <a:rPr lang="en-GB" altLang="en-US"/>
              <a:pPr/>
              <a:t>‹#›</a:t>
            </a:fld>
            <a:endParaRPr lang="en-GB" altLang="en-US"/>
          </a:p>
        </p:txBody>
      </p:sp>
    </p:spTree>
    <p:extLst>
      <p:ext uri="{BB962C8B-B14F-4D97-AF65-F5344CB8AC3E}">
        <p14:creationId xmlns:p14="http://schemas.microsoft.com/office/powerpoint/2010/main" val="40330037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175"/>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3568" y="2564904"/>
            <a:ext cx="7772400" cy="3204071"/>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E852BBB-6159-4E83-AD0B-D4B662E74719}"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AA2F2296-3A5B-446E-BD72-0FB1262B944D}" type="slidenum">
              <a:rPr lang="en-GB" altLang="en-US"/>
              <a:pPr/>
              <a:t>‹#›</a:t>
            </a:fld>
            <a:endParaRPr lang="en-GB" altLang="en-US"/>
          </a:p>
        </p:txBody>
      </p:sp>
    </p:spTree>
    <p:extLst>
      <p:ext uri="{BB962C8B-B14F-4D97-AF65-F5344CB8AC3E}">
        <p14:creationId xmlns:p14="http://schemas.microsoft.com/office/powerpoint/2010/main" val="379738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AFB095ED-BD0E-475B-8070-D306BA37177F}"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E6CAF4F3-ADA3-4D9E-9DA0-5D8E54BB9105}" type="slidenum">
              <a:rPr lang="en-GB" altLang="en-US"/>
              <a:pPr/>
              <a:t>‹#›</a:t>
            </a:fld>
            <a:endParaRPr lang="en-GB" altLang="en-US"/>
          </a:p>
        </p:txBody>
      </p:sp>
    </p:spTree>
    <p:extLst>
      <p:ext uri="{BB962C8B-B14F-4D97-AF65-F5344CB8AC3E}">
        <p14:creationId xmlns:p14="http://schemas.microsoft.com/office/powerpoint/2010/main" val="40926748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77DD63C-360D-4732-8B23-8828FEF7987D}" type="datetimeFigureOut">
              <a:rPr lang="en-GB"/>
              <a:pPr>
                <a:defRPr/>
              </a:pPr>
              <a:t>02/09/2019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02AB3062-517E-4131-899C-EF733F752D1F}" type="slidenum">
              <a:rPr lang="en-GB" altLang="en-US"/>
              <a:pPr/>
              <a:t>‹#›</a:t>
            </a:fld>
            <a:endParaRPr lang="en-GB" altLang="en-US"/>
          </a:p>
        </p:txBody>
      </p:sp>
    </p:spTree>
    <p:extLst>
      <p:ext uri="{BB962C8B-B14F-4D97-AF65-F5344CB8AC3E}">
        <p14:creationId xmlns:p14="http://schemas.microsoft.com/office/powerpoint/2010/main" val="34550103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1CBAD7B-D32F-47FE-A8DD-493E5CDA8A32}" type="datetimeFigureOut">
              <a:rPr lang="en-GB"/>
              <a:pPr>
                <a:defRPr/>
              </a:pPr>
              <a:t>02/09/2019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9F0A05B3-D230-4582-9721-CEB818E205CB}" type="slidenum">
              <a:rPr lang="en-GB" altLang="en-US"/>
              <a:pPr/>
              <a:t>‹#›</a:t>
            </a:fld>
            <a:endParaRPr lang="en-GB" altLang="en-US"/>
          </a:p>
        </p:txBody>
      </p:sp>
    </p:spTree>
    <p:extLst>
      <p:ext uri="{BB962C8B-B14F-4D97-AF65-F5344CB8AC3E}">
        <p14:creationId xmlns:p14="http://schemas.microsoft.com/office/powerpoint/2010/main" val="260524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6B55E57A-9997-4016-8BCA-3AD5C1D58633}" type="slidenum">
              <a:rPr lang="en-GB" altLang="en-US"/>
              <a:pPr/>
              <a:t>‹#›</a:t>
            </a:fld>
            <a:endParaRPr lang="en-GB" altLang="en-US"/>
          </a:p>
        </p:txBody>
      </p:sp>
    </p:spTree>
    <p:extLst>
      <p:ext uri="{BB962C8B-B14F-4D97-AF65-F5344CB8AC3E}">
        <p14:creationId xmlns:p14="http://schemas.microsoft.com/office/powerpoint/2010/main" val="16650856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14F66E-76B8-4AE8-AF96-E32075DFDCA3}" type="datetimeFigureOut">
              <a:rPr lang="en-GB"/>
              <a:pPr>
                <a:defRPr/>
              </a:pPr>
              <a:t>02/09/2019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50712AAF-3891-4073-92C8-81E3C27D7192}" type="slidenum">
              <a:rPr lang="en-GB" altLang="en-US"/>
              <a:pPr/>
              <a:t>‹#›</a:t>
            </a:fld>
            <a:endParaRPr lang="en-GB" altLang="en-US"/>
          </a:p>
        </p:txBody>
      </p:sp>
    </p:spTree>
    <p:extLst>
      <p:ext uri="{BB962C8B-B14F-4D97-AF65-F5344CB8AC3E}">
        <p14:creationId xmlns:p14="http://schemas.microsoft.com/office/powerpoint/2010/main" val="29814612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46EAF2-46B6-4F06-94E4-03A47CFFFE4D}"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6952C1B7-5B40-49DC-A11A-D54DEB82DA1D}" type="slidenum">
              <a:rPr lang="en-GB" altLang="en-US"/>
              <a:pPr/>
              <a:t>‹#›</a:t>
            </a:fld>
            <a:endParaRPr lang="en-GB" altLang="en-US"/>
          </a:p>
        </p:txBody>
      </p:sp>
    </p:spTree>
    <p:extLst>
      <p:ext uri="{BB962C8B-B14F-4D97-AF65-F5344CB8AC3E}">
        <p14:creationId xmlns:p14="http://schemas.microsoft.com/office/powerpoint/2010/main" val="7425683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F9FB22-7175-4EF8-9378-5879FDF06D3B}"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C4AB190F-13BC-43A4-80D7-6C761814610B}" type="slidenum">
              <a:rPr lang="en-GB" altLang="en-US"/>
              <a:pPr/>
              <a:t>‹#›</a:t>
            </a:fld>
            <a:endParaRPr lang="en-GB" altLang="en-US"/>
          </a:p>
        </p:txBody>
      </p:sp>
    </p:spTree>
    <p:extLst>
      <p:ext uri="{BB962C8B-B14F-4D97-AF65-F5344CB8AC3E}">
        <p14:creationId xmlns:p14="http://schemas.microsoft.com/office/powerpoint/2010/main" val="13446553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A8E4097-5783-4A3E-BEAC-A8EFCE75B464}"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19FFACFB-5AC0-4833-B529-F617ADB64A81}" type="slidenum">
              <a:rPr lang="en-GB" altLang="en-US"/>
              <a:pPr/>
              <a:t>‹#›</a:t>
            </a:fld>
            <a:endParaRPr lang="en-GB" altLang="en-US"/>
          </a:p>
        </p:txBody>
      </p:sp>
    </p:spTree>
    <p:extLst>
      <p:ext uri="{BB962C8B-B14F-4D97-AF65-F5344CB8AC3E}">
        <p14:creationId xmlns:p14="http://schemas.microsoft.com/office/powerpoint/2010/main" val="3946948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494AD2A-FD61-4988-A845-EAAA427F7ACD}"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A0CA9A97-418B-439B-B1AA-DF967131AB17}" type="slidenum">
              <a:rPr lang="en-GB" altLang="en-US"/>
              <a:pPr/>
              <a:t>‹#›</a:t>
            </a:fld>
            <a:endParaRPr lang="en-GB" altLang="en-US"/>
          </a:p>
        </p:txBody>
      </p:sp>
    </p:spTree>
    <p:extLst>
      <p:ext uri="{BB962C8B-B14F-4D97-AF65-F5344CB8AC3E}">
        <p14:creationId xmlns:p14="http://schemas.microsoft.com/office/powerpoint/2010/main" val="1285351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5661025"/>
            <a:ext cx="9155113" cy="10080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Times New Roman" pitchFamily="18" charset="0"/>
                <a:cs typeface="Arial" charset="0"/>
              </a:defRPr>
            </a:lvl1pPr>
            <a:lvl2pPr marL="742950" indent="-285750">
              <a:defRPr sz="2400">
                <a:solidFill>
                  <a:schemeClr val="tx1"/>
                </a:solidFill>
                <a:latin typeface="Times New Roman" pitchFamily="18" charset="0"/>
                <a:cs typeface="Arial" charset="0"/>
              </a:defRPr>
            </a:lvl2pPr>
            <a:lvl3pPr marL="1143000" indent="-228600">
              <a:defRPr sz="2400">
                <a:solidFill>
                  <a:schemeClr val="tx1"/>
                </a:solidFill>
                <a:latin typeface="Times New Roman" pitchFamily="18" charset="0"/>
                <a:cs typeface="Arial" charset="0"/>
              </a:defRPr>
            </a:lvl3pPr>
            <a:lvl4pPr marL="1600200" indent="-228600">
              <a:defRPr sz="2400">
                <a:solidFill>
                  <a:schemeClr val="tx1"/>
                </a:solidFill>
                <a:latin typeface="Times New Roman" pitchFamily="18" charset="0"/>
                <a:cs typeface="Arial" charset="0"/>
              </a:defRPr>
            </a:lvl4pPr>
            <a:lvl5pPr marL="2057400" indent="-22860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defRPr/>
            </a:pPr>
            <a:endParaRPr lang="en-US" altLang="en-US" smtClean="0"/>
          </a:p>
        </p:txBody>
      </p:sp>
      <p:pic>
        <p:nvPicPr>
          <p:cNvPr id="5"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Rectangle 4"/>
          <p:cNvSpPr>
            <a:spLocks noGrp="1" noChangeArrowheads="1"/>
          </p:cNvSpPr>
          <p:nvPr>
            <p:ph type="dt" sz="half" idx="10"/>
          </p:nvPr>
        </p:nvSpPr>
        <p:spPr/>
        <p:txBody>
          <a:bodyPr/>
          <a:lstStyle>
            <a:lvl1pPr>
              <a:defRPr/>
            </a:lvl1pPr>
          </a:lstStyle>
          <a:p>
            <a:pPr>
              <a:defRPr/>
            </a:pPr>
            <a:endParaRPr lang="en-GB" altLang="en-US"/>
          </a:p>
        </p:txBody>
      </p:sp>
      <p:sp>
        <p:nvSpPr>
          <p:cNvPr id="7" name="Rectangle 5"/>
          <p:cNvSpPr>
            <a:spLocks noGrp="1" noChangeArrowheads="1"/>
          </p:cNvSpPr>
          <p:nvPr>
            <p:ph type="ftr" sz="quarter" idx="11"/>
          </p:nvPr>
        </p:nvSpPr>
        <p:spPr/>
        <p:txBody>
          <a:bodyPr/>
          <a:lstStyle>
            <a:lvl1pPr>
              <a:defRPr/>
            </a:lvl1pPr>
          </a:lstStyle>
          <a:p>
            <a:pPr>
              <a:defRPr/>
            </a:pPr>
            <a:endParaRPr lang="en-GB" altLang="en-US"/>
          </a:p>
        </p:txBody>
      </p:sp>
      <p:sp>
        <p:nvSpPr>
          <p:cNvPr id="8" name="Rectangle 6"/>
          <p:cNvSpPr>
            <a:spLocks noGrp="1" noChangeArrowheads="1"/>
          </p:cNvSpPr>
          <p:nvPr>
            <p:ph type="sldNum" sz="quarter" idx="12"/>
          </p:nvPr>
        </p:nvSpPr>
        <p:spPr/>
        <p:txBody>
          <a:bodyPr/>
          <a:lstStyle>
            <a:lvl1pPr>
              <a:defRPr/>
            </a:lvl1pPr>
          </a:lstStyle>
          <a:p>
            <a:fld id="{5597EB36-6AC6-4898-9D33-EC02C8B74241}" type="slidenum">
              <a:rPr lang="en-GB" altLang="en-US"/>
              <a:pPr/>
              <a:t>‹#›</a:t>
            </a:fld>
            <a:endParaRPr lang="en-GB" altLang="en-US"/>
          </a:p>
        </p:txBody>
      </p:sp>
    </p:spTree>
    <p:extLst>
      <p:ext uri="{BB962C8B-B14F-4D97-AF65-F5344CB8AC3E}">
        <p14:creationId xmlns:p14="http://schemas.microsoft.com/office/powerpoint/2010/main" val="2092602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73818DD7-9861-463B-8C9D-28B13C898CC6}" type="slidenum">
              <a:rPr lang="en-GB" altLang="en-US"/>
              <a:pPr/>
              <a:t>‹#›</a:t>
            </a:fld>
            <a:endParaRPr lang="en-GB" altLang="en-US"/>
          </a:p>
        </p:txBody>
      </p:sp>
    </p:spTree>
    <p:extLst>
      <p:ext uri="{BB962C8B-B14F-4D97-AF65-F5344CB8AC3E}">
        <p14:creationId xmlns:p14="http://schemas.microsoft.com/office/powerpoint/2010/main" val="193515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fld id="{D0826EA3-CCA9-4F9B-A86C-619237B5ECED}" type="slidenum">
              <a:rPr lang="en-GB" altLang="en-US"/>
              <a:pPr/>
              <a:t>‹#›</a:t>
            </a:fld>
            <a:endParaRPr lang="en-GB" altLang="en-US"/>
          </a:p>
        </p:txBody>
      </p:sp>
    </p:spTree>
    <p:extLst>
      <p:ext uri="{BB962C8B-B14F-4D97-AF65-F5344CB8AC3E}">
        <p14:creationId xmlns:p14="http://schemas.microsoft.com/office/powerpoint/2010/main" val="326101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fld id="{2A585D88-527C-40AE-AFB1-F9B805A55F55}" type="slidenum">
              <a:rPr lang="en-GB" altLang="en-US"/>
              <a:pPr/>
              <a:t>‹#›</a:t>
            </a:fld>
            <a:endParaRPr lang="en-GB" altLang="en-US"/>
          </a:p>
        </p:txBody>
      </p:sp>
    </p:spTree>
    <p:extLst>
      <p:ext uri="{BB962C8B-B14F-4D97-AF65-F5344CB8AC3E}">
        <p14:creationId xmlns:p14="http://schemas.microsoft.com/office/powerpoint/2010/main" val="2581602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fld id="{F7A4E171-5987-4318-AAF4-03F5ACCC2057}" type="slidenum">
              <a:rPr lang="en-GB" altLang="en-US"/>
              <a:pPr/>
              <a:t>‹#›</a:t>
            </a:fld>
            <a:endParaRPr lang="en-GB" altLang="en-US"/>
          </a:p>
        </p:txBody>
      </p:sp>
    </p:spTree>
    <p:extLst>
      <p:ext uri="{BB962C8B-B14F-4D97-AF65-F5344CB8AC3E}">
        <p14:creationId xmlns:p14="http://schemas.microsoft.com/office/powerpoint/2010/main" val="219555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D553EE8F-CDD8-429E-ADDE-77687EB47459}" type="slidenum">
              <a:rPr lang="en-GB" altLang="en-US"/>
              <a:pPr/>
              <a:t>‹#›</a:t>
            </a:fld>
            <a:endParaRPr lang="en-GB" altLang="en-US"/>
          </a:p>
        </p:txBody>
      </p:sp>
    </p:spTree>
    <p:extLst>
      <p:ext uri="{BB962C8B-B14F-4D97-AF65-F5344CB8AC3E}">
        <p14:creationId xmlns:p14="http://schemas.microsoft.com/office/powerpoint/2010/main" val="2904986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5959475"/>
            <a:ext cx="915035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Calibri" panose="020F0502020204030204" pitchFamily="34" charset="0"/>
              </a:defRPr>
            </a:lvl1pPr>
          </a:lstStyle>
          <a:p>
            <a:fld id="{D8C48FA8-BA98-4F6E-AC3A-BFC55CAAB962}"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50" r:id="rId3"/>
    <p:sldLayoutId id="2147483782"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Lst>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Calibri" pitchFamily="34" charset="0"/>
        </a:defRPr>
      </a:lvl2pPr>
      <a:lvl3pPr algn="l" rtl="0" eaLnBrk="0" fontAlgn="base" hangingPunct="0">
        <a:spcBef>
          <a:spcPct val="0"/>
        </a:spcBef>
        <a:spcAft>
          <a:spcPct val="0"/>
        </a:spcAft>
        <a:defRPr sz="4400" b="1">
          <a:solidFill>
            <a:schemeClr val="tx2"/>
          </a:solidFill>
          <a:latin typeface="Calibri" pitchFamily="34" charset="0"/>
        </a:defRPr>
      </a:lvl3pPr>
      <a:lvl4pPr algn="l" rtl="0" eaLnBrk="0" fontAlgn="base" hangingPunct="0">
        <a:spcBef>
          <a:spcPct val="0"/>
        </a:spcBef>
        <a:spcAft>
          <a:spcPct val="0"/>
        </a:spcAft>
        <a:defRPr sz="4400" b="1">
          <a:solidFill>
            <a:schemeClr val="tx2"/>
          </a:solidFill>
          <a:latin typeface="Calibri" pitchFamily="34" charset="0"/>
        </a:defRPr>
      </a:lvl4pPr>
      <a:lvl5pPr algn="l" rtl="0" eaLnBrk="0" fontAlgn="base" hangingPunct="0">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0" fontAlgn="base" hangingPunct="0">
        <a:spcBef>
          <a:spcPct val="20000"/>
        </a:spcBef>
        <a:spcAft>
          <a:spcPct val="0"/>
        </a:spcAft>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cs typeface="Arial" charset="0"/>
              </a:defRPr>
            </a:lvl1pPr>
          </a:lstStyle>
          <a:p>
            <a:pPr>
              <a:defRPr/>
            </a:pPr>
            <a:fld id="{F102EF03-4C9C-4647-8A44-2F4C7C5F5DF9}" type="datetimeFigureOut">
              <a:rPr lang="en-GB"/>
              <a:pPr>
                <a:defRPr/>
              </a:pPr>
              <a:t>02/09/2019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cs typeface="Arial"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FFE8E303-0CC8-466C-B172-23CEDD06CC8E}" type="slidenum">
              <a:rPr lang="en-GB" altLang="en-US"/>
              <a:pPr/>
              <a:t>‹#›</a:t>
            </a:fld>
            <a:endParaRPr lang="en-GB" altLang="en-US"/>
          </a:p>
        </p:txBody>
      </p:sp>
      <p:pic>
        <p:nvPicPr>
          <p:cNvPr id="2055" name="Picture 6"/>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6350"/>
            <a:ext cx="914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cs typeface="+mn-cs"/>
              </a:defRPr>
            </a:lvl1pPr>
          </a:lstStyle>
          <a:p>
            <a:pPr>
              <a:defRPr/>
            </a:pPr>
            <a:fld id="{9A9D2F68-72D3-48B3-89F9-A934887F78BC}" type="datetimeFigureOut">
              <a:rPr lang="en-GB"/>
              <a:pPr>
                <a:defRPr/>
              </a:pPr>
              <a:t>02/09/2019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E9A9EC1-FD85-4229-A1B8-F8359F603259}"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83"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warwicksu.com/thedirtyduck/home/" TargetMode="External"/><Relationship Id="rId2" Type="http://schemas.openxmlformats.org/officeDocument/2006/relationships/hyperlink" Target="https://warwick.ac.uk/services/retail/" TargetMode="Externa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hyperlink" Target="http://www.warwicksu.com/thedirtyduck/home/" TargetMode="Externa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hyperlink" Target="http://www.cannonparkshopping.co.uk/" TargetMode="Externa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warwick.ac.uk/about/london/study/ansalenhancementprogramme/online_handbook"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www.warwick.ac.uk/services/retail/eating" TargetMode="External"/><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677" y="2780928"/>
            <a:ext cx="7056437" cy="1117600"/>
          </a:xfrm>
        </p:spPr>
        <p:txBody>
          <a:bodyPr/>
          <a:lstStyle/>
          <a:p>
            <a:pPr eaLnBrk="1" hangingPunct="1">
              <a:defRPr/>
            </a:pPr>
            <a:r>
              <a:rPr lang="en-GB" dirty="0" smtClean="0"/>
              <a:t>Ansal Academic </a:t>
            </a:r>
            <a:r>
              <a:rPr lang="en-GB" dirty="0" err="1" smtClean="0"/>
              <a:t>Enhancment</a:t>
            </a:r>
            <a:r>
              <a:rPr lang="en-GB" dirty="0" smtClean="0"/>
              <a:t> Programme 2019</a:t>
            </a:r>
            <a:r>
              <a:rPr lang="en-GB" dirty="0" smtClean="0">
                <a:solidFill>
                  <a:schemeClr val="bg1">
                    <a:lumMod val="50000"/>
                  </a:schemeClr>
                </a:solidFill>
              </a:rPr>
              <a:t>| Welcome</a:t>
            </a:r>
            <a:endParaRPr lang="en-GB" dirty="0">
              <a:solidFill>
                <a:schemeClr val="bg1">
                  <a:lumMod val="50000"/>
                </a:schemeClr>
              </a:solidFill>
            </a:endParaRPr>
          </a:p>
        </p:txBody>
      </p:sp>
      <p:sp>
        <p:nvSpPr>
          <p:cNvPr id="8195" name="Subtitle 2"/>
          <p:cNvSpPr>
            <a:spLocks noGrp="1"/>
          </p:cNvSpPr>
          <p:nvPr>
            <p:ph type="subTitle" idx="1"/>
          </p:nvPr>
        </p:nvSpPr>
        <p:spPr>
          <a:xfrm>
            <a:off x="179388" y="4262438"/>
            <a:ext cx="8561387" cy="1327150"/>
          </a:xfrm>
        </p:spPr>
        <p:txBody>
          <a:bodyPr/>
          <a:lstStyle/>
          <a:p>
            <a:pPr eaLnBrk="1" hangingPunct="1"/>
            <a:r>
              <a:rPr lang="en-GB" altLang="en-US" sz="2400" dirty="0" smtClean="0"/>
              <a:t>Professor Abhinay Muthoo, Dean of Warwick in London</a:t>
            </a:r>
          </a:p>
          <a:p>
            <a:pPr eaLnBrk="1" hangingPunct="1"/>
            <a:r>
              <a:rPr lang="en-GB" altLang="en-US" sz="2400" dirty="0" smtClean="0"/>
              <a:t>Jo Hart, Head of Student Experience, Warwick in London</a:t>
            </a:r>
          </a:p>
          <a:p>
            <a:pPr eaLnBrk="1" hangingPunct="1"/>
            <a:r>
              <a:rPr lang="en-GB" altLang="en-US" sz="2400" dirty="0" smtClean="0"/>
              <a:t>Helen Knight</a:t>
            </a:r>
            <a:r>
              <a:rPr lang="en-GB" altLang="en-US" sz="2400" dirty="0"/>
              <a:t>, Administrative </a:t>
            </a:r>
            <a:r>
              <a:rPr lang="en-GB" altLang="en-US" sz="2400" dirty="0" smtClean="0"/>
              <a:t>Officer, Warwick </a:t>
            </a:r>
            <a:r>
              <a:rPr lang="en-GB" altLang="en-US" sz="2400" dirty="0"/>
              <a:t>in London</a:t>
            </a:r>
            <a:endParaRPr lang="en-GB" altLang="en-US" sz="2400" dirty="0" smtClean="0"/>
          </a:p>
          <a:p>
            <a:pPr algn="ctr" eaLnBrk="1" hangingPunct="1"/>
            <a:r>
              <a:rPr lang="en-GB" altLang="en-US" dirty="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1765300" y="620713"/>
            <a:ext cx="8229600" cy="1143000"/>
          </a:xfrm>
        </p:spPr>
        <p:txBody>
          <a:bodyPr/>
          <a:lstStyle/>
          <a:p>
            <a:pPr eaLnBrk="1" hangingPunct="1"/>
            <a:r>
              <a:rPr lang="en-GB" altLang="en-US" sz="4000" b="1" smtClean="0"/>
              <a:t>Eating</a:t>
            </a:r>
            <a:r>
              <a:rPr lang="en-GB" altLang="en-US" b="1" smtClean="0"/>
              <a:t> on Campus </a:t>
            </a:r>
          </a:p>
        </p:txBody>
      </p:sp>
      <p:sp>
        <p:nvSpPr>
          <p:cNvPr id="5" name="Content Placeholder 4"/>
          <p:cNvSpPr>
            <a:spLocks noGrp="1"/>
          </p:cNvSpPr>
          <p:nvPr>
            <p:ph idx="1"/>
          </p:nvPr>
        </p:nvSpPr>
        <p:spPr>
          <a:xfrm>
            <a:off x="457200" y="1576388"/>
            <a:ext cx="8507413" cy="5068887"/>
          </a:xfrm>
        </p:spPr>
        <p:txBody>
          <a:bodyPr rtlCol="0">
            <a:normAutofit fontScale="85000" lnSpcReduction="20000"/>
          </a:bodyPr>
          <a:lstStyle/>
          <a:p>
            <a:pPr eaLnBrk="1" fontAlgn="auto" hangingPunct="1">
              <a:spcAft>
                <a:spcPts val="0"/>
              </a:spcAft>
              <a:defRPr/>
            </a:pPr>
            <a:r>
              <a:rPr lang="en-US" sz="2600" dirty="0"/>
              <a:t>You are able to purchase food and drink on campus from a variety of eating outlets, including: </a:t>
            </a:r>
          </a:p>
          <a:p>
            <a:pPr eaLnBrk="1" fontAlgn="auto" hangingPunct="1">
              <a:spcAft>
                <a:spcPts val="0"/>
              </a:spcAft>
              <a:defRPr/>
            </a:pPr>
            <a:endParaRPr lang="en-US" sz="2600" dirty="0"/>
          </a:p>
          <a:p>
            <a:pPr lvl="1"/>
            <a:r>
              <a:rPr lang="en-GB" sz="2600" dirty="0"/>
              <a:t>The Dirty Duck </a:t>
            </a:r>
          </a:p>
          <a:p>
            <a:pPr lvl="1"/>
            <a:r>
              <a:rPr lang="en-GB" sz="2600" dirty="0"/>
              <a:t>The Terrace Bar </a:t>
            </a:r>
          </a:p>
          <a:p>
            <a:pPr lvl="1"/>
            <a:r>
              <a:rPr lang="en-GB" sz="2600" dirty="0" smtClean="0"/>
              <a:t>Café Library</a:t>
            </a:r>
            <a:endParaRPr lang="en-GB" sz="2600" dirty="0"/>
          </a:p>
          <a:p>
            <a:pPr lvl="1"/>
            <a:r>
              <a:rPr lang="en-GB" sz="2600" dirty="0" err="1"/>
              <a:t>Curiositea</a:t>
            </a:r>
            <a:r>
              <a:rPr lang="en-GB" sz="2600" dirty="0"/>
              <a:t> Café </a:t>
            </a:r>
          </a:p>
          <a:p>
            <a:pPr lvl="1"/>
            <a:r>
              <a:rPr lang="en-GB" sz="2600" dirty="0"/>
              <a:t>The Bread Oven </a:t>
            </a:r>
          </a:p>
          <a:p>
            <a:pPr lvl="1"/>
            <a:r>
              <a:rPr lang="en-GB" sz="2600" dirty="0"/>
              <a:t>Fusion Bar </a:t>
            </a:r>
          </a:p>
          <a:p>
            <a:pPr lvl="1"/>
            <a:r>
              <a:rPr lang="en-GB" sz="2600" dirty="0" smtClean="0"/>
              <a:t>Varsity</a:t>
            </a:r>
          </a:p>
          <a:p>
            <a:pPr lvl="1"/>
            <a:r>
              <a:rPr lang="en-GB" sz="2600" dirty="0" smtClean="0"/>
              <a:t>NAIC</a:t>
            </a:r>
          </a:p>
          <a:p>
            <a:pPr lvl="1"/>
            <a:r>
              <a:rPr lang="en-GB" sz="2600" dirty="0" smtClean="0"/>
              <a:t>Café Nero (Sports and Wellness Hub)</a:t>
            </a:r>
            <a:endParaRPr lang="en-US" sz="2600" dirty="0"/>
          </a:p>
          <a:p>
            <a:pPr eaLnBrk="1" fontAlgn="auto" hangingPunct="1">
              <a:spcAft>
                <a:spcPts val="0"/>
              </a:spcAft>
              <a:defRPr/>
            </a:pPr>
            <a:r>
              <a:rPr lang="en-US" sz="2600" dirty="0"/>
              <a:t>Please see the Warwick Retail website for further information, including locations and opening times: </a:t>
            </a:r>
            <a:r>
              <a:rPr lang="en-GB" sz="2800" dirty="0">
                <a:hlinkClick r:id="rId2"/>
              </a:rPr>
              <a:t>https://warwick.ac.uk/services/retail/</a:t>
            </a:r>
            <a:endParaRPr lang="en-US" sz="2600" dirty="0">
              <a:hlinkClick r:id="rId3"/>
            </a:endParaRPr>
          </a:p>
          <a:p>
            <a:pPr marL="0" indent="0" eaLnBrk="1" fontAlgn="auto" hangingPunct="1">
              <a:spcAft>
                <a:spcPts val="0"/>
              </a:spcAft>
              <a:buFont typeface="Arial" panose="020B0604020202020204" pitchFamily="34" charset="0"/>
              <a:buNone/>
              <a:defRPr/>
            </a:pPr>
            <a:endParaRPr lang="en-GB"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2628800" y="692696"/>
            <a:ext cx="8229600" cy="1143000"/>
          </a:xfrm>
        </p:spPr>
        <p:txBody>
          <a:bodyPr/>
          <a:lstStyle/>
          <a:p>
            <a:pPr eaLnBrk="1" hangingPunct="1"/>
            <a:r>
              <a:rPr lang="en-GB" altLang="en-US" sz="4000" b="1" dirty="0" smtClean="0"/>
              <a:t>Catering</a:t>
            </a:r>
            <a:endParaRPr lang="en-GB" altLang="en-US" b="1" dirty="0" smtClean="0"/>
          </a:p>
        </p:txBody>
      </p:sp>
      <p:sp>
        <p:nvSpPr>
          <p:cNvPr id="5" name="Content Placeholder 4"/>
          <p:cNvSpPr>
            <a:spLocks noGrp="1"/>
          </p:cNvSpPr>
          <p:nvPr>
            <p:ph idx="1"/>
          </p:nvPr>
        </p:nvSpPr>
        <p:spPr>
          <a:xfrm>
            <a:off x="457200" y="1916832"/>
            <a:ext cx="8507413" cy="4728443"/>
          </a:xfrm>
        </p:spPr>
        <p:txBody>
          <a:bodyPr rtlCol="0">
            <a:normAutofit/>
          </a:bodyPr>
          <a:lstStyle/>
          <a:p>
            <a:pPr eaLnBrk="1" fontAlgn="auto" hangingPunct="1">
              <a:spcAft>
                <a:spcPts val="0"/>
              </a:spcAft>
              <a:defRPr/>
            </a:pPr>
            <a:r>
              <a:rPr lang="en-GB" dirty="0" smtClean="0"/>
              <a:t>The following catering is included:</a:t>
            </a:r>
          </a:p>
          <a:p>
            <a:pPr lvl="1" eaLnBrk="1" fontAlgn="auto" hangingPunct="1">
              <a:spcAft>
                <a:spcPts val="0"/>
              </a:spcAft>
              <a:defRPr/>
            </a:pPr>
            <a:r>
              <a:rPr lang="en-GB" dirty="0" smtClean="0"/>
              <a:t>All breakfasts – each day in </a:t>
            </a:r>
            <a:r>
              <a:rPr lang="en-GB" dirty="0" err="1" smtClean="0"/>
              <a:t>Rootes</a:t>
            </a:r>
            <a:r>
              <a:rPr lang="en-GB" dirty="0" smtClean="0"/>
              <a:t> restaurant</a:t>
            </a:r>
            <a:endParaRPr lang="en-GB" dirty="0" smtClean="0">
              <a:hlinkClick r:id="rId2"/>
            </a:endParaRPr>
          </a:p>
          <a:p>
            <a:pPr lvl="1" eaLnBrk="1" fontAlgn="auto" hangingPunct="1">
              <a:spcAft>
                <a:spcPts val="0"/>
              </a:spcAft>
              <a:defRPr/>
            </a:pPr>
            <a:r>
              <a:rPr lang="en-GB" dirty="0" smtClean="0"/>
              <a:t>Seven lunches  - £70 on Eating at Warwick/ID card</a:t>
            </a:r>
            <a:endParaRPr lang="en-GB" dirty="0" smtClean="0">
              <a:hlinkClick r:id="rId2"/>
            </a:endParaRPr>
          </a:p>
          <a:p>
            <a:pPr lvl="1" eaLnBrk="1" fontAlgn="auto" hangingPunct="1">
              <a:spcAft>
                <a:spcPts val="0"/>
              </a:spcAft>
              <a:defRPr/>
            </a:pPr>
            <a:r>
              <a:rPr lang="en-GB" dirty="0" smtClean="0"/>
              <a:t>Welcome dinner, curry and quiz and farewell dinner</a:t>
            </a:r>
          </a:p>
          <a:p>
            <a:pPr lvl="1" eaLnBrk="1" fontAlgn="auto" hangingPunct="1">
              <a:spcAft>
                <a:spcPts val="0"/>
              </a:spcAft>
              <a:defRPr/>
            </a:pPr>
            <a:endParaRPr lang="en-GB" dirty="0">
              <a:hlinkClick r:id="rId2"/>
            </a:endParaRPr>
          </a:p>
          <a:p>
            <a:pPr lvl="1" eaLnBrk="1" fontAlgn="auto" hangingPunct="1">
              <a:spcAft>
                <a:spcPts val="0"/>
              </a:spcAft>
              <a:defRPr/>
            </a:pPr>
            <a:r>
              <a:rPr lang="en-GB" dirty="0" smtClean="0"/>
              <a:t>See timetable for reminders</a:t>
            </a:r>
            <a:endParaRPr lang="en-GB" dirty="0"/>
          </a:p>
          <a:p>
            <a:pPr lvl="1" eaLnBrk="1" fontAlgn="auto" hangingPunct="1">
              <a:spcAft>
                <a:spcPts val="0"/>
              </a:spcAft>
              <a:defRPr/>
            </a:pPr>
            <a:r>
              <a:rPr lang="en-GB" dirty="0" smtClean="0"/>
              <a:t>We requested all dietary requirements before arrival, let us know ASAP if you didn’t inform us</a:t>
            </a:r>
            <a:endParaRPr lang="en-US" dirty="0">
              <a:hlinkClick r:id="rId2"/>
            </a:endParaRPr>
          </a:p>
          <a:p>
            <a:pPr marL="0" indent="0" eaLnBrk="1" fontAlgn="auto" hangingPunct="1">
              <a:spcAft>
                <a:spcPts val="0"/>
              </a:spcAft>
              <a:buFont typeface="Arial" panose="020B0604020202020204" pitchFamily="34" charset="0"/>
              <a:buNone/>
              <a:defRPr/>
            </a:pPr>
            <a:endParaRPr lang="en-GB" b="1" dirty="0"/>
          </a:p>
        </p:txBody>
      </p:sp>
    </p:spTree>
    <p:extLst>
      <p:ext uri="{BB962C8B-B14F-4D97-AF65-F5344CB8AC3E}">
        <p14:creationId xmlns:p14="http://schemas.microsoft.com/office/powerpoint/2010/main" val="3411707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2557463" y="620713"/>
            <a:ext cx="8229601" cy="1143000"/>
          </a:xfrm>
        </p:spPr>
        <p:txBody>
          <a:bodyPr/>
          <a:lstStyle/>
          <a:p>
            <a:pPr eaLnBrk="1" hangingPunct="1"/>
            <a:r>
              <a:rPr lang="en-GB" altLang="en-US" sz="4000" b="1" smtClean="0"/>
              <a:t>Shopping </a:t>
            </a:r>
            <a:endParaRPr lang="en-GB" altLang="en-US" b="1" smtClean="0"/>
          </a:p>
        </p:txBody>
      </p:sp>
      <p:sp>
        <p:nvSpPr>
          <p:cNvPr id="5" name="Content Placeholder 4"/>
          <p:cNvSpPr>
            <a:spLocks noGrp="1"/>
          </p:cNvSpPr>
          <p:nvPr>
            <p:ph idx="1"/>
          </p:nvPr>
        </p:nvSpPr>
        <p:spPr>
          <a:xfrm>
            <a:off x="179388" y="1765300"/>
            <a:ext cx="8964612" cy="5068888"/>
          </a:xfrm>
        </p:spPr>
        <p:txBody>
          <a:bodyPr rtlCol="0">
            <a:noAutofit/>
          </a:bodyPr>
          <a:lstStyle/>
          <a:p>
            <a:pPr eaLnBrk="1" fontAlgn="auto" hangingPunct="1">
              <a:spcAft>
                <a:spcPts val="0"/>
              </a:spcAft>
              <a:defRPr/>
            </a:pPr>
            <a:r>
              <a:rPr lang="en-GB" sz="2400" dirty="0"/>
              <a:t>There is a convenience store – </a:t>
            </a:r>
            <a:r>
              <a:rPr lang="en-GB" sz="2400" dirty="0" err="1"/>
              <a:t>Rootes</a:t>
            </a:r>
            <a:r>
              <a:rPr lang="en-GB" sz="2400" dirty="0"/>
              <a:t> Grocery Store near the piazza</a:t>
            </a:r>
          </a:p>
          <a:p>
            <a:pPr eaLnBrk="1" fontAlgn="auto" hangingPunct="1">
              <a:spcAft>
                <a:spcPts val="0"/>
              </a:spcAft>
              <a:defRPr/>
            </a:pPr>
            <a:r>
              <a:rPr lang="en-GB" sz="2400" dirty="0"/>
              <a:t>The largest and closet </a:t>
            </a:r>
            <a:r>
              <a:rPr lang="en-GB" sz="2400" dirty="0" smtClean="0"/>
              <a:t>supermarkets are Aldi and </a:t>
            </a:r>
            <a:r>
              <a:rPr lang="en-GB" sz="2400" dirty="0" err="1" smtClean="0"/>
              <a:t>Tescos</a:t>
            </a:r>
            <a:r>
              <a:rPr lang="en-GB" sz="2400" dirty="0" smtClean="0"/>
              <a:t> </a:t>
            </a:r>
            <a:r>
              <a:rPr lang="en-GB" sz="2400" dirty="0"/>
              <a:t>at Cannon Park</a:t>
            </a:r>
          </a:p>
          <a:p>
            <a:pPr eaLnBrk="1" fontAlgn="auto" hangingPunct="1">
              <a:spcAft>
                <a:spcPts val="0"/>
              </a:spcAft>
              <a:defRPr/>
            </a:pPr>
            <a:r>
              <a:rPr lang="en-GB" sz="2400" dirty="0"/>
              <a:t>Cannon Park also has a Post Office, Opticians, Boots, Iceland, Sports Direct, </a:t>
            </a:r>
            <a:r>
              <a:rPr lang="en-GB" sz="2400" dirty="0" err="1"/>
              <a:t>Wilkinsons</a:t>
            </a:r>
            <a:r>
              <a:rPr lang="en-GB" sz="2400" dirty="0"/>
              <a:t>, Subway, New Look, Greggs and a beauty salon, Drycleaners and more</a:t>
            </a:r>
          </a:p>
          <a:p>
            <a:pPr eaLnBrk="1" fontAlgn="auto" hangingPunct="1">
              <a:spcAft>
                <a:spcPts val="0"/>
              </a:spcAft>
              <a:defRPr/>
            </a:pPr>
            <a:r>
              <a:rPr lang="en-GB" sz="2400" dirty="0"/>
              <a:t>Cannon Park is just 10 minutes </a:t>
            </a:r>
            <a:r>
              <a:rPr lang="en-GB" sz="2400" dirty="0" smtClean="0"/>
              <a:t>walk </a:t>
            </a:r>
          </a:p>
          <a:p>
            <a:pPr marL="400050" lvl="1" indent="0" eaLnBrk="1" fontAlgn="auto" hangingPunct="1">
              <a:spcAft>
                <a:spcPts val="0"/>
              </a:spcAft>
              <a:buFont typeface="Arial" charset="0"/>
              <a:buNone/>
              <a:defRPr/>
            </a:pPr>
            <a:r>
              <a:rPr lang="en-GB" sz="2400" dirty="0" smtClean="0">
                <a:hlinkClick r:id="rId2"/>
              </a:rPr>
              <a:t>www.cannonparkshopping.co.uk</a:t>
            </a:r>
            <a:endParaRPr lang="en-GB"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2557463" y="765175"/>
            <a:ext cx="8229601" cy="1143000"/>
          </a:xfrm>
        </p:spPr>
        <p:txBody>
          <a:bodyPr/>
          <a:lstStyle/>
          <a:p>
            <a:pPr eaLnBrk="1" hangingPunct="1"/>
            <a:r>
              <a:rPr lang="en-GB" altLang="en-US" sz="4000" b="1" smtClean="0"/>
              <a:t>Local Area</a:t>
            </a:r>
            <a:endParaRPr lang="en-GB" altLang="en-US" b="1" smtClean="0"/>
          </a:p>
        </p:txBody>
      </p:sp>
      <p:sp>
        <p:nvSpPr>
          <p:cNvPr id="5" name="Content Placeholder 4"/>
          <p:cNvSpPr>
            <a:spLocks noGrp="1"/>
          </p:cNvSpPr>
          <p:nvPr>
            <p:ph idx="1"/>
          </p:nvPr>
        </p:nvSpPr>
        <p:spPr>
          <a:xfrm>
            <a:off x="395288" y="1989138"/>
            <a:ext cx="8507412" cy="5068887"/>
          </a:xfrm>
        </p:spPr>
        <p:txBody>
          <a:bodyPr rtlCol="0">
            <a:normAutofit/>
          </a:bodyPr>
          <a:lstStyle/>
          <a:p>
            <a:pPr eaLnBrk="1" fontAlgn="auto" hangingPunct="1">
              <a:spcAft>
                <a:spcPts val="0"/>
              </a:spcAft>
              <a:defRPr/>
            </a:pPr>
            <a:r>
              <a:rPr lang="en-GB" sz="2400" dirty="0"/>
              <a:t>Coventry and Birmingham are the nearest cities</a:t>
            </a:r>
          </a:p>
          <a:p>
            <a:pPr lvl="1" eaLnBrk="1" fontAlgn="auto" hangingPunct="1">
              <a:spcAft>
                <a:spcPts val="0"/>
              </a:spcAft>
              <a:defRPr/>
            </a:pPr>
            <a:r>
              <a:rPr lang="en-GB" sz="2400" dirty="0"/>
              <a:t>Bus to Coventry takes about 20 minutes, No 11 or 12</a:t>
            </a:r>
          </a:p>
          <a:p>
            <a:pPr lvl="1" eaLnBrk="1" fontAlgn="auto" hangingPunct="1">
              <a:spcAft>
                <a:spcPts val="0"/>
              </a:spcAft>
              <a:defRPr/>
            </a:pPr>
            <a:r>
              <a:rPr lang="en-GB" sz="2400" dirty="0"/>
              <a:t>The train to Birmingham is only 20 minutes from Coventry station and only costs a few £s</a:t>
            </a:r>
          </a:p>
          <a:p>
            <a:pPr marL="457200" lvl="1" indent="0" eaLnBrk="1" fontAlgn="auto" hangingPunct="1">
              <a:spcAft>
                <a:spcPts val="0"/>
              </a:spcAft>
              <a:buFontTx/>
              <a:buNone/>
              <a:defRPr/>
            </a:pPr>
            <a:endParaRPr lang="en-GB" sz="2400" dirty="0"/>
          </a:p>
          <a:p>
            <a:pPr eaLnBrk="1" fontAlgn="auto" hangingPunct="1">
              <a:spcAft>
                <a:spcPts val="0"/>
              </a:spcAft>
              <a:defRPr/>
            </a:pPr>
            <a:r>
              <a:rPr lang="en-GB" sz="2400" dirty="0"/>
              <a:t>Warwick, Leamington and Kenilworth are all close by and worth visiting</a:t>
            </a:r>
          </a:p>
          <a:p>
            <a:pPr marL="0" indent="0" eaLnBrk="1" fontAlgn="auto" hangingPunct="1">
              <a:spcAft>
                <a:spcPts val="0"/>
              </a:spcAft>
              <a:buFontTx/>
              <a:buNone/>
              <a:defRPr/>
            </a:pPr>
            <a:endParaRPr lang="en-GB" sz="2400" dirty="0"/>
          </a:p>
          <a:p>
            <a:pPr eaLnBrk="1" fontAlgn="auto" hangingPunct="1">
              <a:spcAft>
                <a:spcPts val="0"/>
              </a:spcAft>
              <a:defRPr/>
            </a:pPr>
            <a:r>
              <a:rPr lang="en-GB" sz="2400" dirty="0"/>
              <a:t>Warwick Castle is a major tourist attraction and just 8 miles away</a:t>
            </a:r>
          </a:p>
          <a:p>
            <a:pPr eaLnBrk="1" fontAlgn="auto" hangingPunct="1">
              <a:spcAft>
                <a:spcPts val="0"/>
              </a:spcAft>
              <a:defRPr/>
            </a:pPr>
            <a:endParaRPr lang="en-GB"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107950" y="908050"/>
            <a:ext cx="7772400" cy="1362075"/>
          </a:xfrm>
        </p:spPr>
        <p:txBody>
          <a:bodyPr/>
          <a:lstStyle/>
          <a:p>
            <a:pPr eaLnBrk="1" hangingPunct="1"/>
            <a:r>
              <a:rPr lang="en-GB" altLang="en-US" smtClean="0"/>
              <a:t>The Social Programme </a:t>
            </a:r>
          </a:p>
        </p:txBody>
      </p:sp>
      <p:sp>
        <p:nvSpPr>
          <p:cNvPr id="17411" name="Text Placeholder 4"/>
          <p:cNvSpPr>
            <a:spLocks noGrp="1"/>
          </p:cNvSpPr>
          <p:nvPr>
            <p:ph type="body" idx="1"/>
          </p:nvPr>
        </p:nvSpPr>
        <p:spPr>
          <a:xfrm>
            <a:off x="358775" y="1773238"/>
            <a:ext cx="8785225" cy="1500187"/>
          </a:xfrm>
        </p:spPr>
        <p:txBody>
          <a:bodyPr/>
          <a:lstStyle/>
          <a:p>
            <a:pPr eaLnBrk="1" hangingPunct="1"/>
            <a:r>
              <a:rPr lang="en-US" altLang="en-US" sz="2400" b="1" dirty="0" smtClean="0"/>
              <a:t>WEEK ONE</a:t>
            </a:r>
          </a:p>
          <a:p>
            <a:pPr eaLnBrk="1" hangingPunct="1"/>
            <a:r>
              <a:rPr lang="en-US" altLang="en-US" sz="2400" dirty="0" smtClean="0"/>
              <a:t>MONDAY  - Formal welcome dinner </a:t>
            </a:r>
          </a:p>
          <a:p>
            <a:pPr eaLnBrk="1" hangingPunct="1"/>
            <a:r>
              <a:rPr lang="en-US" altLang="en-US" sz="2400" dirty="0" smtClean="0"/>
              <a:t>WEDNESDAY – curry and quiz night (Chancellors’ Suite in the </a:t>
            </a:r>
            <a:r>
              <a:rPr lang="en-US" altLang="en-US" sz="2400" dirty="0" err="1" smtClean="0"/>
              <a:t>Rootes</a:t>
            </a:r>
            <a:r>
              <a:rPr lang="en-US" altLang="en-US" sz="2400" dirty="0" smtClean="0"/>
              <a:t> Building)</a:t>
            </a:r>
          </a:p>
          <a:p>
            <a:pPr eaLnBrk="1" hangingPunct="1"/>
            <a:r>
              <a:rPr lang="en-US" altLang="en-US" sz="2400" dirty="0" smtClean="0"/>
              <a:t>FRIDAY - Day trip to Stratford - free time</a:t>
            </a:r>
          </a:p>
          <a:p>
            <a:pPr eaLnBrk="1" hangingPunct="1"/>
            <a:r>
              <a:rPr lang="en-US" altLang="en-US" sz="2400" dirty="0" smtClean="0"/>
              <a:t>SATURDAY – Day trip to London – free time</a:t>
            </a:r>
          </a:p>
          <a:p>
            <a:pPr eaLnBrk="1" hangingPunct="1"/>
            <a:endParaRPr lang="en-US" altLang="en-US" sz="2400" dirty="0" smtClean="0"/>
          </a:p>
          <a:p>
            <a:pPr eaLnBrk="1" hangingPunct="1"/>
            <a:r>
              <a:rPr lang="en-US" altLang="en-US" sz="2400" b="1" dirty="0" smtClean="0"/>
              <a:t>WEEK TWO</a:t>
            </a:r>
          </a:p>
          <a:p>
            <a:pPr eaLnBrk="1" hangingPunct="1"/>
            <a:r>
              <a:rPr lang="en-US" altLang="en-US" sz="2400" dirty="0" smtClean="0"/>
              <a:t>MONDAY – </a:t>
            </a:r>
            <a:r>
              <a:rPr lang="en-US" altLang="en-US" sz="2400" dirty="0"/>
              <a:t>P</a:t>
            </a:r>
            <a:r>
              <a:rPr lang="en-US" altLang="en-US" sz="2400" dirty="0" smtClean="0"/>
              <a:t>izza lunch and guest speaker</a:t>
            </a:r>
          </a:p>
          <a:p>
            <a:pPr eaLnBrk="1" hangingPunct="1"/>
            <a:r>
              <a:rPr lang="en-US" altLang="en-US" sz="2400" dirty="0" smtClean="0"/>
              <a:t>TUESDAY  - Day trip to Oxford – free time</a:t>
            </a:r>
          </a:p>
          <a:p>
            <a:pPr eaLnBrk="1" hangingPunct="1"/>
            <a:r>
              <a:rPr lang="en-US" altLang="en-US" sz="2400" dirty="0" smtClean="0"/>
              <a:t>WEDNESDAY – Farewell dinner and certificate giving</a:t>
            </a:r>
          </a:p>
          <a:p>
            <a:pPr eaLnBrk="1" hangingPunct="1"/>
            <a:endParaRPr lang="en-GB" alt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179388" y="981075"/>
            <a:ext cx="7772400" cy="1362075"/>
          </a:xfrm>
        </p:spPr>
        <p:txBody>
          <a:bodyPr/>
          <a:lstStyle/>
          <a:p>
            <a:pPr eaLnBrk="1" hangingPunct="1"/>
            <a:r>
              <a:rPr lang="en-GB" altLang="en-US" smtClean="0"/>
              <a:t>The Guest Lecture Programme </a:t>
            </a:r>
          </a:p>
        </p:txBody>
      </p:sp>
      <p:sp>
        <p:nvSpPr>
          <p:cNvPr id="5" name="Text Placeholder 4"/>
          <p:cNvSpPr>
            <a:spLocks noGrp="1"/>
          </p:cNvSpPr>
          <p:nvPr>
            <p:ph type="body" idx="1"/>
          </p:nvPr>
        </p:nvSpPr>
        <p:spPr>
          <a:xfrm>
            <a:off x="179388" y="2276475"/>
            <a:ext cx="8785225" cy="1500188"/>
          </a:xfrm>
        </p:spPr>
        <p:txBody>
          <a:bodyPr/>
          <a:lstStyle/>
          <a:p>
            <a:pPr marL="342900" indent="-342900" eaLnBrk="1" hangingPunct="1">
              <a:buFont typeface="Arial" panose="020B0604020202020204" pitchFamily="34" charset="0"/>
              <a:buChar char="•"/>
              <a:defRPr/>
            </a:pPr>
            <a:r>
              <a:rPr lang="en-US" altLang="en-US" sz="2400" dirty="0"/>
              <a:t>We have arranged 2</a:t>
            </a:r>
            <a:r>
              <a:rPr lang="en-US" altLang="en-US" sz="2400" dirty="0" smtClean="0"/>
              <a:t> guest speakers </a:t>
            </a:r>
            <a:r>
              <a:rPr lang="en-US" altLang="en-US" sz="2400" dirty="0"/>
              <a:t>for our guest lecture </a:t>
            </a:r>
            <a:r>
              <a:rPr lang="en-US" altLang="en-US" sz="2400" dirty="0" err="1"/>
              <a:t>programme</a:t>
            </a:r>
            <a:r>
              <a:rPr lang="en-US" altLang="en-US" sz="2400" dirty="0" smtClean="0"/>
              <a:t>.</a:t>
            </a:r>
          </a:p>
          <a:p>
            <a:pPr marL="800100" lvl="1" indent="-342900" eaLnBrk="1" hangingPunct="1">
              <a:buFont typeface="Arial" panose="020B0604020202020204" pitchFamily="34" charset="0"/>
              <a:buChar char="•"/>
              <a:defRPr/>
            </a:pPr>
            <a:r>
              <a:rPr lang="en-US" altLang="en-US" sz="2400" dirty="0" smtClean="0"/>
              <a:t>Professor Daniel Sgroi</a:t>
            </a:r>
          </a:p>
          <a:p>
            <a:pPr marL="800100" lvl="1" indent="-342900" eaLnBrk="1" hangingPunct="1">
              <a:buFont typeface="Arial" panose="020B0604020202020204" pitchFamily="34" charset="0"/>
              <a:buChar char="•"/>
              <a:defRPr/>
            </a:pPr>
            <a:r>
              <a:rPr lang="en-US" altLang="en-US" sz="2400" dirty="0" smtClean="0"/>
              <a:t>Professor Nadia Olivero</a:t>
            </a:r>
            <a:br>
              <a:rPr lang="en-US" altLang="en-US" sz="2400" dirty="0" smtClean="0"/>
            </a:br>
            <a:endParaRPr lang="en-US" altLang="en-US" sz="800" dirty="0"/>
          </a:p>
          <a:p>
            <a:pPr eaLnBrk="1" hangingPunct="1">
              <a:defRPr/>
            </a:pPr>
            <a:endParaRPr lang="en-US" altLang="en-US" sz="800" dirty="0"/>
          </a:p>
          <a:p>
            <a:pPr marL="342900" indent="-342900" eaLnBrk="1" hangingPunct="1">
              <a:buFont typeface="Arial" panose="020B0604020202020204" pitchFamily="34" charset="0"/>
              <a:buChar char="•"/>
              <a:defRPr/>
            </a:pPr>
            <a:r>
              <a:rPr lang="en-US" altLang="en-US" sz="2400" dirty="0"/>
              <a:t>All lectures are </a:t>
            </a:r>
            <a:r>
              <a:rPr lang="en-US" altLang="en-US" sz="2400" dirty="0" smtClean="0"/>
              <a:t>part </a:t>
            </a:r>
            <a:r>
              <a:rPr lang="en-US" altLang="en-US" sz="2400" dirty="0"/>
              <a:t>of the teaching </a:t>
            </a:r>
            <a:r>
              <a:rPr lang="en-US" altLang="en-US" sz="2400" dirty="0" err="1"/>
              <a:t>programme</a:t>
            </a:r>
            <a:r>
              <a:rPr lang="en-US" altLang="en-US" sz="2400" dirty="0"/>
              <a:t> so please </a:t>
            </a:r>
            <a:r>
              <a:rPr lang="en-US" altLang="en-US" sz="2400" dirty="0" smtClean="0"/>
              <a:t>ensure you attend.</a:t>
            </a:r>
            <a:endParaRPr lang="en-US" altLang="en-US" sz="2400" dirty="0"/>
          </a:p>
          <a:p>
            <a:pPr eaLnBrk="1" hangingPunct="1">
              <a:defRPr/>
            </a:pPr>
            <a:endParaRPr lang="en-GB"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107950" y="836613"/>
            <a:ext cx="7772400" cy="1362075"/>
          </a:xfrm>
        </p:spPr>
        <p:txBody>
          <a:bodyPr/>
          <a:lstStyle/>
          <a:p>
            <a:pPr eaLnBrk="1" hangingPunct="1"/>
            <a:r>
              <a:rPr lang="en-GB" altLang="en-US" smtClean="0"/>
              <a:t>Practical Information</a:t>
            </a:r>
          </a:p>
        </p:txBody>
      </p:sp>
      <p:sp>
        <p:nvSpPr>
          <p:cNvPr id="5" name="Text Placeholder 4"/>
          <p:cNvSpPr>
            <a:spLocks noGrp="1"/>
          </p:cNvSpPr>
          <p:nvPr>
            <p:ph type="body" idx="1"/>
          </p:nvPr>
        </p:nvSpPr>
        <p:spPr>
          <a:xfrm>
            <a:off x="423863" y="1700213"/>
            <a:ext cx="8469312" cy="1500187"/>
          </a:xfrm>
        </p:spPr>
        <p:txBody>
          <a:bodyPr>
            <a:noAutofit/>
          </a:bodyPr>
          <a:lstStyle/>
          <a:p>
            <a:pPr eaLnBrk="1" hangingPunct="1">
              <a:defRPr/>
            </a:pPr>
            <a:r>
              <a:rPr lang="en-US" altLang="en-US" sz="2400" b="1" dirty="0"/>
              <a:t>Where to get help</a:t>
            </a:r>
            <a:r>
              <a:rPr lang="en-US" altLang="en-US" sz="2400" b="1" dirty="0" smtClean="0"/>
              <a:t>:</a:t>
            </a:r>
            <a:endParaRPr lang="en-US" altLang="en-US" sz="2400" b="1" dirty="0"/>
          </a:p>
          <a:p>
            <a:pPr marL="342900" indent="-342900" eaLnBrk="1" hangingPunct="1">
              <a:buFont typeface="Arial" panose="020B0604020202020204" pitchFamily="34" charset="0"/>
              <a:buChar char="•"/>
              <a:defRPr/>
            </a:pPr>
            <a:r>
              <a:rPr lang="en-US" altLang="en-US" sz="2400" dirty="0" smtClean="0"/>
              <a:t>Teachers as first point of call, they will escalate to the Warwick team if needed. Ambassadors also in Halls.</a:t>
            </a:r>
          </a:p>
          <a:p>
            <a:pPr marL="342900" indent="-342900" eaLnBrk="1" hangingPunct="1">
              <a:buFont typeface="Arial" panose="020B0604020202020204" pitchFamily="34" charset="0"/>
              <a:buChar char="•"/>
              <a:defRPr/>
            </a:pPr>
            <a:endParaRPr lang="en-US" altLang="en-US" sz="1400" dirty="0"/>
          </a:p>
          <a:p>
            <a:pPr eaLnBrk="1" hangingPunct="1">
              <a:defRPr/>
            </a:pPr>
            <a:r>
              <a:rPr lang="en-US" altLang="en-US" sz="2400" b="1" dirty="0"/>
              <a:t>Health &amp; </a:t>
            </a:r>
            <a:r>
              <a:rPr lang="en-US" altLang="en-US" sz="2400" b="1" dirty="0" smtClean="0"/>
              <a:t>Safety:</a:t>
            </a:r>
          </a:p>
          <a:p>
            <a:pPr marL="342900" indent="-342900" eaLnBrk="1" hangingPunct="1">
              <a:buFont typeface="Arial" panose="020B0604020202020204" pitchFamily="34" charset="0"/>
              <a:buChar char="•"/>
              <a:defRPr/>
            </a:pPr>
            <a:r>
              <a:rPr lang="en-US" altLang="en-US" sz="2400" dirty="0" smtClean="0"/>
              <a:t>In </a:t>
            </a:r>
            <a:r>
              <a:rPr lang="en-US" altLang="en-US" sz="2400" dirty="0"/>
              <a:t>case of fire, go to the fire meeting point </a:t>
            </a:r>
            <a:r>
              <a:rPr lang="en-US" altLang="en-US" sz="2400" dirty="0" smtClean="0"/>
              <a:t>outside the Arts Centre</a:t>
            </a:r>
            <a:endParaRPr lang="en-US" altLang="en-US" sz="1600" dirty="0"/>
          </a:p>
          <a:p>
            <a:pPr eaLnBrk="1" hangingPunct="1">
              <a:defRPr/>
            </a:pPr>
            <a:r>
              <a:rPr lang="en-US" altLang="en-US" sz="2400" b="1" dirty="0"/>
              <a:t>Emergency Contact</a:t>
            </a:r>
            <a:r>
              <a:rPr lang="en-US" altLang="en-US" sz="2400" b="1" dirty="0" smtClean="0"/>
              <a:t>:</a:t>
            </a:r>
            <a:endParaRPr lang="en-US" altLang="en-US" sz="2400" b="1" dirty="0"/>
          </a:p>
          <a:p>
            <a:pPr marL="342900" indent="-342900" eaLnBrk="1" hangingPunct="1">
              <a:buFont typeface="Arial" panose="020B0604020202020204" pitchFamily="34" charset="0"/>
              <a:buChar char="•"/>
              <a:defRPr/>
            </a:pPr>
            <a:r>
              <a:rPr lang="en-US" altLang="en-US" sz="2400" dirty="0"/>
              <a:t>Contact Security in the first instance. N</a:t>
            </a:r>
            <a:r>
              <a:rPr lang="en-US" sz="2400" dirty="0"/>
              <a:t>on-emergency number: </a:t>
            </a:r>
            <a:br>
              <a:rPr lang="en-US" sz="2400" dirty="0"/>
            </a:br>
            <a:r>
              <a:rPr lang="en-US" sz="2400" dirty="0"/>
              <a:t>024 7652 2083 (extension 22083</a:t>
            </a:r>
            <a:r>
              <a:rPr lang="en-US" sz="2400" dirty="0" smtClean="0"/>
              <a:t>).</a:t>
            </a:r>
            <a:r>
              <a:rPr lang="en-GB" sz="2400" dirty="0"/>
              <a:t> </a:t>
            </a:r>
            <a:endParaRPr lang="en-US" sz="2400" dirty="0"/>
          </a:p>
          <a:p>
            <a:pPr marL="342900" indent="-342900" eaLnBrk="1" hangingPunct="1">
              <a:buFont typeface="Arial" panose="020B0604020202020204" pitchFamily="34" charset="0"/>
              <a:buChar char="•"/>
              <a:defRPr/>
            </a:pPr>
            <a:r>
              <a:rPr lang="en-US" sz="2400" dirty="0"/>
              <a:t>In the event of an incident requiring the emergency services (ambulance, police or fire and rescue), telephone 22222 (internal) or 024 7652 2222 (external).</a:t>
            </a:r>
          </a:p>
          <a:p>
            <a:pPr eaLnBrk="1" hangingPunct="1">
              <a:defRPr/>
            </a:pPr>
            <a:endParaRPr lang="en-GB"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a:xfrm>
            <a:off x="755650" y="3429000"/>
            <a:ext cx="7056438" cy="1295400"/>
          </a:xfrm>
        </p:spPr>
        <p:txBody>
          <a:bodyPr/>
          <a:lstStyle/>
          <a:p>
            <a:pPr algn="ctr" eaLnBrk="1" hangingPunct="1"/>
            <a:r>
              <a:rPr lang="en-GB" altLang="en-US" smtClean="0"/>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00075" y="981075"/>
            <a:ext cx="7772400" cy="1362075"/>
          </a:xfrm>
        </p:spPr>
        <p:txBody>
          <a:bodyPr/>
          <a:lstStyle/>
          <a:p>
            <a:pPr eaLnBrk="1" hangingPunct="1"/>
            <a:r>
              <a:rPr lang="en-GB" altLang="en-US" dirty="0" smtClean="0"/>
              <a:t>The Programme Team </a:t>
            </a:r>
          </a:p>
        </p:txBody>
      </p:sp>
      <p:pic>
        <p:nvPicPr>
          <p:cNvPr id="7" name="Picture 6"/>
          <p:cNvPicPr>
            <a:picLocks noChangeAspect="1"/>
          </p:cNvPicPr>
          <p:nvPr/>
        </p:nvPicPr>
        <p:blipFill>
          <a:blip r:embed="rId2"/>
          <a:stretch>
            <a:fillRect/>
          </a:stretch>
        </p:blipFill>
        <p:spPr>
          <a:xfrm>
            <a:off x="1846966" y="2388157"/>
            <a:ext cx="1180772" cy="1771158"/>
          </a:xfrm>
          <a:prstGeom prst="rect">
            <a:avLst/>
          </a:prstGeom>
        </p:spPr>
      </p:pic>
      <p:pic>
        <p:nvPicPr>
          <p:cNvPr id="9" name="Picture 8"/>
          <p:cNvPicPr>
            <a:picLocks noChangeAspect="1"/>
          </p:cNvPicPr>
          <p:nvPr/>
        </p:nvPicPr>
        <p:blipFill>
          <a:blip r:embed="rId3"/>
          <a:stretch>
            <a:fillRect/>
          </a:stretch>
        </p:blipFill>
        <p:spPr>
          <a:xfrm>
            <a:off x="3179562" y="2060836"/>
            <a:ext cx="1168311" cy="1767293"/>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1256857646"/>
              </p:ext>
            </p:extLst>
          </p:nvPr>
        </p:nvGraphicFramePr>
        <p:xfrm>
          <a:off x="410891" y="4459573"/>
          <a:ext cx="8121552" cy="985651"/>
        </p:xfrm>
        <a:graphic>
          <a:graphicData uri="http://schemas.openxmlformats.org/drawingml/2006/table">
            <a:tbl>
              <a:tblPr firstRow="1" bandRow="1">
                <a:tableStyleId>{5C22544A-7EE6-4342-B048-85BDC9FD1C3A}</a:tableStyleId>
              </a:tblPr>
              <a:tblGrid>
                <a:gridCol w="1353592"/>
                <a:gridCol w="1353592"/>
                <a:gridCol w="1353592"/>
                <a:gridCol w="1353592"/>
                <a:gridCol w="1353592"/>
                <a:gridCol w="1353592"/>
              </a:tblGrid>
              <a:tr h="98565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Abhinay Muthoo</a:t>
                      </a:r>
                    </a:p>
                    <a:p>
                      <a:pPr algn="ctr"/>
                      <a:endParaRPr lang="en-GB" sz="1800" b="1" kern="1200" dirty="0">
                        <a:solidFill>
                          <a:schemeClr val="tx1"/>
                        </a:solidFill>
                        <a:latin typeface="+mn-lt"/>
                        <a:ea typeface="+mn-ea"/>
                        <a:cs typeface="+mn-cs"/>
                      </a:endParaRPr>
                    </a:p>
                  </a:txBody>
                  <a:tcPr>
                    <a:solidFill>
                      <a:srgbClr val="9933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Jo Hart</a:t>
                      </a:r>
                    </a:p>
                    <a:p>
                      <a:pPr algn="ctr"/>
                      <a:endParaRPr lang="en-GB" sz="1800" b="1" kern="1200" dirty="0" smtClean="0">
                        <a:solidFill>
                          <a:schemeClr val="tx1"/>
                        </a:solidFill>
                        <a:latin typeface="+mn-lt"/>
                        <a:ea typeface="+mn-ea"/>
                        <a:cs typeface="+mn-cs"/>
                      </a:endParaRPr>
                    </a:p>
                  </a:txBody>
                  <a:tcPr>
                    <a:solidFill>
                      <a:srgbClr val="9933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Rachael Brogan</a:t>
                      </a:r>
                    </a:p>
                    <a:p>
                      <a:pPr algn="ctr"/>
                      <a:endParaRPr lang="en-GB" sz="1800" b="1" kern="1200" dirty="0" smtClean="0">
                        <a:solidFill>
                          <a:schemeClr val="tx1"/>
                        </a:solidFill>
                        <a:latin typeface="+mn-lt"/>
                        <a:ea typeface="+mn-ea"/>
                        <a:cs typeface="+mn-cs"/>
                      </a:endParaRPr>
                    </a:p>
                  </a:txBody>
                  <a:tcPr>
                    <a:solidFill>
                      <a:srgbClr val="9933FF"/>
                    </a:solidFill>
                  </a:tcPr>
                </a:tc>
                <a:tc>
                  <a:txBody>
                    <a:bodyPr/>
                    <a:lstStyle/>
                    <a:p>
                      <a:pPr algn="ctr"/>
                      <a:r>
                        <a:rPr lang="en-GB" sz="1800" b="1" kern="1200" dirty="0" smtClean="0">
                          <a:solidFill>
                            <a:schemeClr val="tx1"/>
                          </a:solidFill>
                          <a:latin typeface="+mn-lt"/>
                          <a:ea typeface="+mn-ea"/>
                          <a:cs typeface="+mn-cs"/>
                        </a:rPr>
                        <a:t>Helen Knight</a:t>
                      </a:r>
                    </a:p>
                    <a:p>
                      <a:pPr algn="ctr"/>
                      <a:endParaRPr lang="en-GB" sz="1800" b="1" kern="1200" dirty="0" smtClean="0">
                        <a:solidFill>
                          <a:schemeClr val="tx1"/>
                        </a:solidFill>
                        <a:latin typeface="+mn-lt"/>
                        <a:ea typeface="+mn-ea"/>
                        <a:cs typeface="+mn-cs"/>
                      </a:endParaRPr>
                    </a:p>
                  </a:txBody>
                  <a:tcPr>
                    <a:solidFill>
                      <a:srgbClr val="9933FF"/>
                    </a:solidFill>
                  </a:tcPr>
                </a:tc>
                <a:tc>
                  <a:txBody>
                    <a:bodyPr/>
                    <a:lstStyle/>
                    <a:p>
                      <a:pPr algn="ctr"/>
                      <a:r>
                        <a:rPr lang="en-GB" sz="1800" b="1" kern="1200" dirty="0" smtClean="0">
                          <a:solidFill>
                            <a:schemeClr val="tx1"/>
                          </a:solidFill>
                          <a:latin typeface="+mn-lt"/>
                          <a:ea typeface="+mn-ea"/>
                          <a:cs typeface="+mn-cs"/>
                        </a:rPr>
                        <a:t>Janine </a:t>
                      </a:r>
                    </a:p>
                    <a:p>
                      <a:pPr algn="ctr"/>
                      <a:r>
                        <a:rPr lang="en-GB" sz="1800" b="1" kern="1200" dirty="0" smtClean="0">
                          <a:solidFill>
                            <a:schemeClr val="tx1"/>
                          </a:solidFill>
                          <a:latin typeface="+mn-lt"/>
                          <a:ea typeface="+mn-ea"/>
                          <a:cs typeface="+mn-cs"/>
                        </a:rPr>
                        <a:t>Powell </a:t>
                      </a:r>
                    </a:p>
                    <a:p>
                      <a:pPr algn="ctr"/>
                      <a:endParaRPr lang="en-GB" sz="1800" b="1" kern="1200" dirty="0">
                        <a:solidFill>
                          <a:schemeClr val="tx1"/>
                        </a:solidFill>
                        <a:latin typeface="+mn-lt"/>
                        <a:ea typeface="+mn-ea"/>
                        <a:cs typeface="+mn-cs"/>
                      </a:endParaRPr>
                    </a:p>
                  </a:txBody>
                  <a:tcPr>
                    <a:solidFill>
                      <a:srgbClr val="9933FF"/>
                    </a:solidFill>
                  </a:tcPr>
                </a:tc>
                <a:tc>
                  <a:txBody>
                    <a:bodyPr/>
                    <a:lstStyle/>
                    <a:p>
                      <a:pPr algn="ctr"/>
                      <a:r>
                        <a:rPr lang="en-GB" sz="1800" b="1" kern="1200" dirty="0" smtClean="0">
                          <a:solidFill>
                            <a:schemeClr val="tx1"/>
                          </a:solidFill>
                          <a:latin typeface="+mn-lt"/>
                          <a:ea typeface="+mn-ea"/>
                          <a:cs typeface="+mn-cs"/>
                        </a:rPr>
                        <a:t>Mike McFarthing</a:t>
                      </a:r>
                      <a:endParaRPr lang="en-GB" sz="1800" b="1" kern="1200" dirty="0">
                        <a:solidFill>
                          <a:schemeClr val="tx1"/>
                        </a:solidFill>
                        <a:latin typeface="+mn-lt"/>
                        <a:ea typeface="+mn-ea"/>
                        <a:cs typeface="+mn-cs"/>
                      </a:endParaRPr>
                    </a:p>
                  </a:txBody>
                  <a:tcPr>
                    <a:solidFill>
                      <a:srgbClr val="9933FF"/>
                    </a:solidFill>
                  </a:tcPr>
                </a:tc>
              </a:tr>
            </a:tbl>
          </a:graphicData>
        </a:graphic>
      </p:graphicFrame>
      <p:pic>
        <p:nvPicPr>
          <p:cNvPr id="12" name="Picture 11"/>
          <p:cNvPicPr>
            <a:picLocks noChangeAspect="1"/>
          </p:cNvPicPr>
          <p:nvPr/>
        </p:nvPicPr>
        <p:blipFill>
          <a:blip r:embed="rId4"/>
          <a:stretch>
            <a:fillRect/>
          </a:stretch>
        </p:blipFill>
        <p:spPr>
          <a:xfrm>
            <a:off x="4499697" y="2417605"/>
            <a:ext cx="1164870" cy="1762088"/>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3874" y="2108369"/>
            <a:ext cx="1312403" cy="1749871"/>
          </a:xfrm>
          <a:prstGeom prst="rect">
            <a:avLst/>
          </a:prstGeom>
        </p:spPr>
      </p:pic>
      <p:pic>
        <p:nvPicPr>
          <p:cNvPr id="3" name="Picture 2"/>
          <p:cNvPicPr>
            <a:picLocks noChangeAspect="1"/>
          </p:cNvPicPr>
          <p:nvPr/>
        </p:nvPicPr>
        <p:blipFill>
          <a:blip r:embed="rId6"/>
          <a:stretch>
            <a:fillRect/>
          </a:stretch>
        </p:blipFill>
        <p:spPr>
          <a:xfrm>
            <a:off x="7398784" y="2452995"/>
            <a:ext cx="1205629" cy="1808443"/>
          </a:xfrm>
          <a:prstGeom prst="rect">
            <a:avLst/>
          </a:prstGeom>
        </p:spPr>
      </p:pic>
      <p:pic>
        <p:nvPicPr>
          <p:cNvPr id="13" name="Picture 12"/>
          <p:cNvPicPr>
            <a:picLocks noChangeAspect="1"/>
          </p:cNvPicPr>
          <p:nvPr/>
        </p:nvPicPr>
        <p:blipFill>
          <a:blip r:embed="rId7"/>
          <a:stretch>
            <a:fillRect/>
          </a:stretch>
        </p:blipFill>
        <p:spPr>
          <a:xfrm>
            <a:off x="477217" y="2066982"/>
            <a:ext cx="1182126" cy="1779219"/>
          </a:xfrm>
          <a:prstGeom prst="rect">
            <a:avLst/>
          </a:prstGeom>
        </p:spPr>
      </p:pic>
    </p:spTree>
    <p:extLst>
      <p:ext uri="{BB962C8B-B14F-4D97-AF65-F5344CB8AC3E}">
        <p14:creationId xmlns:p14="http://schemas.microsoft.com/office/powerpoint/2010/main" val="7649942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3568" y="1268760"/>
            <a:ext cx="6260044" cy="494179"/>
          </a:xfrm>
        </p:spPr>
        <p:txBody>
          <a:bodyPr/>
          <a:lstStyle/>
          <a:p>
            <a:pPr eaLnBrk="1" hangingPunct="1"/>
            <a:r>
              <a:rPr lang="en-GB" altLang="en-US" dirty="0" smtClean="0"/>
              <a:t>The Teaching and Guest Lecture Team </a:t>
            </a:r>
          </a:p>
        </p:txBody>
      </p:sp>
      <p:graphicFrame>
        <p:nvGraphicFramePr>
          <p:cNvPr id="10" name="Table 9"/>
          <p:cNvGraphicFramePr>
            <a:graphicFrameLocks noGrp="1"/>
          </p:cNvGraphicFramePr>
          <p:nvPr>
            <p:extLst>
              <p:ext uri="{D42A27DB-BD31-4B8C-83A1-F6EECF244321}">
                <p14:modId xmlns:p14="http://schemas.microsoft.com/office/powerpoint/2010/main" val="1059563520"/>
              </p:ext>
            </p:extLst>
          </p:nvPr>
        </p:nvGraphicFramePr>
        <p:xfrm>
          <a:off x="966601" y="4546005"/>
          <a:ext cx="6767960" cy="1188720"/>
        </p:xfrm>
        <a:graphic>
          <a:graphicData uri="http://schemas.openxmlformats.org/drawingml/2006/table">
            <a:tbl>
              <a:tblPr firstRow="1" bandRow="1">
                <a:tableStyleId>{5C22544A-7EE6-4342-B048-85BDC9FD1C3A}</a:tableStyleId>
              </a:tblPr>
              <a:tblGrid>
                <a:gridCol w="1353592"/>
                <a:gridCol w="1353592"/>
                <a:gridCol w="1353592"/>
                <a:gridCol w="1353592"/>
                <a:gridCol w="1353592"/>
              </a:tblGrid>
              <a:tr h="98565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Abhinay Muthoo</a:t>
                      </a:r>
                    </a:p>
                    <a:p>
                      <a:pPr algn="ctr"/>
                      <a:endParaRPr lang="en-GB" sz="1800" b="1" kern="1200" dirty="0">
                        <a:solidFill>
                          <a:schemeClr val="tx1"/>
                        </a:solidFill>
                        <a:latin typeface="+mn-lt"/>
                        <a:ea typeface="+mn-ea"/>
                        <a:cs typeface="+mn-cs"/>
                      </a:endParaRPr>
                    </a:p>
                  </a:txBody>
                  <a:tcPr>
                    <a:solidFill>
                      <a:srgbClr val="9933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err="1" smtClean="0">
                          <a:solidFill>
                            <a:schemeClr val="tx1"/>
                          </a:solidFill>
                          <a:latin typeface="+mn-lt"/>
                          <a:ea typeface="+mn-ea"/>
                          <a:cs typeface="+mn-cs"/>
                        </a:rPr>
                        <a:t>Sinem</a:t>
                      </a:r>
                      <a:r>
                        <a:rPr lang="en-GB" sz="1800" b="1" kern="1200" dirty="0" smtClean="0">
                          <a:solidFill>
                            <a:schemeClr val="tx1"/>
                          </a:solidFill>
                          <a:latin typeface="+mn-lt"/>
                          <a:ea typeface="+mn-ea"/>
                          <a:cs typeface="+mn-cs"/>
                        </a:rPr>
                        <a:t> </a:t>
                      </a:r>
                      <a:br>
                        <a:rPr lang="en-GB" sz="1800" b="1" kern="1200" dirty="0" smtClean="0">
                          <a:solidFill>
                            <a:schemeClr val="tx1"/>
                          </a:solidFill>
                          <a:latin typeface="+mn-lt"/>
                          <a:ea typeface="+mn-ea"/>
                          <a:cs typeface="+mn-cs"/>
                        </a:rPr>
                      </a:br>
                      <a:r>
                        <a:rPr lang="en-GB" sz="1800" b="1" kern="1200" dirty="0" err="1" smtClean="0">
                          <a:solidFill>
                            <a:schemeClr val="tx1"/>
                          </a:solidFill>
                          <a:latin typeface="+mn-lt"/>
                          <a:ea typeface="+mn-ea"/>
                          <a:cs typeface="+mn-cs"/>
                        </a:rPr>
                        <a:t>Hidir</a:t>
                      </a:r>
                      <a:endParaRPr lang="en-GB" sz="1800" b="1" kern="1200" dirty="0" smtClean="0">
                        <a:solidFill>
                          <a:schemeClr val="tx1"/>
                        </a:solidFill>
                        <a:latin typeface="+mn-lt"/>
                        <a:ea typeface="+mn-ea"/>
                        <a:cs typeface="+mn-cs"/>
                      </a:endParaRPr>
                    </a:p>
                    <a:p>
                      <a:pPr algn="ctr"/>
                      <a:endParaRPr lang="en-GB" sz="1800" b="1" kern="1200" dirty="0" smtClean="0">
                        <a:solidFill>
                          <a:schemeClr val="tx1"/>
                        </a:solidFill>
                        <a:latin typeface="+mn-lt"/>
                        <a:ea typeface="+mn-ea"/>
                        <a:cs typeface="+mn-cs"/>
                      </a:endParaRPr>
                    </a:p>
                  </a:txBody>
                  <a:tcPr>
                    <a:solidFill>
                      <a:srgbClr val="9933FF"/>
                    </a:solidFill>
                  </a:tcPr>
                </a:tc>
                <a:tc>
                  <a:txBody>
                    <a:bodyPr/>
                    <a:lstStyle/>
                    <a:p>
                      <a:pPr algn="ctr"/>
                      <a:r>
                        <a:rPr lang="en-GB" sz="1800" b="1" kern="1200" dirty="0" smtClean="0">
                          <a:solidFill>
                            <a:schemeClr val="tx1"/>
                          </a:solidFill>
                          <a:latin typeface="+mn-lt"/>
                          <a:ea typeface="+mn-ea"/>
                          <a:cs typeface="+mn-cs"/>
                        </a:rPr>
                        <a:t>Nadia Olivero</a:t>
                      </a:r>
                    </a:p>
                  </a:txBody>
                  <a:tcPr>
                    <a:solidFill>
                      <a:srgbClr val="9933FF"/>
                    </a:solidFill>
                  </a:tcPr>
                </a:tc>
                <a:tc>
                  <a:txBody>
                    <a:bodyPr/>
                    <a:lstStyle/>
                    <a:p>
                      <a:pPr algn="ctr"/>
                      <a:r>
                        <a:rPr lang="en-GB" sz="1800" b="1" kern="1200" dirty="0" smtClean="0">
                          <a:solidFill>
                            <a:schemeClr val="tx1"/>
                          </a:solidFill>
                          <a:latin typeface="+mn-lt"/>
                          <a:ea typeface="+mn-ea"/>
                          <a:cs typeface="+mn-cs"/>
                        </a:rPr>
                        <a:t>Stefania Paredes Fuentes</a:t>
                      </a:r>
                    </a:p>
                    <a:p>
                      <a:pPr algn="ctr"/>
                      <a:endParaRPr lang="en-GB" sz="1800" b="1" kern="1200" dirty="0" smtClean="0">
                        <a:solidFill>
                          <a:schemeClr val="tx1"/>
                        </a:solidFill>
                        <a:latin typeface="+mn-lt"/>
                        <a:ea typeface="+mn-ea"/>
                        <a:cs typeface="+mn-cs"/>
                      </a:endParaRPr>
                    </a:p>
                  </a:txBody>
                  <a:tcPr>
                    <a:solidFill>
                      <a:srgbClr val="9933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latin typeface="+mn-lt"/>
                          <a:ea typeface="+mn-ea"/>
                          <a:cs typeface="+mn-cs"/>
                        </a:rPr>
                        <a:t>Daniel </a:t>
                      </a:r>
                      <a:br>
                        <a:rPr lang="en-GB" sz="1800" b="1" kern="1200" dirty="0" smtClean="0">
                          <a:solidFill>
                            <a:schemeClr val="tx1"/>
                          </a:solidFill>
                          <a:latin typeface="+mn-lt"/>
                          <a:ea typeface="+mn-ea"/>
                          <a:cs typeface="+mn-cs"/>
                        </a:rPr>
                      </a:br>
                      <a:r>
                        <a:rPr lang="en-GB" sz="1800" b="1" kern="1200" dirty="0" smtClean="0">
                          <a:solidFill>
                            <a:schemeClr val="tx1"/>
                          </a:solidFill>
                          <a:latin typeface="+mn-lt"/>
                          <a:ea typeface="+mn-ea"/>
                          <a:cs typeface="+mn-cs"/>
                        </a:rPr>
                        <a:t>Sgroi</a:t>
                      </a:r>
                      <a:endParaRPr lang="en-GB" sz="1800" b="1" kern="1200" dirty="0">
                        <a:solidFill>
                          <a:schemeClr val="tx1"/>
                        </a:solidFill>
                        <a:latin typeface="+mn-lt"/>
                        <a:ea typeface="+mn-ea"/>
                        <a:cs typeface="+mn-cs"/>
                      </a:endParaRPr>
                    </a:p>
                  </a:txBody>
                  <a:tcPr>
                    <a:solidFill>
                      <a:srgbClr val="9933FF"/>
                    </a:solidFill>
                  </a:tcPr>
                </a:tc>
              </a:tr>
            </a:tbl>
          </a:graphicData>
        </a:graphic>
      </p:graphicFrame>
      <p:pic>
        <p:nvPicPr>
          <p:cNvPr id="1026" name="Picture 2" descr="https://warwick.ac.uk/fac/soc/economics/staff/shidir/profi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5580" y="3025799"/>
            <a:ext cx="1219225" cy="12192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arwick.ac.uk/fac/soc/economics/staff/amuthoo/profi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6215" y="3011376"/>
            <a:ext cx="1248073" cy="124807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arwick.ac.uk/about/london/policy-lab/people/hp-contents/nadia-oliver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6544" y="2996952"/>
            <a:ext cx="1248073" cy="124807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arwick.ac.uk/fac/soc/economics/staff/gsparedesfuentes/profil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9138" y="2996952"/>
            <a:ext cx="1244088" cy="124408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arwick.ac.uk/about/london/study/ansalenhancementprogramme2019/people/daniel-sgroi.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4208" y="2996952"/>
            <a:ext cx="1244088" cy="1244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890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67544" y="908720"/>
            <a:ext cx="7772400" cy="1362075"/>
          </a:xfrm>
        </p:spPr>
        <p:txBody>
          <a:bodyPr/>
          <a:lstStyle/>
          <a:p>
            <a:pPr eaLnBrk="1" hangingPunct="1"/>
            <a:r>
              <a:rPr lang="en-GB" altLang="en-US" dirty="0" smtClean="0"/>
              <a:t>Your Student Ambassadors</a:t>
            </a:r>
          </a:p>
        </p:txBody>
      </p:sp>
      <p:graphicFrame>
        <p:nvGraphicFramePr>
          <p:cNvPr id="8" name="Table 7"/>
          <p:cNvGraphicFramePr>
            <a:graphicFrameLocks noGrp="1"/>
          </p:cNvGraphicFramePr>
          <p:nvPr>
            <p:extLst>
              <p:ext uri="{D42A27DB-BD31-4B8C-83A1-F6EECF244321}">
                <p14:modId xmlns:p14="http://schemas.microsoft.com/office/powerpoint/2010/main" val="3847982313"/>
              </p:ext>
            </p:extLst>
          </p:nvPr>
        </p:nvGraphicFramePr>
        <p:xfrm>
          <a:off x="323528" y="2060848"/>
          <a:ext cx="4320480" cy="1584176"/>
        </p:xfrm>
        <a:graphic>
          <a:graphicData uri="http://schemas.openxmlformats.org/drawingml/2006/table">
            <a:tbl>
              <a:tblPr firstRow="1" bandRow="1">
                <a:tableStyleId>{5C22544A-7EE6-4342-B048-85BDC9FD1C3A}</a:tableStyleId>
              </a:tblPr>
              <a:tblGrid>
                <a:gridCol w="4320480"/>
              </a:tblGrid>
              <a:tr h="792088">
                <a:tc>
                  <a:txBody>
                    <a:bodyPr/>
                    <a:lstStyle/>
                    <a:p>
                      <a:r>
                        <a:rPr lang="en-GB" sz="2800" b="1" dirty="0" smtClean="0">
                          <a:solidFill>
                            <a:schemeClr val="tx1"/>
                          </a:solidFill>
                        </a:rPr>
                        <a:t>Ciara (PPE)</a:t>
                      </a:r>
                      <a:endParaRPr lang="en-GB" sz="2800" b="1" dirty="0">
                        <a:solidFill>
                          <a:schemeClr val="tx1"/>
                        </a:solidFill>
                      </a:endParaRPr>
                    </a:p>
                  </a:txBody>
                  <a:tcPr>
                    <a:solidFill>
                      <a:schemeClr val="bg1"/>
                    </a:solidFill>
                  </a:tcPr>
                </a:tc>
              </a:tr>
              <a:tr h="792088">
                <a:tc>
                  <a:txBody>
                    <a:bodyPr/>
                    <a:lstStyle/>
                    <a:p>
                      <a:r>
                        <a:rPr lang="en-GB" sz="2800" b="1" dirty="0" smtClean="0">
                          <a:solidFill>
                            <a:schemeClr val="tx1"/>
                          </a:solidFill>
                        </a:rPr>
                        <a:t>Rob(Maths)</a:t>
                      </a:r>
                      <a:endParaRPr lang="en-GB" sz="2800" b="1" dirty="0">
                        <a:solidFill>
                          <a:schemeClr val="tx1"/>
                        </a:solidFill>
                      </a:endParaRPr>
                    </a:p>
                  </a:txBody>
                  <a:tcPr>
                    <a:solidFill>
                      <a:schemeClr val="bg1"/>
                    </a:solidFill>
                  </a:tcPr>
                </a:tc>
              </a:tr>
            </a:tbl>
          </a:graphicData>
        </a:graphic>
      </p:graphicFrame>
    </p:spTree>
    <p:extLst>
      <p:ext uri="{BB962C8B-B14F-4D97-AF65-F5344CB8AC3E}">
        <p14:creationId xmlns:p14="http://schemas.microsoft.com/office/powerpoint/2010/main" val="2784374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00075" y="981075"/>
            <a:ext cx="7772400" cy="1362075"/>
          </a:xfrm>
        </p:spPr>
        <p:txBody>
          <a:bodyPr/>
          <a:lstStyle/>
          <a:p>
            <a:pPr eaLnBrk="1" hangingPunct="1"/>
            <a:r>
              <a:rPr lang="en-GB" altLang="en-US" smtClean="0"/>
              <a:t>Welcome </a:t>
            </a:r>
          </a:p>
        </p:txBody>
      </p:sp>
      <p:sp>
        <p:nvSpPr>
          <p:cNvPr id="9219" name="Text Placeholder 2"/>
          <p:cNvSpPr>
            <a:spLocks noGrp="1"/>
          </p:cNvSpPr>
          <p:nvPr>
            <p:ph type="body" idx="1"/>
          </p:nvPr>
        </p:nvSpPr>
        <p:spPr>
          <a:xfrm>
            <a:off x="611188" y="1743075"/>
            <a:ext cx="7772400" cy="1500188"/>
          </a:xfrm>
        </p:spPr>
        <p:txBody>
          <a:bodyPr/>
          <a:lstStyle/>
          <a:p>
            <a:pPr eaLnBrk="1" hangingPunct="1"/>
            <a:r>
              <a:rPr lang="en-GB" altLang="en-US" dirty="0" smtClean="0"/>
              <a:t>Your Induction Programme: Monday 4 June</a:t>
            </a:r>
          </a:p>
        </p:txBody>
      </p:sp>
      <p:sp>
        <p:nvSpPr>
          <p:cNvPr id="4" name="TextBox 3"/>
          <p:cNvSpPr txBox="1"/>
          <p:nvPr/>
        </p:nvSpPr>
        <p:spPr>
          <a:xfrm>
            <a:off x="598488" y="2708275"/>
            <a:ext cx="7777162" cy="3046988"/>
          </a:xfrm>
          <a:prstGeom prst="rect">
            <a:avLst/>
          </a:prstGeom>
          <a:noFill/>
        </p:spPr>
        <p:txBody>
          <a:bodyPr>
            <a:spAutoFit/>
          </a:bodyPr>
          <a:lstStyle/>
          <a:p>
            <a:pPr eaLnBrk="1" hangingPunct="1">
              <a:spcAft>
                <a:spcPct val="50000"/>
              </a:spcAft>
              <a:defRPr/>
            </a:pPr>
            <a:r>
              <a:rPr lang="en-GB" altLang="en-US" dirty="0">
                <a:latin typeface="+mj-lt"/>
                <a:cs typeface="Arial" charset="0"/>
              </a:rPr>
              <a:t>11:00	</a:t>
            </a:r>
            <a:r>
              <a:rPr lang="en-GB" altLang="en-US" dirty="0" smtClean="0">
                <a:latin typeface="+mj-lt"/>
                <a:cs typeface="Arial" charset="0"/>
              </a:rPr>
              <a:t>Introduction to the Course (H0.51)</a:t>
            </a:r>
            <a:endParaRPr lang="en-GB" altLang="en-US" dirty="0">
              <a:latin typeface="+mj-lt"/>
              <a:cs typeface="Arial" charset="0"/>
            </a:endParaRPr>
          </a:p>
          <a:p>
            <a:pPr eaLnBrk="1" hangingPunct="1">
              <a:spcAft>
                <a:spcPct val="50000"/>
              </a:spcAft>
              <a:defRPr/>
            </a:pPr>
            <a:r>
              <a:rPr lang="en-GB" altLang="en-US" dirty="0">
                <a:latin typeface="+mj-lt"/>
                <a:cs typeface="Arial" charset="0"/>
              </a:rPr>
              <a:t>12.00	</a:t>
            </a:r>
            <a:r>
              <a:rPr lang="en-GB" altLang="en-US" dirty="0" smtClean="0">
                <a:latin typeface="+mj-lt"/>
                <a:cs typeface="Arial" charset="0"/>
              </a:rPr>
              <a:t>Lunch (on campus)</a:t>
            </a:r>
            <a:endParaRPr lang="en-GB" altLang="en-US" dirty="0">
              <a:latin typeface="+mj-lt"/>
              <a:cs typeface="Arial" charset="0"/>
            </a:endParaRPr>
          </a:p>
          <a:p>
            <a:pPr eaLnBrk="1" hangingPunct="1">
              <a:spcAft>
                <a:spcPct val="50000"/>
              </a:spcAft>
              <a:defRPr/>
            </a:pPr>
            <a:r>
              <a:rPr lang="en-GB" altLang="en-US" dirty="0" smtClean="0">
                <a:latin typeface="+mj-lt"/>
                <a:cs typeface="Arial" charset="0"/>
              </a:rPr>
              <a:t>13:00 </a:t>
            </a:r>
            <a:r>
              <a:rPr lang="en-GB" altLang="en-US" dirty="0">
                <a:latin typeface="+mj-lt"/>
                <a:cs typeface="Arial" charset="0"/>
              </a:rPr>
              <a:t>	</a:t>
            </a:r>
            <a:r>
              <a:rPr lang="en-GB" altLang="en-US" dirty="0" smtClean="0">
                <a:latin typeface="+mj-lt"/>
                <a:cs typeface="Arial" charset="0"/>
              </a:rPr>
              <a:t>Campus Tour (from the Piazza) and Optional Sports 	Centre Induction</a:t>
            </a:r>
            <a:endParaRPr lang="en-GB" altLang="en-US" dirty="0">
              <a:latin typeface="+mj-lt"/>
              <a:cs typeface="Arial" charset="0"/>
            </a:endParaRPr>
          </a:p>
          <a:p>
            <a:pPr eaLnBrk="1" hangingPunct="1">
              <a:spcAft>
                <a:spcPct val="50000"/>
              </a:spcAft>
              <a:defRPr/>
            </a:pPr>
            <a:r>
              <a:rPr lang="en-GB" altLang="en-US" dirty="0">
                <a:latin typeface="+mj-lt"/>
                <a:cs typeface="Arial" charset="0"/>
              </a:rPr>
              <a:t>15:00	Free </a:t>
            </a:r>
            <a:r>
              <a:rPr lang="en-GB" altLang="en-US" dirty="0" smtClean="0">
                <a:latin typeface="+mj-lt"/>
                <a:cs typeface="Arial" charset="0"/>
              </a:rPr>
              <a:t>Time</a:t>
            </a:r>
            <a:endParaRPr lang="en-GB" altLang="en-US" dirty="0">
              <a:latin typeface="+mj-lt"/>
              <a:cs typeface="Arial" charset="0"/>
            </a:endParaRPr>
          </a:p>
          <a:p>
            <a:pPr eaLnBrk="1" hangingPunct="1">
              <a:spcAft>
                <a:spcPct val="50000"/>
              </a:spcAft>
              <a:defRPr/>
            </a:pPr>
            <a:r>
              <a:rPr lang="en-GB" altLang="en-US" dirty="0">
                <a:latin typeface="+mj-lt"/>
                <a:cs typeface="Arial" charset="0"/>
              </a:rPr>
              <a:t>19:00	Welcome Dinner </a:t>
            </a:r>
            <a:r>
              <a:rPr lang="en-GB" altLang="en-US" dirty="0" smtClean="0">
                <a:latin typeface="+mj-lt"/>
                <a:cs typeface="Arial" charset="0"/>
              </a:rPr>
              <a:t>(Chancellors Suite, </a:t>
            </a:r>
            <a:r>
              <a:rPr lang="en-GB" altLang="en-US" dirty="0" err="1" smtClean="0">
                <a:latin typeface="+mj-lt"/>
                <a:cs typeface="Arial" charset="0"/>
              </a:rPr>
              <a:t>Rootes</a:t>
            </a:r>
            <a:r>
              <a:rPr lang="en-GB" altLang="en-US" dirty="0" smtClean="0">
                <a:latin typeface="+mj-lt"/>
                <a:cs typeface="Arial" charset="0"/>
              </a:rPr>
              <a:t> Building)</a:t>
            </a:r>
            <a:endParaRPr lang="en-GB" altLang="en-US" dirty="0">
              <a:latin typeface="+mj-lt"/>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81025" y="981075"/>
            <a:ext cx="7772400" cy="1362075"/>
          </a:xfrm>
        </p:spPr>
        <p:txBody>
          <a:bodyPr/>
          <a:lstStyle/>
          <a:p>
            <a:pPr eaLnBrk="1" hangingPunct="1"/>
            <a:r>
              <a:rPr lang="en-GB" altLang="en-US" smtClean="0"/>
              <a:t>Your Timetable</a:t>
            </a:r>
          </a:p>
        </p:txBody>
      </p:sp>
      <p:sp>
        <p:nvSpPr>
          <p:cNvPr id="4" name="TextBox 3"/>
          <p:cNvSpPr txBox="1"/>
          <p:nvPr/>
        </p:nvSpPr>
        <p:spPr>
          <a:xfrm>
            <a:off x="563563" y="2127250"/>
            <a:ext cx="7777162" cy="3416320"/>
          </a:xfrm>
          <a:prstGeom prst="rect">
            <a:avLst/>
          </a:prstGeom>
          <a:noFill/>
        </p:spPr>
        <p:txBody>
          <a:bodyPr>
            <a:spAutoFit/>
          </a:bodyPr>
          <a:lstStyle/>
          <a:p>
            <a:pPr marL="342900" indent="-342900" eaLnBrk="1" hangingPunct="1">
              <a:buFont typeface="Arial" panose="020B0604020202020204" pitchFamily="34" charset="0"/>
              <a:buChar char="•"/>
              <a:defRPr/>
            </a:pPr>
            <a:r>
              <a:rPr lang="en-US" altLang="en-US" dirty="0">
                <a:latin typeface="+mn-lt"/>
                <a:ea typeface="Segoe UI Historic" panose="020B0502040204020203" pitchFamily="34" charset="0"/>
                <a:cs typeface="Segoe UI Historic" panose="020B0502040204020203" pitchFamily="34" charset="0"/>
              </a:rPr>
              <a:t>A copy of your </a:t>
            </a:r>
            <a:r>
              <a:rPr lang="en-US" altLang="en-US" b="1" dirty="0" smtClean="0">
                <a:latin typeface="+mn-lt"/>
                <a:ea typeface="Segoe UI Historic" panose="020B0502040204020203" pitchFamily="34" charset="0"/>
                <a:cs typeface="Segoe UI Historic" panose="020B0502040204020203" pitchFamily="34" charset="0"/>
              </a:rPr>
              <a:t>timetable </a:t>
            </a:r>
            <a:r>
              <a:rPr lang="en-US" altLang="en-US" dirty="0" smtClean="0">
                <a:latin typeface="+mn-lt"/>
                <a:ea typeface="Segoe UI Historic" panose="020B0502040204020203" pitchFamily="34" charset="0"/>
                <a:cs typeface="Segoe UI Historic" panose="020B0502040204020203" pitchFamily="34" charset="0"/>
              </a:rPr>
              <a:t>was </a:t>
            </a:r>
            <a:r>
              <a:rPr lang="en-US" altLang="en-US" dirty="0">
                <a:latin typeface="+mn-lt"/>
                <a:ea typeface="Segoe UI Historic" panose="020B0502040204020203" pitchFamily="34" charset="0"/>
                <a:cs typeface="Segoe UI Historic" panose="020B0502040204020203" pitchFamily="34" charset="0"/>
              </a:rPr>
              <a:t>included in your Induction </a:t>
            </a:r>
            <a:r>
              <a:rPr lang="en-US" altLang="en-US" dirty="0" smtClean="0">
                <a:latin typeface="+mn-lt"/>
                <a:ea typeface="Segoe UI Historic" panose="020B0502040204020203" pitchFamily="34" charset="0"/>
                <a:cs typeface="Segoe UI Historic" panose="020B0502040204020203" pitchFamily="34" charset="0"/>
              </a:rPr>
              <a:t>Pack – UG and PG version. </a:t>
            </a:r>
            <a:endParaRPr lang="en-US" altLang="en-US" dirty="0">
              <a:latin typeface="+mn-lt"/>
              <a:ea typeface="Segoe UI Historic" panose="020B0502040204020203" pitchFamily="34" charset="0"/>
              <a:cs typeface="Segoe UI Historic" panose="020B0502040204020203" pitchFamily="34" charset="0"/>
            </a:endParaRPr>
          </a:p>
          <a:p>
            <a:pPr eaLnBrk="1" hangingPunct="1">
              <a:defRPr/>
            </a:pPr>
            <a:endParaRPr lang="en-US" altLang="en-US" dirty="0">
              <a:latin typeface="+mn-lt"/>
              <a:ea typeface="Segoe UI Historic" panose="020B0502040204020203" pitchFamily="34" charset="0"/>
              <a:cs typeface="Segoe UI Historic" panose="020B0502040204020203" pitchFamily="34" charset="0"/>
            </a:endParaRPr>
          </a:p>
          <a:p>
            <a:pPr marL="342900" indent="-342900" eaLnBrk="1" hangingPunct="1">
              <a:buFont typeface="Arial" panose="020B0604020202020204" pitchFamily="34" charset="0"/>
              <a:buChar char="•"/>
              <a:defRPr/>
            </a:pPr>
            <a:r>
              <a:rPr lang="en-US" altLang="en-US" dirty="0">
                <a:latin typeface="+mn-lt"/>
                <a:ea typeface="Segoe UI Historic" panose="020B0502040204020203" pitchFamily="34" charset="0"/>
                <a:cs typeface="Segoe UI Historic" panose="020B0502040204020203" pitchFamily="34" charset="0"/>
              </a:rPr>
              <a:t>Classes will take place in </a:t>
            </a:r>
            <a:r>
              <a:rPr lang="en-US" altLang="en-US" b="1" u="sng" dirty="0" smtClean="0">
                <a:latin typeface="+mn-lt"/>
                <a:ea typeface="Segoe UI Historic" panose="020B0502040204020203" pitchFamily="34" charset="0"/>
                <a:cs typeface="Segoe UI Historic" panose="020B0502040204020203" pitchFamily="34" charset="0"/>
              </a:rPr>
              <a:t>Humanities</a:t>
            </a:r>
            <a:r>
              <a:rPr lang="en-US" altLang="en-US" dirty="0" smtClean="0">
                <a:latin typeface="+mn-lt"/>
                <a:ea typeface="Segoe UI Historic" panose="020B0502040204020203" pitchFamily="34" charset="0"/>
                <a:cs typeface="Segoe UI Historic" panose="020B0502040204020203" pitchFamily="34" charset="0"/>
              </a:rPr>
              <a:t> (please note room changes where necessary)</a:t>
            </a:r>
          </a:p>
          <a:p>
            <a:pPr marL="342900" indent="-342900" eaLnBrk="1" hangingPunct="1">
              <a:buFont typeface="Arial" panose="020B0604020202020204" pitchFamily="34" charset="0"/>
              <a:buChar char="•"/>
              <a:defRPr/>
            </a:pPr>
            <a:endParaRPr lang="en-US" altLang="en-US" dirty="0">
              <a:latin typeface="+mn-lt"/>
              <a:ea typeface="Segoe UI Historic" panose="020B0502040204020203" pitchFamily="34" charset="0"/>
              <a:cs typeface="Segoe UI Historic" panose="020B0502040204020203" pitchFamily="34" charset="0"/>
            </a:endParaRPr>
          </a:p>
          <a:p>
            <a:pPr marL="342900" indent="-342900" eaLnBrk="1" hangingPunct="1">
              <a:buFont typeface="Arial" panose="020B0604020202020204" pitchFamily="34" charset="0"/>
              <a:buChar char="•"/>
              <a:defRPr/>
            </a:pPr>
            <a:r>
              <a:rPr lang="en-US" altLang="en-US" dirty="0" smtClean="0">
                <a:latin typeface="+mn-lt"/>
                <a:ea typeface="Segoe UI Historic" panose="020B0502040204020203" pitchFamily="34" charset="0"/>
                <a:cs typeface="Segoe UI Historic" panose="020B0502040204020203" pitchFamily="34" charset="0"/>
              </a:rPr>
              <a:t>Your teachers will be Professor Abhinay Muthoo, Nadia Olivero, Stefania Paredes-Fuentes, </a:t>
            </a:r>
            <a:r>
              <a:rPr lang="en-US" altLang="en-US" dirty="0" err="1" smtClean="0">
                <a:latin typeface="+mn-lt"/>
                <a:ea typeface="Segoe UI Historic" panose="020B0502040204020203" pitchFamily="34" charset="0"/>
                <a:cs typeface="Segoe UI Historic" panose="020B0502040204020203" pitchFamily="34" charset="0"/>
              </a:rPr>
              <a:t>Sinem</a:t>
            </a:r>
            <a:r>
              <a:rPr lang="en-US" altLang="en-US" dirty="0" smtClean="0">
                <a:latin typeface="+mn-lt"/>
                <a:ea typeface="Segoe UI Historic" panose="020B0502040204020203" pitchFamily="34" charset="0"/>
                <a:cs typeface="Segoe UI Historic" panose="020B0502040204020203" pitchFamily="34" charset="0"/>
              </a:rPr>
              <a:t> </a:t>
            </a:r>
            <a:r>
              <a:rPr lang="en-US" altLang="en-US" dirty="0" err="1" smtClean="0">
                <a:latin typeface="+mn-lt"/>
                <a:ea typeface="Segoe UI Historic" panose="020B0502040204020203" pitchFamily="34" charset="0"/>
                <a:cs typeface="Segoe UI Historic" panose="020B0502040204020203" pitchFamily="34" charset="0"/>
              </a:rPr>
              <a:t>Hidir</a:t>
            </a:r>
            <a:endParaRPr lang="en-US" altLang="en-US" dirty="0">
              <a:latin typeface="+mn-lt"/>
              <a:ea typeface="Segoe UI Historic" panose="020B0502040204020203" pitchFamily="34" charset="0"/>
              <a:cs typeface="Segoe UI Historic" panose="020B0502040204020203" pitchFamily="34" charset="0"/>
            </a:endParaRPr>
          </a:p>
          <a:p>
            <a:pPr eaLnBrk="1" hangingPunct="1">
              <a:defRPr/>
            </a:pPr>
            <a:endParaRPr lang="en-US" altLang="en-US" dirty="0">
              <a:latin typeface="+mn-lt"/>
              <a:ea typeface="Segoe UI Historic" panose="020B0502040204020203" pitchFamily="34" charset="0"/>
              <a:cs typeface="Segoe UI Historic" panose="020B0502040204020203"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3" y="981075"/>
            <a:ext cx="7772400" cy="1362075"/>
          </a:xfrm>
        </p:spPr>
        <p:txBody>
          <a:bodyPr/>
          <a:lstStyle/>
          <a:p>
            <a:pPr eaLnBrk="1" hangingPunct="1"/>
            <a:r>
              <a:rPr lang="en-GB" altLang="en-US" smtClean="0"/>
              <a:t>The Handbook</a:t>
            </a:r>
          </a:p>
        </p:txBody>
      </p:sp>
      <p:sp>
        <p:nvSpPr>
          <p:cNvPr id="4" name="TextBox 3"/>
          <p:cNvSpPr txBox="1"/>
          <p:nvPr/>
        </p:nvSpPr>
        <p:spPr>
          <a:xfrm>
            <a:off x="250825" y="2127250"/>
            <a:ext cx="8785225" cy="3970318"/>
          </a:xfrm>
          <a:prstGeom prst="rect">
            <a:avLst/>
          </a:prstGeom>
          <a:noFill/>
        </p:spPr>
        <p:txBody>
          <a:bodyPr>
            <a:spAutoFit/>
          </a:bodyPr>
          <a:lstStyle/>
          <a:p>
            <a:pPr marL="342900" indent="-342900" eaLnBrk="1" hangingPunct="1">
              <a:buFont typeface="Arial" panose="020B0604020202020204" pitchFamily="34" charset="0"/>
              <a:buChar char="•"/>
              <a:defRPr/>
            </a:pPr>
            <a:r>
              <a:rPr lang="en-GB" dirty="0">
                <a:latin typeface="+mn-lt"/>
                <a:ea typeface="Tahoma" panose="020B0604030504040204" pitchFamily="34" charset="0"/>
                <a:cs typeface="Tahoma" panose="020B0604030504040204" pitchFamily="34" charset="0"/>
              </a:rPr>
              <a:t>Please read the </a:t>
            </a:r>
            <a:r>
              <a:rPr lang="en-GB" b="1" dirty="0">
                <a:latin typeface="+mn-lt"/>
                <a:ea typeface="Tahoma" panose="020B0604030504040204" pitchFamily="34" charset="0"/>
                <a:cs typeface="Tahoma" panose="020B0604030504040204" pitchFamily="34" charset="0"/>
              </a:rPr>
              <a:t>online handbook</a:t>
            </a:r>
            <a:r>
              <a:rPr lang="en-GB" dirty="0">
                <a:latin typeface="+mn-lt"/>
                <a:ea typeface="Tahoma" panose="020B0604030504040204" pitchFamily="34" charset="0"/>
                <a:cs typeface="Tahoma" panose="020B0604030504040204" pitchFamily="34" charset="0"/>
              </a:rPr>
              <a:t> carefully. This contains all of the information you will need during your time here:</a:t>
            </a:r>
          </a:p>
          <a:p>
            <a:pPr eaLnBrk="1" hangingPunct="1">
              <a:defRPr/>
            </a:pPr>
            <a:endParaRPr lang="en-GB" sz="2800" dirty="0">
              <a:solidFill>
                <a:schemeClr val="accent6">
                  <a:lumMod val="75000"/>
                </a:schemeClr>
              </a:solidFill>
              <a:latin typeface="+mn-lt"/>
              <a:ea typeface="Tahoma" panose="020B0604030504040204" pitchFamily="34" charset="0"/>
              <a:cs typeface="Tahoma" panose="020B0604030504040204" pitchFamily="34" charset="0"/>
            </a:endParaRPr>
          </a:p>
          <a:p>
            <a:pPr algn="ctr" eaLnBrk="1" hangingPunct="1">
              <a:defRPr/>
            </a:pPr>
            <a:r>
              <a:rPr lang="en-GB" sz="2800" u="sng" dirty="0">
                <a:solidFill>
                  <a:schemeClr val="accent6">
                    <a:lumMod val="75000"/>
                  </a:schemeClr>
                </a:solidFill>
                <a:latin typeface="+mn-lt"/>
                <a:hlinkClick r:id="rId2"/>
              </a:rPr>
              <a:t>https://warwick.ac.uk/about/london/study/ansalenhancementprogramme/online_handbook</a:t>
            </a:r>
            <a:endParaRPr lang="en-GB" sz="2800" dirty="0">
              <a:solidFill>
                <a:schemeClr val="accent6">
                  <a:lumMod val="75000"/>
                </a:schemeClr>
              </a:solidFill>
              <a:latin typeface="+mn-lt"/>
            </a:endParaRPr>
          </a:p>
          <a:p>
            <a:pPr algn="ctr" eaLnBrk="1" hangingPunct="1">
              <a:defRPr/>
            </a:pPr>
            <a:endParaRPr lang="en-GB" dirty="0">
              <a:latin typeface="+mn-lt"/>
              <a:ea typeface="Tahoma" panose="020B0604030504040204" pitchFamily="34" charset="0"/>
              <a:cs typeface="Tahoma" panose="020B0604030504040204" pitchFamily="34" charset="0"/>
            </a:endParaRPr>
          </a:p>
          <a:p>
            <a:pPr marL="342900" indent="-342900" eaLnBrk="1" hangingPunct="1">
              <a:buFont typeface="Arial" panose="020B0604020202020204" pitchFamily="34" charset="0"/>
              <a:buChar char="•"/>
              <a:defRPr/>
            </a:pPr>
            <a:r>
              <a:rPr lang="en-GB" dirty="0">
                <a:latin typeface="+mn-lt"/>
                <a:ea typeface="Tahoma" panose="020B0604030504040204" pitchFamily="34" charset="0"/>
                <a:cs typeface="Tahoma" panose="020B0604030504040204" pitchFamily="34" charset="0"/>
              </a:rPr>
              <a:t>Check your </a:t>
            </a:r>
            <a:r>
              <a:rPr lang="en-GB" b="1" dirty="0">
                <a:latin typeface="+mn-lt"/>
                <a:ea typeface="Tahoma" panose="020B0604030504040204" pitchFamily="34" charset="0"/>
                <a:cs typeface="Tahoma" panose="020B0604030504040204" pitchFamily="34" charset="0"/>
              </a:rPr>
              <a:t>emails</a:t>
            </a:r>
            <a:r>
              <a:rPr lang="en-GB" dirty="0">
                <a:latin typeface="+mn-lt"/>
                <a:ea typeface="Tahoma" panose="020B0604030504040204" pitchFamily="34" charset="0"/>
                <a:cs typeface="Tahoma" panose="020B0604030504040204" pitchFamily="34" charset="0"/>
              </a:rPr>
              <a:t> regularly (at least daily) – we will communicate all important messages and reminders by email in the first instance. </a:t>
            </a:r>
            <a:r>
              <a:rPr lang="en-GB" dirty="0" smtClean="0">
                <a:latin typeface="+mn-lt"/>
                <a:ea typeface="Tahoma" panose="020B0604030504040204" pitchFamily="34" charset="0"/>
                <a:cs typeface="Tahoma" panose="020B0604030504040204" pitchFamily="34" charset="0"/>
              </a:rPr>
              <a:t>You will receive a daily email reminding you what is coming up next.</a:t>
            </a:r>
            <a:endParaRPr lang="en-GB" dirty="0">
              <a:latin typeface="+mn-lt"/>
              <a:ea typeface="Tahoma" panose="020B0604030504040204" pitchFamily="34" charset="0"/>
              <a:cs typeface="Tahoma" panose="020B060403050404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9750" y="947738"/>
            <a:ext cx="7772400" cy="1362075"/>
          </a:xfrm>
        </p:spPr>
        <p:txBody>
          <a:bodyPr/>
          <a:lstStyle/>
          <a:p>
            <a:pPr eaLnBrk="1" hangingPunct="1"/>
            <a:r>
              <a:rPr lang="en-GB" altLang="en-US" smtClean="0"/>
              <a:t>The Warwick ID Card</a:t>
            </a:r>
          </a:p>
        </p:txBody>
      </p:sp>
      <p:sp>
        <p:nvSpPr>
          <p:cNvPr id="14339" name="TextBox 3"/>
          <p:cNvSpPr txBox="1">
            <a:spLocks noChangeArrowheads="1"/>
          </p:cNvSpPr>
          <p:nvPr/>
        </p:nvSpPr>
        <p:spPr bwMode="auto">
          <a:xfrm>
            <a:off x="250825" y="1844675"/>
            <a:ext cx="878522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Blip>
                <a:blip r:embed="rId2"/>
              </a:buBlip>
              <a:defRPr sz="3200">
                <a:solidFill>
                  <a:schemeClr val="tx1"/>
                </a:solidFill>
                <a:latin typeface="Calibri" panose="020F0502020204030204" pitchFamily="34" charset="0"/>
              </a:defRPr>
            </a:lvl1pPr>
            <a:lvl2pPr marL="742950" indent="-285750">
              <a:spcBef>
                <a:spcPct val="20000"/>
              </a:spcBef>
              <a:buChar char="–"/>
              <a:defRPr sz="2800">
                <a:solidFill>
                  <a:schemeClr val="tx1"/>
                </a:solidFill>
                <a:latin typeface="Calibri" panose="020F0502020204030204" pitchFamily="34" charset="0"/>
              </a:defRPr>
            </a:lvl2pPr>
            <a:lvl3pPr marL="1143000" indent="-228600">
              <a:spcBef>
                <a:spcPct val="20000"/>
              </a:spcBef>
              <a:buChar char="•"/>
              <a:defRPr sz="2400">
                <a:solidFill>
                  <a:schemeClr val="tx1"/>
                </a:solidFill>
                <a:latin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defRPr>
            </a:lvl9pPr>
          </a:lstStyle>
          <a:p>
            <a:pPr eaLnBrk="1" hangingPunct="1">
              <a:spcBef>
                <a:spcPct val="0"/>
              </a:spcBef>
              <a:buFontTx/>
              <a:buChar char="•"/>
            </a:pPr>
            <a:r>
              <a:rPr lang="en-GB" altLang="en-US" sz="2400" dirty="0">
                <a:cs typeface="Tahoma" panose="020B0604030504040204" pitchFamily="34" charset="0"/>
              </a:rPr>
              <a:t>This card will give you </a:t>
            </a:r>
            <a:r>
              <a:rPr lang="en-GB" altLang="en-US" sz="2400" b="1" dirty="0">
                <a:cs typeface="Tahoma" panose="020B0604030504040204" pitchFamily="34" charset="0"/>
              </a:rPr>
              <a:t>swipe access </a:t>
            </a:r>
            <a:r>
              <a:rPr lang="en-GB" altLang="en-US" sz="2400" dirty="0">
                <a:cs typeface="Tahoma" panose="020B0604030504040204" pitchFamily="34" charset="0"/>
              </a:rPr>
              <a:t>to </a:t>
            </a:r>
            <a:r>
              <a:rPr lang="en-GB" altLang="en-US" sz="2400" dirty="0" smtClean="0">
                <a:cs typeface="Tahoma" panose="020B0604030504040204" pitchFamily="34" charset="0"/>
              </a:rPr>
              <a:t>necessary teaching buildings as </a:t>
            </a:r>
            <a:r>
              <a:rPr lang="en-GB" altLang="en-US" sz="2400" dirty="0">
                <a:cs typeface="Tahoma" panose="020B0604030504040204" pitchFamily="34" charset="0"/>
              </a:rPr>
              <a:t>well as campus facilities such as the library, sports centre, and chaplaincy.</a:t>
            </a:r>
            <a:br>
              <a:rPr lang="en-GB" altLang="en-US" sz="2400" dirty="0">
                <a:cs typeface="Tahoma" panose="020B0604030504040204" pitchFamily="34" charset="0"/>
              </a:rPr>
            </a:br>
            <a:endParaRPr lang="en-GB" altLang="en-US" sz="2400" dirty="0">
              <a:cs typeface="Tahoma" panose="020B0604030504040204" pitchFamily="34" charset="0"/>
            </a:endParaRPr>
          </a:p>
          <a:p>
            <a:pPr eaLnBrk="1" hangingPunct="1">
              <a:spcBef>
                <a:spcPct val="0"/>
              </a:spcBef>
              <a:buFontTx/>
              <a:buChar char="•"/>
            </a:pPr>
            <a:r>
              <a:rPr lang="en-GB" altLang="en-US" sz="2400" dirty="0">
                <a:cs typeface="Tahoma" panose="020B0604030504040204" pitchFamily="34" charset="0"/>
              </a:rPr>
              <a:t>You will need to use this card to </a:t>
            </a:r>
            <a:r>
              <a:rPr lang="en-GB" altLang="en-US" sz="2400" b="1" dirty="0">
                <a:cs typeface="Tahoma" panose="020B0604030504040204" pitchFamily="34" charset="0"/>
              </a:rPr>
              <a:t>print</a:t>
            </a:r>
            <a:r>
              <a:rPr lang="en-GB" altLang="en-US" sz="2400" dirty="0">
                <a:cs typeface="Tahoma" panose="020B0604030504040204" pitchFamily="34" charset="0"/>
              </a:rPr>
              <a:t> and to use the </a:t>
            </a:r>
            <a:r>
              <a:rPr lang="en-GB" altLang="en-US" sz="2400" b="1" dirty="0">
                <a:cs typeface="Tahoma" panose="020B0604030504040204" pitchFamily="34" charset="0"/>
              </a:rPr>
              <a:t>photocopying</a:t>
            </a:r>
            <a:r>
              <a:rPr lang="en-GB" altLang="en-US" sz="2400" dirty="0">
                <a:cs typeface="Tahoma" panose="020B0604030504040204" pitchFamily="34" charset="0"/>
              </a:rPr>
              <a:t> facilities. </a:t>
            </a:r>
            <a:br>
              <a:rPr lang="en-GB" altLang="en-US" sz="2400" dirty="0">
                <a:cs typeface="Tahoma" panose="020B0604030504040204" pitchFamily="34" charset="0"/>
              </a:rPr>
            </a:br>
            <a:endParaRPr lang="en-GB" altLang="en-US" sz="2400" dirty="0">
              <a:cs typeface="Tahoma" panose="020B0604030504040204" pitchFamily="34" charset="0"/>
            </a:endParaRPr>
          </a:p>
          <a:p>
            <a:pPr eaLnBrk="1" hangingPunct="1">
              <a:spcBef>
                <a:spcPct val="0"/>
              </a:spcBef>
              <a:buFontTx/>
              <a:buChar char="•"/>
            </a:pPr>
            <a:r>
              <a:rPr lang="en-GB" altLang="en-US" sz="2400" b="1" dirty="0">
                <a:cs typeface="Tahoma" panose="020B0604030504040204" pitchFamily="34" charset="0"/>
              </a:rPr>
              <a:t>Eating at Warwick</a:t>
            </a:r>
            <a:r>
              <a:rPr lang="en-GB" altLang="en-US" sz="2400" dirty="0">
                <a:cs typeface="Tahoma" panose="020B0604030504040204" pitchFamily="34" charset="0"/>
              </a:rPr>
              <a:t> -  you can also use your ID card to pay for food and drink in all retail outlets on campus. Using your ID card to pay in this way will entitle you to a </a:t>
            </a:r>
            <a:r>
              <a:rPr lang="en-GB" altLang="en-US" sz="2400" b="1" dirty="0">
                <a:cs typeface="Tahoma" panose="020B0604030504040204" pitchFamily="34" charset="0"/>
              </a:rPr>
              <a:t>10% discount </a:t>
            </a:r>
            <a:r>
              <a:rPr lang="en-GB" altLang="en-US" sz="2400" dirty="0">
                <a:cs typeface="Tahoma" panose="020B0604030504040204" pitchFamily="34" charset="0"/>
              </a:rPr>
              <a:t>(excluding purchases made at </a:t>
            </a:r>
            <a:r>
              <a:rPr lang="en-GB" altLang="en-US" sz="2400" dirty="0" err="1">
                <a:cs typeface="Tahoma" panose="020B0604030504040204" pitchFamily="34" charset="0"/>
              </a:rPr>
              <a:t>Rootes</a:t>
            </a:r>
            <a:r>
              <a:rPr lang="en-GB" altLang="en-US" sz="2400" dirty="0">
                <a:cs typeface="Tahoma" panose="020B0604030504040204" pitchFamily="34" charset="0"/>
              </a:rPr>
              <a:t> Grocery Store). Simply top up your card online at: </a:t>
            </a:r>
            <a:r>
              <a:rPr lang="en-GB" altLang="en-US" sz="2400" dirty="0">
                <a:cs typeface="Tahoma" panose="020B0604030504040204" pitchFamily="34" charset="0"/>
                <a:hlinkClick r:id="rId3"/>
              </a:rPr>
              <a:t>www.warwick.ac.uk/services/retail/eating</a:t>
            </a:r>
            <a:r>
              <a:rPr lang="en-GB" altLang="en-US" sz="2400" dirty="0">
                <a:cs typeface="Tahoma" panose="020B0604030504040204"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2773363" y="620713"/>
            <a:ext cx="8229601" cy="1143000"/>
          </a:xfrm>
        </p:spPr>
        <p:txBody>
          <a:bodyPr/>
          <a:lstStyle/>
          <a:p>
            <a:pPr eaLnBrk="1" hangingPunct="1"/>
            <a:r>
              <a:rPr lang="en-GB" altLang="en-US" sz="4000" b="1" smtClean="0"/>
              <a:t>Facilities </a:t>
            </a:r>
          </a:p>
        </p:txBody>
      </p:sp>
      <p:sp>
        <p:nvSpPr>
          <p:cNvPr id="5" name="Content Placeholder 4"/>
          <p:cNvSpPr>
            <a:spLocks noGrp="1"/>
          </p:cNvSpPr>
          <p:nvPr>
            <p:ph idx="1"/>
          </p:nvPr>
        </p:nvSpPr>
        <p:spPr>
          <a:xfrm>
            <a:off x="395288" y="1773238"/>
            <a:ext cx="8507412" cy="4762500"/>
          </a:xfrm>
        </p:spPr>
        <p:txBody>
          <a:bodyPr rtlCol="0">
            <a:normAutofit/>
          </a:bodyPr>
          <a:lstStyle/>
          <a:p>
            <a:pPr marL="0" indent="0" eaLnBrk="1" fontAlgn="auto" hangingPunct="1">
              <a:spcAft>
                <a:spcPts val="0"/>
              </a:spcAft>
              <a:buFont typeface="Arial" panose="020B0604020202020204" pitchFamily="34" charset="0"/>
              <a:buNone/>
              <a:defRPr/>
            </a:pPr>
            <a:r>
              <a:rPr lang="en-GB" sz="2600" b="1" dirty="0" smtClean="0"/>
              <a:t>Library </a:t>
            </a:r>
          </a:p>
          <a:p>
            <a:pPr eaLnBrk="1" fontAlgn="auto" hangingPunct="1">
              <a:spcAft>
                <a:spcPts val="0"/>
              </a:spcAft>
              <a:defRPr/>
            </a:pPr>
            <a:r>
              <a:rPr lang="en-GB" sz="2600" dirty="0"/>
              <a:t>Open </a:t>
            </a:r>
            <a:r>
              <a:rPr lang="en-GB" sz="2600" dirty="0" smtClean="0"/>
              <a:t>24hrs, </a:t>
            </a:r>
            <a:r>
              <a:rPr lang="en-GB" sz="2600" dirty="0"/>
              <a:t>swipe card access.</a:t>
            </a:r>
          </a:p>
          <a:p>
            <a:pPr eaLnBrk="1" fontAlgn="auto" hangingPunct="1">
              <a:spcAft>
                <a:spcPts val="0"/>
              </a:spcAft>
              <a:defRPr/>
            </a:pPr>
            <a:r>
              <a:rPr lang="en-US" sz="2600" dirty="0"/>
              <a:t>You will be able to print and photocopy in the Library by buying printer credits. More information on printer credits can be found here: </a:t>
            </a:r>
            <a:r>
              <a:rPr lang="en-US" sz="2600" b="1" dirty="0"/>
              <a:t>printercredits.warwick.ac.uk</a:t>
            </a:r>
            <a:r>
              <a:rPr lang="en-US" sz="2600" dirty="0"/>
              <a:t>  </a:t>
            </a:r>
          </a:p>
          <a:p>
            <a:pPr marL="0" indent="0" eaLnBrk="1" fontAlgn="auto" hangingPunct="1">
              <a:spcAft>
                <a:spcPts val="0"/>
              </a:spcAft>
              <a:buFont typeface="Arial" panose="020B0604020202020204" pitchFamily="34" charset="0"/>
              <a:buNone/>
              <a:defRPr/>
            </a:pPr>
            <a:r>
              <a:rPr lang="en-GB" sz="2600" b="1" dirty="0" smtClean="0"/>
              <a:t>Sports Centre</a:t>
            </a:r>
          </a:p>
          <a:p>
            <a:pPr eaLnBrk="1" fontAlgn="auto" hangingPunct="1">
              <a:spcAft>
                <a:spcPts val="0"/>
              </a:spcAft>
              <a:defRPr/>
            </a:pPr>
            <a:r>
              <a:rPr lang="en-GB" sz="2600" dirty="0" smtClean="0"/>
              <a:t>Monday-Friday </a:t>
            </a:r>
            <a:r>
              <a:rPr lang="en-GB" sz="2600" dirty="0"/>
              <a:t>(07.00am-10.00pm) and Saturday-Sunday 07.00am-09.30pm</a:t>
            </a:r>
            <a:endParaRPr lang="en-GB" sz="2600" b="1" dirty="0" smtClean="0"/>
          </a:p>
          <a:p>
            <a:pPr marL="0" indent="0" eaLnBrk="1" fontAlgn="auto" hangingPunct="1">
              <a:spcAft>
                <a:spcPts val="0"/>
              </a:spcAft>
              <a:buFont typeface="Arial" panose="020B0604020202020204" pitchFamily="34" charset="0"/>
              <a:buNone/>
              <a:defRPr/>
            </a:pPr>
            <a:r>
              <a:rPr lang="en-GB" sz="2600" b="1" dirty="0" smtClean="0"/>
              <a:t>Chaplaincy</a:t>
            </a:r>
          </a:p>
          <a:p>
            <a:pPr eaLnBrk="1" fontAlgn="auto" hangingPunct="1">
              <a:spcAft>
                <a:spcPts val="0"/>
              </a:spcAft>
              <a:defRPr/>
            </a:pPr>
            <a:r>
              <a:rPr lang="en-GB" sz="2600" dirty="0" smtClean="0"/>
              <a:t>See the website for details of events</a:t>
            </a:r>
            <a:endParaRPr lang="en-GB" sz="2600" dirty="0"/>
          </a:p>
          <a:p>
            <a:pPr marL="0" indent="0" eaLnBrk="1" fontAlgn="auto" hangingPunct="1">
              <a:spcAft>
                <a:spcPts val="0"/>
              </a:spcAft>
              <a:buFont typeface="Arial" panose="020B0604020202020204" pitchFamily="34" charset="0"/>
              <a:buNone/>
              <a:defRPr/>
            </a:pPr>
            <a:endParaRPr lang="en-GB" b="1" dirty="0"/>
          </a:p>
        </p:txBody>
      </p:sp>
    </p:spTree>
  </p:cSld>
  <p:clrMapOvr>
    <a:masterClrMapping/>
  </p:clrMapOvr>
</p:sld>
</file>

<file path=ppt/theme/theme1.xml><?xml version="1.0" encoding="utf-8"?>
<a:theme xmlns:a="http://schemas.openxmlformats.org/drawingml/2006/main" name="template_warwick_aubergine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template_warwick_aubergine_2810</Template>
  <TotalTime>795</TotalTime>
  <Words>688</Words>
  <Application>Microsoft Office PowerPoint</Application>
  <PresentationFormat>On-screen Show (4:3)</PresentationFormat>
  <Paragraphs>116</Paragraphs>
  <Slides>20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20</vt:i4>
      </vt:variant>
    </vt:vector>
  </HeadingPairs>
  <TitlesOfParts>
    <vt:vector size="28" baseType="lpstr">
      <vt:lpstr>Arial</vt:lpstr>
      <vt:lpstr>Calibri</vt:lpstr>
      <vt:lpstr>Segoe UI Historic</vt:lpstr>
      <vt:lpstr>Tahoma</vt:lpstr>
      <vt:lpstr>Times New Roman</vt:lpstr>
      <vt:lpstr>template_warwick_aubergine_2810</vt:lpstr>
      <vt:lpstr>1_Custom Design</vt:lpstr>
      <vt:lpstr>Custom Design</vt:lpstr>
      <vt:lpstr>Ansal Academic Enhancment Programme 2019| Welcome</vt:lpstr>
      <vt:lpstr>The Programme Team </vt:lpstr>
      <vt:lpstr>Your Student Ambassadors</vt:lpstr>
      <vt:lpstr>Welcome </vt:lpstr>
      <vt:lpstr>PowerPoint Presentation</vt:lpstr>
      <vt:lpstr>Your Timetable</vt:lpstr>
      <vt:lpstr>The Handbook</vt:lpstr>
      <vt:lpstr>The Warwick ID Card</vt:lpstr>
      <vt:lpstr>Facilities </vt:lpstr>
      <vt:lpstr>Eating on Campus </vt:lpstr>
      <vt:lpstr>Catering</vt:lpstr>
      <vt:lpstr>PowerPoint Presentation</vt:lpstr>
      <vt:lpstr>Shopping </vt:lpstr>
      <vt:lpstr>Local Area</vt:lpstr>
      <vt:lpstr>PowerPoint Presentation</vt:lpstr>
      <vt:lpstr>The Social Programme </vt:lpstr>
      <vt:lpstr>The Guest Lecture Programme </vt:lpstr>
      <vt:lpstr>Practical Information</vt:lpstr>
      <vt:lpstr>Questions?</vt:lpstr>
      <vt:lpstr>The Teaching and Guest Lecture Team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Office</dc:creator>
  <cp:lastModifiedBy>Hart, Joanna</cp:lastModifiedBy>
  <cp:revision>29</cp:revision>
  <cp:lastPrinted>2001-12-07T16:14:49Z</cp:lastPrinted>
  <dcterms:created xsi:type="dcterms:W3CDTF">2016-02-04T12:58:54Z</dcterms:created>
  <dcterms:modified xsi:type="dcterms:W3CDTF">2019-09-02T16:28:44Z</dcterms:modified>
</cp:coreProperties>
</file>