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1" r:id="rId4"/>
    <p:sldId id="265" r:id="rId5"/>
    <p:sldId id="263" r:id="rId6"/>
    <p:sldId id="264" r:id="rId7"/>
    <p:sldId id="262" r:id="rId8"/>
    <p:sldId id="266" r:id="rId9"/>
    <p:sldId id="267" r:id="rId10"/>
    <p:sldId id="268" r:id="rId11"/>
    <p:sldId id="269" r:id="rId12"/>
    <p:sldId id="270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077" autoAdjust="0"/>
  </p:normalViewPr>
  <p:slideViewPr>
    <p:cSldViewPr snapToGrid="0" snapToObjects="1">
      <p:cViewPr varScale="1">
        <p:scale>
          <a:sx n="55" d="100"/>
          <a:sy n="55" d="100"/>
        </p:scale>
        <p:origin x="160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BD397-E87A-4929-AD51-9947E3AA1AC8}" type="datetimeFigureOut">
              <a:rPr lang="en-GB" smtClean="0"/>
              <a:t>16/08/2019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822B5-D4DD-4E91-AEE2-FA445AFF5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8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977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218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474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685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283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51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798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12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40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900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821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6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62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648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08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6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6077-63B3-493E-B318-00233A77964A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2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213F-AEC1-4398-9256-AC58C7CEE4C0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92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CC0E-604B-42CE-AAA3-A8AE52E4AED0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5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CE5F-DA92-46BF-8C79-9DBAF1FE5F71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3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A03-06D3-4316-88CD-6D75C0176A6C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0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50B54-A14B-455C-82C6-5E6A2CC72D71}" type="datetime1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8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5B82-FED4-4052-89A1-8E6DD52C3CA8}" type="datetime1">
              <a:rPr lang="en-US" smtClean="0"/>
              <a:t>8/16/2019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9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DD446-7EBC-4D13-9EA5-5ECAE7277DF4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5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25FEE-9134-45B3-857C-C9CD178F2472}" type="datetime1">
              <a:rPr lang="en-US" smtClean="0"/>
              <a:t>8/16/2019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C47CE-1AD8-4A5F-A1E8-2064E2883306}" type="datetime1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9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48E6-CD87-4C51-8F58-D85ADD9F338B}" type="datetime1">
              <a:rPr lang="en-US" smtClean="0"/>
              <a:t>8/16/2019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24F77-F301-4E73-9740-FE3CCDDAE9CD}" type="datetime1">
              <a:rPr lang="en-US" smtClean="0"/>
              <a:t>8/16/2019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3696-BAC4-F343-A021-A64707BE9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3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5502" y="4629752"/>
            <a:ext cx="6583681" cy="2839453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200" b="1" dirty="0" smtClean="0"/>
              <a:t>For </a:t>
            </a:r>
            <a:r>
              <a:rPr lang="en-GB" sz="2200" b="1" dirty="0" err="1" smtClean="0"/>
              <a:t>Ansal</a:t>
            </a:r>
            <a:r>
              <a:rPr lang="en-GB" sz="2200" b="1" dirty="0" smtClean="0"/>
              <a:t> </a:t>
            </a:r>
            <a:r>
              <a:rPr lang="en-GB" sz="2200" b="1" smtClean="0"/>
              <a:t>University </a:t>
            </a:r>
            <a:r>
              <a:rPr lang="en-GB" sz="2200" b="1" smtClean="0"/>
              <a:t>PGT students</a:t>
            </a:r>
            <a:r>
              <a:rPr lang="en-GB" sz="2200" b="1" dirty="0" smtClean="0"/>
              <a:t>,  September 2019</a:t>
            </a:r>
            <a:br>
              <a:rPr lang="en-GB" sz="2200" b="1" dirty="0" smtClean="0"/>
            </a:br>
            <a:r>
              <a:rPr lang="en-GB" sz="1800" dirty="0" smtClean="0"/>
              <a:t>Abhinay Muthoo</a:t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br>
              <a:rPr lang="en-GB" sz="1800" i="1" dirty="0" smtClean="0"/>
            </a:br>
            <a:r>
              <a:rPr lang="en-GB" sz="2700" b="1" dirty="0" smtClean="0"/>
              <a:t>Slides #2: Sequential Games and Applications </a:t>
            </a:r>
            <a:br>
              <a:rPr lang="en-GB" sz="27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242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66218"/>
            <a:ext cx="8466881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Ultimatum Game</a:t>
            </a:r>
          </a:p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“Take-it-or-leave-it” Offer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A simple (negotiation/bargaining) game over the division of some “surplus”.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Two players,  Adam and Eve.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Eve – the “proposer” - makes an offer to Adam on how to divide £100.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Adam  - the “responder” – then decides either to accept the offer or to reject it.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</a:rPr>
              <a:t>Payoffs</a:t>
            </a:r>
            <a:r>
              <a:rPr lang="en-GB" sz="2000" dirty="0" smtClean="0"/>
              <a:t>: If Adam rejects the offer, then each of them gets nothing (£0).   But if  Adam accepts the offer, then a deal is reached, and they respectively get what was offered and accepted.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8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643" y="266218"/>
            <a:ext cx="8542116" cy="1098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Ultimatum Game – The </a:t>
            </a:r>
            <a:r>
              <a:rPr lang="en-GB" sz="2800" b="1" dirty="0">
                <a:solidFill>
                  <a:srgbClr val="0070C0"/>
                </a:solidFill>
              </a:rPr>
              <a:t>S</a:t>
            </a:r>
            <a:r>
              <a:rPr lang="en-GB" sz="2800" b="1" dirty="0" smtClean="0">
                <a:solidFill>
                  <a:srgbClr val="0070C0"/>
                </a:solidFill>
              </a:rPr>
              <a:t>olution</a:t>
            </a:r>
          </a:p>
          <a:p>
            <a:pPr algn="ctr"/>
            <a:endParaRPr lang="en-GB" sz="2400" b="1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Many Nash Equilibria – such as:  Eve offers £40 to Adam, keeping £60 for herself; and </a:t>
            </a:r>
            <a:r>
              <a:rPr lang="en-GB" sz="2000" b="1" i="1" dirty="0" smtClean="0">
                <a:solidFill>
                  <a:srgbClr val="FF0000"/>
                </a:solidFill>
              </a:rPr>
              <a:t>Adam’s strategy is to reject offers that give him less that £40   -and Eve believes that to be the case.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But such a Nash equilibrium is not plausible   - it is premised on </a:t>
            </a:r>
            <a:r>
              <a:rPr lang="en-GB" sz="2000" b="1" dirty="0" smtClean="0">
                <a:solidFill>
                  <a:srgbClr val="FF0000"/>
                </a:solidFill>
              </a:rPr>
              <a:t>an </a:t>
            </a:r>
            <a:r>
              <a:rPr lang="en-GB" sz="2000" b="1" i="1" dirty="0" smtClean="0">
                <a:solidFill>
                  <a:srgbClr val="FF0000"/>
                </a:solidFill>
              </a:rPr>
              <a:t>empty</a:t>
            </a:r>
            <a:r>
              <a:rPr lang="en-GB" sz="2000" b="1" dirty="0" smtClean="0">
                <a:solidFill>
                  <a:srgbClr val="FF0000"/>
                </a:solidFill>
              </a:rPr>
              <a:t> threat by Adam. It is not Credible.  It is not ex-post optimal.   Adam would be willing, ex-post, to accept offers less than £40 than get nothing.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 smtClean="0"/>
              <a:t>Applying Backward Induction logic</a:t>
            </a:r>
            <a:r>
              <a:rPr lang="en-GB" sz="2000" dirty="0" smtClean="0"/>
              <a:t>, it is clear there is a unique sensible solution: </a:t>
            </a:r>
            <a:r>
              <a:rPr lang="en-GB" sz="2000" b="1" dirty="0" smtClean="0">
                <a:solidFill>
                  <a:srgbClr val="00B050"/>
                </a:solidFill>
              </a:rPr>
              <a:t>Adam’s (ex-post optimal) strategy is to accept (almost) any offer, and thus,  Eve – </a:t>
            </a:r>
            <a:r>
              <a:rPr lang="en-GB" sz="2000" b="1" i="1" dirty="0" smtClean="0">
                <a:solidFill>
                  <a:srgbClr val="FF0000"/>
                </a:solidFill>
              </a:rPr>
              <a:t>anticipating that </a:t>
            </a:r>
            <a:r>
              <a:rPr lang="en-GB" sz="2000" b="1" dirty="0" smtClean="0">
                <a:solidFill>
                  <a:srgbClr val="00B050"/>
                </a:solidFill>
              </a:rPr>
              <a:t>- offers Adam a tiny amount (say £5) and keeps the lion’s share (£95) for herself.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3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344" y="0"/>
            <a:ext cx="8773610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Repeated Games – Main Ideas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Repeated Interaction.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Main aim: Explore when and if players can cooperate for mutually benefit </a:t>
            </a:r>
            <a:r>
              <a:rPr lang="en-GB" sz="2000" i="1" dirty="0" smtClean="0"/>
              <a:t>across time  -  </a:t>
            </a:r>
            <a:r>
              <a:rPr lang="en-GB" sz="2000" b="1" i="1" dirty="0" smtClean="0">
                <a:solidFill>
                  <a:srgbClr val="FF0000"/>
                </a:solidFill>
              </a:rPr>
              <a:t>intertemporal cooperation</a:t>
            </a:r>
            <a:r>
              <a:rPr lang="en-GB" sz="2000" i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i="1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Central Idea: </a:t>
            </a:r>
            <a:r>
              <a:rPr lang="en-GB" sz="2000" b="1" i="1" dirty="0" smtClean="0">
                <a:solidFill>
                  <a:srgbClr val="FF0000"/>
                </a:solidFill>
              </a:rPr>
              <a:t>”Carrots and Sticks”  </a:t>
            </a:r>
            <a:r>
              <a:rPr lang="en-GB" sz="2000" dirty="0" smtClean="0"/>
              <a:t>-  Attempt to cooperate (the “carrot”) with deviations (cheating) by others from that met with punishment (the “stick”).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Dealing with the problem of </a:t>
            </a:r>
            <a:r>
              <a:rPr lang="en-GB" sz="2000" b="1" i="1" dirty="0" smtClean="0">
                <a:solidFill>
                  <a:srgbClr val="FF0000"/>
                </a:solidFill>
              </a:rPr>
              <a:t>short-run temptation to cheat.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Key Trade-off: Benefit from cheating </a:t>
            </a:r>
            <a:r>
              <a:rPr lang="en-GB" sz="2000" b="1" i="1" dirty="0" smtClean="0">
                <a:solidFill>
                  <a:srgbClr val="FF0000"/>
                </a:solidFill>
              </a:rPr>
              <a:t>today</a:t>
            </a:r>
            <a:r>
              <a:rPr lang="en-GB" sz="2000" dirty="0" smtClean="0"/>
              <a:t> versus costs from doing so, which come from the loss of the benefits from </a:t>
            </a:r>
            <a:r>
              <a:rPr lang="en-GB" sz="2000" b="1" i="1" dirty="0" smtClean="0">
                <a:solidFill>
                  <a:srgbClr val="FF0000"/>
                </a:solidFill>
              </a:rPr>
              <a:t>future</a:t>
            </a:r>
            <a:r>
              <a:rPr lang="en-GB" sz="2000" dirty="0" smtClean="0"/>
              <a:t> cooperation.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4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66218"/>
            <a:ext cx="8339559" cy="1154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Repeated </a:t>
            </a:r>
            <a:r>
              <a:rPr lang="en-GB" sz="2800" b="1" dirty="0">
                <a:solidFill>
                  <a:srgbClr val="0070C0"/>
                </a:solidFill>
              </a:rPr>
              <a:t>Games  -  An Example</a:t>
            </a:r>
          </a:p>
          <a:p>
            <a:r>
              <a:rPr lang="en-GB" sz="2000" dirty="0"/>
              <a:t>                             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Repeated Prisoners’ Dilemma (PD) </a:t>
            </a:r>
            <a:r>
              <a:rPr lang="en-GB" sz="2000" dirty="0" smtClean="0"/>
              <a:t>game -  two </a:t>
            </a:r>
            <a:r>
              <a:rPr lang="en-GB" sz="2000" dirty="0"/>
              <a:t>players play the PD game repeatedly.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Key Feature</a:t>
            </a:r>
            <a:r>
              <a:rPr lang="en-GB" sz="2000" dirty="0" smtClean="0"/>
              <a:t>: Each </a:t>
            </a:r>
            <a:r>
              <a:rPr lang="en-GB" sz="2000" dirty="0"/>
              <a:t>time they play the PD game, they </a:t>
            </a:r>
            <a:r>
              <a:rPr lang="en-GB" sz="2000" b="1" dirty="0">
                <a:solidFill>
                  <a:srgbClr val="FF0000"/>
                </a:solidFill>
              </a:rPr>
              <a:t>know the history of past </a:t>
            </a:r>
            <a:r>
              <a:rPr lang="en-GB" sz="2000" b="1" dirty="0" smtClean="0">
                <a:solidFill>
                  <a:srgbClr val="FF0000"/>
                </a:solidFill>
              </a:rPr>
              <a:t>plays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(except the first time they play as there is no history).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Objective for each player: To maximise the present discounted value of their payoffs.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Let each player </a:t>
            </a:r>
            <a:r>
              <a:rPr lang="en-GB" sz="2000" b="1" dirty="0" smtClean="0">
                <a:solidFill>
                  <a:srgbClr val="00B050"/>
                </a:solidFill>
              </a:rPr>
              <a:t>discount future payoffs </a:t>
            </a:r>
            <a:r>
              <a:rPr lang="en-GB" sz="2000" dirty="0" smtClean="0"/>
              <a:t>at some rate, which we denote by 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GB" sz="2000" b="1" dirty="0" smtClean="0">
                <a:solidFill>
                  <a:srgbClr val="FF0000"/>
                </a:solidFill>
              </a:rPr>
              <a:t>, </a:t>
            </a:r>
            <a:r>
              <a:rPr lang="en-GB" sz="2000" dirty="0" smtClean="0"/>
              <a:t>which is a number between 0 and 1.  </a:t>
            </a:r>
            <a:r>
              <a:rPr lang="en-GB" sz="2000" b="1" dirty="0" smtClean="0">
                <a:solidFill>
                  <a:srgbClr val="FF0000"/>
                </a:solidFill>
              </a:rPr>
              <a:t>So £1 secured tomorrow is worth £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GB" sz="2000" b="1" dirty="0" smtClean="0">
                <a:solidFill>
                  <a:srgbClr val="FF0000"/>
                </a:solidFill>
              </a:rPr>
              <a:t> today – which is less than 1.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more a player cares about </a:t>
            </a:r>
            <a:r>
              <a:rPr lang="en-GB" sz="2000" b="1" i="1" dirty="0" smtClean="0">
                <a:solidFill>
                  <a:srgbClr val="FF0000"/>
                </a:solidFill>
              </a:rPr>
              <a:t>future</a:t>
            </a:r>
            <a:r>
              <a:rPr lang="en-GB" sz="2000" dirty="0" smtClean="0"/>
              <a:t> payoffs the </a:t>
            </a:r>
            <a:r>
              <a:rPr lang="en-GB" sz="2000" b="1" i="1" dirty="0" smtClean="0">
                <a:solidFill>
                  <a:srgbClr val="FF0000"/>
                </a:solidFill>
              </a:rPr>
              <a:t>higher</a:t>
            </a:r>
            <a:r>
              <a:rPr lang="en-GB" sz="2000" dirty="0" smtClean="0"/>
              <a:t> is the value of </a:t>
            </a:r>
            <a:r>
              <a:rPr lang="el-GR" sz="2000" b="1" dirty="0" smtClean="0">
                <a:solidFill>
                  <a:srgbClr val="FF0000"/>
                </a:solidFill>
              </a:rPr>
              <a:t>δ</a:t>
            </a:r>
            <a:r>
              <a:rPr lang="en-GB" sz="2000" dirty="0" smtClean="0"/>
              <a:t>.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Abhinay Muthoo, 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34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620" y="-77139"/>
            <a:ext cx="8906719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Prisoners’ Dilemma</a:t>
            </a:r>
          </a:p>
          <a:p>
            <a:pPr algn="ctr"/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                                                               </a:t>
            </a:r>
          </a:p>
          <a:p>
            <a:r>
              <a:rPr lang="en-GB" sz="2400" dirty="0" smtClean="0"/>
              <a:t>   </a:t>
            </a:r>
            <a:r>
              <a:rPr lang="en-GB" b="1" i="1" dirty="0" smtClean="0"/>
              <a:t>C</a:t>
            </a:r>
            <a:r>
              <a:rPr lang="en-GB" b="1" dirty="0" smtClean="0"/>
              <a:t> = Cooperate						 </a:t>
            </a:r>
          </a:p>
          <a:p>
            <a:r>
              <a:rPr lang="en-GB" b="1" dirty="0" smtClean="0"/>
              <a:t>    </a:t>
            </a:r>
            <a:r>
              <a:rPr lang="en-GB" b="1" i="1" dirty="0" smtClean="0"/>
              <a:t>D</a:t>
            </a:r>
            <a:r>
              <a:rPr lang="en-GB" b="1" dirty="0" smtClean="0"/>
              <a:t> = Don’t Cooperate                </a:t>
            </a:r>
          </a:p>
          <a:p>
            <a:r>
              <a:rPr lang="en-GB" sz="2400" dirty="0" smtClean="0"/>
              <a:t>                                                                     </a:t>
            </a:r>
            <a:r>
              <a:rPr lang="en-GB" sz="2400" b="1" dirty="0" smtClean="0">
                <a:solidFill>
                  <a:srgbClr val="00B050"/>
                </a:solidFill>
              </a:rPr>
              <a:t>Bob:</a:t>
            </a:r>
            <a:r>
              <a:rPr lang="en-GB" sz="2400" dirty="0" smtClean="0"/>
              <a:t>   </a:t>
            </a:r>
            <a:endParaRPr lang="en-GB" sz="2400" dirty="0"/>
          </a:p>
          <a:p>
            <a:r>
              <a:rPr lang="en-GB" sz="2400" dirty="0" smtClean="0"/>
              <a:t>								</a:t>
            </a:r>
            <a:r>
              <a:rPr lang="en-GB" sz="2800" i="1" dirty="0" smtClean="0"/>
              <a:t>C </a:t>
            </a:r>
            <a:r>
              <a:rPr lang="en-GB" sz="2400" dirty="0" smtClean="0"/>
              <a:t>                               </a:t>
            </a:r>
            <a:r>
              <a:rPr lang="en-GB" sz="2800" i="1" dirty="0" smtClean="0"/>
              <a:t>D</a:t>
            </a:r>
            <a:endParaRPr lang="en-GB" sz="2800" i="1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                               </a:t>
            </a:r>
            <a:r>
              <a:rPr lang="en-GB" sz="2800" i="1" dirty="0" smtClean="0"/>
              <a:t>C </a:t>
            </a:r>
            <a:r>
              <a:rPr lang="en-GB" sz="2400" dirty="0" smtClean="0"/>
              <a:t>     </a:t>
            </a:r>
          </a:p>
          <a:p>
            <a:r>
              <a:rPr lang="en-GB" sz="2400" dirty="0" smtClean="0"/>
              <a:t>          </a:t>
            </a:r>
            <a:r>
              <a:rPr lang="en-GB" sz="2400" b="1" dirty="0" smtClean="0">
                <a:solidFill>
                  <a:srgbClr val="FF0000"/>
                </a:solidFill>
              </a:rPr>
              <a:t>Alice:</a:t>
            </a:r>
            <a:r>
              <a:rPr lang="en-GB" sz="2400" dirty="0" smtClean="0"/>
              <a:t>                                               </a:t>
            </a:r>
          </a:p>
          <a:p>
            <a:r>
              <a:rPr lang="en-GB" sz="2400" dirty="0" smtClean="0"/>
              <a:t>               </a:t>
            </a:r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r>
              <a:rPr lang="en-GB" sz="2000" dirty="0" smtClean="0"/>
              <a:t>                                     </a:t>
            </a:r>
            <a:r>
              <a:rPr lang="en-GB" sz="2800" i="1" dirty="0" smtClean="0"/>
              <a:t>D</a:t>
            </a:r>
            <a:endParaRPr lang="en-GB" sz="2800" i="1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847372" y="2928394"/>
          <a:ext cx="4772628" cy="2968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6314"/>
                <a:gridCol w="2386314"/>
              </a:tblGrid>
              <a:tr h="1458411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5, 5                   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</a:t>
                      </a:r>
                      <a:r>
                        <a:rPr lang="en-GB" sz="2800" dirty="0" smtClean="0"/>
                        <a:t>  0, 8</a:t>
                      </a:r>
                      <a:endParaRPr lang="en-GB" sz="2800" dirty="0"/>
                    </a:p>
                  </a:txBody>
                  <a:tcPr/>
                </a:tc>
              </a:tr>
              <a:tr h="151049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z="2800" dirty="0" smtClean="0"/>
                        <a:t>        8, 0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smtClean="0"/>
                        <a:t>         </a:t>
                      </a:r>
                      <a:r>
                        <a:rPr lang="en-GB" sz="2800" smtClean="0"/>
                        <a:t>1, 1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31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367" y="266218"/>
            <a:ext cx="8397433" cy="1221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Repeated PD – Sustaining Cooperation</a:t>
            </a:r>
          </a:p>
          <a:p>
            <a:pPr algn="ctr"/>
            <a:r>
              <a:rPr lang="en-GB" sz="2000" b="1" i="1" dirty="0" smtClean="0">
                <a:solidFill>
                  <a:srgbClr val="0070C0"/>
                </a:solidFill>
              </a:rPr>
              <a:t>The Grim-Trigger Strategy</a:t>
            </a:r>
          </a:p>
          <a:p>
            <a:pPr algn="ctr"/>
            <a:endParaRPr lang="en-GB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Eve adopts the</a:t>
            </a:r>
            <a:r>
              <a:rPr lang="en-GB" sz="2000" b="1" dirty="0" smtClean="0">
                <a:solidFill>
                  <a:srgbClr val="FF0000"/>
                </a:solidFill>
              </a:rPr>
              <a:t> “</a:t>
            </a:r>
            <a:r>
              <a:rPr lang="en-GB" sz="2000" b="1" i="1" dirty="0" smtClean="0">
                <a:solidFill>
                  <a:srgbClr val="FF0000"/>
                </a:solidFill>
              </a:rPr>
              <a:t>grim-trigger</a:t>
            </a:r>
            <a:r>
              <a:rPr lang="en-GB" sz="2000" b="1" dirty="0" smtClean="0">
                <a:solidFill>
                  <a:srgbClr val="FF0000"/>
                </a:solidFill>
              </a:rPr>
              <a:t>” </a:t>
            </a:r>
            <a:r>
              <a:rPr lang="en-GB" sz="2000" dirty="0" smtClean="0"/>
              <a:t>strategy: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 smtClean="0"/>
              <a:t>First time they play the PD game, she chooses </a:t>
            </a:r>
            <a:r>
              <a:rPr lang="en-GB" sz="2000" b="1" i="1" dirty="0" smtClean="0"/>
              <a:t>C</a:t>
            </a:r>
            <a:r>
              <a:rPr lang="en-GB" sz="2000" dirty="0" smtClean="0"/>
              <a:t> (to cooperate).</a:t>
            </a:r>
          </a:p>
          <a:p>
            <a:endParaRPr lang="en-GB" sz="2000" dirty="0"/>
          </a:p>
          <a:p>
            <a:r>
              <a:rPr lang="en-GB" sz="2000" dirty="0" smtClean="0"/>
              <a:t>Thereafter, she plays as follows:  Play </a:t>
            </a:r>
            <a:r>
              <a:rPr lang="en-GB" sz="2000" b="1" i="1" dirty="0" smtClean="0"/>
              <a:t>C  if</a:t>
            </a:r>
            <a:r>
              <a:rPr lang="en-GB" sz="2000" dirty="0" smtClean="0"/>
              <a:t>  both players (Adam and she) played </a:t>
            </a:r>
            <a:r>
              <a:rPr lang="en-GB" sz="2000" b="1" i="1" dirty="0" smtClean="0"/>
              <a:t>C </a:t>
            </a:r>
            <a:r>
              <a:rPr lang="en-GB" sz="2000" dirty="0" smtClean="0"/>
              <a:t>throughout the past.  Otherwise, play </a:t>
            </a:r>
            <a:r>
              <a:rPr lang="en-GB" sz="2000" b="1" i="1" dirty="0" smtClean="0"/>
              <a:t>D</a:t>
            </a:r>
            <a:r>
              <a:rPr lang="en-GB" sz="2000" dirty="0" smtClean="0"/>
              <a:t>.</a:t>
            </a:r>
          </a:p>
          <a:p>
            <a:endParaRPr lang="en-GB" sz="20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Adam also adopts the same grim-trigger strategy.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</a:rPr>
              <a:t>Note therefore that the outcome each time they play will be that both of them will cooperate, choose </a:t>
            </a:r>
            <a:r>
              <a:rPr lang="en-GB" sz="2000" b="1" i="1" dirty="0" smtClean="0">
                <a:solidFill>
                  <a:srgbClr val="FF0000"/>
                </a:solidFill>
              </a:rPr>
              <a:t>C</a:t>
            </a:r>
            <a:r>
              <a:rPr lang="en-GB" sz="2000" b="1" dirty="0" smtClean="0">
                <a:solidFill>
                  <a:srgbClr val="FF0000"/>
                </a:solidFill>
              </a:rPr>
              <a:t>, and thus each obtains a payoff of 5 each time they play</a:t>
            </a:r>
            <a:r>
              <a:rPr lang="en-GB" sz="2000" b="1" i="1" dirty="0" smtClean="0">
                <a:solidFill>
                  <a:srgbClr val="FF0000"/>
                </a:solidFill>
              </a:rPr>
              <a:t>.</a:t>
            </a:r>
          </a:p>
          <a:p>
            <a:endParaRPr lang="en-GB" sz="2400" b="1" dirty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000" dirty="0"/>
              <a:t>                                                               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Abhinay Muthoo, 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93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57201" y="0"/>
                <a:ext cx="8229600" cy="138489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dirty="0" smtClean="0"/>
                  <a:t>.</a:t>
                </a:r>
                <a:endParaRPr lang="en-GB" sz="2000" dirty="0"/>
              </a:p>
              <a:p>
                <a:pPr algn="ctr"/>
                <a:r>
                  <a:rPr lang="en-GB" sz="2400" b="1" dirty="0" smtClean="0">
                    <a:solidFill>
                      <a:srgbClr val="0070C0"/>
                    </a:solidFill>
                  </a:rPr>
                  <a:t>Repeated PD – Sustaining Cooperation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FF0000"/>
                    </a:solidFill>
                  </a:rPr>
                  <a:t>Costs and Benefits of Cheating.</a:t>
                </a:r>
              </a:p>
              <a:p>
                <a:pPr algn="ctr"/>
                <a:endParaRPr lang="en-GB" sz="2000" b="1" i="1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Benefit from cheating “today” – the temptation:  Getting an 8 rather than a 5. 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Hence the “short-run”  benefit from cheating is:  8 - 5 = 3.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b="1" i="1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Cost from cheating “today” are the losses from “tomorrow” onwards of benefits from cooperation. 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Hence the “long-run” cost from cheating is:  loss of 5 - 1 = 4 each period from tomorrow onwards.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b="1" i="1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The 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present discounted value </a:t>
                </a:r>
                <a:r>
                  <a:rPr lang="en-GB" sz="2000" dirty="0" smtClean="0"/>
                  <a:t>of these losses are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1" i="1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GB" sz="2400" b="1" i="1" dirty="0" smtClean="0">
                    <a:solidFill>
                      <a:srgbClr val="FF0000"/>
                    </a:solidFill>
                  </a:rPr>
                  <a:t>4</a:t>
                </a:r>
                <a:r>
                  <a:rPr lang="el-GR" sz="2400" b="1" i="1" dirty="0" smtClean="0">
                    <a:solidFill>
                      <a:srgbClr val="FF0000"/>
                    </a:solidFill>
                  </a:rPr>
                  <a:t>δ</a:t>
                </a:r>
                <a:r>
                  <a:rPr lang="en-GB" sz="2400" b="1" i="1" dirty="0" smtClean="0">
                    <a:solidFill>
                      <a:srgbClr val="FF0000"/>
                    </a:solidFill>
                  </a:rPr>
                  <a:t> + 4</a:t>
                </a:r>
                <a:r>
                  <a:rPr lang="el-GR" sz="2400" b="1" i="1" dirty="0" smtClean="0">
                    <a:solidFill>
                      <a:srgbClr val="FF0000"/>
                    </a:solidFill>
                  </a:rPr>
                  <a:t>δ</a:t>
                </a:r>
                <a:r>
                  <a:rPr lang="en-GB" sz="2400" b="1" i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GB" sz="2400" b="1" i="1" dirty="0" smtClean="0">
                    <a:solidFill>
                      <a:srgbClr val="FF0000"/>
                    </a:solidFill>
                  </a:rPr>
                  <a:t> + 4</a:t>
                </a:r>
                <a:r>
                  <a:rPr lang="el-GR" sz="2400" b="1" i="1" dirty="0" smtClean="0">
                    <a:solidFill>
                      <a:srgbClr val="FF0000"/>
                    </a:solidFill>
                  </a:rPr>
                  <a:t>δ</a:t>
                </a:r>
                <a:r>
                  <a:rPr lang="en-GB" sz="2400" b="1" i="1" baseline="30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en-GB" sz="2400" b="1" i="1" dirty="0" smtClean="0">
                    <a:solidFill>
                      <a:srgbClr val="FF0000"/>
                    </a:solidFill>
                  </a:rPr>
                  <a:t> + 4</a:t>
                </a:r>
                <a:r>
                  <a:rPr lang="el-GR" sz="2400" b="1" i="1" dirty="0" smtClean="0">
                    <a:solidFill>
                      <a:srgbClr val="FF0000"/>
                    </a:solidFill>
                  </a:rPr>
                  <a:t>δ</a:t>
                </a:r>
                <a:r>
                  <a:rPr lang="en-GB" sz="2400" b="1" i="1" baseline="30000" dirty="0" smtClean="0">
                    <a:solidFill>
                      <a:srgbClr val="FF0000"/>
                    </a:solidFill>
                  </a:rPr>
                  <a:t>4</a:t>
                </a:r>
                <a:r>
                  <a:rPr lang="en-GB" sz="2400" b="1" i="1" dirty="0" smtClean="0">
                    <a:solidFill>
                      <a:srgbClr val="FF0000"/>
                    </a:solidFill>
                  </a:rPr>
                  <a:t> + 4</a:t>
                </a:r>
                <a:r>
                  <a:rPr lang="el-GR" sz="2400" b="1" i="1" dirty="0" smtClean="0">
                    <a:solidFill>
                      <a:srgbClr val="FF0000"/>
                    </a:solidFill>
                  </a:rPr>
                  <a:t>δ</a:t>
                </a:r>
                <a:r>
                  <a:rPr lang="en-GB" sz="2400" b="1" i="1" baseline="30000" dirty="0" smtClean="0">
                    <a:solidFill>
                      <a:srgbClr val="FF0000"/>
                    </a:solidFill>
                  </a:rPr>
                  <a:t>5</a:t>
                </a:r>
                <a:r>
                  <a:rPr lang="en-GB" sz="2400" b="1" i="1" dirty="0" smtClean="0">
                    <a:solidFill>
                      <a:srgbClr val="FF0000"/>
                    </a:solidFill>
                  </a:rPr>
                  <a:t> + …..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m:rPr>
                            <m:sty m:val="p"/>
                          </m:rPr>
                          <a:rPr lang="el-G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num>
                      <m:den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endParaRPr lang="en-GB" sz="2400" b="1" i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b="1" dirty="0" smtClean="0">
                    <a:solidFill>
                      <a:srgbClr val="00B050"/>
                    </a:solidFill>
                  </a:rPr>
                  <a:t>Notice that when </a:t>
                </a:r>
                <a:r>
                  <a:rPr lang="el-GR" sz="2000" b="1" dirty="0" smtClean="0">
                    <a:solidFill>
                      <a:srgbClr val="00B050"/>
                    </a:solidFill>
                  </a:rPr>
                  <a:t>δ</a:t>
                </a:r>
                <a:r>
                  <a:rPr lang="en-GB" sz="2000" b="1" dirty="0" smtClean="0">
                    <a:solidFill>
                      <a:srgbClr val="00B050"/>
                    </a:solidFill>
                  </a:rPr>
                  <a:t> = 0, these losses are also zero. Indeed, when </a:t>
                </a:r>
                <a:r>
                  <a:rPr lang="el-GR" sz="2000" b="1" dirty="0" smtClean="0">
                    <a:solidFill>
                      <a:srgbClr val="00B050"/>
                    </a:solidFill>
                  </a:rPr>
                  <a:t>δ</a:t>
                </a:r>
                <a:r>
                  <a:rPr lang="en-GB" sz="2000" b="1" dirty="0" smtClean="0">
                    <a:solidFill>
                      <a:srgbClr val="00B050"/>
                    </a:solidFill>
                  </a:rPr>
                  <a:t> is small, these losses will be small and close to zero  - and so well below 3, which is the temptation from cheating</a:t>
                </a:r>
                <a:r>
                  <a:rPr lang="en-GB" sz="2000" dirty="0" smtClean="0"/>
                  <a:t>.</a:t>
                </a:r>
              </a:p>
              <a:p>
                <a:pPr algn="ctr"/>
                <a:endParaRPr lang="en-GB" sz="2000" b="1" i="1" dirty="0" smtClean="0">
                  <a:solidFill>
                    <a:srgbClr val="FF0000"/>
                  </a:solidFill>
                </a:endParaRPr>
              </a:p>
              <a:p>
                <a:pPr algn="ctr"/>
                <a:endParaRPr lang="en-GB" sz="2000" b="1" i="1" baseline="30000" dirty="0">
                  <a:solidFill>
                    <a:srgbClr val="FF0000"/>
                  </a:solidFill>
                </a:endParaRPr>
              </a:p>
              <a:p>
                <a:pPr algn="ctr"/>
                <a:endParaRPr lang="en-GB" sz="2000" b="1" i="1" baseline="30000" dirty="0" smtClean="0">
                  <a:solidFill>
                    <a:srgbClr val="FF0000"/>
                  </a:solidFill>
                </a:endParaRPr>
              </a:p>
              <a:p>
                <a:endParaRPr lang="en-GB" sz="2400" dirty="0">
                  <a:solidFill>
                    <a:srgbClr val="FF0000"/>
                  </a:solidFill>
                </a:endParaRPr>
              </a:p>
              <a:p>
                <a:endParaRPr lang="en-GB" sz="2400" dirty="0">
                  <a:solidFill>
                    <a:srgbClr val="FF0000"/>
                  </a:solidFill>
                </a:endParaRPr>
              </a:p>
              <a:p>
                <a:r>
                  <a:rPr lang="en-GB" sz="2000" dirty="0"/>
                  <a:t>                                                               </a:t>
                </a:r>
              </a:p>
              <a:p>
                <a:endParaRPr lang="en-GB" sz="2000" dirty="0"/>
              </a:p>
              <a:p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000" dirty="0" smtClean="0"/>
              </a:p>
              <a:p>
                <a:pPr>
                  <a:defRPr/>
                </a:pPr>
                <a:endParaRPr lang="en-GB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400" dirty="0"/>
              </a:p>
              <a:p>
                <a:pPr>
                  <a:defRPr/>
                </a:pPr>
                <a:endParaRPr lang="en-GB" sz="2400" dirty="0"/>
              </a:p>
              <a:p>
                <a:endParaRPr lang="en-GB" sz="2000" dirty="0" smtClean="0"/>
              </a:p>
              <a:p>
                <a:endParaRPr lang="en-GB" sz="2000" dirty="0" smtClean="0"/>
              </a:p>
              <a:p>
                <a:endParaRPr lang="en-GB" sz="2000" dirty="0"/>
              </a:p>
              <a:p>
                <a:pPr>
                  <a:defRPr/>
                </a:pPr>
                <a:endParaRPr lang="en-GB" sz="2000" dirty="0"/>
              </a:p>
              <a:p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0"/>
                <a:ext cx="8229600" cy="13848919"/>
              </a:xfrm>
              <a:prstGeom prst="rect">
                <a:avLst/>
              </a:prstGeom>
              <a:blipFill rotWithShape="0">
                <a:blip r:embed="rId3"/>
                <a:stretch>
                  <a:fillRect l="-667" t="-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Abhinay Muthoo, 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09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24091" y="162046"/>
                <a:ext cx="8484243" cy="152614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dirty="0" smtClean="0"/>
                  <a:t>.</a:t>
                </a:r>
                <a:endParaRPr lang="en-GB" sz="2000" dirty="0"/>
              </a:p>
              <a:p>
                <a:pPr algn="ctr"/>
                <a:r>
                  <a:rPr lang="en-GB" sz="2400" b="1" dirty="0" smtClean="0">
                    <a:solidFill>
                      <a:srgbClr val="0070C0"/>
                    </a:solidFill>
                  </a:rPr>
                  <a:t>Repeated PD – Sustaining Cooperation</a:t>
                </a:r>
              </a:p>
              <a:p>
                <a:pPr algn="ctr"/>
                <a:r>
                  <a:rPr lang="en-GB" sz="2000" b="1" dirty="0" smtClean="0">
                    <a:solidFill>
                      <a:srgbClr val="7030A0"/>
                    </a:solidFill>
                  </a:rPr>
                  <a:t>Incentive-Compatibility Condition for Not Cheating</a:t>
                </a:r>
                <a:r>
                  <a:rPr lang="en-GB" sz="2000" b="1" i="1" dirty="0" smtClean="0">
                    <a:solidFill>
                      <a:srgbClr val="7030A0"/>
                    </a:solidFill>
                  </a:rPr>
                  <a:t>: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  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FF0000"/>
                    </a:solidFill>
                  </a:rPr>
                  <a:t>The Future needs to matter sufficiently</a:t>
                </a:r>
                <a:endParaRPr lang="en-GB" b="1" i="1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b="1" i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Each player will 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not 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cheat provided the benefit from cheating is </a:t>
                </a:r>
                <a:r>
                  <a:rPr lang="en-GB" sz="2000" b="1" i="1" dirty="0" smtClean="0">
                    <a:solidFill>
                      <a:srgbClr val="FF0000"/>
                    </a:solidFill>
                  </a:rPr>
                  <a:t>less than or equal to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 the cost from cheating. That is the following holds: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algn="ctr"/>
                <a:r>
                  <a:rPr lang="en-GB" sz="2400" b="1" dirty="0" smtClean="0">
                    <a:solidFill>
                      <a:srgbClr val="FF0000"/>
                    </a:solidFill>
                  </a:rPr>
                  <a:t>3 ≤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l-G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num>
                      <m:den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den>
                    </m:f>
                  </m:oMath>
                </a14:m>
                <a:endParaRPr lang="en-GB" sz="2400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This will not hold if the discount factor is sufficiently small. 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This means that when a player does not care much about future payoffs then s/he will cheat and thus cooperation will not be sustained.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But if the discount factor is sufficiently large, them the above inequality will hold. 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This means that when both players care sufficiently about their respective future payoffs, then neither of </a:t>
                </a:r>
                <a:r>
                  <a:rPr lang="en-GB" sz="2000" b="1" smtClean="0">
                    <a:solidFill>
                      <a:srgbClr val="FF0000"/>
                    </a:solidFill>
                  </a:rPr>
                  <a:t>them has 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as an incentive to cheat and thus cooperation </a:t>
                </a:r>
                <a:r>
                  <a:rPr lang="en-GB" sz="2000" b="1" smtClean="0">
                    <a:solidFill>
                      <a:srgbClr val="FF0000"/>
                    </a:solidFill>
                  </a:rPr>
                  <a:t>is sustained.</a:t>
                </a:r>
                <a:endParaRPr lang="en-GB" sz="2000" b="1" dirty="0" smtClean="0">
                  <a:solidFill>
                    <a:srgbClr val="FF0000"/>
                  </a:solidFill>
                </a:endParaRPr>
              </a:p>
              <a:p>
                <a:pPr algn="ctr"/>
                <a:endParaRPr lang="en-GB" sz="2400" b="1" dirty="0">
                  <a:solidFill>
                    <a:srgbClr val="FF0000"/>
                  </a:solidFill>
                </a:endParaRPr>
              </a:p>
              <a:p>
                <a:endParaRPr lang="en-GB" sz="2400" dirty="0" smtClean="0">
                  <a:solidFill>
                    <a:srgbClr val="FF0000"/>
                  </a:solidFill>
                </a:endParaRPr>
              </a:p>
              <a:p>
                <a:pPr algn="ctr"/>
                <a:endParaRPr lang="en-GB" sz="2400" b="1" dirty="0">
                  <a:solidFill>
                    <a:srgbClr val="FF0000"/>
                  </a:solidFill>
                </a:endParaRPr>
              </a:p>
              <a:p>
                <a:pPr algn="ctr"/>
                <a:endParaRPr lang="en-GB" sz="2400" b="1" dirty="0" smtClean="0">
                  <a:solidFill>
                    <a:srgbClr val="FF0000"/>
                  </a:solidFill>
                </a:endParaRPr>
              </a:p>
              <a:p>
                <a:endParaRPr lang="en-GB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n-GB" sz="2000" baseline="30000" dirty="0">
                  <a:solidFill>
                    <a:schemeClr val="tx1"/>
                  </a:solidFill>
                </a:endParaRPr>
              </a:p>
              <a:p>
                <a:pPr algn="ctr"/>
                <a:endParaRPr lang="en-GB" sz="2000" b="1" i="1" baseline="30000" dirty="0" smtClean="0">
                  <a:solidFill>
                    <a:srgbClr val="FF0000"/>
                  </a:solidFill>
                </a:endParaRPr>
              </a:p>
              <a:p>
                <a:endParaRPr lang="en-GB" sz="2400" dirty="0">
                  <a:solidFill>
                    <a:srgbClr val="FF0000"/>
                  </a:solidFill>
                </a:endParaRPr>
              </a:p>
              <a:p>
                <a:endParaRPr lang="en-GB" sz="2400" dirty="0">
                  <a:solidFill>
                    <a:srgbClr val="FF0000"/>
                  </a:solidFill>
                </a:endParaRPr>
              </a:p>
              <a:p>
                <a:r>
                  <a:rPr lang="en-GB" sz="2000" dirty="0"/>
                  <a:t>                                                               </a:t>
                </a:r>
              </a:p>
              <a:p>
                <a:endParaRPr lang="en-GB" sz="2000" dirty="0"/>
              </a:p>
              <a:p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000" dirty="0" smtClean="0"/>
              </a:p>
              <a:p>
                <a:pPr>
                  <a:defRPr/>
                </a:pPr>
                <a:endParaRPr lang="en-GB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endParaRPr lang="en-GB" sz="2400" dirty="0"/>
              </a:p>
              <a:p>
                <a:pPr>
                  <a:defRPr/>
                </a:pPr>
                <a:endParaRPr lang="en-GB" sz="2400" dirty="0"/>
              </a:p>
              <a:p>
                <a:endParaRPr lang="en-GB" sz="2000" dirty="0" smtClean="0"/>
              </a:p>
              <a:p>
                <a:endParaRPr lang="en-GB" sz="2000" dirty="0" smtClean="0"/>
              </a:p>
              <a:p>
                <a:endParaRPr lang="en-GB" sz="2000" dirty="0"/>
              </a:p>
              <a:p>
                <a:pPr>
                  <a:defRPr/>
                </a:pPr>
                <a:endParaRPr lang="en-GB" sz="2000" dirty="0"/>
              </a:p>
              <a:p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91" y="162046"/>
                <a:ext cx="8484243" cy="15261486"/>
              </a:xfrm>
              <a:prstGeom prst="rect">
                <a:avLst/>
              </a:prstGeom>
              <a:blipFill rotWithShape="0">
                <a:blip r:embed="rId3"/>
                <a:stretch>
                  <a:fillRect l="-647" t="-240" r="-10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Abhinay Muthoo, 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1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458410"/>
            <a:ext cx="7535119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Sequential Games</a:t>
            </a:r>
            <a:endParaRPr lang="en-GB" dirty="0"/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Players make choices sequentially  - so they decide which action to take </a:t>
            </a:r>
            <a:r>
              <a:rPr lang="en-GB" sz="2000" b="1" i="1" dirty="0" smtClean="0">
                <a:solidFill>
                  <a:srgbClr val="FF0000"/>
                </a:solidFill>
              </a:rPr>
              <a:t>after</a:t>
            </a:r>
            <a:r>
              <a:rPr lang="en-GB" sz="2000" dirty="0" smtClean="0"/>
              <a:t> observing the choices made by others.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Most real-life games are ones in which players move sequentially but also at various points in time choose actions simultaneously.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difficulty of making </a:t>
            </a:r>
            <a:r>
              <a:rPr lang="en-GB" sz="2000" b="1" dirty="0" smtClean="0">
                <a:solidFill>
                  <a:srgbClr val="FF0000"/>
                </a:solidFill>
              </a:rPr>
              <a:t>credible </a:t>
            </a:r>
            <a:r>
              <a:rPr lang="en-GB" sz="2000" dirty="0" smtClean="0"/>
              <a:t>commitments regarding one’s future action is a central issue/problem that players face.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24B5-0856-4863-979A-D98D195829A3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643" y="266218"/>
            <a:ext cx="8611565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Entry Deterrence Game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Two Players:  Incumbent Monopolist (</a:t>
            </a:r>
            <a:r>
              <a:rPr lang="en-GB" sz="2000" b="1" i="1" dirty="0" smtClean="0"/>
              <a:t>M</a:t>
            </a:r>
            <a:r>
              <a:rPr lang="en-GB" sz="2000" dirty="0" smtClean="0"/>
              <a:t>) and  a Potential Entrant (</a:t>
            </a:r>
            <a:r>
              <a:rPr lang="en-GB" sz="2000" b="1" i="1" dirty="0" smtClean="0"/>
              <a:t>E</a:t>
            </a:r>
            <a:r>
              <a:rPr lang="en-GB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i="1" dirty="0" smtClean="0"/>
              <a:t>E</a:t>
            </a:r>
            <a:r>
              <a:rPr lang="en-GB" sz="2000" dirty="0" smtClean="0"/>
              <a:t> has to first decide between staying out of </a:t>
            </a:r>
            <a:r>
              <a:rPr lang="en-GB" sz="2000" b="1" i="1" dirty="0" smtClean="0"/>
              <a:t>M</a:t>
            </a:r>
            <a:r>
              <a:rPr lang="en-GB" sz="2000" dirty="0" smtClean="0"/>
              <a:t>’s market or to enter and compete with </a:t>
            </a:r>
            <a:r>
              <a:rPr lang="en-GB" sz="2000" b="1" i="1" dirty="0" smtClean="0"/>
              <a:t>M</a:t>
            </a:r>
            <a:r>
              <a:rPr lang="en-GB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If </a:t>
            </a:r>
            <a:r>
              <a:rPr lang="en-GB" sz="2000" b="1" i="1" dirty="0" smtClean="0"/>
              <a:t>E</a:t>
            </a:r>
            <a:r>
              <a:rPr lang="en-GB" sz="2000" dirty="0" smtClean="0"/>
              <a:t> stay outs, game ends, and </a:t>
            </a:r>
            <a:r>
              <a:rPr lang="en-GB" sz="2000" b="1" i="1" dirty="0" smtClean="0"/>
              <a:t>E</a:t>
            </a:r>
            <a:r>
              <a:rPr lang="en-GB" sz="2000" dirty="0" smtClean="0"/>
              <a:t> earns a profit of </a:t>
            </a:r>
            <a:r>
              <a:rPr lang="en-GB" sz="2000" b="1" dirty="0" smtClean="0"/>
              <a:t>3</a:t>
            </a:r>
            <a:r>
              <a:rPr lang="en-GB" sz="2000" dirty="0" smtClean="0"/>
              <a:t> and </a:t>
            </a:r>
            <a:r>
              <a:rPr lang="en-GB" sz="2000" b="1" i="1" dirty="0" smtClean="0"/>
              <a:t>M</a:t>
            </a:r>
            <a:r>
              <a:rPr lang="en-GB" sz="2000" dirty="0" smtClean="0"/>
              <a:t> continues to enjoy monopoly profits of </a:t>
            </a:r>
            <a:r>
              <a:rPr lang="en-GB" sz="2000" b="1" dirty="0" smtClean="0"/>
              <a:t>10</a:t>
            </a:r>
            <a:r>
              <a:rPr lang="en-GB" sz="2000" dirty="0" smtClean="0"/>
              <a:t>. [Units can be millions of pounds]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But if </a:t>
            </a:r>
            <a:r>
              <a:rPr lang="en-GB" sz="2000" b="1" i="1" dirty="0" smtClean="0"/>
              <a:t>E</a:t>
            </a:r>
            <a:r>
              <a:rPr lang="en-GB" sz="2000" dirty="0" smtClean="0"/>
              <a:t> enters, then </a:t>
            </a:r>
            <a:r>
              <a:rPr lang="en-GB" sz="2000" b="1" i="1" dirty="0" smtClean="0"/>
              <a:t>M</a:t>
            </a:r>
            <a:r>
              <a:rPr lang="en-GB" sz="2000" dirty="0" smtClean="0"/>
              <a:t> has to act and decide between fighting entry or to acquiesce and share the market.  In the former case, the profits to </a:t>
            </a:r>
            <a:r>
              <a:rPr lang="en-GB" sz="2000" b="1" i="1" dirty="0" smtClean="0"/>
              <a:t>E</a:t>
            </a:r>
            <a:r>
              <a:rPr lang="en-GB" sz="2000" dirty="0" smtClean="0"/>
              <a:t> and </a:t>
            </a:r>
            <a:r>
              <a:rPr lang="en-GB" sz="2000" b="1" i="1" dirty="0" smtClean="0"/>
              <a:t>M</a:t>
            </a:r>
            <a:r>
              <a:rPr lang="en-GB" sz="2000" dirty="0" smtClean="0"/>
              <a:t> are respectively, </a:t>
            </a:r>
            <a:r>
              <a:rPr lang="en-GB" sz="2000" b="1" dirty="0" smtClean="0"/>
              <a:t>1</a:t>
            </a:r>
            <a:r>
              <a:rPr lang="en-GB" sz="2000" dirty="0" smtClean="0"/>
              <a:t> and </a:t>
            </a:r>
            <a:r>
              <a:rPr lang="en-GB" sz="2000" b="1" dirty="0" smtClean="0"/>
              <a:t>2</a:t>
            </a:r>
            <a:r>
              <a:rPr lang="en-GB" sz="2000" dirty="0" smtClean="0"/>
              <a:t>.  In the latter case, when they share the market equally, each gets the same profit of </a:t>
            </a:r>
            <a:r>
              <a:rPr lang="en-GB" sz="2000" b="1" dirty="0"/>
              <a:t>5</a:t>
            </a:r>
            <a:r>
              <a:rPr lang="en-GB" sz="2000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2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0228" y="266218"/>
            <a:ext cx="787657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Entry Deterrence Game:</a:t>
            </a:r>
          </a:p>
          <a:p>
            <a:pPr algn="ctr"/>
            <a:r>
              <a:rPr lang="en-GB" sz="2800" b="1" i="1" dirty="0" smtClean="0">
                <a:solidFill>
                  <a:srgbClr val="FF0000"/>
                </a:solidFill>
              </a:rPr>
              <a:t>The game tree </a:t>
            </a:r>
          </a:p>
          <a:p>
            <a:endParaRPr lang="en-GB" sz="2400" dirty="0"/>
          </a:p>
          <a:p>
            <a:pPr>
              <a:defRPr/>
            </a:pPr>
            <a:r>
              <a:rPr lang="en-GB" sz="2000" dirty="0" smtClean="0"/>
              <a:t> [S.O. =  stay out.]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 </a:t>
            </a: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                          </a:t>
            </a:r>
          </a:p>
          <a:p>
            <a:pPr>
              <a:defRPr/>
            </a:pPr>
            <a:r>
              <a:rPr lang="en-GB" sz="2400" dirty="0" smtClean="0"/>
              <a:t>                                   </a:t>
            </a:r>
            <a:r>
              <a:rPr lang="en-GB" sz="2000" b="1" dirty="0" smtClean="0"/>
              <a:t>S.O.</a:t>
            </a:r>
            <a:r>
              <a:rPr lang="en-GB" sz="2400" dirty="0" smtClean="0"/>
              <a:t>                     </a:t>
            </a:r>
            <a:r>
              <a:rPr lang="en-GB" sz="2000" b="1" dirty="0" smtClean="0"/>
              <a:t>Enter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 smtClean="0"/>
              <a:t>      </a:t>
            </a:r>
            <a:r>
              <a:rPr lang="en-GB" sz="2000" b="1" dirty="0" smtClean="0"/>
              <a:t>      </a:t>
            </a:r>
          </a:p>
          <a:p>
            <a:pPr>
              <a:defRPr/>
            </a:pPr>
            <a:r>
              <a:rPr lang="en-GB" sz="2000" b="1" dirty="0"/>
              <a:t> </a:t>
            </a:r>
            <a:r>
              <a:rPr lang="en-GB" sz="2000" b="1" dirty="0" smtClean="0"/>
              <a:t>                               (3, 10)</a:t>
            </a:r>
          </a:p>
          <a:p>
            <a:r>
              <a:rPr lang="en-GB" sz="2000" dirty="0" smtClean="0"/>
              <a:t>                                                            </a:t>
            </a:r>
            <a:r>
              <a:rPr lang="en-GB" sz="2000" b="1" dirty="0" smtClean="0"/>
              <a:t>Fight                   Acquiesce</a:t>
            </a:r>
          </a:p>
          <a:p>
            <a:r>
              <a:rPr lang="en-GB" sz="2000" dirty="0" smtClean="0"/>
              <a:t>                                    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                                                 </a:t>
            </a:r>
            <a:r>
              <a:rPr lang="en-GB" sz="2000" b="1" dirty="0" smtClean="0"/>
              <a:t>(1, 2)                                        (5, 5)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52079" y="2106590"/>
            <a:ext cx="555585" cy="4629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E</a:t>
            </a:r>
            <a:endParaRPr lang="en-GB" b="1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2569577"/>
            <a:ext cx="1505671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53628" y="3565002"/>
            <a:ext cx="572946" cy="4861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M</a:t>
            </a:r>
            <a:endParaRPr lang="en-GB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085863" y="4051139"/>
            <a:ext cx="1354238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0101" y="4051139"/>
            <a:ext cx="1113099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28395" y="3565003"/>
            <a:ext cx="300941" cy="1620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877035" y="5040775"/>
            <a:ext cx="358813" cy="1736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17996" y="5058137"/>
            <a:ext cx="321677" cy="2141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29871" y="2569577"/>
            <a:ext cx="810230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33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66218"/>
            <a:ext cx="822959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Entry Deterrence Game:</a:t>
            </a:r>
          </a:p>
          <a:p>
            <a:pPr algn="ctr"/>
            <a:r>
              <a:rPr lang="en-GB" sz="2800" b="1" i="1" dirty="0" smtClean="0">
                <a:solidFill>
                  <a:srgbClr val="FF0000"/>
                </a:solidFill>
              </a:rPr>
              <a:t>A Nash Equilibrium</a:t>
            </a:r>
          </a:p>
          <a:p>
            <a:endParaRPr lang="en-GB" sz="2400" dirty="0"/>
          </a:p>
          <a:p>
            <a:pPr>
              <a:defRPr/>
            </a:pPr>
            <a:r>
              <a:rPr lang="en-GB" sz="2000" dirty="0" smtClean="0"/>
              <a:t> [S.O. =  stay out.]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 </a:t>
            </a: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                          </a:t>
            </a:r>
          </a:p>
          <a:p>
            <a:pPr>
              <a:defRPr/>
            </a:pPr>
            <a:r>
              <a:rPr lang="en-GB" sz="2400" dirty="0" smtClean="0"/>
              <a:t>                                        </a:t>
            </a:r>
            <a:r>
              <a:rPr lang="en-GB" sz="2000" b="1" dirty="0" smtClean="0"/>
              <a:t>S.O.</a:t>
            </a:r>
            <a:r>
              <a:rPr lang="en-GB" sz="2400" dirty="0" smtClean="0"/>
              <a:t>                     </a:t>
            </a:r>
            <a:r>
              <a:rPr lang="en-GB" sz="2000" b="1" dirty="0" smtClean="0"/>
              <a:t>Enter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 smtClean="0"/>
              <a:t>      </a:t>
            </a:r>
            <a:r>
              <a:rPr lang="en-GB" sz="2000" b="1" dirty="0" smtClean="0"/>
              <a:t>      </a:t>
            </a:r>
          </a:p>
          <a:p>
            <a:pPr>
              <a:defRPr/>
            </a:pPr>
            <a:r>
              <a:rPr lang="en-GB" sz="2000" b="1" dirty="0"/>
              <a:t> </a:t>
            </a:r>
            <a:r>
              <a:rPr lang="en-GB" sz="2000" b="1" dirty="0" smtClean="0"/>
              <a:t>                                     (3, 10)</a:t>
            </a:r>
          </a:p>
          <a:p>
            <a:r>
              <a:rPr lang="en-GB" sz="2000" dirty="0" smtClean="0"/>
              <a:t>                                                                 </a:t>
            </a:r>
            <a:r>
              <a:rPr lang="en-GB" sz="2000" b="1" dirty="0" smtClean="0"/>
              <a:t>Fight                   Acquiesce</a:t>
            </a:r>
          </a:p>
          <a:p>
            <a:r>
              <a:rPr lang="en-GB" sz="2000" dirty="0" smtClean="0"/>
              <a:t>                                    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                                                         </a:t>
            </a:r>
            <a:r>
              <a:rPr lang="en-GB" sz="2000" b="1" dirty="0" smtClean="0"/>
              <a:t>(1, 2)                                        (5, 5)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52079" y="2106590"/>
            <a:ext cx="555585" cy="4629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E</a:t>
            </a:r>
            <a:endParaRPr lang="en-GB" b="1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29871" y="2569577"/>
            <a:ext cx="810230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53628" y="3565002"/>
            <a:ext cx="572946" cy="4861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M</a:t>
            </a:r>
            <a:endParaRPr lang="en-GB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085863" y="4051139"/>
            <a:ext cx="1354238" cy="100699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0101" y="4051139"/>
            <a:ext cx="1113099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28395" y="3565003"/>
            <a:ext cx="300941" cy="1620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877035" y="5040775"/>
            <a:ext cx="358813" cy="1736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17996" y="5058137"/>
            <a:ext cx="321677" cy="2141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2569577"/>
            <a:ext cx="1505671" cy="98385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24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1" y="266218"/>
            <a:ext cx="835113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Entry Deterrence Game:</a:t>
            </a:r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This Nash Equilibrium is </a:t>
            </a:r>
            <a:r>
              <a:rPr lang="en-GB" sz="2000" b="1" i="1" dirty="0" smtClean="0">
                <a:solidFill>
                  <a:srgbClr val="FF0000"/>
                </a:solidFill>
              </a:rPr>
              <a:t>not</a:t>
            </a:r>
            <a:r>
              <a:rPr lang="en-GB" sz="2000" dirty="0" smtClean="0">
                <a:solidFill>
                  <a:srgbClr val="FF0000"/>
                </a:solidFill>
              </a:rPr>
              <a:t> plausible  -  it is based on </a:t>
            </a:r>
            <a:r>
              <a:rPr lang="en-GB" sz="2000" i="1" dirty="0" smtClean="0">
                <a:solidFill>
                  <a:srgbClr val="FF0000"/>
                </a:solidFill>
              </a:rPr>
              <a:t>M</a:t>
            </a:r>
            <a:r>
              <a:rPr lang="en-GB" sz="2000" dirty="0" smtClean="0">
                <a:solidFill>
                  <a:srgbClr val="FF0000"/>
                </a:solidFill>
              </a:rPr>
              <a:t> making a </a:t>
            </a:r>
            <a:r>
              <a:rPr lang="en-GB" sz="2000" b="1" i="1" dirty="0" smtClean="0">
                <a:solidFill>
                  <a:srgbClr val="FF0000"/>
                </a:solidFill>
              </a:rPr>
              <a:t>non-credible</a:t>
            </a:r>
            <a:r>
              <a:rPr lang="en-GB" sz="2000" dirty="0" smtClean="0">
                <a:solidFill>
                  <a:srgbClr val="FF0000"/>
                </a:solidFill>
              </a:rPr>
              <a:t> threat, and for </a:t>
            </a:r>
            <a:r>
              <a:rPr lang="en-GB" sz="2000" b="1" i="1" dirty="0" smtClean="0">
                <a:solidFill>
                  <a:srgbClr val="FF0000"/>
                </a:solidFill>
              </a:rPr>
              <a:t>E</a:t>
            </a:r>
            <a:r>
              <a:rPr lang="en-GB" sz="2000" dirty="0" smtClean="0">
                <a:solidFill>
                  <a:srgbClr val="FF0000"/>
                </a:solidFill>
              </a:rPr>
              <a:t> to believe it.</a:t>
            </a:r>
          </a:p>
          <a:p>
            <a:endParaRPr lang="en-GB" sz="2400" dirty="0"/>
          </a:p>
          <a:p>
            <a:pPr>
              <a:defRPr/>
            </a:pPr>
            <a:r>
              <a:rPr lang="en-GB" sz="2000" dirty="0" smtClean="0"/>
              <a:t> [S.O. =  stay out.]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 </a:t>
            </a: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                          </a:t>
            </a:r>
          </a:p>
          <a:p>
            <a:pPr>
              <a:defRPr/>
            </a:pPr>
            <a:r>
              <a:rPr lang="en-GB" sz="2400" dirty="0" smtClean="0"/>
              <a:t>                                      </a:t>
            </a:r>
            <a:r>
              <a:rPr lang="en-GB" sz="2000" b="1" dirty="0" smtClean="0"/>
              <a:t>S.O.</a:t>
            </a:r>
            <a:r>
              <a:rPr lang="en-GB" sz="2400" dirty="0" smtClean="0"/>
              <a:t>                        </a:t>
            </a:r>
            <a:r>
              <a:rPr lang="en-GB" sz="2000" b="1" dirty="0" smtClean="0"/>
              <a:t>Enter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 smtClean="0"/>
              <a:t>      </a:t>
            </a:r>
            <a:r>
              <a:rPr lang="en-GB" sz="2000" b="1" dirty="0" smtClean="0"/>
              <a:t>      </a:t>
            </a:r>
          </a:p>
          <a:p>
            <a:pPr>
              <a:defRPr/>
            </a:pPr>
            <a:r>
              <a:rPr lang="en-GB" sz="2000" b="1" dirty="0"/>
              <a:t> </a:t>
            </a:r>
            <a:r>
              <a:rPr lang="en-GB" sz="2000" b="1" dirty="0" smtClean="0"/>
              <a:t>                                      (3, 10)</a:t>
            </a:r>
          </a:p>
          <a:p>
            <a:r>
              <a:rPr lang="en-GB" sz="2000" dirty="0" smtClean="0"/>
              <a:t>                                                                </a:t>
            </a:r>
            <a:r>
              <a:rPr lang="en-GB" sz="2000" b="1" dirty="0" smtClean="0"/>
              <a:t>Fight                       Acquiesce</a:t>
            </a:r>
          </a:p>
          <a:p>
            <a:r>
              <a:rPr lang="en-GB" sz="2000" dirty="0" smtClean="0"/>
              <a:t>                                    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                                                         </a:t>
            </a:r>
            <a:r>
              <a:rPr lang="en-GB" sz="2000" b="1" dirty="0" smtClean="0"/>
              <a:t>(1, 2)                                        (5, 5)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52079" y="2106590"/>
            <a:ext cx="555585" cy="4629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E</a:t>
            </a:r>
            <a:endParaRPr lang="en-GB" b="1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29871" y="2569577"/>
            <a:ext cx="810230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53628" y="3565002"/>
            <a:ext cx="572946" cy="4861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M</a:t>
            </a:r>
            <a:endParaRPr lang="en-GB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085863" y="4051139"/>
            <a:ext cx="1354238" cy="100699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0101" y="4051139"/>
            <a:ext cx="1113099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28395" y="3565003"/>
            <a:ext cx="300941" cy="1620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877035" y="5040775"/>
            <a:ext cx="358813" cy="1736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17996" y="5058137"/>
            <a:ext cx="321677" cy="2141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2569577"/>
            <a:ext cx="1505671" cy="98385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8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1" y="266218"/>
            <a:ext cx="842058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Entry Deterrence Game:</a:t>
            </a:r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A </a:t>
            </a:r>
            <a:r>
              <a:rPr lang="en-GB" sz="2000" b="1" dirty="0" smtClean="0">
                <a:solidFill>
                  <a:srgbClr val="FF0000"/>
                </a:solidFill>
              </a:rPr>
              <a:t>plausible</a:t>
            </a:r>
            <a:r>
              <a:rPr lang="en-GB" sz="2000" dirty="0" smtClean="0">
                <a:solidFill>
                  <a:srgbClr val="FF0000"/>
                </a:solidFill>
              </a:rPr>
              <a:t> Nash Equilibrium – premised on </a:t>
            </a:r>
            <a:r>
              <a:rPr lang="en-GB" sz="2000" b="1" dirty="0" smtClean="0">
                <a:solidFill>
                  <a:srgbClr val="FF0000"/>
                </a:solidFill>
              </a:rPr>
              <a:t>credible future behaviour</a:t>
            </a:r>
            <a:r>
              <a:rPr lang="en-GB" sz="2000" dirty="0" smtClean="0">
                <a:solidFill>
                  <a:srgbClr val="FF0000"/>
                </a:solidFill>
              </a:rPr>
              <a:t>. </a:t>
            </a:r>
          </a:p>
          <a:p>
            <a:endParaRPr lang="en-GB" sz="2400" dirty="0"/>
          </a:p>
          <a:p>
            <a:pPr>
              <a:defRPr/>
            </a:pPr>
            <a:r>
              <a:rPr lang="en-GB" sz="2000" dirty="0" smtClean="0"/>
              <a:t> [S.O. =  stay out.]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 </a:t>
            </a: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                                            </a:t>
            </a:r>
            <a:r>
              <a:rPr lang="en-GB" sz="2400" dirty="0" smtClean="0"/>
              <a:t>   </a:t>
            </a:r>
          </a:p>
          <a:p>
            <a:pPr>
              <a:defRPr/>
            </a:pPr>
            <a:r>
              <a:rPr lang="en-GB" sz="2400" b="1" dirty="0"/>
              <a:t> </a:t>
            </a:r>
            <a:r>
              <a:rPr lang="en-GB" sz="2400" b="1" dirty="0" smtClean="0"/>
              <a:t>                                        </a:t>
            </a:r>
            <a:r>
              <a:rPr lang="en-GB" sz="2000" b="1" dirty="0" smtClean="0"/>
              <a:t>S.O.</a:t>
            </a:r>
            <a:r>
              <a:rPr lang="en-GB" sz="2400" dirty="0" smtClean="0"/>
              <a:t>                    </a:t>
            </a:r>
            <a:r>
              <a:rPr lang="en-GB" sz="2000" b="1" dirty="0" smtClean="0"/>
              <a:t>Enter</a:t>
            </a:r>
          </a:p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sz="2400" dirty="0" smtClean="0"/>
              <a:t> </a:t>
            </a:r>
            <a:r>
              <a:rPr lang="en-GB" sz="2000" b="1" dirty="0" smtClean="0"/>
              <a:t>      </a:t>
            </a:r>
          </a:p>
          <a:p>
            <a:pPr>
              <a:defRPr/>
            </a:pPr>
            <a:r>
              <a:rPr lang="en-GB" sz="2000" b="1" dirty="0"/>
              <a:t> </a:t>
            </a:r>
            <a:r>
              <a:rPr lang="en-GB" sz="2000" b="1" dirty="0" smtClean="0"/>
              <a:t>                                     (3, 10)</a:t>
            </a:r>
          </a:p>
          <a:p>
            <a:r>
              <a:rPr lang="en-GB" sz="2000" dirty="0" smtClean="0"/>
              <a:t>                                                                    </a:t>
            </a:r>
          </a:p>
          <a:p>
            <a:r>
              <a:rPr lang="en-GB" sz="2000" b="1" dirty="0" smtClean="0"/>
              <a:t>                                                              Fight                            Acquiesce</a:t>
            </a:r>
          </a:p>
          <a:p>
            <a:r>
              <a:rPr lang="en-GB" sz="2000" dirty="0" smtClean="0"/>
              <a:t>                                    </a:t>
            </a:r>
          </a:p>
          <a:p>
            <a:endParaRPr lang="en-GB" sz="2000" dirty="0"/>
          </a:p>
          <a:p>
            <a:r>
              <a:rPr lang="en-GB" sz="2000" dirty="0" smtClean="0"/>
              <a:t>                                                         </a:t>
            </a:r>
            <a:r>
              <a:rPr lang="en-GB" sz="2000" b="1" dirty="0" smtClean="0"/>
              <a:t>(1, 2)                                        (5, 5)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52079" y="2106590"/>
            <a:ext cx="555585" cy="4629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E</a:t>
            </a:r>
            <a:endParaRPr lang="en-GB" b="1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2569577"/>
            <a:ext cx="1505671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29871" y="2569577"/>
            <a:ext cx="810230" cy="9838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53628" y="3565002"/>
            <a:ext cx="572946" cy="4861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M</a:t>
            </a:r>
            <a:endParaRPr lang="en-GB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085863" y="4051139"/>
            <a:ext cx="1354238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0101" y="4051139"/>
            <a:ext cx="1113099" cy="10069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28395" y="3565003"/>
            <a:ext cx="300941" cy="1620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877035" y="5040775"/>
            <a:ext cx="358813" cy="1736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17996" y="5058137"/>
            <a:ext cx="321677" cy="2141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11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4035" y="266218"/>
            <a:ext cx="574683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400" b="1" dirty="0" smtClean="0">
                <a:solidFill>
                  <a:srgbClr val="0000CC"/>
                </a:solidFill>
              </a:rPr>
              <a:t>Entry Deterrence Game</a:t>
            </a:r>
          </a:p>
          <a:p>
            <a:pPr algn="ctr"/>
            <a:r>
              <a:rPr lang="en-GB" sz="2400" b="1" dirty="0" smtClean="0">
                <a:solidFill>
                  <a:srgbClr val="92D050"/>
                </a:solidFill>
              </a:rPr>
              <a:t>“Backward Induction” Logic:</a:t>
            </a:r>
            <a:r>
              <a:rPr lang="en-GB" sz="2400" b="1" i="1" dirty="0" smtClean="0">
                <a:solidFill>
                  <a:srgbClr val="92D050"/>
                </a:solidFill>
              </a:rPr>
              <a:t> </a:t>
            </a: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Look Forward and Reason Backward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                   </a:t>
            </a:r>
            <a:r>
              <a:rPr lang="en-GB" sz="2400" dirty="0" smtClean="0"/>
              <a:t>  </a:t>
            </a:r>
            <a:r>
              <a:rPr lang="en-GB" sz="2000" b="1" dirty="0" smtClean="0"/>
              <a:t>S.O.</a:t>
            </a:r>
            <a:r>
              <a:rPr lang="en-GB" sz="2400" dirty="0" smtClean="0"/>
              <a:t>                       </a:t>
            </a:r>
            <a:r>
              <a:rPr lang="en-GB" sz="2000" b="1" dirty="0" smtClean="0"/>
              <a:t>Enter</a:t>
            </a:r>
          </a:p>
          <a:p>
            <a:pPr>
              <a:defRPr/>
            </a:pPr>
            <a:endParaRPr lang="en-GB" sz="2400" dirty="0"/>
          </a:p>
          <a:p>
            <a:pPr>
              <a:defRPr/>
            </a:pPr>
            <a:r>
              <a:rPr lang="en-GB" sz="2400" dirty="0" smtClean="0"/>
              <a:t>      </a:t>
            </a:r>
            <a:r>
              <a:rPr lang="en-GB" sz="2000" b="1" dirty="0" smtClean="0"/>
              <a:t>      </a:t>
            </a:r>
          </a:p>
          <a:p>
            <a:pPr>
              <a:defRPr/>
            </a:pPr>
            <a:r>
              <a:rPr lang="en-GB" sz="2000" b="1" dirty="0"/>
              <a:t> </a:t>
            </a:r>
            <a:r>
              <a:rPr lang="en-GB" sz="2000" b="1" dirty="0" smtClean="0"/>
              <a:t>            (3, 10)</a:t>
            </a:r>
          </a:p>
          <a:p>
            <a:r>
              <a:rPr lang="en-GB" sz="2000" dirty="0" smtClean="0"/>
              <a:t>                                         </a:t>
            </a:r>
            <a:r>
              <a:rPr lang="en-GB" sz="2000" b="1" dirty="0" smtClean="0"/>
              <a:t>Fight                   Acquiesce</a:t>
            </a:r>
          </a:p>
          <a:p>
            <a:r>
              <a:rPr lang="en-GB" sz="2000" dirty="0" smtClean="0"/>
              <a:t>                                    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                              </a:t>
            </a:r>
            <a:r>
              <a:rPr lang="en-GB" sz="2000" b="1" dirty="0" smtClean="0"/>
              <a:t>(1, 2)                                        (5, 5)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52079" y="2118162"/>
            <a:ext cx="555585" cy="4629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E</a:t>
            </a:r>
            <a:endParaRPr lang="en-GB" b="1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2569577"/>
            <a:ext cx="1505671" cy="9838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29871" y="2569577"/>
            <a:ext cx="810230" cy="9838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53628" y="3565002"/>
            <a:ext cx="572946" cy="4861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M</a:t>
            </a:r>
            <a:endParaRPr lang="en-GB" b="1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085863" y="4051139"/>
            <a:ext cx="1354238" cy="1006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0101" y="4051139"/>
            <a:ext cx="1113099" cy="10069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28395" y="3565003"/>
            <a:ext cx="300941" cy="1620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877035" y="5040775"/>
            <a:ext cx="358813" cy="1736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17996" y="5058137"/>
            <a:ext cx="321677" cy="2141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3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884" y="266218"/>
            <a:ext cx="8194875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.</a:t>
            </a:r>
            <a:endParaRPr lang="en-GB" sz="2000" dirty="0"/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Backward Induction Logic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Ensures that </a:t>
            </a:r>
            <a:r>
              <a:rPr lang="en-GB" sz="2000" b="1" i="1" dirty="0" smtClean="0">
                <a:solidFill>
                  <a:srgbClr val="FF0000"/>
                </a:solidFill>
              </a:rPr>
              <a:t>future</a:t>
            </a:r>
            <a:r>
              <a:rPr lang="en-GB" sz="2000" dirty="0" smtClean="0"/>
              <a:t> actions are </a:t>
            </a:r>
            <a:r>
              <a:rPr lang="en-GB" sz="2000" b="1" i="1" dirty="0" smtClean="0">
                <a:solidFill>
                  <a:srgbClr val="FF0000"/>
                </a:solidFill>
              </a:rPr>
              <a:t>credible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Ex-post Optimality </a:t>
            </a:r>
            <a:r>
              <a:rPr lang="en-GB" sz="2000" i="1" dirty="0" smtClean="0"/>
              <a:t>versus</a:t>
            </a:r>
            <a:r>
              <a:rPr lang="en-GB" sz="2000" dirty="0" smtClean="0"/>
              <a:t> Ex-Ante Optimality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i="1" dirty="0" smtClean="0">
                <a:solidFill>
                  <a:srgbClr val="FF0000"/>
                </a:solidFill>
              </a:rPr>
              <a:t>Credibility</a:t>
            </a:r>
            <a:r>
              <a:rPr lang="en-GB" sz="2000" dirty="0" smtClean="0"/>
              <a:t> or otherwise is central notion.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A plausible Nash Equilibrium is called a </a:t>
            </a:r>
            <a:r>
              <a:rPr lang="en-GB" sz="2000" b="1" i="1" dirty="0" smtClean="0"/>
              <a:t>Subgame Perfect Equilibrium.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pPr>
              <a:defRPr/>
            </a:pPr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9E19-D38B-46E9-AE77-FF3B8FAD0207}" type="datetime1">
              <a:rPr lang="en-US" smtClean="0"/>
              <a:t>8/16/2019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3696-BAC4-F343-A021-A64707BE9779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Abhinay Muthoo, University 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5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1408</Words>
  <Application>Microsoft Office PowerPoint</Application>
  <PresentationFormat>On-screen Show (4:3)</PresentationFormat>
  <Paragraphs>456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 Math</vt:lpstr>
      <vt:lpstr>Office Theme</vt:lpstr>
      <vt:lpstr>  Introduction to Game Theory For Ansal University PGT students,  September 2019 Abhinay Muthoo University of Warwick Slides #2: Sequential Games and Applications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Creative Triangle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Deev Vadher</dc:creator>
  <cp:lastModifiedBy>Abhinay Muthoo</cp:lastModifiedBy>
  <cp:revision>83</cp:revision>
  <dcterms:created xsi:type="dcterms:W3CDTF">2016-11-07T12:29:05Z</dcterms:created>
  <dcterms:modified xsi:type="dcterms:W3CDTF">2019-08-16T18:50:06Z</dcterms:modified>
</cp:coreProperties>
</file>