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360" r:id="rId2"/>
    <p:sldId id="361" r:id="rId3"/>
    <p:sldId id="352" r:id="rId4"/>
    <p:sldId id="341" r:id="rId5"/>
    <p:sldId id="346" r:id="rId6"/>
    <p:sldId id="342" r:id="rId7"/>
    <p:sldId id="344" r:id="rId8"/>
    <p:sldId id="258" r:id="rId9"/>
    <p:sldId id="261" r:id="rId10"/>
    <p:sldId id="262" r:id="rId11"/>
    <p:sldId id="259" r:id="rId12"/>
    <p:sldId id="347" r:id="rId13"/>
    <p:sldId id="354" r:id="rId14"/>
    <p:sldId id="356" r:id="rId15"/>
    <p:sldId id="260" r:id="rId16"/>
    <p:sldId id="350" r:id="rId17"/>
    <p:sldId id="263" r:id="rId18"/>
    <p:sldId id="358" r:id="rId19"/>
    <p:sldId id="359" r:id="rId20"/>
    <p:sldId id="348" r:id="rId21"/>
    <p:sldId id="363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9" autoAdjust="0"/>
    <p:restoredTop sz="94660"/>
  </p:normalViewPr>
  <p:slideViewPr>
    <p:cSldViewPr snapToGrid="0">
      <p:cViewPr varScale="1">
        <p:scale>
          <a:sx n="89" d="100"/>
          <a:sy n="89" d="100"/>
        </p:scale>
        <p:origin x="235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7E64D0-14E0-4E7E-83C4-081D9677D85D}" type="datetimeFigureOut">
              <a:rPr lang="en-GB" smtClean="0"/>
              <a:t>09/09/2019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7E54C5-F39C-4C3C-BC75-058115CCB8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4550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2822B5-D4DD-4E91-AEE2-FA445AFF5AA1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84089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D516C-4D3C-4258-8BED-9ADFC4F4FCF1}" type="datetimeFigureOut">
              <a:rPr lang="en-GB" smtClean="0"/>
              <a:t>09/09/2019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DBE7D-E26B-43B6-8644-E74BD51832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10549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D516C-4D3C-4258-8BED-9ADFC4F4FCF1}" type="datetimeFigureOut">
              <a:rPr lang="en-GB" smtClean="0"/>
              <a:t>09/09/2019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DBE7D-E26B-43B6-8644-E74BD51832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71715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D516C-4D3C-4258-8BED-9ADFC4F4FCF1}" type="datetimeFigureOut">
              <a:rPr lang="en-GB" smtClean="0"/>
              <a:t>09/09/2019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DBE7D-E26B-43B6-8644-E74BD51832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8710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D516C-4D3C-4258-8BED-9ADFC4F4FCF1}" type="datetimeFigureOut">
              <a:rPr lang="en-GB" smtClean="0"/>
              <a:t>09/09/2019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DBE7D-E26B-43B6-8644-E74BD51832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80050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D516C-4D3C-4258-8BED-9ADFC4F4FCF1}" type="datetimeFigureOut">
              <a:rPr lang="en-GB" smtClean="0"/>
              <a:t>09/09/2019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DBE7D-E26B-43B6-8644-E74BD51832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87122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D516C-4D3C-4258-8BED-9ADFC4F4FCF1}" type="datetimeFigureOut">
              <a:rPr lang="en-GB" smtClean="0"/>
              <a:t>09/09/2019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DBE7D-E26B-43B6-8644-E74BD51832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73770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D516C-4D3C-4258-8BED-9ADFC4F4FCF1}" type="datetimeFigureOut">
              <a:rPr lang="en-GB" smtClean="0"/>
              <a:t>09/09/2019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DBE7D-E26B-43B6-8644-E74BD51832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44391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D516C-4D3C-4258-8BED-9ADFC4F4FCF1}" type="datetimeFigureOut">
              <a:rPr lang="en-GB" smtClean="0"/>
              <a:t>09/09/2019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DBE7D-E26B-43B6-8644-E74BD51832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64963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D516C-4D3C-4258-8BED-9ADFC4F4FCF1}" type="datetimeFigureOut">
              <a:rPr lang="en-GB" smtClean="0"/>
              <a:t>09/09/2019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DBE7D-E26B-43B6-8644-E74BD51832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89823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D516C-4D3C-4258-8BED-9ADFC4F4FCF1}" type="datetimeFigureOut">
              <a:rPr lang="en-GB" smtClean="0"/>
              <a:t>09/09/2019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DBE7D-E26B-43B6-8644-E74BD51832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73719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D516C-4D3C-4258-8BED-9ADFC4F4FCF1}" type="datetimeFigureOut">
              <a:rPr lang="en-GB" smtClean="0"/>
              <a:t>09/09/2019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DBE7D-E26B-43B6-8644-E74BD51832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3056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CD516C-4D3C-4258-8BED-9ADFC4F4FCF1}" type="datetimeFigureOut">
              <a:rPr lang="en-GB" smtClean="0"/>
              <a:t>09/09/2019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9DBE7D-E26B-43B6-8644-E74BD51832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12508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1639503" y="4629753"/>
            <a:ext cx="6583681" cy="2839453"/>
          </a:xfrm>
        </p:spPr>
        <p:txBody>
          <a:bodyPr>
            <a:normAutofit fontScale="90000"/>
          </a:bodyPr>
          <a:lstStyle/>
          <a:p>
            <a:r>
              <a:rPr lang="en-GB" sz="2800" b="1" dirty="0"/>
              <a:t/>
            </a:r>
            <a:br>
              <a:rPr lang="en-GB" sz="2800" b="1" dirty="0"/>
            </a:br>
            <a:r>
              <a:rPr lang="en-GB" sz="2800" b="1" dirty="0"/>
              <a:t/>
            </a:r>
            <a:br>
              <a:rPr lang="en-GB" sz="2800" b="1" dirty="0"/>
            </a:br>
            <a:r>
              <a:rPr lang="en-GB" sz="2800" b="1" dirty="0"/>
              <a:t>Introduction to Game Theory</a:t>
            </a:r>
            <a:br>
              <a:rPr lang="en-GB" sz="2800" b="1" dirty="0"/>
            </a:br>
            <a:r>
              <a:rPr lang="en-GB" sz="2000" b="1" dirty="0"/>
              <a:t>For </a:t>
            </a:r>
            <a:r>
              <a:rPr lang="en-GB" sz="2000" b="1" dirty="0" err="1"/>
              <a:t>Ansal</a:t>
            </a:r>
            <a:r>
              <a:rPr lang="en-GB" sz="2000" b="1" dirty="0"/>
              <a:t> University students, September 2019</a:t>
            </a:r>
            <a:r>
              <a:rPr lang="en-GB" sz="2800" b="1" dirty="0"/>
              <a:t/>
            </a:r>
            <a:br>
              <a:rPr lang="en-GB" sz="2800" b="1" dirty="0"/>
            </a:br>
            <a:r>
              <a:rPr lang="en-GB" sz="2800" b="1" dirty="0"/>
              <a:t>Sinem Hidir</a:t>
            </a:r>
            <a:r>
              <a:rPr lang="en-GB" sz="1800" dirty="0"/>
              <a:t/>
            </a:r>
            <a:br>
              <a:rPr lang="en-GB" sz="1800" dirty="0"/>
            </a:br>
            <a:r>
              <a:rPr lang="en-GB" sz="1800" i="1" dirty="0"/>
              <a:t>University of Warwick</a:t>
            </a:r>
            <a:br>
              <a:rPr lang="en-GB" sz="1800" i="1" dirty="0"/>
            </a:br>
            <a:r>
              <a:rPr lang="en-GB" sz="2700" b="1" dirty="0"/>
              <a:t>Slides #1: Incomplete Information (Bayesian) Games.</a:t>
            </a:r>
            <a:r>
              <a:rPr lang="en-GB" sz="2800" b="1" dirty="0"/>
              <a:t/>
            </a:r>
            <a:br>
              <a:rPr lang="en-GB" sz="2800" b="1" dirty="0"/>
            </a:br>
            <a:r>
              <a:rPr lang="en-GB" sz="2800" dirty="0"/>
              <a:t/>
            </a:r>
            <a:br>
              <a:rPr lang="en-GB" sz="2800" dirty="0"/>
            </a:br>
            <a:r>
              <a:rPr lang="en-GB" sz="2800" dirty="0"/>
              <a:t/>
            </a:r>
            <a:br>
              <a:rPr lang="en-GB" sz="2800" dirty="0"/>
            </a:br>
            <a:endParaRPr lang="en-GB" sz="2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6306" y="0"/>
            <a:ext cx="9142571" cy="6858000"/>
          </a:xfrm>
          <a:prstGeom prst="rect">
            <a:avLst/>
          </a:prstGeom>
        </p:spPr>
      </p:pic>
      <p:sp>
        <p:nvSpPr>
          <p:cNvPr id="4" name="Title 2"/>
          <p:cNvSpPr txBox="1">
            <a:spLocks/>
          </p:cNvSpPr>
          <p:nvPr/>
        </p:nvSpPr>
        <p:spPr>
          <a:xfrm>
            <a:off x="2323864" y="4405466"/>
            <a:ext cx="6583681" cy="283945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0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b="1" dirty="0" smtClean="0"/>
              <a:t/>
            </a:r>
            <a:br>
              <a:rPr lang="en-GB" sz="2800" b="1" dirty="0" smtClean="0"/>
            </a:br>
            <a:r>
              <a:rPr lang="en-GB" sz="2800" b="1" dirty="0" smtClean="0"/>
              <a:t/>
            </a:r>
            <a:br>
              <a:rPr lang="en-GB" sz="2800" b="1" dirty="0" smtClean="0"/>
            </a:br>
            <a:r>
              <a:rPr lang="en-GB" sz="2800" b="1" dirty="0" smtClean="0"/>
              <a:t>Introduction to Game Theory</a:t>
            </a:r>
            <a:br>
              <a:rPr lang="en-GB" sz="2800" b="1" dirty="0" smtClean="0"/>
            </a:br>
            <a:r>
              <a:rPr lang="en-GB" sz="2000" b="1" dirty="0" smtClean="0"/>
              <a:t>For </a:t>
            </a:r>
            <a:r>
              <a:rPr lang="en-GB" sz="2000" b="1" dirty="0" err="1" smtClean="0"/>
              <a:t>Ansal</a:t>
            </a:r>
            <a:r>
              <a:rPr lang="en-GB" sz="2000" b="1" dirty="0" smtClean="0"/>
              <a:t> University students, September 2019</a:t>
            </a:r>
            <a:r>
              <a:rPr lang="en-GB" sz="2800" b="1" dirty="0" smtClean="0"/>
              <a:t/>
            </a:r>
            <a:br>
              <a:rPr lang="en-GB" sz="2800" b="1" dirty="0" smtClean="0"/>
            </a:br>
            <a:r>
              <a:rPr lang="en-GB" sz="2800" b="1" dirty="0" smtClean="0"/>
              <a:t>Sinem Hidir</a:t>
            </a:r>
            <a:r>
              <a:rPr lang="en-GB" sz="1800" dirty="0" smtClean="0"/>
              <a:t/>
            </a:r>
            <a:br>
              <a:rPr lang="en-GB" sz="1800" dirty="0" smtClean="0"/>
            </a:br>
            <a:r>
              <a:rPr lang="en-GB" sz="1800" i="1" dirty="0" smtClean="0"/>
              <a:t>University of Warwick</a:t>
            </a:r>
            <a:br>
              <a:rPr lang="en-GB" sz="1800" i="1" dirty="0" smtClean="0"/>
            </a:br>
            <a:r>
              <a:rPr lang="en-GB" sz="2700" b="1" dirty="0" smtClean="0">
                <a:solidFill>
                  <a:srgbClr val="FF0000"/>
                </a:solidFill>
              </a:rPr>
              <a:t>Slides #1: Incomplete Information (Bayesian) Games.</a:t>
            </a:r>
            <a:r>
              <a:rPr lang="en-GB" sz="2800" b="1" dirty="0" smtClean="0">
                <a:solidFill>
                  <a:srgbClr val="FF0000"/>
                </a:solidFill>
              </a:rPr>
              <a:t/>
            </a:r>
            <a:br>
              <a:rPr lang="en-GB" sz="2800" b="1" dirty="0" smtClean="0">
                <a:solidFill>
                  <a:srgbClr val="FF0000"/>
                </a:solidFill>
              </a:rPr>
            </a:br>
            <a:r>
              <a:rPr lang="en-GB" sz="2800" dirty="0" smtClean="0">
                <a:solidFill>
                  <a:srgbClr val="FF0000"/>
                </a:solidFill>
              </a:rPr>
              <a:t/>
            </a:r>
            <a:br>
              <a:rPr lang="en-GB" sz="2800" dirty="0" smtClean="0">
                <a:solidFill>
                  <a:srgbClr val="FF0000"/>
                </a:solidFill>
              </a:rPr>
            </a:br>
            <a:r>
              <a:rPr lang="en-GB" sz="2800" dirty="0" smtClean="0">
                <a:solidFill>
                  <a:srgbClr val="FF0000"/>
                </a:solidFill>
              </a:rPr>
              <a:t/>
            </a:r>
            <a:br>
              <a:rPr lang="en-GB" sz="2800" dirty="0" smtClean="0">
                <a:solidFill>
                  <a:srgbClr val="FF0000"/>
                </a:solidFill>
              </a:rPr>
            </a:br>
            <a:endParaRPr lang="en-GB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3231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40" name="Rectangle 4"/>
          <p:cNvSpPr>
            <a:spLocks noChangeArrowheads="1"/>
          </p:cNvSpPr>
          <p:nvPr/>
        </p:nvSpPr>
        <p:spPr bwMode="auto">
          <a:xfrm>
            <a:off x="2514600" y="2454275"/>
            <a:ext cx="2743200" cy="1828800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sz="2800">
              <a:latin typeface="+mj-lt"/>
            </a:endParaRPr>
          </a:p>
        </p:txBody>
      </p:sp>
      <p:sp>
        <p:nvSpPr>
          <p:cNvPr id="167941" name="Line 5"/>
          <p:cNvSpPr>
            <a:spLocks noChangeShapeType="1"/>
          </p:cNvSpPr>
          <p:nvPr/>
        </p:nvSpPr>
        <p:spPr bwMode="auto">
          <a:xfrm>
            <a:off x="3886200" y="2454275"/>
            <a:ext cx="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 sz="2800">
              <a:latin typeface="+mj-lt"/>
            </a:endParaRPr>
          </a:p>
        </p:txBody>
      </p:sp>
      <p:sp>
        <p:nvSpPr>
          <p:cNvPr id="167942" name="Line 6"/>
          <p:cNvSpPr>
            <a:spLocks noChangeShapeType="1"/>
          </p:cNvSpPr>
          <p:nvPr/>
        </p:nvSpPr>
        <p:spPr bwMode="auto">
          <a:xfrm>
            <a:off x="2514600" y="3368675"/>
            <a:ext cx="2743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 sz="2800">
              <a:latin typeface="+mj-lt"/>
            </a:endParaRPr>
          </a:p>
        </p:txBody>
      </p:sp>
      <p:sp>
        <p:nvSpPr>
          <p:cNvPr id="167943" name="Text Box 7"/>
          <p:cNvSpPr txBox="1">
            <a:spLocks noChangeArrowheads="1"/>
          </p:cNvSpPr>
          <p:nvPr/>
        </p:nvSpPr>
        <p:spPr bwMode="auto">
          <a:xfrm>
            <a:off x="2514600" y="1961218"/>
            <a:ext cx="25908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2800" i="1" dirty="0" smtClean="0">
                <a:latin typeface="+mj-lt"/>
              </a:rPr>
              <a:t> </a:t>
            </a:r>
            <a:r>
              <a:rPr lang="en-US" sz="2800" i="1" dirty="0" smtClean="0"/>
              <a:t>C</a:t>
            </a:r>
            <a:r>
              <a:rPr lang="en-US" sz="2800" i="1" dirty="0"/>
              <a:t>	      </a:t>
            </a:r>
            <a:r>
              <a:rPr lang="en-US" sz="2800" i="1" dirty="0" smtClean="0"/>
              <a:t>B</a:t>
            </a:r>
            <a:endParaRPr lang="en-US" sz="2800" dirty="0"/>
          </a:p>
        </p:txBody>
      </p:sp>
      <p:sp>
        <p:nvSpPr>
          <p:cNvPr id="167944" name="Text Box 8"/>
          <p:cNvSpPr txBox="1">
            <a:spLocks noChangeArrowheads="1"/>
          </p:cNvSpPr>
          <p:nvPr/>
        </p:nvSpPr>
        <p:spPr bwMode="auto">
          <a:xfrm>
            <a:off x="1661786" y="2540656"/>
            <a:ext cx="23622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2800" i="1" dirty="0"/>
              <a:t>      </a:t>
            </a:r>
            <a:r>
              <a:rPr lang="en-US" sz="2800" i="1" dirty="0" smtClean="0"/>
              <a:t>C</a:t>
            </a:r>
            <a:r>
              <a:rPr lang="en-US" sz="2800" i="1" dirty="0"/>
              <a:t>			</a:t>
            </a:r>
          </a:p>
          <a:p>
            <a:pPr algn="l"/>
            <a:r>
              <a:rPr lang="en-US" sz="2800" i="1" dirty="0"/>
              <a:t>	</a:t>
            </a:r>
          </a:p>
          <a:p>
            <a:pPr algn="l"/>
            <a:r>
              <a:rPr lang="en-US" sz="2800" i="1" dirty="0"/>
              <a:t>      B</a:t>
            </a:r>
          </a:p>
        </p:txBody>
      </p:sp>
      <p:sp>
        <p:nvSpPr>
          <p:cNvPr id="167945" name="Text Box 9"/>
          <p:cNvSpPr txBox="1">
            <a:spLocks noChangeArrowheads="1"/>
          </p:cNvSpPr>
          <p:nvPr/>
        </p:nvSpPr>
        <p:spPr bwMode="auto">
          <a:xfrm>
            <a:off x="2819401" y="2606675"/>
            <a:ext cx="72006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800" dirty="0"/>
              <a:t>2, </a:t>
            </a:r>
            <a:r>
              <a:rPr lang="en-US" sz="2800" dirty="0" smtClean="0"/>
              <a:t>3</a:t>
            </a:r>
            <a:endParaRPr lang="en-US" sz="2800" dirty="0"/>
          </a:p>
        </p:txBody>
      </p:sp>
      <p:sp>
        <p:nvSpPr>
          <p:cNvPr id="167946" name="Text Box 10"/>
          <p:cNvSpPr txBox="1">
            <a:spLocks noChangeArrowheads="1"/>
          </p:cNvSpPr>
          <p:nvPr/>
        </p:nvSpPr>
        <p:spPr bwMode="auto">
          <a:xfrm>
            <a:off x="4197351" y="2636838"/>
            <a:ext cx="72006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800" dirty="0"/>
              <a:t>0, 0</a:t>
            </a:r>
          </a:p>
        </p:txBody>
      </p:sp>
      <p:sp>
        <p:nvSpPr>
          <p:cNvPr id="167947" name="Text Box 11"/>
          <p:cNvSpPr txBox="1">
            <a:spLocks noChangeArrowheads="1"/>
          </p:cNvSpPr>
          <p:nvPr/>
        </p:nvSpPr>
        <p:spPr bwMode="auto">
          <a:xfrm>
            <a:off x="2819401" y="3551238"/>
            <a:ext cx="72006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800" dirty="0"/>
              <a:t>0, 0</a:t>
            </a:r>
          </a:p>
        </p:txBody>
      </p:sp>
      <p:sp>
        <p:nvSpPr>
          <p:cNvPr id="167948" name="Text Box 12"/>
          <p:cNvSpPr txBox="1">
            <a:spLocks noChangeArrowheads="1"/>
          </p:cNvSpPr>
          <p:nvPr/>
        </p:nvSpPr>
        <p:spPr bwMode="auto">
          <a:xfrm>
            <a:off x="4197351" y="3551238"/>
            <a:ext cx="72006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800" dirty="0"/>
              <a:t>3</a:t>
            </a:r>
            <a:r>
              <a:rPr lang="en-US" sz="2800" dirty="0" smtClean="0"/>
              <a:t>, </a:t>
            </a:r>
            <a:r>
              <a:rPr lang="en-US" sz="2800" dirty="0"/>
              <a:t>2</a:t>
            </a:r>
          </a:p>
        </p:txBody>
      </p:sp>
      <p:sp>
        <p:nvSpPr>
          <p:cNvPr id="167949" name="Rectangle 13"/>
          <p:cNvSpPr>
            <a:spLocks noChangeArrowheads="1"/>
          </p:cNvSpPr>
          <p:nvPr/>
        </p:nvSpPr>
        <p:spPr bwMode="auto">
          <a:xfrm>
            <a:off x="7086600" y="2470150"/>
            <a:ext cx="2743200" cy="1828800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sz="2800">
              <a:latin typeface="+mj-lt"/>
            </a:endParaRPr>
          </a:p>
        </p:txBody>
      </p:sp>
      <p:sp>
        <p:nvSpPr>
          <p:cNvPr id="167950" name="Line 14"/>
          <p:cNvSpPr>
            <a:spLocks noChangeShapeType="1"/>
          </p:cNvSpPr>
          <p:nvPr/>
        </p:nvSpPr>
        <p:spPr bwMode="auto">
          <a:xfrm>
            <a:off x="8458200" y="2470150"/>
            <a:ext cx="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 sz="2800">
              <a:latin typeface="+mj-lt"/>
            </a:endParaRPr>
          </a:p>
        </p:txBody>
      </p:sp>
      <p:sp>
        <p:nvSpPr>
          <p:cNvPr id="167951" name="Line 15"/>
          <p:cNvSpPr>
            <a:spLocks noChangeShapeType="1"/>
          </p:cNvSpPr>
          <p:nvPr/>
        </p:nvSpPr>
        <p:spPr bwMode="auto">
          <a:xfrm>
            <a:off x="7086600" y="3384550"/>
            <a:ext cx="2743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 sz="2800">
              <a:latin typeface="+mj-lt"/>
            </a:endParaRPr>
          </a:p>
        </p:txBody>
      </p:sp>
      <p:sp>
        <p:nvSpPr>
          <p:cNvPr id="167952" name="Text Box 16"/>
          <p:cNvSpPr txBox="1">
            <a:spLocks noChangeArrowheads="1"/>
          </p:cNvSpPr>
          <p:nvPr/>
        </p:nvSpPr>
        <p:spPr bwMode="auto">
          <a:xfrm>
            <a:off x="7239000" y="1931849"/>
            <a:ext cx="25908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2800" i="1" dirty="0" smtClean="0"/>
              <a:t>C</a:t>
            </a:r>
            <a:r>
              <a:rPr lang="en-US" sz="2800" i="1" dirty="0"/>
              <a:t>	      </a:t>
            </a:r>
            <a:r>
              <a:rPr lang="en-US" sz="2800" i="1" dirty="0" smtClean="0"/>
              <a:t>B</a:t>
            </a:r>
            <a:endParaRPr lang="en-US" sz="2800" dirty="0"/>
          </a:p>
        </p:txBody>
      </p:sp>
      <p:sp>
        <p:nvSpPr>
          <p:cNvPr id="167953" name="Text Box 17"/>
          <p:cNvSpPr txBox="1">
            <a:spLocks noChangeArrowheads="1"/>
          </p:cNvSpPr>
          <p:nvPr/>
        </p:nvSpPr>
        <p:spPr bwMode="auto">
          <a:xfrm>
            <a:off x="6172200" y="2500313"/>
            <a:ext cx="23622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2800" i="1" dirty="0">
                <a:latin typeface="+mj-lt"/>
              </a:rPr>
              <a:t>      </a:t>
            </a:r>
            <a:r>
              <a:rPr lang="en-US" sz="2800" i="1" dirty="0" smtClean="0">
                <a:latin typeface="+mj-lt"/>
              </a:rPr>
              <a:t>C</a:t>
            </a:r>
            <a:r>
              <a:rPr lang="en-US" sz="2800" i="1" dirty="0">
                <a:latin typeface="+mj-lt"/>
              </a:rPr>
              <a:t>			</a:t>
            </a:r>
          </a:p>
          <a:p>
            <a:pPr algn="l"/>
            <a:r>
              <a:rPr lang="en-US" sz="2800" i="1" dirty="0">
                <a:latin typeface="+mj-lt"/>
              </a:rPr>
              <a:t>	</a:t>
            </a:r>
          </a:p>
          <a:p>
            <a:pPr algn="l"/>
            <a:r>
              <a:rPr lang="en-US" sz="2800" i="1" dirty="0">
                <a:latin typeface="+mj-lt"/>
              </a:rPr>
              <a:t>      </a:t>
            </a:r>
            <a:r>
              <a:rPr lang="en-US" sz="2800" i="1" dirty="0" smtClean="0">
                <a:latin typeface="+mj-lt"/>
              </a:rPr>
              <a:t>B</a:t>
            </a:r>
            <a:endParaRPr lang="en-US" sz="2800" i="1" dirty="0">
              <a:latin typeface="+mj-lt"/>
            </a:endParaRPr>
          </a:p>
        </p:txBody>
      </p:sp>
      <p:sp>
        <p:nvSpPr>
          <p:cNvPr id="167954" name="Text Box 18"/>
          <p:cNvSpPr txBox="1">
            <a:spLocks noChangeArrowheads="1"/>
          </p:cNvSpPr>
          <p:nvPr/>
        </p:nvSpPr>
        <p:spPr bwMode="auto">
          <a:xfrm>
            <a:off x="7391401" y="2622550"/>
            <a:ext cx="72006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800" dirty="0"/>
              <a:t>2, 0</a:t>
            </a:r>
          </a:p>
        </p:txBody>
      </p:sp>
      <p:sp>
        <p:nvSpPr>
          <p:cNvPr id="167955" name="Text Box 19"/>
          <p:cNvSpPr txBox="1">
            <a:spLocks noChangeArrowheads="1"/>
          </p:cNvSpPr>
          <p:nvPr/>
        </p:nvSpPr>
        <p:spPr bwMode="auto">
          <a:xfrm>
            <a:off x="8769351" y="2652713"/>
            <a:ext cx="72006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800" dirty="0"/>
              <a:t>0, 2</a:t>
            </a:r>
          </a:p>
        </p:txBody>
      </p:sp>
      <p:sp>
        <p:nvSpPr>
          <p:cNvPr id="167956" name="Text Box 20"/>
          <p:cNvSpPr txBox="1">
            <a:spLocks noChangeArrowheads="1"/>
          </p:cNvSpPr>
          <p:nvPr/>
        </p:nvSpPr>
        <p:spPr bwMode="auto">
          <a:xfrm>
            <a:off x="7391401" y="3567113"/>
            <a:ext cx="72006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800" dirty="0"/>
              <a:t>0, </a:t>
            </a:r>
            <a:r>
              <a:rPr lang="en-US" sz="2800" dirty="0" smtClean="0"/>
              <a:t>3</a:t>
            </a:r>
            <a:endParaRPr lang="en-US" sz="2800" dirty="0"/>
          </a:p>
        </p:txBody>
      </p:sp>
      <p:sp>
        <p:nvSpPr>
          <p:cNvPr id="167957" name="Text Box 21"/>
          <p:cNvSpPr txBox="1">
            <a:spLocks noChangeArrowheads="1"/>
          </p:cNvSpPr>
          <p:nvPr/>
        </p:nvSpPr>
        <p:spPr bwMode="auto">
          <a:xfrm>
            <a:off x="8769351" y="3567113"/>
            <a:ext cx="72006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800" dirty="0" smtClean="0"/>
              <a:t>3, </a:t>
            </a:r>
            <a:r>
              <a:rPr lang="en-US" sz="2800" dirty="0"/>
              <a:t>0</a:t>
            </a:r>
          </a:p>
        </p:txBody>
      </p:sp>
      <p:sp>
        <p:nvSpPr>
          <p:cNvPr id="167961" name="Text Box 25"/>
          <p:cNvSpPr txBox="1">
            <a:spLocks noChangeArrowheads="1"/>
          </p:cNvSpPr>
          <p:nvPr/>
        </p:nvSpPr>
        <p:spPr bwMode="auto">
          <a:xfrm>
            <a:off x="6529550" y="1854783"/>
            <a:ext cx="26642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800" dirty="0" smtClean="0">
                <a:latin typeface="+mj-lt"/>
              </a:rPr>
              <a:t> </a:t>
            </a:r>
            <a:endParaRPr lang="en-US" sz="2800" dirty="0">
              <a:latin typeface="+mj-lt"/>
            </a:endParaRPr>
          </a:p>
        </p:txBody>
      </p:sp>
      <p:sp>
        <p:nvSpPr>
          <p:cNvPr id="167962" name="Text Box 26"/>
          <p:cNvSpPr txBox="1">
            <a:spLocks noChangeArrowheads="1"/>
          </p:cNvSpPr>
          <p:nvPr/>
        </p:nvSpPr>
        <p:spPr bwMode="auto">
          <a:xfrm>
            <a:off x="3354739" y="1470813"/>
            <a:ext cx="188449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800" dirty="0" smtClean="0">
                <a:solidFill>
                  <a:srgbClr val="FF0000"/>
                </a:solidFill>
              </a:rPr>
              <a:t>Romeo (m) 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25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effectLst/>
                <a:latin typeface="+mn-lt"/>
              </a:rPr>
              <a:t>Battle of sexes with incomplete information: </a:t>
            </a:r>
            <a:endParaRPr lang="en-US" dirty="0">
              <a:effectLst/>
              <a:latin typeface="+mn-lt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4A6EC-98CF-40F2-8C61-8B708F2051A4}" type="slidenum">
              <a:rPr lang="en-US" smtClean="0"/>
              <a:pPr/>
              <a:t>10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Rectangle 25"/>
              <p:cNvSpPr/>
              <p:nvPr/>
            </p:nvSpPr>
            <p:spPr>
              <a:xfrm>
                <a:off x="1752600" y="5065143"/>
                <a:ext cx="8610600" cy="138499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l"/>
                <a:r>
                  <a:rPr lang="en-US" sz="2800" dirty="0" smtClean="0"/>
                  <a:t>Juliet doesn’t know whether Romeo wants to avoid or meet her. But she has a belief, </a:t>
                </a:r>
                <a14:m>
                  <m:oMath xmlns:m="http://schemas.openxmlformats.org/officeDocument/2006/math"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US" sz="2800" dirty="0" smtClean="0"/>
                  <a:t>, that Romeo wants to meet her (type m)!</a:t>
                </a:r>
                <a:endParaRPr lang="en-US" sz="2800" dirty="0"/>
              </a:p>
            </p:txBody>
          </p:sp>
        </mc:Choice>
        <mc:Fallback xmlns="">
          <p:sp>
            <p:nvSpPr>
              <p:cNvPr id="26" name="Rectangle 2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52600" y="5065143"/>
                <a:ext cx="8610600" cy="1384995"/>
              </a:xfrm>
              <a:prstGeom prst="rect">
                <a:avLst/>
              </a:prstGeom>
              <a:blipFill rotWithShape="0">
                <a:blip r:embed="rId2"/>
                <a:stretch>
                  <a:fillRect l="-1487" t="-4405" b="-1189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Text Box 26"/>
          <p:cNvSpPr txBox="1">
            <a:spLocks noChangeArrowheads="1"/>
          </p:cNvSpPr>
          <p:nvPr/>
        </p:nvSpPr>
        <p:spPr bwMode="auto">
          <a:xfrm>
            <a:off x="7540813" y="1425765"/>
            <a:ext cx="194860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n-US" sz="2800" dirty="0" smtClean="0">
                <a:solidFill>
                  <a:srgbClr val="FF0000"/>
                </a:solidFill>
              </a:rPr>
              <a:t>Romeo (a)</a:t>
            </a:r>
            <a:r>
              <a:rPr lang="en-US" sz="2800" dirty="0" smtClean="0"/>
              <a:t> </a:t>
            </a:r>
            <a:endParaRPr lang="en-US" sz="2800" dirty="0"/>
          </a:p>
        </p:txBody>
      </p:sp>
      <p:sp>
        <p:nvSpPr>
          <p:cNvPr id="30" name="Text Box 26"/>
          <p:cNvSpPr txBox="1">
            <a:spLocks noChangeArrowheads="1"/>
          </p:cNvSpPr>
          <p:nvPr/>
        </p:nvSpPr>
        <p:spPr bwMode="auto">
          <a:xfrm>
            <a:off x="502869" y="3028018"/>
            <a:ext cx="127928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n-US" sz="2800" dirty="0" smtClean="0">
                <a:solidFill>
                  <a:srgbClr val="FF0000"/>
                </a:solidFill>
              </a:rPr>
              <a:t>Juliet  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9894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dirty="0" smtClean="0"/>
              <a:t>Romeo conditions his strategy </a:t>
            </a:r>
            <a:r>
              <a:rPr lang="en-GB" dirty="0" smtClean="0">
                <a:solidFill>
                  <a:srgbClr val="FF0000"/>
                </a:solidFill>
              </a:rPr>
              <a:t>on his type</a:t>
            </a:r>
            <a:r>
              <a:rPr lang="en-GB" dirty="0" smtClean="0"/>
              <a:t>! </a:t>
            </a:r>
          </a:p>
          <a:p>
            <a:r>
              <a:rPr lang="en-GB" dirty="0" smtClean="0"/>
              <a:t>Juliet has a </a:t>
            </a:r>
            <a:r>
              <a:rPr lang="en-GB" dirty="0" smtClean="0">
                <a:solidFill>
                  <a:srgbClr val="FF0000"/>
                </a:solidFill>
              </a:rPr>
              <a:t>belief</a:t>
            </a:r>
            <a:r>
              <a:rPr lang="en-GB" dirty="0" smtClean="0"/>
              <a:t> about Romeo’s type.</a:t>
            </a:r>
          </a:p>
          <a:p>
            <a:r>
              <a:rPr lang="en-GB" dirty="0" smtClean="0"/>
              <a:t>Juliet calculates her payoff of taking each action weighing the types </a:t>
            </a:r>
          </a:p>
          <a:p>
            <a:pPr marL="0" indent="0">
              <a:buNone/>
            </a:pPr>
            <a:r>
              <a:rPr lang="en-GB" dirty="0" smtClean="0"/>
              <a:t>of Romeo</a:t>
            </a:r>
            <a:r>
              <a:rPr lang="en-GB" dirty="0"/>
              <a:t> </a:t>
            </a:r>
            <a:r>
              <a:rPr lang="en-GB" dirty="0" smtClean="0"/>
              <a:t>and their actions.</a:t>
            </a:r>
          </a:p>
          <a:p>
            <a:r>
              <a:rPr lang="en-GB" dirty="0" smtClean="0"/>
              <a:t>Here, we have 3 strategies: Juliet, Romeo (type m), Romeo (type a). </a:t>
            </a:r>
          </a:p>
        </p:txBody>
      </p:sp>
    </p:spTree>
    <p:extLst>
      <p:ext uri="{BB962C8B-B14F-4D97-AF65-F5344CB8AC3E}">
        <p14:creationId xmlns:p14="http://schemas.microsoft.com/office/powerpoint/2010/main" val="13025928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  <a:effectLst/>
                <a:latin typeface="+mn-lt"/>
              </a:rPr>
              <a:t>Bayesian Nash Equilibrium of the Battle of the Sexes:</a:t>
            </a:r>
            <a:endParaRPr lang="en-US" dirty="0">
              <a:solidFill>
                <a:srgbClr val="FF0000"/>
              </a:solidFill>
              <a:effectLst/>
              <a:latin typeface="+mn-lt"/>
            </a:endParaRPr>
          </a:p>
        </p:txBody>
      </p:sp>
      <p:sp>
        <p:nvSpPr>
          <p:cNvPr id="194562" name="Rectangle 2"/>
          <p:cNvSpPr>
            <a:spLocks noGrp="1" noChangeArrowheads="1"/>
          </p:cNvSpPr>
          <p:nvPr>
            <p:ph idx="1"/>
          </p:nvPr>
        </p:nvSpPr>
        <p:spPr>
          <a:xfrm>
            <a:off x="838200" y="1874838"/>
            <a:ext cx="9296400" cy="448151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/>
              <a:t>A Bayesian Nash equilibrium (in this setup) is a triple of </a:t>
            </a:r>
          </a:p>
          <a:p>
            <a:pPr>
              <a:buNone/>
            </a:pPr>
            <a:r>
              <a:rPr lang="en-US" dirty="0"/>
              <a:t>strategies, </a:t>
            </a:r>
            <a:r>
              <a:rPr lang="en-US" dirty="0">
                <a:solidFill>
                  <a:srgbClr val="FF0000"/>
                </a:solidFill>
              </a:rPr>
              <a:t>one for player </a:t>
            </a:r>
            <a:r>
              <a:rPr lang="en-US" dirty="0" smtClean="0">
                <a:solidFill>
                  <a:srgbClr val="FF0000"/>
                </a:solidFill>
              </a:rPr>
              <a:t>Juliet </a:t>
            </a:r>
            <a:r>
              <a:rPr lang="en-US" dirty="0"/>
              <a:t>and </a:t>
            </a:r>
            <a:r>
              <a:rPr lang="en-US" dirty="0">
                <a:solidFill>
                  <a:srgbClr val="FF0000"/>
                </a:solidFill>
              </a:rPr>
              <a:t>one for each type of 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Romeo:</a:t>
            </a:r>
            <a:endParaRPr lang="en-US" dirty="0">
              <a:solidFill>
                <a:srgbClr val="FF0000"/>
              </a:solidFill>
            </a:endParaRPr>
          </a:p>
          <a:p>
            <a:pPr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1. Juliet’s strategy </a:t>
            </a:r>
            <a:r>
              <a:rPr lang="en-US" dirty="0"/>
              <a:t>is optimal, given the strategies of the two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types </a:t>
            </a:r>
            <a:r>
              <a:rPr lang="en-US" dirty="0"/>
              <a:t>of </a:t>
            </a:r>
            <a:r>
              <a:rPr lang="en-US" dirty="0" smtClean="0"/>
              <a:t>Romeo and Juliet’s </a:t>
            </a:r>
            <a:r>
              <a:rPr lang="en-US" dirty="0"/>
              <a:t>beliefs </a:t>
            </a:r>
            <a:r>
              <a:rPr lang="en-US" dirty="0" smtClean="0"/>
              <a:t>about the type of </a:t>
            </a:r>
          </a:p>
          <a:p>
            <a:pPr marL="0" indent="0">
              <a:buNone/>
            </a:pPr>
            <a:r>
              <a:rPr lang="en-US" dirty="0" smtClean="0"/>
              <a:t>Romeo. 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2. The </a:t>
            </a:r>
            <a:r>
              <a:rPr lang="en-US" dirty="0"/>
              <a:t>strategy of </a:t>
            </a:r>
            <a:r>
              <a:rPr lang="en-US" dirty="0">
                <a:solidFill>
                  <a:srgbClr val="FF0000"/>
                </a:solidFill>
              </a:rPr>
              <a:t>each type </a:t>
            </a:r>
            <a:r>
              <a:rPr lang="en-US" dirty="0"/>
              <a:t>of </a:t>
            </a:r>
            <a:r>
              <a:rPr lang="en-US" dirty="0" smtClean="0"/>
              <a:t>Romeo is </a:t>
            </a:r>
            <a:r>
              <a:rPr lang="en-US" dirty="0"/>
              <a:t>optimal, given </a:t>
            </a:r>
            <a:r>
              <a:rPr lang="en-US" dirty="0" smtClean="0"/>
              <a:t>Juliet’s</a:t>
            </a:r>
          </a:p>
          <a:p>
            <a:pPr marL="0" indent="0">
              <a:buNone/>
            </a:pPr>
            <a:r>
              <a:rPr lang="en-US" dirty="0" smtClean="0"/>
              <a:t>strategy</a:t>
            </a:r>
            <a:r>
              <a:rPr lang="en-US" dirty="0"/>
              <a:t>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4A6EC-98CF-40F2-8C61-8B708F2051A4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40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40" name="Rectangle 4"/>
          <p:cNvSpPr>
            <a:spLocks noChangeArrowheads="1"/>
          </p:cNvSpPr>
          <p:nvPr/>
        </p:nvSpPr>
        <p:spPr bwMode="auto">
          <a:xfrm>
            <a:off x="2514600" y="2454275"/>
            <a:ext cx="2743200" cy="1828800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sz="2800">
              <a:latin typeface="+mj-lt"/>
            </a:endParaRPr>
          </a:p>
        </p:txBody>
      </p:sp>
      <p:sp>
        <p:nvSpPr>
          <p:cNvPr id="167941" name="Line 5"/>
          <p:cNvSpPr>
            <a:spLocks noChangeShapeType="1"/>
          </p:cNvSpPr>
          <p:nvPr/>
        </p:nvSpPr>
        <p:spPr bwMode="auto">
          <a:xfrm>
            <a:off x="3886200" y="2454275"/>
            <a:ext cx="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 sz="2800">
              <a:latin typeface="+mj-lt"/>
            </a:endParaRPr>
          </a:p>
        </p:txBody>
      </p:sp>
      <p:sp>
        <p:nvSpPr>
          <p:cNvPr id="167942" name="Line 6"/>
          <p:cNvSpPr>
            <a:spLocks noChangeShapeType="1"/>
          </p:cNvSpPr>
          <p:nvPr/>
        </p:nvSpPr>
        <p:spPr bwMode="auto">
          <a:xfrm>
            <a:off x="2514600" y="3368675"/>
            <a:ext cx="2743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 sz="2800">
              <a:latin typeface="+mj-lt"/>
            </a:endParaRPr>
          </a:p>
        </p:txBody>
      </p:sp>
      <p:sp>
        <p:nvSpPr>
          <p:cNvPr id="167943" name="Text Box 7"/>
          <p:cNvSpPr txBox="1">
            <a:spLocks noChangeArrowheads="1"/>
          </p:cNvSpPr>
          <p:nvPr/>
        </p:nvSpPr>
        <p:spPr bwMode="auto">
          <a:xfrm>
            <a:off x="2514600" y="1961218"/>
            <a:ext cx="25908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2800" i="1" dirty="0" smtClean="0">
                <a:latin typeface="+mj-lt"/>
              </a:rPr>
              <a:t> </a:t>
            </a:r>
            <a:r>
              <a:rPr lang="en-US" sz="2800" i="1" dirty="0" smtClean="0"/>
              <a:t>C</a:t>
            </a:r>
            <a:r>
              <a:rPr lang="en-US" sz="2800" i="1" dirty="0"/>
              <a:t>	      </a:t>
            </a:r>
            <a:r>
              <a:rPr lang="en-US" sz="2800" i="1" dirty="0" smtClean="0"/>
              <a:t>B</a:t>
            </a:r>
            <a:endParaRPr lang="en-US" sz="2800" dirty="0"/>
          </a:p>
        </p:txBody>
      </p:sp>
      <p:sp>
        <p:nvSpPr>
          <p:cNvPr id="167944" name="Text Box 8"/>
          <p:cNvSpPr txBox="1">
            <a:spLocks noChangeArrowheads="1"/>
          </p:cNvSpPr>
          <p:nvPr/>
        </p:nvSpPr>
        <p:spPr bwMode="auto">
          <a:xfrm>
            <a:off x="1474111" y="2460734"/>
            <a:ext cx="23622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2800" i="1" dirty="0">
                <a:latin typeface="+mj-lt"/>
              </a:rPr>
              <a:t>      </a:t>
            </a:r>
            <a:r>
              <a:rPr lang="en-US" sz="2800" i="1" dirty="0" smtClean="0"/>
              <a:t>C</a:t>
            </a:r>
            <a:r>
              <a:rPr lang="en-US" sz="2800" i="1" dirty="0"/>
              <a:t>			</a:t>
            </a:r>
          </a:p>
          <a:p>
            <a:pPr algn="l"/>
            <a:r>
              <a:rPr lang="en-US" sz="2800" i="1" dirty="0"/>
              <a:t>	</a:t>
            </a:r>
          </a:p>
          <a:p>
            <a:pPr algn="l"/>
            <a:r>
              <a:rPr lang="en-US" sz="2800" i="1" dirty="0"/>
              <a:t>      B</a:t>
            </a:r>
          </a:p>
        </p:txBody>
      </p:sp>
      <p:sp>
        <p:nvSpPr>
          <p:cNvPr id="167945" name="Text Box 9"/>
          <p:cNvSpPr txBox="1">
            <a:spLocks noChangeArrowheads="1"/>
          </p:cNvSpPr>
          <p:nvPr/>
        </p:nvSpPr>
        <p:spPr bwMode="auto">
          <a:xfrm>
            <a:off x="2819401" y="2606675"/>
            <a:ext cx="72006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800" dirty="0"/>
              <a:t>2, </a:t>
            </a:r>
            <a:r>
              <a:rPr lang="en-US" sz="2800" dirty="0" smtClean="0"/>
              <a:t>3</a:t>
            </a:r>
            <a:endParaRPr lang="en-US" sz="2800" dirty="0"/>
          </a:p>
        </p:txBody>
      </p:sp>
      <p:sp>
        <p:nvSpPr>
          <p:cNvPr id="167946" name="Text Box 10"/>
          <p:cNvSpPr txBox="1">
            <a:spLocks noChangeArrowheads="1"/>
          </p:cNvSpPr>
          <p:nvPr/>
        </p:nvSpPr>
        <p:spPr bwMode="auto">
          <a:xfrm>
            <a:off x="4197351" y="2636838"/>
            <a:ext cx="72006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800" dirty="0"/>
              <a:t>0, 0</a:t>
            </a:r>
          </a:p>
        </p:txBody>
      </p:sp>
      <p:sp>
        <p:nvSpPr>
          <p:cNvPr id="167947" name="Text Box 11"/>
          <p:cNvSpPr txBox="1">
            <a:spLocks noChangeArrowheads="1"/>
          </p:cNvSpPr>
          <p:nvPr/>
        </p:nvSpPr>
        <p:spPr bwMode="auto">
          <a:xfrm>
            <a:off x="2819401" y="3551238"/>
            <a:ext cx="72006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800" dirty="0"/>
              <a:t>0, 0</a:t>
            </a:r>
          </a:p>
        </p:txBody>
      </p:sp>
      <p:sp>
        <p:nvSpPr>
          <p:cNvPr id="167948" name="Text Box 12"/>
          <p:cNvSpPr txBox="1">
            <a:spLocks noChangeArrowheads="1"/>
          </p:cNvSpPr>
          <p:nvPr/>
        </p:nvSpPr>
        <p:spPr bwMode="auto">
          <a:xfrm>
            <a:off x="4197351" y="3551238"/>
            <a:ext cx="720069" cy="52322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800" dirty="0"/>
              <a:t>3</a:t>
            </a:r>
            <a:r>
              <a:rPr lang="en-US" sz="2800" dirty="0" smtClean="0"/>
              <a:t>, </a:t>
            </a:r>
            <a:r>
              <a:rPr lang="en-US" sz="2800" dirty="0"/>
              <a:t>2</a:t>
            </a:r>
          </a:p>
        </p:txBody>
      </p:sp>
      <p:sp>
        <p:nvSpPr>
          <p:cNvPr id="167949" name="Rectangle 13"/>
          <p:cNvSpPr>
            <a:spLocks noChangeArrowheads="1"/>
          </p:cNvSpPr>
          <p:nvPr/>
        </p:nvSpPr>
        <p:spPr bwMode="auto">
          <a:xfrm>
            <a:off x="7086600" y="2470150"/>
            <a:ext cx="2743200" cy="1828800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sz="2800">
              <a:latin typeface="+mj-lt"/>
            </a:endParaRPr>
          </a:p>
        </p:txBody>
      </p:sp>
      <p:sp>
        <p:nvSpPr>
          <p:cNvPr id="167950" name="Line 14"/>
          <p:cNvSpPr>
            <a:spLocks noChangeShapeType="1"/>
          </p:cNvSpPr>
          <p:nvPr/>
        </p:nvSpPr>
        <p:spPr bwMode="auto">
          <a:xfrm>
            <a:off x="8458200" y="2470150"/>
            <a:ext cx="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 sz="2800">
              <a:latin typeface="+mj-lt"/>
            </a:endParaRPr>
          </a:p>
        </p:txBody>
      </p:sp>
      <p:sp>
        <p:nvSpPr>
          <p:cNvPr id="167951" name="Line 15"/>
          <p:cNvSpPr>
            <a:spLocks noChangeShapeType="1"/>
          </p:cNvSpPr>
          <p:nvPr/>
        </p:nvSpPr>
        <p:spPr bwMode="auto">
          <a:xfrm>
            <a:off x="7086600" y="3384550"/>
            <a:ext cx="2743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 sz="2800">
              <a:latin typeface="+mj-lt"/>
            </a:endParaRPr>
          </a:p>
        </p:txBody>
      </p:sp>
      <p:sp>
        <p:nvSpPr>
          <p:cNvPr id="167952" name="Text Box 16"/>
          <p:cNvSpPr txBox="1">
            <a:spLocks noChangeArrowheads="1"/>
          </p:cNvSpPr>
          <p:nvPr/>
        </p:nvSpPr>
        <p:spPr bwMode="auto">
          <a:xfrm>
            <a:off x="7239000" y="1931849"/>
            <a:ext cx="25908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2800" i="1" dirty="0" smtClean="0"/>
              <a:t>C</a:t>
            </a:r>
            <a:r>
              <a:rPr lang="en-US" sz="2800" i="1" dirty="0"/>
              <a:t>	      </a:t>
            </a:r>
            <a:r>
              <a:rPr lang="en-US" sz="2800" i="1" dirty="0" smtClean="0"/>
              <a:t>B</a:t>
            </a:r>
            <a:endParaRPr lang="en-US" sz="2800" dirty="0"/>
          </a:p>
        </p:txBody>
      </p:sp>
      <p:sp>
        <p:nvSpPr>
          <p:cNvPr id="167953" name="Text Box 17"/>
          <p:cNvSpPr txBox="1">
            <a:spLocks noChangeArrowheads="1"/>
          </p:cNvSpPr>
          <p:nvPr/>
        </p:nvSpPr>
        <p:spPr bwMode="auto">
          <a:xfrm>
            <a:off x="6172200" y="2500313"/>
            <a:ext cx="23622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2800" i="1" dirty="0"/>
              <a:t>      </a:t>
            </a:r>
            <a:r>
              <a:rPr lang="en-US" sz="2800" i="1" dirty="0" smtClean="0"/>
              <a:t>C</a:t>
            </a:r>
            <a:r>
              <a:rPr lang="en-US" sz="2800" i="1" dirty="0"/>
              <a:t>			</a:t>
            </a:r>
          </a:p>
          <a:p>
            <a:pPr algn="l"/>
            <a:r>
              <a:rPr lang="en-US" sz="2800" i="1" dirty="0"/>
              <a:t>	</a:t>
            </a:r>
          </a:p>
          <a:p>
            <a:pPr algn="l"/>
            <a:r>
              <a:rPr lang="en-US" sz="2800" i="1" dirty="0"/>
              <a:t>      </a:t>
            </a:r>
            <a:r>
              <a:rPr lang="en-US" sz="2800" i="1" dirty="0" smtClean="0"/>
              <a:t>B</a:t>
            </a:r>
            <a:endParaRPr lang="en-US" sz="2800" i="1" dirty="0"/>
          </a:p>
        </p:txBody>
      </p:sp>
      <p:sp>
        <p:nvSpPr>
          <p:cNvPr id="167954" name="Text Box 18"/>
          <p:cNvSpPr txBox="1">
            <a:spLocks noChangeArrowheads="1"/>
          </p:cNvSpPr>
          <p:nvPr/>
        </p:nvSpPr>
        <p:spPr bwMode="auto">
          <a:xfrm>
            <a:off x="7391401" y="2622550"/>
            <a:ext cx="72006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800" dirty="0"/>
              <a:t>2, 0</a:t>
            </a:r>
          </a:p>
        </p:txBody>
      </p:sp>
      <p:sp>
        <p:nvSpPr>
          <p:cNvPr id="167955" name="Text Box 19"/>
          <p:cNvSpPr txBox="1">
            <a:spLocks noChangeArrowheads="1"/>
          </p:cNvSpPr>
          <p:nvPr/>
        </p:nvSpPr>
        <p:spPr bwMode="auto">
          <a:xfrm>
            <a:off x="8769351" y="2652713"/>
            <a:ext cx="72006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800" dirty="0"/>
              <a:t>0, 2</a:t>
            </a:r>
          </a:p>
        </p:txBody>
      </p:sp>
      <p:sp>
        <p:nvSpPr>
          <p:cNvPr id="167956" name="Text Box 20"/>
          <p:cNvSpPr txBox="1">
            <a:spLocks noChangeArrowheads="1"/>
          </p:cNvSpPr>
          <p:nvPr/>
        </p:nvSpPr>
        <p:spPr bwMode="auto">
          <a:xfrm>
            <a:off x="7391401" y="3497221"/>
            <a:ext cx="720069" cy="52322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800" dirty="0"/>
              <a:t>0, </a:t>
            </a:r>
            <a:r>
              <a:rPr lang="en-US" sz="2800" dirty="0" smtClean="0"/>
              <a:t>3</a:t>
            </a:r>
            <a:endParaRPr lang="en-US" sz="2800" dirty="0"/>
          </a:p>
        </p:txBody>
      </p:sp>
      <p:sp>
        <p:nvSpPr>
          <p:cNvPr id="167957" name="Text Box 21"/>
          <p:cNvSpPr txBox="1">
            <a:spLocks noChangeArrowheads="1"/>
          </p:cNvSpPr>
          <p:nvPr/>
        </p:nvSpPr>
        <p:spPr bwMode="auto">
          <a:xfrm>
            <a:off x="8769351" y="3567113"/>
            <a:ext cx="72006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800" dirty="0" smtClean="0"/>
              <a:t>3, </a:t>
            </a:r>
            <a:r>
              <a:rPr lang="en-US" sz="2800" dirty="0"/>
              <a:t>0</a:t>
            </a:r>
          </a:p>
        </p:txBody>
      </p:sp>
      <p:sp>
        <p:nvSpPr>
          <p:cNvPr id="167961" name="Text Box 25"/>
          <p:cNvSpPr txBox="1">
            <a:spLocks noChangeArrowheads="1"/>
          </p:cNvSpPr>
          <p:nvPr/>
        </p:nvSpPr>
        <p:spPr bwMode="auto">
          <a:xfrm>
            <a:off x="6529550" y="1854783"/>
            <a:ext cx="26642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800" dirty="0" smtClean="0">
                <a:latin typeface="+mj-lt"/>
              </a:rPr>
              <a:t> </a:t>
            </a:r>
            <a:endParaRPr lang="en-US" sz="2800" dirty="0">
              <a:latin typeface="+mj-lt"/>
            </a:endParaRPr>
          </a:p>
        </p:txBody>
      </p:sp>
      <p:sp>
        <p:nvSpPr>
          <p:cNvPr id="167962" name="Text Box 26"/>
          <p:cNvSpPr txBox="1">
            <a:spLocks noChangeArrowheads="1"/>
          </p:cNvSpPr>
          <p:nvPr/>
        </p:nvSpPr>
        <p:spPr bwMode="auto">
          <a:xfrm>
            <a:off x="3354739" y="1470813"/>
            <a:ext cx="188449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800" dirty="0" smtClean="0">
                <a:solidFill>
                  <a:srgbClr val="FF0000"/>
                </a:solidFill>
              </a:rPr>
              <a:t>Romeo (m)</a:t>
            </a:r>
            <a:r>
              <a:rPr lang="en-US" sz="2800" dirty="0" smtClean="0"/>
              <a:t> </a:t>
            </a:r>
            <a:endParaRPr lang="en-US" sz="2800" dirty="0"/>
          </a:p>
        </p:txBody>
      </p:sp>
      <p:sp>
        <p:nvSpPr>
          <p:cNvPr id="25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+mn-lt"/>
              </a:rPr>
              <a:t>Bayesian Nash Equilibrium example 1: </a:t>
            </a:r>
            <a:endParaRPr lang="en-US" dirty="0">
              <a:effectLst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4A6EC-98CF-40F2-8C61-8B708F2051A4}" type="slidenum">
              <a:rPr lang="en-US" smtClean="0"/>
              <a:pPr/>
              <a:t>13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Rectangle 25"/>
              <p:cNvSpPr/>
              <p:nvPr/>
            </p:nvSpPr>
            <p:spPr>
              <a:xfrm>
                <a:off x="1752600" y="5065143"/>
                <a:ext cx="8610600" cy="160422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l"/>
                <a:r>
                  <a:rPr lang="en-US" sz="2800" dirty="0" smtClean="0"/>
                  <a:t>Consider the strategies: Juliet chooses B, Romeo type meet chooses B while Romeo type avoid chooses C.</a:t>
                </a:r>
              </a:p>
              <a:p>
                <a:pPr algn="l"/>
                <a:r>
                  <a:rPr lang="en-US" sz="2800" dirty="0" smtClean="0"/>
                  <a:t>Verify this is BNE for </a:t>
                </a:r>
                <a14:m>
                  <m:oMath xmlns:m="http://schemas.openxmlformats.org/officeDocument/2006/math"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28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sz="2800" dirty="0" smtClean="0"/>
                  <a:t>.</a:t>
                </a:r>
                <a:endParaRPr lang="en-US" sz="2800" dirty="0"/>
              </a:p>
            </p:txBody>
          </p:sp>
        </mc:Choice>
        <mc:Fallback xmlns="">
          <p:sp>
            <p:nvSpPr>
              <p:cNvPr id="26" name="Rectangle 2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52600" y="5065143"/>
                <a:ext cx="8610600" cy="1604222"/>
              </a:xfrm>
              <a:prstGeom prst="rect">
                <a:avLst/>
              </a:prstGeom>
              <a:blipFill rotWithShape="0">
                <a:blip r:embed="rId2"/>
                <a:stretch>
                  <a:fillRect l="-1487" t="-3802" b="-228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Text Box 26"/>
          <p:cNvSpPr txBox="1">
            <a:spLocks noChangeArrowheads="1"/>
          </p:cNvSpPr>
          <p:nvPr/>
        </p:nvSpPr>
        <p:spPr bwMode="auto">
          <a:xfrm>
            <a:off x="7602918" y="1425765"/>
            <a:ext cx="188650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n-US" sz="2800" dirty="0" smtClean="0">
                <a:solidFill>
                  <a:srgbClr val="FF0000"/>
                </a:solidFill>
              </a:rPr>
              <a:t>Romeo (a) </a:t>
            </a:r>
            <a:r>
              <a:rPr lang="en-US" sz="2800" dirty="0" smtClean="0"/>
              <a:t> </a:t>
            </a:r>
            <a:endParaRPr lang="en-US" sz="2800" dirty="0"/>
          </a:p>
        </p:txBody>
      </p:sp>
      <p:sp>
        <p:nvSpPr>
          <p:cNvPr id="30" name="Text Box 26"/>
          <p:cNvSpPr txBox="1">
            <a:spLocks noChangeArrowheads="1"/>
          </p:cNvSpPr>
          <p:nvPr/>
        </p:nvSpPr>
        <p:spPr bwMode="auto">
          <a:xfrm>
            <a:off x="468830" y="3027400"/>
            <a:ext cx="127928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n-US" sz="2800" dirty="0" smtClean="0">
                <a:solidFill>
                  <a:srgbClr val="FF0000"/>
                </a:solidFill>
              </a:rPr>
              <a:t>Juliet</a:t>
            </a:r>
            <a:r>
              <a:rPr lang="en-US" sz="2800" dirty="0" smtClean="0">
                <a:latin typeface="+mj-lt"/>
              </a:rPr>
              <a:t>  </a:t>
            </a:r>
            <a:endParaRPr lang="en-US" sz="2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97186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40" name="Rectangle 4"/>
          <p:cNvSpPr>
            <a:spLocks noChangeArrowheads="1"/>
          </p:cNvSpPr>
          <p:nvPr/>
        </p:nvSpPr>
        <p:spPr bwMode="auto">
          <a:xfrm>
            <a:off x="2514600" y="2454275"/>
            <a:ext cx="2743200" cy="1828800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sz="2800">
              <a:latin typeface="+mj-lt"/>
            </a:endParaRPr>
          </a:p>
        </p:txBody>
      </p:sp>
      <p:sp>
        <p:nvSpPr>
          <p:cNvPr id="167941" name="Line 5"/>
          <p:cNvSpPr>
            <a:spLocks noChangeShapeType="1"/>
          </p:cNvSpPr>
          <p:nvPr/>
        </p:nvSpPr>
        <p:spPr bwMode="auto">
          <a:xfrm>
            <a:off x="3886200" y="2454275"/>
            <a:ext cx="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 sz="2800">
              <a:latin typeface="+mj-lt"/>
            </a:endParaRPr>
          </a:p>
        </p:txBody>
      </p:sp>
      <p:sp>
        <p:nvSpPr>
          <p:cNvPr id="167942" name="Line 6"/>
          <p:cNvSpPr>
            <a:spLocks noChangeShapeType="1"/>
          </p:cNvSpPr>
          <p:nvPr/>
        </p:nvSpPr>
        <p:spPr bwMode="auto">
          <a:xfrm>
            <a:off x="2514600" y="3368675"/>
            <a:ext cx="2743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 sz="2800">
              <a:latin typeface="+mj-lt"/>
            </a:endParaRPr>
          </a:p>
        </p:txBody>
      </p:sp>
      <p:sp>
        <p:nvSpPr>
          <p:cNvPr id="167943" name="Text Box 7"/>
          <p:cNvSpPr txBox="1">
            <a:spLocks noChangeArrowheads="1"/>
          </p:cNvSpPr>
          <p:nvPr/>
        </p:nvSpPr>
        <p:spPr bwMode="auto">
          <a:xfrm>
            <a:off x="2514600" y="1961218"/>
            <a:ext cx="25908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2800" i="1" dirty="0" smtClean="0">
                <a:latin typeface="+mj-lt"/>
              </a:rPr>
              <a:t> </a:t>
            </a:r>
            <a:r>
              <a:rPr lang="en-US" sz="2800" i="1" dirty="0" smtClean="0"/>
              <a:t>C</a:t>
            </a:r>
            <a:r>
              <a:rPr lang="en-US" sz="2800" i="1" dirty="0"/>
              <a:t>	      </a:t>
            </a:r>
            <a:r>
              <a:rPr lang="en-US" sz="2800" i="1" dirty="0" smtClean="0"/>
              <a:t>B</a:t>
            </a:r>
            <a:endParaRPr lang="en-US" sz="2800" dirty="0"/>
          </a:p>
        </p:txBody>
      </p:sp>
      <p:sp>
        <p:nvSpPr>
          <p:cNvPr id="167944" name="Text Box 8"/>
          <p:cNvSpPr txBox="1">
            <a:spLocks noChangeArrowheads="1"/>
          </p:cNvSpPr>
          <p:nvPr/>
        </p:nvSpPr>
        <p:spPr bwMode="auto">
          <a:xfrm>
            <a:off x="1661786" y="2540656"/>
            <a:ext cx="23622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2800" i="1" dirty="0">
                <a:latin typeface="+mj-lt"/>
              </a:rPr>
              <a:t>      </a:t>
            </a:r>
            <a:r>
              <a:rPr lang="en-US" sz="2800" i="1" dirty="0" smtClean="0"/>
              <a:t>C</a:t>
            </a:r>
            <a:r>
              <a:rPr lang="en-US" sz="2800" i="1" dirty="0"/>
              <a:t>			</a:t>
            </a:r>
          </a:p>
          <a:p>
            <a:pPr algn="l"/>
            <a:r>
              <a:rPr lang="en-US" sz="2800" i="1" dirty="0"/>
              <a:t>	</a:t>
            </a:r>
          </a:p>
          <a:p>
            <a:pPr algn="l"/>
            <a:r>
              <a:rPr lang="en-US" sz="2800" i="1" dirty="0"/>
              <a:t>      B</a:t>
            </a:r>
          </a:p>
        </p:txBody>
      </p:sp>
      <p:sp>
        <p:nvSpPr>
          <p:cNvPr id="167945" name="Text Box 9"/>
          <p:cNvSpPr txBox="1">
            <a:spLocks noChangeArrowheads="1"/>
          </p:cNvSpPr>
          <p:nvPr/>
        </p:nvSpPr>
        <p:spPr bwMode="auto">
          <a:xfrm>
            <a:off x="2819401" y="2606675"/>
            <a:ext cx="720069" cy="52322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800" dirty="0"/>
              <a:t>2, </a:t>
            </a:r>
            <a:r>
              <a:rPr lang="en-US" sz="2800" dirty="0" smtClean="0"/>
              <a:t>3</a:t>
            </a:r>
            <a:endParaRPr lang="en-US" sz="2800" dirty="0"/>
          </a:p>
        </p:txBody>
      </p:sp>
      <p:sp>
        <p:nvSpPr>
          <p:cNvPr id="167946" name="Text Box 10"/>
          <p:cNvSpPr txBox="1">
            <a:spLocks noChangeArrowheads="1"/>
          </p:cNvSpPr>
          <p:nvPr/>
        </p:nvSpPr>
        <p:spPr bwMode="auto">
          <a:xfrm>
            <a:off x="4197351" y="2636838"/>
            <a:ext cx="72006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800" dirty="0"/>
              <a:t>0, 0</a:t>
            </a:r>
          </a:p>
        </p:txBody>
      </p:sp>
      <p:sp>
        <p:nvSpPr>
          <p:cNvPr id="167947" name="Text Box 11"/>
          <p:cNvSpPr txBox="1">
            <a:spLocks noChangeArrowheads="1"/>
          </p:cNvSpPr>
          <p:nvPr/>
        </p:nvSpPr>
        <p:spPr bwMode="auto">
          <a:xfrm>
            <a:off x="2819401" y="3551238"/>
            <a:ext cx="72006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800" dirty="0"/>
              <a:t>0, 0</a:t>
            </a:r>
          </a:p>
        </p:txBody>
      </p:sp>
      <p:sp>
        <p:nvSpPr>
          <p:cNvPr id="167948" name="Text Box 12"/>
          <p:cNvSpPr txBox="1">
            <a:spLocks noChangeArrowheads="1"/>
          </p:cNvSpPr>
          <p:nvPr/>
        </p:nvSpPr>
        <p:spPr bwMode="auto">
          <a:xfrm>
            <a:off x="4197351" y="3551238"/>
            <a:ext cx="720069" cy="52322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800" dirty="0"/>
              <a:t>3</a:t>
            </a:r>
            <a:r>
              <a:rPr lang="en-US" sz="2800" dirty="0" smtClean="0"/>
              <a:t>, </a:t>
            </a:r>
            <a:r>
              <a:rPr lang="en-US" sz="2800" dirty="0"/>
              <a:t>2</a:t>
            </a:r>
          </a:p>
        </p:txBody>
      </p:sp>
      <p:sp>
        <p:nvSpPr>
          <p:cNvPr id="167949" name="Rectangle 13"/>
          <p:cNvSpPr>
            <a:spLocks noChangeArrowheads="1"/>
          </p:cNvSpPr>
          <p:nvPr/>
        </p:nvSpPr>
        <p:spPr bwMode="auto">
          <a:xfrm>
            <a:off x="7086600" y="2470150"/>
            <a:ext cx="2743200" cy="1828800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sz="2800">
              <a:latin typeface="+mj-lt"/>
            </a:endParaRPr>
          </a:p>
        </p:txBody>
      </p:sp>
      <p:sp>
        <p:nvSpPr>
          <p:cNvPr id="167950" name="Line 14"/>
          <p:cNvSpPr>
            <a:spLocks noChangeShapeType="1"/>
          </p:cNvSpPr>
          <p:nvPr/>
        </p:nvSpPr>
        <p:spPr bwMode="auto">
          <a:xfrm>
            <a:off x="8458200" y="2470150"/>
            <a:ext cx="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 sz="2800">
              <a:latin typeface="+mj-lt"/>
            </a:endParaRPr>
          </a:p>
        </p:txBody>
      </p:sp>
      <p:sp>
        <p:nvSpPr>
          <p:cNvPr id="167951" name="Line 15"/>
          <p:cNvSpPr>
            <a:spLocks noChangeShapeType="1"/>
          </p:cNvSpPr>
          <p:nvPr/>
        </p:nvSpPr>
        <p:spPr bwMode="auto">
          <a:xfrm>
            <a:off x="7086600" y="3384550"/>
            <a:ext cx="2743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 sz="2800">
              <a:latin typeface="+mj-lt"/>
            </a:endParaRPr>
          </a:p>
        </p:txBody>
      </p:sp>
      <p:sp>
        <p:nvSpPr>
          <p:cNvPr id="167952" name="Text Box 16"/>
          <p:cNvSpPr txBox="1">
            <a:spLocks noChangeArrowheads="1"/>
          </p:cNvSpPr>
          <p:nvPr/>
        </p:nvSpPr>
        <p:spPr bwMode="auto">
          <a:xfrm>
            <a:off x="7239000" y="1931849"/>
            <a:ext cx="25908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2800" i="1" dirty="0" smtClean="0"/>
              <a:t>C</a:t>
            </a:r>
            <a:r>
              <a:rPr lang="en-US" sz="2800" i="1" dirty="0"/>
              <a:t>	      </a:t>
            </a:r>
            <a:r>
              <a:rPr lang="en-US" sz="2800" i="1" dirty="0" smtClean="0"/>
              <a:t>B</a:t>
            </a:r>
            <a:endParaRPr lang="en-US" sz="2800" dirty="0"/>
          </a:p>
        </p:txBody>
      </p:sp>
      <p:sp>
        <p:nvSpPr>
          <p:cNvPr id="167953" name="Text Box 17"/>
          <p:cNvSpPr txBox="1">
            <a:spLocks noChangeArrowheads="1"/>
          </p:cNvSpPr>
          <p:nvPr/>
        </p:nvSpPr>
        <p:spPr bwMode="auto">
          <a:xfrm>
            <a:off x="6172200" y="2500313"/>
            <a:ext cx="23622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2800" i="1" dirty="0"/>
              <a:t>      </a:t>
            </a:r>
            <a:r>
              <a:rPr lang="en-US" sz="2800" i="1" dirty="0" smtClean="0"/>
              <a:t>C</a:t>
            </a:r>
            <a:r>
              <a:rPr lang="en-US" sz="2800" i="1" dirty="0"/>
              <a:t>			</a:t>
            </a:r>
          </a:p>
          <a:p>
            <a:pPr algn="l"/>
            <a:r>
              <a:rPr lang="en-US" sz="2800" i="1" dirty="0"/>
              <a:t>	</a:t>
            </a:r>
          </a:p>
          <a:p>
            <a:pPr algn="l"/>
            <a:r>
              <a:rPr lang="en-US" sz="2800" i="1" dirty="0"/>
              <a:t>      </a:t>
            </a:r>
            <a:r>
              <a:rPr lang="en-US" sz="2800" i="1" dirty="0" smtClean="0"/>
              <a:t>B</a:t>
            </a:r>
            <a:endParaRPr lang="en-US" sz="2800" i="1" dirty="0"/>
          </a:p>
        </p:txBody>
      </p:sp>
      <p:sp>
        <p:nvSpPr>
          <p:cNvPr id="167954" name="Text Box 18"/>
          <p:cNvSpPr txBox="1">
            <a:spLocks noChangeArrowheads="1"/>
          </p:cNvSpPr>
          <p:nvPr/>
        </p:nvSpPr>
        <p:spPr bwMode="auto">
          <a:xfrm>
            <a:off x="7391401" y="2622550"/>
            <a:ext cx="72006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800" dirty="0"/>
              <a:t>2, 0</a:t>
            </a:r>
          </a:p>
        </p:txBody>
      </p:sp>
      <p:sp>
        <p:nvSpPr>
          <p:cNvPr id="167955" name="Text Box 19"/>
          <p:cNvSpPr txBox="1">
            <a:spLocks noChangeArrowheads="1"/>
          </p:cNvSpPr>
          <p:nvPr/>
        </p:nvSpPr>
        <p:spPr bwMode="auto">
          <a:xfrm>
            <a:off x="8769351" y="2652713"/>
            <a:ext cx="720069" cy="52322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800" dirty="0"/>
              <a:t>0, 2</a:t>
            </a:r>
          </a:p>
        </p:txBody>
      </p:sp>
      <p:sp>
        <p:nvSpPr>
          <p:cNvPr id="167956" name="Text Box 20"/>
          <p:cNvSpPr txBox="1">
            <a:spLocks noChangeArrowheads="1"/>
          </p:cNvSpPr>
          <p:nvPr/>
        </p:nvSpPr>
        <p:spPr bwMode="auto">
          <a:xfrm>
            <a:off x="7391401" y="3497221"/>
            <a:ext cx="720069" cy="52322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800" dirty="0"/>
              <a:t>0, </a:t>
            </a:r>
            <a:r>
              <a:rPr lang="en-US" sz="2800" dirty="0" smtClean="0"/>
              <a:t>3</a:t>
            </a:r>
            <a:endParaRPr lang="en-US" sz="2800" dirty="0"/>
          </a:p>
        </p:txBody>
      </p:sp>
      <p:sp>
        <p:nvSpPr>
          <p:cNvPr id="167957" name="Text Box 21"/>
          <p:cNvSpPr txBox="1">
            <a:spLocks noChangeArrowheads="1"/>
          </p:cNvSpPr>
          <p:nvPr/>
        </p:nvSpPr>
        <p:spPr bwMode="auto">
          <a:xfrm>
            <a:off x="8769351" y="3567113"/>
            <a:ext cx="72006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800" dirty="0" smtClean="0"/>
              <a:t>3, </a:t>
            </a:r>
            <a:r>
              <a:rPr lang="en-US" sz="2800" dirty="0"/>
              <a:t>0</a:t>
            </a:r>
          </a:p>
        </p:txBody>
      </p:sp>
      <p:sp>
        <p:nvSpPr>
          <p:cNvPr id="167961" name="Text Box 25"/>
          <p:cNvSpPr txBox="1">
            <a:spLocks noChangeArrowheads="1"/>
          </p:cNvSpPr>
          <p:nvPr/>
        </p:nvSpPr>
        <p:spPr bwMode="auto">
          <a:xfrm>
            <a:off x="6529550" y="1854783"/>
            <a:ext cx="26642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800" dirty="0" smtClean="0">
                <a:latin typeface="+mj-lt"/>
              </a:rPr>
              <a:t> </a:t>
            </a:r>
            <a:endParaRPr lang="en-US" sz="2800" dirty="0">
              <a:latin typeface="+mj-lt"/>
            </a:endParaRPr>
          </a:p>
        </p:txBody>
      </p:sp>
      <p:sp>
        <p:nvSpPr>
          <p:cNvPr id="167962" name="Text Box 26"/>
          <p:cNvSpPr txBox="1">
            <a:spLocks noChangeArrowheads="1"/>
          </p:cNvSpPr>
          <p:nvPr/>
        </p:nvSpPr>
        <p:spPr bwMode="auto">
          <a:xfrm>
            <a:off x="3354739" y="1470813"/>
            <a:ext cx="19662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800" dirty="0" smtClean="0">
                <a:solidFill>
                  <a:srgbClr val="FF0000"/>
                </a:solidFill>
              </a:rPr>
              <a:t>Romeo (m) </a:t>
            </a:r>
            <a:r>
              <a:rPr lang="en-US" sz="2800" dirty="0" smtClean="0"/>
              <a:t> </a:t>
            </a:r>
            <a:endParaRPr lang="en-US" sz="2800" dirty="0"/>
          </a:p>
        </p:txBody>
      </p:sp>
      <p:sp>
        <p:nvSpPr>
          <p:cNvPr id="25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+mn-lt"/>
              </a:rPr>
              <a:t>Bayesian Nash Equilibrium example </a:t>
            </a:r>
            <a:r>
              <a:rPr lang="en-US" dirty="0" smtClean="0">
                <a:latin typeface="+mn-lt"/>
              </a:rPr>
              <a:t>2: </a:t>
            </a:r>
            <a:endParaRPr lang="en-US" dirty="0">
              <a:effectLst/>
              <a:latin typeface="+mn-lt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4A6EC-98CF-40F2-8C61-8B708F2051A4}" type="slidenum">
              <a:rPr lang="en-US" smtClean="0"/>
              <a:pPr/>
              <a:t>14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Rectangle 25"/>
              <p:cNvSpPr/>
              <p:nvPr/>
            </p:nvSpPr>
            <p:spPr>
              <a:xfrm>
                <a:off x="1752600" y="5065143"/>
                <a:ext cx="8610600" cy="160422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l"/>
                <a:r>
                  <a:rPr lang="en-US" sz="2800" dirty="0" smtClean="0"/>
                  <a:t>Consider the strategies: Juliet chooses C, Romeo type meet chooses C while Romeo type avoid chooses B.</a:t>
                </a:r>
              </a:p>
              <a:p>
                <a:pPr algn="l"/>
                <a:r>
                  <a:rPr lang="en-US" sz="2800" dirty="0" smtClean="0"/>
                  <a:t>Verify this is BNE for </a:t>
                </a:r>
                <a14:m>
                  <m:oMath xmlns:m="http://schemas.openxmlformats.org/officeDocument/2006/math"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28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sz="2800" dirty="0" smtClean="0"/>
                  <a:t>.</a:t>
                </a:r>
                <a:endParaRPr lang="en-US" sz="2800" dirty="0"/>
              </a:p>
            </p:txBody>
          </p:sp>
        </mc:Choice>
        <mc:Fallback xmlns="">
          <p:sp>
            <p:nvSpPr>
              <p:cNvPr id="26" name="Rectangle 2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52600" y="5065143"/>
                <a:ext cx="8610600" cy="1604222"/>
              </a:xfrm>
              <a:prstGeom prst="rect">
                <a:avLst/>
              </a:prstGeom>
              <a:blipFill rotWithShape="0">
                <a:blip r:embed="rId2"/>
                <a:stretch>
                  <a:fillRect l="-1487" t="-3802" b="-228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Text Box 26"/>
          <p:cNvSpPr txBox="1">
            <a:spLocks noChangeArrowheads="1"/>
          </p:cNvSpPr>
          <p:nvPr/>
        </p:nvSpPr>
        <p:spPr bwMode="auto">
          <a:xfrm>
            <a:off x="7602917" y="1425765"/>
            <a:ext cx="174811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n-US" sz="2800" dirty="0" smtClean="0">
                <a:solidFill>
                  <a:srgbClr val="FF0000"/>
                </a:solidFill>
              </a:rPr>
              <a:t>Romeo (a)</a:t>
            </a:r>
            <a:r>
              <a:rPr lang="en-US" sz="2800" dirty="0" smtClean="0"/>
              <a:t> </a:t>
            </a:r>
            <a:endParaRPr lang="en-US" sz="2800" dirty="0"/>
          </a:p>
        </p:txBody>
      </p:sp>
      <p:sp>
        <p:nvSpPr>
          <p:cNvPr id="30" name="Text Box 26"/>
          <p:cNvSpPr txBox="1">
            <a:spLocks noChangeArrowheads="1"/>
          </p:cNvSpPr>
          <p:nvPr/>
        </p:nvSpPr>
        <p:spPr bwMode="auto">
          <a:xfrm>
            <a:off x="468830" y="3027400"/>
            <a:ext cx="127928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n-US" sz="2800" dirty="0" smtClean="0">
                <a:solidFill>
                  <a:srgbClr val="FF0000"/>
                </a:solidFill>
              </a:rPr>
              <a:t>Juliet</a:t>
            </a:r>
            <a:r>
              <a:rPr lang="en-US" sz="2800" dirty="0" smtClean="0">
                <a:latin typeface="+mj-lt"/>
              </a:rPr>
              <a:t>  </a:t>
            </a:r>
            <a:endParaRPr lang="en-US" sz="2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6547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>
                <a:solidFill>
                  <a:srgbClr val="FF0000"/>
                </a:solidFill>
                <a:latin typeface="+mn-lt"/>
              </a:rPr>
              <a:t>Sequential Games with Incomplete Information:</a:t>
            </a:r>
            <a:endParaRPr lang="en-GB" sz="36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GB" dirty="0" smtClean="0"/>
          </a:p>
          <a:p>
            <a:r>
              <a:rPr lang="en-GB" dirty="0" smtClean="0"/>
              <a:t>Consider the entry game: Entrant and Monopolist. </a:t>
            </a:r>
          </a:p>
          <a:p>
            <a:endParaRPr lang="en-GB" dirty="0"/>
          </a:p>
          <a:p>
            <a:r>
              <a:rPr lang="en-GB" dirty="0" smtClean="0">
                <a:solidFill>
                  <a:srgbClr val="FF0000"/>
                </a:solidFill>
              </a:rPr>
              <a:t>Incomplete Information: </a:t>
            </a:r>
            <a:r>
              <a:rPr lang="en-GB" dirty="0" smtClean="0"/>
              <a:t>Monopolist doesn’t know whether the </a:t>
            </a:r>
          </a:p>
          <a:p>
            <a:pPr marL="0" indent="0">
              <a:buNone/>
            </a:pPr>
            <a:r>
              <a:rPr lang="en-GB" dirty="0" smtClean="0"/>
              <a:t>entrant is strong or weak!</a:t>
            </a:r>
          </a:p>
          <a:p>
            <a:endParaRPr lang="en-GB" dirty="0"/>
          </a:p>
          <a:p>
            <a:r>
              <a:rPr lang="en-GB" dirty="0" smtClean="0"/>
              <a:t>The </a:t>
            </a:r>
            <a:r>
              <a:rPr lang="en-GB" dirty="0" smtClean="0"/>
              <a:t>monopolist’s payoff from fighting depends on the entrant’s type.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454063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487504"/>
            <a:ext cx="7886700" cy="477440"/>
          </a:xfrm>
        </p:spPr>
        <p:txBody>
          <a:bodyPr>
            <a:normAutofit fontScale="90000"/>
          </a:bodyPr>
          <a:lstStyle/>
          <a:p>
            <a:r>
              <a:rPr lang="en-GB" dirty="0" smtClean="0">
                <a:solidFill>
                  <a:srgbClr val="FF0000"/>
                </a:solidFill>
                <a:effectLst/>
                <a:latin typeface="+mn-lt"/>
              </a:rPr>
              <a:t>Entry Game</a:t>
            </a:r>
            <a:endParaRPr lang="en-GB" dirty="0">
              <a:solidFill>
                <a:srgbClr val="FF0000"/>
              </a:solidFill>
              <a:effectLst/>
              <a:latin typeface="+mn-lt"/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0E793-5681-40C0-947C-209BC0D14870}" type="slidenum">
              <a:rPr lang="en-US" smtClean="0"/>
              <a:pPr/>
              <a:t>16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3"/>
              <p:cNvSpPr txBox="1">
                <a:spLocks noChangeArrowheads="1"/>
              </p:cNvSpPr>
              <p:nvPr/>
            </p:nvSpPr>
            <p:spPr>
              <a:xfrm>
                <a:off x="838200" y="1143000"/>
                <a:ext cx="9753601" cy="5334000"/>
              </a:xfrm>
              <a:prstGeom prst="rect">
                <a:avLst/>
              </a:prstGeom>
            </p:spPr>
            <p:txBody>
              <a:bodyPr/>
              <a:lstStyle/>
              <a:p>
                <a:pPr marL="342900" indent="-342900">
                  <a:spcBef>
                    <a:spcPct val="20000"/>
                  </a:spcBef>
                  <a:buClr>
                    <a:schemeClr val="hlink"/>
                  </a:buClr>
                  <a:buSzPct val="70000"/>
                  <a:buFont typeface="Arial" panose="020B0604020202020204" pitchFamily="34" charset="0"/>
                  <a:buChar char="•"/>
                  <a:defRPr/>
                </a:pPr>
                <a:r>
                  <a:rPr lang="en-GB" sz="2100" kern="0" dirty="0" smtClean="0">
                    <a:latin typeface="+mn-lt"/>
                  </a:rPr>
                  <a:t>Entrant’s type is competitive (C</a:t>
                </a:r>
                <a:r>
                  <a:rPr lang="en-GB" sz="2100" kern="0" dirty="0"/>
                  <a:t>) or weak </a:t>
                </a:r>
                <a:r>
                  <a:rPr lang="en-GB" sz="2100" kern="0" dirty="0" smtClean="0"/>
                  <a:t>(W), probability </a:t>
                </a:r>
                <a14:m>
                  <m:oMath xmlns:m="http://schemas.openxmlformats.org/officeDocument/2006/math">
                    <m:r>
                      <a:rPr lang="en-GB" sz="2100" b="0" i="1" kern="0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GB" sz="2100" b="0" i="0" kern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2100" kern="0" dirty="0" smtClean="0"/>
                  <a:t>of being competitive.</a:t>
                </a:r>
                <a:endParaRPr lang="en-US" sz="2100" kern="0" dirty="0" smtClean="0">
                  <a:latin typeface="+mn-lt"/>
                </a:endParaRPr>
              </a:p>
              <a:p>
                <a:pPr marL="342900" indent="-342900">
                  <a:spcBef>
                    <a:spcPct val="20000"/>
                  </a:spcBef>
                  <a:buClr>
                    <a:schemeClr val="hlink"/>
                  </a:buClr>
                  <a:buSzPct val="70000"/>
                  <a:buFont typeface="Arial" panose="020B0604020202020204" pitchFamily="34" charset="0"/>
                  <a:buChar char="•"/>
                  <a:defRPr/>
                </a:pPr>
                <a:r>
                  <a:rPr lang="en-US" sz="2100" kern="0" dirty="0" smtClean="0">
                    <a:latin typeface="+mn-lt"/>
                  </a:rPr>
                  <a:t>The entrant chooses </a:t>
                </a:r>
                <a14:m>
                  <m:oMath xmlns:m="http://schemas.openxmlformats.org/officeDocument/2006/math">
                    <m:r>
                      <a:rPr lang="en-GB" sz="2100" b="0" i="1" kern="0" dirty="0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GB" sz="2100" b="0" i="1" kern="0" smtClean="0">
                        <a:latin typeface="Cambria Math" panose="02040503050406030204" pitchFamily="18" charset="0"/>
                      </a:rPr>
                      <m:t>∈{</m:t>
                    </m:r>
                    <m:r>
                      <a:rPr lang="en-GB" sz="2100" b="0" i="1" kern="0" smtClean="0">
                        <a:latin typeface="Cambria Math" panose="02040503050406030204" pitchFamily="18" charset="0"/>
                      </a:rPr>
                      <m:t>𝑂</m:t>
                    </m:r>
                    <m:r>
                      <a:rPr lang="en-GB" sz="2100" b="0" i="1" kern="0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GB" sz="2100" b="0" i="1" kern="0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GB" sz="2100" b="0" i="1" kern="0" smtClean="0">
                        <a:latin typeface="Cambria Math" panose="02040503050406030204" pitchFamily="18" charset="0"/>
                      </a:rPr>
                      <m:t>}</m:t>
                    </m:r>
                  </m:oMath>
                </a14:m>
                <a:r>
                  <a:rPr lang="en-US" sz="2100" kern="0" dirty="0" smtClean="0">
                    <a:latin typeface="+mn-lt"/>
                  </a:rPr>
                  <a:t>. (out/enter)</a:t>
                </a:r>
              </a:p>
              <a:p>
                <a:pPr marL="342900" indent="-342900">
                  <a:spcBef>
                    <a:spcPct val="20000"/>
                  </a:spcBef>
                  <a:buClr>
                    <a:schemeClr val="hlink"/>
                  </a:buClr>
                  <a:buSzPct val="70000"/>
                  <a:buFont typeface="Arial" panose="020B0604020202020204" pitchFamily="34" charset="0"/>
                  <a:buChar char="•"/>
                  <a:defRPr/>
                </a:pPr>
                <a:r>
                  <a:rPr lang="en-US" sz="2100" kern="0" dirty="0" smtClean="0">
                    <a:latin typeface="+mn-lt"/>
                  </a:rPr>
                  <a:t>Incumbent observes the action (not the type) and chooses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GB" sz="2100" b="0" i="1" kern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100" b="0" i="1" kern="0" smtClean="0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GB" sz="2100" b="0" i="1" kern="0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sz="2100" b="0" i="1" kern="0" smtClean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</m:d>
                  </m:oMath>
                </a14:m>
                <a:endParaRPr lang="en-GB" sz="2100" b="0" kern="0" dirty="0" smtClean="0">
                  <a:latin typeface="+mn-lt"/>
                </a:endParaRPr>
              </a:p>
              <a:p>
                <a:pPr>
                  <a:spcBef>
                    <a:spcPct val="20000"/>
                  </a:spcBef>
                  <a:buClr>
                    <a:schemeClr val="hlink"/>
                  </a:buClr>
                  <a:buSzPct val="70000"/>
                  <a:defRPr/>
                </a:pPr>
                <a:r>
                  <a:rPr lang="en-US" sz="2100" kern="0" dirty="0" smtClean="0">
                    <a:latin typeface="+mn-lt"/>
                  </a:rPr>
                  <a:t>(accommodate/fight)</a:t>
                </a:r>
                <a:endParaRPr lang="en-US" sz="2100" kern="0" dirty="0">
                  <a:latin typeface="+mn-lt"/>
                </a:endParaRPr>
              </a:p>
            </p:txBody>
          </p:sp>
        </mc:Choice>
        <mc:Fallback xmlns="">
          <p:sp>
            <p:nvSpPr>
              <p:cNvPr id="3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1143000"/>
                <a:ext cx="9753601" cy="5334000"/>
              </a:xfrm>
              <a:prstGeom prst="rect">
                <a:avLst/>
              </a:prstGeom>
              <a:blipFill rotWithShape="0">
                <a:blip r:embed="rId2"/>
                <a:stretch>
                  <a:fillRect l="-750" t="-8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Line 32"/>
          <p:cNvSpPr>
            <a:spLocks noChangeShapeType="1"/>
          </p:cNvSpPr>
          <p:nvPr/>
        </p:nvSpPr>
        <p:spPr bwMode="auto">
          <a:xfrm>
            <a:off x="5923554" y="2998942"/>
            <a:ext cx="891090" cy="81105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none" w="lg" len="lg"/>
          </a:ln>
          <a:effectLst/>
        </p:spPr>
        <p:txBody>
          <a:bodyPr wrap="none" anchor="ctr"/>
          <a:lstStyle/>
          <a:p>
            <a:endParaRPr lang="en-GB" sz="2400" dirty="0"/>
          </a:p>
        </p:txBody>
      </p:sp>
      <p:sp>
        <p:nvSpPr>
          <p:cNvPr id="5" name="Line 33"/>
          <p:cNvSpPr>
            <a:spLocks noChangeShapeType="1"/>
          </p:cNvSpPr>
          <p:nvPr/>
        </p:nvSpPr>
        <p:spPr bwMode="auto">
          <a:xfrm flipH="1">
            <a:off x="4802356" y="2988563"/>
            <a:ext cx="1128483" cy="762454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none" w="lg" len="lg"/>
          </a:ln>
          <a:effectLst/>
        </p:spPr>
        <p:txBody>
          <a:bodyPr wrap="none" anchor="ctr"/>
          <a:lstStyle/>
          <a:p>
            <a:endParaRPr lang="en-GB" sz="2400" dirty="0"/>
          </a:p>
        </p:txBody>
      </p:sp>
      <p:sp>
        <p:nvSpPr>
          <p:cNvPr id="6" name="Line 34"/>
          <p:cNvSpPr>
            <a:spLocks noChangeShapeType="1"/>
          </p:cNvSpPr>
          <p:nvPr/>
        </p:nvSpPr>
        <p:spPr bwMode="auto">
          <a:xfrm flipH="1">
            <a:off x="4449608" y="4540017"/>
            <a:ext cx="576263" cy="1151334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GB" sz="2400" dirty="0"/>
          </a:p>
        </p:txBody>
      </p:sp>
      <p:sp>
        <p:nvSpPr>
          <p:cNvPr id="7" name="Line 35"/>
          <p:cNvSpPr>
            <a:spLocks noChangeShapeType="1"/>
          </p:cNvSpPr>
          <p:nvPr/>
        </p:nvSpPr>
        <p:spPr bwMode="auto">
          <a:xfrm>
            <a:off x="5042883" y="4562333"/>
            <a:ext cx="566738" cy="1151334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GB" sz="2400" dirty="0"/>
          </a:p>
        </p:txBody>
      </p:sp>
      <p:sp>
        <p:nvSpPr>
          <p:cNvPr id="8" name="Text Box 36"/>
          <p:cNvSpPr txBox="1">
            <a:spLocks noChangeArrowheads="1"/>
          </p:cNvSpPr>
          <p:nvPr/>
        </p:nvSpPr>
        <p:spPr bwMode="auto">
          <a:xfrm>
            <a:off x="6763206" y="3394516"/>
            <a:ext cx="979755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100" dirty="0" smtClean="0">
                <a:solidFill>
                  <a:srgbClr val="FF0000"/>
                </a:solidFill>
                <a:latin typeface="Times New Roman" pitchFamily="18" charset="0"/>
              </a:rPr>
              <a:t>Entrant</a:t>
            </a:r>
            <a:endParaRPr lang="en-US" sz="2100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9" name="Text Box 37"/>
          <p:cNvSpPr txBox="1">
            <a:spLocks noChangeArrowheads="1"/>
          </p:cNvSpPr>
          <p:nvPr/>
        </p:nvSpPr>
        <p:spPr bwMode="auto">
          <a:xfrm>
            <a:off x="4411450" y="4669535"/>
            <a:ext cx="333746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100" dirty="0">
                <a:latin typeface="Times New Roman" pitchFamily="18" charset="0"/>
              </a:rPr>
              <a:t>F</a:t>
            </a:r>
          </a:p>
        </p:txBody>
      </p:sp>
      <p:sp>
        <p:nvSpPr>
          <p:cNvPr id="10" name="Text Box 38"/>
          <p:cNvSpPr txBox="1">
            <a:spLocks noChangeArrowheads="1"/>
          </p:cNvSpPr>
          <p:nvPr/>
        </p:nvSpPr>
        <p:spPr bwMode="auto">
          <a:xfrm>
            <a:off x="3758759" y="2904880"/>
            <a:ext cx="1879041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100" dirty="0" smtClean="0">
                <a:latin typeface="Times New Roman" pitchFamily="18" charset="0"/>
              </a:rPr>
              <a:t>Competitive(C)</a:t>
            </a:r>
            <a:endParaRPr lang="en-US" sz="2100" dirty="0">
              <a:latin typeface="Times New Roman" pitchFamily="18" charset="0"/>
            </a:endParaRPr>
          </a:p>
        </p:txBody>
      </p:sp>
      <p:sp>
        <p:nvSpPr>
          <p:cNvPr id="12" name="Text Box 40"/>
          <p:cNvSpPr txBox="1">
            <a:spLocks noChangeArrowheads="1"/>
          </p:cNvSpPr>
          <p:nvPr/>
        </p:nvSpPr>
        <p:spPr bwMode="auto">
          <a:xfrm>
            <a:off x="5004713" y="3800612"/>
            <a:ext cx="349776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100" dirty="0">
                <a:latin typeface="Times New Roman" pitchFamily="18" charset="0"/>
              </a:rPr>
              <a:t>E</a:t>
            </a:r>
          </a:p>
        </p:txBody>
      </p:sp>
      <p:sp>
        <p:nvSpPr>
          <p:cNvPr id="13" name="Text Box 41"/>
          <p:cNvSpPr txBox="1">
            <a:spLocks noChangeArrowheads="1"/>
          </p:cNvSpPr>
          <p:nvPr/>
        </p:nvSpPr>
        <p:spPr bwMode="auto">
          <a:xfrm>
            <a:off x="8737605" y="3867148"/>
            <a:ext cx="184731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endParaRPr lang="en-US" sz="2100" dirty="0">
              <a:latin typeface="Times New Roman" pitchFamily="18" charset="0"/>
            </a:endParaRPr>
          </a:p>
        </p:txBody>
      </p:sp>
      <p:sp>
        <p:nvSpPr>
          <p:cNvPr id="14" name="Text Box 42"/>
          <p:cNvSpPr txBox="1">
            <a:spLocks noChangeArrowheads="1"/>
          </p:cNvSpPr>
          <p:nvPr/>
        </p:nvSpPr>
        <p:spPr bwMode="auto">
          <a:xfrm>
            <a:off x="4069659" y="5717626"/>
            <a:ext cx="768159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100" dirty="0" smtClean="0">
                <a:latin typeface="Times New Roman" pitchFamily="18" charset="0"/>
              </a:rPr>
              <a:t>-1, -1</a:t>
            </a:r>
            <a:endParaRPr lang="en-US" sz="2100" dirty="0">
              <a:latin typeface="Times New Roman" pitchFamily="18" charset="0"/>
            </a:endParaRPr>
          </a:p>
        </p:txBody>
      </p:sp>
      <p:sp>
        <p:nvSpPr>
          <p:cNvPr id="15" name="Text Box 43"/>
          <p:cNvSpPr txBox="1">
            <a:spLocks noChangeArrowheads="1"/>
          </p:cNvSpPr>
          <p:nvPr/>
        </p:nvSpPr>
        <p:spPr bwMode="auto">
          <a:xfrm>
            <a:off x="5116904" y="5634685"/>
            <a:ext cx="790601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100" dirty="0">
                <a:latin typeface="Symbol" pitchFamily="18" charset="2"/>
              </a:rPr>
              <a:t>   1, </a:t>
            </a:r>
            <a:r>
              <a:rPr lang="en-US" sz="2100" dirty="0">
                <a:latin typeface="Times New Roman" pitchFamily="18" charset="0"/>
              </a:rPr>
              <a:t>1</a:t>
            </a:r>
          </a:p>
        </p:txBody>
      </p:sp>
      <p:sp>
        <p:nvSpPr>
          <p:cNvPr id="17" name="Line 33"/>
          <p:cNvSpPr>
            <a:spLocks noChangeShapeType="1"/>
          </p:cNvSpPr>
          <p:nvPr/>
        </p:nvSpPr>
        <p:spPr bwMode="auto">
          <a:xfrm flipH="1">
            <a:off x="3895907" y="3754824"/>
            <a:ext cx="906449" cy="67606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GB" sz="2400" dirty="0"/>
          </a:p>
        </p:txBody>
      </p:sp>
      <p:sp>
        <p:nvSpPr>
          <p:cNvPr id="18" name="Line 34"/>
          <p:cNvSpPr>
            <a:spLocks noChangeShapeType="1"/>
          </p:cNvSpPr>
          <p:nvPr/>
        </p:nvSpPr>
        <p:spPr bwMode="auto">
          <a:xfrm>
            <a:off x="6770434" y="3770551"/>
            <a:ext cx="444091" cy="662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none" w="lg" len="lg"/>
          </a:ln>
          <a:effectLst/>
        </p:spPr>
        <p:txBody>
          <a:bodyPr wrap="none" anchor="ctr"/>
          <a:lstStyle/>
          <a:p>
            <a:endParaRPr lang="en-GB" sz="2400" dirty="0"/>
          </a:p>
        </p:txBody>
      </p:sp>
      <p:sp>
        <p:nvSpPr>
          <p:cNvPr id="19" name="Line 35"/>
          <p:cNvSpPr>
            <a:spLocks noChangeShapeType="1"/>
          </p:cNvSpPr>
          <p:nvPr/>
        </p:nvSpPr>
        <p:spPr bwMode="auto">
          <a:xfrm>
            <a:off x="7234069" y="4456399"/>
            <a:ext cx="536043" cy="125726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GB" sz="2400" dirty="0"/>
          </a:p>
        </p:txBody>
      </p:sp>
      <p:sp>
        <p:nvSpPr>
          <p:cNvPr id="20" name="Text Box 39"/>
          <p:cNvSpPr txBox="1">
            <a:spLocks noChangeArrowheads="1"/>
          </p:cNvSpPr>
          <p:nvPr/>
        </p:nvSpPr>
        <p:spPr bwMode="auto">
          <a:xfrm>
            <a:off x="6582845" y="5358877"/>
            <a:ext cx="333746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100" dirty="0">
                <a:latin typeface="Times New Roman" pitchFamily="18" charset="0"/>
              </a:rPr>
              <a:t>S</a:t>
            </a:r>
          </a:p>
        </p:txBody>
      </p:sp>
      <p:sp>
        <p:nvSpPr>
          <p:cNvPr id="21" name="Text Box 40"/>
          <p:cNvSpPr txBox="1">
            <a:spLocks noChangeArrowheads="1"/>
          </p:cNvSpPr>
          <p:nvPr/>
        </p:nvSpPr>
        <p:spPr bwMode="auto">
          <a:xfrm>
            <a:off x="7568192" y="4636092"/>
            <a:ext cx="248937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eaLnBrk="0" hangingPunct="0"/>
            <a:r>
              <a:rPr lang="en-US" sz="2100" dirty="0">
                <a:latin typeface="Times New Roman" pitchFamily="18" charset="0"/>
              </a:rPr>
              <a:t>A</a:t>
            </a:r>
          </a:p>
        </p:txBody>
      </p:sp>
      <p:cxnSp>
        <p:nvCxnSpPr>
          <p:cNvPr id="23" name="Straight Connector 22"/>
          <p:cNvCxnSpPr>
            <a:endCxn id="40" idx="0"/>
          </p:cNvCxnSpPr>
          <p:nvPr/>
        </p:nvCxnSpPr>
        <p:spPr bwMode="auto">
          <a:xfrm flipV="1">
            <a:off x="5050134" y="4438361"/>
            <a:ext cx="2167320" cy="106836"/>
          </a:xfrm>
          <a:prstGeom prst="line">
            <a:avLst/>
          </a:prstGeom>
          <a:ln w="25400">
            <a:solidFill>
              <a:srgbClr val="FF0000"/>
            </a:solidFill>
            <a:prstDash val="sysDash"/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5" name="Text Box 42"/>
          <p:cNvSpPr txBox="1">
            <a:spLocks noChangeArrowheads="1"/>
          </p:cNvSpPr>
          <p:nvPr/>
        </p:nvSpPr>
        <p:spPr bwMode="auto">
          <a:xfrm>
            <a:off x="6513183" y="5705639"/>
            <a:ext cx="678391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100" dirty="0" smtClean="0">
                <a:latin typeface="Times New Roman" pitchFamily="18" charset="0"/>
              </a:rPr>
              <a:t>-2, 0</a:t>
            </a:r>
            <a:endParaRPr lang="en-US" sz="2100" dirty="0">
              <a:latin typeface="Times New Roman" pitchFamily="18" charset="0"/>
            </a:endParaRPr>
          </a:p>
        </p:txBody>
      </p:sp>
      <p:sp>
        <p:nvSpPr>
          <p:cNvPr id="27" name="Text Box 38"/>
          <p:cNvSpPr txBox="1">
            <a:spLocks noChangeArrowheads="1"/>
          </p:cNvSpPr>
          <p:nvPr/>
        </p:nvSpPr>
        <p:spPr bwMode="auto">
          <a:xfrm>
            <a:off x="6221720" y="2969896"/>
            <a:ext cx="1294842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100" dirty="0" smtClean="0">
                <a:latin typeface="Times New Roman" pitchFamily="18" charset="0"/>
              </a:rPr>
              <a:t>Weak (W)</a:t>
            </a:r>
            <a:endParaRPr lang="en-US" sz="2100" dirty="0">
              <a:latin typeface="Times New Roman" pitchFamily="18" charset="0"/>
            </a:endParaRPr>
          </a:p>
        </p:txBody>
      </p:sp>
      <p:sp>
        <p:nvSpPr>
          <p:cNvPr id="33" name="Line 34"/>
          <p:cNvSpPr>
            <a:spLocks noChangeShapeType="1"/>
          </p:cNvSpPr>
          <p:nvPr/>
        </p:nvSpPr>
        <p:spPr bwMode="auto">
          <a:xfrm flipH="1">
            <a:off x="6103035" y="3810342"/>
            <a:ext cx="675780" cy="58457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GB" sz="2400" dirty="0"/>
          </a:p>
        </p:txBody>
      </p:sp>
      <p:sp>
        <p:nvSpPr>
          <p:cNvPr id="34" name="Text Box 37"/>
          <p:cNvSpPr txBox="1">
            <a:spLocks noChangeArrowheads="1"/>
          </p:cNvSpPr>
          <p:nvPr/>
        </p:nvSpPr>
        <p:spPr bwMode="auto">
          <a:xfrm>
            <a:off x="6092114" y="3652486"/>
            <a:ext cx="378630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100" dirty="0" smtClean="0">
                <a:latin typeface="Times New Roman" pitchFamily="18" charset="0"/>
              </a:rPr>
              <a:t>O</a:t>
            </a:r>
            <a:endParaRPr lang="en-US" sz="2100" dirty="0">
              <a:latin typeface="Times New Roman" pitchFamily="18" charset="0"/>
            </a:endParaRPr>
          </a:p>
        </p:txBody>
      </p:sp>
      <p:sp>
        <p:nvSpPr>
          <p:cNvPr id="35" name="Text Box 40"/>
          <p:cNvSpPr txBox="1">
            <a:spLocks noChangeArrowheads="1"/>
          </p:cNvSpPr>
          <p:nvPr/>
        </p:nvSpPr>
        <p:spPr bwMode="auto">
          <a:xfrm>
            <a:off x="7193374" y="3727822"/>
            <a:ext cx="349776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100" dirty="0" smtClean="0">
                <a:latin typeface="Times New Roman" pitchFamily="18" charset="0"/>
              </a:rPr>
              <a:t>E</a:t>
            </a:r>
            <a:endParaRPr lang="en-US" sz="2100" dirty="0">
              <a:latin typeface="Times New Roman" pitchFamily="18" charset="0"/>
            </a:endParaRPr>
          </a:p>
        </p:txBody>
      </p:sp>
      <p:sp>
        <p:nvSpPr>
          <p:cNvPr id="36" name="Line 33"/>
          <p:cNvSpPr>
            <a:spLocks noChangeShapeType="1"/>
          </p:cNvSpPr>
          <p:nvPr/>
        </p:nvSpPr>
        <p:spPr bwMode="auto">
          <a:xfrm>
            <a:off x="4819809" y="3762874"/>
            <a:ext cx="236647" cy="817371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none" w="lg" len="lg"/>
          </a:ln>
          <a:effectLst/>
        </p:spPr>
        <p:txBody>
          <a:bodyPr wrap="none" anchor="ctr"/>
          <a:lstStyle/>
          <a:p>
            <a:endParaRPr lang="en-GB" sz="2400" dirty="0"/>
          </a:p>
        </p:txBody>
      </p:sp>
      <p:sp>
        <p:nvSpPr>
          <p:cNvPr id="40" name="Line 35"/>
          <p:cNvSpPr>
            <a:spLocks noChangeShapeType="1"/>
          </p:cNvSpPr>
          <p:nvPr/>
        </p:nvSpPr>
        <p:spPr bwMode="auto">
          <a:xfrm flipH="1">
            <a:off x="6897411" y="4438361"/>
            <a:ext cx="320043" cy="131484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GB" sz="2400" dirty="0"/>
          </a:p>
        </p:txBody>
      </p:sp>
      <p:sp>
        <p:nvSpPr>
          <p:cNvPr id="41" name="Text Box 42"/>
          <p:cNvSpPr txBox="1">
            <a:spLocks noChangeArrowheads="1"/>
          </p:cNvSpPr>
          <p:nvPr/>
        </p:nvSpPr>
        <p:spPr bwMode="auto">
          <a:xfrm>
            <a:off x="3704259" y="4521079"/>
            <a:ext cx="588623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100" dirty="0" smtClean="0">
                <a:latin typeface="Times New Roman" pitchFamily="18" charset="0"/>
              </a:rPr>
              <a:t>0, </a:t>
            </a:r>
            <a:r>
              <a:rPr lang="en-US" sz="2100" dirty="0">
                <a:latin typeface="Times New Roman" pitchFamily="18" charset="0"/>
              </a:rPr>
              <a:t>2</a:t>
            </a:r>
          </a:p>
        </p:txBody>
      </p:sp>
      <p:sp>
        <p:nvSpPr>
          <p:cNvPr id="43" name="Text Box 42"/>
          <p:cNvSpPr txBox="1">
            <a:spLocks noChangeArrowheads="1"/>
          </p:cNvSpPr>
          <p:nvPr/>
        </p:nvSpPr>
        <p:spPr bwMode="auto">
          <a:xfrm>
            <a:off x="5527405" y="4071539"/>
            <a:ext cx="588623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100" dirty="0" smtClean="0">
                <a:latin typeface="Times New Roman" pitchFamily="18" charset="0"/>
              </a:rPr>
              <a:t>0, </a:t>
            </a:r>
            <a:r>
              <a:rPr lang="en-US" sz="2100" dirty="0">
                <a:latin typeface="Times New Roman" pitchFamily="18" charset="0"/>
              </a:rPr>
              <a:t>2</a:t>
            </a:r>
          </a:p>
        </p:txBody>
      </p:sp>
      <p:sp>
        <p:nvSpPr>
          <p:cNvPr id="44" name="Text Box 42"/>
          <p:cNvSpPr txBox="1">
            <a:spLocks noChangeArrowheads="1"/>
          </p:cNvSpPr>
          <p:nvPr/>
        </p:nvSpPr>
        <p:spPr bwMode="auto">
          <a:xfrm>
            <a:off x="7377790" y="5720275"/>
            <a:ext cx="588623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100" dirty="0" smtClean="0">
                <a:latin typeface="Times New Roman" pitchFamily="18" charset="0"/>
              </a:rPr>
              <a:t>1, </a:t>
            </a:r>
            <a:r>
              <a:rPr lang="en-US" sz="2100" dirty="0">
                <a:latin typeface="Times New Roman" pitchFamily="18" charset="0"/>
              </a:rPr>
              <a:t>1</a:t>
            </a:r>
          </a:p>
        </p:txBody>
      </p:sp>
      <p:sp>
        <p:nvSpPr>
          <p:cNvPr id="45" name="Text Box 38"/>
          <p:cNvSpPr txBox="1">
            <a:spLocks noChangeArrowheads="1"/>
          </p:cNvSpPr>
          <p:nvPr/>
        </p:nvSpPr>
        <p:spPr bwMode="auto">
          <a:xfrm>
            <a:off x="5379934" y="2561208"/>
            <a:ext cx="986167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100" dirty="0" smtClean="0">
                <a:solidFill>
                  <a:srgbClr val="FF0000"/>
                </a:solidFill>
                <a:latin typeface="Times New Roman" pitchFamily="18" charset="0"/>
              </a:rPr>
              <a:t>Nature </a:t>
            </a:r>
            <a:endParaRPr lang="en-US" sz="2100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47" name="Text Box 36"/>
          <p:cNvSpPr txBox="1">
            <a:spLocks noChangeArrowheads="1"/>
          </p:cNvSpPr>
          <p:nvPr/>
        </p:nvSpPr>
        <p:spPr bwMode="auto">
          <a:xfrm>
            <a:off x="3958377" y="3335519"/>
            <a:ext cx="979755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100" dirty="0" smtClean="0">
                <a:solidFill>
                  <a:srgbClr val="FF0000"/>
                </a:solidFill>
                <a:latin typeface="Times New Roman" pitchFamily="18" charset="0"/>
              </a:rPr>
              <a:t>Entrant</a:t>
            </a:r>
            <a:endParaRPr lang="en-US" sz="2100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48" name="Text Box 36"/>
          <p:cNvSpPr txBox="1">
            <a:spLocks noChangeArrowheads="1"/>
          </p:cNvSpPr>
          <p:nvPr/>
        </p:nvSpPr>
        <p:spPr bwMode="auto">
          <a:xfrm>
            <a:off x="5542268" y="4452035"/>
            <a:ext cx="1306768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100" dirty="0" smtClean="0">
                <a:solidFill>
                  <a:srgbClr val="FF0000"/>
                </a:solidFill>
                <a:latin typeface="Times New Roman" pitchFamily="18" charset="0"/>
              </a:rPr>
              <a:t>Monopoly</a:t>
            </a:r>
            <a:endParaRPr lang="en-US" sz="2100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49" name="Text Box 37"/>
          <p:cNvSpPr txBox="1">
            <a:spLocks noChangeArrowheads="1"/>
          </p:cNvSpPr>
          <p:nvPr/>
        </p:nvSpPr>
        <p:spPr bwMode="auto">
          <a:xfrm>
            <a:off x="6677511" y="4663930"/>
            <a:ext cx="333746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100" dirty="0">
                <a:latin typeface="Times New Roman" pitchFamily="18" charset="0"/>
              </a:rPr>
              <a:t>F</a:t>
            </a:r>
          </a:p>
        </p:txBody>
      </p:sp>
      <p:sp>
        <p:nvSpPr>
          <p:cNvPr id="50" name="Text Box 37"/>
          <p:cNvSpPr txBox="1">
            <a:spLocks noChangeArrowheads="1"/>
          </p:cNvSpPr>
          <p:nvPr/>
        </p:nvSpPr>
        <p:spPr bwMode="auto">
          <a:xfrm>
            <a:off x="5244694" y="4680287"/>
            <a:ext cx="378630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100" dirty="0" smtClean="0">
                <a:latin typeface="Times New Roman" pitchFamily="18" charset="0"/>
              </a:rPr>
              <a:t>A</a:t>
            </a:r>
            <a:endParaRPr lang="en-US" sz="2100" dirty="0">
              <a:latin typeface="Times New Roman" pitchFamily="18" charset="0"/>
            </a:endParaRPr>
          </a:p>
        </p:txBody>
      </p:sp>
      <p:sp>
        <p:nvSpPr>
          <p:cNvPr id="51" name="Text Box 37"/>
          <p:cNvSpPr txBox="1">
            <a:spLocks noChangeArrowheads="1"/>
          </p:cNvSpPr>
          <p:nvPr/>
        </p:nvSpPr>
        <p:spPr bwMode="auto">
          <a:xfrm>
            <a:off x="3999381" y="3751017"/>
            <a:ext cx="378630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100" dirty="0" smtClean="0">
                <a:latin typeface="Times New Roman" pitchFamily="18" charset="0"/>
              </a:rPr>
              <a:t>O</a:t>
            </a:r>
            <a:endParaRPr lang="en-US" sz="2100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0401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As this is a sequential game, the equilibrium is now called: </a:t>
            </a:r>
            <a:r>
              <a:rPr lang="en-GB" dirty="0" smtClean="0">
                <a:solidFill>
                  <a:srgbClr val="FF0000"/>
                </a:solidFill>
              </a:rPr>
              <a:t>Perfect </a:t>
            </a:r>
          </a:p>
          <a:p>
            <a:pPr marL="0" indent="0">
              <a:buNone/>
            </a:pPr>
            <a:r>
              <a:rPr lang="en-GB" dirty="0" smtClean="0">
                <a:solidFill>
                  <a:srgbClr val="FF0000"/>
                </a:solidFill>
              </a:rPr>
              <a:t>Bayesian equilibrium! </a:t>
            </a:r>
          </a:p>
          <a:p>
            <a:endParaRPr lang="en-GB" dirty="0"/>
          </a:p>
          <a:p>
            <a:r>
              <a:rPr lang="en-GB" dirty="0" smtClean="0"/>
              <a:t>Need to specify beliefs after each action. </a:t>
            </a:r>
          </a:p>
          <a:p>
            <a:endParaRPr lang="en-GB" dirty="0"/>
          </a:p>
          <a:p>
            <a:r>
              <a:rPr lang="en-GB" dirty="0" smtClean="0"/>
              <a:t>When the monopolist observes an entrant, it asks: </a:t>
            </a:r>
            <a:r>
              <a:rPr lang="en-GB" dirty="0"/>
              <a:t>what </a:t>
            </a:r>
            <a:r>
              <a:rPr lang="en-GB" dirty="0" smtClean="0"/>
              <a:t>would a </a:t>
            </a:r>
          </a:p>
          <a:p>
            <a:pPr marL="0" indent="0">
              <a:buNone/>
            </a:pPr>
            <a:r>
              <a:rPr lang="en-GB" dirty="0" smtClean="0"/>
              <a:t>weak entrant </a:t>
            </a:r>
            <a:r>
              <a:rPr lang="en-GB" dirty="0"/>
              <a:t>do and what does a </a:t>
            </a:r>
            <a:r>
              <a:rPr lang="en-GB" dirty="0" smtClean="0"/>
              <a:t>strong </a:t>
            </a:r>
            <a:r>
              <a:rPr lang="en-GB" dirty="0"/>
              <a:t>entrant do</a:t>
            </a:r>
            <a:r>
              <a:rPr lang="en-GB" dirty="0" smtClean="0"/>
              <a:t>?</a:t>
            </a:r>
          </a:p>
          <a:p>
            <a:pPr>
              <a:buFont typeface="Symbol" panose="05050102010706020507" pitchFamily="18" charset="2"/>
              <a:buChar char="Þ"/>
            </a:pPr>
            <a:r>
              <a:rPr lang="en-GB" dirty="0" smtClean="0"/>
              <a:t>Updates belief about the entrant’s type!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solidFill>
                  <a:srgbClr val="FF0000"/>
                </a:solidFill>
                <a:effectLst/>
                <a:latin typeface="+mn-lt"/>
              </a:rPr>
              <a:t>Entry Game</a:t>
            </a:r>
            <a:endParaRPr lang="en-GB" dirty="0">
              <a:solidFill>
                <a:srgbClr val="FF0000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251241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487504"/>
            <a:ext cx="7886700" cy="477440"/>
          </a:xfrm>
        </p:spPr>
        <p:txBody>
          <a:bodyPr>
            <a:normAutofit fontScale="90000"/>
          </a:bodyPr>
          <a:lstStyle/>
          <a:p>
            <a:r>
              <a:rPr lang="en-GB" dirty="0" smtClean="0">
                <a:solidFill>
                  <a:srgbClr val="FF0000"/>
                </a:solidFill>
                <a:effectLst/>
                <a:latin typeface="+mn-lt"/>
              </a:rPr>
              <a:t>Entry Game</a:t>
            </a:r>
            <a:endParaRPr lang="en-GB" dirty="0">
              <a:solidFill>
                <a:srgbClr val="FF0000"/>
              </a:solidFill>
              <a:effectLst/>
              <a:latin typeface="+mn-lt"/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0E793-5681-40C0-947C-209BC0D14870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838200" y="1143000"/>
            <a:ext cx="9753601" cy="5334000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70000"/>
              <a:buFont typeface="Arial" panose="020B0604020202020204" pitchFamily="34" charset="0"/>
              <a:buChar char="•"/>
              <a:defRPr/>
            </a:pPr>
            <a:endParaRPr lang="en-US" sz="2100" kern="0" dirty="0">
              <a:latin typeface="+mn-lt"/>
            </a:endParaRPr>
          </a:p>
        </p:txBody>
      </p:sp>
      <p:sp>
        <p:nvSpPr>
          <p:cNvPr id="4" name="Line 32"/>
          <p:cNvSpPr>
            <a:spLocks noChangeShapeType="1"/>
          </p:cNvSpPr>
          <p:nvPr/>
        </p:nvSpPr>
        <p:spPr bwMode="auto">
          <a:xfrm>
            <a:off x="5923554" y="2998942"/>
            <a:ext cx="891090" cy="81105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none" w="lg" len="lg"/>
          </a:ln>
          <a:effectLst/>
        </p:spPr>
        <p:txBody>
          <a:bodyPr wrap="none" anchor="ctr"/>
          <a:lstStyle/>
          <a:p>
            <a:endParaRPr lang="en-GB" sz="2400" dirty="0"/>
          </a:p>
        </p:txBody>
      </p:sp>
      <p:sp>
        <p:nvSpPr>
          <p:cNvPr id="5" name="Line 33"/>
          <p:cNvSpPr>
            <a:spLocks noChangeShapeType="1"/>
          </p:cNvSpPr>
          <p:nvPr/>
        </p:nvSpPr>
        <p:spPr bwMode="auto">
          <a:xfrm flipH="1">
            <a:off x="4802356" y="2988563"/>
            <a:ext cx="1128483" cy="762454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none" w="lg" len="lg"/>
          </a:ln>
          <a:effectLst/>
        </p:spPr>
        <p:txBody>
          <a:bodyPr wrap="none" anchor="ctr"/>
          <a:lstStyle/>
          <a:p>
            <a:endParaRPr lang="en-GB" sz="2400" dirty="0"/>
          </a:p>
        </p:txBody>
      </p:sp>
      <p:sp>
        <p:nvSpPr>
          <p:cNvPr id="6" name="Line 34"/>
          <p:cNvSpPr>
            <a:spLocks noChangeShapeType="1"/>
          </p:cNvSpPr>
          <p:nvPr/>
        </p:nvSpPr>
        <p:spPr bwMode="auto">
          <a:xfrm flipH="1">
            <a:off x="4449608" y="4540017"/>
            <a:ext cx="576263" cy="1151334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GB" sz="2400" dirty="0"/>
          </a:p>
        </p:txBody>
      </p:sp>
      <p:sp>
        <p:nvSpPr>
          <p:cNvPr id="7" name="Line 35"/>
          <p:cNvSpPr>
            <a:spLocks noChangeShapeType="1"/>
          </p:cNvSpPr>
          <p:nvPr/>
        </p:nvSpPr>
        <p:spPr bwMode="auto">
          <a:xfrm>
            <a:off x="5042883" y="4562333"/>
            <a:ext cx="566738" cy="1151334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GB" sz="2400" dirty="0"/>
          </a:p>
        </p:txBody>
      </p:sp>
      <p:sp>
        <p:nvSpPr>
          <p:cNvPr id="8" name="Text Box 36"/>
          <p:cNvSpPr txBox="1">
            <a:spLocks noChangeArrowheads="1"/>
          </p:cNvSpPr>
          <p:nvPr/>
        </p:nvSpPr>
        <p:spPr bwMode="auto">
          <a:xfrm>
            <a:off x="6763206" y="3394516"/>
            <a:ext cx="979755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100" dirty="0" smtClean="0">
                <a:solidFill>
                  <a:srgbClr val="FF0000"/>
                </a:solidFill>
                <a:latin typeface="Times New Roman" pitchFamily="18" charset="0"/>
              </a:rPr>
              <a:t>Entrant</a:t>
            </a:r>
            <a:endParaRPr lang="en-US" sz="2100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9" name="Text Box 37"/>
          <p:cNvSpPr txBox="1">
            <a:spLocks noChangeArrowheads="1"/>
          </p:cNvSpPr>
          <p:nvPr/>
        </p:nvSpPr>
        <p:spPr bwMode="auto">
          <a:xfrm>
            <a:off x="4411450" y="4669535"/>
            <a:ext cx="333746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100" dirty="0">
                <a:latin typeface="Times New Roman" pitchFamily="18" charset="0"/>
              </a:rPr>
              <a:t>F</a:t>
            </a:r>
          </a:p>
        </p:txBody>
      </p:sp>
      <p:sp>
        <p:nvSpPr>
          <p:cNvPr id="10" name="Text Box 38"/>
          <p:cNvSpPr txBox="1">
            <a:spLocks noChangeArrowheads="1"/>
          </p:cNvSpPr>
          <p:nvPr/>
        </p:nvSpPr>
        <p:spPr bwMode="auto">
          <a:xfrm>
            <a:off x="3758759" y="2904880"/>
            <a:ext cx="1879041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100" dirty="0" smtClean="0">
                <a:latin typeface="Times New Roman" pitchFamily="18" charset="0"/>
              </a:rPr>
              <a:t>Competitive(C)</a:t>
            </a:r>
            <a:endParaRPr lang="en-US" sz="2100" dirty="0">
              <a:latin typeface="Times New Roman" pitchFamily="18" charset="0"/>
            </a:endParaRPr>
          </a:p>
        </p:txBody>
      </p:sp>
      <p:sp>
        <p:nvSpPr>
          <p:cNvPr id="12" name="Text Box 40"/>
          <p:cNvSpPr txBox="1">
            <a:spLocks noChangeArrowheads="1"/>
          </p:cNvSpPr>
          <p:nvPr/>
        </p:nvSpPr>
        <p:spPr bwMode="auto">
          <a:xfrm>
            <a:off x="5004713" y="3800612"/>
            <a:ext cx="349776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100" dirty="0">
                <a:latin typeface="Times New Roman" pitchFamily="18" charset="0"/>
              </a:rPr>
              <a:t>E</a:t>
            </a:r>
          </a:p>
        </p:txBody>
      </p:sp>
      <p:sp>
        <p:nvSpPr>
          <p:cNvPr id="13" name="Text Box 41"/>
          <p:cNvSpPr txBox="1">
            <a:spLocks noChangeArrowheads="1"/>
          </p:cNvSpPr>
          <p:nvPr/>
        </p:nvSpPr>
        <p:spPr bwMode="auto">
          <a:xfrm>
            <a:off x="8737605" y="3867148"/>
            <a:ext cx="184731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endParaRPr lang="en-US" sz="2100" dirty="0">
              <a:latin typeface="Times New Roman" pitchFamily="18" charset="0"/>
            </a:endParaRPr>
          </a:p>
        </p:txBody>
      </p:sp>
      <p:sp>
        <p:nvSpPr>
          <p:cNvPr id="14" name="Text Box 42"/>
          <p:cNvSpPr txBox="1">
            <a:spLocks noChangeArrowheads="1"/>
          </p:cNvSpPr>
          <p:nvPr/>
        </p:nvSpPr>
        <p:spPr bwMode="auto">
          <a:xfrm>
            <a:off x="4069659" y="5717626"/>
            <a:ext cx="768159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100" dirty="0" smtClean="0">
                <a:latin typeface="Times New Roman" pitchFamily="18" charset="0"/>
              </a:rPr>
              <a:t>-1, -1</a:t>
            </a:r>
            <a:endParaRPr lang="en-US" sz="2100" dirty="0">
              <a:latin typeface="Times New Roman" pitchFamily="18" charset="0"/>
            </a:endParaRPr>
          </a:p>
        </p:txBody>
      </p:sp>
      <p:sp>
        <p:nvSpPr>
          <p:cNvPr id="15" name="Text Box 43"/>
          <p:cNvSpPr txBox="1">
            <a:spLocks noChangeArrowheads="1"/>
          </p:cNvSpPr>
          <p:nvPr/>
        </p:nvSpPr>
        <p:spPr bwMode="auto">
          <a:xfrm>
            <a:off x="5116904" y="5634685"/>
            <a:ext cx="790601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100" dirty="0">
                <a:latin typeface="Symbol" pitchFamily="18" charset="2"/>
              </a:rPr>
              <a:t>   1, </a:t>
            </a:r>
            <a:r>
              <a:rPr lang="en-US" sz="2100" dirty="0">
                <a:latin typeface="Times New Roman" pitchFamily="18" charset="0"/>
              </a:rPr>
              <a:t>1</a:t>
            </a:r>
          </a:p>
        </p:txBody>
      </p:sp>
      <p:sp>
        <p:nvSpPr>
          <p:cNvPr id="17" name="Line 33"/>
          <p:cNvSpPr>
            <a:spLocks noChangeShapeType="1"/>
          </p:cNvSpPr>
          <p:nvPr/>
        </p:nvSpPr>
        <p:spPr bwMode="auto">
          <a:xfrm flipH="1">
            <a:off x="3895907" y="3754824"/>
            <a:ext cx="906449" cy="67606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GB" sz="2400" dirty="0"/>
          </a:p>
        </p:txBody>
      </p:sp>
      <p:sp>
        <p:nvSpPr>
          <p:cNvPr id="18" name="Line 34"/>
          <p:cNvSpPr>
            <a:spLocks noChangeShapeType="1"/>
          </p:cNvSpPr>
          <p:nvPr/>
        </p:nvSpPr>
        <p:spPr bwMode="auto">
          <a:xfrm>
            <a:off x="6770434" y="3770551"/>
            <a:ext cx="444091" cy="6624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none" w="lg" len="lg"/>
          </a:ln>
          <a:effectLst/>
        </p:spPr>
        <p:txBody>
          <a:bodyPr wrap="none" anchor="ctr"/>
          <a:lstStyle/>
          <a:p>
            <a:endParaRPr lang="en-GB" sz="2400" dirty="0"/>
          </a:p>
        </p:txBody>
      </p:sp>
      <p:sp>
        <p:nvSpPr>
          <p:cNvPr id="19" name="Line 35"/>
          <p:cNvSpPr>
            <a:spLocks noChangeShapeType="1"/>
          </p:cNvSpPr>
          <p:nvPr/>
        </p:nvSpPr>
        <p:spPr bwMode="auto">
          <a:xfrm>
            <a:off x="7234069" y="4456399"/>
            <a:ext cx="536043" cy="1257268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GB" sz="2400" dirty="0"/>
          </a:p>
        </p:txBody>
      </p:sp>
      <p:sp>
        <p:nvSpPr>
          <p:cNvPr id="20" name="Text Box 39"/>
          <p:cNvSpPr txBox="1">
            <a:spLocks noChangeArrowheads="1"/>
          </p:cNvSpPr>
          <p:nvPr/>
        </p:nvSpPr>
        <p:spPr bwMode="auto">
          <a:xfrm>
            <a:off x="6582845" y="5358877"/>
            <a:ext cx="333746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100" dirty="0">
                <a:latin typeface="Times New Roman" pitchFamily="18" charset="0"/>
              </a:rPr>
              <a:t>S</a:t>
            </a:r>
          </a:p>
        </p:txBody>
      </p:sp>
      <p:sp>
        <p:nvSpPr>
          <p:cNvPr id="21" name="Text Box 40"/>
          <p:cNvSpPr txBox="1">
            <a:spLocks noChangeArrowheads="1"/>
          </p:cNvSpPr>
          <p:nvPr/>
        </p:nvSpPr>
        <p:spPr bwMode="auto">
          <a:xfrm>
            <a:off x="7568192" y="4636092"/>
            <a:ext cx="248937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eaLnBrk="0" hangingPunct="0"/>
            <a:r>
              <a:rPr lang="en-US" sz="2100" dirty="0">
                <a:latin typeface="Times New Roman" pitchFamily="18" charset="0"/>
              </a:rPr>
              <a:t>A</a:t>
            </a:r>
          </a:p>
        </p:txBody>
      </p:sp>
      <p:cxnSp>
        <p:nvCxnSpPr>
          <p:cNvPr id="23" name="Straight Connector 22"/>
          <p:cNvCxnSpPr>
            <a:endCxn id="40" idx="0"/>
          </p:cNvCxnSpPr>
          <p:nvPr/>
        </p:nvCxnSpPr>
        <p:spPr bwMode="auto">
          <a:xfrm flipV="1">
            <a:off x="5050134" y="4438361"/>
            <a:ext cx="2167320" cy="106836"/>
          </a:xfrm>
          <a:prstGeom prst="line">
            <a:avLst/>
          </a:prstGeom>
          <a:ln w="25400">
            <a:solidFill>
              <a:srgbClr val="FF0000"/>
            </a:solidFill>
            <a:prstDash val="sysDash"/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5" name="Text Box 42"/>
          <p:cNvSpPr txBox="1">
            <a:spLocks noChangeArrowheads="1"/>
          </p:cNvSpPr>
          <p:nvPr/>
        </p:nvSpPr>
        <p:spPr bwMode="auto">
          <a:xfrm>
            <a:off x="6513183" y="5705639"/>
            <a:ext cx="678391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100" dirty="0" smtClean="0">
                <a:latin typeface="Times New Roman" pitchFamily="18" charset="0"/>
              </a:rPr>
              <a:t>-2, 0</a:t>
            </a:r>
            <a:endParaRPr lang="en-US" sz="2100" dirty="0">
              <a:latin typeface="Times New Roman" pitchFamily="18" charset="0"/>
            </a:endParaRPr>
          </a:p>
        </p:txBody>
      </p:sp>
      <p:sp>
        <p:nvSpPr>
          <p:cNvPr id="27" name="Text Box 38"/>
          <p:cNvSpPr txBox="1">
            <a:spLocks noChangeArrowheads="1"/>
          </p:cNvSpPr>
          <p:nvPr/>
        </p:nvSpPr>
        <p:spPr bwMode="auto">
          <a:xfrm>
            <a:off x="6221720" y="2969896"/>
            <a:ext cx="1294842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100" dirty="0" smtClean="0">
                <a:latin typeface="Times New Roman" pitchFamily="18" charset="0"/>
              </a:rPr>
              <a:t>Weak (W)</a:t>
            </a:r>
            <a:endParaRPr lang="en-US" sz="2100" dirty="0">
              <a:latin typeface="Times New Roman" pitchFamily="18" charset="0"/>
            </a:endParaRPr>
          </a:p>
        </p:txBody>
      </p:sp>
      <p:sp>
        <p:nvSpPr>
          <p:cNvPr id="33" name="Line 34"/>
          <p:cNvSpPr>
            <a:spLocks noChangeShapeType="1"/>
          </p:cNvSpPr>
          <p:nvPr/>
        </p:nvSpPr>
        <p:spPr bwMode="auto">
          <a:xfrm flipH="1">
            <a:off x="6103035" y="3810342"/>
            <a:ext cx="675780" cy="58457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GB" sz="2400" dirty="0"/>
          </a:p>
        </p:txBody>
      </p:sp>
      <p:sp>
        <p:nvSpPr>
          <p:cNvPr id="34" name="Text Box 37"/>
          <p:cNvSpPr txBox="1">
            <a:spLocks noChangeArrowheads="1"/>
          </p:cNvSpPr>
          <p:nvPr/>
        </p:nvSpPr>
        <p:spPr bwMode="auto">
          <a:xfrm>
            <a:off x="6092114" y="3652486"/>
            <a:ext cx="378630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100" dirty="0" smtClean="0">
                <a:latin typeface="Times New Roman" pitchFamily="18" charset="0"/>
              </a:rPr>
              <a:t>O</a:t>
            </a:r>
            <a:endParaRPr lang="en-US" sz="2100" dirty="0">
              <a:latin typeface="Times New Roman" pitchFamily="18" charset="0"/>
            </a:endParaRPr>
          </a:p>
        </p:txBody>
      </p:sp>
      <p:sp>
        <p:nvSpPr>
          <p:cNvPr id="35" name="Text Box 40"/>
          <p:cNvSpPr txBox="1">
            <a:spLocks noChangeArrowheads="1"/>
          </p:cNvSpPr>
          <p:nvPr/>
        </p:nvSpPr>
        <p:spPr bwMode="auto">
          <a:xfrm>
            <a:off x="7193374" y="3727822"/>
            <a:ext cx="349776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100" dirty="0" smtClean="0">
                <a:latin typeface="Times New Roman" pitchFamily="18" charset="0"/>
              </a:rPr>
              <a:t>E</a:t>
            </a:r>
            <a:endParaRPr lang="en-US" sz="2100" dirty="0">
              <a:latin typeface="Times New Roman" pitchFamily="18" charset="0"/>
            </a:endParaRPr>
          </a:p>
        </p:txBody>
      </p:sp>
      <p:sp>
        <p:nvSpPr>
          <p:cNvPr id="36" name="Line 33"/>
          <p:cNvSpPr>
            <a:spLocks noChangeShapeType="1"/>
          </p:cNvSpPr>
          <p:nvPr/>
        </p:nvSpPr>
        <p:spPr bwMode="auto">
          <a:xfrm>
            <a:off x="4819809" y="3762874"/>
            <a:ext cx="236647" cy="817371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none" w="lg" len="lg"/>
          </a:ln>
          <a:effectLst/>
        </p:spPr>
        <p:txBody>
          <a:bodyPr wrap="none" anchor="ctr"/>
          <a:lstStyle/>
          <a:p>
            <a:endParaRPr lang="en-GB" sz="2400" dirty="0"/>
          </a:p>
        </p:txBody>
      </p:sp>
      <p:sp>
        <p:nvSpPr>
          <p:cNvPr id="40" name="Line 35"/>
          <p:cNvSpPr>
            <a:spLocks noChangeShapeType="1"/>
          </p:cNvSpPr>
          <p:nvPr/>
        </p:nvSpPr>
        <p:spPr bwMode="auto">
          <a:xfrm flipH="1">
            <a:off x="6897411" y="4438361"/>
            <a:ext cx="320043" cy="131484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GB" sz="2400" dirty="0"/>
          </a:p>
        </p:txBody>
      </p:sp>
      <p:sp>
        <p:nvSpPr>
          <p:cNvPr id="41" name="Text Box 42"/>
          <p:cNvSpPr txBox="1">
            <a:spLocks noChangeArrowheads="1"/>
          </p:cNvSpPr>
          <p:nvPr/>
        </p:nvSpPr>
        <p:spPr bwMode="auto">
          <a:xfrm>
            <a:off x="3704259" y="4521079"/>
            <a:ext cx="588623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100" dirty="0" smtClean="0">
                <a:latin typeface="Times New Roman" pitchFamily="18" charset="0"/>
              </a:rPr>
              <a:t>0, </a:t>
            </a:r>
            <a:r>
              <a:rPr lang="en-US" sz="2100" dirty="0">
                <a:latin typeface="Times New Roman" pitchFamily="18" charset="0"/>
              </a:rPr>
              <a:t>2</a:t>
            </a:r>
          </a:p>
        </p:txBody>
      </p:sp>
      <p:sp>
        <p:nvSpPr>
          <p:cNvPr id="43" name="Text Box 42"/>
          <p:cNvSpPr txBox="1">
            <a:spLocks noChangeArrowheads="1"/>
          </p:cNvSpPr>
          <p:nvPr/>
        </p:nvSpPr>
        <p:spPr bwMode="auto">
          <a:xfrm>
            <a:off x="5527405" y="4071539"/>
            <a:ext cx="588623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100" dirty="0" smtClean="0">
                <a:latin typeface="Times New Roman" pitchFamily="18" charset="0"/>
              </a:rPr>
              <a:t>0, </a:t>
            </a:r>
            <a:r>
              <a:rPr lang="en-US" sz="2100" dirty="0">
                <a:latin typeface="Times New Roman" pitchFamily="18" charset="0"/>
              </a:rPr>
              <a:t>2</a:t>
            </a:r>
          </a:p>
        </p:txBody>
      </p:sp>
      <p:sp>
        <p:nvSpPr>
          <p:cNvPr id="44" name="Text Box 42"/>
          <p:cNvSpPr txBox="1">
            <a:spLocks noChangeArrowheads="1"/>
          </p:cNvSpPr>
          <p:nvPr/>
        </p:nvSpPr>
        <p:spPr bwMode="auto">
          <a:xfrm>
            <a:off x="7377790" y="5720275"/>
            <a:ext cx="588623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100" dirty="0" smtClean="0">
                <a:latin typeface="Times New Roman" pitchFamily="18" charset="0"/>
              </a:rPr>
              <a:t>1, </a:t>
            </a:r>
            <a:r>
              <a:rPr lang="en-US" sz="2100" dirty="0">
                <a:latin typeface="Times New Roman" pitchFamily="18" charset="0"/>
              </a:rPr>
              <a:t>1</a:t>
            </a:r>
          </a:p>
        </p:txBody>
      </p:sp>
      <p:sp>
        <p:nvSpPr>
          <p:cNvPr id="45" name="Text Box 38"/>
          <p:cNvSpPr txBox="1">
            <a:spLocks noChangeArrowheads="1"/>
          </p:cNvSpPr>
          <p:nvPr/>
        </p:nvSpPr>
        <p:spPr bwMode="auto">
          <a:xfrm>
            <a:off x="5379934" y="2561208"/>
            <a:ext cx="986167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100" dirty="0" smtClean="0">
                <a:latin typeface="Times New Roman" pitchFamily="18" charset="0"/>
              </a:rPr>
              <a:t>Nature </a:t>
            </a:r>
            <a:endParaRPr lang="en-US" sz="2100" dirty="0">
              <a:latin typeface="Times New Roman" pitchFamily="18" charset="0"/>
            </a:endParaRPr>
          </a:p>
        </p:txBody>
      </p:sp>
      <p:sp>
        <p:nvSpPr>
          <p:cNvPr id="47" name="Text Box 36"/>
          <p:cNvSpPr txBox="1">
            <a:spLocks noChangeArrowheads="1"/>
          </p:cNvSpPr>
          <p:nvPr/>
        </p:nvSpPr>
        <p:spPr bwMode="auto">
          <a:xfrm>
            <a:off x="3958377" y="3335519"/>
            <a:ext cx="979755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100" dirty="0" smtClean="0">
                <a:solidFill>
                  <a:srgbClr val="FF0000"/>
                </a:solidFill>
                <a:latin typeface="Times New Roman" pitchFamily="18" charset="0"/>
              </a:rPr>
              <a:t>Entrant</a:t>
            </a:r>
            <a:endParaRPr lang="en-US" sz="2100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48" name="Text Box 36"/>
          <p:cNvSpPr txBox="1">
            <a:spLocks noChangeArrowheads="1"/>
          </p:cNvSpPr>
          <p:nvPr/>
        </p:nvSpPr>
        <p:spPr bwMode="auto">
          <a:xfrm>
            <a:off x="5542268" y="4452035"/>
            <a:ext cx="1306768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100" dirty="0" smtClean="0">
                <a:solidFill>
                  <a:srgbClr val="FF0000"/>
                </a:solidFill>
                <a:latin typeface="Times New Roman" pitchFamily="18" charset="0"/>
              </a:rPr>
              <a:t>Monopoly</a:t>
            </a:r>
            <a:endParaRPr lang="en-US" sz="2100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49" name="Text Box 37"/>
          <p:cNvSpPr txBox="1">
            <a:spLocks noChangeArrowheads="1"/>
          </p:cNvSpPr>
          <p:nvPr/>
        </p:nvSpPr>
        <p:spPr bwMode="auto">
          <a:xfrm>
            <a:off x="6677511" y="4663930"/>
            <a:ext cx="333746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100" dirty="0">
                <a:latin typeface="Times New Roman" pitchFamily="18" charset="0"/>
              </a:rPr>
              <a:t>F</a:t>
            </a:r>
          </a:p>
        </p:txBody>
      </p:sp>
      <p:sp>
        <p:nvSpPr>
          <p:cNvPr id="50" name="Text Box 37"/>
          <p:cNvSpPr txBox="1">
            <a:spLocks noChangeArrowheads="1"/>
          </p:cNvSpPr>
          <p:nvPr/>
        </p:nvSpPr>
        <p:spPr bwMode="auto">
          <a:xfrm>
            <a:off x="5244694" y="4680287"/>
            <a:ext cx="378630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100" dirty="0" smtClean="0">
                <a:latin typeface="Times New Roman" pitchFamily="18" charset="0"/>
              </a:rPr>
              <a:t>A</a:t>
            </a:r>
            <a:endParaRPr lang="en-US" sz="2100" dirty="0">
              <a:latin typeface="Times New Roman" pitchFamily="18" charset="0"/>
            </a:endParaRPr>
          </a:p>
        </p:txBody>
      </p:sp>
      <p:sp>
        <p:nvSpPr>
          <p:cNvPr id="51" name="Text Box 37"/>
          <p:cNvSpPr txBox="1">
            <a:spLocks noChangeArrowheads="1"/>
          </p:cNvSpPr>
          <p:nvPr/>
        </p:nvSpPr>
        <p:spPr bwMode="auto">
          <a:xfrm>
            <a:off x="3999381" y="3751017"/>
            <a:ext cx="378630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100" dirty="0" smtClean="0">
                <a:latin typeface="Times New Roman" pitchFamily="18" charset="0"/>
              </a:rPr>
              <a:t>O</a:t>
            </a:r>
            <a:endParaRPr lang="en-US" sz="2100" dirty="0">
              <a:latin typeface="Times New Roman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890131" y="1088542"/>
            <a:ext cx="840118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When is (EE,A</a:t>
            </a:r>
            <a:r>
              <a:rPr lang="en-GB" dirty="0"/>
              <a:t>) is a</a:t>
            </a:r>
            <a:r>
              <a:rPr lang="en-GB" dirty="0">
                <a:solidFill>
                  <a:srgbClr val="FF0000"/>
                </a:solidFill>
              </a:rPr>
              <a:t> PBE </a:t>
            </a:r>
            <a:r>
              <a:rPr lang="en-GB" dirty="0" smtClean="0"/>
              <a:t>? </a:t>
            </a:r>
          </a:p>
          <a:p>
            <a:endParaRPr lang="en-GB" dirty="0"/>
          </a:p>
          <a:p>
            <a:r>
              <a:rPr lang="en-GB" dirty="0" smtClean="0"/>
              <a:t>Upon entry, what is the belief that Monopoly is facing a Competitive entrant?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01681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487504"/>
            <a:ext cx="7886700" cy="477440"/>
          </a:xfrm>
        </p:spPr>
        <p:txBody>
          <a:bodyPr>
            <a:normAutofit fontScale="90000"/>
          </a:bodyPr>
          <a:lstStyle/>
          <a:p>
            <a:r>
              <a:rPr lang="en-GB" dirty="0" smtClean="0">
                <a:solidFill>
                  <a:srgbClr val="FF0000"/>
                </a:solidFill>
                <a:effectLst/>
                <a:latin typeface="+mn-lt"/>
              </a:rPr>
              <a:t>Entry Game</a:t>
            </a:r>
            <a:endParaRPr lang="en-GB" dirty="0">
              <a:solidFill>
                <a:srgbClr val="FF0000"/>
              </a:solidFill>
              <a:effectLst/>
              <a:latin typeface="+mn-lt"/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0E793-5681-40C0-947C-209BC0D14870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838200" y="1143000"/>
            <a:ext cx="9753601" cy="5334000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70000"/>
              <a:buFont typeface="Arial" panose="020B0604020202020204" pitchFamily="34" charset="0"/>
              <a:buChar char="•"/>
              <a:defRPr/>
            </a:pPr>
            <a:endParaRPr lang="en-US" sz="2100" kern="0" dirty="0">
              <a:latin typeface="+mn-lt"/>
            </a:endParaRPr>
          </a:p>
        </p:txBody>
      </p:sp>
      <p:sp>
        <p:nvSpPr>
          <p:cNvPr id="4" name="Line 32"/>
          <p:cNvSpPr>
            <a:spLocks noChangeShapeType="1"/>
          </p:cNvSpPr>
          <p:nvPr/>
        </p:nvSpPr>
        <p:spPr bwMode="auto">
          <a:xfrm>
            <a:off x="5923554" y="2998942"/>
            <a:ext cx="891090" cy="81105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none" w="lg" len="lg"/>
          </a:ln>
          <a:effectLst/>
        </p:spPr>
        <p:txBody>
          <a:bodyPr wrap="none" anchor="ctr"/>
          <a:lstStyle/>
          <a:p>
            <a:endParaRPr lang="en-GB" sz="2400" dirty="0"/>
          </a:p>
        </p:txBody>
      </p:sp>
      <p:sp>
        <p:nvSpPr>
          <p:cNvPr id="5" name="Line 33"/>
          <p:cNvSpPr>
            <a:spLocks noChangeShapeType="1"/>
          </p:cNvSpPr>
          <p:nvPr/>
        </p:nvSpPr>
        <p:spPr bwMode="auto">
          <a:xfrm flipH="1">
            <a:off x="4802356" y="2988563"/>
            <a:ext cx="1128483" cy="762454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none" w="lg" len="lg"/>
          </a:ln>
          <a:effectLst/>
        </p:spPr>
        <p:txBody>
          <a:bodyPr wrap="none" anchor="ctr"/>
          <a:lstStyle/>
          <a:p>
            <a:endParaRPr lang="en-GB" sz="2400" dirty="0"/>
          </a:p>
        </p:txBody>
      </p:sp>
      <p:sp>
        <p:nvSpPr>
          <p:cNvPr id="6" name="Line 34"/>
          <p:cNvSpPr>
            <a:spLocks noChangeShapeType="1"/>
          </p:cNvSpPr>
          <p:nvPr/>
        </p:nvSpPr>
        <p:spPr bwMode="auto">
          <a:xfrm flipH="1">
            <a:off x="4449608" y="4540017"/>
            <a:ext cx="576263" cy="1151334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GB" sz="2400" dirty="0"/>
          </a:p>
        </p:txBody>
      </p:sp>
      <p:sp>
        <p:nvSpPr>
          <p:cNvPr id="7" name="Line 35"/>
          <p:cNvSpPr>
            <a:spLocks noChangeShapeType="1"/>
          </p:cNvSpPr>
          <p:nvPr/>
        </p:nvSpPr>
        <p:spPr bwMode="auto">
          <a:xfrm>
            <a:off x="5042883" y="4562333"/>
            <a:ext cx="566738" cy="1151334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GB" sz="2400" dirty="0"/>
          </a:p>
        </p:txBody>
      </p:sp>
      <p:sp>
        <p:nvSpPr>
          <p:cNvPr id="8" name="Text Box 36"/>
          <p:cNvSpPr txBox="1">
            <a:spLocks noChangeArrowheads="1"/>
          </p:cNvSpPr>
          <p:nvPr/>
        </p:nvSpPr>
        <p:spPr bwMode="auto">
          <a:xfrm>
            <a:off x="6763206" y="3394516"/>
            <a:ext cx="979755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100" dirty="0" smtClean="0">
                <a:solidFill>
                  <a:srgbClr val="FF0000"/>
                </a:solidFill>
                <a:latin typeface="Times New Roman" pitchFamily="18" charset="0"/>
              </a:rPr>
              <a:t>Entrant</a:t>
            </a:r>
            <a:endParaRPr lang="en-US" sz="2100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9" name="Text Box 37"/>
          <p:cNvSpPr txBox="1">
            <a:spLocks noChangeArrowheads="1"/>
          </p:cNvSpPr>
          <p:nvPr/>
        </p:nvSpPr>
        <p:spPr bwMode="auto">
          <a:xfrm>
            <a:off x="4411450" y="4669535"/>
            <a:ext cx="333746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100" dirty="0">
                <a:latin typeface="Times New Roman" pitchFamily="18" charset="0"/>
              </a:rPr>
              <a:t>F</a:t>
            </a:r>
          </a:p>
        </p:txBody>
      </p:sp>
      <p:sp>
        <p:nvSpPr>
          <p:cNvPr id="10" name="Text Box 38"/>
          <p:cNvSpPr txBox="1">
            <a:spLocks noChangeArrowheads="1"/>
          </p:cNvSpPr>
          <p:nvPr/>
        </p:nvSpPr>
        <p:spPr bwMode="auto">
          <a:xfrm>
            <a:off x="3758759" y="2904880"/>
            <a:ext cx="1879041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100" dirty="0" smtClean="0">
                <a:latin typeface="Times New Roman" pitchFamily="18" charset="0"/>
              </a:rPr>
              <a:t>Competitive(C)</a:t>
            </a:r>
            <a:endParaRPr lang="en-US" sz="2100" dirty="0">
              <a:latin typeface="Times New Roman" pitchFamily="18" charset="0"/>
            </a:endParaRPr>
          </a:p>
        </p:txBody>
      </p:sp>
      <p:sp>
        <p:nvSpPr>
          <p:cNvPr id="12" name="Text Box 40"/>
          <p:cNvSpPr txBox="1">
            <a:spLocks noChangeArrowheads="1"/>
          </p:cNvSpPr>
          <p:nvPr/>
        </p:nvSpPr>
        <p:spPr bwMode="auto">
          <a:xfrm>
            <a:off x="5004713" y="3800612"/>
            <a:ext cx="349776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100" dirty="0">
                <a:latin typeface="Times New Roman" pitchFamily="18" charset="0"/>
              </a:rPr>
              <a:t>E</a:t>
            </a:r>
          </a:p>
        </p:txBody>
      </p:sp>
      <p:sp>
        <p:nvSpPr>
          <p:cNvPr id="13" name="Text Box 41"/>
          <p:cNvSpPr txBox="1">
            <a:spLocks noChangeArrowheads="1"/>
          </p:cNvSpPr>
          <p:nvPr/>
        </p:nvSpPr>
        <p:spPr bwMode="auto">
          <a:xfrm>
            <a:off x="8737605" y="3867148"/>
            <a:ext cx="184731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endParaRPr lang="en-US" sz="2100" dirty="0">
              <a:latin typeface="Times New Roman" pitchFamily="18" charset="0"/>
            </a:endParaRPr>
          </a:p>
        </p:txBody>
      </p:sp>
      <p:sp>
        <p:nvSpPr>
          <p:cNvPr id="14" name="Text Box 42"/>
          <p:cNvSpPr txBox="1">
            <a:spLocks noChangeArrowheads="1"/>
          </p:cNvSpPr>
          <p:nvPr/>
        </p:nvSpPr>
        <p:spPr bwMode="auto">
          <a:xfrm>
            <a:off x="4069659" y="5717626"/>
            <a:ext cx="768159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100" dirty="0" smtClean="0">
                <a:latin typeface="Times New Roman" pitchFamily="18" charset="0"/>
              </a:rPr>
              <a:t>-1, -1</a:t>
            </a:r>
            <a:endParaRPr lang="en-US" sz="2100" dirty="0">
              <a:latin typeface="Times New Roman" pitchFamily="18" charset="0"/>
            </a:endParaRPr>
          </a:p>
        </p:txBody>
      </p:sp>
      <p:sp>
        <p:nvSpPr>
          <p:cNvPr id="15" name="Text Box 43"/>
          <p:cNvSpPr txBox="1">
            <a:spLocks noChangeArrowheads="1"/>
          </p:cNvSpPr>
          <p:nvPr/>
        </p:nvSpPr>
        <p:spPr bwMode="auto">
          <a:xfrm>
            <a:off x="5116904" y="5634685"/>
            <a:ext cx="790601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100" dirty="0">
                <a:latin typeface="Symbol" pitchFamily="18" charset="2"/>
              </a:rPr>
              <a:t>   1, </a:t>
            </a:r>
            <a:r>
              <a:rPr lang="en-US" sz="2100" dirty="0">
                <a:latin typeface="Times New Roman" pitchFamily="18" charset="0"/>
              </a:rPr>
              <a:t>1</a:t>
            </a:r>
          </a:p>
        </p:txBody>
      </p:sp>
      <p:sp>
        <p:nvSpPr>
          <p:cNvPr id="17" name="Line 33"/>
          <p:cNvSpPr>
            <a:spLocks noChangeShapeType="1"/>
          </p:cNvSpPr>
          <p:nvPr/>
        </p:nvSpPr>
        <p:spPr bwMode="auto">
          <a:xfrm flipH="1">
            <a:off x="3895907" y="3754824"/>
            <a:ext cx="906449" cy="67606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GB" sz="2400" dirty="0"/>
          </a:p>
        </p:txBody>
      </p:sp>
      <p:sp>
        <p:nvSpPr>
          <p:cNvPr id="18" name="Line 34"/>
          <p:cNvSpPr>
            <a:spLocks noChangeShapeType="1"/>
          </p:cNvSpPr>
          <p:nvPr/>
        </p:nvSpPr>
        <p:spPr bwMode="auto">
          <a:xfrm>
            <a:off x="6770434" y="3770551"/>
            <a:ext cx="444091" cy="662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none" w="lg" len="lg"/>
          </a:ln>
          <a:effectLst/>
        </p:spPr>
        <p:txBody>
          <a:bodyPr wrap="none" anchor="ctr"/>
          <a:lstStyle/>
          <a:p>
            <a:endParaRPr lang="en-GB" sz="2400" dirty="0"/>
          </a:p>
        </p:txBody>
      </p:sp>
      <p:sp>
        <p:nvSpPr>
          <p:cNvPr id="19" name="Line 35"/>
          <p:cNvSpPr>
            <a:spLocks noChangeShapeType="1"/>
          </p:cNvSpPr>
          <p:nvPr/>
        </p:nvSpPr>
        <p:spPr bwMode="auto">
          <a:xfrm>
            <a:off x="7234069" y="4456399"/>
            <a:ext cx="536043" cy="125726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GB" sz="2400" dirty="0"/>
          </a:p>
        </p:txBody>
      </p:sp>
      <p:sp>
        <p:nvSpPr>
          <p:cNvPr id="20" name="Text Box 39"/>
          <p:cNvSpPr txBox="1">
            <a:spLocks noChangeArrowheads="1"/>
          </p:cNvSpPr>
          <p:nvPr/>
        </p:nvSpPr>
        <p:spPr bwMode="auto">
          <a:xfrm>
            <a:off x="6582845" y="5358877"/>
            <a:ext cx="333746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100" dirty="0">
                <a:latin typeface="Times New Roman" pitchFamily="18" charset="0"/>
              </a:rPr>
              <a:t>S</a:t>
            </a:r>
          </a:p>
        </p:txBody>
      </p:sp>
      <p:sp>
        <p:nvSpPr>
          <p:cNvPr id="21" name="Text Box 40"/>
          <p:cNvSpPr txBox="1">
            <a:spLocks noChangeArrowheads="1"/>
          </p:cNvSpPr>
          <p:nvPr/>
        </p:nvSpPr>
        <p:spPr bwMode="auto">
          <a:xfrm>
            <a:off x="7568192" y="4636092"/>
            <a:ext cx="248937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eaLnBrk="0" hangingPunct="0"/>
            <a:r>
              <a:rPr lang="en-US" sz="2100" dirty="0">
                <a:latin typeface="Times New Roman" pitchFamily="18" charset="0"/>
              </a:rPr>
              <a:t>A</a:t>
            </a:r>
          </a:p>
        </p:txBody>
      </p:sp>
      <p:cxnSp>
        <p:nvCxnSpPr>
          <p:cNvPr id="23" name="Straight Connector 22"/>
          <p:cNvCxnSpPr>
            <a:endCxn id="40" idx="0"/>
          </p:cNvCxnSpPr>
          <p:nvPr/>
        </p:nvCxnSpPr>
        <p:spPr bwMode="auto">
          <a:xfrm flipV="1">
            <a:off x="5050134" y="4438361"/>
            <a:ext cx="2167320" cy="106836"/>
          </a:xfrm>
          <a:prstGeom prst="line">
            <a:avLst/>
          </a:prstGeom>
          <a:ln w="25400">
            <a:solidFill>
              <a:srgbClr val="FF0000"/>
            </a:solidFill>
            <a:prstDash val="sysDash"/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5" name="Text Box 42"/>
          <p:cNvSpPr txBox="1">
            <a:spLocks noChangeArrowheads="1"/>
          </p:cNvSpPr>
          <p:nvPr/>
        </p:nvSpPr>
        <p:spPr bwMode="auto">
          <a:xfrm>
            <a:off x="6513183" y="5705639"/>
            <a:ext cx="678391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100" dirty="0" smtClean="0">
                <a:latin typeface="Times New Roman" pitchFamily="18" charset="0"/>
              </a:rPr>
              <a:t>-2, 0</a:t>
            </a:r>
            <a:endParaRPr lang="en-US" sz="2100" dirty="0">
              <a:latin typeface="Times New Roman" pitchFamily="18" charset="0"/>
            </a:endParaRPr>
          </a:p>
        </p:txBody>
      </p:sp>
      <p:sp>
        <p:nvSpPr>
          <p:cNvPr id="27" name="Text Box 38"/>
          <p:cNvSpPr txBox="1">
            <a:spLocks noChangeArrowheads="1"/>
          </p:cNvSpPr>
          <p:nvPr/>
        </p:nvSpPr>
        <p:spPr bwMode="auto">
          <a:xfrm>
            <a:off x="6221720" y="2969896"/>
            <a:ext cx="1294842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100" dirty="0" smtClean="0">
                <a:latin typeface="Times New Roman" pitchFamily="18" charset="0"/>
              </a:rPr>
              <a:t>Weak (W)</a:t>
            </a:r>
            <a:endParaRPr lang="en-US" sz="2100" dirty="0">
              <a:latin typeface="Times New Roman" pitchFamily="18" charset="0"/>
            </a:endParaRPr>
          </a:p>
        </p:txBody>
      </p:sp>
      <p:sp>
        <p:nvSpPr>
          <p:cNvPr id="33" name="Line 34"/>
          <p:cNvSpPr>
            <a:spLocks noChangeShapeType="1"/>
          </p:cNvSpPr>
          <p:nvPr/>
        </p:nvSpPr>
        <p:spPr bwMode="auto">
          <a:xfrm flipH="1">
            <a:off x="6103035" y="3810342"/>
            <a:ext cx="675780" cy="584572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GB" sz="2400" dirty="0"/>
          </a:p>
        </p:txBody>
      </p:sp>
      <p:sp>
        <p:nvSpPr>
          <p:cNvPr id="34" name="Text Box 37"/>
          <p:cNvSpPr txBox="1">
            <a:spLocks noChangeArrowheads="1"/>
          </p:cNvSpPr>
          <p:nvPr/>
        </p:nvSpPr>
        <p:spPr bwMode="auto">
          <a:xfrm>
            <a:off x="6092114" y="3652486"/>
            <a:ext cx="378630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100" dirty="0" smtClean="0">
                <a:latin typeface="Times New Roman" pitchFamily="18" charset="0"/>
              </a:rPr>
              <a:t>O</a:t>
            </a:r>
            <a:endParaRPr lang="en-US" sz="2100" dirty="0">
              <a:latin typeface="Times New Roman" pitchFamily="18" charset="0"/>
            </a:endParaRPr>
          </a:p>
        </p:txBody>
      </p:sp>
      <p:sp>
        <p:nvSpPr>
          <p:cNvPr id="35" name="Text Box 40"/>
          <p:cNvSpPr txBox="1">
            <a:spLocks noChangeArrowheads="1"/>
          </p:cNvSpPr>
          <p:nvPr/>
        </p:nvSpPr>
        <p:spPr bwMode="auto">
          <a:xfrm>
            <a:off x="7193374" y="3727822"/>
            <a:ext cx="349776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100" dirty="0" smtClean="0">
                <a:latin typeface="Times New Roman" pitchFamily="18" charset="0"/>
              </a:rPr>
              <a:t>E</a:t>
            </a:r>
            <a:endParaRPr lang="en-US" sz="2100" dirty="0">
              <a:latin typeface="Times New Roman" pitchFamily="18" charset="0"/>
            </a:endParaRPr>
          </a:p>
        </p:txBody>
      </p:sp>
      <p:sp>
        <p:nvSpPr>
          <p:cNvPr id="36" name="Line 33"/>
          <p:cNvSpPr>
            <a:spLocks noChangeShapeType="1"/>
          </p:cNvSpPr>
          <p:nvPr/>
        </p:nvSpPr>
        <p:spPr bwMode="auto">
          <a:xfrm>
            <a:off x="4819809" y="3762874"/>
            <a:ext cx="236647" cy="817371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none" w="lg" len="lg"/>
          </a:ln>
          <a:effectLst/>
        </p:spPr>
        <p:txBody>
          <a:bodyPr wrap="none" anchor="ctr"/>
          <a:lstStyle/>
          <a:p>
            <a:endParaRPr lang="en-GB" sz="2400" dirty="0"/>
          </a:p>
        </p:txBody>
      </p:sp>
      <p:sp>
        <p:nvSpPr>
          <p:cNvPr id="40" name="Line 35"/>
          <p:cNvSpPr>
            <a:spLocks noChangeShapeType="1"/>
          </p:cNvSpPr>
          <p:nvPr/>
        </p:nvSpPr>
        <p:spPr bwMode="auto">
          <a:xfrm flipH="1">
            <a:off x="6897411" y="4438361"/>
            <a:ext cx="320043" cy="1314848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GB" sz="2400" dirty="0"/>
          </a:p>
        </p:txBody>
      </p:sp>
      <p:sp>
        <p:nvSpPr>
          <p:cNvPr id="41" name="Text Box 42"/>
          <p:cNvSpPr txBox="1">
            <a:spLocks noChangeArrowheads="1"/>
          </p:cNvSpPr>
          <p:nvPr/>
        </p:nvSpPr>
        <p:spPr bwMode="auto">
          <a:xfrm>
            <a:off x="3704259" y="4521079"/>
            <a:ext cx="588623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100" dirty="0" smtClean="0">
                <a:latin typeface="Times New Roman" pitchFamily="18" charset="0"/>
              </a:rPr>
              <a:t>0, </a:t>
            </a:r>
            <a:r>
              <a:rPr lang="en-US" sz="2100" dirty="0">
                <a:latin typeface="Times New Roman" pitchFamily="18" charset="0"/>
              </a:rPr>
              <a:t>2</a:t>
            </a:r>
          </a:p>
        </p:txBody>
      </p:sp>
      <p:sp>
        <p:nvSpPr>
          <p:cNvPr id="43" name="Text Box 42"/>
          <p:cNvSpPr txBox="1">
            <a:spLocks noChangeArrowheads="1"/>
          </p:cNvSpPr>
          <p:nvPr/>
        </p:nvSpPr>
        <p:spPr bwMode="auto">
          <a:xfrm>
            <a:off x="5527405" y="4071539"/>
            <a:ext cx="588623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100" dirty="0" smtClean="0">
                <a:latin typeface="Times New Roman" pitchFamily="18" charset="0"/>
              </a:rPr>
              <a:t>0, </a:t>
            </a:r>
            <a:r>
              <a:rPr lang="en-US" sz="2100" dirty="0">
                <a:latin typeface="Times New Roman" pitchFamily="18" charset="0"/>
              </a:rPr>
              <a:t>2</a:t>
            </a:r>
          </a:p>
        </p:txBody>
      </p:sp>
      <p:sp>
        <p:nvSpPr>
          <p:cNvPr id="44" name="Text Box 42"/>
          <p:cNvSpPr txBox="1">
            <a:spLocks noChangeArrowheads="1"/>
          </p:cNvSpPr>
          <p:nvPr/>
        </p:nvSpPr>
        <p:spPr bwMode="auto">
          <a:xfrm>
            <a:off x="7377790" y="5720275"/>
            <a:ext cx="588623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100" dirty="0" smtClean="0">
                <a:latin typeface="Times New Roman" pitchFamily="18" charset="0"/>
              </a:rPr>
              <a:t>1, </a:t>
            </a:r>
            <a:r>
              <a:rPr lang="en-US" sz="2100" dirty="0">
                <a:latin typeface="Times New Roman" pitchFamily="18" charset="0"/>
              </a:rPr>
              <a:t>1</a:t>
            </a:r>
          </a:p>
        </p:txBody>
      </p:sp>
      <p:sp>
        <p:nvSpPr>
          <p:cNvPr id="45" name="Text Box 38"/>
          <p:cNvSpPr txBox="1">
            <a:spLocks noChangeArrowheads="1"/>
          </p:cNvSpPr>
          <p:nvPr/>
        </p:nvSpPr>
        <p:spPr bwMode="auto">
          <a:xfrm>
            <a:off x="5379934" y="2561208"/>
            <a:ext cx="986167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100" dirty="0" smtClean="0">
                <a:latin typeface="Times New Roman" pitchFamily="18" charset="0"/>
              </a:rPr>
              <a:t>Nature </a:t>
            </a:r>
            <a:endParaRPr lang="en-US" sz="2100" dirty="0">
              <a:latin typeface="Times New Roman" pitchFamily="18" charset="0"/>
            </a:endParaRPr>
          </a:p>
        </p:txBody>
      </p:sp>
      <p:sp>
        <p:nvSpPr>
          <p:cNvPr id="47" name="Text Box 36"/>
          <p:cNvSpPr txBox="1">
            <a:spLocks noChangeArrowheads="1"/>
          </p:cNvSpPr>
          <p:nvPr/>
        </p:nvSpPr>
        <p:spPr bwMode="auto">
          <a:xfrm>
            <a:off x="3958377" y="3335519"/>
            <a:ext cx="979755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100" dirty="0" smtClean="0">
                <a:solidFill>
                  <a:srgbClr val="FF0000"/>
                </a:solidFill>
                <a:latin typeface="Times New Roman" pitchFamily="18" charset="0"/>
              </a:rPr>
              <a:t>Entrant</a:t>
            </a:r>
            <a:endParaRPr lang="en-US" sz="2100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48" name="Text Box 36"/>
          <p:cNvSpPr txBox="1">
            <a:spLocks noChangeArrowheads="1"/>
          </p:cNvSpPr>
          <p:nvPr/>
        </p:nvSpPr>
        <p:spPr bwMode="auto">
          <a:xfrm>
            <a:off x="5542268" y="4452035"/>
            <a:ext cx="1306768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100" dirty="0" smtClean="0">
                <a:solidFill>
                  <a:srgbClr val="FF0000"/>
                </a:solidFill>
                <a:latin typeface="Times New Roman" pitchFamily="18" charset="0"/>
              </a:rPr>
              <a:t>Monopoly</a:t>
            </a:r>
            <a:endParaRPr lang="en-US" sz="2100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49" name="Text Box 37"/>
          <p:cNvSpPr txBox="1">
            <a:spLocks noChangeArrowheads="1"/>
          </p:cNvSpPr>
          <p:nvPr/>
        </p:nvSpPr>
        <p:spPr bwMode="auto">
          <a:xfrm>
            <a:off x="6677511" y="4663930"/>
            <a:ext cx="333746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100" dirty="0">
                <a:latin typeface="Times New Roman" pitchFamily="18" charset="0"/>
              </a:rPr>
              <a:t>F</a:t>
            </a:r>
          </a:p>
        </p:txBody>
      </p:sp>
      <p:sp>
        <p:nvSpPr>
          <p:cNvPr id="50" name="Text Box 37"/>
          <p:cNvSpPr txBox="1">
            <a:spLocks noChangeArrowheads="1"/>
          </p:cNvSpPr>
          <p:nvPr/>
        </p:nvSpPr>
        <p:spPr bwMode="auto">
          <a:xfrm>
            <a:off x="5244694" y="4680287"/>
            <a:ext cx="378630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100" dirty="0" smtClean="0">
                <a:latin typeface="Times New Roman" pitchFamily="18" charset="0"/>
              </a:rPr>
              <a:t>A</a:t>
            </a:r>
            <a:endParaRPr lang="en-US" sz="2100" dirty="0">
              <a:latin typeface="Times New Roman" pitchFamily="18" charset="0"/>
            </a:endParaRPr>
          </a:p>
        </p:txBody>
      </p:sp>
      <p:sp>
        <p:nvSpPr>
          <p:cNvPr id="51" name="Text Box 37"/>
          <p:cNvSpPr txBox="1">
            <a:spLocks noChangeArrowheads="1"/>
          </p:cNvSpPr>
          <p:nvPr/>
        </p:nvSpPr>
        <p:spPr bwMode="auto">
          <a:xfrm>
            <a:off x="3999381" y="3751017"/>
            <a:ext cx="378630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100" dirty="0" smtClean="0">
                <a:latin typeface="Times New Roman" pitchFamily="18" charset="0"/>
              </a:rPr>
              <a:t>O</a:t>
            </a:r>
            <a:endParaRPr lang="en-US" sz="2100" dirty="0">
              <a:latin typeface="Times New Roman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890131" y="1088542"/>
            <a:ext cx="840118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Can (OO,F) be </a:t>
            </a:r>
            <a:r>
              <a:rPr lang="en-GB" dirty="0"/>
              <a:t>a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 smtClean="0">
                <a:solidFill>
                  <a:srgbClr val="FF0000"/>
                </a:solidFill>
              </a:rPr>
              <a:t>PBE </a:t>
            </a:r>
            <a:r>
              <a:rPr lang="en-GB" dirty="0" smtClean="0"/>
              <a:t>?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Is F a credible threat </a:t>
            </a:r>
            <a:r>
              <a:rPr lang="en-GB" dirty="0" smtClean="0">
                <a:solidFill>
                  <a:srgbClr val="FF0000"/>
                </a:solidFill>
              </a:rPr>
              <a:t>for any possible belief of the Monopoly</a:t>
            </a:r>
            <a:r>
              <a:rPr lang="en-GB" dirty="0" smtClean="0"/>
              <a:t>?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1706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References: 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dirty="0" smtClean="0">
                <a:solidFill>
                  <a:srgbClr val="FF0000"/>
                </a:solidFill>
              </a:rPr>
              <a:t>Games of Strategy </a:t>
            </a:r>
            <a:r>
              <a:rPr lang="en-GB" dirty="0" smtClean="0"/>
              <a:t>by </a:t>
            </a:r>
            <a:r>
              <a:rPr lang="en-GB" dirty="0" err="1" smtClean="0"/>
              <a:t>Avinash</a:t>
            </a:r>
            <a:r>
              <a:rPr lang="en-GB" dirty="0" smtClean="0"/>
              <a:t> Dixit, Susan </a:t>
            </a:r>
            <a:r>
              <a:rPr lang="en-GB" dirty="0" err="1" smtClean="0"/>
              <a:t>Skeath</a:t>
            </a:r>
            <a:r>
              <a:rPr lang="en-GB" dirty="0" smtClean="0"/>
              <a:t> and David Riley. </a:t>
            </a:r>
          </a:p>
          <a:p>
            <a:pPr marL="0" indent="0">
              <a:buNone/>
            </a:pPr>
            <a:r>
              <a:rPr lang="en-GB" dirty="0" smtClean="0">
                <a:solidFill>
                  <a:srgbClr val="FF0000"/>
                </a:solidFill>
              </a:rPr>
              <a:t>The Art of Strategy </a:t>
            </a:r>
            <a:r>
              <a:rPr lang="en-GB" dirty="0" smtClean="0"/>
              <a:t>by </a:t>
            </a:r>
            <a:r>
              <a:rPr lang="en-GB" dirty="0" err="1" smtClean="0"/>
              <a:t>Avinash</a:t>
            </a:r>
            <a:r>
              <a:rPr lang="en-GB" dirty="0" smtClean="0"/>
              <a:t> Dixit and Barry </a:t>
            </a:r>
            <a:r>
              <a:rPr lang="en-GB" dirty="0" err="1" smtClean="0"/>
              <a:t>Nalebuff</a:t>
            </a:r>
            <a:r>
              <a:rPr lang="en-GB" dirty="0" smtClean="0"/>
              <a:t>. </a:t>
            </a:r>
          </a:p>
          <a:p>
            <a:pPr marL="0" indent="0">
              <a:buNone/>
            </a:pPr>
            <a:r>
              <a:rPr lang="en-GB" dirty="0" smtClean="0">
                <a:solidFill>
                  <a:srgbClr val="FF0000"/>
                </a:solidFill>
              </a:rPr>
              <a:t>Game Theory: An Introduction </a:t>
            </a:r>
            <a:r>
              <a:rPr lang="en-GB" dirty="0" smtClean="0"/>
              <a:t>by Steven </a:t>
            </a:r>
            <a:r>
              <a:rPr lang="en-GB" dirty="0" err="1" smtClean="0"/>
              <a:t>Tadelis</a:t>
            </a:r>
            <a:r>
              <a:rPr lang="en-GB" smtClean="0"/>
              <a:t>. 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189927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0000"/>
                </a:solidFill>
                <a:latin typeface="+mn-lt"/>
              </a:rPr>
              <a:t>Perfect Bayesian equilibrium: </a:t>
            </a:r>
            <a:endParaRPr lang="en-GB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endParaRPr lang="en-GB" dirty="0"/>
          </a:p>
          <a:p>
            <a:r>
              <a:rPr lang="en-GB" dirty="0" smtClean="0"/>
              <a:t>A PBE is both </a:t>
            </a:r>
            <a:r>
              <a:rPr lang="en-GB" b="1" dirty="0"/>
              <a:t>BNE and Subgame Perfect Nash </a:t>
            </a:r>
            <a:r>
              <a:rPr lang="en-GB" b="1" dirty="0" smtClean="0"/>
              <a:t>Equilibrium</a:t>
            </a:r>
            <a:r>
              <a:rPr lang="en-GB" dirty="0" smtClean="0"/>
              <a:t>!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b="1" dirty="0" smtClean="0">
                <a:solidFill>
                  <a:srgbClr val="FF0000"/>
                </a:solidFill>
              </a:rPr>
              <a:t>PBE will require that:</a:t>
            </a:r>
            <a:endParaRPr lang="en-GB" dirty="0">
              <a:solidFill>
                <a:srgbClr val="FF0000"/>
              </a:solidFill>
            </a:endParaRPr>
          </a:p>
          <a:p>
            <a:r>
              <a:rPr lang="en-GB" dirty="0" smtClean="0"/>
              <a:t>Beliefs are </a:t>
            </a:r>
            <a:r>
              <a:rPr lang="en-GB" dirty="0"/>
              <a:t>formed based </a:t>
            </a:r>
            <a:r>
              <a:rPr lang="en-GB" dirty="0" smtClean="0"/>
              <a:t>on actions, beliefs `consistent</a:t>
            </a:r>
            <a:r>
              <a:rPr lang="en-GB" dirty="0"/>
              <a:t>’ with </a:t>
            </a: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equilibrium strategies.</a:t>
            </a:r>
            <a:endParaRPr lang="en-GB" dirty="0"/>
          </a:p>
          <a:p>
            <a:r>
              <a:rPr lang="en-GB" dirty="0"/>
              <a:t>Players’ actions are in return best responses in relation to those </a:t>
            </a:r>
          </a:p>
          <a:p>
            <a:pPr marL="0" indent="0">
              <a:buNone/>
            </a:pPr>
            <a:r>
              <a:rPr lang="en-GB" dirty="0" smtClean="0"/>
              <a:t>beliefs (credibility).</a:t>
            </a:r>
          </a:p>
          <a:p>
            <a:r>
              <a:rPr lang="en-GB" dirty="0" smtClean="0"/>
              <a:t>(No restriction on beliefs off the equilibrium </a:t>
            </a:r>
            <a:r>
              <a:rPr lang="en-GB" smtClean="0"/>
              <a:t>path!)</a:t>
            </a: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7D13C1-E5B3-4E81-9CAD-97060766D45E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04611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487504"/>
            <a:ext cx="7886700" cy="477440"/>
          </a:xfrm>
        </p:spPr>
        <p:txBody>
          <a:bodyPr>
            <a:normAutofit fontScale="90000"/>
          </a:bodyPr>
          <a:lstStyle/>
          <a:p>
            <a:r>
              <a:rPr lang="en-GB" dirty="0" smtClean="0">
                <a:solidFill>
                  <a:srgbClr val="FF0000"/>
                </a:solidFill>
                <a:effectLst/>
                <a:latin typeface="+mn-lt"/>
              </a:rPr>
              <a:t>Entry Game</a:t>
            </a:r>
            <a:endParaRPr lang="en-GB" dirty="0">
              <a:solidFill>
                <a:srgbClr val="FF0000"/>
              </a:solidFill>
              <a:effectLst/>
              <a:latin typeface="+mn-lt"/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0E793-5681-40C0-947C-209BC0D14870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838200" y="1143000"/>
            <a:ext cx="9753601" cy="5334000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70000"/>
              <a:buFont typeface="Arial" panose="020B0604020202020204" pitchFamily="34" charset="0"/>
              <a:buChar char="•"/>
              <a:defRPr/>
            </a:pPr>
            <a:r>
              <a:rPr lang="en-GB" sz="2100" kern="0" dirty="0" smtClean="0">
                <a:latin typeface="+mn-lt"/>
              </a:rPr>
              <a:t>Now assume that the Monopoly’s payoff from fighting a weak entrant is 2 instead!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70000"/>
              <a:buFont typeface="Arial" panose="020B0604020202020204" pitchFamily="34" charset="0"/>
              <a:buChar char="•"/>
              <a:defRPr/>
            </a:pPr>
            <a:r>
              <a:rPr lang="en-GB" sz="2100" kern="0" dirty="0" smtClean="0"/>
              <a:t>Can we find an equilibrium in which </a:t>
            </a:r>
            <a:r>
              <a:rPr lang="en-GB" sz="2100" kern="0" dirty="0" smtClean="0">
                <a:solidFill>
                  <a:srgbClr val="FF0000"/>
                </a:solidFill>
              </a:rPr>
              <a:t>Monopoly plays F</a:t>
            </a:r>
            <a:r>
              <a:rPr lang="en-GB" sz="2100" kern="0" dirty="0" smtClean="0"/>
              <a:t>? </a:t>
            </a:r>
            <a:endParaRPr lang="en-US" sz="2100" kern="0" dirty="0">
              <a:latin typeface="+mn-lt"/>
            </a:endParaRPr>
          </a:p>
        </p:txBody>
      </p:sp>
      <p:sp>
        <p:nvSpPr>
          <p:cNvPr id="4" name="Line 32"/>
          <p:cNvSpPr>
            <a:spLocks noChangeShapeType="1"/>
          </p:cNvSpPr>
          <p:nvPr/>
        </p:nvSpPr>
        <p:spPr bwMode="auto">
          <a:xfrm>
            <a:off x="5923554" y="2998942"/>
            <a:ext cx="891090" cy="81105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none" w="lg" len="lg"/>
          </a:ln>
          <a:effectLst/>
        </p:spPr>
        <p:txBody>
          <a:bodyPr wrap="none" anchor="ctr"/>
          <a:lstStyle/>
          <a:p>
            <a:endParaRPr lang="en-GB" sz="2400" dirty="0"/>
          </a:p>
        </p:txBody>
      </p:sp>
      <p:sp>
        <p:nvSpPr>
          <p:cNvPr id="5" name="Line 33"/>
          <p:cNvSpPr>
            <a:spLocks noChangeShapeType="1"/>
          </p:cNvSpPr>
          <p:nvPr/>
        </p:nvSpPr>
        <p:spPr bwMode="auto">
          <a:xfrm flipH="1">
            <a:off x="4802356" y="2988563"/>
            <a:ext cx="1128483" cy="762454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none" w="lg" len="lg"/>
          </a:ln>
          <a:effectLst/>
        </p:spPr>
        <p:txBody>
          <a:bodyPr wrap="none" anchor="ctr"/>
          <a:lstStyle/>
          <a:p>
            <a:endParaRPr lang="en-GB" sz="2400" dirty="0"/>
          </a:p>
        </p:txBody>
      </p:sp>
      <p:sp>
        <p:nvSpPr>
          <p:cNvPr id="6" name="Line 34"/>
          <p:cNvSpPr>
            <a:spLocks noChangeShapeType="1"/>
          </p:cNvSpPr>
          <p:nvPr/>
        </p:nvSpPr>
        <p:spPr bwMode="auto">
          <a:xfrm flipH="1">
            <a:off x="4449608" y="4540017"/>
            <a:ext cx="576263" cy="1151334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GB" sz="2400" dirty="0"/>
          </a:p>
        </p:txBody>
      </p:sp>
      <p:sp>
        <p:nvSpPr>
          <p:cNvPr id="7" name="Line 35"/>
          <p:cNvSpPr>
            <a:spLocks noChangeShapeType="1"/>
          </p:cNvSpPr>
          <p:nvPr/>
        </p:nvSpPr>
        <p:spPr bwMode="auto">
          <a:xfrm>
            <a:off x="5042883" y="4562333"/>
            <a:ext cx="566738" cy="1151334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GB" sz="2400" dirty="0"/>
          </a:p>
        </p:txBody>
      </p:sp>
      <p:sp>
        <p:nvSpPr>
          <p:cNvPr id="8" name="Text Box 36"/>
          <p:cNvSpPr txBox="1">
            <a:spLocks noChangeArrowheads="1"/>
          </p:cNvSpPr>
          <p:nvPr/>
        </p:nvSpPr>
        <p:spPr bwMode="auto">
          <a:xfrm>
            <a:off x="6763206" y="3394516"/>
            <a:ext cx="979755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100" dirty="0" smtClean="0">
                <a:solidFill>
                  <a:srgbClr val="FF0000"/>
                </a:solidFill>
                <a:latin typeface="Times New Roman" pitchFamily="18" charset="0"/>
              </a:rPr>
              <a:t>Entrant</a:t>
            </a:r>
            <a:endParaRPr lang="en-US" sz="2100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9" name="Text Box 37"/>
          <p:cNvSpPr txBox="1">
            <a:spLocks noChangeArrowheads="1"/>
          </p:cNvSpPr>
          <p:nvPr/>
        </p:nvSpPr>
        <p:spPr bwMode="auto">
          <a:xfrm>
            <a:off x="4411450" y="4669535"/>
            <a:ext cx="333746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100" dirty="0">
                <a:latin typeface="Times New Roman" pitchFamily="18" charset="0"/>
              </a:rPr>
              <a:t>F</a:t>
            </a:r>
          </a:p>
        </p:txBody>
      </p:sp>
      <p:sp>
        <p:nvSpPr>
          <p:cNvPr id="10" name="Text Box 38"/>
          <p:cNvSpPr txBox="1">
            <a:spLocks noChangeArrowheads="1"/>
          </p:cNvSpPr>
          <p:nvPr/>
        </p:nvSpPr>
        <p:spPr bwMode="auto">
          <a:xfrm>
            <a:off x="3758759" y="2904880"/>
            <a:ext cx="1879041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100" dirty="0" smtClean="0">
                <a:latin typeface="Times New Roman" pitchFamily="18" charset="0"/>
              </a:rPr>
              <a:t>Competitive(C)</a:t>
            </a:r>
            <a:endParaRPr lang="en-US" sz="2100" dirty="0">
              <a:latin typeface="Times New Roman" pitchFamily="18" charset="0"/>
            </a:endParaRPr>
          </a:p>
        </p:txBody>
      </p:sp>
      <p:sp>
        <p:nvSpPr>
          <p:cNvPr id="12" name="Text Box 40"/>
          <p:cNvSpPr txBox="1">
            <a:spLocks noChangeArrowheads="1"/>
          </p:cNvSpPr>
          <p:nvPr/>
        </p:nvSpPr>
        <p:spPr bwMode="auto">
          <a:xfrm>
            <a:off x="5004713" y="3800612"/>
            <a:ext cx="349776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100" dirty="0">
                <a:latin typeface="Times New Roman" pitchFamily="18" charset="0"/>
              </a:rPr>
              <a:t>E</a:t>
            </a:r>
          </a:p>
        </p:txBody>
      </p:sp>
      <p:sp>
        <p:nvSpPr>
          <p:cNvPr id="13" name="Text Box 41"/>
          <p:cNvSpPr txBox="1">
            <a:spLocks noChangeArrowheads="1"/>
          </p:cNvSpPr>
          <p:nvPr/>
        </p:nvSpPr>
        <p:spPr bwMode="auto">
          <a:xfrm>
            <a:off x="8737605" y="3867148"/>
            <a:ext cx="184731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endParaRPr lang="en-US" sz="2100" dirty="0">
              <a:latin typeface="Times New Roman" pitchFamily="18" charset="0"/>
            </a:endParaRPr>
          </a:p>
        </p:txBody>
      </p:sp>
      <p:sp>
        <p:nvSpPr>
          <p:cNvPr id="14" name="Text Box 42"/>
          <p:cNvSpPr txBox="1">
            <a:spLocks noChangeArrowheads="1"/>
          </p:cNvSpPr>
          <p:nvPr/>
        </p:nvSpPr>
        <p:spPr bwMode="auto">
          <a:xfrm>
            <a:off x="4069659" y="5717626"/>
            <a:ext cx="768159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100" dirty="0" smtClean="0">
                <a:latin typeface="Times New Roman" pitchFamily="18" charset="0"/>
              </a:rPr>
              <a:t>-1, -1</a:t>
            </a:r>
            <a:endParaRPr lang="en-US" sz="2100" dirty="0">
              <a:latin typeface="Times New Roman" pitchFamily="18" charset="0"/>
            </a:endParaRPr>
          </a:p>
        </p:txBody>
      </p:sp>
      <p:sp>
        <p:nvSpPr>
          <p:cNvPr id="15" name="Text Box 43"/>
          <p:cNvSpPr txBox="1">
            <a:spLocks noChangeArrowheads="1"/>
          </p:cNvSpPr>
          <p:nvPr/>
        </p:nvSpPr>
        <p:spPr bwMode="auto">
          <a:xfrm>
            <a:off x="5116904" y="5634685"/>
            <a:ext cx="790601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100" dirty="0">
                <a:latin typeface="Symbol" pitchFamily="18" charset="2"/>
              </a:rPr>
              <a:t>   1, </a:t>
            </a:r>
            <a:r>
              <a:rPr lang="en-US" sz="2100" dirty="0">
                <a:latin typeface="Times New Roman" pitchFamily="18" charset="0"/>
              </a:rPr>
              <a:t>1</a:t>
            </a:r>
          </a:p>
        </p:txBody>
      </p:sp>
      <p:sp>
        <p:nvSpPr>
          <p:cNvPr id="17" name="Line 33"/>
          <p:cNvSpPr>
            <a:spLocks noChangeShapeType="1"/>
          </p:cNvSpPr>
          <p:nvPr/>
        </p:nvSpPr>
        <p:spPr bwMode="auto">
          <a:xfrm flipH="1">
            <a:off x="3895907" y="3754824"/>
            <a:ext cx="906449" cy="67606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GB" sz="2400" dirty="0"/>
          </a:p>
        </p:txBody>
      </p:sp>
      <p:sp>
        <p:nvSpPr>
          <p:cNvPr id="18" name="Line 34"/>
          <p:cNvSpPr>
            <a:spLocks noChangeShapeType="1"/>
          </p:cNvSpPr>
          <p:nvPr/>
        </p:nvSpPr>
        <p:spPr bwMode="auto">
          <a:xfrm>
            <a:off x="6770434" y="3770551"/>
            <a:ext cx="444091" cy="662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none" w="lg" len="lg"/>
          </a:ln>
          <a:effectLst/>
        </p:spPr>
        <p:txBody>
          <a:bodyPr wrap="none" anchor="ctr"/>
          <a:lstStyle/>
          <a:p>
            <a:endParaRPr lang="en-GB" sz="2400" dirty="0"/>
          </a:p>
        </p:txBody>
      </p:sp>
      <p:sp>
        <p:nvSpPr>
          <p:cNvPr id="19" name="Line 35"/>
          <p:cNvSpPr>
            <a:spLocks noChangeShapeType="1"/>
          </p:cNvSpPr>
          <p:nvPr/>
        </p:nvSpPr>
        <p:spPr bwMode="auto">
          <a:xfrm>
            <a:off x="7234069" y="4456399"/>
            <a:ext cx="536043" cy="125726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GB" sz="2400" dirty="0"/>
          </a:p>
        </p:txBody>
      </p:sp>
      <p:sp>
        <p:nvSpPr>
          <p:cNvPr id="20" name="Text Box 39"/>
          <p:cNvSpPr txBox="1">
            <a:spLocks noChangeArrowheads="1"/>
          </p:cNvSpPr>
          <p:nvPr/>
        </p:nvSpPr>
        <p:spPr bwMode="auto">
          <a:xfrm>
            <a:off x="6582845" y="5358877"/>
            <a:ext cx="333746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100" dirty="0">
                <a:latin typeface="Times New Roman" pitchFamily="18" charset="0"/>
              </a:rPr>
              <a:t>S</a:t>
            </a:r>
          </a:p>
        </p:txBody>
      </p:sp>
      <p:sp>
        <p:nvSpPr>
          <p:cNvPr id="21" name="Text Box 40"/>
          <p:cNvSpPr txBox="1">
            <a:spLocks noChangeArrowheads="1"/>
          </p:cNvSpPr>
          <p:nvPr/>
        </p:nvSpPr>
        <p:spPr bwMode="auto">
          <a:xfrm>
            <a:off x="7568192" y="4636092"/>
            <a:ext cx="248937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eaLnBrk="0" hangingPunct="0"/>
            <a:r>
              <a:rPr lang="en-US" sz="2100" dirty="0">
                <a:latin typeface="Times New Roman" pitchFamily="18" charset="0"/>
              </a:rPr>
              <a:t>A</a:t>
            </a:r>
          </a:p>
        </p:txBody>
      </p:sp>
      <p:cxnSp>
        <p:nvCxnSpPr>
          <p:cNvPr id="23" name="Straight Connector 22"/>
          <p:cNvCxnSpPr>
            <a:endCxn id="40" idx="0"/>
          </p:cNvCxnSpPr>
          <p:nvPr/>
        </p:nvCxnSpPr>
        <p:spPr bwMode="auto">
          <a:xfrm flipV="1">
            <a:off x="5050134" y="4438361"/>
            <a:ext cx="2167320" cy="106836"/>
          </a:xfrm>
          <a:prstGeom prst="line">
            <a:avLst/>
          </a:prstGeom>
          <a:ln w="25400">
            <a:solidFill>
              <a:srgbClr val="FF0000"/>
            </a:solidFill>
            <a:prstDash val="sysDash"/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5" name="Text Box 42"/>
          <p:cNvSpPr txBox="1">
            <a:spLocks noChangeArrowheads="1"/>
          </p:cNvSpPr>
          <p:nvPr/>
        </p:nvSpPr>
        <p:spPr bwMode="auto">
          <a:xfrm>
            <a:off x="6513183" y="5705639"/>
            <a:ext cx="678391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100" dirty="0" smtClean="0">
                <a:latin typeface="Times New Roman" pitchFamily="18" charset="0"/>
              </a:rPr>
              <a:t>-2</a:t>
            </a:r>
            <a:r>
              <a:rPr lang="en-US" sz="2100" dirty="0" smtClean="0">
                <a:solidFill>
                  <a:srgbClr val="FF0000"/>
                </a:solidFill>
                <a:latin typeface="Times New Roman" pitchFamily="18" charset="0"/>
              </a:rPr>
              <a:t>, </a:t>
            </a:r>
            <a:r>
              <a:rPr lang="en-US" sz="2100" dirty="0" smtClean="0">
                <a:solidFill>
                  <a:srgbClr val="FF0000"/>
                </a:solidFill>
                <a:latin typeface="Times New Roman" pitchFamily="18" charset="0"/>
              </a:rPr>
              <a:t>2</a:t>
            </a:r>
            <a:endParaRPr lang="en-US" sz="2100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27" name="Text Box 38"/>
          <p:cNvSpPr txBox="1">
            <a:spLocks noChangeArrowheads="1"/>
          </p:cNvSpPr>
          <p:nvPr/>
        </p:nvSpPr>
        <p:spPr bwMode="auto">
          <a:xfrm>
            <a:off x="6221720" y="2969896"/>
            <a:ext cx="1294842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100" dirty="0" smtClean="0">
                <a:latin typeface="Times New Roman" pitchFamily="18" charset="0"/>
              </a:rPr>
              <a:t>Weak (W)</a:t>
            </a:r>
            <a:endParaRPr lang="en-US" sz="2100" dirty="0">
              <a:latin typeface="Times New Roman" pitchFamily="18" charset="0"/>
            </a:endParaRPr>
          </a:p>
        </p:txBody>
      </p:sp>
      <p:sp>
        <p:nvSpPr>
          <p:cNvPr id="33" name="Line 34"/>
          <p:cNvSpPr>
            <a:spLocks noChangeShapeType="1"/>
          </p:cNvSpPr>
          <p:nvPr/>
        </p:nvSpPr>
        <p:spPr bwMode="auto">
          <a:xfrm flipH="1">
            <a:off x="6103035" y="3810342"/>
            <a:ext cx="675780" cy="58457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GB" sz="2400" dirty="0"/>
          </a:p>
        </p:txBody>
      </p:sp>
      <p:sp>
        <p:nvSpPr>
          <p:cNvPr id="34" name="Text Box 37"/>
          <p:cNvSpPr txBox="1">
            <a:spLocks noChangeArrowheads="1"/>
          </p:cNvSpPr>
          <p:nvPr/>
        </p:nvSpPr>
        <p:spPr bwMode="auto">
          <a:xfrm>
            <a:off x="6092114" y="3652486"/>
            <a:ext cx="378630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100" dirty="0" smtClean="0">
                <a:latin typeface="Times New Roman" pitchFamily="18" charset="0"/>
              </a:rPr>
              <a:t>O</a:t>
            </a:r>
            <a:endParaRPr lang="en-US" sz="2100" dirty="0">
              <a:latin typeface="Times New Roman" pitchFamily="18" charset="0"/>
            </a:endParaRPr>
          </a:p>
        </p:txBody>
      </p:sp>
      <p:sp>
        <p:nvSpPr>
          <p:cNvPr id="35" name="Text Box 40"/>
          <p:cNvSpPr txBox="1">
            <a:spLocks noChangeArrowheads="1"/>
          </p:cNvSpPr>
          <p:nvPr/>
        </p:nvSpPr>
        <p:spPr bwMode="auto">
          <a:xfrm>
            <a:off x="7193374" y="3727822"/>
            <a:ext cx="349776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100" dirty="0" smtClean="0">
                <a:latin typeface="Times New Roman" pitchFamily="18" charset="0"/>
              </a:rPr>
              <a:t>E</a:t>
            </a:r>
            <a:endParaRPr lang="en-US" sz="2100" dirty="0">
              <a:latin typeface="Times New Roman" pitchFamily="18" charset="0"/>
            </a:endParaRPr>
          </a:p>
        </p:txBody>
      </p:sp>
      <p:sp>
        <p:nvSpPr>
          <p:cNvPr id="36" name="Line 33"/>
          <p:cNvSpPr>
            <a:spLocks noChangeShapeType="1"/>
          </p:cNvSpPr>
          <p:nvPr/>
        </p:nvSpPr>
        <p:spPr bwMode="auto">
          <a:xfrm>
            <a:off x="4819809" y="3762874"/>
            <a:ext cx="236647" cy="817371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none" w="lg" len="lg"/>
          </a:ln>
          <a:effectLst/>
        </p:spPr>
        <p:txBody>
          <a:bodyPr wrap="none" anchor="ctr"/>
          <a:lstStyle/>
          <a:p>
            <a:endParaRPr lang="en-GB" sz="2400" dirty="0"/>
          </a:p>
        </p:txBody>
      </p:sp>
      <p:sp>
        <p:nvSpPr>
          <p:cNvPr id="40" name="Line 35"/>
          <p:cNvSpPr>
            <a:spLocks noChangeShapeType="1"/>
          </p:cNvSpPr>
          <p:nvPr/>
        </p:nvSpPr>
        <p:spPr bwMode="auto">
          <a:xfrm flipH="1">
            <a:off x="6897411" y="4438361"/>
            <a:ext cx="320043" cy="131484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GB" sz="2400" dirty="0"/>
          </a:p>
        </p:txBody>
      </p:sp>
      <p:sp>
        <p:nvSpPr>
          <p:cNvPr id="41" name="Text Box 42"/>
          <p:cNvSpPr txBox="1">
            <a:spLocks noChangeArrowheads="1"/>
          </p:cNvSpPr>
          <p:nvPr/>
        </p:nvSpPr>
        <p:spPr bwMode="auto">
          <a:xfrm>
            <a:off x="3704259" y="4521079"/>
            <a:ext cx="588623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100" dirty="0" smtClean="0">
                <a:latin typeface="Times New Roman" pitchFamily="18" charset="0"/>
              </a:rPr>
              <a:t>0, </a:t>
            </a:r>
            <a:r>
              <a:rPr lang="en-US" sz="2100" dirty="0">
                <a:latin typeface="Times New Roman" pitchFamily="18" charset="0"/>
              </a:rPr>
              <a:t>2</a:t>
            </a:r>
          </a:p>
        </p:txBody>
      </p:sp>
      <p:sp>
        <p:nvSpPr>
          <p:cNvPr id="43" name="Text Box 42"/>
          <p:cNvSpPr txBox="1">
            <a:spLocks noChangeArrowheads="1"/>
          </p:cNvSpPr>
          <p:nvPr/>
        </p:nvSpPr>
        <p:spPr bwMode="auto">
          <a:xfrm>
            <a:off x="5527405" y="4071539"/>
            <a:ext cx="588623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100" dirty="0" smtClean="0">
                <a:latin typeface="Times New Roman" pitchFamily="18" charset="0"/>
              </a:rPr>
              <a:t>0, </a:t>
            </a:r>
            <a:r>
              <a:rPr lang="en-US" sz="2100" dirty="0">
                <a:latin typeface="Times New Roman" pitchFamily="18" charset="0"/>
              </a:rPr>
              <a:t>2</a:t>
            </a:r>
          </a:p>
        </p:txBody>
      </p:sp>
      <p:sp>
        <p:nvSpPr>
          <p:cNvPr id="44" name="Text Box 42"/>
          <p:cNvSpPr txBox="1">
            <a:spLocks noChangeArrowheads="1"/>
          </p:cNvSpPr>
          <p:nvPr/>
        </p:nvSpPr>
        <p:spPr bwMode="auto">
          <a:xfrm>
            <a:off x="7377790" y="5720275"/>
            <a:ext cx="588623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100" dirty="0" smtClean="0">
                <a:latin typeface="Times New Roman" pitchFamily="18" charset="0"/>
              </a:rPr>
              <a:t>1, </a:t>
            </a:r>
            <a:r>
              <a:rPr lang="en-US" sz="2100" dirty="0">
                <a:latin typeface="Times New Roman" pitchFamily="18" charset="0"/>
              </a:rPr>
              <a:t>1</a:t>
            </a:r>
          </a:p>
        </p:txBody>
      </p:sp>
      <p:sp>
        <p:nvSpPr>
          <p:cNvPr id="45" name="Text Box 38"/>
          <p:cNvSpPr txBox="1">
            <a:spLocks noChangeArrowheads="1"/>
          </p:cNvSpPr>
          <p:nvPr/>
        </p:nvSpPr>
        <p:spPr bwMode="auto">
          <a:xfrm>
            <a:off x="5379934" y="2561208"/>
            <a:ext cx="986167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100" dirty="0" smtClean="0">
                <a:solidFill>
                  <a:srgbClr val="FF0000"/>
                </a:solidFill>
                <a:latin typeface="Times New Roman" pitchFamily="18" charset="0"/>
              </a:rPr>
              <a:t>Nature </a:t>
            </a:r>
            <a:endParaRPr lang="en-US" sz="2100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47" name="Text Box 36"/>
          <p:cNvSpPr txBox="1">
            <a:spLocks noChangeArrowheads="1"/>
          </p:cNvSpPr>
          <p:nvPr/>
        </p:nvSpPr>
        <p:spPr bwMode="auto">
          <a:xfrm>
            <a:off x="3958377" y="3335519"/>
            <a:ext cx="979755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100" dirty="0" smtClean="0">
                <a:solidFill>
                  <a:srgbClr val="FF0000"/>
                </a:solidFill>
                <a:latin typeface="Times New Roman" pitchFamily="18" charset="0"/>
              </a:rPr>
              <a:t>Entrant</a:t>
            </a:r>
            <a:endParaRPr lang="en-US" sz="2100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48" name="Text Box 36"/>
          <p:cNvSpPr txBox="1">
            <a:spLocks noChangeArrowheads="1"/>
          </p:cNvSpPr>
          <p:nvPr/>
        </p:nvSpPr>
        <p:spPr bwMode="auto">
          <a:xfrm>
            <a:off x="5542268" y="4452035"/>
            <a:ext cx="1306768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100" dirty="0" smtClean="0">
                <a:solidFill>
                  <a:srgbClr val="FF0000"/>
                </a:solidFill>
                <a:latin typeface="Times New Roman" pitchFamily="18" charset="0"/>
              </a:rPr>
              <a:t>Monopoly</a:t>
            </a:r>
            <a:endParaRPr lang="en-US" sz="2100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49" name="Text Box 37"/>
          <p:cNvSpPr txBox="1">
            <a:spLocks noChangeArrowheads="1"/>
          </p:cNvSpPr>
          <p:nvPr/>
        </p:nvSpPr>
        <p:spPr bwMode="auto">
          <a:xfrm>
            <a:off x="6677511" y="4663930"/>
            <a:ext cx="333746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100" dirty="0">
                <a:latin typeface="Times New Roman" pitchFamily="18" charset="0"/>
              </a:rPr>
              <a:t>F</a:t>
            </a:r>
          </a:p>
        </p:txBody>
      </p:sp>
      <p:sp>
        <p:nvSpPr>
          <p:cNvPr id="50" name="Text Box 37"/>
          <p:cNvSpPr txBox="1">
            <a:spLocks noChangeArrowheads="1"/>
          </p:cNvSpPr>
          <p:nvPr/>
        </p:nvSpPr>
        <p:spPr bwMode="auto">
          <a:xfrm>
            <a:off x="5244694" y="4680287"/>
            <a:ext cx="378630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100" dirty="0" smtClean="0">
                <a:latin typeface="Times New Roman" pitchFamily="18" charset="0"/>
              </a:rPr>
              <a:t>A</a:t>
            </a:r>
            <a:endParaRPr lang="en-US" sz="2100" dirty="0">
              <a:latin typeface="Times New Roman" pitchFamily="18" charset="0"/>
            </a:endParaRPr>
          </a:p>
        </p:txBody>
      </p:sp>
      <p:sp>
        <p:nvSpPr>
          <p:cNvPr id="51" name="Text Box 37"/>
          <p:cNvSpPr txBox="1">
            <a:spLocks noChangeArrowheads="1"/>
          </p:cNvSpPr>
          <p:nvPr/>
        </p:nvSpPr>
        <p:spPr bwMode="auto">
          <a:xfrm>
            <a:off x="3999381" y="3751017"/>
            <a:ext cx="378630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100" dirty="0" smtClean="0">
                <a:latin typeface="Times New Roman" pitchFamily="18" charset="0"/>
              </a:rPr>
              <a:t>O</a:t>
            </a:r>
            <a:endParaRPr lang="en-US" sz="2100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953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 dirty="0" smtClean="0">
                <a:solidFill>
                  <a:srgbClr val="FF0000"/>
                </a:solidFill>
                <a:latin typeface="+mn-lt"/>
              </a:rPr>
              <a:t>Outline: </a:t>
            </a:r>
            <a:endParaRPr lang="en-GB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 </a:t>
            </a:r>
            <a:r>
              <a:rPr lang="en-GB" dirty="0">
                <a:solidFill>
                  <a:srgbClr val="FF0000"/>
                </a:solidFill>
              </a:rPr>
              <a:t>Simultaneous</a:t>
            </a:r>
            <a:r>
              <a:rPr lang="en-GB" dirty="0"/>
              <a:t> Games with Incomplete </a:t>
            </a:r>
            <a:r>
              <a:rPr lang="en-GB" dirty="0" smtClean="0"/>
              <a:t>Information: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Romeo Juliet </a:t>
            </a:r>
            <a:r>
              <a:rPr lang="en-GB" dirty="0"/>
              <a:t>game revisited</a:t>
            </a:r>
            <a:r>
              <a:rPr lang="en-GB" dirty="0" smtClean="0"/>
              <a:t>. </a:t>
            </a:r>
            <a:r>
              <a:rPr lang="en-GB" dirty="0" smtClean="0">
                <a:solidFill>
                  <a:srgbClr val="FF0000"/>
                </a:solidFill>
              </a:rPr>
              <a:t>Bayesian Nash Equilibrium.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 smtClean="0"/>
              <a:t> </a:t>
            </a:r>
            <a:r>
              <a:rPr lang="en-GB" dirty="0">
                <a:solidFill>
                  <a:srgbClr val="FF0000"/>
                </a:solidFill>
              </a:rPr>
              <a:t>Sequential</a:t>
            </a:r>
            <a:r>
              <a:rPr lang="en-GB" dirty="0"/>
              <a:t> Games with </a:t>
            </a:r>
            <a:r>
              <a:rPr lang="en-GB" dirty="0" smtClean="0"/>
              <a:t>Incomplete Information:</a:t>
            </a: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Entrant-monopolist game revisited. </a:t>
            </a:r>
            <a:r>
              <a:rPr lang="en-GB" dirty="0" smtClean="0">
                <a:solidFill>
                  <a:srgbClr val="FF0000"/>
                </a:solidFill>
              </a:rPr>
              <a:t>Perfect Bayesian Equilibrium.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41886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solidFill>
                  <a:srgbClr val="FF0000"/>
                </a:solidFill>
                <a:latin typeface="+mn-lt"/>
              </a:rPr>
              <a:t>What is </a:t>
            </a:r>
            <a:r>
              <a:rPr lang="en-GB" dirty="0" smtClean="0">
                <a:solidFill>
                  <a:srgbClr val="FF0000"/>
                </a:solidFill>
                <a:latin typeface="+mn-lt"/>
              </a:rPr>
              <a:t>an Incomplete information (Bayesian) Game?</a:t>
            </a:r>
            <a:endParaRPr lang="en-GB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GB" sz="3000" dirty="0" smtClean="0"/>
          </a:p>
          <a:p>
            <a:r>
              <a:rPr lang="en-GB" sz="3000" dirty="0" smtClean="0"/>
              <a:t>Some </a:t>
            </a:r>
            <a:r>
              <a:rPr lang="en-GB" sz="3000" dirty="0"/>
              <a:t>details of the game are not common </a:t>
            </a:r>
            <a:r>
              <a:rPr lang="en-GB" sz="3000" dirty="0" smtClean="0"/>
              <a:t>knowledge</a:t>
            </a:r>
            <a:r>
              <a:rPr lang="en-GB" sz="3000" dirty="0"/>
              <a:t>. </a:t>
            </a:r>
            <a:endParaRPr lang="en-GB" sz="3000" dirty="0" smtClean="0"/>
          </a:p>
          <a:p>
            <a:endParaRPr lang="en-GB" sz="3000" dirty="0"/>
          </a:p>
          <a:p>
            <a:r>
              <a:rPr lang="en-GB" sz="3000" dirty="0"/>
              <a:t>Some players have more information than others. </a:t>
            </a:r>
          </a:p>
          <a:p>
            <a:pPr marL="0" indent="0">
              <a:buNone/>
            </a:pPr>
            <a:endParaRPr lang="en-GB" sz="3000" dirty="0"/>
          </a:p>
          <a:p>
            <a:pPr marL="0" indent="0">
              <a:buNone/>
            </a:pPr>
            <a:r>
              <a:rPr lang="en-GB" dirty="0" smtClean="0"/>
              <a:t>=&gt;solution concepts and techniques must adjust!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4A6EC-98CF-40F2-8C61-8B708F2051A4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3281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Incomplete information can be about: </a:t>
            </a:r>
          </a:p>
          <a:p>
            <a:endParaRPr lang="en-GB" dirty="0"/>
          </a:p>
          <a:p>
            <a:pPr>
              <a:buFont typeface="Wingdings" panose="05000000000000000000" pitchFamily="2" charset="2"/>
              <a:buChar char="Ø"/>
            </a:pPr>
            <a:r>
              <a:rPr lang="en-GB" dirty="0" smtClean="0"/>
              <a:t>Payoff functions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 smtClean="0"/>
              <a:t>Actions available to other players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 smtClean="0"/>
              <a:t>Beliefs of others about others’ payoffs, others’ beliefs, others’ strategies….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4A6EC-98CF-40F2-8C61-8B708F2051A4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3786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>
                <a:solidFill>
                  <a:srgbClr val="FF0000"/>
                </a:solidFill>
              </a:rPr>
              <a:t>Some examples: 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F</a:t>
            </a:r>
            <a:r>
              <a:rPr lang="en-GB" dirty="0" smtClean="0"/>
              <a:t>irm </a:t>
            </a:r>
            <a:r>
              <a:rPr lang="en-GB" dirty="0"/>
              <a:t>may not know rival firm’s cost in the </a:t>
            </a:r>
            <a:r>
              <a:rPr lang="en-GB" dirty="0" err="1"/>
              <a:t>Cournot</a:t>
            </a:r>
            <a:r>
              <a:rPr lang="en-GB" dirty="0"/>
              <a:t> </a:t>
            </a:r>
            <a:r>
              <a:rPr lang="en-GB" dirty="0" smtClean="0"/>
              <a:t>competition. </a:t>
            </a:r>
            <a:endParaRPr lang="en-GB" dirty="0"/>
          </a:p>
          <a:p>
            <a:r>
              <a:rPr lang="en-GB" dirty="0" smtClean="0"/>
              <a:t>A seller may not know a buyer’s valuation.</a:t>
            </a:r>
          </a:p>
          <a:p>
            <a:r>
              <a:rPr lang="en-GB" dirty="0" smtClean="0"/>
              <a:t>A buyer may not know the quality of the seller’s product. </a:t>
            </a:r>
          </a:p>
          <a:p>
            <a:r>
              <a:rPr lang="en-GB" dirty="0" smtClean="0"/>
              <a:t>A bidder may not know other bidders’ valuations.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4A6EC-98CF-40F2-8C61-8B708F2051A4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1151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Need to take into account what the other player would do conditional </a:t>
            </a:r>
          </a:p>
          <a:p>
            <a:pPr marL="0" indent="0">
              <a:buNone/>
            </a:pPr>
            <a:r>
              <a:rPr lang="en-GB" dirty="0" smtClean="0"/>
              <a:t>on their private information.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b="1" dirty="0" smtClean="0">
                <a:solidFill>
                  <a:srgbClr val="FF0000"/>
                </a:solidFill>
              </a:rPr>
              <a:t>Bayesian </a:t>
            </a:r>
            <a:r>
              <a:rPr lang="en-GB" b="1" dirty="0">
                <a:solidFill>
                  <a:srgbClr val="FF0000"/>
                </a:solidFill>
              </a:rPr>
              <a:t>equilibrium</a:t>
            </a:r>
            <a:r>
              <a:rPr lang="en-GB" b="1" dirty="0">
                <a:solidFill>
                  <a:schemeClr val="accent6"/>
                </a:solidFill>
              </a:rPr>
              <a:t> </a:t>
            </a:r>
            <a:r>
              <a:rPr lang="en-GB" dirty="0"/>
              <a:t>is a collection of strategies such that each type of </a:t>
            </a: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each </a:t>
            </a:r>
            <a:r>
              <a:rPr lang="en-GB" dirty="0"/>
              <a:t>player best responds given her beliefs about other players’ types </a:t>
            </a: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and </a:t>
            </a:r>
            <a:r>
              <a:rPr lang="en-GB" dirty="0"/>
              <a:t>their strategies. 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4A6EC-98CF-40F2-8C61-8B708F2051A4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79838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  <a:latin typeface="+mn-lt"/>
              </a:rPr>
              <a:t>Battle of sexes with incomplete information: </a:t>
            </a:r>
            <a:endParaRPr lang="en-GB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Remember the battle of sexes: Romeo and Juliet, choosing between </a:t>
            </a:r>
          </a:p>
          <a:p>
            <a:pPr marL="0" indent="0">
              <a:buNone/>
            </a:pPr>
            <a:r>
              <a:rPr lang="en-GB" dirty="0" smtClean="0"/>
              <a:t>Colosseum (C) and Ballet (B).</a:t>
            </a:r>
          </a:p>
          <a:p>
            <a:endParaRPr lang="en-GB" dirty="0"/>
          </a:p>
          <a:p>
            <a:r>
              <a:rPr lang="en-GB" dirty="0" smtClean="0"/>
              <a:t>Romeo’s payoff depends on whether he likes to meet Juliet or not.</a:t>
            </a:r>
          </a:p>
          <a:p>
            <a:pPr marL="0" indent="0">
              <a:buNone/>
            </a:pPr>
            <a:r>
              <a:rPr lang="en-GB" dirty="0" smtClean="0"/>
              <a:t>We call this Romeo’s </a:t>
            </a:r>
            <a:r>
              <a:rPr lang="en-GB" dirty="0" smtClean="0">
                <a:solidFill>
                  <a:srgbClr val="FF0000"/>
                </a:solidFill>
              </a:rPr>
              <a:t>``type’’.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062977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40" name="Rectangle 4"/>
          <p:cNvSpPr>
            <a:spLocks noChangeArrowheads="1"/>
          </p:cNvSpPr>
          <p:nvPr/>
        </p:nvSpPr>
        <p:spPr bwMode="auto">
          <a:xfrm>
            <a:off x="2514600" y="2454275"/>
            <a:ext cx="2743200" cy="1828800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sz="2800">
              <a:latin typeface="+mj-lt"/>
            </a:endParaRPr>
          </a:p>
        </p:txBody>
      </p:sp>
      <p:sp>
        <p:nvSpPr>
          <p:cNvPr id="167941" name="Line 5"/>
          <p:cNvSpPr>
            <a:spLocks noChangeShapeType="1"/>
          </p:cNvSpPr>
          <p:nvPr/>
        </p:nvSpPr>
        <p:spPr bwMode="auto">
          <a:xfrm>
            <a:off x="3886200" y="2454275"/>
            <a:ext cx="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 sz="2800">
              <a:latin typeface="+mj-lt"/>
            </a:endParaRPr>
          </a:p>
        </p:txBody>
      </p:sp>
      <p:sp>
        <p:nvSpPr>
          <p:cNvPr id="167942" name="Line 6"/>
          <p:cNvSpPr>
            <a:spLocks noChangeShapeType="1"/>
          </p:cNvSpPr>
          <p:nvPr/>
        </p:nvSpPr>
        <p:spPr bwMode="auto">
          <a:xfrm>
            <a:off x="2514600" y="3368675"/>
            <a:ext cx="2743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 sz="2800">
              <a:latin typeface="+mj-lt"/>
            </a:endParaRPr>
          </a:p>
        </p:txBody>
      </p:sp>
      <p:sp>
        <p:nvSpPr>
          <p:cNvPr id="167943" name="Text Box 7"/>
          <p:cNvSpPr txBox="1">
            <a:spLocks noChangeArrowheads="1"/>
          </p:cNvSpPr>
          <p:nvPr/>
        </p:nvSpPr>
        <p:spPr bwMode="auto">
          <a:xfrm>
            <a:off x="2514600" y="1961218"/>
            <a:ext cx="25908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2800" i="1" dirty="0" smtClean="0">
                <a:latin typeface="+mj-lt"/>
              </a:rPr>
              <a:t> </a:t>
            </a:r>
            <a:r>
              <a:rPr lang="en-US" sz="2800" i="1" dirty="0" smtClean="0"/>
              <a:t>C</a:t>
            </a:r>
            <a:r>
              <a:rPr lang="en-US" sz="2800" i="1" dirty="0"/>
              <a:t>	      </a:t>
            </a:r>
            <a:r>
              <a:rPr lang="en-US" sz="2800" i="1" dirty="0" smtClean="0"/>
              <a:t>B</a:t>
            </a:r>
            <a:endParaRPr lang="en-US" sz="2800" dirty="0"/>
          </a:p>
        </p:txBody>
      </p:sp>
      <p:sp>
        <p:nvSpPr>
          <p:cNvPr id="167944" name="Text Box 8"/>
          <p:cNvSpPr txBox="1">
            <a:spLocks noChangeArrowheads="1"/>
          </p:cNvSpPr>
          <p:nvPr/>
        </p:nvSpPr>
        <p:spPr bwMode="auto">
          <a:xfrm>
            <a:off x="1661786" y="2540656"/>
            <a:ext cx="23622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2800" i="1" dirty="0">
                <a:latin typeface="+mj-lt"/>
              </a:rPr>
              <a:t>      </a:t>
            </a:r>
            <a:r>
              <a:rPr lang="en-US" sz="2800" i="1" dirty="0" smtClean="0"/>
              <a:t>C</a:t>
            </a:r>
            <a:r>
              <a:rPr lang="en-US" sz="2800" i="1" dirty="0"/>
              <a:t>			</a:t>
            </a:r>
          </a:p>
          <a:p>
            <a:pPr algn="l"/>
            <a:r>
              <a:rPr lang="en-US" sz="2800" i="1" dirty="0"/>
              <a:t>	</a:t>
            </a:r>
          </a:p>
          <a:p>
            <a:pPr algn="l"/>
            <a:r>
              <a:rPr lang="en-US" sz="2800" i="1" dirty="0"/>
              <a:t>      B</a:t>
            </a:r>
          </a:p>
        </p:txBody>
      </p:sp>
      <p:sp>
        <p:nvSpPr>
          <p:cNvPr id="167945" name="Text Box 9"/>
          <p:cNvSpPr txBox="1">
            <a:spLocks noChangeArrowheads="1"/>
          </p:cNvSpPr>
          <p:nvPr/>
        </p:nvSpPr>
        <p:spPr bwMode="auto">
          <a:xfrm>
            <a:off x="2819401" y="2606675"/>
            <a:ext cx="72006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800" dirty="0"/>
              <a:t>2, </a:t>
            </a:r>
            <a:r>
              <a:rPr lang="en-US" sz="2800" dirty="0" smtClean="0"/>
              <a:t>3</a:t>
            </a:r>
            <a:endParaRPr lang="en-US" sz="2800" dirty="0"/>
          </a:p>
        </p:txBody>
      </p:sp>
      <p:sp>
        <p:nvSpPr>
          <p:cNvPr id="167946" name="Text Box 10"/>
          <p:cNvSpPr txBox="1">
            <a:spLocks noChangeArrowheads="1"/>
          </p:cNvSpPr>
          <p:nvPr/>
        </p:nvSpPr>
        <p:spPr bwMode="auto">
          <a:xfrm>
            <a:off x="4197351" y="2636838"/>
            <a:ext cx="72006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800" dirty="0"/>
              <a:t>0, 0</a:t>
            </a:r>
          </a:p>
        </p:txBody>
      </p:sp>
      <p:sp>
        <p:nvSpPr>
          <p:cNvPr id="167947" name="Text Box 11"/>
          <p:cNvSpPr txBox="1">
            <a:spLocks noChangeArrowheads="1"/>
          </p:cNvSpPr>
          <p:nvPr/>
        </p:nvSpPr>
        <p:spPr bwMode="auto">
          <a:xfrm>
            <a:off x="2819401" y="3551238"/>
            <a:ext cx="72006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800" dirty="0"/>
              <a:t>0, 0</a:t>
            </a:r>
          </a:p>
        </p:txBody>
      </p:sp>
      <p:sp>
        <p:nvSpPr>
          <p:cNvPr id="167948" name="Text Box 12"/>
          <p:cNvSpPr txBox="1">
            <a:spLocks noChangeArrowheads="1"/>
          </p:cNvSpPr>
          <p:nvPr/>
        </p:nvSpPr>
        <p:spPr bwMode="auto">
          <a:xfrm>
            <a:off x="4197351" y="3551238"/>
            <a:ext cx="72006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800" dirty="0"/>
              <a:t>3</a:t>
            </a:r>
            <a:r>
              <a:rPr lang="en-US" sz="2800" dirty="0" smtClean="0"/>
              <a:t>, </a:t>
            </a:r>
            <a:r>
              <a:rPr lang="en-US" sz="2800" dirty="0"/>
              <a:t>2</a:t>
            </a:r>
          </a:p>
        </p:txBody>
      </p:sp>
      <p:sp>
        <p:nvSpPr>
          <p:cNvPr id="167949" name="Rectangle 13"/>
          <p:cNvSpPr>
            <a:spLocks noChangeArrowheads="1"/>
          </p:cNvSpPr>
          <p:nvPr/>
        </p:nvSpPr>
        <p:spPr bwMode="auto">
          <a:xfrm>
            <a:off x="7086600" y="2470150"/>
            <a:ext cx="2743200" cy="1828800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sz="2800">
              <a:latin typeface="+mj-lt"/>
            </a:endParaRPr>
          </a:p>
        </p:txBody>
      </p:sp>
      <p:sp>
        <p:nvSpPr>
          <p:cNvPr id="167950" name="Line 14"/>
          <p:cNvSpPr>
            <a:spLocks noChangeShapeType="1"/>
          </p:cNvSpPr>
          <p:nvPr/>
        </p:nvSpPr>
        <p:spPr bwMode="auto">
          <a:xfrm>
            <a:off x="8458200" y="2470150"/>
            <a:ext cx="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 sz="2800">
              <a:latin typeface="+mj-lt"/>
            </a:endParaRPr>
          </a:p>
        </p:txBody>
      </p:sp>
      <p:sp>
        <p:nvSpPr>
          <p:cNvPr id="167951" name="Line 15"/>
          <p:cNvSpPr>
            <a:spLocks noChangeShapeType="1"/>
          </p:cNvSpPr>
          <p:nvPr/>
        </p:nvSpPr>
        <p:spPr bwMode="auto">
          <a:xfrm>
            <a:off x="7086600" y="3384550"/>
            <a:ext cx="2743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 sz="2800">
              <a:latin typeface="+mj-lt"/>
            </a:endParaRPr>
          </a:p>
        </p:txBody>
      </p:sp>
      <p:sp>
        <p:nvSpPr>
          <p:cNvPr id="167952" name="Text Box 16"/>
          <p:cNvSpPr txBox="1">
            <a:spLocks noChangeArrowheads="1"/>
          </p:cNvSpPr>
          <p:nvPr/>
        </p:nvSpPr>
        <p:spPr bwMode="auto">
          <a:xfrm>
            <a:off x="7239000" y="1931849"/>
            <a:ext cx="25908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2800" i="1" dirty="0" smtClean="0"/>
              <a:t>C</a:t>
            </a:r>
            <a:r>
              <a:rPr lang="en-US" sz="2800" i="1" dirty="0"/>
              <a:t>	      </a:t>
            </a:r>
            <a:r>
              <a:rPr lang="en-US" sz="2800" i="1" dirty="0" smtClean="0"/>
              <a:t>B</a:t>
            </a:r>
            <a:endParaRPr lang="en-US" sz="2800" dirty="0"/>
          </a:p>
        </p:txBody>
      </p:sp>
      <p:sp>
        <p:nvSpPr>
          <p:cNvPr id="167953" name="Text Box 17"/>
          <p:cNvSpPr txBox="1">
            <a:spLocks noChangeArrowheads="1"/>
          </p:cNvSpPr>
          <p:nvPr/>
        </p:nvSpPr>
        <p:spPr bwMode="auto">
          <a:xfrm>
            <a:off x="6172200" y="2500313"/>
            <a:ext cx="23622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2800" i="1" dirty="0"/>
              <a:t>      </a:t>
            </a:r>
            <a:r>
              <a:rPr lang="en-US" sz="2800" i="1" dirty="0" smtClean="0"/>
              <a:t>C</a:t>
            </a:r>
            <a:r>
              <a:rPr lang="en-US" sz="2800" i="1" dirty="0"/>
              <a:t>			</a:t>
            </a:r>
          </a:p>
          <a:p>
            <a:pPr algn="l"/>
            <a:r>
              <a:rPr lang="en-US" sz="2800" i="1" dirty="0"/>
              <a:t>	</a:t>
            </a:r>
          </a:p>
          <a:p>
            <a:pPr algn="l"/>
            <a:r>
              <a:rPr lang="en-US" sz="2800" i="1" dirty="0"/>
              <a:t>      </a:t>
            </a:r>
            <a:r>
              <a:rPr lang="en-US" sz="2800" i="1" dirty="0" smtClean="0"/>
              <a:t>B</a:t>
            </a:r>
            <a:endParaRPr lang="en-US" sz="2800" i="1" dirty="0"/>
          </a:p>
        </p:txBody>
      </p:sp>
      <p:sp>
        <p:nvSpPr>
          <p:cNvPr id="167954" name="Text Box 18"/>
          <p:cNvSpPr txBox="1">
            <a:spLocks noChangeArrowheads="1"/>
          </p:cNvSpPr>
          <p:nvPr/>
        </p:nvSpPr>
        <p:spPr bwMode="auto">
          <a:xfrm>
            <a:off x="7391401" y="2622550"/>
            <a:ext cx="72006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800" dirty="0"/>
              <a:t>2, 0</a:t>
            </a:r>
          </a:p>
        </p:txBody>
      </p:sp>
      <p:sp>
        <p:nvSpPr>
          <p:cNvPr id="167955" name="Text Box 19"/>
          <p:cNvSpPr txBox="1">
            <a:spLocks noChangeArrowheads="1"/>
          </p:cNvSpPr>
          <p:nvPr/>
        </p:nvSpPr>
        <p:spPr bwMode="auto">
          <a:xfrm>
            <a:off x="8769351" y="2652713"/>
            <a:ext cx="72006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800" dirty="0"/>
              <a:t>0, 2</a:t>
            </a:r>
          </a:p>
        </p:txBody>
      </p:sp>
      <p:sp>
        <p:nvSpPr>
          <p:cNvPr id="167956" name="Text Box 20"/>
          <p:cNvSpPr txBox="1">
            <a:spLocks noChangeArrowheads="1"/>
          </p:cNvSpPr>
          <p:nvPr/>
        </p:nvSpPr>
        <p:spPr bwMode="auto">
          <a:xfrm>
            <a:off x="7391401" y="3497221"/>
            <a:ext cx="72006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800" dirty="0"/>
              <a:t>0, </a:t>
            </a:r>
            <a:r>
              <a:rPr lang="en-US" sz="2800" dirty="0" smtClean="0"/>
              <a:t>3</a:t>
            </a:r>
            <a:endParaRPr lang="en-US" sz="2800" dirty="0"/>
          </a:p>
        </p:txBody>
      </p:sp>
      <p:sp>
        <p:nvSpPr>
          <p:cNvPr id="167957" name="Text Box 21"/>
          <p:cNvSpPr txBox="1">
            <a:spLocks noChangeArrowheads="1"/>
          </p:cNvSpPr>
          <p:nvPr/>
        </p:nvSpPr>
        <p:spPr bwMode="auto">
          <a:xfrm>
            <a:off x="8769351" y="3567113"/>
            <a:ext cx="72006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800" dirty="0" smtClean="0"/>
              <a:t>3, </a:t>
            </a:r>
            <a:r>
              <a:rPr lang="en-US" sz="2800" dirty="0"/>
              <a:t>0</a:t>
            </a:r>
          </a:p>
        </p:txBody>
      </p:sp>
      <p:sp>
        <p:nvSpPr>
          <p:cNvPr id="167961" name="Text Box 25"/>
          <p:cNvSpPr txBox="1">
            <a:spLocks noChangeArrowheads="1"/>
          </p:cNvSpPr>
          <p:nvPr/>
        </p:nvSpPr>
        <p:spPr bwMode="auto">
          <a:xfrm>
            <a:off x="6529550" y="1854783"/>
            <a:ext cx="26642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800" dirty="0" smtClean="0">
                <a:latin typeface="+mj-lt"/>
              </a:rPr>
              <a:t> </a:t>
            </a:r>
            <a:endParaRPr lang="en-US" sz="2800" dirty="0">
              <a:latin typeface="+mj-lt"/>
            </a:endParaRPr>
          </a:p>
        </p:txBody>
      </p:sp>
      <p:sp>
        <p:nvSpPr>
          <p:cNvPr id="167962" name="Text Box 26"/>
          <p:cNvSpPr txBox="1">
            <a:spLocks noChangeArrowheads="1"/>
          </p:cNvSpPr>
          <p:nvPr/>
        </p:nvSpPr>
        <p:spPr bwMode="auto">
          <a:xfrm>
            <a:off x="3354739" y="1470813"/>
            <a:ext cx="188449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800" dirty="0" smtClean="0">
                <a:solidFill>
                  <a:srgbClr val="FF0000"/>
                </a:solidFill>
              </a:rPr>
              <a:t>Romeo (m)</a:t>
            </a:r>
            <a:r>
              <a:rPr lang="en-US" sz="2800" dirty="0" smtClean="0"/>
              <a:t> </a:t>
            </a:r>
            <a:endParaRPr lang="en-US" sz="2800" dirty="0"/>
          </a:p>
        </p:txBody>
      </p:sp>
      <p:sp>
        <p:nvSpPr>
          <p:cNvPr id="25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effectLst/>
                <a:latin typeface="+mn-lt"/>
              </a:rPr>
              <a:t>Battle of sexes with incomplete information:</a:t>
            </a:r>
            <a:r>
              <a:rPr lang="en-US" dirty="0" smtClean="0">
                <a:effectLst/>
              </a:rPr>
              <a:t> </a:t>
            </a:r>
            <a:endParaRPr lang="en-US" dirty="0">
              <a:effectLst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4A6EC-98CF-40F2-8C61-8B708F2051A4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1752600" y="5065143"/>
            <a:ext cx="86106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800" dirty="0"/>
              <a:t>There are two </a:t>
            </a:r>
            <a:r>
              <a:rPr lang="en-US" sz="2800" dirty="0" smtClean="0"/>
              <a:t>possibilities, Romeo is of type that wants to meet Juliet or </a:t>
            </a:r>
            <a:r>
              <a:rPr lang="en-US" sz="2800" dirty="0"/>
              <a:t>one </a:t>
            </a:r>
            <a:r>
              <a:rPr lang="en-US" sz="2800" dirty="0" smtClean="0"/>
              <a:t>that wants to avoid Juliet. Romeo privately knows his type in </a:t>
            </a:r>
            <a:r>
              <a:rPr lang="en-US" sz="2800" dirty="0"/>
              <a:t>the beginning of the game. </a:t>
            </a:r>
          </a:p>
        </p:txBody>
      </p:sp>
      <p:sp>
        <p:nvSpPr>
          <p:cNvPr id="29" name="Text Box 26"/>
          <p:cNvSpPr txBox="1">
            <a:spLocks noChangeArrowheads="1"/>
          </p:cNvSpPr>
          <p:nvPr/>
        </p:nvSpPr>
        <p:spPr bwMode="auto">
          <a:xfrm>
            <a:off x="7391401" y="1475298"/>
            <a:ext cx="186576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n-US" sz="2800" dirty="0" smtClean="0">
                <a:solidFill>
                  <a:srgbClr val="FF0000"/>
                </a:solidFill>
              </a:rPr>
              <a:t>Romeo (a)</a:t>
            </a:r>
            <a:r>
              <a:rPr lang="en-US" sz="2800" dirty="0" smtClean="0"/>
              <a:t> </a:t>
            </a:r>
            <a:endParaRPr lang="en-US" sz="2800" dirty="0"/>
          </a:p>
        </p:txBody>
      </p:sp>
      <p:sp>
        <p:nvSpPr>
          <p:cNvPr id="30" name="Text Box 26"/>
          <p:cNvSpPr txBox="1">
            <a:spLocks noChangeArrowheads="1"/>
          </p:cNvSpPr>
          <p:nvPr/>
        </p:nvSpPr>
        <p:spPr bwMode="auto">
          <a:xfrm>
            <a:off x="468830" y="3027400"/>
            <a:ext cx="127928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n-US" sz="2800" dirty="0" smtClean="0">
                <a:solidFill>
                  <a:srgbClr val="FF0000"/>
                </a:solidFill>
              </a:rPr>
              <a:t>Juliet</a:t>
            </a:r>
            <a:r>
              <a:rPr lang="en-US" sz="2800" dirty="0" smtClean="0">
                <a:latin typeface="+mj-lt"/>
              </a:rPr>
              <a:t>  </a:t>
            </a:r>
            <a:endParaRPr lang="en-US" sz="2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26965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2100</TotalTime>
  <Words>1174</Words>
  <Application>Microsoft Office PowerPoint</Application>
  <PresentationFormat>Widescreen</PresentationFormat>
  <Paragraphs>297</Paragraphs>
  <Slides>21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9" baseType="lpstr">
      <vt:lpstr>Arial</vt:lpstr>
      <vt:lpstr>Calibri</vt:lpstr>
      <vt:lpstr>Calibri Light</vt:lpstr>
      <vt:lpstr>Cambria Math</vt:lpstr>
      <vt:lpstr>Symbol</vt:lpstr>
      <vt:lpstr>Times New Roman</vt:lpstr>
      <vt:lpstr>Wingdings</vt:lpstr>
      <vt:lpstr>Office Theme</vt:lpstr>
      <vt:lpstr>  Introduction to Game Theory For Ansal University students, September 2019 Sinem Hidir University of Warwick Slides #1: Incomplete Information (Bayesian) Games.   </vt:lpstr>
      <vt:lpstr>PowerPoint Presentation</vt:lpstr>
      <vt:lpstr>Outline: </vt:lpstr>
      <vt:lpstr>What is an Incomplete information (Bayesian) Game?</vt:lpstr>
      <vt:lpstr>PowerPoint Presentation</vt:lpstr>
      <vt:lpstr>PowerPoint Presentation</vt:lpstr>
      <vt:lpstr>PowerPoint Presentation</vt:lpstr>
      <vt:lpstr>Battle of sexes with incomplete information: </vt:lpstr>
      <vt:lpstr>Battle of sexes with incomplete information: </vt:lpstr>
      <vt:lpstr>Battle of sexes with incomplete information: </vt:lpstr>
      <vt:lpstr>PowerPoint Presentation</vt:lpstr>
      <vt:lpstr>Bayesian Nash Equilibrium of the Battle of the Sexes:</vt:lpstr>
      <vt:lpstr>Bayesian Nash Equilibrium example 1: </vt:lpstr>
      <vt:lpstr>Bayesian Nash Equilibrium example 2: </vt:lpstr>
      <vt:lpstr>Sequential Games with Incomplete Information:</vt:lpstr>
      <vt:lpstr>Entry Game</vt:lpstr>
      <vt:lpstr>Entry Game</vt:lpstr>
      <vt:lpstr>Entry Game</vt:lpstr>
      <vt:lpstr>Entry Game</vt:lpstr>
      <vt:lpstr>Perfect Bayesian equilibrium: </vt:lpstr>
      <vt:lpstr>Entry Game</vt:lpstr>
    </vt:vector>
  </TitlesOfParts>
  <Company>University of Warwick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Hidir, Sinem</dc:creator>
  <cp:lastModifiedBy>EMİNE HIDIR</cp:lastModifiedBy>
  <cp:revision>59</cp:revision>
  <dcterms:created xsi:type="dcterms:W3CDTF">2019-08-29T13:03:45Z</dcterms:created>
  <dcterms:modified xsi:type="dcterms:W3CDTF">2019-09-09T07:01:26Z</dcterms:modified>
</cp:coreProperties>
</file>