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notesMasterIdLst>
    <p:notesMasterId r:id="rId25"/>
  </p:notesMasterIdLst>
  <p:handoutMasterIdLst>
    <p:handoutMasterId r:id="rId26"/>
  </p:handoutMasterIdLst>
  <p:sldIdLst>
    <p:sldId id="358" r:id="rId2"/>
    <p:sldId id="356" r:id="rId3"/>
    <p:sldId id="341" r:id="rId4"/>
    <p:sldId id="257" r:id="rId5"/>
    <p:sldId id="276" r:id="rId6"/>
    <p:sldId id="266" r:id="rId7"/>
    <p:sldId id="334" r:id="rId8"/>
    <p:sldId id="295" r:id="rId9"/>
    <p:sldId id="302" r:id="rId10"/>
    <p:sldId id="300" r:id="rId11"/>
    <p:sldId id="296" r:id="rId12"/>
    <p:sldId id="328" r:id="rId13"/>
    <p:sldId id="267" r:id="rId14"/>
    <p:sldId id="357" r:id="rId15"/>
    <p:sldId id="271" r:id="rId16"/>
    <p:sldId id="307" r:id="rId17"/>
    <p:sldId id="337" r:id="rId18"/>
    <p:sldId id="322" r:id="rId19"/>
    <p:sldId id="340" r:id="rId20"/>
    <p:sldId id="325" r:id="rId21"/>
    <p:sldId id="278" r:id="rId22"/>
    <p:sldId id="335" r:id="rId23"/>
    <p:sldId id="303" r:id="rId2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8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5FC8B35-B447-4185-B0B7-C3FB20092F6C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9939B8A-81C7-4AEB-B637-E282B0213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606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DDD962-37C3-492F-BCFA-9E70D602C818}" type="datetimeFigureOut">
              <a:rPr lang="en-GB" smtClean="0"/>
              <a:t>08/09/2019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39838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3"/>
            <a:ext cx="5438140" cy="3908616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B1AFDED-0913-4D33-A7E6-C2FD22E94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323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2CD9-66C2-4F33-9497-C9090B5EB261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42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AB31-548E-4C1B-96E8-F69E1D2DF9FD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94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E9ED-CCBC-48C6-B1F1-6FDC72A1807D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935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F51B-4CC9-4E64-AA10-DED5EC62889B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593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74051-4486-48E2-9D4F-56B95B5076EF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258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A268-2617-4EBC-938A-5DEE212B16EE}" type="datetime1">
              <a:rPr lang="en-GB" smtClean="0"/>
              <a:t>08/09/2019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19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229BD-1FAE-4BCC-9CC3-DFE31810487A}" type="datetime1">
              <a:rPr lang="en-GB" smtClean="0"/>
              <a:t>08/09/2019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617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D423-BCDE-4B19-BB63-496211B425EF}" type="datetime1">
              <a:rPr lang="en-GB" smtClean="0"/>
              <a:t>08/09/2019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89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9835-962B-455F-B564-3C8E50BF2228}" type="datetime1">
              <a:rPr lang="en-GB" smtClean="0"/>
              <a:t>08/09/2019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001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949C-5F11-4F11-8FDD-207C8B1DE5CD}" type="datetime1">
              <a:rPr lang="en-GB" smtClean="0"/>
              <a:t>08/09/2019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315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3F0B7-853D-4913-8E57-187909BDC623}" type="datetime1">
              <a:rPr lang="en-GB" smtClean="0"/>
              <a:t>08/09/2019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25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2AE62-CED6-4AA4-869E-66850FA6C25F}" type="datetime1">
              <a:rPr lang="en-GB" smtClean="0"/>
              <a:t>08/09/2019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7686F-FA79-4154-9C06-3275BDFD99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111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714" y="0"/>
            <a:ext cx="9142571" cy="6858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2125456" y="4301949"/>
            <a:ext cx="6583681" cy="283945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Introduction to Game Theory</a:t>
            </a:r>
            <a:br>
              <a:rPr lang="en-GB" sz="2800" b="1" dirty="0" smtClean="0"/>
            </a:br>
            <a:r>
              <a:rPr lang="en-GB" sz="2000" b="1" dirty="0" smtClean="0"/>
              <a:t>For </a:t>
            </a:r>
            <a:r>
              <a:rPr lang="en-GB" sz="2000" b="1" dirty="0" err="1" smtClean="0"/>
              <a:t>Ansal</a:t>
            </a:r>
            <a:r>
              <a:rPr lang="en-GB" sz="2000" b="1" dirty="0" smtClean="0"/>
              <a:t> University students, September 2019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Sinem Hidir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i="1" dirty="0" smtClean="0"/>
              <a:t>University of Warwick</a:t>
            </a:r>
            <a:r>
              <a:rPr lang="en-GB" sz="1800" i="1" dirty="0" smtClean="0">
                <a:solidFill>
                  <a:srgbClr val="FF0000"/>
                </a:solidFill>
              </a:rPr>
              <a:t/>
            </a:r>
            <a:br>
              <a:rPr lang="en-GB" sz="1800" i="1" dirty="0" smtClean="0">
                <a:solidFill>
                  <a:srgbClr val="FF0000"/>
                </a:solidFill>
              </a:rPr>
            </a:br>
            <a:r>
              <a:rPr lang="en-GB" sz="2700" b="1" dirty="0" smtClean="0">
                <a:solidFill>
                  <a:srgbClr val="FF0000"/>
                </a:solidFill>
              </a:rPr>
              <a:t>Slides #2: Adverse Selection, Lemons Problem</a:t>
            </a:r>
            <a:r>
              <a:rPr lang="en-GB" sz="2700" b="1" dirty="0" smtClean="0"/>
              <a:t>.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1133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accent2"/>
                </a:solidFill>
              </a:rPr>
              <a:t/>
            </a:r>
            <a:br>
              <a:rPr lang="en-GB" sz="3200" b="1" dirty="0" smtClean="0">
                <a:solidFill>
                  <a:schemeClr val="accent2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2</a:t>
            </a:r>
            <a:r>
              <a:rPr lang="en-GB" b="1" dirty="0" smtClean="0">
                <a:solidFill>
                  <a:srgbClr val="FF0000"/>
                </a:solidFill>
              </a:rPr>
              <a:t>. Asymmetric </a:t>
            </a:r>
            <a:r>
              <a:rPr lang="en-GB" b="1" dirty="0" smtClean="0">
                <a:solidFill>
                  <a:srgbClr val="FF0000"/>
                </a:solidFill>
              </a:rPr>
              <a:t>information: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r>
              <a:rPr lang="en-GB" dirty="0" smtClean="0"/>
              <a:t>The buyer cannot observe the quality of the car while sellers know its </a:t>
            </a:r>
          </a:p>
          <a:p>
            <a:pPr marL="0" indent="0">
              <a:buNone/>
            </a:pPr>
            <a:r>
              <a:rPr lang="en-GB" dirty="0" smtClean="0"/>
              <a:t>quality. </a:t>
            </a:r>
          </a:p>
          <a:p>
            <a:endParaRPr lang="en-GB" dirty="0"/>
          </a:p>
          <a:p>
            <a:r>
              <a:rPr lang="en-GB" dirty="0" smtClean="0"/>
              <a:t>Solve by backward induction: first find the buyer’s willingness to </a:t>
            </a:r>
          </a:p>
          <a:p>
            <a:pPr marL="0" indent="0">
              <a:buNone/>
            </a:pPr>
            <a:r>
              <a:rPr lang="en-GB" dirty="0" smtClean="0"/>
              <a:t>pay, then find which types of the seller are willing to sell, finally verify </a:t>
            </a:r>
          </a:p>
          <a:p>
            <a:pPr marL="0" indent="0">
              <a:buNone/>
            </a:pPr>
            <a:r>
              <a:rPr lang="en-GB" dirty="0" smtClean="0"/>
              <a:t>that the buyer indeed wants to buy</a:t>
            </a:r>
            <a:r>
              <a:rPr lang="en-GB" dirty="0"/>
              <a:t> </a:t>
            </a:r>
            <a:r>
              <a:rPr lang="en-GB" dirty="0" smtClean="0"/>
              <a:t>at the equilibrium price!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32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If the cars for sale are in the same proportion, then the buyer is </a:t>
                </a:r>
              </a:p>
              <a:p>
                <a:pPr marL="0" indent="0">
                  <a:buNone/>
                </a:pPr>
                <a:r>
                  <a:rPr lang="en-GB" dirty="0" smtClean="0"/>
                  <a:t>willing to pay up to average valuation: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0.5</m:t>
                    </m:r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1500+4000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=2750.</m:t>
                    </m:r>
                  </m:oMath>
                </a14:m>
                <a:endParaRPr lang="en-GB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At this price, the seller of a good car is not willing to sell. </a:t>
                </a:r>
              </a:p>
              <a:p>
                <a:endParaRPr lang="en-GB" dirty="0"/>
              </a:p>
              <a:p>
                <a:r>
                  <a:rPr lang="en-GB" dirty="0" smtClean="0"/>
                  <a:t> Then, the only bad cars are sold, and the buyers are willing to pay at </a:t>
                </a:r>
              </a:p>
              <a:p>
                <a:pPr marL="0" indent="0">
                  <a:buNone/>
                </a:pPr>
                <a:r>
                  <a:rPr lang="en-GB" dirty="0" smtClean="0"/>
                  <a:t>most 1500! </a:t>
                </a:r>
              </a:p>
              <a:p>
                <a:pPr marL="0" indent="0" algn="ctr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25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>
              <a:solidFill>
                <a:schemeClr val="accent2"/>
              </a:solidFill>
            </a:endParaRP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Market failure</a:t>
            </a:r>
            <a:r>
              <a:rPr lang="en-GB" b="1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Due to the asymmetry of information, sellers </a:t>
            </a:r>
            <a:r>
              <a:rPr lang="en-GB" dirty="0" smtClean="0"/>
              <a:t>cannot </a:t>
            </a:r>
            <a:r>
              <a:rPr lang="en-GB" sz="2800" dirty="0" smtClean="0">
                <a:solidFill>
                  <a:schemeClr val="tx1"/>
                </a:solidFill>
              </a:rPr>
              <a:t>sell the high 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quality products at high prices even though the buyers would be willing 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to pay more if they could verify the quality of the car. </a:t>
            </a:r>
          </a:p>
          <a:p>
            <a:endParaRPr lang="en-GB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71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6233"/>
            <a:ext cx="10515600" cy="1325563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 Used car exercise 2: </a:t>
            </a:r>
            <a:endParaRPr lang="en-GB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2" y="1721796"/>
                <a:ext cx="8946541" cy="4526603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Assume now that cars have </a:t>
                </a:r>
                <a:r>
                  <a:rPr lang="en-GB" dirty="0"/>
                  <a:t>quality uniformly </a:t>
                </a:r>
                <a:r>
                  <a:rPr lang="en-GB" dirty="0" smtClean="0"/>
                  <a:t>distributed</a:t>
                </a:r>
                <a:r>
                  <a:rPr lang="en-GB" dirty="0"/>
                  <a:t> </a:t>
                </a:r>
                <a:r>
                  <a:rPr lang="en-GB" dirty="0" smtClean="0"/>
                  <a:t>in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GB" dirty="0" smtClean="0"/>
                  <a:t> [1,2]. The </a:t>
                </a:r>
                <a:r>
                  <a:rPr lang="en-GB" dirty="0"/>
                  <a:t>seller privately knows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</m:t>
                    </m:r>
                  </m:oMath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Seller’s utility from owning the car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GB" dirty="0" smtClean="0"/>
                  <a:t>, while a buyer’s </a:t>
                </a:r>
              </a:p>
              <a:p>
                <a:pPr marL="0" indent="0">
                  <a:buNone/>
                </a:pPr>
                <a:r>
                  <a:rPr lang="en-GB" dirty="0" smtClean="0"/>
                  <a:t>valuation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endParaRPr lang="en-GB" dirty="0"/>
              </a:p>
              <a:p>
                <a:r>
                  <a:rPr lang="en-GB" dirty="0" smtClean="0"/>
                  <a:t>Under these assumptions, it is socially efficient that the car is </a:t>
                </a:r>
              </a:p>
              <a:p>
                <a:pPr marL="0" indent="0">
                  <a:buNone/>
                </a:pPr>
                <a:r>
                  <a:rPr lang="en-GB" dirty="0" smtClean="0"/>
                  <a:t>sold (buyer always values any given car more than the seller).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1721796"/>
                <a:ext cx="8946541" cy="4526603"/>
              </a:xfrm>
              <a:blipFill rotWithShape="0">
                <a:blip r:embed="rId2"/>
                <a:stretch>
                  <a:fillRect l="-1226" b="-21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73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Can you solve for the equilibrium price,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and the quality of cars </a:t>
                </a:r>
              </a:p>
              <a:p>
                <a:pPr marL="0" indent="0">
                  <a:buNone/>
                </a:pPr>
                <a:r>
                  <a:rPr lang="en-GB" dirty="0" smtClean="0"/>
                  <a:t>traded? 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r>
                  <a:rPr lang="en-GB" dirty="0" smtClean="0"/>
                  <a:t>Clue: if equilibrium price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GB" dirty="0" smtClean="0"/>
                  <a:t>what is the average quality of cars that </a:t>
                </a:r>
              </a:p>
              <a:p>
                <a:pPr marL="0" indent="0">
                  <a:buNone/>
                </a:pPr>
                <a:r>
                  <a:rPr lang="en-GB" dirty="0" smtClean="0"/>
                  <a:t>are sold? 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206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693" y="890323"/>
            <a:ext cx="9670291" cy="56139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accent2"/>
                </a:solidFill>
                <a:ea typeface="Cambria Math" panose="02040503050406030204" pitchFamily="18" charset="0"/>
              </a:rPr>
              <a:t> </a:t>
            </a:r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/>
              <a:t>equilibrium is such that there is a critical </a:t>
            </a:r>
            <a:r>
              <a:rPr lang="en-GB" dirty="0" smtClean="0"/>
              <a:t>value of quality </a:t>
            </a:r>
          </a:p>
          <a:p>
            <a:pPr marL="0" indent="0">
              <a:buNone/>
            </a:pPr>
            <a:r>
              <a:rPr lang="en-GB" dirty="0" smtClean="0"/>
              <a:t>below </a:t>
            </a:r>
            <a:r>
              <a:rPr lang="en-GB" dirty="0"/>
              <a:t>which </a:t>
            </a:r>
            <a:r>
              <a:rPr lang="en-GB" dirty="0" smtClean="0"/>
              <a:t>cars are </a:t>
            </a:r>
            <a:r>
              <a:rPr lang="en-GB" dirty="0"/>
              <a:t>sold, and higher quality cars </a:t>
            </a:r>
            <a:r>
              <a:rPr lang="en-GB" dirty="0" smtClean="0"/>
              <a:t>owners will </a:t>
            </a:r>
          </a:p>
          <a:p>
            <a:pPr marL="0" indent="0">
              <a:buNone/>
            </a:pPr>
            <a:r>
              <a:rPr lang="en-GB" dirty="0" smtClean="0"/>
              <a:t>quit the sales market: </a:t>
            </a:r>
            <a:endParaRPr lang="en-GB" dirty="0"/>
          </a:p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</a:rPr>
              <a:t>``market unravelling’’</a:t>
            </a:r>
          </a:p>
          <a:p>
            <a:pPr marL="0" indent="0">
              <a:buNone/>
            </a:pPr>
            <a:endParaRPr lang="en-GB" dirty="0" smtClean="0">
              <a:ea typeface="Cambria Math" panose="02040503050406030204" pitchFamily="18" charset="0"/>
            </a:endParaRPr>
          </a:p>
          <a:p>
            <a:r>
              <a:rPr lang="en-GB" dirty="0" smtClean="0">
                <a:ea typeface="Cambria Math" panose="02040503050406030204" pitchFamily="18" charset="0"/>
              </a:rPr>
              <a:t>The distribution </a:t>
            </a:r>
            <a:r>
              <a:rPr lang="en-GB" dirty="0">
                <a:ea typeface="Cambria Math" panose="02040503050406030204" pitchFamily="18" charset="0"/>
              </a:rPr>
              <a:t>of cars </a:t>
            </a:r>
            <a:r>
              <a:rPr lang="en-GB" dirty="0" smtClean="0">
                <a:ea typeface="Cambria Math" panose="02040503050406030204" pitchFamily="18" charset="0"/>
              </a:rPr>
              <a:t>that are actually for sale </a:t>
            </a:r>
            <a:r>
              <a:rPr lang="en-GB" dirty="0">
                <a:ea typeface="Cambria Math" panose="02040503050406030204" pitchFamily="18" charset="0"/>
              </a:rPr>
              <a:t>are worse than </a:t>
            </a:r>
            <a:endParaRPr lang="en-GB" dirty="0" smtClean="0">
              <a:ea typeface="Cambria Math" panose="02040503050406030204" pitchFamily="18" charset="0"/>
            </a:endParaRPr>
          </a:p>
          <a:p>
            <a:pPr marL="0" indent="0">
              <a:buNone/>
            </a:pPr>
            <a:r>
              <a:rPr lang="en-GB" dirty="0" smtClean="0">
                <a:ea typeface="Cambria Math" panose="02040503050406030204" pitchFamily="18" charset="0"/>
              </a:rPr>
              <a:t>the </a:t>
            </a:r>
            <a:r>
              <a:rPr lang="en-GB" dirty="0">
                <a:ea typeface="Cambria Math" panose="02040503050406030204" pitchFamily="18" charset="0"/>
              </a:rPr>
              <a:t>distribution of </a:t>
            </a:r>
            <a:r>
              <a:rPr lang="en-GB" dirty="0" smtClean="0">
                <a:ea typeface="Cambria Math" panose="02040503050406030204" pitchFamily="18" charset="0"/>
              </a:rPr>
              <a:t>cars in the population. </a:t>
            </a:r>
            <a:endParaRPr lang="en-GB" dirty="0">
              <a:ea typeface="Cambria Math" panose="02040503050406030204" pitchFamily="18" charset="0"/>
            </a:endParaRPr>
          </a:p>
          <a:p>
            <a:r>
              <a:rPr lang="en-GB" dirty="0" smtClean="0"/>
              <a:t>As buyers are rational, they take this into account and discount</a:t>
            </a:r>
          </a:p>
          <a:p>
            <a:pPr marL="0" indent="0">
              <a:buNone/>
            </a:pPr>
            <a:r>
              <a:rPr lang="en-GB" dirty="0" smtClean="0"/>
              <a:t>the value of cars that are up for sale. 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25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/>
            </a:r>
            <a:br>
              <a:rPr lang="en-GB" dirty="0" smtClean="0">
                <a:solidFill>
                  <a:schemeClr val="accent2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When adverse selection is present…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919" y="1454922"/>
            <a:ext cx="10515600" cy="4351338"/>
          </a:xfrm>
        </p:spPr>
        <p:txBody>
          <a:bodyPr>
            <a:normAutofit fontScale="775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Buyers or </a:t>
            </a:r>
            <a:r>
              <a:rPr lang="en-GB" dirty="0"/>
              <a:t>sellers would, on average, be </a:t>
            </a:r>
            <a:r>
              <a:rPr lang="en-GB" dirty="0" smtClean="0"/>
              <a:t>better </a:t>
            </a:r>
            <a:r>
              <a:rPr lang="en-GB" dirty="0"/>
              <a:t>off trading with someone selected at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random </a:t>
            </a:r>
            <a:r>
              <a:rPr lang="en-GB" dirty="0"/>
              <a:t>from the population than with those </a:t>
            </a:r>
            <a:r>
              <a:rPr lang="en-GB" dirty="0" smtClean="0"/>
              <a:t>who </a:t>
            </a:r>
            <a:r>
              <a:rPr lang="en-GB" dirty="0"/>
              <a:t>volunteer to trade. </a:t>
            </a:r>
          </a:p>
          <a:p>
            <a:endParaRPr lang="en-GB" dirty="0" smtClean="0"/>
          </a:p>
          <a:p>
            <a:r>
              <a:rPr lang="en-GB" dirty="0" smtClean="0"/>
              <a:t>Bad </a:t>
            </a:r>
            <a:r>
              <a:rPr lang="en-GB" dirty="0"/>
              <a:t>quality products are overpriced and good quality products are under priced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Good quality products are crowded out </a:t>
            </a:r>
            <a:r>
              <a:rPr lang="en-GB" dirty="0"/>
              <a:t>from the market.</a:t>
            </a:r>
          </a:p>
          <a:p>
            <a:endParaRPr lang="en-GB" dirty="0" smtClean="0"/>
          </a:p>
          <a:p>
            <a:r>
              <a:rPr lang="en-GB" dirty="0" smtClean="0"/>
              <a:t>Buyers anticipate that the sellers who are eager to trade are those who have bad quality. </a:t>
            </a:r>
          </a:p>
          <a:p>
            <a:endParaRPr lang="en-GB" dirty="0"/>
          </a:p>
          <a:p>
            <a:r>
              <a:rPr lang="en-GB" dirty="0" smtClean="0"/>
              <a:t>When unravelling is extreme: no trade at </a:t>
            </a:r>
            <a:r>
              <a:rPr lang="en-GB" dirty="0" smtClean="0"/>
              <a:t>all can happen!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71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30" y="168512"/>
            <a:ext cx="9404723" cy="1400530"/>
          </a:xfrm>
        </p:spPr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  <a:latin typeface="+mn-lt"/>
              </a:rPr>
              <a:t>Labor</a:t>
            </a:r>
            <a:r>
              <a:rPr lang="en-GB" dirty="0" smtClean="0">
                <a:solidFill>
                  <a:srgbClr val="FF0000"/>
                </a:solidFill>
                <a:latin typeface="+mn-lt"/>
              </a:rPr>
              <a:t> market exercise: 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387" y="1373297"/>
            <a:ext cx="8946541" cy="5002789"/>
          </a:xfrm>
        </p:spPr>
        <p:txBody>
          <a:bodyPr>
            <a:normAutofit/>
          </a:bodyPr>
          <a:lstStyle/>
          <a:p>
            <a:r>
              <a:rPr lang="en-GB" dirty="0" smtClean="0"/>
              <a:t>Consider a competitive market where half of the job </a:t>
            </a:r>
          </a:p>
          <a:p>
            <a:pPr marL="0" indent="0">
              <a:buNone/>
            </a:pPr>
            <a:r>
              <a:rPr lang="en-GB" dirty="0"/>
              <a:t>s</a:t>
            </a:r>
            <a:r>
              <a:rPr lang="en-GB" dirty="0" smtClean="0"/>
              <a:t>eekers are skilled, while half are unskilled. </a:t>
            </a:r>
          </a:p>
          <a:p>
            <a:r>
              <a:rPr lang="en-GB" dirty="0" smtClean="0"/>
              <a:t>Employers value skilled workers at 6, unskilled ones at 2.</a:t>
            </a:r>
          </a:p>
          <a:p>
            <a:r>
              <a:rPr lang="en-GB" dirty="0" smtClean="0"/>
              <a:t>Skilled workers would earn 3 while unskilled workers </a:t>
            </a:r>
          </a:p>
          <a:p>
            <a:pPr marL="0" indent="0">
              <a:buNone/>
            </a:pPr>
            <a:r>
              <a:rPr lang="en-GB" dirty="0" smtClean="0"/>
              <a:t>would earn 1 by instead working at home.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If only workers know their type, what would be the market outcome?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36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01629"/>
          </a:xfrm>
        </p:spPr>
        <p:txBody>
          <a:bodyPr>
            <a:normAutofit/>
          </a:bodyPr>
          <a:lstStyle/>
          <a:p>
            <a:r>
              <a:rPr lang="en-GB" b="1" i="0" dirty="0" smtClean="0">
                <a:solidFill>
                  <a:srgbClr val="FF0000"/>
                </a:solidFill>
              </a:rPr>
              <a:t>Adverse selection in insurance market:</a:t>
            </a:r>
            <a:endParaRPr lang="en-GB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03312" y="1354348"/>
                <a:ext cx="8946541" cy="4894052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GB" dirty="0" smtClean="0"/>
                  <a:t>Assume insurance companies priced insurance according 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:r>
                  <a:rPr lang="en-GB" dirty="0" smtClean="0"/>
                  <a:t>to average risk in population.</a:t>
                </a:r>
              </a:p>
              <a:p>
                <a:r>
                  <a:rPr lang="en-GB" dirty="0" smtClean="0"/>
                  <a:t>Only the people with risk above that average level will buy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/>
                  <a:t>average risk in the </a:t>
                </a:r>
                <a:r>
                  <a:rPr lang="en-GB" dirty="0" err="1" smtClean="0"/>
                  <a:t>insuree</a:t>
                </a:r>
                <a:r>
                  <a:rPr lang="en-GB" dirty="0" smtClean="0"/>
                  <a:t> </a:t>
                </a:r>
                <a:r>
                  <a:rPr lang="en-GB" dirty="0"/>
                  <a:t>pool </a:t>
                </a:r>
                <a:r>
                  <a:rPr lang="en-GB" dirty="0" smtClean="0"/>
                  <a:t>is higher than that </a:t>
                </a:r>
                <a:r>
                  <a:rPr lang="en-GB" dirty="0"/>
                  <a:t>in </a:t>
                </a: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general population. The prices adjust!</a:t>
                </a:r>
              </a:p>
              <a:p>
                <a:r>
                  <a:rPr lang="en-GB" dirty="0"/>
                  <a:t>This means low risk consumers do not find it </a:t>
                </a:r>
                <a:r>
                  <a:rPr lang="en-GB" dirty="0" smtClean="0"/>
                  <a:t>in their interest to </a:t>
                </a:r>
              </a:p>
              <a:p>
                <a:pPr marL="0" indent="0">
                  <a:buNone/>
                </a:pPr>
                <a:r>
                  <a:rPr lang="en-GB" dirty="0" smtClean="0"/>
                  <a:t>buy</a:t>
                </a:r>
                <a:r>
                  <a:rPr lang="en-GB" dirty="0"/>
                  <a:t>, </a:t>
                </a:r>
                <a:r>
                  <a:rPr lang="en-GB" dirty="0" smtClean="0"/>
                  <a:t>and leave </a:t>
                </a:r>
                <a:r>
                  <a:rPr lang="en-GB" dirty="0"/>
                  <a:t>the market</a:t>
                </a:r>
                <a:r>
                  <a:rPr lang="en-GB" dirty="0" smtClean="0"/>
                  <a:t>.</a:t>
                </a:r>
                <a:endParaRPr lang="en-GB" dirty="0"/>
              </a:p>
              <a:p>
                <a:r>
                  <a:rPr lang="en-GB" dirty="0"/>
                  <a:t>The insurance companies face a worse population </a:t>
                </a:r>
                <a:r>
                  <a:rPr lang="en-GB" dirty="0" smtClean="0"/>
                  <a:t>and</a:t>
                </a:r>
              </a:p>
              <a:p>
                <a:pPr marL="0" indent="0">
                  <a:buNone/>
                </a:pPr>
                <a:r>
                  <a:rPr lang="en-GB" dirty="0" smtClean="0"/>
                  <a:t>need </a:t>
                </a:r>
                <a:r>
                  <a:rPr lang="en-GB" dirty="0"/>
                  <a:t>to increase the </a:t>
                </a:r>
                <a:r>
                  <a:rPr lang="en-GB" dirty="0" smtClean="0"/>
                  <a:t>price further. Then, </a:t>
                </a:r>
                <a:r>
                  <a:rPr lang="en-GB" dirty="0"/>
                  <a:t>m</a:t>
                </a:r>
                <a:r>
                  <a:rPr lang="en-GB" dirty="0" smtClean="0"/>
                  <a:t>ore of the less risky </a:t>
                </a:r>
              </a:p>
              <a:p>
                <a:pPr marL="0" indent="0">
                  <a:buNone/>
                </a:pPr>
                <a:r>
                  <a:rPr lang="en-GB" dirty="0" smtClean="0"/>
                  <a:t>people leave</a:t>
                </a:r>
                <a:r>
                  <a:rPr lang="en-GB" dirty="0"/>
                  <a:t>, and so on… </a:t>
                </a:r>
                <a:r>
                  <a:rPr lang="en-GB" b="1" dirty="0">
                    <a:solidFill>
                      <a:srgbClr val="FF0000"/>
                    </a:solidFill>
                  </a:rPr>
                  <a:t>“death spiral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’’ .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 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1354348"/>
                <a:ext cx="8946541" cy="4894052"/>
              </a:xfrm>
              <a:blipFill rotWithShape="0">
                <a:blip r:embed="rId2"/>
                <a:stretch>
                  <a:fillRect l="-1226" t="-1868" r="-10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4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Insurance market exercise: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Consider a pool of demanders of health insurance in a competitive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market where insurance </a:t>
            </a:r>
            <a:r>
              <a:rPr lang="en-GB" dirty="0"/>
              <a:t>is </a:t>
            </a:r>
            <a:r>
              <a:rPr lang="en-GB" dirty="0" smtClean="0"/>
              <a:t>priced fairly and </a:t>
            </a:r>
            <a:r>
              <a:rPr lang="en-GB" dirty="0"/>
              <a:t>individuals privately know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their </a:t>
            </a:r>
            <a:r>
              <a:rPr lang="en-GB" dirty="0"/>
              <a:t>risk type</a:t>
            </a:r>
            <a:r>
              <a:rPr lang="en-GB" dirty="0" smtClean="0"/>
              <a:t>. </a:t>
            </a:r>
          </a:p>
          <a:p>
            <a:pPr marL="0" indent="0">
              <a:buNone/>
            </a:pPr>
            <a:r>
              <a:rPr lang="en-GB" dirty="0" smtClean="0"/>
              <a:t>(Assume that companies can only offer a single price and single </a:t>
            </a:r>
          </a:p>
          <a:p>
            <a:pPr marL="0" indent="0">
              <a:buNone/>
            </a:pPr>
            <a:r>
              <a:rPr lang="en-GB" dirty="0"/>
              <a:t>i</a:t>
            </a:r>
            <a:r>
              <a:rPr lang="en-GB" dirty="0" smtClean="0"/>
              <a:t>nsurance level.)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Assume </a:t>
            </a:r>
            <a:r>
              <a:rPr lang="en-GB" dirty="0"/>
              <a:t>there are 3 risk types of individuals in population, in equal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proportion</a:t>
            </a:r>
            <a:r>
              <a:rPr lang="en-GB" dirty="0"/>
              <a:t>. The expected health costs per year of each type is 15000,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6000 and </a:t>
            </a:r>
            <a:r>
              <a:rPr lang="en-GB" dirty="0"/>
              <a:t>0. </a:t>
            </a:r>
            <a:r>
              <a:rPr lang="en-GB" dirty="0" smtClean="0"/>
              <a:t>Solve for the market outcome. 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685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Outline: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742536"/>
            <a:ext cx="8946541" cy="45058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Introduction to asymmetric information: lemons problem. </a:t>
            </a:r>
          </a:p>
          <a:p>
            <a:endParaRPr lang="en-GB" dirty="0" smtClean="0"/>
          </a:p>
          <a:p>
            <a:r>
              <a:rPr lang="en-GB" dirty="0" smtClean="0"/>
              <a:t>Adverse selection in used car market, labour and insurance </a:t>
            </a:r>
          </a:p>
          <a:p>
            <a:pPr marL="0" indent="0">
              <a:buNone/>
            </a:pPr>
            <a:r>
              <a:rPr lang="en-GB" dirty="0" smtClean="0"/>
              <a:t>markets. 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32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Overcoming adverse selection: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6914"/>
            <a:ext cx="10515600" cy="46051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Markets have evolved to find ways to alleviate adverse </a:t>
            </a:r>
            <a:r>
              <a:rPr lang="en-GB" dirty="0"/>
              <a:t>selection</a:t>
            </a:r>
            <a:r>
              <a:rPr lang="en-GB" dirty="0" smtClean="0"/>
              <a:t>, and </a:t>
            </a:r>
            <a:r>
              <a:rPr lang="en-GB" dirty="0"/>
              <a:t>market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trade does </a:t>
            </a:r>
            <a:r>
              <a:rPr lang="en-GB" dirty="0"/>
              <a:t>take place  </a:t>
            </a:r>
            <a:r>
              <a:rPr lang="en-GB" dirty="0" smtClean="0"/>
              <a:t>at </a:t>
            </a:r>
            <a:r>
              <a:rPr lang="en-GB" dirty="0"/>
              <a:t>different prices: </a:t>
            </a:r>
          </a:p>
          <a:p>
            <a:r>
              <a:rPr lang="en-GB" dirty="0" smtClean="0"/>
              <a:t>Electronics: warranties. </a:t>
            </a:r>
          </a:p>
          <a:p>
            <a:r>
              <a:rPr lang="en-GB" dirty="0" smtClean="0"/>
              <a:t>Before buying a house: paying for a buyer’s survey.</a:t>
            </a:r>
          </a:p>
          <a:p>
            <a:r>
              <a:rPr lang="en-GB" dirty="0" smtClean="0"/>
              <a:t>In car insurance:  the buyer’s previous claim history.  </a:t>
            </a:r>
          </a:p>
          <a:p>
            <a:r>
              <a:rPr lang="en-GB" dirty="0" smtClean="0"/>
              <a:t>In </a:t>
            </a:r>
            <a:r>
              <a:rPr lang="en-GB" dirty="0"/>
              <a:t>health insurance: </a:t>
            </a:r>
            <a:r>
              <a:rPr lang="en-GB" dirty="0" smtClean="0"/>
              <a:t>Group </a:t>
            </a:r>
            <a:r>
              <a:rPr lang="en-GB" dirty="0"/>
              <a:t>insurance plans- employers. </a:t>
            </a:r>
            <a:r>
              <a:rPr lang="en-GB" dirty="0" smtClean="0"/>
              <a:t>Affordable </a:t>
            </a:r>
            <a:r>
              <a:rPr lang="en-GB" dirty="0"/>
              <a:t>care act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(</a:t>
            </a:r>
            <a:r>
              <a:rPr lang="en-GB" dirty="0"/>
              <a:t>Obama care) </a:t>
            </a:r>
            <a:endParaRPr lang="en-GB" dirty="0" smtClean="0"/>
          </a:p>
          <a:p>
            <a:r>
              <a:rPr lang="en-GB" dirty="0"/>
              <a:t>In used </a:t>
            </a:r>
            <a:r>
              <a:rPr lang="en-GB" dirty="0" smtClean="0"/>
              <a:t>car market:</a:t>
            </a:r>
            <a:endParaRPr lang="en-GB" dirty="0"/>
          </a:p>
          <a:p>
            <a:pPr marL="262800" indent="0">
              <a:buNone/>
            </a:pPr>
            <a:r>
              <a:rPr lang="en-GB" dirty="0"/>
              <a:t>Warranties, Glass’s guide, Service history, mileage, MOT history. </a:t>
            </a:r>
          </a:p>
          <a:p>
            <a:r>
              <a:rPr lang="en-GB" dirty="0" smtClean="0"/>
              <a:t> Internet reviews! </a:t>
            </a:r>
            <a:r>
              <a:rPr lang="en-GB" dirty="0" err="1" smtClean="0"/>
              <a:t>Tripadvisor</a:t>
            </a:r>
            <a:r>
              <a:rPr lang="en-GB" dirty="0" smtClean="0"/>
              <a:t>, amazon, </a:t>
            </a:r>
            <a:r>
              <a:rPr lang="en-GB" dirty="0" err="1" smtClean="0"/>
              <a:t>ebay</a:t>
            </a:r>
            <a:r>
              <a:rPr lang="en-GB" dirty="0" smtClean="0"/>
              <a:t>…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04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/>
            </a:r>
            <a:br>
              <a:rPr lang="en-GB" b="1" dirty="0" smtClean="0">
                <a:solidFill>
                  <a:schemeClr val="accent2"/>
                </a:solidFill>
              </a:rPr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901337"/>
            <a:ext cx="8946541" cy="53470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GB" dirty="0" smtClean="0"/>
              <a:t>There </a:t>
            </a:r>
            <a:r>
              <a:rPr lang="en-GB" dirty="0"/>
              <a:t>are ways for privately-informed individuals to </a:t>
            </a:r>
            <a:r>
              <a:rPr lang="en-GB" dirty="0" smtClean="0"/>
              <a:t>self-</a:t>
            </a:r>
          </a:p>
          <a:p>
            <a:pPr marL="0" indent="0">
              <a:buNone/>
            </a:pPr>
            <a:r>
              <a:rPr lang="en-GB" dirty="0" smtClean="0"/>
              <a:t>select</a:t>
            </a:r>
            <a:r>
              <a:rPr lang="en-GB" dirty="0"/>
              <a:t>, i.e. to </a:t>
            </a:r>
            <a:r>
              <a:rPr lang="en-GB" dirty="0">
                <a:solidFill>
                  <a:srgbClr val="FF0000"/>
                </a:solidFill>
              </a:rPr>
              <a:t>credibly reveal their private information. 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Key idea</a:t>
            </a:r>
            <a:r>
              <a:rPr lang="en-GB" b="1" dirty="0"/>
              <a:t>: price varies with some other observable </a:t>
            </a: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component </a:t>
            </a:r>
            <a:r>
              <a:rPr lang="en-GB" b="1" dirty="0"/>
              <a:t>of the </a:t>
            </a:r>
            <a:r>
              <a:rPr lang="en-GB" b="1" dirty="0" smtClean="0"/>
              <a:t>transaction.</a:t>
            </a:r>
            <a:endParaRPr lang="en-GB" b="1" dirty="0"/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53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36470"/>
            <a:ext cx="10515600" cy="5040494"/>
          </a:xfrm>
        </p:spPr>
        <p:txBody>
          <a:bodyPr/>
          <a:lstStyle/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>
              <a:buFont typeface="+mj-lt"/>
              <a:buAutoNum type="arabicPeriod"/>
            </a:pPr>
            <a:r>
              <a:rPr lang="en-GB" b="1" dirty="0">
                <a:solidFill>
                  <a:srgbClr val="FF0000"/>
                </a:solidFill>
              </a:rPr>
              <a:t>Signalling: </a:t>
            </a:r>
            <a:r>
              <a:rPr lang="en-GB" dirty="0"/>
              <a:t>informed party moves first to credibly reveal information about the private </a:t>
            </a:r>
            <a:r>
              <a:rPr lang="en-GB" dirty="0" smtClean="0"/>
              <a:t>type</a:t>
            </a:r>
            <a:r>
              <a:rPr lang="en-GB" dirty="0"/>
              <a:t> </a:t>
            </a:r>
            <a:r>
              <a:rPr lang="en-GB" dirty="0" smtClean="0"/>
              <a:t>(by using costly signals!)</a:t>
            </a:r>
            <a:endParaRPr lang="en-GB" b="1" dirty="0">
              <a:solidFill>
                <a:schemeClr val="accent2"/>
              </a:solidFill>
            </a:endParaRPr>
          </a:p>
          <a:p>
            <a:pPr>
              <a:buFont typeface="+mj-lt"/>
              <a:buAutoNum type="arabicPeriod"/>
            </a:pPr>
            <a:r>
              <a:rPr lang="en-GB" b="1" dirty="0">
                <a:solidFill>
                  <a:srgbClr val="FF0000"/>
                </a:solidFill>
              </a:rPr>
              <a:t>Screening: </a:t>
            </a:r>
            <a:r>
              <a:rPr lang="en-GB" dirty="0"/>
              <a:t>uninformed party makes contract offers which will lead to self selection by the informed party. </a:t>
            </a:r>
            <a:endParaRPr lang="en-GB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When both methods are available, which one is used depends on the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historical</a:t>
            </a:r>
            <a:r>
              <a:rPr lang="en-GB" dirty="0"/>
              <a:t>, cultural or institutional context of the transaction.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056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965" y="363151"/>
            <a:ext cx="9404723" cy="1400530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Summary of the lecture: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0955" y="1484507"/>
            <a:ext cx="8946541" cy="4195481"/>
          </a:xfrm>
        </p:spPr>
        <p:txBody>
          <a:bodyPr>
            <a:normAutofit fontScale="925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Sources of the lemons problem and how it leads to adverse </a:t>
            </a:r>
          </a:p>
          <a:p>
            <a:pPr marL="0" indent="0">
              <a:buNone/>
            </a:pPr>
            <a:r>
              <a:rPr lang="en-GB" dirty="0" smtClean="0"/>
              <a:t>selection.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How </a:t>
            </a:r>
            <a:r>
              <a:rPr lang="en-GB" dirty="0"/>
              <a:t>adverse selection </a:t>
            </a:r>
            <a:r>
              <a:rPr lang="en-GB" dirty="0" smtClean="0"/>
              <a:t>leads to market failure.</a:t>
            </a:r>
          </a:p>
          <a:p>
            <a:endParaRPr lang="en-GB" dirty="0"/>
          </a:p>
          <a:p>
            <a:r>
              <a:rPr lang="en-GB" dirty="0" smtClean="0"/>
              <a:t>Examples of adverse selection in markets.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Signalling and screening as a way to overcome adverse </a:t>
            </a:r>
          </a:p>
          <a:p>
            <a:pPr marL="0" indent="0">
              <a:buNone/>
            </a:pPr>
            <a:r>
              <a:rPr lang="en-GB" dirty="0" smtClean="0"/>
              <a:t>selection.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53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Information </a:t>
            </a:r>
            <a:r>
              <a:rPr lang="en-GB" b="1" dirty="0" smtClean="0">
                <a:solidFill>
                  <a:srgbClr val="FF0000"/>
                </a:solidFill>
              </a:rPr>
              <a:t>Economics: </a:t>
            </a:r>
            <a:r>
              <a:rPr lang="en-GB" dirty="0" smtClean="0">
                <a:solidFill>
                  <a:srgbClr val="FF0000"/>
                </a:solidFill>
              </a:rPr>
              <a:t>	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Information economics deals broadly with</a:t>
            </a:r>
            <a:r>
              <a:rPr lang="en-GB" dirty="0"/>
              <a:t> </a:t>
            </a:r>
            <a:r>
              <a:rPr lang="en-GB" dirty="0" smtClean="0"/>
              <a:t>the </a:t>
            </a:r>
            <a:r>
              <a:rPr lang="en-GB" dirty="0"/>
              <a:t>p</a:t>
            </a:r>
            <a:r>
              <a:rPr lang="en-GB" dirty="0" smtClean="0"/>
              <a:t>resence of </a:t>
            </a:r>
          </a:p>
          <a:p>
            <a:pPr marL="0" indent="0">
              <a:buNone/>
            </a:pPr>
            <a:r>
              <a:rPr lang="en-GB" dirty="0" smtClean="0"/>
              <a:t>asymmetric information in markets, and ways to overcome the </a:t>
            </a:r>
          </a:p>
          <a:p>
            <a:pPr marL="0" indent="0">
              <a:buNone/>
            </a:pPr>
            <a:r>
              <a:rPr lang="en-GB" dirty="0" smtClean="0"/>
              <a:t>inefficiencies caused by these informational frictions through </a:t>
            </a:r>
          </a:p>
          <a:p>
            <a:pPr marL="0" indent="0">
              <a:buNone/>
            </a:pPr>
            <a:r>
              <a:rPr lang="en-GB" dirty="0" smtClean="0"/>
              <a:t>institutions or design of contracts. 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534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1153" y="1147313"/>
            <a:ext cx="9376424" cy="447710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Some products, i.e. coca cola, are identical everywhere </a:t>
            </a:r>
            <a:r>
              <a:rPr lang="en-US" dirty="0"/>
              <a:t>in the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world: brand ensures quality.</a:t>
            </a:r>
          </a:p>
          <a:p>
            <a:r>
              <a:rPr lang="en-US" dirty="0" smtClean="0"/>
              <a:t>However, in many cases sellers </a:t>
            </a:r>
            <a:r>
              <a:rPr lang="en-US" dirty="0"/>
              <a:t>offer a product </a:t>
            </a:r>
            <a:r>
              <a:rPr lang="en-US" dirty="0" smtClean="0"/>
              <a:t>or service whose </a:t>
            </a:r>
          </a:p>
          <a:p>
            <a:pPr marL="0" indent="0">
              <a:buNone/>
            </a:pPr>
            <a:r>
              <a:rPr lang="en-US" dirty="0" smtClean="0"/>
              <a:t>quality cannot be easily judged before purchase.  </a:t>
            </a:r>
          </a:p>
          <a:p>
            <a:r>
              <a:rPr lang="en-US" dirty="0" smtClean="0"/>
              <a:t>Informational distortions are costly:  when the buyer doesn’t </a:t>
            </a:r>
          </a:p>
          <a:p>
            <a:pPr marL="0" indent="0">
              <a:buNone/>
            </a:pPr>
            <a:r>
              <a:rPr lang="en-US" dirty="0" smtClean="0"/>
              <a:t>have enough information, he will be hesitant to buy.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dirty="0" smtClean="0"/>
              <a:t>May mean the markets cannot function properly=&gt; </a:t>
            </a:r>
            <a:r>
              <a:rPr lang="en-US" dirty="0" smtClean="0"/>
              <a:t>leads </a:t>
            </a:r>
            <a:r>
              <a:rPr lang="en-US" dirty="0" smtClean="0"/>
              <a:t>to </a:t>
            </a:r>
          </a:p>
          <a:p>
            <a:pPr marL="0" indent="0">
              <a:buNone/>
            </a:pPr>
            <a:r>
              <a:rPr lang="en-US" dirty="0" smtClean="0"/>
              <a:t>market failure.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2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Lemons problem : used car market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498" y="1931868"/>
            <a:ext cx="5594349" cy="419576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801335" y="2747692"/>
            <a:ext cx="39305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term </a:t>
            </a:r>
            <a:r>
              <a:rPr lang="en-GB" sz="2000" dirty="0"/>
              <a:t>was first defined </a:t>
            </a:r>
            <a:r>
              <a:rPr lang="en-GB" sz="2000" dirty="0" smtClean="0"/>
              <a:t>in </a:t>
            </a:r>
            <a:r>
              <a:rPr lang="en-GB" sz="2000" dirty="0" err="1" smtClean="0"/>
              <a:t>Akerlof</a:t>
            </a:r>
            <a:r>
              <a:rPr lang="en-GB" sz="2000" dirty="0" smtClean="0"/>
              <a:t> </a:t>
            </a:r>
            <a:r>
              <a:rPr lang="en-GB" sz="2000" dirty="0"/>
              <a:t>(1970) </a:t>
            </a:r>
            <a:r>
              <a:rPr lang="en-GB" sz="2000" dirty="0" smtClean="0"/>
              <a:t>``The Market for Lemons’’, </a:t>
            </a:r>
            <a:r>
              <a:rPr lang="en-GB" sz="2000" dirty="0"/>
              <a:t>who later won the Nobel prize for his famous </a:t>
            </a:r>
            <a:r>
              <a:rPr lang="en-GB" sz="2000" dirty="0" smtClean="0"/>
              <a:t>work</a:t>
            </a:r>
            <a:r>
              <a:rPr lang="en-GB" sz="2000" dirty="0"/>
              <a:t> </a:t>
            </a:r>
            <a:r>
              <a:rPr lang="en-GB" sz="2000" dirty="0" smtClean="0"/>
              <a:t>in 2001.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2463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br>
              <a:rPr lang="en-GB" dirty="0" smtClean="0"/>
            </a:br>
            <a:r>
              <a:rPr lang="en-GB" sz="3600" dirty="0" smtClean="0"/>
              <a:t>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1" y="931484"/>
            <a:ext cx="11769634" cy="528816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 </a:t>
            </a:r>
            <a:r>
              <a:rPr lang="en-GB" dirty="0"/>
              <a:t>potential buyer of a </a:t>
            </a:r>
            <a:r>
              <a:rPr lang="en-GB" dirty="0" smtClean="0"/>
              <a:t>used car has very </a:t>
            </a:r>
            <a:r>
              <a:rPr lang="en-GB" dirty="0"/>
              <a:t>little knowledge </a:t>
            </a:r>
            <a:r>
              <a:rPr lang="en-GB" dirty="0" smtClean="0"/>
              <a:t>about  the car, </a:t>
            </a:r>
            <a:r>
              <a:rPr lang="en-GB" dirty="0"/>
              <a:t>and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any potential problems</a:t>
            </a:r>
            <a:r>
              <a:rPr lang="en-GB" dirty="0"/>
              <a:t>. </a:t>
            </a:r>
            <a:r>
              <a:rPr lang="en-GB" dirty="0" smtClean="0"/>
              <a:t>On the other hand, the seller knows a lot about the car! </a:t>
            </a:r>
          </a:p>
          <a:p>
            <a:endParaRPr lang="en-GB" dirty="0" smtClean="0"/>
          </a:p>
          <a:p>
            <a:r>
              <a:rPr lang="en-GB" dirty="0" smtClean="0"/>
              <a:t>Owners of </a:t>
            </a:r>
            <a:r>
              <a:rPr lang="en-GB" dirty="0"/>
              <a:t>cars having </a:t>
            </a:r>
            <a:r>
              <a:rPr lang="en-GB" dirty="0" smtClean="0"/>
              <a:t>invisible defects are expected to be more willing to </a:t>
            </a:r>
            <a:r>
              <a:rPr lang="en-GB" dirty="0"/>
              <a:t>sell. </a:t>
            </a:r>
          </a:p>
          <a:p>
            <a:endParaRPr lang="en-GB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Adverse </a:t>
            </a:r>
            <a:r>
              <a:rPr lang="en-GB" b="1" dirty="0">
                <a:solidFill>
                  <a:srgbClr val="FF0000"/>
                </a:solidFill>
              </a:rPr>
              <a:t>Selection </a:t>
            </a:r>
            <a:r>
              <a:rPr lang="en-GB" dirty="0"/>
              <a:t>arises when an informed individual’s </a:t>
            </a:r>
            <a:r>
              <a:rPr lang="en-GB" dirty="0" smtClean="0"/>
              <a:t>trading </a:t>
            </a:r>
            <a:r>
              <a:rPr lang="en-GB" dirty="0"/>
              <a:t>decision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depends </a:t>
            </a:r>
            <a:r>
              <a:rPr lang="en-GB" dirty="0"/>
              <a:t>on privately held information in a </a:t>
            </a:r>
            <a:r>
              <a:rPr lang="en-GB" dirty="0" smtClean="0"/>
              <a:t>way </a:t>
            </a:r>
            <a:r>
              <a:rPr lang="en-GB" dirty="0"/>
              <a:t>that adversely affects other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uninformed </a:t>
            </a:r>
            <a:r>
              <a:rPr lang="en-GB" dirty="0"/>
              <a:t>market </a:t>
            </a:r>
            <a:r>
              <a:rPr lang="en-GB" dirty="0" smtClean="0"/>
              <a:t>participants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24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presence of adverse selection, </a:t>
            </a:r>
            <a:r>
              <a:rPr lang="en-GB" dirty="0"/>
              <a:t>uninformed traders will be </a:t>
            </a:r>
            <a:r>
              <a:rPr lang="en-GB" dirty="0" smtClean="0"/>
              <a:t>wary of </a:t>
            </a:r>
          </a:p>
          <a:p>
            <a:pPr marL="0" indent="0">
              <a:buNone/>
            </a:pPr>
            <a:r>
              <a:rPr lang="en-GB" dirty="0" smtClean="0"/>
              <a:t>any </a:t>
            </a:r>
            <a:r>
              <a:rPr lang="en-GB" dirty="0"/>
              <a:t>informed trader who wishes to trade with them, and </a:t>
            </a:r>
            <a:r>
              <a:rPr lang="en-GB" dirty="0" smtClean="0"/>
              <a:t>their </a:t>
            </a:r>
          </a:p>
          <a:p>
            <a:pPr marL="0" indent="0">
              <a:buNone/>
            </a:pPr>
            <a:r>
              <a:rPr lang="en-GB" dirty="0" smtClean="0"/>
              <a:t>willingness </a:t>
            </a:r>
            <a:r>
              <a:rPr lang="en-GB" dirty="0"/>
              <a:t>to pay for the product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dirty="0" smtClean="0"/>
              <a:t>will </a:t>
            </a:r>
            <a:r>
              <a:rPr lang="en-GB" dirty="0"/>
              <a:t>be low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>
              <a:buFont typeface="Symbol" panose="05050102010706020507" pitchFamily="18" charset="2"/>
              <a:buChar char="Þ"/>
            </a:pPr>
            <a:r>
              <a:rPr lang="en-GB" b="1" dirty="0" smtClean="0">
                <a:solidFill>
                  <a:srgbClr val="FF0000"/>
                </a:solidFill>
              </a:rPr>
              <a:t>As a result, first-best (efficient) trade cannot be achieved!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865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722" y="297442"/>
            <a:ext cx="9404723" cy="1400530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Used car exercise 1:  </a:t>
            </a:r>
            <a:endParaRPr lang="en-GB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5130" y="1242205"/>
                <a:ext cx="10515600" cy="4046238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endParaRPr lang="en-GB" dirty="0" smtClean="0"/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Half </a:t>
                </a:r>
                <a:r>
                  <a:rPr lang="en-GB" dirty="0"/>
                  <a:t>of the cars </a:t>
                </a:r>
                <a:r>
                  <a:rPr lang="en-GB" dirty="0" smtClean="0"/>
                  <a:t>in the market are lemon (bad) </a:t>
                </a:r>
                <a:r>
                  <a:rPr lang="en-GB" dirty="0"/>
                  <a:t>and half are </a:t>
                </a:r>
                <a:r>
                  <a:rPr lang="en-GB" dirty="0" smtClean="0"/>
                  <a:t>plum (good).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For a bad car, we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=1000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, </a:t>
                </a:r>
                <a:r>
                  <a:rPr lang="en-GB" dirty="0"/>
                  <a:t>while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=1500. </m:t>
                    </m:r>
                  </m:oMath>
                </a14:m>
                <a:r>
                  <a:rPr lang="en-GB" dirty="0" smtClean="0"/>
                  <a:t>(value to seller and buyer)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For a good car, we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 smtClean="0"/>
                  <a:t>3000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 smtClean="0"/>
                  <a:t>4000.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Whenever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b="0" dirty="0" smtClean="0">
                    <a:ea typeface="Cambria Math" panose="02040503050406030204" pitchFamily="18" charset="0"/>
                  </a:rPr>
                  <a:t>, efficiency requires trade to take place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:r>
                  <a:rPr lang="en-GB" dirty="0" smtClean="0">
                    <a:ea typeface="Cambria Math" panose="02040503050406030204" pitchFamily="18" charset="0"/>
                  </a:rPr>
                  <a:t>as</a:t>
                </a:r>
                <a:r>
                  <a:rPr lang="en-GB" dirty="0" smtClean="0"/>
                  <a:t> any </a:t>
                </a:r>
                <a:r>
                  <a:rPr lang="en-GB" dirty="0"/>
                  <a:t>car is </a:t>
                </a: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more </a:t>
                </a:r>
                <a:r>
                  <a:rPr lang="en-GB" dirty="0"/>
                  <a:t>valuable for the buyer than </a:t>
                </a:r>
                <a:r>
                  <a:rPr lang="en-GB" dirty="0" smtClean="0"/>
                  <a:t>to the </a:t>
                </a:r>
                <a:r>
                  <a:rPr lang="en-GB" dirty="0"/>
                  <a:t>seller!</a:t>
                </a:r>
              </a:p>
              <a:p>
                <a:pPr>
                  <a:lnSpc>
                    <a:spcPct val="150000"/>
                  </a:lnSpc>
                </a:pPr>
                <a:endParaRPr lang="en-GB" b="0" dirty="0" smtClean="0"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5130" y="1242205"/>
                <a:ext cx="10515600" cy="4046238"/>
              </a:xfrm>
              <a:blipFill rotWithShape="0">
                <a:blip r:embed="rId2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66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30" y="513103"/>
            <a:ext cx="9404723" cy="1400530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1</a:t>
            </a:r>
            <a:r>
              <a:rPr lang="en-GB" b="1" dirty="0" smtClean="0">
                <a:solidFill>
                  <a:srgbClr val="FF0000"/>
                </a:solidFill>
              </a:rPr>
              <a:t>. Perfect </a:t>
            </a:r>
            <a:r>
              <a:rPr lang="en-GB" b="1" dirty="0" smtClean="0">
                <a:solidFill>
                  <a:srgbClr val="FF0000"/>
                </a:solidFill>
              </a:rPr>
              <a:t>information:</a:t>
            </a:r>
            <a:endParaRPr lang="en-GB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If the quality of the cars were observable, then the market would </a:t>
                </a:r>
              </a:p>
              <a:p>
                <a:pPr marL="0" indent="0">
                  <a:buNone/>
                </a:pPr>
                <a:r>
                  <a:rPr lang="en-GB" dirty="0" smtClean="0"/>
                  <a:t>work well and everyone car would be traded: </a:t>
                </a:r>
              </a:p>
              <a:p>
                <a:pPr marL="720000" indent="-457200">
                  <a:buFont typeface="+mj-lt"/>
                  <a:buAutoNum type="arabicPeriod"/>
                </a:pPr>
                <a:r>
                  <a:rPr lang="en-GB" dirty="0" smtClean="0"/>
                  <a:t>lemons </a:t>
                </a:r>
                <a:r>
                  <a:rPr lang="en-GB" dirty="0"/>
                  <a:t>would be traded </a:t>
                </a:r>
                <a:r>
                  <a:rPr lang="en-GB" dirty="0" smtClean="0"/>
                  <a:t>at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GB" b="0" i="0" dirty="0" smtClean="0">
                    <a:latin typeface="+mj-lt"/>
                    <a:ea typeface="Cambria Math" panose="02040503050406030204" pitchFamily="18" charset="0"/>
                  </a:rPr>
                  <a:t>[</a:t>
                </a:r>
                <a:r>
                  <a:rPr lang="en-GB" dirty="0" smtClean="0"/>
                  <a:t>1000£,1500£].</a:t>
                </a:r>
              </a:p>
              <a:p>
                <a:pPr marL="720000" indent="-457200">
                  <a:buFont typeface="+mj-lt"/>
                  <a:buAutoNum type="arabicPeriod"/>
                </a:pPr>
                <a:r>
                  <a:rPr lang="en-GB" dirty="0" smtClean="0"/>
                  <a:t>plums would be traded at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GB" b="0" i="0" dirty="0" smtClean="0">
                    <a:latin typeface="+mj-lt"/>
                    <a:ea typeface="Cambria Math" panose="02040503050406030204" pitchFamily="18" charset="0"/>
                  </a:rPr>
                  <a:t>[</a:t>
                </a:r>
                <a:r>
                  <a:rPr lang="en-GB" dirty="0" smtClean="0"/>
                  <a:t>3000£,4000£]. </a:t>
                </a:r>
              </a:p>
              <a:p>
                <a:pPr marL="720000" indent="-457200">
                  <a:buFont typeface="+mj-lt"/>
                  <a:buAutoNum type="arabicPeriod"/>
                </a:pPr>
                <a:endParaRPr lang="en-GB" dirty="0"/>
              </a:p>
              <a:p>
                <a:pPr marL="262800" indent="0">
                  <a:buNone/>
                </a:pPr>
                <a:r>
                  <a:rPr lang="en-GB" dirty="0" smtClean="0"/>
                  <a:t>(depending on who is making the offer –who has the bargaining </a:t>
                </a:r>
              </a:p>
              <a:p>
                <a:pPr marL="262800" indent="0">
                  <a:buNone/>
                </a:pPr>
                <a:r>
                  <a:rPr lang="en-GB" dirty="0" smtClean="0"/>
                  <a:t>power). </a:t>
                </a:r>
              </a:p>
              <a:p>
                <a:pPr marL="262800" indent="0">
                  <a:buNone/>
                </a:pP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b="1" dirty="0" smtClean="0">
                    <a:solidFill>
                      <a:srgbClr val="FF0000"/>
                    </a:solidFill>
                  </a:rPr>
                  <a:t>Trade takes place efficiently.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686F-FA79-4154-9C06-3275BDFD993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72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28224</TotalTime>
  <Words>1245</Words>
  <Application>Microsoft Office PowerPoint</Application>
  <PresentationFormat>Widescreen</PresentationFormat>
  <Paragraphs>203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Symbol</vt:lpstr>
      <vt:lpstr>Office Theme</vt:lpstr>
      <vt:lpstr>PowerPoint Presentation</vt:lpstr>
      <vt:lpstr>Outline:</vt:lpstr>
      <vt:lpstr>Information Economics:  </vt:lpstr>
      <vt:lpstr>PowerPoint Presentation</vt:lpstr>
      <vt:lpstr>Lemons problem : used car market </vt:lpstr>
      <vt:lpstr>   </vt:lpstr>
      <vt:lpstr>PowerPoint Presentation</vt:lpstr>
      <vt:lpstr>Used car exercise 1:  </vt:lpstr>
      <vt:lpstr>1. Perfect information:</vt:lpstr>
      <vt:lpstr> 2. Asymmetric information:</vt:lpstr>
      <vt:lpstr>PowerPoint Presentation</vt:lpstr>
      <vt:lpstr>PowerPoint Presentation</vt:lpstr>
      <vt:lpstr> Used car exercise 2: </vt:lpstr>
      <vt:lpstr>PowerPoint Presentation</vt:lpstr>
      <vt:lpstr>PowerPoint Presentation</vt:lpstr>
      <vt:lpstr> When adverse selection is present…  </vt:lpstr>
      <vt:lpstr>Labor market exercise: </vt:lpstr>
      <vt:lpstr>Adverse selection in insurance market:</vt:lpstr>
      <vt:lpstr>Insurance market exercise:</vt:lpstr>
      <vt:lpstr>Overcoming adverse selection:</vt:lpstr>
      <vt:lpstr>  </vt:lpstr>
      <vt:lpstr>PowerPoint Presentation</vt:lpstr>
      <vt:lpstr>Summary of the lecture: 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Hidir, Sinem</dc:creator>
  <cp:lastModifiedBy>EMİNE HIDIR</cp:lastModifiedBy>
  <cp:revision>301</cp:revision>
  <cp:lastPrinted>2019-01-02T15:12:16Z</cp:lastPrinted>
  <dcterms:created xsi:type="dcterms:W3CDTF">2017-12-04T19:23:35Z</dcterms:created>
  <dcterms:modified xsi:type="dcterms:W3CDTF">2019-09-08T12:01:59Z</dcterms:modified>
</cp:coreProperties>
</file>