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1" r:id="rId1"/>
  </p:sldMasterIdLst>
  <p:notesMasterIdLst>
    <p:notesMasterId r:id="rId23"/>
  </p:notesMasterIdLst>
  <p:handoutMasterIdLst>
    <p:handoutMasterId r:id="rId24"/>
  </p:handoutMasterIdLst>
  <p:sldIdLst>
    <p:sldId id="390" r:id="rId2"/>
    <p:sldId id="286" r:id="rId3"/>
    <p:sldId id="293" r:id="rId4"/>
    <p:sldId id="283" r:id="rId5"/>
    <p:sldId id="257" r:id="rId6"/>
    <p:sldId id="262" r:id="rId7"/>
    <p:sldId id="328" r:id="rId8"/>
    <p:sldId id="353" r:id="rId9"/>
    <p:sldId id="329" r:id="rId10"/>
    <p:sldId id="258" r:id="rId11"/>
    <p:sldId id="343" r:id="rId12"/>
    <p:sldId id="330" r:id="rId13"/>
    <p:sldId id="289" r:id="rId14"/>
    <p:sldId id="268" r:id="rId15"/>
    <p:sldId id="389" r:id="rId16"/>
    <p:sldId id="388" r:id="rId17"/>
    <p:sldId id="303" r:id="rId18"/>
    <p:sldId id="311" r:id="rId19"/>
    <p:sldId id="314" r:id="rId20"/>
    <p:sldId id="335" r:id="rId21"/>
    <p:sldId id="332" r:id="rId22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idir, Sinem" initials="HS" lastIdx="3" clrIdx="0">
    <p:extLst>
      <p:ext uri="{19B8F6BF-5375-455C-9EA6-DF929625EA0E}">
        <p15:presenceInfo xmlns:p15="http://schemas.microsoft.com/office/powerpoint/2012/main" userId="S-1-5-21-94802787-2259107539-412602403-246089" providerId="AD"/>
      </p:ext>
    </p:extLst>
  </p:cmAuthor>
  <p:cmAuthor id="2" name="EMİNE HIDIR" initials="EH" lastIdx="4" clrIdx="1">
    <p:extLst>
      <p:ext uri="{19B8F6BF-5375-455C-9EA6-DF929625EA0E}">
        <p15:presenceInfo xmlns:p15="http://schemas.microsoft.com/office/powerpoint/2012/main" userId="07ebe6c7b625023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805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2"/>
            <a:ext cx="2945659" cy="49805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5D13648-7529-4E19-A667-E756B095E2B9}" type="datetimeFigureOut">
              <a:rPr lang="en-GB" smtClean="0"/>
              <a:t>08/09/2019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5"/>
            <a:ext cx="2945659" cy="49805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5"/>
            <a:ext cx="2945659" cy="49805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8A50175-6A72-4733-8470-95E0D8CD01D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49441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805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2"/>
            <a:ext cx="2945659" cy="49805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F2B563E-8A05-4127-AB0E-0A35E455312F}" type="datetimeFigureOut">
              <a:rPr lang="en-GB" smtClean="0"/>
              <a:t>08/09/2019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39838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3"/>
            <a:ext cx="5438140" cy="3908616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805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5"/>
            <a:ext cx="2945659" cy="49805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278BE75-DEB6-4E89-8F77-89754664CA2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3281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8BE75-DEB6-4E89-8F77-89754664CA26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3808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0A3F-91FC-4102-B012-270F02601A43}" type="datetime1">
              <a:rPr lang="en-US" smtClean="0"/>
              <a:t>9/8/2019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073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6527C-B611-4232-999F-159433CF6B35}" type="datetime1">
              <a:rPr lang="en-US" smtClean="0"/>
              <a:t>9/8/2019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024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3D2A1-3FB2-45C8-8249-45D498027412}" type="datetime1">
              <a:rPr lang="en-US" smtClean="0"/>
              <a:t>9/8/2019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0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BCB51-CA96-4988-B4AB-36B03E818170}" type="datetime1">
              <a:rPr lang="en-US" smtClean="0"/>
              <a:t>9/8/2019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2692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77E16-A652-4179-B6BC-EA07A9326915}" type="datetime1">
              <a:rPr lang="en-US" smtClean="0"/>
              <a:t>9/8/2019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53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8A5AE-82FE-44B1-AEB3-DB732A147692}" type="datetime1">
              <a:rPr lang="en-US" smtClean="0"/>
              <a:t>9/8/2019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795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8577D-2F24-4788-933E-B3F521CBB377}" type="datetime1">
              <a:rPr lang="en-US" smtClean="0"/>
              <a:t>9/8/2019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413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BC08A-7FA4-4DC9-8ECC-DA1838BFC9BC}" type="datetime1">
              <a:rPr lang="en-US" smtClean="0"/>
              <a:t>9/8/2019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05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33ADA-73D0-4D23-806E-AA9F1505F888}" type="datetime1">
              <a:rPr lang="en-US" smtClean="0"/>
              <a:t>9/8/2019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7389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ACF2-2015-429B-8D4A-B11ABCCB6F91}" type="datetime1">
              <a:rPr lang="en-US" smtClean="0"/>
              <a:t>9/8/2019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542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7EFB4-5865-475C-B27A-0CC60E46366A}" type="datetime1">
              <a:rPr lang="en-US" smtClean="0"/>
              <a:t>9/8/2019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473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B9246F-275E-4222-8CC0-B7E09CED1546}" type="datetime1">
              <a:rPr lang="en-US" smtClean="0"/>
              <a:t>9/8/2019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547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73038"/>
            <a:ext cx="9142571" cy="6858000"/>
          </a:xfrm>
          <a:prstGeom prst="rect">
            <a:avLst/>
          </a:prstGeom>
        </p:spPr>
      </p:pic>
      <p:sp>
        <p:nvSpPr>
          <p:cNvPr id="6" name="Title 2"/>
          <p:cNvSpPr txBox="1">
            <a:spLocks/>
          </p:cNvSpPr>
          <p:nvPr/>
        </p:nvSpPr>
        <p:spPr>
          <a:xfrm>
            <a:off x="1478993" y="4629752"/>
            <a:ext cx="6583681" cy="283945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dirty="0" smtClean="0"/>
              <a:t/>
            </a:r>
            <a:br>
              <a:rPr lang="en-GB" sz="2800" b="1" dirty="0" smtClean="0"/>
            </a:br>
            <a:r>
              <a:rPr lang="en-GB" sz="2800" b="1" dirty="0" smtClean="0"/>
              <a:t/>
            </a:r>
            <a:br>
              <a:rPr lang="en-GB" sz="2800" b="1" dirty="0" smtClean="0"/>
            </a:br>
            <a:r>
              <a:rPr lang="en-GB" sz="2800" b="1" dirty="0" smtClean="0"/>
              <a:t>Introduction to Game Theory</a:t>
            </a:r>
            <a:br>
              <a:rPr lang="en-GB" sz="2800" b="1" dirty="0" smtClean="0"/>
            </a:br>
            <a:r>
              <a:rPr lang="en-GB" sz="2000" b="1" dirty="0" smtClean="0"/>
              <a:t>For </a:t>
            </a:r>
            <a:r>
              <a:rPr lang="en-GB" sz="2000" b="1" dirty="0" err="1" smtClean="0"/>
              <a:t>Ansal</a:t>
            </a:r>
            <a:r>
              <a:rPr lang="en-GB" sz="2000" b="1" dirty="0" smtClean="0"/>
              <a:t> University students, September 2019</a:t>
            </a:r>
            <a:r>
              <a:rPr lang="en-GB" sz="2800" b="1" dirty="0" smtClean="0"/>
              <a:t/>
            </a:r>
            <a:br>
              <a:rPr lang="en-GB" sz="2800" b="1" dirty="0" smtClean="0"/>
            </a:br>
            <a:r>
              <a:rPr lang="en-GB" sz="2800" b="1" dirty="0" smtClean="0"/>
              <a:t>Sinem Hidir</a:t>
            </a: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i="1" dirty="0" smtClean="0"/>
              <a:t>University of Warwick</a:t>
            </a:r>
            <a:r>
              <a:rPr lang="en-GB" sz="1800" i="1" dirty="0" smtClean="0">
                <a:solidFill>
                  <a:srgbClr val="FF0000"/>
                </a:solidFill>
              </a:rPr>
              <a:t/>
            </a:r>
            <a:br>
              <a:rPr lang="en-GB" sz="1800" i="1" dirty="0" smtClean="0">
                <a:solidFill>
                  <a:srgbClr val="FF0000"/>
                </a:solidFill>
              </a:rPr>
            </a:br>
            <a:r>
              <a:rPr lang="en-GB" sz="2700" b="1" dirty="0" smtClean="0">
                <a:solidFill>
                  <a:srgbClr val="FF0000"/>
                </a:solidFill>
              </a:rPr>
              <a:t>Slides #4: Screening.</a:t>
            </a:r>
            <a:r>
              <a:rPr lang="en-GB" sz="2800" b="1" dirty="0" smtClean="0">
                <a:solidFill>
                  <a:srgbClr val="FF0000"/>
                </a:solidFill>
              </a:rPr>
              <a:t/>
            </a:r>
            <a:br>
              <a:rPr lang="en-GB" sz="2800" b="1" dirty="0" smtClean="0">
                <a:solidFill>
                  <a:srgbClr val="FF0000"/>
                </a:solidFill>
              </a:rPr>
            </a:b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smtClean="0"/>
              <a:t/>
            </a:r>
            <a:br>
              <a:rPr lang="en-GB" sz="2800" dirty="0" smtClean="0"/>
            </a:b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3384170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/>
            </a:r>
            <a:br>
              <a:rPr lang="en-GB" dirty="0"/>
            </a:br>
            <a:r>
              <a:rPr lang="en-GB" b="1" dirty="0" smtClean="0">
                <a:solidFill>
                  <a:srgbClr val="FF0000"/>
                </a:solidFill>
              </a:rPr>
              <a:t>Computer software: 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2508" y="1982022"/>
            <a:ext cx="8946541" cy="419548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GB" dirty="0"/>
          </a:p>
          <a:p>
            <a:r>
              <a:rPr lang="en-GB" dirty="0"/>
              <a:t>P</a:t>
            </a:r>
            <a:r>
              <a:rPr lang="en-GB" dirty="0" smtClean="0"/>
              <a:t>roducers </a:t>
            </a:r>
            <a:r>
              <a:rPr lang="en-GB" dirty="0"/>
              <a:t>of computer software offer a </a:t>
            </a:r>
            <a:r>
              <a:rPr lang="en-GB" dirty="0" err="1" smtClean="0"/>
              <a:t>lite</a:t>
            </a:r>
            <a:r>
              <a:rPr lang="en-GB" dirty="0" smtClean="0"/>
              <a:t> (student) version </a:t>
            </a:r>
          </a:p>
          <a:p>
            <a:pPr marL="0" indent="0">
              <a:buNone/>
            </a:pPr>
            <a:r>
              <a:rPr lang="en-GB" dirty="0" smtClean="0"/>
              <a:t>with </a:t>
            </a:r>
            <a:r>
              <a:rPr lang="en-GB" dirty="0"/>
              <a:t>fewer features and lower </a:t>
            </a:r>
            <a:r>
              <a:rPr lang="en-GB" dirty="0" smtClean="0"/>
              <a:t>price: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Windows 10 Home: 119$</a:t>
            </a:r>
          </a:p>
          <a:p>
            <a:pPr marL="0" indent="0">
              <a:buNone/>
            </a:pPr>
            <a:r>
              <a:rPr lang="en-GB" dirty="0" smtClean="0"/>
              <a:t>Windows 10 Pro:199$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Production </a:t>
            </a:r>
            <a:r>
              <a:rPr lang="en-GB" dirty="0"/>
              <a:t>cost is very </a:t>
            </a:r>
            <a:r>
              <a:rPr lang="en-GB" dirty="0" smtClean="0"/>
              <a:t>low and the </a:t>
            </a:r>
            <a:r>
              <a:rPr lang="en-GB" dirty="0"/>
              <a:t>producer wants to cater to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those </a:t>
            </a:r>
            <a:r>
              <a:rPr lang="en-GB" dirty="0"/>
              <a:t>willing to pay less while charging more to those who can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pay more.</a:t>
            </a:r>
            <a:endParaRPr lang="en-GB" dirty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25453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>
                <a:solidFill>
                  <a:srgbClr val="FF0000"/>
                </a:solidFill>
              </a:rPr>
              <a:t>IBM (</a:t>
            </a:r>
            <a:r>
              <a:rPr lang="en-GB" sz="3200" b="1" dirty="0" err="1">
                <a:solidFill>
                  <a:srgbClr val="FF0000"/>
                </a:solidFill>
              </a:rPr>
              <a:t>Mcafee</a:t>
            </a:r>
            <a:r>
              <a:rPr lang="en-GB" sz="3200" b="1" dirty="0">
                <a:solidFill>
                  <a:srgbClr val="FF0000"/>
                </a:solidFill>
              </a:rPr>
              <a:t> 2008):</a:t>
            </a:r>
            <a:endParaRPr lang="en-GB" sz="3200" dirty="0">
              <a:solidFill>
                <a:srgbClr val="FF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9503" y="1323117"/>
            <a:ext cx="6441989" cy="470698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0485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9346" y="183893"/>
            <a:ext cx="10515600" cy="681080"/>
          </a:xfrm>
        </p:spPr>
        <p:txBody>
          <a:bodyPr>
            <a:normAutofit/>
          </a:bodyPr>
          <a:lstStyle/>
          <a:p>
            <a:endParaRPr lang="en-GB" sz="3200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4589" y="1496112"/>
            <a:ext cx="10515600" cy="4351338"/>
          </a:xfrm>
        </p:spPr>
        <p:txBody>
          <a:bodyPr>
            <a:normAutofit fontScale="92500" lnSpcReduction="10000"/>
          </a:bodyPr>
          <a:lstStyle/>
          <a:p>
            <a:endParaRPr lang="en-GB" dirty="0" smtClean="0"/>
          </a:p>
          <a:p>
            <a:r>
              <a:rPr lang="en-GB" dirty="0" smtClean="0"/>
              <a:t>In </a:t>
            </a:r>
            <a:r>
              <a:rPr lang="en-GB" dirty="0"/>
              <a:t>1990, IBM introduced a slow version of its laser printer: E version 5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pages </a:t>
            </a:r>
            <a:r>
              <a:rPr lang="en-GB" dirty="0"/>
              <a:t>per minute, while fast version printed 10 paper per minute, </a:t>
            </a:r>
            <a:endParaRPr lang="en-GB" dirty="0" smtClean="0"/>
          </a:p>
          <a:p>
            <a:pPr marL="0" indent="0">
              <a:buNone/>
            </a:pPr>
            <a:r>
              <a:rPr lang="en-GB" dirty="0"/>
              <a:t>a</a:t>
            </a:r>
            <a:r>
              <a:rPr lang="en-GB" dirty="0" smtClean="0"/>
              <a:t>t </a:t>
            </a:r>
            <a:r>
              <a:rPr lang="en-GB" dirty="0" smtClean="0"/>
              <a:t>a price of </a:t>
            </a:r>
            <a:r>
              <a:rPr lang="en-GB" dirty="0"/>
              <a:t>200$ </a:t>
            </a:r>
            <a:r>
              <a:rPr lang="en-GB" dirty="0" smtClean="0"/>
              <a:t>more.</a:t>
            </a:r>
            <a:r>
              <a:rPr lang="en-GB" sz="3600" dirty="0"/>
              <a:t/>
            </a:r>
            <a:br>
              <a:rPr lang="en-GB" sz="3600" dirty="0"/>
            </a:br>
            <a:endParaRPr lang="en-GB" dirty="0" smtClean="0"/>
          </a:p>
          <a:p>
            <a:r>
              <a:rPr lang="en-GB" dirty="0" smtClean="0"/>
              <a:t>To obtain the E version: </a:t>
            </a:r>
            <a:r>
              <a:rPr lang="en-GB" dirty="0"/>
              <a:t>IBM added a chip in the firmware </a:t>
            </a:r>
            <a:r>
              <a:rPr lang="en-GB" dirty="0" smtClean="0"/>
              <a:t>that </a:t>
            </a:r>
            <a:r>
              <a:rPr lang="en-GB" dirty="0"/>
              <a:t>slowed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down </a:t>
            </a:r>
            <a:r>
              <a:rPr lang="en-GB" dirty="0"/>
              <a:t>printing. </a:t>
            </a:r>
          </a:p>
          <a:p>
            <a:endParaRPr lang="en-GB" dirty="0" smtClean="0"/>
          </a:p>
          <a:p>
            <a:r>
              <a:rPr lang="en-GB" dirty="0" smtClean="0"/>
              <a:t>Why is it profitable for </a:t>
            </a:r>
            <a:r>
              <a:rPr lang="en-GB" dirty="0"/>
              <a:t>IBM </a:t>
            </a:r>
            <a:r>
              <a:rPr lang="en-GB" dirty="0" smtClean="0"/>
              <a:t>to incur </a:t>
            </a:r>
            <a:r>
              <a:rPr lang="en-GB" dirty="0" smtClean="0"/>
              <a:t>cost to </a:t>
            </a:r>
            <a:r>
              <a:rPr lang="en-GB" dirty="0" smtClean="0"/>
              <a:t>produce </a:t>
            </a:r>
            <a:r>
              <a:rPr lang="en-GB" dirty="0"/>
              <a:t>a less </a:t>
            </a:r>
            <a:r>
              <a:rPr lang="en-GB" dirty="0" smtClean="0"/>
              <a:t>efficient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version</a:t>
            </a:r>
            <a:r>
              <a:rPr lang="en-GB" dirty="0"/>
              <a:t>? 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71397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1162594"/>
            <a:ext cx="8946541" cy="5085805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     Consider two types of consumers</a:t>
            </a:r>
            <a:r>
              <a:rPr lang="en-GB" dirty="0"/>
              <a:t>:</a:t>
            </a:r>
            <a:r>
              <a:rPr lang="en-GB" dirty="0" smtClean="0"/>
              <a:t> 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James</a:t>
            </a:r>
            <a:r>
              <a:rPr lang="en-GB" dirty="0" smtClean="0"/>
              <a:t> has a home office and uses the printer for his work. </a:t>
            </a:r>
            <a:endParaRPr lang="en-GB" dirty="0"/>
          </a:p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John</a:t>
            </a:r>
            <a:r>
              <a:rPr lang="en-GB" dirty="0" smtClean="0"/>
              <a:t> is a student who occasionally uses the printer at home. 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3406044"/>
              </p:ext>
            </p:extLst>
          </p:nvPr>
        </p:nvGraphicFramePr>
        <p:xfrm>
          <a:off x="1643449" y="3818237"/>
          <a:ext cx="8967728" cy="1559812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221836"/>
                <a:gridCol w="2891481"/>
                <a:gridCol w="2854411"/>
              </a:tblGrid>
              <a:tr h="736852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/>
                        <a:t>1000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/>
                        <a:t>600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/>
                        <a:t>300</a:t>
                      </a:r>
                      <a:endParaRPr lang="en-GB" sz="2400" b="1" dirty="0"/>
                    </a:p>
                  </a:txBody>
                  <a:tcPr/>
                </a:tc>
              </a:tr>
              <a:tr h="736852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/>
                        <a:t>500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1" dirty="0" smtClean="0"/>
                        <a:t>400</a:t>
                      </a:r>
                    </a:p>
                    <a:p>
                      <a:pPr algn="ctr"/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/>
                        <a:t>325</a:t>
                      </a:r>
                      <a:endParaRPr lang="en-GB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846482" y="3210264"/>
            <a:ext cx="78627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accent2"/>
                </a:solidFill>
              </a:rPr>
              <a:t>James		</a:t>
            </a:r>
            <a:r>
              <a:rPr lang="en-GB" dirty="0" smtClean="0"/>
              <a:t>	</a:t>
            </a:r>
            <a:r>
              <a:rPr lang="en-GB" b="1" dirty="0" smtClean="0">
                <a:solidFill>
                  <a:schemeClr val="accent2"/>
                </a:solidFill>
              </a:rPr>
              <a:t> 			 John                               Cost  </a:t>
            </a:r>
            <a:endParaRPr lang="en-GB" b="1" dirty="0">
              <a:solidFill>
                <a:schemeClr val="accent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962" y="3912284"/>
            <a:ext cx="1767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accent2"/>
                </a:solidFill>
              </a:rPr>
              <a:t>	Laser </a:t>
            </a:r>
            <a:endParaRPr lang="en-GB" b="1" dirty="0">
              <a:solidFill>
                <a:schemeClr val="accent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9492" y="4753233"/>
            <a:ext cx="1383957" cy="383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accent2"/>
                </a:solidFill>
              </a:rPr>
              <a:t>E version</a:t>
            </a:r>
            <a:endParaRPr lang="en-GB" b="1" dirty="0">
              <a:solidFill>
                <a:schemeClr val="accent2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7594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5774410"/>
              </p:ext>
            </p:extLst>
          </p:nvPr>
        </p:nvGraphicFramePr>
        <p:xfrm>
          <a:off x="1418177" y="1452185"/>
          <a:ext cx="10335491" cy="215007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791855"/>
                <a:gridCol w="2109307"/>
                <a:gridCol w="2192913"/>
                <a:gridCol w="2192913"/>
                <a:gridCol w="2048503"/>
              </a:tblGrid>
              <a:tr h="1266800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/>
                        <a:t>1000 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baseline="0" dirty="0" smtClean="0"/>
                        <a:t> 600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/>
                        <a:t> 300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>
                          <a:solidFill>
                            <a:schemeClr val="tx1"/>
                          </a:solidFill>
                        </a:rPr>
                        <a:t>700</a:t>
                      </a:r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400" b="1" dirty="0" smtClean="0">
                          <a:solidFill>
                            <a:schemeClr val="tx1"/>
                          </a:solidFill>
                        </a:rPr>
                        <a:t>300</a:t>
                      </a:r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83276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/>
                        <a:t>500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/>
                        <a:t>400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/>
                        <a:t>325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/>
                        <a:t>175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/>
                        <a:t>75</a:t>
                      </a:r>
                      <a:endParaRPr lang="en-GB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634788" y="767519"/>
            <a:ext cx="112121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          </a:t>
            </a:r>
            <a:r>
              <a:rPr lang="en-GB" b="1" dirty="0" smtClean="0">
                <a:solidFill>
                  <a:srgbClr val="FF0000"/>
                </a:solidFill>
              </a:rPr>
              <a:t>      James </a:t>
            </a:r>
            <a:r>
              <a:rPr lang="en-GB" b="1" dirty="0">
                <a:solidFill>
                  <a:srgbClr val="FF0000"/>
                </a:solidFill>
              </a:rPr>
              <a:t>	</a:t>
            </a:r>
            <a:r>
              <a:rPr lang="en-GB" b="1" dirty="0" smtClean="0">
                <a:solidFill>
                  <a:srgbClr val="FF0000"/>
                </a:solidFill>
              </a:rPr>
              <a:t>                  John                              Cost                                 Profit  from James	              </a:t>
            </a:r>
            <a:r>
              <a:rPr lang="en-GB" b="1" dirty="0" smtClean="0">
                <a:solidFill>
                  <a:srgbClr val="FF0000"/>
                </a:solidFill>
              </a:rPr>
              <a:t>Profit </a:t>
            </a:r>
            <a:r>
              <a:rPr lang="en-GB" b="1" dirty="0" smtClean="0">
                <a:solidFill>
                  <a:srgbClr val="FF0000"/>
                </a:solidFill>
              </a:rPr>
              <a:t>from John</a:t>
            </a:r>
            <a:r>
              <a:rPr lang="en-GB" b="1" dirty="0" smtClean="0">
                <a:solidFill>
                  <a:schemeClr val="accent2"/>
                </a:solidFill>
              </a:rPr>
              <a:t>   </a:t>
            </a:r>
            <a:endParaRPr lang="en-GB" b="1" dirty="0">
              <a:solidFill>
                <a:schemeClr val="accent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722" y="1888835"/>
            <a:ext cx="138545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Laser</a:t>
            </a:r>
          </a:p>
          <a:p>
            <a:endParaRPr lang="en-GB" b="1" dirty="0">
              <a:solidFill>
                <a:srgbClr val="FF0000"/>
              </a:solidFill>
            </a:endParaRPr>
          </a:p>
          <a:p>
            <a:endParaRPr lang="en-GB" b="1" dirty="0" smtClean="0">
              <a:solidFill>
                <a:srgbClr val="FF0000"/>
              </a:solidFill>
            </a:endParaRPr>
          </a:p>
          <a:p>
            <a:endParaRPr lang="en-GB" b="1" dirty="0">
              <a:solidFill>
                <a:srgbClr val="FF0000"/>
              </a:solidFill>
            </a:endParaRPr>
          </a:p>
          <a:p>
            <a:r>
              <a:rPr lang="en-GB" b="1" dirty="0" smtClean="0">
                <a:solidFill>
                  <a:srgbClr val="FF0000"/>
                </a:solidFill>
              </a:rPr>
              <a:t>E-version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18177" y="3984367"/>
            <a:ext cx="9829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First degree price discrimination: </a:t>
            </a:r>
            <a:r>
              <a:rPr lang="en-GB" sz="2000" b="1" dirty="0">
                <a:solidFill>
                  <a:schemeClr val="accent2"/>
                </a:solidFill>
              </a:rPr>
              <a:t> </a:t>
            </a:r>
            <a:r>
              <a:rPr lang="en-GB" sz="2000" dirty="0"/>
              <a:t>if IBM could charge different price to different customers…. No need for E </a:t>
            </a:r>
            <a:r>
              <a:rPr lang="en-GB" sz="2000" dirty="0" smtClean="0"/>
              <a:t>version!</a:t>
            </a:r>
            <a:r>
              <a:rPr lang="en-GB" sz="2000" dirty="0"/>
              <a:t> </a:t>
            </a:r>
            <a:r>
              <a:rPr lang="en-GB" sz="2000" dirty="0" smtClean="0"/>
              <a:t>This also </a:t>
            </a:r>
            <a:r>
              <a:rPr lang="en-GB" sz="2000" dirty="0"/>
              <a:t>m</a:t>
            </a:r>
            <a:r>
              <a:rPr lang="en-GB" sz="2000" dirty="0" smtClean="0"/>
              <a:t>aximizes total surplus= first best.</a:t>
            </a:r>
          </a:p>
          <a:p>
            <a:endParaRPr lang="en-GB" sz="2000" dirty="0"/>
          </a:p>
          <a:p>
            <a:r>
              <a:rPr lang="en-GB" sz="2000" dirty="0" smtClean="0"/>
              <a:t>In reality: cannot really observe and charge according to customer’s type. If asked, consumers wouldn’t be truthful!</a:t>
            </a:r>
          </a:p>
          <a:p>
            <a:endParaRPr lang="en-GB" sz="2000" dirty="0"/>
          </a:p>
          <a:p>
            <a:r>
              <a:rPr lang="en-GB" sz="2000" dirty="0" smtClean="0"/>
              <a:t>If you want to sell both qualities, should price in a way that James buys the laser version while John buys e-version.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3815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73250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/>
              <a:t>When type is not observable, there are 3 possibilities: </a:t>
            </a:r>
          </a:p>
          <a:p>
            <a:pPr marL="457200" indent="-457200">
              <a:buFont typeface="+mj-lt"/>
              <a:buAutoNum type="arabicPeriod"/>
            </a:pPr>
            <a:endParaRPr lang="en-GB" sz="2400" dirty="0"/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Offer </a:t>
            </a:r>
            <a:r>
              <a:rPr lang="en-GB" sz="2400" dirty="0"/>
              <a:t>only </a:t>
            </a:r>
            <a:r>
              <a:rPr lang="en-GB" sz="2400" dirty="0" smtClean="0"/>
              <a:t>E- version- charge 1000 or 600. </a:t>
            </a:r>
            <a:endParaRPr lang="en-GB" sz="2400" dirty="0"/>
          </a:p>
          <a:p>
            <a:pPr marL="457200" indent="-457200">
              <a:buFont typeface="+mj-lt"/>
              <a:buAutoNum type="arabicPeriod"/>
            </a:pPr>
            <a:r>
              <a:rPr lang="en-GB" sz="2400" dirty="0"/>
              <a:t>Offer only </a:t>
            </a:r>
            <a:r>
              <a:rPr lang="en-GB" sz="2400" dirty="0" smtClean="0"/>
              <a:t>Laser version- charge 500 or 400.</a:t>
            </a:r>
            <a:endParaRPr lang="en-GB" sz="2400" dirty="0"/>
          </a:p>
          <a:p>
            <a:pPr marL="457200" indent="-457200">
              <a:buFont typeface="+mj-lt"/>
              <a:buAutoNum type="arabicPeriod"/>
            </a:pPr>
            <a:r>
              <a:rPr lang="en-GB" sz="2400" dirty="0"/>
              <a:t>Offer </a:t>
            </a:r>
            <a:r>
              <a:rPr lang="en-GB" sz="2400" dirty="0" smtClean="0"/>
              <a:t>both quality </a:t>
            </a:r>
            <a:r>
              <a:rPr lang="en-GB" sz="2400" dirty="0"/>
              <a:t>at different prices. </a:t>
            </a:r>
            <a:endParaRPr lang="en-GB" sz="2400" dirty="0" smtClean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 smtClean="0"/>
              <a:t>But any type of buyer is free to choose any item! </a:t>
            </a:r>
            <a:endParaRPr lang="en-GB" sz="2400" dirty="0"/>
          </a:p>
          <a:p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18851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1162594"/>
            <a:ext cx="8946541" cy="5085805"/>
          </a:xfrm>
        </p:spPr>
        <p:txBody>
          <a:bodyPr/>
          <a:lstStyle/>
          <a:p>
            <a:r>
              <a:rPr lang="en-GB" dirty="0" smtClean="0"/>
              <a:t>What would be the price if IBM wants to sell both types of </a:t>
            </a:r>
          </a:p>
          <a:p>
            <a:pPr marL="0" indent="0">
              <a:buNone/>
            </a:pPr>
            <a:r>
              <a:rPr lang="en-GB" dirty="0" smtClean="0"/>
              <a:t>printers but cannot price according to customer type? 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1381832"/>
              </p:ext>
            </p:extLst>
          </p:nvPr>
        </p:nvGraphicFramePr>
        <p:xfrm>
          <a:off x="1643449" y="3579596"/>
          <a:ext cx="8967728" cy="19804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221836"/>
                <a:gridCol w="2891481"/>
                <a:gridCol w="2854411"/>
              </a:tblGrid>
              <a:tr h="1031593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/>
                        <a:t>1000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/>
                        <a:t>600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/>
                        <a:t>300</a:t>
                      </a:r>
                      <a:endParaRPr lang="en-GB" sz="2400" b="1" dirty="0"/>
                    </a:p>
                  </a:txBody>
                  <a:tcPr/>
                </a:tc>
              </a:tr>
              <a:tr h="948867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/>
                        <a:t>500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1" dirty="0" smtClean="0"/>
                        <a:t>400</a:t>
                      </a:r>
                    </a:p>
                    <a:p>
                      <a:pPr algn="ctr"/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/>
                        <a:t>325</a:t>
                      </a:r>
                      <a:endParaRPr lang="en-GB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194560" y="2812117"/>
            <a:ext cx="84166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accent2"/>
                </a:solidFill>
              </a:rPr>
              <a:t>James		</a:t>
            </a:r>
            <a:r>
              <a:rPr lang="en-GB" sz="2400" dirty="0" smtClean="0"/>
              <a:t>	</a:t>
            </a:r>
            <a:r>
              <a:rPr lang="en-GB" sz="2400" b="1" dirty="0" smtClean="0">
                <a:solidFill>
                  <a:schemeClr val="accent2"/>
                </a:solidFill>
              </a:rPr>
              <a:t> 			 John                                        Cost  </a:t>
            </a:r>
            <a:endParaRPr lang="en-GB" sz="2400" b="1" dirty="0">
              <a:solidFill>
                <a:schemeClr val="accent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962" y="3912284"/>
            <a:ext cx="1767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accent2"/>
                </a:solidFill>
              </a:rPr>
              <a:t>	</a:t>
            </a:r>
            <a:r>
              <a:rPr lang="en-GB" sz="2400" b="1" dirty="0" smtClean="0">
                <a:solidFill>
                  <a:schemeClr val="accent2"/>
                </a:solidFill>
              </a:rPr>
              <a:t>Laser </a:t>
            </a:r>
            <a:endParaRPr lang="en-GB" sz="2400" b="1" dirty="0">
              <a:solidFill>
                <a:schemeClr val="accent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9492" y="4753233"/>
            <a:ext cx="13839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accent2"/>
                </a:solidFill>
              </a:rPr>
              <a:t>E version</a:t>
            </a:r>
            <a:endParaRPr lang="en-GB" sz="2400" b="1" dirty="0">
              <a:solidFill>
                <a:schemeClr val="accent2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283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O</a:t>
            </a:r>
            <a:r>
              <a:rPr lang="en-GB" dirty="0" smtClean="0"/>
              <a:t>ffering both qualities: 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 </a:t>
            </a:r>
          </a:p>
          <a:p>
            <a:pPr marL="0" indent="0">
              <a:buNone/>
            </a:pPr>
            <a:r>
              <a:rPr lang="en-GB" dirty="0" smtClean="0"/>
              <a:t>Only optimal to offer both qualities if both are sold! </a:t>
            </a:r>
          </a:p>
          <a:p>
            <a:pPr marL="0" indent="0">
              <a:buNone/>
            </a:pPr>
            <a:endParaRPr lang="en-GB" dirty="0"/>
          </a:p>
          <a:p>
            <a:pPr>
              <a:buFont typeface="Symbol" panose="05050102010706020507" pitchFamily="18" charset="2"/>
              <a:buChar char="Þ"/>
            </a:pPr>
            <a:r>
              <a:rPr lang="en-GB" dirty="0" smtClean="0"/>
              <a:t>find prices at which James buys laser and John buys e-version.</a:t>
            </a:r>
          </a:p>
          <a:p>
            <a:pPr marL="0" indent="0">
              <a:buNone/>
            </a:pPr>
            <a:r>
              <a:rPr lang="en-GB" b="1" dirty="0" smtClean="0"/>
              <a:t>(</a:t>
            </a:r>
            <a:r>
              <a:rPr lang="en-GB" b="1" dirty="0" smtClean="0">
                <a:solidFill>
                  <a:srgbClr val="FF0000"/>
                </a:solidFill>
              </a:rPr>
              <a:t>Incentive compatibility </a:t>
            </a:r>
            <a:r>
              <a:rPr lang="en-GB" dirty="0" smtClean="0"/>
              <a:t>conditions!)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93145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dirty="0" smtClean="0"/>
              <a:t>The user with higher valuation gets </a:t>
            </a:r>
            <a:r>
              <a:rPr lang="en-GB" b="1" dirty="0" smtClean="0">
                <a:solidFill>
                  <a:srgbClr val="FF0000"/>
                </a:solidFill>
              </a:rPr>
              <a:t>information rents  </a:t>
            </a:r>
            <a:r>
              <a:rPr lang="en-GB" dirty="0" smtClean="0"/>
              <a:t>given to </a:t>
            </a:r>
          </a:p>
          <a:p>
            <a:pPr marL="0" indent="0">
              <a:buNone/>
            </a:pPr>
            <a:r>
              <a:rPr lang="en-GB" dirty="0" smtClean="0"/>
              <a:t>induce buying the advanced product (laser) while he could as well </a:t>
            </a:r>
          </a:p>
          <a:p>
            <a:pPr marL="0" indent="0">
              <a:buNone/>
            </a:pPr>
            <a:r>
              <a:rPr lang="en-GB" dirty="0" smtClean="0"/>
              <a:t>buy the basic one!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In order to induce this type of self selection, the contract should </a:t>
            </a:r>
          </a:p>
          <a:p>
            <a:pPr marL="0" indent="0">
              <a:buNone/>
            </a:pPr>
            <a:r>
              <a:rPr lang="en-GB" dirty="0" smtClean="0"/>
              <a:t>provide a certain surplus to dissuade the </a:t>
            </a:r>
            <a:r>
              <a:rPr lang="en-GB" b="1" dirty="0" smtClean="0">
                <a:solidFill>
                  <a:srgbClr val="FF0000"/>
                </a:solidFill>
              </a:rPr>
              <a:t>advantaged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type from </a:t>
            </a:r>
          </a:p>
          <a:p>
            <a:pPr marL="0" indent="0">
              <a:buNone/>
            </a:pPr>
            <a:r>
              <a:rPr lang="en-GB" dirty="0" smtClean="0"/>
              <a:t>mimicking a lower type.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17929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Selling both products means: 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need to leave surplus to the high valuation customers.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trade off between increasing the customer base vs leaving </a:t>
            </a:r>
          </a:p>
          <a:p>
            <a:pPr marL="0" indent="0">
              <a:buNone/>
            </a:pPr>
            <a:r>
              <a:rPr lang="en-GB" dirty="0" smtClean="0"/>
              <a:t>information rents.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193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  <a:latin typeface="+mn-lt"/>
              </a:rPr>
              <a:t>What is screening? </a:t>
            </a:r>
            <a:endParaRPr lang="en-GB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0317" y="1690688"/>
            <a:ext cx="8946541" cy="4619731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Screening is a way to overcome adverse selection by the side </a:t>
            </a:r>
          </a:p>
          <a:p>
            <a:pPr marL="0" indent="0">
              <a:buNone/>
            </a:pPr>
            <a:r>
              <a:rPr lang="en-GB" dirty="0" smtClean="0"/>
              <a:t>that has less information. </a:t>
            </a:r>
          </a:p>
          <a:p>
            <a:endParaRPr lang="en-GB" dirty="0" smtClean="0"/>
          </a:p>
          <a:p>
            <a:r>
              <a:rPr lang="en-GB" dirty="0" smtClean="0"/>
              <a:t>The uninformed party </a:t>
            </a:r>
            <a:r>
              <a:rPr lang="en-GB" b="1" dirty="0" smtClean="0">
                <a:solidFill>
                  <a:srgbClr val="FF0000"/>
                </a:solidFill>
              </a:rPr>
              <a:t>(principal) (she) </a:t>
            </a:r>
            <a:r>
              <a:rPr lang="en-GB" dirty="0" smtClean="0"/>
              <a:t>proposes a contract  </a:t>
            </a:r>
          </a:p>
          <a:p>
            <a:pPr marL="0" indent="0">
              <a:buNone/>
            </a:pPr>
            <a:r>
              <a:rPr lang="en-GB" dirty="0" smtClean="0"/>
              <a:t>with several options to the informed party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b="1" dirty="0" smtClean="0">
                <a:solidFill>
                  <a:srgbClr val="FF0000"/>
                </a:solidFill>
              </a:rPr>
              <a:t>(agent)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b="1" dirty="0" smtClean="0">
                <a:solidFill>
                  <a:srgbClr val="FF0000"/>
                </a:solidFill>
              </a:rPr>
              <a:t>(he) </a:t>
            </a:r>
            <a:r>
              <a:rPr lang="en-GB" dirty="0" smtClean="0"/>
              <a:t>who will </a:t>
            </a:r>
          </a:p>
          <a:p>
            <a:pPr marL="0" indent="0">
              <a:buNone/>
            </a:pPr>
            <a:r>
              <a:rPr lang="en-GB" dirty="0" smtClean="0"/>
              <a:t>choose the most attractive option. 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When the principal prepares the contract as a function of agent </a:t>
            </a:r>
          </a:p>
          <a:p>
            <a:pPr marL="0" indent="0">
              <a:buNone/>
            </a:pPr>
            <a:r>
              <a:rPr lang="en-GB" dirty="0" smtClean="0"/>
              <a:t>types, the contract choice reveals agent’s private information. </a:t>
            </a:r>
            <a:endParaRPr lang="en-GB" dirty="0"/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34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>
                <a:solidFill>
                  <a:srgbClr val="FF0000"/>
                </a:solidFill>
              </a:rPr>
              <a:t>No hidden information: </a:t>
            </a:r>
            <a:r>
              <a:rPr lang="en-GB" dirty="0" smtClean="0"/>
              <a:t>first best contract (perfect price </a:t>
            </a:r>
          </a:p>
          <a:p>
            <a:pPr marL="0" indent="0">
              <a:buNone/>
            </a:pPr>
            <a:r>
              <a:rPr lang="en-GB" dirty="0" smtClean="0"/>
              <a:t>discrimination). Principal can extract the whole surplus. </a:t>
            </a:r>
          </a:p>
          <a:p>
            <a:endParaRPr lang="en-GB" dirty="0"/>
          </a:p>
          <a:p>
            <a:r>
              <a:rPr lang="en-GB" dirty="0" smtClean="0">
                <a:solidFill>
                  <a:srgbClr val="FF0000"/>
                </a:solidFill>
              </a:rPr>
              <a:t>Private (hidden) information: </a:t>
            </a:r>
            <a:r>
              <a:rPr lang="en-GB" dirty="0" smtClean="0"/>
              <a:t>second best contracts. Principal leaves </a:t>
            </a:r>
          </a:p>
          <a:p>
            <a:pPr marL="0" indent="0">
              <a:buNone/>
            </a:pPr>
            <a:r>
              <a:rPr lang="en-GB" dirty="0" smtClean="0"/>
              <a:t>information rents to the advantaged type if he serves the whole </a:t>
            </a:r>
          </a:p>
          <a:p>
            <a:pPr marL="0" indent="0">
              <a:buNone/>
            </a:pPr>
            <a:r>
              <a:rPr lang="en-GB" dirty="0" smtClean="0"/>
              <a:t>market!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3641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Conclusions: </a:t>
            </a:r>
            <a:r>
              <a:rPr lang="en-GB" b="1" dirty="0" smtClean="0"/>
              <a:t>	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 contract is </a:t>
            </a:r>
            <a:r>
              <a:rPr lang="en-GB" dirty="0" smtClean="0">
                <a:solidFill>
                  <a:srgbClr val="FF0000"/>
                </a:solidFill>
              </a:rPr>
              <a:t>incentive compatible </a:t>
            </a:r>
            <a:r>
              <a:rPr lang="en-GB" dirty="0" smtClean="0"/>
              <a:t>if it induces the agents with hidden </a:t>
            </a:r>
          </a:p>
          <a:p>
            <a:pPr marL="0" indent="0">
              <a:buNone/>
            </a:pPr>
            <a:r>
              <a:rPr lang="en-GB" dirty="0" smtClean="0"/>
              <a:t>types to </a:t>
            </a:r>
            <a:r>
              <a:rPr lang="en-GB" dirty="0" smtClean="0">
                <a:solidFill>
                  <a:srgbClr val="FF0000"/>
                </a:solidFill>
              </a:rPr>
              <a:t>self select </a:t>
            </a:r>
            <a:r>
              <a:rPr lang="en-GB" dirty="0" smtClean="0"/>
              <a:t>and thus can screen </a:t>
            </a:r>
            <a:r>
              <a:rPr lang="en-GB" dirty="0" smtClean="0"/>
              <a:t>the </a:t>
            </a:r>
            <a:r>
              <a:rPr lang="en-GB" dirty="0" smtClean="0"/>
              <a:t>agents based on their </a:t>
            </a:r>
          </a:p>
          <a:p>
            <a:pPr marL="0" indent="0">
              <a:buNone/>
            </a:pPr>
            <a:r>
              <a:rPr lang="en-GB" dirty="0"/>
              <a:t>t</a:t>
            </a:r>
            <a:r>
              <a:rPr lang="en-GB" dirty="0" smtClean="0"/>
              <a:t>ypes.</a:t>
            </a:r>
            <a:endParaRPr lang="en-GB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FF0000"/>
              </a:solidFill>
            </a:endParaRPr>
          </a:p>
          <a:p>
            <a:r>
              <a:rPr lang="en-GB" dirty="0" smtClean="0"/>
              <a:t>When selling to agents who privately know their types, principal </a:t>
            </a:r>
          </a:p>
          <a:p>
            <a:pPr marL="0" indent="0">
              <a:buNone/>
            </a:pPr>
            <a:r>
              <a:rPr lang="en-GB" dirty="0" smtClean="0"/>
              <a:t>leaves information rents to dissuade high value types from mimicking </a:t>
            </a:r>
          </a:p>
          <a:p>
            <a:pPr marL="0" indent="0">
              <a:buNone/>
            </a:pPr>
            <a:r>
              <a:rPr lang="en-GB" dirty="0" smtClean="0"/>
              <a:t>the </a:t>
            </a:r>
            <a:r>
              <a:rPr lang="en-GB" dirty="0" smtClean="0"/>
              <a:t>lower value </a:t>
            </a:r>
            <a:r>
              <a:rPr lang="en-GB" dirty="0" smtClean="0"/>
              <a:t>types: trade-off between efficiency and information rents.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51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914399"/>
            <a:ext cx="9404723" cy="617839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chemeClr val="accent2"/>
                </a:solidFill>
              </a:rPr>
              <a:t/>
            </a:r>
            <a:br>
              <a:rPr lang="en-GB" b="1" dirty="0" smtClean="0">
                <a:solidFill>
                  <a:schemeClr val="accent2"/>
                </a:solidFill>
              </a:rPr>
            </a:br>
            <a:r>
              <a:rPr lang="en-GB" b="1" dirty="0">
                <a:solidFill>
                  <a:schemeClr val="accent2"/>
                </a:solidFill>
              </a:rPr>
              <a:t/>
            </a:r>
            <a:br>
              <a:rPr lang="en-GB" b="1" dirty="0">
                <a:solidFill>
                  <a:schemeClr val="accent2"/>
                </a:solidFill>
              </a:rPr>
            </a:br>
            <a:r>
              <a:rPr lang="en-GB" b="1" dirty="0" smtClean="0">
                <a:solidFill>
                  <a:srgbClr val="FF0000"/>
                </a:solidFill>
              </a:rPr>
              <a:t>Examples</a:t>
            </a:r>
            <a:r>
              <a:rPr lang="en-GB" b="1" dirty="0">
                <a:solidFill>
                  <a:srgbClr val="FF0000"/>
                </a:solidFill>
              </a:rPr>
              <a:t>:</a:t>
            </a:r>
            <a:r>
              <a:rPr lang="en-GB" dirty="0"/>
              <a:t/>
            </a:r>
            <a:br>
              <a:rPr lang="en-GB" dirty="0"/>
            </a:br>
            <a:r>
              <a:rPr lang="en-GB" b="1" dirty="0">
                <a:solidFill>
                  <a:schemeClr val="accent2"/>
                </a:solidFill>
              </a:rPr>
              <a:t/>
            </a:r>
            <a:br>
              <a:rPr lang="en-GB" b="1" dirty="0">
                <a:solidFill>
                  <a:schemeClr val="accent2"/>
                </a:solidFill>
              </a:rPr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387" y="1655805"/>
            <a:ext cx="8946541" cy="4444314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/>
            </a:pPr>
            <a:endParaRPr lang="en-GB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GB" dirty="0" smtClean="0"/>
              <a:t>1. Price </a:t>
            </a:r>
            <a:r>
              <a:rPr lang="en-GB" dirty="0"/>
              <a:t>discrimination: </a:t>
            </a:r>
            <a:r>
              <a:rPr lang="en-GB" dirty="0" smtClean="0"/>
              <a:t>Buyer knows her valuation, seller </a:t>
            </a:r>
          </a:p>
          <a:p>
            <a:pPr marL="0" indent="0">
              <a:buNone/>
            </a:pPr>
            <a:r>
              <a:rPr lang="en-GB" dirty="0" smtClean="0"/>
              <a:t>doesn’t. Seller offers different qualities at different prices.  </a:t>
            </a:r>
          </a:p>
          <a:p>
            <a:pPr marL="457200" indent="-457200">
              <a:buFont typeface="+mj-lt"/>
              <a:buAutoNum type="arabicPeriod"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2. Insurance</a:t>
            </a:r>
            <a:r>
              <a:rPr lang="en-GB" dirty="0"/>
              <a:t>: </a:t>
            </a:r>
            <a:r>
              <a:rPr lang="en-GB" dirty="0" err="1" smtClean="0"/>
              <a:t>Insuree</a:t>
            </a:r>
            <a:r>
              <a:rPr lang="en-GB" dirty="0" smtClean="0"/>
              <a:t> </a:t>
            </a:r>
            <a:r>
              <a:rPr lang="en-GB" dirty="0"/>
              <a:t>knows her risk, insurer doesn’t. Insurer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offers </a:t>
            </a:r>
            <a:r>
              <a:rPr lang="en-GB" dirty="0"/>
              <a:t>several packages with different premium and deductibles. </a:t>
            </a:r>
            <a:endParaRPr lang="en-GB" dirty="0" smtClean="0"/>
          </a:p>
          <a:p>
            <a:pPr marL="457200" indent="-457200">
              <a:buFont typeface="+mj-lt"/>
              <a:buAutoNum type="arabicPeriod"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3. Employment</a:t>
            </a:r>
            <a:r>
              <a:rPr lang="en-GB" dirty="0"/>
              <a:t>: </a:t>
            </a:r>
            <a:r>
              <a:rPr lang="en-GB" dirty="0" smtClean="0"/>
              <a:t>Employee knows ability, employer doesn’t. </a:t>
            </a:r>
          </a:p>
          <a:p>
            <a:pPr marL="0" indent="0">
              <a:buNone/>
            </a:pPr>
            <a:r>
              <a:rPr lang="en-GB" dirty="0" smtClean="0"/>
              <a:t>Employer offers different packages with varying wages, bonuses, </a:t>
            </a:r>
          </a:p>
          <a:p>
            <a:pPr marL="0" indent="0">
              <a:buNone/>
            </a:pPr>
            <a:r>
              <a:rPr lang="en-GB" dirty="0" smtClean="0"/>
              <a:t>etc. </a:t>
            </a:r>
          </a:p>
          <a:p>
            <a:pPr marL="457200" indent="-457200">
              <a:buFont typeface="+mj-lt"/>
              <a:buAutoNum type="arabicPeriod"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457200" indent="-457200">
              <a:buFont typeface="+mj-lt"/>
              <a:buAutoNum type="arabicPeriod"/>
            </a:pPr>
            <a:endParaRPr lang="en-GB" dirty="0"/>
          </a:p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596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749" y="696874"/>
            <a:ext cx="9404723" cy="877329"/>
          </a:xfrm>
        </p:spPr>
        <p:txBody>
          <a:bodyPr/>
          <a:lstStyle/>
          <a:p>
            <a:r>
              <a:rPr lang="en-GB" b="1" dirty="0">
                <a:solidFill>
                  <a:srgbClr val="FF0000"/>
                </a:solidFill>
              </a:rPr>
              <a:t>P</a:t>
            </a:r>
            <a:r>
              <a:rPr lang="en-GB" b="1" dirty="0" smtClean="0">
                <a:solidFill>
                  <a:srgbClr val="FF0000"/>
                </a:solidFill>
              </a:rPr>
              <a:t>rice discrimination: 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endParaRPr lang="en-GB" sz="3100" dirty="0" smtClean="0"/>
          </a:p>
          <a:p>
            <a:r>
              <a:rPr lang="en-GB" sz="3100" dirty="0" smtClean="0"/>
              <a:t>The classic and most common example of screening: </a:t>
            </a:r>
            <a:r>
              <a:rPr lang="en-GB" sz="3100" dirty="0"/>
              <a:t>a monopolist </a:t>
            </a:r>
            <a:r>
              <a:rPr lang="en-GB" sz="3100" dirty="0" smtClean="0"/>
              <a:t>faces </a:t>
            </a:r>
          </a:p>
          <a:p>
            <a:pPr marL="0" indent="0">
              <a:buNone/>
            </a:pPr>
            <a:r>
              <a:rPr lang="en-GB" sz="3100" dirty="0" smtClean="0"/>
              <a:t>different types of consumers and cannot observe the type. What is the best </a:t>
            </a:r>
          </a:p>
          <a:p>
            <a:pPr marL="0" indent="0">
              <a:buNone/>
            </a:pPr>
            <a:r>
              <a:rPr lang="en-GB" sz="3100" dirty="0" smtClean="0"/>
              <a:t>price schedule according to quantity, quality,  etc.?</a:t>
            </a:r>
            <a:endParaRPr lang="en-GB" sz="3100" dirty="0"/>
          </a:p>
          <a:p>
            <a:endParaRPr lang="en-GB" sz="3100" dirty="0" smtClean="0"/>
          </a:p>
          <a:p>
            <a:r>
              <a:rPr lang="en-GB" sz="3100" dirty="0" smtClean="0"/>
              <a:t> First models: </a:t>
            </a:r>
            <a:r>
              <a:rPr lang="en-GB" sz="3100" dirty="0" err="1" smtClean="0"/>
              <a:t>Mussa</a:t>
            </a:r>
            <a:r>
              <a:rPr lang="en-GB" sz="3100" dirty="0" smtClean="0"/>
              <a:t>, M. and S. Rosen (1978) </a:t>
            </a:r>
          </a:p>
          <a:p>
            <a:endParaRPr lang="en-GB" sz="3100" dirty="0" smtClean="0"/>
          </a:p>
          <a:p>
            <a:r>
              <a:rPr lang="en-GB" sz="3100" dirty="0" smtClean="0"/>
              <a:t>Although </a:t>
            </a:r>
            <a:r>
              <a:rPr lang="en-GB" sz="3100" dirty="0"/>
              <a:t>monopoly </a:t>
            </a:r>
            <a:r>
              <a:rPr lang="en-GB" sz="3100" dirty="0" smtClean="0"/>
              <a:t>is the </a:t>
            </a:r>
            <a:r>
              <a:rPr lang="en-GB" sz="3100" dirty="0"/>
              <a:t>most common </a:t>
            </a:r>
            <a:r>
              <a:rPr lang="en-GB" sz="3100" dirty="0" smtClean="0"/>
              <a:t>example, similar </a:t>
            </a:r>
            <a:r>
              <a:rPr lang="en-GB" sz="3100" dirty="0"/>
              <a:t>results hold in </a:t>
            </a:r>
            <a:endParaRPr lang="en-GB" sz="3100" dirty="0" smtClean="0"/>
          </a:p>
          <a:p>
            <a:pPr marL="0" indent="0">
              <a:buNone/>
            </a:pPr>
            <a:r>
              <a:rPr lang="en-GB" sz="3100" dirty="0" smtClean="0"/>
              <a:t>other screening models.  </a:t>
            </a:r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42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32609" y="1148712"/>
                <a:ext cx="10621191" cy="4433977"/>
              </a:xfrm>
            </p:spPr>
            <p:txBody>
              <a:bodyPr>
                <a:normAutofit fontScale="92500"/>
              </a:bodyPr>
              <a:lstStyle/>
              <a:p>
                <a:pPr marL="0" indent="0">
                  <a:buNone/>
                </a:pPr>
                <a:endParaRPr lang="en-GB" dirty="0" smtClean="0"/>
              </a:p>
              <a:p>
                <a:r>
                  <a:rPr lang="en-GB" dirty="0" smtClean="0"/>
                  <a:t>Different types of buyers who have </a:t>
                </a:r>
                <a:r>
                  <a:rPr lang="en-GB" dirty="0"/>
                  <a:t>different willingness to </a:t>
                </a:r>
                <a:r>
                  <a:rPr lang="en-GB" dirty="0" smtClean="0"/>
                  <a:t>pay for</a:t>
                </a:r>
              </a:p>
              <a:p>
                <a:pPr marL="0" indent="0">
                  <a:buNone/>
                </a:pPr>
                <a:r>
                  <a:rPr lang="en-GB" dirty="0" smtClean="0"/>
                  <a:t>the </a:t>
                </a:r>
                <a:r>
                  <a:rPr lang="en-GB" dirty="0"/>
                  <a:t>same good. </a:t>
                </a:r>
              </a:p>
              <a:p>
                <a:r>
                  <a:rPr lang="en-GB" dirty="0"/>
                  <a:t>Sellers want to charge the maximum possible </a:t>
                </a:r>
                <a:r>
                  <a:rPr lang="en-GB" dirty="0" smtClean="0"/>
                  <a:t>price.</a:t>
                </a:r>
              </a:p>
              <a:p>
                <a:r>
                  <a:rPr lang="en-GB" dirty="0" smtClean="0"/>
                  <a:t>If </a:t>
                </a:r>
                <a:r>
                  <a:rPr lang="en-GB" dirty="0"/>
                  <a:t>the seller </a:t>
                </a:r>
                <a:r>
                  <a:rPr lang="en-GB" dirty="0" smtClean="0"/>
                  <a:t>cannot </a:t>
                </a:r>
                <a:r>
                  <a:rPr lang="en-GB" dirty="0"/>
                  <a:t>observe the buyer’s willingness to pay: </a:t>
                </a:r>
                <a:r>
                  <a:rPr lang="en-GB" dirty="0" smtClean="0"/>
                  <a:t>can induce self </a:t>
                </a:r>
              </a:p>
              <a:p>
                <a:pPr marL="0" indent="0">
                  <a:buNone/>
                </a:pPr>
                <a:r>
                  <a:rPr lang="en-GB" dirty="0" smtClean="0"/>
                  <a:t>selection </a:t>
                </a:r>
                <a:r>
                  <a:rPr lang="en-GB" dirty="0"/>
                  <a:t>by proposing contracts that differ on </a:t>
                </a:r>
                <a:r>
                  <a:rPr lang="en-GB" dirty="0" smtClean="0"/>
                  <a:t>quality (or quantity) and </a:t>
                </a:r>
              </a:p>
              <a:p>
                <a:pPr marL="0" indent="0">
                  <a:buNone/>
                </a:pPr>
                <a:r>
                  <a:rPr lang="en-GB" dirty="0" smtClean="0"/>
                  <a:t>price.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⇒ </m:t>
                    </m:r>
                  </m:oMath>
                </a14:m>
                <a:r>
                  <a:rPr lang="en-GB" dirty="0" smtClean="0"/>
                  <a:t> In practice, very often sellers sell different </a:t>
                </a:r>
                <a:r>
                  <a:rPr lang="en-GB" dirty="0"/>
                  <a:t>versions </a:t>
                </a:r>
                <a:r>
                  <a:rPr lang="en-GB" dirty="0" smtClean="0"/>
                  <a:t>of the same </a:t>
                </a:r>
                <a:r>
                  <a:rPr lang="en-GB" dirty="0"/>
                  <a:t>good </a:t>
                </a:r>
                <a:endParaRPr lang="en-GB" dirty="0" smtClean="0"/>
              </a:p>
              <a:p>
                <a:pPr marL="0" indent="0">
                  <a:buNone/>
                </a:pPr>
                <a:r>
                  <a:rPr lang="en-GB" dirty="0" smtClean="0"/>
                  <a:t>at different prices. </a:t>
                </a:r>
                <a:endParaRPr lang="en-GB" dirty="0"/>
              </a:p>
              <a:p>
                <a:pPr marL="0" indent="0">
                  <a:buNone/>
                </a:pPr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 smtClean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32609" y="1148712"/>
                <a:ext cx="10621191" cy="4433977"/>
              </a:xfrm>
              <a:blipFill rotWithShape="0">
                <a:blip r:embed="rId2"/>
                <a:stretch>
                  <a:fillRect l="-1033" b="-9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95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05840"/>
            <a:ext cx="10515600" cy="517112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sz="5100" dirty="0" smtClean="0"/>
              <a:t>Examples: </a:t>
            </a:r>
          </a:p>
          <a:p>
            <a:pPr marL="0" indent="0">
              <a:buNone/>
            </a:pPr>
            <a:endParaRPr lang="en-GB" sz="5100" dirty="0" smtClean="0"/>
          </a:p>
          <a:p>
            <a:pPr marL="457200" indent="-457200">
              <a:buFont typeface="+mj-lt"/>
              <a:buAutoNum type="arabicPeriod"/>
            </a:pPr>
            <a:r>
              <a:rPr lang="en-GB" sz="5100" dirty="0"/>
              <a:t> </a:t>
            </a:r>
            <a:r>
              <a:rPr lang="en-GB" sz="5100" dirty="0" smtClean="0"/>
              <a:t>plane: time of departure</a:t>
            </a:r>
            <a:r>
              <a:rPr lang="en-GB" sz="5100" dirty="0"/>
              <a:t>,</a:t>
            </a:r>
            <a:r>
              <a:rPr lang="en-GB" sz="5100" dirty="0" smtClean="0"/>
              <a:t> choosing seats.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5100" dirty="0" smtClean="0"/>
              <a:t> time of purchase: books, clothes, supermarkets.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5100" dirty="0" smtClean="0"/>
              <a:t>``limited edition’’ products.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5100" dirty="0" smtClean="0"/>
              <a:t> personalised discount vouchers.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5100" dirty="0" smtClean="0"/>
              <a:t> quality differentiation: ``taste the difference’’ vs. essential products.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5100" dirty="0" smtClean="0"/>
              <a:t> versioning in software products. 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5100" dirty="0"/>
              <a:t> </a:t>
            </a:r>
            <a:r>
              <a:rPr lang="en-GB" sz="5100" dirty="0" smtClean="0"/>
              <a:t>time of delivery. </a:t>
            </a:r>
          </a:p>
          <a:p>
            <a:pPr marL="0" indent="0">
              <a:buNone/>
            </a:pPr>
            <a:endParaRPr lang="en-GB" sz="5100" dirty="0" smtClean="0"/>
          </a:p>
          <a:p>
            <a:pPr marL="0" indent="0">
              <a:buNone/>
            </a:pPr>
            <a:r>
              <a:rPr lang="en-GB" sz="5100" dirty="0" smtClean="0"/>
              <a:t> 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980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Apple:</a:t>
            </a:r>
            <a:endParaRPr lang="en-GB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312984"/>
                <a:ext cx="10515600" cy="519332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n-GB" b="1" dirty="0" smtClean="0">
                  <a:solidFill>
                    <a:schemeClr val="accent2"/>
                  </a:solidFill>
                </a:endParaRPr>
              </a:p>
              <a:p>
                <a:pPr marL="0" indent="0">
                  <a:buNone/>
                </a:pPr>
                <a:r>
                  <a:rPr lang="en-GB" b="1" dirty="0">
                    <a:solidFill>
                      <a:srgbClr val="FF0000"/>
                    </a:solidFill>
                  </a:rPr>
                  <a:t>I</a:t>
                </a:r>
                <a:r>
                  <a:rPr lang="en-GB" b="1" dirty="0" smtClean="0">
                    <a:solidFill>
                      <a:srgbClr val="FF0000"/>
                    </a:solidFill>
                  </a:rPr>
                  <a:t>ntertemporal </a:t>
                </a:r>
                <a:r>
                  <a:rPr lang="en-GB" b="1" dirty="0">
                    <a:solidFill>
                      <a:srgbClr val="FF0000"/>
                    </a:solidFill>
                  </a:rPr>
                  <a:t>price </a:t>
                </a:r>
                <a:r>
                  <a:rPr lang="en-GB" b="1" dirty="0" smtClean="0">
                    <a:solidFill>
                      <a:srgbClr val="FF0000"/>
                    </a:solidFill>
                  </a:rPr>
                  <a:t>discrimination </a:t>
                </a:r>
                <a:r>
                  <a:rPr lang="en-GB" b="1" dirty="0">
                    <a:solidFill>
                      <a:srgbClr val="FF0000"/>
                    </a:solidFill>
                  </a:rPr>
                  <a:t>(</a:t>
                </a:r>
                <a:r>
                  <a:rPr lang="en-GB" b="1" dirty="0" err="1">
                    <a:solidFill>
                      <a:srgbClr val="FF0000"/>
                    </a:solidFill>
                  </a:rPr>
                  <a:t>Froeb</a:t>
                </a:r>
                <a:r>
                  <a:rPr lang="en-GB" b="1" dirty="0">
                    <a:solidFill>
                      <a:srgbClr val="FF0000"/>
                    </a:solidFill>
                  </a:rPr>
                  <a:t> &amp; McCann, 2008) </a:t>
                </a:r>
                <a:r>
                  <a:rPr lang="en-GB" b="1" dirty="0" smtClean="0">
                    <a:solidFill>
                      <a:srgbClr val="FF0000"/>
                    </a:solidFill>
                  </a:rPr>
                  <a:t>:</a:t>
                </a:r>
                <a:endParaRPr lang="en-GB" dirty="0">
                  <a:solidFill>
                    <a:srgbClr val="FF0000"/>
                  </a:solidFill>
                </a:endParaRPr>
              </a:p>
              <a:p>
                <a:r>
                  <a:rPr lang="en-GB" dirty="0" smtClean="0"/>
                  <a:t>Introduce </a:t>
                </a:r>
                <a:r>
                  <a:rPr lang="en-GB" dirty="0"/>
                  <a:t>new </a:t>
                </a:r>
                <a:r>
                  <a:rPr lang="en-GB" dirty="0" err="1" smtClean="0"/>
                  <a:t>Iphone</a:t>
                </a:r>
                <a:r>
                  <a:rPr lang="en-GB" dirty="0" smtClean="0"/>
                  <a:t> </a:t>
                </a:r>
                <a:r>
                  <a:rPr lang="en-GB" dirty="0"/>
                  <a:t>in </a:t>
                </a:r>
                <a:r>
                  <a:rPr lang="en-GB" dirty="0" smtClean="0"/>
                  <a:t>September and decreases </a:t>
                </a:r>
                <a:r>
                  <a:rPr lang="en-GB" dirty="0"/>
                  <a:t>the price by </a:t>
                </a:r>
                <a:r>
                  <a:rPr lang="en-GB" dirty="0" smtClean="0"/>
                  <a:t>200 $ </a:t>
                </a:r>
              </a:p>
              <a:p>
                <a:pPr marL="0" indent="0">
                  <a:buNone/>
                </a:pPr>
                <a:r>
                  <a:rPr lang="en-GB" dirty="0" smtClean="0"/>
                  <a:t>in a few </a:t>
                </a:r>
                <a:r>
                  <a:rPr lang="en-GB" dirty="0"/>
                  <a:t>months</a:t>
                </a:r>
                <a:r>
                  <a:rPr lang="en-GB" dirty="0" smtClean="0"/>
                  <a:t>.</a:t>
                </a:r>
              </a:p>
              <a:p>
                <a:r>
                  <a:rPr lang="en-GB" dirty="0" smtClean="0"/>
                  <a:t>Initially: high profit margin from customers willing to pay a premium </a:t>
                </a:r>
              </a:p>
              <a:p>
                <a:pPr marL="0" indent="0">
                  <a:buNone/>
                </a:pPr>
                <a:r>
                  <a:rPr lang="en-GB" dirty="0" smtClean="0"/>
                  <a:t>for having the phone earlier.</a:t>
                </a:r>
              </a:p>
              <a:p>
                <a:r>
                  <a:rPr lang="en-GB" dirty="0" smtClean="0"/>
                  <a:t>Later: decreasing the price to increase volume of sale and building a </a:t>
                </a:r>
              </a:p>
              <a:p>
                <a:pPr marL="0" indent="0">
                  <a:buNone/>
                </a:pPr>
                <a:r>
                  <a:rPr lang="en-GB" dirty="0" smtClean="0"/>
                  <a:t>wider customer base.</a:t>
                </a:r>
              </a:p>
              <a:p>
                <a:pPr marL="0" indent="0">
                  <a:buNone/>
                </a:pPr>
                <a:endParaRPr lang="en-GB" dirty="0" smtClean="0">
                  <a:solidFill>
                    <a:schemeClr val="accent2"/>
                  </a:solidFill>
                </a:endParaRPr>
              </a:p>
              <a:p>
                <a:pPr marL="0" indent="0">
                  <a:buNone/>
                </a:pPr>
                <a:r>
                  <a:rPr lang="en-GB" dirty="0">
                    <a:solidFill>
                      <a:schemeClr val="accent2"/>
                    </a:solidFill>
                  </a:rPr>
                  <a:t>	</a:t>
                </a:r>
                <a:r>
                  <a:rPr lang="en-GB" dirty="0" smtClean="0">
                    <a:solidFill>
                      <a:schemeClr val="accent2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en-GB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GB" b="1" i="0" dirty="0" smtClean="0">
                    <a:solidFill>
                      <a:srgbClr val="FF0000"/>
                    </a:solidFill>
                    <a:latin typeface="+mj-lt"/>
                  </a:rPr>
                  <a:t> price discrimination on the time of purchase! </a:t>
                </a:r>
                <a:endParaRPr lang="en-GB" b="1" dirty="0" smtClean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en-GB" dirty="0" smtClean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en-GB" b="1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312984"/>
                <a:ext cx="10515600" cy="5193323"/>
              </a:xfrm>
              <a:blipFill rotWithShape="0">
                <a:blip r:embed="rId2"/>
                <a:stretch>
                  <a:fillRect l="-1217" r="-1217" b="-10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743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5721" y="1825624"/>
            <a:ext cx="7417406" cy="4661439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29453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317435"/>
                <a:ext cx="10515600" cy="1325563"/>
              </a:xfrm>
            </p:spPr>
            <p:txBody>
              <a:bodyPr>
                <a:normAutofit fontScale="90000"/>
              </a:bodyPr>
              <a:lstStyle/>
              <a:p>
                <a:r>
                  <a:rPr lang="en-GB" b="1" dirty="0" smtClean="0">
                    <a:solidFill>
                      <a:schemeClr val="accent2"/>
                    </a:solidFill>
                    <a:latin typeface="+mn-lt"/>
                  </a:rPr>
                  <a:t/>
                </a:r>
                <a:br>
                  <a:rPr lang="en-GB" b="1" dirty="0" smtClean="0">
                    <a:solidFill>
                      <a:schemeClr val="accent2"/>
                    </a:solidFill>
                    <a:latin typeface="+mn-lt"/>
                  </a:rPr>
                </a:br>
                <a:r>
                  <a:rPr lang="en-GB" sz="3100" dirty="0" smtClean="0">
                    <a:solidFill>
                      <a:srgbClr val="FF0000"/>
                    </a:solidFill>
                    <a:latin typeface="+mn-lt"/>
                  </a:rPr>
                  <a:t>versioning  </a:t>
                </a:r>
                <a14:m>
                  <m:oMath xmlns:m="http://schemas.openxmlformats.org/officeDocument/2006/math">
                    <m:r>
                      <a:rPr lang="en-GB" sz="31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GB" sz="3100" dirty="0">
                    <a:latin typeface="+mn-lt"/>
                  </a:rPr>
                  <a:t> offering different versions of the same good with different features at different </a:t>
                </a:r>
                <a:r>
                  <a:rPr lang="en-GB" sz="3100" dirty="0" smtClean="0">
                    <a:latin typeface="+mn-lt"/>
                  </a:rPr>
                  <a:t>prices, by adding or eliminating features.  </a:t>
                </a:r>
                <a:r>
                  <a:rPr lang="en-GB" dirty="0">
                    <a:latin typeface="+mn-lt"/>
                  </a:rPr>
                  <a:t/>
                </a:r>
                <a:br>
                  <a:rPr lang="en-GB" dirty="0">
                    <a:latin typeface="+mn-lt"/>
                  </a:rPr>
                </a:br>
                <a:r>
                  <a:rPr lang="en-GB" sz="3100" b="1" dirty="0" smtClean="0">
                    <a:solidFill>
                      <a:schemeClr val="accent2"/>
                    </a:solidFill>
                  </a:rPr>
                  <a:t/>
                </a:r>
                <a:br>
                  <a:rPr lang="en-GB" sz="3100" b="1" dirty="0" smtClean="0">
                    <a:solidFill>
                      <a:schemeClr val="accent2"/>
                    </a:solidFill>
                  </a:rPr>
                </a:br>
                <a:endParaRPr lang="en-GB" sz="3100" b="1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317435"/>
                <a:ext cx="10515600" cy="1325563"/>
              </a:xfrm>
              <a:blipFill rotWithShape="0">
                <a:blip r:embed="rId2"/>
                <a:stretch>
                  <a:fillRect l="-1217" r="-10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5033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 err="1" smtClean="0"/>
              <a:t>iphone</a:t>
            </a:r>
            <a:r>
              <a:rPr lang="en-GB" dirty="0" smtClean="0"/>
              <a:t> vs </a:t>
            </a:r>
            <a:r>
              <a:rPr lang="en-GB" dirty="0" err="1" smtClean="0"/>
              <a:t>iphone</a:t>
            </a:r>
            <a:r>
              <a:rPr lang="en-GB" dirty="0" smtClean="0"/>
              <a:t> s, </a:t>
            </a:r>
            <a:r>
              <a:rPr lang="en-GB" dirty="0" err="1" smtClean="0"/>
              <a:t>ipad</a:t>
            </a:r>
            <a:r>
              <a:rPr lang="en-GB" dirty="0" smtClean="0"/>
              <a:t> air vs </a:t>
            </a:r>
            <a:r>
              <a:rPr lang="en-GB" dirty="0" err="1"/>
              <a:t>ipad</a:t>
            </a:r>
            <a:r>
              <a:rPr lang="en-GB" dirty="0"/>
              <a:t> </a:t>
            </a:r>
            <a:r>
              <a:rPr lang="en-GB" dirty="0" smtClean="0"/>
              <a:t>pro…. So many versions, but are there big differences?  </a:t>
            </a: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0344" y="2761220"/>
            <a:ext cx="5991225" cy="337185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52085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21124</TotalTime>
  <Words>980</Words>
  <Application>Microsoft Office PowerPoint</Application>
  <PresentationFormat>Widescreen</PresentationFormat>
  <Paragraphs>239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Calibri Light</vt:lpstr>
      <vt:lpstr>Cambria Math</vt:lpstr>
      <vt:lpstr>Symbol</vt:lpstr>
      <vt:lpstr>Wingdings</vt:lpstr>
      <vt:lpstr>Office Theme</vt:lpstr>
      <vt:lpstr>PowerPoint Presentation</vt:lpstr>
      <vt:lpstr>What is screening? </vt:lpstr>
      <vt:lpstr>  Examples:  </vt:lpstr>
      <vt:lpstr>Price discrimination: </vt:lpstr>
      <vt:lpstr>PowerPoint Presentation</vt:lpstr>
      <vt:lpstr>PowerPoint Presentation</vt:lpstr>
      <vt:lpstr>Apple:</vt:lpstr>
      <vt:lpstr>PowerPoint Presentation</vt:lpstr>
      <vt:lpstr> versioning  ⇒ offering different versions of the same good with different features at different prices, by adding or eliminating features.    </vt:lpstr>
      <vt:lpstr> Computer software: </vt:lpstr>
      <vt:lpstr>IBM (Mcafee 2008):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Conclusions: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EMİNE HIDIR</dc:creator>
  <cp:lastModifiedBy>EMİNE HIDIR</cp:lastModifiedBy>
  <cp:revision>339</cp:revision>
  <cp:lastPrinted>2019-01-02T15:11:54Z</cp:lastPrinted>
  <dcterms:created xsi:type="dcterms:W3CDTF">2017-12-22T10:12:43Z</dcterms:created>
  <dcterms:modified xsi:type="dcterms:W3CDTF">2019-09-08T12:46:31Z</dcterms:modified>
</cp:coreProperties>
</file>