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notesMasterIdLst>
    <p:notesMasterId r:id="rId33"/>
  </p:notesMasterIdLst>
  <p:handoutMasterIdLst>
    <p:handoutMasterId r:id="rId34"/>
  </p:handoutMasterIdLst>
  <p:sldIdLst>
    <p:sldId id="457" r:id="rId2"/>
    <p:sldId id="332" r:id="rId3"/>
    <p:sldId id="414" r:id="rId4"/>
    <p:sldId id="398" r:id="rId5"/>
    <p:sldId id="399" r:id="rId6"/>
    <p:sldId id="408" r:id="rId7"/>
    <p:sldId id="350" r:id="rId8"/>
    <p:sldId id="342" r:id="rId9"/>
    <p:sldId id="396" r:id="rId10"/>
    <p:sldId id="397" r:id="rId11"/>
    <p:sldId id="357" r:id="rId12"/>
    <p:sldId id="394" r:id="rId13"/>
    <p:sldId id="362" r:id="rId14"/>
    <p:sldId id="334" r:id="rId15"/>
    <p:sldId id="335" r:id="rId16"/>
    <p:sldId id="333" r:id="rId17"/>
    <p:sldId id="361" r:id="rId18"/>
    <p:sldId id="359" r:id="rId19"/>
    <p:sldId id="453" r:id="rId20"/>
    <p:sldId id="365" r:id="rId21"/>
    <p:sldId id="352" r:id="rId22"/>
    <p:sldId id="400" r:id="rId23"/>
    <p:sldId id="374" r:id="rId24"/>
    <p:sldId id="452" r:id="rId25"/>
    <p:sldId id="454" r:id="rId26"/>
    <p:sldId id="402" r:id="rId27"/>
    <p:sldId id="455" r:id="rId28"/>
    <p:sldId id="456" r:id="rId29"/>
    <p:sldId id="379" r:id="rId30"/>
    <p:sldId id="338" r:id="rId31"/>
    <p:sldId id="449" r:id="rId3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dir, Sinem" initials="HS" lastIdx="1" clrIdx="0">
    <p:extLst>
      <p:ext uri="{19B8F6BF-5375-455C-9EA6-DF929625EA0E}">
        <p15:presenceInfo xmlns:p15="http://schemas.microsoft.com/office/powerpoint/2012/main" userId="S-1-5-21-94802787-2259107539-412602403-2460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B30D2F0-352E-430B-A6CF-F7F2943DF9C8}" type="datetimeFigureOut">
              <a:rPr lang="en-GB" smtClean="0"/>
              <a:t>08/09/2019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D6CE3BF-9312-4469-BC6F-BA108606C8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116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47FC7C5-91A9-4A85-B2A8-0287602ABED6}" type="datetimeFigureOut">
              <a:rPr lang="en-GB" smtClean="0"/>
              <a:t>08/09/2019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CECC6FA-7F19-4758-A469-600553ECD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264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289A-3C08-459A-9501-7B0237D131CC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69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28EF9-DF5C-4445-8350-94264A8B12FC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953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5CBF2-065F-4D74-92F8-CAD753D92FC5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043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7A01-0169-4834-8D34-A600F0988DF8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47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E308-DED1-477F-A3BF-20EAD4E1D753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5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D05B-B64A-4977-8018-0BF0917A0AB6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643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21D7E-C03C-438D-A0A1-1A4FD6977A33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36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C86CA-EFAA-446A-81A8-D8421D91E08E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379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18C7-9CE1-4DAD-B5DE-0B174CCE6C53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974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F899-2439-4C9E-895D-198A711095DC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540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8DAC-51E0-4CCA-A3B0-6751F7F4FAED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550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85BAC-93E7-40CD-B5CA-504A31F31508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04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429" y="173038"/>
            <a:ext cx="9142571" cy="68580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2297985" y="4632267"/>
            <a:ext cx="6583681" cy="283945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Introduction to Game Theory</a:t>
            </a:r>
            <a:br>
              <a:rPr lang="en-GB" sz="2800" b="1" dirty="0" smtClean="0"/>
            </a:br>
            <a:r>
              <a:rPr lang="en-GB" sz="2000" b="1" dirty="0" smtClean="0"/>
              <a:t>For </a:t>
            </a:r>
            <a:r>
              <a:rPr lang="en-GB" sz="2000" b="1" dirty="0" err="1" smtClean="0"/>
              <a:t>Ansal</a:t>
            </a:r>
            <a:r>
              <a:rPr lang="en-GB" sz="2000" b="1" dirty="0" smtClean="0"/>
              <a:t> University students, September 2019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Sinem Hidir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i="1" dirty="0" smtClean="0"/>
              <a:t>University of Warwick</a:t>
            </a:r>
            <a:br>
              <a:rPr lang="en-GB" sz="1800" i="1" dirty="0" smtClean="0"/>
            </a:br>
            <a:r>
              <a:rPr lang="en-GB" sz="2700" b="1" dirty="0" smtClean="0">
                <a:solidFill>
                  <a:srgbClr val="FF0000"/>
                </a:solidFill>
              </a:rPr>
              <a:t>Slides #5: Moral Hazard and Limited Liability.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74018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Lead to </a:t>
            </a:r>
            <a:r>
              <a:rPr lang="en-GB" dirty="0"/>
              <a:t>project </a:t>
            </a:r>
            <a:r>
              <a:rPr lang="en-GB" dirty="0" smtClean="0"/>
              <a:t>shutdowns, job losses and potential </a:t>
            </a:r>
            <a:r>
              <a:rPr lang="en-GB" dirty="0"/>
              <a:t>financial </a:t>
            </a:r>
            <a:r>
              <a:rPr lang="en-GB" dirty="0" smtClean="0"/>
              <a:t>losses </a:t>
            </a:r>
            <a:r>
              <a:rPr lang="en-GB" dirty="0"/>
              <a:t>to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Carillion's </a:t>
            </a:r>
            <a:r>
              <a:rPr lang="en-GB" dirty="0"/>
              <a:t>30,000 suppliers </a:t>
            </a:r>
            <a:r>
              <a:rPr lang="en-GB" dirty="0" smtClean="0"/>
              <a:t>and </a:t>
            </a:r>
            <a:r>
              <a:rPr lang="en-GB" dirty="0"/>
              <a:t>28,500 </a:t>
            </a:r>
            <a:r>
              <a:rPr lang="en-GB" dirty="0" smtClean="0"/>
              <a:t>pensioners</a:t>
            </a:r>
            <a:r>
              <a:rPr lang="en-GB" dirty="0"/>
              <a:t>.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Lead </a:t>
            </a:r>
            <a:r>
              <a:rPr lang="en-GB" dirty="0"/>
              <a:t>to questions and parliamentary </a:t>
            </a:r>
            <a:r>
              <a:rPr lang="en-GB" dirty="0" smtClean="0"/>
              <a:t>enquiries </a:t>
            </a:r>
            <a:r>
              <a:rPr lang="en-GB" dirty="0"/>
              <a:t>about the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conduct </a:t>
            </a:r>
            <a:r>
              <a:rPr lang="en-GB" dirty="0"/>
              <a:t>of the </a:t>
            </a:r>
            <a:r>
              <a:rPr lang="en-GB" dirty="0" smtClean="0"/>
              <a:t>firm's </a:t>
            </a:r>
            <a:r>
              <a:rPr lang="en-GB" dirty="0"/>
              <a:t>directors and auditors, and </a:t>
            </a:r>
            <a:r>
              <a:rPr lang="en-GB" dirty="0" smtClean="0"/>
              <a:t>about </a:t>
            </a:r>
            <a:r>
              <a:rPr lang="en-GB" dirty="0"/>
              <a:t>the UK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Government's </a:t>
            </a:r>
            <a:r>
              <a:rPr lang="en-GB" dirty="0"/>
              <a:t>relationships with </a:t>
            </a:r>
            <a:r>
              <a:rPr lang="en-GB" dirty="0" smtClean="0"/>
              <a:t>major </a:t>
            </a:r>
            <a:r>
              <a:rPr lang="en-GB" dirty="0"/>
              <a:t>suppliers working </a:t>
            </a:r>
            <a:r>
              <a:rPr lang="en-GB" dirty="0" smtClean="0"/>
              <a:t>on Private </a:t>
            </a:r>
          </a:p>
          <a:p>
            <a:pPr marL="0" indent="0">
              <a:buNone/>
            </a:pPr>
            <a:r>
              <a:rPr lang="en-GB" dirty="0" smtClean="0"/>
              <a:t>Finance Initiative (PFI</a:t>
            </a:r>
            <a:r>
              <a:rPr lang="en-GB" dirty="0"/>
              <a:t>) schemes and other </a:t>
            </a:r>
            <a:r>
              <a:rPr lang="en-GB" dirty="0" smtClean="0"/>
              <a:t>privatised provision </a:t>
            </a:r>
            <a:r>
              <a:rPr lang="en-GB" dirty="0"/>
              <a:t>of public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services</a:t>
            </a:r>
            <a:r>
              <a:rPr lang="en-GB" dirty="0"/>
              <a:t>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299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>
                <a:latin typeface="+mn-lt"/>
              </a:rPr>
              <a:t>Where is the moral hazard problem? 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5721"/>
            <a:ext cx="10515600" cy="483124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 smtClean="0"/>
              <a:t> </a:t>
            </a:r>
          </a:p>
          <a:p>
            <a:r>
              <a:rPr lang="en-US" dirty="0" smtClean="0"/>
              <a:t>Failing firm hints to a </a:t>
            </a:r>
            <a:r>
              <a:rPr lang="en-US" dirty="0"/>
              <a:t>misallocation </a:t>
            </a:r>
            <a:r>
              <a:rPr lang="en-US" dirty="0" smtClean="0"/>
              <a:t>or an </a:t>
            </a:r>
            <a:r>
              <a:rPr lang="en-US" dirty="0"/>
              <a:t>inefficient </a:t>
            </a:r>
            <a:r>
              <a:rPr lang="en-US" dirty="0" smtClean="0"/>
              <a:t>utilization </a:t>
            </a:r>
            <a:r>
              <a:rPr lang="en-US" dirty="0"/>
              <a:t>of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resources.</a:t>
            </a:r>
          </a:p>
          <a:p>
            <a:endParaRPr lang="en-US" dirty="0" smtClean="0"/>
          </a:p>
          <a:p>
            <a:r>
              <a:rPr lang="en-US" dirty="0" smtClean="0"/>
              <a:t>The managers </a:t>
            </a:r>
            <a:r>
              <a:rPr lang="en-US" dirty="0"/>
              <a:t>and executives </a:t>
            </a:r>
            <a:r>
              <a:rPr lang="en-US" dirty="0" smtClean="0"/>
              <a:t>have the duty to manage responsibly, </a:t>
            </a:r>
          </a:p>
          <a:p>
            <a:pPr marL="0" indent="0">
              <a:buNone/>
            </a:pPr>
            <a:r>
              <a:rPr lang="en-US" dirty="0" smtClean="0"/>
              <a:t>but aren’t accountable when things go wrong =&gt; big bonuses while </a:t>
            </a:r>
          </a:p>
          <a:p>
            <a:pPr marL="0" indent="0">
              <a:buNone/>
            </a:pPr>
            <a:r>
              <a:rPr lang="en-US" dirty="0" smtClean="0"/>
              <a:t>things were going ok, but not liable when liquidation happens. </a:t>
            </a:r>
          </a:p>
          <a:p>
            <a:endParaRPr lang="en-US" dirty="0" smtClean="0"/>
          </a:p>
          <a:p>
            <a:r>
              <a:rPr lang="en-US" dirty="0" smtClean="0"/>
              <a:t>Question: if they had really done </a:t>
            </a:r>
            <a:r>
              <a:rPr lang="en-US" dirty="0"/>
              <a:t>their jobs </a:t>
            </a:r>
            <a:r>
              <a:rPr lang="en-US" dirty="0" smtClean="0"/>
              <a:t>properly, would such</a:t>
            </a:r>
          </a:p>
          <a:p>
            <a:pPr marL="0" indent="0">
              <a:buNone/>
            </a:pPr>
            <a:r>
              <a:rPr lang="en-US" dirty="0"/>
              <a:t>f</a:t>
            </a:r>
            <a:r>
              <a:rPr lang="en-US" dirty="0" smtClean="0"/>
              <a:t>ailure still arise?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254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600" b="1" dirty="0" smtClean="0"/>
              <a:t>Limited </a:t>
            </a:r>
            <a:r>
              <a:rPr lang="en-US" sz="3600" b="1" dirty="0"/>
              <a:t>liability: </a:t>
            </a:r>
            <a:r>
              <a:rPr lang="en-US" sz="3600" b="1" dirty="0" smtClean="0"/>
              <a:t>who </a:t>
            </a:r>
            <a:r>
              <a:rPr lang="en-US" sz="3600" b="1" dirty="0"/>
              <a:t>bears the cost of failure?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Most </a:t>
            </a:r>
            <a:r>
              <a:rPr lang="en-US" dirty="0"/>
              <a:t>of the </a:t>
            </a:r>
            <a:r>
              <a:rPr lang="en-US" dirty="0" smtClean="0"/>
              <a:t>executive directors may walk </a:t>
            </a:r>
            <a:r>
              <a:rPr lang="en-US" dirty="0"/>
              <a:t>away without </a:t>
            </a:r>
            <a:r>
              <a:rPr lang="en-US" dirty="0" smtClean="0"/>
              <a:t>big personal </a:t>
            </a:r>
          </a:p>
          <a:p>
            <a:pPr marL="0" indent="0">
              <a:buNone/>
            </a:pPr>
            <a:r>
              <a:rPr lang="en-US" dirty="0" smtClean="0"/>
              <a:t>losses.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Their employees</a:t>
            </a:r>
            <a:r>
              <a:rPr lang="en-US" dirty="0"/>
              <a:t>, </a:t>
            </a:r>
            <a:r>
              <a:rPr lang="en-US" dirty="0" smtClean="0"/>
              <a:t>pensioners</a:t>
            </a:r>
            <a:r>
              <a:rPr lang="en-US" dirty="0"/>
              <a:t>, </a:t>
            </a:r>
            <a:r>
              <a:rPr lang="en-US" dirty="0" smtClean="0"/>
              <a:t>small suppliers </a:t>
            </a:r>
            <a:r>
              <a:rPr lang="en-US" dirty="0"/>
              <a:t>and </a:t>
            </a:r>
            <a:r>
              <a:rPr lang="en-US" dirty="0" smtClean="0"/>
              <a:t>their employees</a:t>
            </a:r>
            <a:r>
              <a:rPr lang="en-US" dirty="0"/>
              <a:t>,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may have to bear considerable personal </a:t>
            </a:r>
            <a:r>
              <a:rPr lang="en-US" dirty="0"/>
              <a:t>loss </a:t>
            </a:r>
            <a:r>
              <a:rPr lang="en-US" dirty="0" smtClean="0"/>
              <a:t>caused most likely by the </a:t>
            </a:r>
          </a:p>
          <a:p>
            <a:pPr marL="0" indent="0">
              <a:buNone/>
            </a:pPr>
            <a:r>
              <a:rPr lang="en-US" dirty="0" smtClean="0"/>
              <a:t>actions of t</a:t>
            </a:r>
            <a:r>
              <a:rPr lang="en-GB" dirty="0" smtClean="0"/>
              <a:t>he executives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Symbol" panose="05050102010706020507" pitchFamily="18" charset="2"/>
              <a:buChar char="Þ"/>
            </a:pPr>
            <a:r>
              <a:rPr lang="en-GB" dirty="0" smtClean="0"/>
              <a:t>The ones taking the important decisions/actions is different to the ones </a:t>
            </a:r>
          </a:p>
          <a:p>
            <a:pPr marL="0" indent="0">
              <a:buNone/>
            </a:pPr>
            <a:r>
              <a:rPr lang="en-GB" dirty="0" smtClean="0"/>
              <a:t>who bear the consequences!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817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b="1" dirty="0" smtClean="0"/>
              <a:t>Government’s </a:t>
            </a:r>
            <a:r>
              <a:rPr lang="en-GB" b="1" dirty="0"/>
              <a:t>dilemma: bailout Carillion or not?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If Carillion collapses, then </a:t>
            </a:r>
            <a:r>
              <a:rPr lang="en-GB" dirty="0"/>
              <a:t>critical infrastructure projects </a:t>
            </a:r>
            <a:r>
              <a:rPr lang="en-GB" dirty="0" smtClean="0"/>
              <a:t>would be </a:t>
            </a:r>
          </a:p>
          <a:p>
            <a:pPr marL="0" indent="0">
              <a:buNone/>
            </a:pPr>
            <a:r>
              <a:rPr lang="en-GB" dirty="0" smtClean="0"/>
              <a:t>paused. However,</a:t>
            </a:r>
            <a:r>
              <a:rPr lang="en-GB" dirty="0"/>
              <a:t> </a:t>
            </a:r>
            <a:r>
              <a:rPr lang="en-GB" dirty="0" smtClean="0"/>
              <a:t>if </a:t>
            </a:r>
            <a:r>
              <a:rPr lang="en-GB" dirty="0"/>
              <a:t>it bailed out Carillion, it </a:t>
            </a:r>
            <a:r>
              <a:rPr lang="en-GB" dirty="0" smtClean="0"/>
              <a:t>feeds the moral hazard </a:t>
            </a:r>
          </a:p>
          <a:p>
            <a:pPr marL="0" indent="0">
              <a:buNone/>
            </a:pPr>
            <a:r>
              <a:rPr lang="en-GB" dirty="0" smtClean="0"/>
              <a:t>problem: sending </a:t>
            </a:r>
            <a:r>
              <a:rPr lang="en-GB" dirty="0"/>
              <a:t>a </a:t>
            </a:r>
            <a:r>
              <a:rPr lang="en-GB" dirty="0" smtClean="0"/>
              <a:t>signal </a:t>
            </a:r>
            <a:r>
              <a:rPr lang="en-GB" dirty="0"/>
              <a:t>to firms bidding for contracts that they need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not bid </a:t>
            </a:r>
            <a:r>
              <a:rPr lang="en-GB" dirty="0"/>
              <a:t>realistically </a:t>
            </a:r>
            <a:r>
              <a:rPr lang="en-GB" dirty="0" smtClean="0"/>
              <a:t>or </a:t>
            </a:r>
            <a:r>
              <a:rPr lang="en-GB" dirty="0"/>
              <a:t>manage projects </a:t>
            </a:r>
            <a:r>
              <a:rPr lang="en-GB" dirty="0" smtClean="0"/>
              <a:t>well.</a:t>
            </a: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=&gt; </a:t>
            </a:r>
            <a:r>
              <a:rPr lang="en-GB" dirty="0" smtClean="0"/>
              <a:t>Chose to let Carillion fail!  (later taken over by other owners)</a:t>
            </a: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71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Consequences of moral hazard 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9623"/>
            <a:ext cx="10515600" cy="46673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Transaction may be less likely in the first place: If government thinks </a:t>
            </a:r>
          </a:p>
          <a:p>
            <a:pPr marL="0" indent="0">
              <a:buNone/>
            </a:pPr>
            <a:r>
              <a:rPr lang="en-GB" dirty="0" smtClean="0"/>
              <a:t>companies will act recklessly, then may choose not to </a:t>
            </a:r>
            <a:r>
              <a:rPr lang="en-GB" dirty="0" smtClean="0"/>
              <a:t>contract with </a:t>
            </a:r>
          </a:p>
          <a:p>
            <a:pPr marL="0" indent="0">
              <a:buNone/>
            </a:pPr>
            <a:r>
              <a:rPr lang="en-GB" dirty="0" smtClean="0"/>
              <a:t>them </a:t>
            </a:r>
            <a:r>
              <a:rPr lang="en-GB" dirty="0" smtClean="0"/>
              <a:t>in </a:t>
            </a:r>
            <a:r>
              <a:rPr lang="en-GB" dirty="0" smtClean="0"/>
              <a:t>the </a:t>
            </a:r>
            <a:r>
              <a:rPr lang="en-GB" dirty="0" smtClean="0"/>
              <a:t>beginning.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If you think the car mechanic will always suggest you to change your </a:t>
            </a:r>
          </a:p>
          <a:p>
            <a:pPr marL="0" indent="0">
              <a:buNone/>
            </a:pPr>
            <a:r>
              <a:rPr lang="en-GB" dirty="0" smtClean="0"/>
              <a:t>tyres, never listen to them</a:t>
            </a:r>
            <a:r>
              <a:rPr lang="en-GB" dirty="0" smtClean="0"/>
              <a:t>! Always wait until your tyres go flat…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… Or </a:t>
            </a:r>
            <a:r>
              <a:rPr lang="en-GB" dirty="0" smtClean="0"/>
              <a:t>form </a:t>
            </a:r>
            <a:r>
              <a:rPr lang="en-GB" dirty="0" smtClean="0"/>
              <a:t>long run relationships where trust has value!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546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/>
            </a:r>
            <a:br>
              <a:rPr lang="en-GB" dirty="0">
                <a:latin typeface="+mn-lt"/>
              </a:rPr>
            </a:br>
            <a:r>
              <a:rPr lang="en-GB" dirty="0" smtClean="0">
                <a:solidFill>
                  <a:srgbClr val="FF0000"/>
                </a:solidFill>
                <a:latin typeface="+mn-lt"/>
              </a:rPr>
              <a:t>Dealing with moral hazard through </a:t>
            </a:r>
            <a:r>
              <a:rPr lang="en-GB" dirty="0" err="1" smtClean="0">
                <a:solidFill>
                  <a:srgbClr val="FF0000"/>
                </a:solidFill>
                <a:latin typeface="+mn-lt"/>
              </a:rPr>
              <a:t>insititutions</a:t>
            </a:r>
            <a:r>
              <a:rPr lang="en-GB" dirty="0" smtClean="0">
                <a:solidFill>
                  <a:srgbClr val="FF0000"/>
                </a:solidFill>
                <a:latin typeface="+mn-lt"/>
              </a:rPr>
              <a:t>:</a:t>
            </a:r>
            <a:r>
              <a:rPr lang="en-GB" dirty="0">
                <a:solidFill>
                  <a:srgbClr val="FF0000"/>
                </a:solidFill>
                <a:latin typeface="+mn-lt"/>
              </a:rPr>
              <a:t/>
            </a:r>
            <a:br>
              <a:rPr lang="en-GB" dirty="0">
                <a:solidFill>
                  <a:srgbClr val="FF0000"/>
                </a:solidFill>
                <a:latin typeface="+mn-lt"/>
              </a:rPr>
            </a:b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How to prevent workers, sellers, experts from behaving badly? </a:t>
            </a:r>
          </a:p>
          <a:p>
            <a:r>
              <a:rPr lang="en-GB" dirty="0" smtClean="0"/>
              <a:t>Hire employees to monitor </a:t>
            </a:r>
            <a:r>
              <a:rPr lang="en-GB" dirty="0"/>
              <a:t>other employees. </a:t>
            </a:r>
            <a:endParaRPr lang="en-GB" dirty="0" smtClean="0"/>
          </a:p>
          <a:p>
            <a:r>
              <a:rPr lang="en-GB" dirty="0" smtClean="0"/>
              <a:t>User ratings, review sites: Yelp, </a:t>
            </a:r>
            <a:r>
              <a:rPr lang="en-GB" dirty="0" err="1" smtClean="0"/>
              <a:t>tripadvisor</a:t>
            </a:r>
            <a:r>
              <a:rPr lang="en-GB" dirty="0" smtClean="0"/>
              <a:t>, </a:t>
            </a:r>
            <a:r>
              <a:rPr lang="en-GB" dirty="0" err="1" smtClean="0"/>
              <a:t>checkatrade</a:t>
            </a:r>
            <a:r>
              <a:rPr lang="en-GB" dirty="0" smtClean="0"/>
              <a:t>, reviews on </a:t>
            </a:r>
          </a:p>
          <a:p>
            <a:pPr marL="0" indent="0">
              <a:buNone/>
            </a:pPr>
            <a:r>
              <a:rPr lang="en-GB" dirty="0" smtClean="0"/>
              <a:t>amazon.  Increase information </a:t>
            </a:r>
            <a:r>
              <a:rPr lang="en-GB" dirty="0"/>
              <a:t>and discipline </a:t>
            </a:r>
            <a:r>
              <a:rPr lang="en-GB" dirty="0" smtClean="0"/>
              <a:t>providers of</a:t>
            </a:r>
          </a:p>
          <a:p>
            <a:pPr marL="0" indent="0">
              <a:buNone/>
            </a:pPr>
            <a:r>
              <a:rPr lang="en-GB" dirty="0" smtClean="0"/>
              <a:t>service/products. </a:t>
            </a:r>
            <a:endParaRPr lang="en-GB" dirty="0"/>
          </a:p>
          <a:p>
            <a:r>
              <a:rPr lang="en-GB" dirty="0" smtClean="0"/>
              <a:t>Splitting the diagnosis from the actual treatment: the doctor who </a:t>
            </a:r>
          </a:p>
          <a:p>
            <a:pPr marL="0" indent="0">
              <a:buNone/>
            </a:pPr>
            <a:r>
              <a:rPr lang="en-GB" dirty="0" smtClean="0"/>
              <a:t>diagnoses is not the same one that treats you.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068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How to deal with it through contracts?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Structure rewards in such a way to prevent </a:t>
            </a:r>
            <a:r>
              <a:rPr lang="en-GB" dirty="0" smtClean="0"/>
              <a:t>agents’ </a:t>
            </a:r>
            <a:r>
              <a:rPr lang="en-GB" dirty="0" smtClean="0"/>
              <a:t>misbehaving.</a:t>
            </a:r>
          </a:p>
          <a:p>
            <a:r>
              <a:rPr lang="en-GB" dirty="0" smtClean="0"/>
              <a:t>Payments cannot be based on </a:t>
            </a:r>
            <a:r>
              <a:rPr lang="en-GB" dirty="0" smtClean="0">
                <a:solidFill>
                  <a:srgbClr val="FF0000"/>
                </a:solidFill>
              </a:rPr>
              <a:t>unobservable effort</a:t>
            </a:r>
            <a:r>
              <a:rPr lang="en-GB" dirty="0" smtClean="0"/>
              <a:t>, but have to be </a:t>
            </a:r>
          </a:p>
          <a:p>
            <a:pPr marL="0" indent="0">
              <a:buNone/>
            </a:pPr>
            <a:r>
              <a:rPr lang="en-GB" dirty="0" smtClean="0"/>
              <a:t>based on some </a:t>
            </a:r>
            <a:r>
              <a:rPr lang="en-GB" dirty="0" smtClean="0">
                <a:solidFill>
                  <a:srgbClr val="FF0000"/>
                </a:solidFill>
              </a:rPr>
              <a:t>observable outcome</a:t>
            </a:r>
            <a:r>
              <a:rPr lang="en-GB" dirty="0" smtClean="0"/>
              <a:t>. </a:t>
            </a:r>
          </a:p>
          <a:p>
            <a:r>
              <a:rPr lang="en-GB" dirty="0" smtClean="0"/>
              <a:t>If effort and outcome were perfectly correlated =&gt; no moral hazard </a:t>
            </a:r>
          </a:p>
          <a:p>
            <a:pPr marL="0" indent="0">
              <a:buNone/>
            </a:pPr>
            <a:r>
              <a:rPr lang="en-GB" dirty="0" smtClean="0"/>
              <a:t>problem.</a:t>
            </a:r>
            <a:endParaRPr lang="en-GB" dirty="0"/>
          </a:p>
          <a:p>
            <a:r>
              <a:rPr lang="en-GB" dirty="0" smtClean="0"/>
              <a:t>In practice, this is not the case. Observable outcome is an imperfect </a:t>
            </a:r>
          </a:p>
          <a:p>
            <a:pPr marL="0" indent="0">
              <a:buNone/>
            </a:pPr>
            <a:r>
              <a:rPr lang="en-GB" dirty="0" smtClean="0"/>
              <a:t>indicator of the effort</a:t>
            </a:r>
            <a:r>
              <a:rPr lang="en-GB" dirty="0"/>
              <a:t> </a:t>
            </a:r>
            <a:r>
              <a:rPr lang="en-GB" dirty="0" smtClean="0"/>
              <a:t>=&gt; some </a:t>
            </a:r>
            <a:r>
              <a:rPr lang="en-GB" dirty="0" smtClean="0">
                <a:solidFill>
                  <a:srgbClr val="FF0000"/>
                </a:solidFill>
              </a:rPr>
              <a:t>chance</a:t>
            </a:r>
            <a:r>
              <a:rPr lang="en-GB" dirty="0" smtClean="0"/>
              <a:t> </a:t>
            </a:r>
            <a:r>
              <a:rPr lang="en-GB" dirty="0" smtClean="0"/>
              <a:t>component is </a:t>
            </a:r>
            <a:r>
              <a:rPr lang="en-GB" dirty="0" smtClean="0"/>
              <a:t>involved.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091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Chance implies an employee will sometimes be </a:t>
            </a:r>
            <a:r>
              <a:rPr lang="en-GB" b="1" dirty="0" smtClean="0">
                <a:solidFill>
                  <a:srgbClr val="FF0000"/>
                </a:solidFill>
              </a:rPr>
              <a:t>rewarded for good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luck and be punished for bad luck.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The more important </a:t>
            </a:r>
            <a:r>
              <a:rPr lang="en-GB" b="1" dirty="0">
                <a:solidFill>
                  <a:srgbClr val="FF0000"/>
                </a:solidFill>
              </a:rPr>
              <a:t>chance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component is, the reward will be more poorly </a:t>
            </a:r>
          </a:p>
          <a:p>
            <a:pPr marL="0" indent="0">
              <a:buNone/>
            </a:pPr>
            <a:r>
              <a:rPr lang="en-GB" dirty="0"/>
              <a:t>related to </a:t>
            </a:r>
            <a:r>
              <a:rPr lang="en-GB" b="1" dirty="0">
                <a:solidFill>
                  <a:srgbClr val="FF0000"/>
                </a:solidFill>
              </a:rPr>
              <a:t>effort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(or </a:t>
            </a:r>
            <a:r>
              <a:rPr lang="en-GB" b="1" dirty="0">
                <a:solidFill>
                  <a:srgbClr val="FF0000"/>
                </a:solidFill>
              </a:rPr>
              <a:t>action</a:t>
            </a:r>
            <a:r>
              <a:rPr lang="en-GB" dirty="0"/>
              <a:t>).  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Most of the time, the employees have a </a:t>
            </a:r>
            <a:r>
              <a:rPr lang="en-GB" b="1" dirty="0" smtClean="0">
                <a:solidFill>
                  <a:srgbClr val="FF0000"/>
                </a:solidFill>
              </a:rPr>
              <a:t>fixed base salary </a:t>
            </a:r>
            <a:r>
              <a:rPr lang="en-GB" dirty="0" smtClean="0"/>
              <a:t>plus an end of </a:t>
            </a:r>
          </a:p>
          <a:p>
            <a:pPr marL="0" indent="0">
              <a:buNone/>
            </a:pPr>
            <a:r>
              <a:rPr lang="en-GB" dirty="0" smtClean="0"/>
              <a:t>year </a:t>
            </a:r>
            <a:r>
              <a:rPr lang="en-GB" b="1" dirty="0" smtClean="0">
                <a:solidFill>
                  <a:srgbClr val="FF0000"/>
                </a:solidFill>
              </a:rPr>
              <a:t>bonus</a:t>
            </a:r>
            <a:r>
              <a:rPr lang="en-GB" dirty="0" smtClean="0"/>
              <a:t>.  (risk aversion means salary cannot be solely formed of bonus.) 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60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529" y="813698"/>
            <a:ext cx="10515600" cy="132556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What are optimal contracts under moral hazard? 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86009"/>
            <a:ext cx="1051560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b="1" dirty="0" smtClean="0"/>
              <a:t>An incentive scheme should have: </a:t>
            </a:r>
          </a:p>
          <a:p>
            <a:pPr marL="514350" indent="-514350">
              <a:buAutoNum type="arabicPeriod"/>
            </a:pPr>
            <a:r>
              <a:rPr lang="en-GB" dirty="0" smtClean="0"/>
              <a:t>Make sure on average the agent breaks even. 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(participation constraint)</a:t>
            </a:r>
          </a:p>
          <a:p>
            <a:pPr marL="514350" indent="-514350">
              <a:buAutoNum type="arabicPeriod" startAt="2"/>
            </a:pPr>
            <a:r>
              <a:rPr lang="en-GB" dirty="0" smtClean="0"/>
              <a:t>A sufficient </a:t>
            </a:r>
            <a:r>
              <a:rPr lang="en-GB" b="1" dirty="0" smtClean="0">
                <a:solidFill>
                  <a:srgbClr val="FF0000"/>
                </a:solidFill>
              </a:rPr>
              <a:t>spread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between the payments upon different outcomes to </a:t>
            </a:r>
          </a:p>
          <a:p>
            <a:pPr marL="0" indent="0">
              <a:buNone/>
            </a:pPr>
            <a:r>
              <a:rPr lang="en-GB" dirty="0" smtClean="0"/>
              <a:t>incentivize effort- deter misbehaving.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(incentive compatibility constraint)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b="1" dirty="0" smtClean="0"/>
              <a:t>optimal contract </a:t>
            </a:r>
            <a:r>
              <a:rPr lang="en-GB" dirty="0" smtClean="0"/>
              <a:t>is the one which satisfies these at </a:t>
            </a:r>
            <a:r>
              <a:rPr lang="en-GB" b="1" dirty="0" smtClean="0"/>
              <a:t>minimal cost </a:t>
            </a:r>
            <a:r>
              <a:rPr lang="en-GB" dirty="0" smtClean="0"/>
              <a:t>to the</a:t>
            </a:r>
          </a:p>
          <a:p>
            <a:pPr marL="0" indent="0">
              <a:buNone/>
            </a:pPr>
            <a:r>
              <a:rPr lang="en-GB" dirty="0" smtClean="0"/>
              <a:t>principal. 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06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Exercise 1. Observable effort case.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principal hires a manager (agent) for a new project. </a:t>
            </a:r>
          </a:p>
          <a:p>
            <a:r>
              <a:rPr lang="en-GB" dirty="0" smtClean="0"/>
              <a:t>Revenue to the principal is 500 if successful, 0 if not.</a:t>
            </a:r>
          </a:p>
          <a:p>
            <a:r>
              <a:rPr lang="en-GB" dirty="0" smtClean="0"/>
              <a:t>Probability of success depends on the agent’s effort and high effort is </a:t>
            </a:r>
          </a:p>
          <a:p>
            <a:pPr marL="0" indent="0">
              <a:buNone/>
            </a:pPr>
            <a:r>
              <a:rPr lang="en-GB" dirty="0" smtClean="0"/>
              <a:t>more costly than low: 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Outside option: 0.  Agent is risk neutral and has no limited liability.  </a:t>
            </a:r>
          </a:p>
          <a:p>
            <a:pPr marL="0" indent="0">
              <a:buNone/>
            </a:pPr>
            <a:endParaRPr lang="en-GB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123507" y="3700732"/>
          <a:ext cx="8127999" cy="119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4572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Cost</a:t>
                      </a:r>
                      <a:endParaRPr lang="en-GB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 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Pr</a:t>
                      </a:r>
                      <a:r>
                        <a:rPr lang="en-GB" baseline="0" dirty="0" smtClean="0"/>
                        <a:t>(success)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High effort </a:t>
                      </a:r>
                      <a:endParaRPr lang="en-GB" dirty="0">
                        <a:latin typeface="+mn-lt"/>
                      </a:endParaRPr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Low effort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364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Adverse selection </a:t>
            </a:r>
            <a:r>
              <a:rPr lang="en-GB" dirty="0" smtClean="0"/>
              <a:t>considers private information about an </a:t>
            </a:r>
          </a:p>
          <a:p>
            <a:pPr marL="0" indent="0">
              <a:buNone/>
            </a:pPr>
            <a:r>
              <a:rPr lang="en-GB" dirty="0" smtClean="0"/>
              <a:t>exogenously fixed </a:t>
            </a:r>
            <a:r>
              <a:rPr lang="en-GB" b="1" dirty="0" smtClean="0"/>
              <a:t>attribute</a:t>
            </a:r>
            <a:r>
              <a:rPr lang="en-GB" dirty="0" smtClean="0"/>
              <a:t>. </a:t>
            </a:r>
          </a:p>
          <a:p>
            <a:endParaRPr lang="en-GB" dirty="0" smtClean="0"/>
          </a:p>
          <a:p>
            <a:r>
              <a:rPr lang="en-GB" b="1" dirty="0">
                <a:solidFill>
                  <a:srgbClr val="FF0000"/>
                </a:solidFill>
              </a:rPr>
              <a:t>M</a:t>
            </a:r>
            <a:r>
              <a:rPr lang="en-GB" b="1" dirty="0" smtClean="0">
                <a:solidFill>
                  <a:srgbClr val="FF0000"/>
                </a:solidFill>
              </a:rPr>
              <a:t>oral hazard</a:t>
            </a:r>
            <a:r>
              <a:rPr lang="en-GB" dirty="0" smtClean="0"/>
              <a:t> concerns situations where the private information is </a:t>
            </a:r>
          </a:p>
          <a:p>
            <a:pPr marL="0" indent="0">
              <a:buNone/>
            </a:pPr>
            <a:r>
              <a:rPr lang="en-GB" dirty="0" smtClean="0"/>
              <a:t>about the</a:t>
            </a:r>
            <a:r>
              <a:rPr lang="en-GB" dirty="0"/>
              <a:t> </a:t>
            </a:r>
            <a:r>
              <a:rPr lang="en-GB" dirty="0" smtClean="0"/>
              <a:t>choice of an </a:t>
            </a:r>
            <a:r>
              <a:rPr lang="en-GB" b="1" dirty="0" smtClean="0">
                <a:solidFill>
                  <a:srgbClr val="FF0000"/>
                </a:solidFill>
              </a:rPr>
              <a:t>action</a:t>
            </a:r>
            <a:r>
              <a:rPr lang="en-GB" b="1" dirty="0" smtClean="0"/>
              <a:t> </a:t>
            </a:r>
            <a:r>
              <a:rPr lang="en-GB" dirty="0" smtClean="0"/>
              <a:t>or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effort</a:t>
            </a:r>
            <a:r>
              <a:rPr lang="en-GB" dirty="0"/>
              <a:t> </a:t>
            </a:r>
            <a:r>
              <a:rPr lang="en-GB" dirty="0" smtClean="0"/>
              <a:t>(misbehaving).</a:t>
            </a:r>
          </a:p>
          <a:p>
            <a:endParaRPr lang="en-GB" dirty="0" smtClean="0"/>
          </a:p>
          <a:p>
            <a:r>
              <a:rPr lang="en-GB" dirty="0" smtClean="0"/>
              <a:t>The action of </a:t>
            </a:r>
            <a:r>
              <a:rPr lang="en-GB" b="1" dirty="0" smtClean="0"/>
              <a:t>agent </a:t>
            </a:r>
            <a:r>
              <a:rPr lang="en-GB" dirty="0" smtClean="0"/>
              <a:t>affects both his welfare and that of the</a:t>
            </a:r>
          </a:p>
          <a:p>
            <a:pPr marL="0" indent="0">
              <a:buNone/>
            </a:pPr>
            <a:r>
              <a:rPr lang="en-GB" dirty="0" smtClean="0"/>
              <a:t>uninformed </a:t>
            </a:r>
            <a:r>
              <a:rPr lang="en-GB" b="1" dirty="0" smtClean="0"/>
              <a:t>principal: </a:t>
            </a:r>
            <a:r>
              <a:rPr lang="en-GB" dirty="0" smtClean="0"/>
              <a:t>for example, how hard an employee works? </a:t>
            </a:r>
            <a:endParaRPr lang="en-GB" b="1" dirty="0" smtClean="0"/>
          </a:p>
          <a:p>
            <a:endParaRPr lang="en-GB" b="1" dirty="0"/>
          </a:p>
          <a:p>
            <a:endParaRPr lang="en-GB" b="1" dirty="0" smtClean="0"/>
          </a:p>
          <a:p>
            <a:pPr marL="0" indent="0">
              <a:buNone/>
            </a:pPr>
            <a:endParaRPr lang="en-GB" b="1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893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No moral hazard problem… 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Action is observable and verifiable.</a:t>
            </a:r>
          </a:p>
          <a:p>
            <a:r>
              <a:rPr lang="en-GB" dirty="0" smtClean="0"/>
              <a:t>Principal can condition wage on action. </a:t>
            </a:r>
          </a:p>
          <a:p>
            <a:r>
              <a:rPr lang="en-GB" dirty="0" smtClean="0"/>
              <a:t>Then, only need to make sure agent participates in the contract. </a:t>
            </a:r>
          </a:p>
          <a:p>
            <a:r>
              <a:rPr lang="en-GB" dirty="0" smtClean="0"/>
              <a:t>The principal chooses which effort level is optimal</a:t>
            </a:r>
            <a:r>
              <a:rPr lang="en-GB" dirty="0"/>
              <a:t> </a:t>
            </a:r>
            <a:r>
              <a:rPr lang="en-GB" dirty="0" smtClean="0"/>
              <a:t>and compensates </a:t>
            </a:r>
          </a:p>
          <a:p>
            <a:pPr marL="0" indent="0">
              <a:buNone/>
            </a:pPr>
            <a:r>
              <a:rPr lang="en-GB" dirty="0" smtClean="0"/>
              <a:t>the agent for his cost of effort. 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314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 smtClean="0"/>
              <a:t>High effort induced: what is the wage? </a:t>
            </a:r>
          </a:p>
          <a:p>
            <a:endParaRPr lang="en-GB" dirty="0"/>
          </a:p>
          <a:p>
            <a:r>
              <a:rPr lang="en-GB" dirty="0" smtClean="0"/>
              <a:t>Low effort induced: what is the wage? </a:t>
            </a:r>
          </a:p>
          <a:p>
            <a:endParaRPr lang="en-GB" dirty="0"/>
          </a:p>
          <a:p>
            <a:r>
              <a:rPr lang="en-GB" dirty="0" smtClean="0"/>
              <a:t> What level of effort is optimal for the principal?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412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Exercise 2. Moral hazard case.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Revenue to the principal is:  500 if successful, 0 if not. </a:t>
            </a:r>
          </a:p>
          <a:p>
            <a:r>
              <a:rPr lang="en-GB" dirty="0" smtClean="0"/>
              <a:t>Effort is no longer observable. 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Outside option: 0.  Risk neutrality.</a:t>
            </a:r>
          </a:p>
          <a:p>
            <a:r>
              <a:rPr lang="en-GB" dirty="0" smtClean="0"/>
              <a:t>When effort is not observable, what should be the wages upon success or </a:t>
            </a:r>
          </a:p>
          <a:p>
            <a:pPr marL="0" indent="0">
              <a:buNone/>
            </a:pPr>
            <a:r>
              <a:rPr lang="en-GB" dirty="0" smtClean="0"/>
              <a:t>failure?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474731"/>
              </p:ext>
            </p:extLst>
          </p:nvPr>
        </p:nvGraphicFramePr>
        <p:xfrm>
          <a:off x="1196870" y="3674562"/>
          <a:ext cx="81279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Cost</a:t>
                      </a:r>
                      <a:endParaRPr lang="en-GB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 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Pr</a:t>
                      </a:r>
                      <a:r>
                        <a:rPr lang="en-GB" baseline="0" dirty="0" smtClean="0"/>
                        <a:t>(success)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High effort </a:t>
                      </a:r>
                      <a:endParaRPr lang="en-GB" dirty="0">
                        <a:latin typeface="+mn-lt"/>
                      </a:endParaRPr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Low effort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0300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When effort is not observable or verifiable, the agent needs to be </a:t>
            </a:r>
          </a:p>
          <a:p>
            <a:pPr marL="0" indent="0">
              <a:buNone/>
            </a:pPr>
            <a:r>
              <a:rPr lang="en-GB" dirty="0" smtClean="0"/>
              <a:t>given an incentive to choose high effort. 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Crucial assumption: even low effort can lead to success!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1" dirty="0" smtClean="0">
                <a:solidFill>
                  <a:srgbClr val="FF0000"/>
                </a:solidFill>
              </a:rPr>
              <a:t>chance 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component</a:t>
            </a:r>
            <a:r>
              <a:rPr lang="en-GB" dirty="0" smtClean="0">
                <a:solidFill>
                  <a:srgbClr val="FF0000"/>
                </a:solidFill>
              </a:rPr>
              <a:t>).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No longer base wage upon </a:t>
            </a:r>
            <a:r>
              <a:rPr lang="en-GB" b="1" dirty="0" smtClean="0"/>
              <a:t>effort</a:t>
            </a:r>
            <a:r>
              <a:rPr lang="en-GB" dirty="0" smtClean="0"/>
              <a:t> but instead upon </a:t>
            </a:r>
            <a:r>
              <a:rPr lang="en-GB" b="1" dirty="0" smtClean="0">
                <a:solidFill>
                  <a:srgbClr val="FF0000"/>
                </a:solidFill>
              </a:rPr>
              <a:t>outcome</a:t>
            </a:r>
            <a:r>
              <a:rPr lang="en-GB" b="1" dirty="0" smtClean="0"/>
              <a:t>.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b="1" dirty="0" smtClean="0"/>
              <a:t>What is the optimal contract (wage upon success and failure)? </a:t>
            </a:r>
          </a:p>
          <a:p>
            <a:pPr marL="0" indent="0" algn="ctr">
              <a:buNone/>
            </a:pPr>
            <a:endParaRPr lang="en-GB" i="1" dirty="0" smtClean="0">
              <a:latin typeface="Cambria Math" panose="02040503050406030204" pitchFamily="18" charset="0"/>
            </a:endParaRPr>
          </a:p>
          <a:p>
            <a:pPr marL="0" indent="0" algn="ctr">
              <a:buNone/>
            </a:pPr>
            <a:endParaRPr lang="en-GB" i="1" dirty="0" smtClean="0">
              <a:latin typeface="Cambria Math" panose="02040503050406030204" pitchFamily="18" charset="0"/>
            </a:endParaRP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4966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Now if inducing </a:t>
            </a:r>
            <a:r>
              <a:rPr lang="en-GB" b="1" dirty="0">
                <a:solidFill>
                  <a:srgbClr val="FF0000"/>
                </a:solidFill>
              </a:rPr>
              <a:t>high effort, </a:t>
            </a:r>
            <a:r>
              <a:rPr lang="en-GB" dirty="0" smtClean="0"/>
              <a:t> the contract: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514350" indent="-514350">
              <a:buAutoNum type="arabicPeriod"/>
            </a:pPr>
            <a:r>
              <a:rPr lang="en-GB" dirty="0" smtClean="0"/>
              <a:t>The agent on average breaks even in the contract </a:t>
            </a:r>
            <a:r>
              <a:rPr lang="en-GB" b="1" dirty="0" smtClean="0"/>
              <a:t>(participation).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GB" dirty="0" smtClean="0"/>
              <a:t>The agent prefers to exert high instead of low effort</a:t>
            </a:r>
            <a:r>
              <a:rPr lang="en-GB" dirty="0"/>
              <a:t> </a:t>
            </a:r>
            <a:r>
              <a:rPr lang="en-GB" b="1" dirty="0" smtClean="0"/>
              <a:t>(</a:t>
            </a:r>
            <a:r>
              <a:rPr lang="en-GB" b="1" dirty="0"/>
              <a:t>incentive </a:t>
            </a: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compatibility).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7897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+mn-lt"/>
              </a:rPr>
              <a:t>Cost of moral hazard:</a:t>
            </a:r>
            <a:endParaRPr lang="en-GB" sz="4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principal wants to decrease the agent’s expected wage as much </a:t>
            </a:r>
          </a:p>
          <a:p>
            <a:pPr marL="0" indent="0">
              <a:buNone/>
            </a:pPr>
            <a:r>
              <a:rPr lang="en-GB" dirty="0" smtClean="0"/>
              <a:t>as possible: </a:t>
            </a:r>
          </a:p>
          <a:p>
            <a:pPr marL="0" indent="0">
              <a:buNone/>
            </a:pPr>
            <a:r>
              <a:rPr lang="en-GB" dirty="0" smtClean="0"/>
              <a:t>1. May be constrained by the </a:t>
            </a:r>
            <a:r>
              <a:rPr lang="en-GB" b="1" dirty="0" smtClean="0">
                <a:solidFill>
                  <a:srgbClr val="FF0000"/>
                </a:solidFill>
              </a:rPr>
              <a:t>outside option</a:t>
            </a:r>
            <a:r>
              <a:rPr lang="en-GB" dirty="0" smtClean="0"/>
              <a:t>. </a:t>
            </a:r>
            <a:r>
              <a:rPr lang="en-GB" dirty="0"/>
              <a:t>T</a:t>
            </a:r>
            <a:r>
              <a:rPr lang="en-GB" dirty="0" smtClean="0"/>
              <a:t>he lower</a:t>
            </a:r>
          </a:p>
          <a:p>
            <a:pPr marL="0" indent="0">
              <a:buNone/>
            </a:pPr>
            <a:r>
              <a:rPr lang="en-GB" dirty="0" smtClean="0"/>
              <a:t>outside option is, incentives are cheaper.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2.  </a:t>
            </a:r>
            <a:r>
              <a:rPr lang="en-GB" dirty="0"/>
              <a:t>M</a:t>
            </a:r>
            <a:r>
              <a:rPr lang="en-GB" dirty="0" smtClean="0"/>
              <a:t>ay </a:t>
            </a:r>
            <a:r>
              <a:rPr lang="en-GB" dirty="0"/>
              <a:t>be constrained by </a:t>
            </a:r>
            <a:r>
              <a:rPr lang="en-GB" b="1" dirty="0">
                <a:solidFill>
                  <a:srgbClr val="FF0000"/>
                </a:solidFill>
              </a:rPr>
              <a:t>limited liability</a:t>
            </a:r>
            <a:r>
              <a:rPr lang="en-GB" dirty="0">
                <a:solidFill>
                  <a:srgbClr val="FF0000"/>
                </a:solidFill>
              </a:rPr>
              <a:t>.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(The </a:t>
            </a:r>
            <a:r>
              <a:rPr lang="en-GB" dirty="0" smtClean="0"/>
              <a:t>agent also has to be compensated also for risk aversion, if the </a:t>
            </a:r>
          </a:p>
          <a:p>
            <a:pPr marL="0" indent="0">
              <a:buNone/>
            </a:pPr>
            <a:r>
              <a:rPr lang="en-GB" dirty="0" smtClean="0"/>
              <a:t>case. </a:t>
            </a:r>
            <a:r>
              <a:rPr lang="en-GB" dirty="0" smtClean="0"/>
              <a:t>We will not deal with this case.)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9306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Exercise 3. Moral hazard and Limited liability. 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Revenue to the principal is:  500 if successful, 0 if not.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Outside option: 0.  Risk neutrality. Now assume there is some limited </a:t>
            </a:r>
          </a:p>
          <a:p>
            <a:pPr marL="0" indent="0">
              <a:buNone/>
            </a:pPr>
            <a:r>
              <a:rPr lang="en-GB" dirty="0" smtClean="0"/>
              <a:t>liability and has </a:t>
            </a:r>
            <a:r>
              <a:rPr lang="en-GB" dirty="0" smtClean="0">
                <a:solidFill>
                  <a:srgbClr val="FF0000"/>
                </a:solidFill>
              </a:rPr>
              <a:t>no initial wealth</a:t>
            </a:r>
            <a:r>
              <a:rPr lang="en-GB" dirty="0" smtClean="0"/>
              <a:t>. Effort is not observable. </a:t>
            </a:r>
          </a:p>
          <a:p>
            <a:pPr marL="0" indent="0">
              <a:buNone/>
            </a:pPr>
            <a:endParaRPr lang="en-GB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032931"/>
              </p:ext>
            </p:extLst>
          </p:nvPr>
        </p:nvGraphicFramePr>
        <p:xfrm>
          <a:off x="1180395" y="3070881"/>
          <a:ext cx="8127999" cy="1272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5409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Cost</a:t>
                      </a:r>
                      <a:endParaRPr lang="en-GB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 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Pr</a:t>
                      </a:r>
                      <a:r>
                        <a:rPr lang="en-GB" baseline="0" dirty="0" smtClean="0"/>
                        <a:t>(success) </a:t>
                      </a:r>
                      <a:endParaRPr lang="en-GB" dirty="0"/>
                    </a:p>
                  </a:txBody>
                  <a:tcPr/>
                </a:tc>
              </a:tr>
              <a:tr h="319535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High effort </a:t>
                      </a:r>
                      <a:endParaRPr lang="en-GB" dirty="0">
                        <a:latin typeface="+mn-lt"/>
                      </a:endParaRPr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</a:t>
                      </a:r>
                      <a:endParaRPr lang="en-GB" dirty="0"/>
                    </a:p>
                  </a:txBody>
                  <a:tcPr/>
                </a:tc>
              </a:tr>
              <a:tr h="319535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Low effort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6926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1503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We saw before the principal would like to punish the agent upon bad </a:t>
            </a:r>
          </a:p>
          <a:p>
            <a:pPr marL="0" indent="0">
              <a:buNone/>
            </a:pPr>
            <a:r>
              <a:rPr lang="en-GB" dirty="0" smtClean="0"/>
              <a:t>outcome (negative payment) and reward upon good outcome (positive </a:t>
            </a:r>
          </a:p>
          <a:p>
            <a:pPr marL="0" indent="0">
              <a:buNone/>
            </a:pPr>
            <a:r>
              <a:rPr lang="en-GB" dirty="0" smtClean="0"/>
              <a:t>payment) so that given his expected payoff the agent is just willing to </a:t>
            </a:r>
          </a:p>
          <a:p>
            <a:pPr marL="0" indent="0">
              <a:buNone/>
            </a:pPr>
            <a:r>
              <a:rPr lang="en-GB" dirty="0" smtClean="0"/>
              <a:t>behave properly. </a:t>
            </a:r>
          </a:p>
          <a:p>
            <a:endParaRPr lang="en-GB" dirty="0" smtClean="0"/>
          </a:p>
          <a:p>
            <a:r>
              <a:rPr lang="en-GB" dirty="0" smtClean="0"/>
              <a:t>When the agent has limited </a:t>
            </a:r>
            <a:r>
              <a:rPr lang="en-GB" dirty="0"/>
              <a:t>liability =&gt; </a:t>
            </a:r>
            <a:r>
              <a:rPr lang="en-GB" dirty="0" smtClean="0"/>
              <a:t>can no longer punish the agent </a:t>
            </a:r>
          </a:p>
          <a:p>
            <a:pPr marL="0" indent="0">
              <a:buNone/>
            </a:pPr>
            <a:r>
              <a:rPr lang="en-GB" dirty="0" smtClean="0"/>
              <a:t>upon bad </a:t>
            </a:r>
            <a:r>
              <a:rPr lang="en-GB" dirty="0"/>
              <a:t>outcome, but still need to reward upon good </a:t>
            </a:r>
            <a:r>
              <a:rPr lang="en-GB" dirty="0" smtClean="0"/>
              <a:t>outcome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3657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443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The principal has to leave </a:t>
            </a:r>
            <a:r>
              <a:rPr lang="en-GB" dirty="0"/>
              <a:t>some </a:t>
            </a:r>
            <a:r>
              <a:rPr lang="en-GB" b="1" dirty="0" smtClean="0">
                <a:solidFill>
                  <a:srgbClr val="FF0000"/>
                </a:solidFill>
              </a:rPr>
              <a:t>moral hazard rents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/>
              <a:t>to the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agent</a:t>
            </a:r>
            <a:r>
              <a:rPr lang="en-GB" dirty="0"/>
              <a:t>, </a:t>
            </a:r>
            <a:r>
              <a:rPr lang="en-GB" dirty="0" smtClean="0"/>
              <a:t>which in the end reduces the principal’s payoff compared to </a:t>
            </a:r>
          </a:p>
          <a:p>
            <a:pPr marL="0" indent="0">
              <a:buNone/>
            </a:pPr>
            <a:r>
              <a:rPr lang="en-GB" dirty="0" smtClean="0"/>
              <a:t>complete information</a:t>
            </a:r>
            <a:r>
              <a:rPr lang="en-GB" dirty="0"/>
              <a:t> </a:t>
            </a:r>
            <a:r>
              <a:rPr lang="en-GB" dirty="0" smtClean="0"/>
              <a:t>=&gt; agent gets moral hazard rents (not just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breaking even, but enjoying some positive surplus from the contract!)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9541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8796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+mn-lt"/>
              </a:rPr>
              <a:t/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solidFill>
                  <a:srgbClr val="FF0000"/>
                </a:solidFill>
                <a:latin typeface="+mn-lt"/>
              </a:rPr>
              <a:t>Moral hazard with limited liability is the most common scenario in reality… 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Often, the agent may not have enough money to be punished upon </a:t>
            </a:r>
          </a:p>
          <a:p>
            <a:pPr marL="0" indent="0">
              <a:buNone/>
            </a:pPr>
            <a:r>
              <a:rPr lang="en-GB" dirty="0" smtClean="0"/>
              <a:t>bad outcomes. </a:t>
            </a:r>
          </a:p>
          <a:p>
            <a:r>
              <a:rPr lang="en-GB" dirty="0" smtClean="0"/>
              <a:t>In employment contracts, it is equivalent to no negative wages. </a:t>
            </a:r>
          </a:p>
          <a:p>
            <a:r>
              <a:rPr lang="en-GB" dirty="0" smtClean="0"/>
              <a:t>It is also </a:t>
            </a:r>
            <a:r>
              <a:rPr lang="en-GB" dirty="0" smtClean="0"/>
              <a:t>very </a:t>
            </a:r>
            <a:r>
              <a:rPr lang="en-GB" dirty="0" smtClean="0"/>
              <a:t>relevant </a:t>
            </a:r>
            <a:r>
              <a:rPr lang="en-GB" dirty="0" smtClean="0"/>
              <a:t>for debt contracts: borrowers can declare </a:t>
            </a:r>
          </a:p>
          <a:p>
            <a:pPr marL="0" indent="0">
              <a:buNone/>
            </a:pPr>
            <a:r>
              <a:rPr lang="en-GB" dirty="0" smtClean="0"/>
              <a:t>bankruptcy and not repay any part of the loan.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123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principal needs the agent to carry out a task because she is not </a:t>
            </a:r>
          </a:p>
          <a:p>
            <a:pPr marL="0" indent="0">
              <a:buNone/>
            </a:pPr>
            <a:r>
              <a:rPr lang="en-GB" dirty="0" smtClean="0"/>
              <a:t>able to (lacks the expertise) or not willing to carry it out (lack of time).</a:t>
            </a:r>
          </a:p>
          <a:p>
            <a:r>
              <a:rPr lang="en-GB" dirty="0" smtClean="0"/>
              <a:t>A manager cannot </a:t>
            </a:r>
            <a:r>
              <a:rPr lang="en-GB" dirty="0"/>
              <a:t>perfectly</a:t>
            </a:r>
            <a:r>
              <a:rPr lang="en-GB" dirty="0" smtClean="0"/>
              <a:t> control the salesperson’s </a:t>
            </a:r>
            <a:r>
              <a:rPr lang="en-GB" dirty="0" smtClean="0">
                <a:solidFill>
                  <a:srgbClr val="FF0000"/>
                </a:solidFill>
              </a:rPr>
              <a:t>effort:</a:t>
            </a:r>
          </a:p>
          <a:p>
            <a:pPr marL="0" indent="0">
              <a:buNone/>
            </a:pPr>
            <a:r>
              <a:rPr lang="en-GB" dirty="0" smtClean="0"/>
              <a:t>(is he really exerting effort or surfing on the internet behind the </a:t>
            </a:r>
          </a:p>
          <a:p>
            <a:pPr marL="0" indent="0">
              <a:buNone/>
            </a:pPr>
            <a:r>
              <a:rPr lang="en-GB" dirty="0" smtClean="0"/>
              <a:t>counter?)</a:t>
            </a:r>
          </a:p>
          <a:p>
            <a:r>
              <a:rPr lang="en-GB" dirty="0" smtClean="0"/>
              <a:t>Manager can observe the </a:t>
            </a:r>
            <a:r>
              <a:rPr lang="en-GB" dirty="0" smtClean="0">
                <a:solidFill>
                  <a:srgbClr val="FF0000"/>
                </a:solidFill>
              </a:rPr>
              <a:t>output</a:t>
            </a:r>
            <a:r>
              <a:rPr lang="en-GB" dirty="0" smtClean="0"/>
              <a:t>, which can be an </a:t>
            </a:r>
            <a:r>
              <a:rPr lang="en-GB" dirty="0" smtClean="0">
                <a:solidFill>
                  <a:srgbClr val="FF0000"/>
                </a:solidFill>
              </a:rPr>
              <a:t>imperfect signal of 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e</a:t>
            </a:r>
            <a:r>
              <a:rPr lang="en-GB" dirty="0" smtClean="0">
                <a:solidFill>
                  <a:srgbClr val="FF0000"/>
                </a:solidFill>
              </a:rPr>
              <a:t>ffort: </a:t>
            </a:r>
            <a:r>
              <a:rPr lang="en-GB" dirty="0"/>
              <a:t>h</a:t>
            </a:r>
            <a:r>
              <a:rPr lang="en-GB" dirty="0" smtClean="0"/>
              <a:t>igh sale numbers may be due to a popular new product as opposed </a:t>
            </a:r>
          </a:p>
          <a:p>
            <a:pPr marL="0" indent="0">
              <a:buNone/>
            </a:pPr>
            <a:r>
              <a:rPr lang="en-GB" dirty="0" smtClean="0"/>
              <a:t>to the salesperson’s hard work! (similarly a low outcome may be due to a </a:t>
            </a:r>
          </a:p>
          <a:p>
            <a:pPr marL="0" indent="0">
              <a:buNone/>
            </a:pPr>
            <a:r>
              <a:rPr lang="en-GB" dirty="0" smtClean="0"/>
              <a:t>low demand shock).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0994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  <a:latin typeface="+mn-lt"/>
              </a:rPr>
              <a:t>Still, the CEO overcompensation puzzle: </a:t>
            </a:r>
            <a:r>
              <a:rPr lang="en-GB" dirty="0">
                <a:latin typeface="+mn-lt"/>
              </a:rPr>
              <a:t/>
            </a:r>
            <a:br>
              <a:rPr lang="en-GB" dirty="0">
                <a:latin typeface="+mn-lt"/>
              </a:rPr>
            </a:b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If a company does well, CEO gets a huge bonus.</a:t>
            </a:r>
          </a:p>
          <a:p>
            <a:r>
              <a:rPr lang="en-GB" dirty="0" smtClean="0"/>
              <a:t>If it does not as well, only a slight cut in bonus. </a:t>
            </a:r>
          </a:p>
          <a:p>
            <a:r>
              <a:rPr lang="en-GB" dirty="0" smtClean="0"/>
              <a:t>If dismissed, golden parachute! </a:t>
            </a:r>
            <a:endParaRPr lang="en-GB" dirty="0"/>
          </a:p>
          <a:p>
            <a:r>
              <a:rPr lang="en-GB" dirty="0" smtClean="0"/>
              <a:t>So in expectation =&gt; the compensation is greatly above what is </a:t>
            </a:r>
          </a:p>
          <a:p>
            <a:pPr marL="0" indent="0">
              <a:buNone/>
            </a:pPr>
            <a:r>
              <a:rPr lang="en-GB" dirty="0" smtClean="0"/>
              <a:t>needed to induce the CEO to accept the job and exert effort.</a:t>
            </a:r>
            <a:endParaRPr lang="en-GB" dirty="0"/>
          </a:p>
          <a:p>
            <a:r>
              <a:rPr lang="en-GB" dirty="0"/>
              <a:t>Why? </a:t>
            </a:r>
            <a:r>
              <a:rPr lang="en-GB" dirty="0" smtClean="0"/>
              <a:t>Competition </a:t>
            </a:r>
            <a:r>
              <a:rPr lang="en-GB" dirty="0"/>
              <a:t>drives wages up</a:t>
            </a:r>
            <a:r>
              <a:rPr lang="en-GB" dirty="0" smtClean="0"/>
              <a:t>. Even if participation constraint is </a:t>
            </a:r>
          </a:p>
          <a:p>
            <a:pPr marL="0" indent="0">
              <a:buNone/>
            </a:pPr>
            <a:r>
              <a:rPr lang="en-GB" dirty="0" smtClean="0"/>
              <a:t>satisfied, another company will come and offers 5 million more!</a:t>
            </a:r>
          </a:p>
          <a:p>
            <a:pPr marL="0" indent="0">
              <a:buNone/>
            </a:pPr>
            <a:r>
              <a:rPr lang="en-GB" dirty="0" smtClean="0"/>
              <a:t>``Competition for talent’’. 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5569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+mn-lt"/>
              </a:rPr>
              <a:t>Conclusions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sz="9600" dirty="0" smtClean="0"/>
          </a:p>
          <a:p>
            <a:r>
              <a:rPr lang="en-GB" sz="9600" dirty="0" smtClean="0"/>
              <a:t>Moral </a:t>
            </a:r>
            <a:r>
              <a:rPr lang="en-GB" sz="9600" dirty="0"/>
              <a:t>hazard is present in contracting </a:t>
            </a:r>
            <a:r>
              <a:rPr lang="en-GB" sz="9600" dirty="0" smtClean="0"/>
              <a:t>situations with </a:t>
            </a:r>
            <a:r>
              <a:rPr lang="en-GB" sz="9600" dirty="0"/>
              <a:t>hidden actions. In these </a:t>
            </a:r>
            <a:endParaRPr lang="en-GB" sz="9600" dirty="0" smtClean="0"/>
          </a:p>
          <a:p>
            <a:pPr marL="0" indent="0">
              <a:buNone/>
            </a:pPr>
            <a:r>
              <a:rPr lang="en-GB" sz="9600" dirty="0" smtClean="0"/>
              <a:t>cases</a:t>
            </a:r>
            <a:r>
              <a:rPr lang="en-GB" sz="9600" dirty="0"/>
              <a:t>, </a:t>
            </a:r>
            <a:r>
              <a:rPr lang="en-GB" sz="9600" dirty="0" smtClean="0"/>
              <a:t>payments should </a:t>
            </a:r>
            <a:r>
              <a:rPr lang="en-GB" sz="9600" dirty="0"/>
              <a:t>be based on outcomes </a:t>
            </a:r>
            <a:r>
              <a:rPr lang="en-GB" sz="9600" dirty="0" smtClean="0"/>
              <a:t>which are an imperfect </a:t>
            </a:r>
          </a:p>
          <a:p>
            <a:pPr marL="0" indent="0">
              <a:buNone/>
            </a:pPr>
            <a:r>
              <a:rPr lang="en-GB" sz="9600" dirty="0" smtClean="0"/>
              <a:t>reflection of the </a:t>
            </a:r>
            <a:r>
              <a:rPr lang="en-GB" sz="9600" dirty="0"/>
              <a:t>agent’s actions. </a:t>
            </a:r>
          </a:p>
          <a:p>
            <a:pPr marL="0" indent="0">
              <a:buNone/>
            </a:pPr>
            <a:endParaRPr lang="en-GB" sz="9600" dirty="0" smtClean="0"/>
          </a:p>
          <a:p>
            <a:r>
              <a:rPr lang="en-GB" sz="9600" dirty="0" smtClean="0"/>
              <a:t>The </a:t>
            </a:r>
            <a:r>
              <a:rPr lang="en-GB" sz="9600" dirty="0"/>
              <a:t>presence of moral hazard </a:t>
            </a:r>
            <a:r>
              <a:rPr lang="en-GB" sz="9600" dirty="0" smtClean="0"/>
              <a:t>makes it </a:t>
            </a:r>
            <a:r>
              <a:rPr lang="en-GB" sz="9600" dirty="0"/>
              <a:t>c</a:t>
            </a:r>
            <a:r>
              <a:rPr lang="en-GB" sz="9600" dirty="0" smtClean="0"/>
              <a:t>ostly to prevent agents from </a:t>
            </a:r>
          </a:p>
          <a:p>
            <a:pPr marL="0" indent="0">
              <a:buNone/>
            </a:pPr>
            <a:r>
              <a:rPr lang="en-GB" sz="9600" dirty="0" smtClean="0"/>
              <a:t>misbehaving.  This involves ensuring ``incentive compatibility’’.</a:t>
            </a:r>
            <a:endParaRPr lang="en-GB" sz="9600" dirty="0"/>
          </a:p>
          <a:p>
            <a:endParaRPr lang="en-GB" sz="9600" dirty="0"/>
          </a:p>
          <a:p>
            <a:r>
              <a:rPr lang="en-GB" sz="9600" dirty="0"/>
              <a:t>Main applications have been to executive compensation, corporate </a:t>
            </a:r>
            <a:r>
              <a:rPr lang="en-GB" sz="9600" dirty="0" smtClean="0"/>
              <a:t>finance </a:t>
            </a:r>
            <a:r>
              <a:rPr lang="en-GB" sz="9600" dirty="0"/>
              <a:t>and </a:t>
            </a:r>
            <a:endParaRPr lang="en-GB" sz="9600" dirty="0" smtClean="0"/>
          </a:p>
          <a:p>
            <a:pPr marL="0" indent="0">
              <a:buNone/>
            </a:pPr>
            <a:r>
              <a:rPr lang="en-GB" sz="9600" dirty="0" smtClean="0"/>
              <a:t>the </a:t>
            </a:r>
            <a:r>
              <a:rPr lang="en-GB" sz="9600" dirty="0"/>
              <a:t>theory of the firm. Also has been applied to </a:t>
            </a:r>
            <a:r>
              <a:rPr lang="en-GB" sz="9600" dirty="0" smtClean="0"/>
              <a:t>international </a:t>
            </a:r>
            <a:r>
              <a:rPr lang="en-GB" sz="9600" dirty="0"/>
              <a:t>finance, agricultural </a:t>
            </a:r>
            <a:endParaRPr lang="en-GB" sz="9600" dirty="0" smtClean="0"/>
          </a:p>
          <a:p>
            <a:pPr marL="0" indent="0">
              <a:buNone/>
            </a:pPr>
            <a:r>
              <a:rPr lang="en-GB" sz="9600" dirty="0" smtClean="0"/>
              <a:t>economics</a:t>
            </a:r>
            <a:r>
              <a:rPr lang="en-GB" sz="9600" dirty="0"/>
              <a:t>, macroeconomics</a:t>
            </a:r>
            <a:r>
              <a:rPr lang="en-GB" dirty="0"/>
              <a:t>. </a:t>
            </a:r>
            <a:r>
              <a:rPr lang="en-GB" dirty="0" smtClean="0"/>
              <a:t>.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890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04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+mn-lt"/>
              </a:rPr>
              <a:t>Where the term ``moral hazard’’ comes from? </a:t>
            </a:r>
            <a:endParaRPr lang="en-GB" sz="4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24" y="1242114"/>
            <a:ext cx="10801709" cy="4486275"/>
          </a:xfrm>
        </p:spPr>
        <p:txBody>
          <a:bodyPr>
            <a:noAutofit/>
          </a:bodyPr>
          <a:lstStyle/>
          <a:p>
            <a:pPr lvl="1"/>
            <a:endParaRPr lang="en-GB" dirty="0" smtClean="0"/>
          </a:p>
          <a:p>
            <a:pPr lvl="1"/>
            <a:r>
              <a:rPr lang="en-GB" dirty="0" smtClean="0"/>
              <a:t>Insured individuals are more likely to get involved in risky events knowing they </a:t>
            </a:r>
          </a:p>
          <a:p>
            <a:pPr marL="457200" lvl="1" indent="0">
              <a:buNone/>
            </a:pPr>
            <a:r>
              <a:rPr lang="en-GB" dirty="0" smtClean="0"/>
              <a:t>are protected. In insurance literature this was </a:t>
            </a:r>
            <a:r>
              <a:rPr lang="en-GB" dirty="0"/>
              <a:t>c</a:t>
            </a:r>
            <a:r>
              <a:rPr lang="en-GB" dirty="0" smtClean="0"/>
              <a:t>onsidered a moral problem.</a:t>
            </a: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Example: after insuring your house, you may be less careful about leaving </a:t>
            </a:r>
          </a:p>
          <a:p>
            <a:pPr marL="457200" lvl="1" indent="0">
              <a:buNone/>
            </a:pPr>
            <a:r>
              <a:rPr lang="en-GB" dirty="0" smtClean="0"/>
              <a:t>valuables when you go for holiday, knowing insurance company will </a:t>
            </a:r>
          </a:p>
          <a:p>
            <a:pPr marL="457200" lvl="1" indent="0">
              <a:buNone/>
            </a:pPr>
            <a:r>
              <a:rPr lang="en-GB" dirty="0" smtClean="0"/>
              <a:t>pay you back if there is theft!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 smtClean="0"/>
              <a:t>Today, there are ways the insurance companies mitigate this: deductibles,</a:t>
            </a:r>
          </a:p>
          <a:p>
            <a:pPr marL="457200" lvl="1" indent="0">
              <a:buNone/>
            </a:pPr>
            <a:r>
              <a:rPr lang="en-GB" dirty="0" smtClean="0"/>
              <a:t>discounts if fire alarms, no claims bonuses, etc.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200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Moral hazard term introduced into economics literature in 1970’s. </a:t>
            </a:r>
          </a:p>
          <a:p>
            <a:r>
              <a:rPr lang="en-GB" dirty="0" smtClean="0"/>
              <a:t>Now</a:t>
            </a:r>
            <a:r>
              <a:rPr lang="en-GB" dirty="0"/>
              <a:t>, no longer </a:t>
            </a:r>
            <a:r>
              <a:rPr lang="en-GB" dirty="0" smtClean="0"/>
              <a:t>used to mean a </a:t>
            </a:r>
            <a:r>
              <a:rPr lang="en-GB" dirty="0"/>
              <a:t>moral (ethic) problem. </a:t>
            </a:r>
          </a:p>
          <a:p>
            <a:r>
              <a:rPr lang="en-GB" dirty="0" smtClean="0"/>
              <a:t>Instead, as a situation and a </a:t>
            </a:r>
            <a:r>
              <a:rPr lang="en-GB" dirty="0"/>
              <a:t>s</a:t>
            </a:r>
            <a:r>
              <a:rPr lang="en-GB" dirty="0" smtClean="0"/>
              <a:t>et </a:t>
            </a:r>
            <a:r>
              <a:rPr lang="en-GB" dirty="0"/>
              <a:t>of </a:t>
            </a:r>
            <a:r>
              <a:rPr lang="en-GB" dirty="0" smtClean="0"/>
              <a:t>incentives. </a:t>
            </a:r>
            <a:endParaRPr lang="en-GB" dirty="0"/>
          </a:p>
          <a:p>
            <a:r>
              <a:rPr lang="en-GB" dirty="0"/>
              <a:t>Anyone in that situation would behave in the same </a:t>
            </a:r>
            <a:r>
              <a:rPr lang="en-GB" dirty="0" smtClean="0"/>
              <a:t>way, given that </a:t>
            </a:r>
          </a:p>
          <a:p>
            <a:pPr marL="0" indent="0">
              <a:buNone/>
            </a:pPr>
            <a:r>
              <a:rPr lang="en-GB" dirty="0" smtClean="0"/>
              <a:t>they are rational and respond </a:t>
            </a:r>
            <a:r>
              <a:rPr lang="en-GB" dirty="0"/>
              <a:t>to incentives</a:t>
            </a:r>
            <a:r>
              <a:rPr lang="en-GB" dirty="0" smtClean="0"/>
              <a:t>!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96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sz="4000" dirty="0" smtClean="0">
                <a:latin typeface="+mn-lt"/>
              </a:rPr>
              <a:t>Common </a:t>
            </a:r>
            <a:r>
              <a:rPr lang="en-GB" sz="4000" dirty="0">
                <a:latin typeface="+mn-lt"/>
              </a:rPr>
              <a:t>phenomena in many relationships:  </a:t>
            </a:r>
            <a:br>
              <a:rPr lang="en-GB" sz="4000" dirty="0">
                <a:latin typeface="+mn-lt"/>
              </a:rPr>
            </a:br>
            <a:endParaRPr lang="en-GB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Employment contracts between managers and employees.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Manufacturing firms and subcontractors.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Financial contracts (lender/borrower): think about student loans.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Service industry: mechanic/car-owner, doctor/patient,</a:t>
            </a:r>
          </a:p>
          <a:p>
            <a:pPr marL="0" indent="0">
              <a:buNone/>
            </a:pPr>
            <a:r>
              <a:rPr lang="en-GB" dirty="0" smtClean="0"/>
              <a:t>lawyers/clients.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Government and teachers.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Insurance contracts. 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727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accent2"/>
                </a:solidFill>
                <a:latin typeface="+mn-lt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+mn-lt"/>
              </a:rPr>
              <a:t>The banking crisis: </a:t>
            </a:r>
            <a:r>
              <a:rPr lang="en-GB" dirty="0">
                <a:solidFill>
                  <a:srgbClr val="FF0000"/>
                </a:solidFill>
                <a:latin typeface="+mn-lt"/>
              </a:rPr>
              <a:t>t</a:t>
            </a:r>
            <a:r>
              <a:rPr lang="en-GB" dirty="0" smtClean="0">
                <a:solidFill>
                  <a:srgbClr val="FF0000"/>
                </a:solidFill>
                <a:latin typeface="+mn-lt"/>
              </a:rPr>
              <a:t>oo </a:t>
            </a:r>
            <a:r>
              <a:rPr lang="en-GB" dirty="0">
                <a:solidFill>
                  <a:srgbClr val="FF0000"/>
                </a:solidFill>
                <a:latin typeface="+mn-lt"/>
              </a:rPr>
              <a:t>big to fail </a:t>
            </a:r>
            <a:r>
              <a:rPr lang="en-GB" dirty="0" smtClean="0">
                <a:solidFill>
                  <a:srgbClr val="FF0000"/>
                </a:solidFill>
                <a:latin typeface="+mn-lt"/>
              </a:rPr>
              <a:t>banks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Bailout of </a:t>
            </a:r>
            <a:r>
              <a:rPr lang="en-GB" dirty="0"/>
              <a:t>the banking system after 2007 </a:t>
            </a:r>
            <a:r>
              <a:rPr lang="en-GB" dirty="0" smtClean="0"/>
              <a:t>crash. </a:t>
            </a:r>
          </a:p>
          <a:p>
            <a:endParaRPr lang="en-GB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168" y="2508124"/>
            <a:ext cx="6867525" cy="34575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486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Banks took </a:t>
            </a:r>
            <a:r>
              <a:rPr lang="en-GB" dirty="0"/>
              <a:t>gambles, believing </a:t>
            </a:r>
            <a:r>
              <a:rPr lang="en-GB" dirty="0" smtClean="0"/>
              <a:t>government </a:t>
            </a:r>
            <a:r>
              <a:rPr lang="en-GB" dirty="0"/>
              <a:t>would bail them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out </a:t>
            </a:r>
            <a:r>
              <a:rPr lang="en-GB" dirty="0"/>
              <a:t>if they </a:t>
            </a:r>
            <a:r>
              <a:rPr lang="en-GB" dirty="0" smtClean="0"/>
              <a:t>failed</a:t>
            </a:r>
            <a:r>
              <a:rPr lang="en-GB" dirty="0"/>
              <a:t>. </a:t>
            </a:r>
          </a:p>
          <a:p>
            <a:endParaRPr lang="en-GB" dirty="0" smtClean="0"/>
          </a:p>
          <a:p>
            <a:r>
              <a:rPr lang="en-GB" dirty="0" smtClean="0"/>
              <a:t>If things go well, the banks gain, if things go badly they may not </a:t>
            </a:r>
          </a:p>
          <a:p>
            <a:pPr marL="0" indent="0">
              <a:buNone/>
            </a:pPr>
            <a:r>
              <a:rPr lang="en-GB" dirty="0" smtClean="0"/>
              <a:t>bear the costs. Bill </a:t>
            </a:r>
            <a:r>
              <a:rPr lang="en-GB" dirty="0"/>
              <a:t>on the </a:t>
            </a:r>
            <a:r>
              <a:rPr lang="en-GB" dirty="0" smtClean="0"/>
              <a:t>government and taxpayers</a:t>
            </a:r>
            <a:r>
              <a:rPr lang="en-GB" dirty="0"/>
              <a:t>. </a:t>
            </a:r>
            <a:r>
              <a:rPr lang="en-GB" dirty="0" smtClean="0"/>
              <a:t>The problem: 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limited liability.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Same moral hazard issue with big companies who contract with the </a:t>
            </a:r>
          </a:p>
          <a:p>
            <a:pPr marL="0" indent="0">
              <a:buNone/>
            </a:pPr>
            <a:r>
              <a:rPr lang="en-GB" dirty="0" smtClean="0"/>
              <a:t>government.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00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  <a:latin typeface="+mn-lt"/>
              </a:rPr>
              <a:t>Collapse of Carillion:</a:t>
            </a:r>
            <a:endParaRPr lang="en-GB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Carillion</a:t>
            </a:r>
            <a:r>
              <a:rPr lang="en-GB" b="1" dirty="0"/>
              <a:t> </a:t>
            </a:r>
            <a:r>
              <a:rPr lang="en-GB" dirty="0" smtClean="0"/>
              <a:t>was </a:t>
            </a:r>
            <a:r>
              <a:rPr lang="en-GB" dirty="0"/>
              <a:t>a British </a:t>
            </a:r>
            <a:r>
              <a:rPr lang="en-GB" dirty="0" smtClean="0"/>
              <a:t>multinational facilities management and </a:t>
            </a:r>
          </a:p>
          <a:p>
            <a:pPr marL="0" indent="0">
              <a:buNone/>
            </a:pPr>
            <a:r>
              <a:rPr lang="en-GB" dirty="0"/>
              <a:t>construction services </a:t>
            </a:r>
            <a:r>
              <a:rPr lang="en-GB" dirty="0" smtClean="0"/>
              <a:t>company, second </a:t>
            </a:r>
            <a:r>
              <a:rPr lang="en-GB" dirty="0"/>
              <a:t>largest construction company </a:t>
            </a:r>
            <a:r>
              <a:rPr lang="en-GB" dirty="0" smtClean="0"/>
              <a:t>in </a:t>
            </a:r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/>
              <a:t>United </a:t>
            </a:r>
            <a:r>
              <a:rPr lang="en-GB" dirty="0" smtClean="0"/>
              <a:t>Kingdom.</a:t>
            </a:r>
          </a:p>
          <a:p>
            <a:endParaRPr lang="en-GB" dirty="0" smtClean="0"/>
          </a:p>
          <a:p>
            <a:r>
              <a:rPr lang="en-GB" dirty="0" smtClean="0"/>
              <a:t>After experiencing </a:t>
            </a:r>
            <a:r>
              <a:rPr lang="en-GB" dirty="0"/>
              <a:t>financial difficulties in 2017, </a:t>
            </a:r>
            <a:r>
              <a:rPr lang="en-GB" dirty="0" smtClean="0"/>
              <a:t>it went </a:t>
            </a:r>
            <a:r>
              <a:rPr lang="en-GB" dirty="0"/>
              <a:t>into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compulsory liquidation </a:t>
            </a:r>
            <a:r>
              <a:rPr lang="en-GB" dirty="0"/>
              <a:t>on 15 January 2018, the most drastic procedure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in UK insolvency law.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936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8196</TotalTime>
  <Words>1887</Words>
  <Application>Microsoft Office PowerPoint</Application>
  <PresentationFormat>Widescreen</PresentationFormat>
  <Paragraphs>319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Where the term ``moral hazard’’ comes from? </vt:lpstr>
      <vt:lpstr>PowerPoint Presentation</vt:lpstr>
      <vt:lpstr> Common phenomena in many relationships:   </vt:lpstr>
      <vt:lpstr> The banking crisis: too big to fail banks</vt:lpstr>
      <vt:lpstr>PowerPoint Presentation</vt:lpstr>
      <vt:lpstr>Collapse of Carillion:</vt:lpstr>
      <vt:lpstr>PowerPoint Presentation</vt:lpstr>
      <vt:lpstr>Where is the moral hazard problem? </vt:lpstr>
      <vt:lpstr> Limited liability: who bears the cost of failure? </vt:lpstr>
      <vt:lpstr>  Government’s dilemma: bailout Carillion or not?  </vt:lpstr>
      <vt:lpstr>Consequences of moral hazard </vt:lpstr>
      <vt:lpstr> Dealing with moral hazard through insititutions: </vt:lpstr>
      <vt:lpstr>How to deal with it through contracts?</vt:lpstr>
      <vt:lpstr>PowerPoint Presentation</vt:lpstr>
      <vt:lpstr>What are optimal contracts under moral hazard? </vt:lpstr>
      <vt:lpstr>Exercise 1. Observable effort case.</vt:lpstr>
      <vt:lpstr>No moral hazard problem… </vt:lpstr>
      <vt:lpstr>PowerPoint Presentation</vt:lpstr>
      <vt:lpstr>Exercise 2. Moral hazard case.</vt:lpstr>
      <vt:lpstr>PowerPoint Presentation</vt:lpstr>
      <vt:lpstr>PowerPoint Presentation</vt:lpstr>
      <vt:lpstr>Cost of moral hazard:</vt:lpstr>
      <vt:lpstr>Exercise 3. Moral hazard and Limited liability. </vt:lpstr>
      <vt:lpstr>PowerPoint Presentation</vt:lpstr>
      <vt:lpstr>PowerPoint Presentation</vt:lpstr>
      <vt:lpstr> Moral hazard with limited liability is the most common scenario in reality… </vt:lpstr>
      <vt:lpstr> Still, the CEO overcompensation puzzle:  </vt:lpstr>
      <vt:lpstr>Conclusions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EMİNE HIDIR</dc:creator>
  <cp:lastModifiedBy>EMİNE HIDIR</cp:lastModifiedBy>
  <cp:revision>262</cp:revision>
  <cp:lastPrinted>2018-02-19T07:49:10Z</cp:lastPrinted>
  <dcterms:created xsi:type="dcterms:W3CDTF">2017-12-22T10:13:29Z</dcterms:created>
  <dcterms:modified xsi:type="dcterms:W3CDTF">2019-09-08T14:54:47Z</dcterms:modified>
</cp:coreProperties>
</file>