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317" r:id="rId3"/>
    <p:sldId id="262" r:id="rId4"/>
    <p:sldId id="273" r:id="rId5"/>
    <p:sldId id="324" r:id="rId6"/>
    <p:sldId id="264" r:id="rId7"/>
    <p:sldId id="265" r:id="rId8"/>
    <p:sldId id="315" r:id="rId9"/>
    <p:sldId id="266" r:id="rId10"/>
    <p:sldId id="275" r:id="rId11"/>
    <p:sldId id="270" r:id="rId12"/>
    <p:sldId id="290" r:id="rId13"/>
    <p:sldId id="292" r:id="rId14"/>
    <p:sldId id="310" r:id="rId15"/>
    <p:sldId id="311" r:id="rId16"/>
    <p:sldId id="296" r:id="rId17"/>
    <p:sldId id="319" r:id="rId18"/>
    <p:sldId id="320" r:id="rId19"/>
    <p:sldId id="321" r:id="rId20"/>
    <p:sldId id="322" r:id="rId21"/>
    <p:sldId id="323" r:id="rId22"/>
    <p:sldId id="307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3" autoAdjust="0"/>
    <p:restoredTop sz="94660"/>
  </p:normalViewPr>
  <p:slideViewPr>
    <p:cSldViewPr snapToGrid="0">
      <p:cViewPr varScale="1">
        <p:scale>
          <a:sx n="89" d="100"/>
          <a:sy n="89" d="100"/>
        </p:scale>
        <p:origin x="32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46458C-7879-43C6-98C6-F6A6536354F6}" type="datetimeFigureOut">
              <a:rPr lang="en-GB" smtClean="0"/>
              <a:t>08/09/2019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7FF43C-69BD-494C-A3AB-0E37E4B65E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99342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7FF43C-69BD-494C-A3AB-0E37E4B65E0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63359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7FF43C-69BD-494C-A3AB-0E37E4B65E04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29442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58961-9CE6-4D75-9D42-67AAF48FECD5}" type="datetime1">
              <a:rPr lang="en-GB" smtClean="0"/>
              <a:t>08/09/2019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A8D0E-3D36-47F7-AE1D-15CC36A8D4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89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E6FF9-6678-4A55-A8DF-2C4B1E0F0A84}" type="datetime1">
              <a:rPr lang="en-GB" smtClean="0"/>
              <a:t>08/09/2019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A8D0E-3D36-47F7-AE1D-15CC36A8D4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820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D0807-FD79-4000-9200-6C6F34BE6015}" type="datetime1">
              <a:rPr lang="en-GB" smtClean="0"/>
              <a:t>08/09/2019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A8D0E-3D36-47F7-AE1D-15CC36A8D4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1816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0FF6A-971A-48B2-9871-065FB9378746}" type="datetime1">
              <a:rPr lang="en-GB" smtClean="0"/>
              <a:t>08/09/2019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A8D0E-3D36-47F7-AE1D-15CC36A8D4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5222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7F167-3B49-4DB1-BED3-C883366C0572}" type="datetime1">
              <a:rPr lang="en-GB" smtClean="0"/>
              <a:t>08/09/2019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A8D0E-3D36-47F7-AE1D-15CC36A8D4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09208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57E31-C66A-4F4E-8B84-18B6212F889A}" type="datetime1">
              <a:rPr lang="en-GB" smtClean="0"/>
              <a:t>08/09/2019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A8D0E-3D36-47F7-AE1D-15CC36A8D4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66764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1FD82-EB8E-4D2D-8AF2-8266847C3078}" type="datetime1">
              <a:rPr lang="en-GB" smtClean="0"/>
              <a:t>08/09/2019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A8D0E-3D36-47F7-AE1D-15CC36A8D4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24436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2F425-3822-4763-9589-656CD85A4D8D}" type="datetime1">
              <a:rPr lang="en-GB" smtClean="0"/>
              <a:t>08/09/2019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A8D0E-3D36-47F7-AE1D-15CC36A8D4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881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6D76E-8459-4968-8B90-3D1FD9F9F2F1}" type="datetime1">
              <a:rPr lang="en-GB" smtClean="0"/>
              <a:t>08/09/2019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A8D0E-3D36-47F7-AE1D-15CC36A8D4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23205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AB2FC-C4B8-40F9-9119-CA29D0C51784}" type="datetime1">
              <a:rPr lang="en-GB" smtClean="0"/>
              <a:t>08/09/2019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A8D0E-3D36-47F7-AE1D-15CC36A8D4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1537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52DA9-8F15-4FCA-9EB5-97D8BC91623E}" type="datetime1">
              <a:rPr lang="en-GB" smtClean="0"/>
              <a:t>08/09/2019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A8D0E-3D36-47F7-AE1D-15CC36A8D4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1886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213397-741B-4A7B-806E-534CB2CFBDB5}" type="datetime1">
              <a:rPr lang="en-GB" smtClean="0"/>
              <a:t>08/09/2019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8A8D0E-3D36-47F7-AE1D-15CC36A8D4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2746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400.png"/><Relationship Id="rId4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7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18.png"/><Relationship Id="rId9" Type="http://schemas.openxmlformats.org/officeDocument/2006/relationships/image" Target="../media/image16.png"/><Relationship Id="rId4" Type="http://schemas.openxmlformats.org/officeDocument/2006/relationships/image" Target="../media/image4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39330" y="974082"/>
            <a:ext cx="9144000" cy="2387600"/>
          </a:xfrm>
        </p:spPr>
        <p:txBody>
          <a:bodyPr>
            <a:normAutofit/>
          </a:bodyPr>
          <a:lstStyle/>
          <a:p>
            <a:r>
              <a:rPr lang="en-GB" sz="5400" b="1" dirty="0" smtClean="0">
                <a:solidFill>
                  <a:schemeClr val="accent2"/>
                </a:solidFill>
                <a:latin typeface="+mn-lt"/>
              </a:rPr>
              <a:t> </a:t>
            </a:r>
            <a:r>
              <a:rPr lang="en-GB" sz="5400" b="1" dirty="0" smtClean="0">
                <a:solidFill>
                  <a:srgbClr val="FF0000"/>
                </a:solidFill>
                <a:latin typeface="+mn-lt"/>
              </a:rPr>
              <a:t>Lecture Slides 6</a:t>
            </a:r>
            <a:endParaRPr lang="en-GB" sz="54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39330" y="3602038"/>
            <a:ext cx="9144000" cy="1655762"/>
          </a:xfrm>
        </p:spPr>
        <p:txBody>
          <a:bodyPr>
            <a:normAutofit lnSpcReduction="10000"/>
          </a:bodyPr>
          <a:lstStyle/>
          <a:p>
            <a:endParaRPr lang="en-GB" dirty="0"/>
          </a:p>
          <a:p>
            <a:r>
              <a:rPr lang="en-GB" sz="4000" b="1" dirty="0" smtClean="0">
                <a:solidFill>
                  <a:srgbClr val="FF0000"/>
                </a:solidFill>
              </a:rPr>
              <a:t>Cheap Talk </a:t>
            </a:r>
            <a:r>
              <a:rPr lang="en-GB" sz="4000" b="1" dirty="0">
                <a:solidFill>
                  <a:srgbClr val="FF0000"/>
                </a:solidFill>
              </a:rPr>
              <a:t> </a:t>
            </a:r>
            <a:endParaRPr lang="en-GB" sz="4000" b="1" dirty="0" smtClean="0">
              <a:solidFill>
                <a:srgbClr val="FF0000"/>
              </a:solidFill>
            </a:endParaRPr>
          </a:p>
          <a:p>
            <a:r>
              <a:rPr lang="en-GB" sz="4000" b="1" dirty="0" smtClean="0">
                <a:solidFill>
                  <a:srgbClr val="FF0000"/>
                </a:solidFill>
              </a:rPr>
              <a:t>Bayesian Persuasion</a:t>
            </a:r>
            <a:endParaRPr lang="en-GB" sz="4000" b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A8D0E-3D36-47F7-AE1D-15CC36A8D494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4274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pPr marL="0" indent="0">
                  <a:buNone/>
                </a:pPr>
                <a:endParaRPr lang="en-GB" dirty="0" smtClean="0"/>
              </a:p>
              <a:p>
                <a:pPr marL="0" indent="0">
                  <a:buNone/>
                </a:pPr>
                <a:r>
                  <a:rPr lang="en-GB" dirty="0" smtClean="0"/>
                  <a:t>In that case, </a:t>
                </a:r>
                <a:r>
                  <a:rPr lang="en-GB" dirty="0"/>
                  <a:t>there are two possibilities: </a:t>
                </a:r>
              </a:p>
              <a:p>
                <a:pPr marL="0" indent="0">
                  <a:buNone/>
                </a:pPr>
                <a:r>
                  <a:rPr lang="en-GB" dirty="0" smtClean="0"/>
                  <a:t>1. The </a:t>
                </a:r>
                <a:r>
                  <a:rPr lang="en-GB" dirty="0"/>
                  <a:t>CEO will listen to the advice if and only if: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en-GB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sub>
                        </m:sSub>
                        <m:r>
                          <a:rPr lang="en-GB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en-GB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GB" dirty="0">
                        <a:latin typeface="Cambria Math" panose="02040503050406030204" pitchFamily="18" charset="0"/>
                      </a:rPr>
                      <m:t>≥</m:t>
                    </m:r>
                    <m:f>
                      <m:fPr>
                        <m:ctrlPr>
                          <a:rPr lang="en-GB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GB" dirty="0" smtClean="0"/>
                  <a:t>: </a:t>
                </a:r>
                <a:r>
                  <a:rPr lang="en-GB" dirty="0"/>
                  <a:t>``</a:t>
                </a:r>
                <a:r>
                  <a:rPr lang="en-GB" dirty="0" smtClean="0"/>
                  <a:t>I</a:t>
                </a:r>
              </a:p>
              <a:p>
                <a:pPr marL="0" indent="0">
                  <a:buNone/>
                </a:pPr>
                <a:r>
                  <a:rPr lang="en-GB" dirty="0" smtClean="0"/>
                  <a:t>know </a:t>
                </a:r>
                <a:r>
                  <a:rPr lang="en-GB" dirty="0"/>
                  <a:t>you are exaggerating but still I find it optimal to follow your </a:t>
                </a:r>
                <a:endParaRPr lang="en-GB" dirty="0" smtClean="0"/>
              </a:p>
              <a:p>
                <a:pPr marL="0" indent="0">
                  <a:buNone/>
                </a:pPr>
                <a:r>
                  <a:rPr lang="en-GB" dirty="0" smtClean="0"/>
                  <a:t>advice!’’  =&gt; rubber stamp! Both actions can be induced.</a:t>
                </a:r>
                <a:endParaRPr lang="en-GB" dirty="0"/>
              </a:p>
              <a:p>
                <a:pPr marL="0" indent="0">
                  <a:buNone/>
                </a:pPr>
                <a:r>
                  <a:rPr lang="en-GB" dirty="0" smtClean="0"/>
                  <a:t>2. The </a:t>
                </a:r>
                <a:r>
                  <a:rPr lang="en-GB" dirty="0"/>
                  <a:t>CEO doesn’t </a:t>
                </a:r>
                <a:r>
                  <a:rPr lang="en-GB" dirty="0" smtClean="0"/>
                  <a:t>follow the </a:t>
                </a:r>
                <a:r>
                  <a:rPr lang="en-GB" dirty="0"/>
                  <a:t>advice </a:t>
                </a:r>
                <a:r>
                  <a:rPr lang="en-GB" dirty="0" smtClean="0"/>
                  <a:t>if</a:t>
                </a:r>
                <a:r>
                  <a:rPr lang="en-GB" dirty="0"/>
                  <a:t>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en-GB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sub>
                        </m:sSub>
                        <m:r>
                          <a:rPr lang="en-GB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en-GB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GB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f>
                      <m:fPr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GB" dirty="0" smtClean="0"/>
                  <a:t> . ``My</a:t>
                </a:r>
              </a:p>
              <a:p>
                <a:pPr marL="0" indent="0">
                  <a:buNone/>
                </a:pPr>
                <a:r>
                  <a:rPr lang="en-GB" dirty="0" smtClean="0"/>
                  <a:t>belief about the project quality has increased but not sufficiently to </a:t>
                </a:r>
                <a:endParaRPr lang="en-GB" dirty="0" smtClean="0"/>
              </a:p>
              <a:p>
                <a:pPr marL="0" indent="0">
                  <a:buNone/>
                </a:pPr>
                <a:r>
                  <a:rPr lang="en-GB" dirty="0" smtClean="0"/>
                  <a:t>approve.’’ </a:t>
                </a:r>
                <a:r>
                  <a:rPr lang="en-GB" dirty="0" smtClean="0">
                    <a:solidFill>
                      <a:srgbClr val="FF0000"/>
                    </a:solidFill>
                  </a:rPr>
                  <a:t>The </a:t>
                </a:r>
                <a:r>
                  <a:rPr lang="en-GB" dirty="0" smtClean="0">
                    <a:solidFill>
                      <a:srgbClr val="FF0000"/>
                    </a:solidFill>
                  </a:rPr>
                  <a:t>CEO never ends up implementing. Manager’s advice doesn’t </a:t>
                </a:r>
                <a:endParaRPr lang="en-GB" dirty="0" smtClean="0">
                  <a:solidFill>
                    <a:srgbClr val="FF0000"/>
                  </a:solidFill>
                </a:endParaRPr>
              </a:p>
              <a:p>
                <a:pPr marL="0" indent="0">
                  <a:buNone/>
                </a:pPr>
                <a:r>
                  <a:rPr lang="en-GB" dirty="0" smtClean="0">
                    <a:solidFill>
                      <a:srgbClr val="FF0000"/>
                    </a:solidFill>
                  </a:rPr>
                  <a:t>affect </a:t>
                </a:r>
                <a:r>
                  <a:rPr lang="en-GB" dirty="0" smtClean="0">
                    <a:solidFill>
                      <a:srgbClr val="FF0000"/>
                    </a:solidFill>
                  </a:rPr>
                  <a:t>CEO’s </a:t>
                </a:r>
                <a:r>
                  <a:rPr lang="en-GB" dirty="0" smtClean="0">
                    <a:solidFill>
                      <a:srgbClr val="FF0000"/>
                    </a:solidFill>
                  </a:rPr>
                  <a:t>choice</a:t>
                </a:r>
                <a:r>
                  <a:rPr lang="en-GB" dirty="0" smtClean="0">
                    <a:solidFill>
                      <a:srgbClr val="FF0000"/>
                    </a:solidFill>
                  </a:rPr>
                  <a:t>!</a:t>
                </a:r>
                <a:endParaRPr lang="en-GB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 b="-98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A8D0E-3D36-47F7-AE1D-15CC36A8D494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009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708804" y="2005012"/>
                <a:ext cx="10515600" cy="4351338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en-GB" dirty="0" smtClean="0">
                    <a:ea typeface="Cambria Math" panose="02040503050406030204" pitchFamily="18" charset="0"/>
                  </a:rPr>
                  <a:t>1.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en-GB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sub>
                        </m:sSub>
                        <m:r>
                          <a:rPr lang="en-GB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en-GB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GB" dirty="0">
                        <a:latin typeface="Cambria Math" panose="02040503050406030204" pitchFamily="18" charset="0"/>
                      </a:rPr>
                      <m:t>≥</m:t>
                    </m:r>
                    <m:f>
                      <m:fPr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GB" dirty="0" smtClean="0">
                    <a:ea typeface="Cambria Math" panose="02040503050406030204" pitchFamily="18" charset="0"/>
                  </a:rPr>
                  <a:t>  if B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lang="en-GB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15</m:t>
                    </m:r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en-GB" dirty="0" smtClean="0"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en-GB" dirty="0" smtClean="0">
                    <a:ea typeface="Cambria Math" panose="02040503050406030204" pitchFamily="18" charset="0"/>
                  </a:rPr>
                  <a:t> </a:t>
                </a:r>
                <a:r>
                  <a:rPr lang="en-GB" dirty="0" smtClean="0"/>
                  <a:t>Interests </a:t>
                </a:r>
                <a:r>
                  <a:rPr lang="en-GB" dirty="0"/>
                  <a:t>are sufficiently </a:t>
                </a:r>
                <a:r>
                  <a:rPr lang="en-GB" dirty="0" smtClean="0"/>
                  <a:t>aligned (B not too high) </a:t>
                </a:r>
                <a:r>
                  <a:rPr lang="en-GB" dirty="0"/>
                  <a:t>=&gt; </a:t>
                </a:r>
                <a:r>
                  <a:rPr lang="en-GB" dirty="0" smtClean="0"/>
                  <a:t>cheap talk is credible!</a:t>
                </a:r>
                <a:endParaRPr lang="en-GB" b="1" dirty="0" smtClean="0"/>
              </a:p>
              <a:p>
                <a:pPr marL="0" indent="0">
                  <a:buNone/>
                </a:pPr>
                <a:endParaRPr lang="en-GB" b="1" dirty="0" smtClean="0"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en-GB" dirty="0" smtClean="0">
                    <a:ea typeface="Cambria Math" panose="02040503050406030204" pitchFamily="18" charset="0"/>
                  </a:rPr>
                  <a:t>2.</a:t>
                </a:r>
                <a:r>
                  <a:rPr lang="en-GB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en-GB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sub>
                        </m:sSub>
                        <m:r>
                          <a:rPr lang="en-GB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en-GB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GB" b="0" i="0" dirty="0" smtClean="0">
                        <a:latin typeface="Cambria Math" panose="02040503050406030204" pitchFamily="18" charset="0"/>
                      </a:rPr>
                      <m:t>&lt;</m:t>
                    </m:r>
                    <m:f>
                      <m:fPr>
                        <m:ctrlPr>
                          <a:rPr lang="en-GB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GB" dirty="0" smtClean="0">
                    <a:ea typeface="Cambria Math" panose="02040503050406030204" pitchFamily="18" charset="0"/>
                  </a:rPr>
                  <a:t> if B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</m:t>
                    </m:r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5</m:t>
                    </m:r>
                  </m:oMath>
                </a14:m>
                <a:endParaRPr lang="en-GB" dirty="0" smtClean="0"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en-GB" dirty="0" smtClean="0"/>
                  <a:t>When</a:t>
                </a:r>
                <a:r>
                  <a:rPr lang="en-GB" dirty="0" smtClean="0">
                    <a:solidFill>
                      <a:srgbClr val="FF0000"/>
                    </a:solidFill>
                  </a:rPr>
                  <a:t> B </a:t>
                </a:r>
                <a:r>
                  <a:rPr lang="en-GB" dirty="0" smtClean="0"/>
                  <a:t>high enough =&gt;  Whether manager suggests to implement or </a:t>
                </a:r>
              </a:p>
              <a:p>
                <a:pPr marL="0" indent="0">
                  <a:buNone/>
                </a:pPr>
                <a:r>
                  <a:rPr lang="en-GB" dirty="0" smtClean="0"/>
                  <a:t>not doesn’t affect the receiver’s decision (although it may affect his </a:t>
                </a:r>
              </a:p>
              <a:p>
                <a:pPr marL="0" indent="0">
                  <a:buNone/>
                </a:pPr>
                <a:r>
                  <a:rPr lang="en-GB" dirty="0" smtClean="0"/>
                  <a:t>belief, but not his </a:t>
                </a:r>
                <a:r>
                  <a:rPr lang="en-GB" dirty="0" smtClean="0"/>
                  <a:t>action). Communication cannot </a:t>
                </a:r>
                <a:r>
                  <a:rPr lang="en-GB" dirty="0" smtClean="0"/>
                  <a:t>influence the </a:t>
                </a:r>
                <a:endParaRPr lang="en-GB" dirty="0" smtClean="0"/>
              </a:p>
              <a:p>
                <a:pPr marL="0" indent="0">
                  <a:buNone/>
                </a:pPr>
                <a:r>
                  <a:rPr lang="en-GB" dirty="0" smtClean="0"/>
                  <a:t>outcome</a:t>
                </a:r>
                <a:r>
                  <a:rPr lang="en-GB" dirty="0" smtClean="0"/>
                  <a:t>.   </a:t>
                </a:r>
                <a:endParaRPr lang="en-GB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08804" y="2005012"/>
                <a:ext cx="10515600" cy="4351338"/>
              </a:xfrm>
              <a:blipFill rotWithShape="0">
                <a:blip r:embed="rId3"/>
                <a:stretch>
                  <a:fillRect l="-1159" t="-1401" b="-39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A8D0E-3D36-47F7-AE1D-15CC36A8D494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0236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 smtClean="0">
                <a:solidFill>
                  <a:srgbClr val="FF0000"/>
                </a:solidFill>
                <a:latin typeface="+mn-lt"/>
              </a:rPr>
              <a:t>A buyer seller relationship: </a:t>
            </a:r>
            <a:endParaRPr lang="en-GB" sz="40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0781" y="1467279"/>
            <a:ext cx="10515600" cy="5390721"/>
          </a:xfrm>
        </p:spPr>
        <p:txBody>
          <a:bodyPr/>
          <a:lstStyle/>
          <a:p>
            <a:r>
              <a:rPr lang="en-GB" sz="2400" dirty="0" smtClean="0"/>
              <a:t>Could be a salesman and a buyer. The salesman knows the quality of his product. </a:t>
            </a:r>
          </a:p>
          <a:p>
            <a:r>
              <a:rPr lang="en-GB" sz="2400" dirty="0" smtClean="0"/>
              <a:t> If the real quality of the product is </a:t>
            </a:r>
            <a:r>
              <a:rPr lang="en-GB" sz="2400" b="1" dirty="0" smtClean="0"/>
              <a:t>v</a:t>
            </a:r>
            <a:r>
              <a:rPr lang="en-GB" sz="2400" dirty="0" smtClean="0"/>
              <a:t> the buyer would be willing to pay </a:t>
            </a:r>
            <a:r>
              <a:rPr lang="en-GB" sz="2400" b="1" dirty="0" smtClean="0"/>
              <a:t>p=v</a:t>
            </a:r>
            <a:r>
              <a:rPr lang="en-GB" sz="2400" dirty="0" smtClean="0"/>
              <a:t>, </a:t>
            </a:r>
          </a:p>
          <a:p>
            <a:pPr marL="0" indent="0">
              <a:buNone/>
            </a:pPr>
            <a:r>
              <a:rPr lang="en-GB" sz="2400" dirty="0" smtClean="0"/>
              <a:t>whereas the seller wants to make the buyer believe it is  </a:t>
            </a:r>
            <a:r>
              <a:rPr lang="en-GB" sz="2400" b="1" dirty="0" err="1" smtClean="0"/>
              <a:t>v+b</a:t>
            </a:r>
            <a:r>
              <a:rPr lang="en-GB" sz="2400" b="1" dirty="0" smtClean="0"/>
              <a:t>.</a:t>
            </a:r>
          </a:p>
          <a:p>
            <a:r>
              <a:rPr lang="en-GB" sz="2400" b="1" dirty="0" smtClean="0">
                <a:solidFill>
                  <a:srgbClr val="FF0000"/>
                </a:solidFill>
              </a:rPr>
              <a:t> b </a:t>
            </a:r>
            <a:r>
              <a:rPr lang="en-GB" sz="2400" dirty="0" smtClean="0"/>
              <a:t>cannot be too high as the buyer may come back to the shop and fight! </a:t>
            </a:r>
            <a:endParaRPr lang="en-GB" sz="2400" dirty="0" smtClean="0">
              <a:sym typeface="Wingdings" panose="05000000000000000000" pitchFamily="2" charset="2"/>
            </a:endParaRPr>
          </a:p>
          <a:p>
            <a:r>
              <a:rPr lang="en-GB" sz="2400" dirty="0" smtClean="0"/>
              <a:t>No truth telling equilibrium:</a:t>
            </a:r>
          </a:p>
          <a:p>
            <a:pPr marL="0" indent="0">
              <a:buNone/>
            </a:pPr>
            <a:r>
              <a:rPr lang="en-GB" sz="2400" dirty="0" smtClean="0"/>
              <a:t>seller always </a:t>
            </a:r>
            <a:r>
              <a:rPr lang="en-GB" sz="2400" b="1" dirty="0" smtClean="0"/>
              <a:t>exaggerates</a:t>
            </a:r>
            <a:r>
              <a:rPr lang="en-GB" sz="2400" dirty="0" smtClean="0"/>
              <a:t>. </a:t>
            </a:r>
          </a:p>
          <a:p>
            <a:r>
              <a:rPr lang="en-GB" sz="2400" dirty="0">
                <a:sym typeface="Wingdings" panose="05000000000000000000" pitchFamily="2" charset="2"/>
              </a:rPr>
              <a:t>Then, the buyer </a:t>
            </a:r>
            <a:r>
              <a:rPr lang="en-GB" sz="2400" b="1" dirty="0" smtClean="0">
                <a:sym typeface="Wingdings" panose="05000000000000000000" pitchFamily="2" charset="2"/>
              </a:rPr>
              <a:t>discounts</a:t>
            </a:r>
            <a:r>
              <a:rPr lang="en-GB" sz="2400" dirty="0" smtClean="0">
                <a:sym typeface="Wingdings" panose="05000000000000000000" pitchFamily="2" charset="2"/>
              </a:rPr>
              <a:t> every</a:t>
            </a:r>
          </a:p>
          <a:p>
            <a:pPr marL="0" indent="0">
              <a:buNone/>
            </a:pPr>
            <a:r>
              <a:rPr lang="en-GB" sz="2400" dirty="0" smtClean="0">
                <a:sym typeface="Wingdings" panose="05000000000000000000" pitchFamily="2" charset="2"/>
              </a:rPr>
              <a:t>claim that the seller makes. </a:t>
            </a:r>
            <a:endParaRPr lang="en-GB" sz="2400" dirty="0">
              <a:sym typeface="Wingdings" panose="05000000000000000000" pitchFamily="2" charset="2"/>
            </a:endParaRPr>
          </a:p>
          <a:p>
            <a:pPr>
              <a:buFont typeface="Symbol" panose="05050102010706020507" pitchFamily="18" charset="2"/>
              <a:buChar char="Þ"/>
            </a:pPr>
            <a:r>
              <a:rPr lang="en-GB" dirty="0" smtClean="0">
                <a:solidFill>
                  <a:srgbClr val="FF0000"/>
                </a:solidFill>
              </a:rPr>
              <a:t>The extent of exaggeration (b)</a:t>
            </a:r>
          </a:p>
          <a:p>
            <a:pPr marL="0" indent="0">
              <a:buNone/>
            </a:pPr>
            <a:r>
              <a:rPr lang="en-GB" dirty="0" smtClean="0">
                <a:solidFill>
                  <a:srgbClr val="FF0000"/>
                </a:solidFill>
              </a:rPr>
              <a:t>depends on if customer is a </a:t>
            </a:r>
          </a:p>
          <a:p>
            <a:pPr marL="0" indent="0">
              <a:buNone/>
            </a:pPr>
            <a:r>
              <a:rPr lang="en-GB" dirty="0">
                <a:solidFill>
                  <a:srgbClr val="FF0000"/>
                </a:solidFill>
              </a:rPr>
              <a:t>r</a:t>
            </a:r>
            <a:r>
              <a:rPr lang="en-GB" dirty="0" smtClean="0">
                <a:solidFill>
                  <a:srgbClr val="FF0000"/>
                </a:solidFill>
              </a:rPr>
              <a:t>egular one or just a </a:t>
            </a:r>
            <a:r>
              <a:rPr lang="en-GB" dirty="0" smtClean="0">
                <a:solidFill>
                  <a:srgbClr val="FF0000"/>
                </a:solidFill>
              </a:rPr>
              <a:t>passer-by</a:t>
            </a:r>
            <a:r>
              <a:rPr lang="en-GB" dirty="0" smtClean="0">
                <a:solidFill>
                  <a:srgbClr val="FF0000"/>
                </a:solidFill>
              </a:rPr>
              <a:t>!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8581" y="3324667"/>
            <a:ext cx="5189836" cy="3105664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A8D0E-3D36-47F7-AE1D-15CC36A8D494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4964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As </a:t>
            </a:r>
            <a:r>
              <a:rPr lang="en-GB" b="1" dirty="0">
                <a:solidFill>
                  <a:srgbClr val="FF0000"/>
                </a:solidFill>
              </a:rPr>
              <a:t>b </a:t>
            </a:r>
            <a:r>
              <a:rPr lang="en-GB" b="1" dirty="0" smtClean="0">
                <a:solidFill>
                  <a:srgbClr val="FF0000"/>
                </a:solidFill>
              </a:rPr>
              <a:t>(bias) </a:t>
            </a:r>
            <a:r>
              <a:rPr lang="en-GB" dirty="0" smtClean="0"/>
              <a:t>increases</a:t>
            </a:r>
            <a:r>
              <a:rPr lang="en-GB" dirty="0"/>
              <a:t>, </a:t>
            </a:r>
            <a:r>
              <a:rPr lang="en-GB" b="1" dirty="0">
                <a:solidFill>
                  <a:srgbClr val="FF0000"/>
                </a:solidFill>
              </a:rPr>
              <a:t>less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/>
              <a:t>number of </a:t>
            </a:r>
            <a:r>
              <a:rPr lang="en-GB" dirty="0" smtClean="0"/>
              <a:t>credible claims: </a:t>
            </a:r>
            <a:r>
              <a:rPr lang="en-GB" dirty="0"/>
              <a:t>more conflict of 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interest leads to less </a:t>
            </a:r>
            <a:r>
              <a:rPr lang="en-GB" dirty="0"/>
              <a:t>effective </a:t>
            </a:r>
            <a:r>
              <a:rPr lang="en-GB" dirty="0" smtClean="0"/>
              <a:t>(more noisy) </a:t>
            </a:r>
            <a:r>
              <a:rPr lang="en-GB" dirty="0"/>
              <a:t>communication.  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When </a:t>
            </a:r>
            <a:r>
              <a:rPr lang="en-GB" b="1" dirty="0">
                <a:solidFill>
                  <a:srgbClr val="FF0000"/>
                </a:solidFill>
              </a:rPr>
              <a:t>b</a:t>
            </a:r>
            <a:r>
              <a:rPr lang="en-GB" dirty="0"/>
              <a:t> is above a threshold =&gt; no meaningful </a:t>
            </a:r>
            <a:r>
              <a:rPr lang="en-GB" dirty="0" smtClean="0"/>
              <a:t>communication at all!</a:t>
            </a:r>
            <a:endParaRPr lang="en-GB" b="1" dirty="0" smtClean="0"/>
          </a:p>
          <a:p>
            <a:pPr marL="0" indent="0">
              <a:buNone/>
            </a:pPr>
            <a:r>
              <a:rPr lang="en-GB" b="1" dirty="0" smtClean="0"/>
              <a:t>``</a:t>
            </a:r>
            <a:r>
              <a:rPr lang="en-GB" b="1" dirty="0"/>
              <a:t>babbling equilibrium</a:t>
            </a:r>
            <a:r>
              <a:rPr lang="en-GB" b="1" dirty="0" smtClean="0"/>
              <a:t>’’:</a:t>
            </a:r>
            <a:endParaRPr lang="en-GB" b="1" dirty="0"/>
          </a:p>
          <a:p>
            <a:pPr marL="0" indent="0">
              <a:buNone/>
            </a:pPr>
            <a:r>
              <a:rPr lang="en-GB" dirty="0" smtClean="0"/>
              <a:t>The </a:t>
            </a:r>
            <a:r>
              <a:rPr lang="en-GB" b="1" dirty="0" smtClean="0"/>
              <a:t>seller</a:t>
            </a:r>
            <a:r>
              <a:rPr lang="en-GB" dirty="0" smtClean="0"/>
              <a:t> always says this is the best meat you can find! </a:t>
            </a:r>
          </a:p>
          <a:p>
            <a:pPr marL="0" indent="0">
              <a:buNone/>
            </a:pPr>
            <a:r>
              <a:rPr lang="en-GB" dirty="0" smtClean="0"/>
              <a:t>The </a:t>
            </a:r>
            <a:r>
              <a:rPr lang="en-GB" b="1" dirty="0" smtClean="0"/>
              <a:t>buyer</a:t>
            </a:r>
            <a:r>
              <a:rPr lang="en-GB" dirty="0" smtClean="0"/>
              <a:t> thinks: I don’t care what you say, as you always say the same </a:t>
            </a:r>
          </a:p>
          <a:p>
            <a:pPr marL="0" indent="0">
              <a:buNone/>
            </a:pPr>
            <a:r>
              <a:rPr lang="en-GB" dirty="0" smtClean="0"/>
              <a:t>thing!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A8D0E-3D36-47F7-AE1D-15CC36A8D494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63739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0000"/>
                </a:solidFill>
                <a:latin typeface="+mn-lt"/>
              </a:rPr>
              <a:t>Conclusions</a:t>
            </a:r>
            <a:endParaRPr lang="en-GB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Cheap talk studies a communication game in which there is a degree</a:t>
            </a:r>
          </a:p>
          <a:p>
            <a:pPr marL="0" indent="0">
              <a:buNone/>
            </a:pPr>
            <a:r>
              <a:rPr lang="en-GB" dirty="0" smtClean="0"/>
              <a:t>of conflict of interest, but also some alignment of preferences.</a:t>
            </a:r>
          </a:p>
          <a:p>
            <a:r>
              <a:rPr lang="en-GB" dirty="0" smtClean="0"/>
              <a:t>The main assumption is that the sender has access to information for </a:t>
            </a:r>
          </a:p>
          <a:p>
            <a:pPr marL="0" indent="0">
              <a:buNone/>
            </a:pPr>
            <a:r>
              <a:rPr lang="en-GB" dirty="0" smtClean="0"/>
              <a:t>f</a:t>
            </a:r>
            <a:r>
              <a:rPr lang="en-GB" dirty="0" smtClean="0"/>
              <a:t>ree, communication has no direct cost and </a:t>
            </a:r>
            <a:r>
              <a:rPr lang="en-GB" dirty="0" smtClean="0"/>
              <a:t>there is</a:t>
            </a:r>
          </a:p>
          <a:p>
            <a:pPr marL="0" indent="0">
              <a:buNone/>
            </a:pPr>
            <a:r>
              <a:rPr lang="en-GB" dirty="0" smtClean="0"/>
              <a:t>no room for contracts!</a:t>
            </a:r>
          </a:p>
          <a:p>
            <a:r>
              <a:rPr lang="en-GB" dirty="0" smtClean="0"/>
              <a:t>There is meaningful communication if and only if the bias (conflict of </a:t>
            </a:r>
          </a:p>
          <a:p>
            <a:pPr marL="0" indent="0">
              <a:buNone/>
            </a:pPr>
            <a:r>
              <a:rPr lang="en-GB" dirty="0" smtClean="0"/>
              <a:t>interest) is sufficiently low.</a:t>
            </a:r>
          </a:p>
          <a:p>
            <a:r>
              <a:rPr lang="en-GB" dirty="0" smtClean="0"/>
              <a:t>The truthfulness of communication decreases in the bias parameter.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A8D0E-3D36-47F7-AE1D-15CC36A8D494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55839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033" y="572159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accent2"/>
                </a:solidFill>
                <a:latin typeface="+mn-lt"/>
              </a:rPr>
              <a:t/>
            </a:r>
            <a:br>
              <a:rPr lang="en-GB" dirty="0" smtClean="0">
                <a:solidFill>
                  <a:schemeClr val="accent2"/>
                </a:solidFill>
                <a:latin typeface="+mn-lt"/>
              </a:rPr>
            </a:br>
            <a:r>
              <a:rPr lang="en-GB" dirty="0" smtClean="0">
                <a:solidFill>
                  <a:srgbClr val="FF0000"/>
                </a:solidFill>
                <a:latin typeface="+mn-lt"/>
              </a:rPr>
              <a:t>References: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  <a:latin typeface="+mn-lt"/>
              </a:rPr>
              <a:t>(for further interest). </a:t>
            </a:r>
            <a:endParaRPr lang="en-GB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 smtClean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en-GB" dirty="0" smtClean="0">
                <a:solidFill>
                  <a:srgbClr val="FF0000"/>
                </a:solidFill>
              </a:rPr>
              <a:t>Canonical</a:t>
            </a:r>
            <a:r>
              <a:rPr lang="en-GB" dirty="0" smtClean="0">
                <a:solidFill>
                  <a:schemeClr val="accent2"/>
                </a:solidFill>
              </a:rPr>
              <a:t>: </a:t>
            </a:r>
            <a:r>
              <a:rPr lang="en-GB" dirty="0" smtClean="0"/>
              <a:t>Crawford </a:t>
            </a:r>
            <a:r>
              <a:rPr lang="en-GB" dirty="0"/>
              <a:t>and Sobel (1982), ``Strategic Information Transmission</a:t>
            </a:r>
            <a:r>
              <a:rPr lang="en-GB" dirty="0" smtClean="0"/>
              <a:t>’’.</a:t>
            </a:r>
          </a:p>
          <a:p>
            <a:pPr marL="0" indent="0">
              <a:buNone/>
            </a:pPr>
            <a:r>
              <a:rPr lang="en-GB" dirty="0" smtClean="0">
                <a:solidFill>
                  <a:srgbClr val="FF0000"/>
                </a:solidFill>
              </a:rPr>
              <a:t>Recent Survey: </a:t>
            </a:r>
            <a:r>
              <a:rPr lang="en-GB" dirty="0" smtClean="0"/>
              <a:t>Sobel (2013), ``Giving and Receiving Advice’’.</a:t>
            </a:r>
            <a:endParaRPr lang="en-GB" dirty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en-GB" dirty="0" smtClean="0">
                <a:solidFill>
                  <a:srgbClr val="FF0000"/>
                </a:solidFill>
              </a:rPr>
              <a:t>Organizational Design: </a:t>
            </a:r>
            <a:r>
              <a:rPr lang="en-GB" dirty="0" err="1" smtClean="0"/>
              <a:t>Dessein</a:t>
            </a:r>
            <a:r>
              <a:rPr lang="en-GB" dirty="0"/>
              <a:t>, W. (2002), ``Authority and Communication in </a:t>
            </a:r>
            <a:r>
              <a:rPr lang="en-GB" dirty="0" smtClean="0"/>
              <a:t>Organizations’’.</a:t>
            </a:r>
          </a:p>
          <a:p>
            <a:pPr marL="0" indent="0">
              <a:buNone/>
            </a:pPr>
            <a:r>
              <a:rPr lang="en-GB" dirty="0" smtClean="0"/>
              <a:t>Alonso and </a:t>
            </a:r>
            <a:r>
              <a:rPr lang="en-GB" dirty="0" err="1" smtClean="0"/>
              <a:t>Matouschek</a:t>
            </a:r>
            <a:r>
              <a:rPr lang="en-GB" dirty="0" smtClean="0"/>
              <a:t> (2008). ``Optimal Delegation’’.</a:t>
            </a:r>
          </a:p>
          <a:p>
            <a:pPr marL="0" indent="0">
              <a:buNone/>
            </a:pPr>
            <a:r>
              <a:rPr lang="en-GB" dirty="0" smtClean="0"/>
              <a:t>Alonso, </a:t>
            </a:r>
            <a:r>
              <a:rPr lang="en-GB" dirty="0" err="1" smtClean="0"/>
              <a:t>Dessein</a:t>
            </a:r>
            <a:r>
              <a:rPr lang="en-GB" dirty="0" smtClean="0"/>
              <a:t> and </a:t>
            </a:r>
            <a:r>
              <a:rPr lang="en-GB" dirty="0" err="1" smtClean="0"/>
              <a:t>Matouschek</a:t>
            </a:r>
            <a:r>
              <a:rPr lang="en-GB" dirty="0" smtClean="0"/>
              <a:t> (2008). ``When Does Coordination Require Centralisation’’.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A8D0E-3D36-47F7-AE1D-15CC36A8D494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32527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solidFill>
                  <a:srgbClr val="FF0000"/>
                </a:solidFill>
                <a:latin typeface="+mn-lt"/>
              </a:rPr>
              <a:t>2. Bayesian </a:t>
            </a:r>
            <a:r>
              <a:rPr lang="en-GB" b="1" dirty="0" smtClean="0">
                <a:solidFill>
                  <a:srgbClr val="FF0000"/>
                </a:solidFill>
                <a:latin typeface="+mn-lt"/>
              </a:rPr>
              <a:t>Persuasion</a:t>
            </a:r>
            <a:endParaRPr lang="en-GB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smtClean="0"/>
              <a:t>Strategic communication  between two people: a </a:t>
            </a:r>
            <a:r>
              <a:rPr lang="en-GB" b="1" dirty="0" smtClean="0"/>
              <a:t>sender</a:t>
            </a:r>
            <a:r>
              <a:rPr lang="en-GB" dirty="0" smtClean="0"/>
              <a:t> and a </a:t>
            </a:r>
          </a:p>
          <a:p>
            <a:pPr marL="0" indent="0">
              <a:buNone/>
            </a:pPr>
            <a:r>
              <a:rPr lang="en-GB" b="1" dirty="0" smtClean="0"/>
              <a:t>receiver</a:t>
            </a:r>
            <a:r>
              <a:rPr lang="en-GB" dirty="0" smtClean="0"/>
              <a:t>. </a:t>
            </a:r>
            <a:endParaRPr lang="en-GB" dirty="0"/>
          </a:p>
          <a:p>
            <a:r>
              <a:rPr lang="en-GB" dirty="0" smtClean="0"/>
              <a:t>There is an underlying truth, about which the two initially </a:t>
            </a:r>
            <a:r>
              <a:rPr lang="en-GB" dirty="0"/>
              <a:t>share 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a common prior. </a:t>
            </a:r>
          </a:p>
          <a:p>
            <a:r>
              <a:rPr lang="en-GB" dirty="0" smtClean="0"/>
              <a:t>The sender is trying to persuade the receiver to take a certain action, regardless </a:t>
            </a:r>
          </a:p>
          <a:p>
            <a:pPr marL="0" indent="0">
              <a:buNone/>
            </a:pPr>
            <a:r>
              <a:rPr lang="en-GB" dirty="0" smtClean="0"/>
              <a:t>of the state of the world. The receiver only wants to take that action if a certain </a:t>
            </a:r>
          </a:p>
          <a:p>
            <a:pPr marL="0" indent="0">
              <a:buNone/>
            </a:pPr>
            <a:r>
              <a:rPr lang="en-GB" dirty="0" smtClean="0"/>
              <a:t>state of the world is realised. </a:t>
            </a:r>
          </a:p>
          <a:p>
            <a:r>
              <a:rPr lang="en-GB" dirty="0" smtClean="0"/>
              <a:t>The sender announces and commits to a </a:t>
            </a:r>
            <a:r>
              <a:rPr lang="en-GB" dirty="0" smtClean="0">
                <a:solidFill>
                  <a:srgbClr val="FF0000"/>
                </a:solidFill>
              </a:rPr>
              <a:t>signalling strategy</a:t>
            </a:r>
            <a:r>
              <a:rPr lang="en-GB" dirty="0" smtClean="0"/>
              <a:t>, without any further </a:t>
            </a:r>
          </a:p>
          <a:p>
            <a:pPr marL="0" indent="0">
              <a:buNone/>
            </a:pPr>
            <a:r>
              <a:rPr lang="en-GB" dirty="0" smtClean="0"/>
              <a:t>information about the </a:t>
            </a:r>
            <a:r>
              <a:rPr lang="en-GB" dirty="0" smtClean="0"/>
              <a:t>state. The </a:t>
            </a:r>
            <a:r>
              <a:rPr lang="en-GB" dirty="0" smtClean="0"/>
              <a:t>receiver observes the information (</a:t>
            </a:r>
            <a:r>
              <a:rPr lang="en-GB" dirty="0" smtClean="0">
                <a:solidFill>
                  <a:srgbClr val="FF0000"/>
                </a:solidFill>
              </a:rPr>
              <a:t>a signal </a:t>
            </a:r>
            <a:endParaRPr lang="en-GB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GB" dirty="0" smtClean="0">
                <a:solidFill>
                  <a:srgbClr val="FF0000"/>
                </a:solidFill>
              </a:rPr>
              <a:t>realisation</a:t>
            </a:r>
            <a:r>
              <a:rPr lang="en-GB" dirty="0" smtClean="0"/>
              <a:t>) and then takes an </a:t>
            </a:r>
            <a:r>
              <a:rPr lang="en-GB" dirty="0" smtClean="0"/>
              <a:t>action</a:t>
            </a:r>
            <a:r>
              <a:rPr lang="en-GB" dirty="0" smtClean="0"/>
              <a:t>. </a:t>
            </a:r>
            <a:r>
              <a:rPr lang="en-GB" dirty="0" smtClean="0"/>
              <a:t> </a:t>
            </a: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A8D0E-3D36-47F7-AE1D-15CC36A8D494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34964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900082" y="32396"/>
            <a:ext cx="10515600" cy="988824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FF0000"/>
                </a:solidFill>
                <a:effectLst/>
                <a:latin typeface="+mn-lt"/>
              </a:rPr>
              <a:t>CEO and division manager </a:t>
            </a:r>
            <a:endParaRPr lang="en-US" b="0" dirty="0" smtClean="0">
              <a:solidFill>
                <a:srgbClr val="FF0000"/>
              </a:solidFill>
              <a:effectLst/>
              <a:latin typeface="+mn-lt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2D6EC0-5C8C-4AFF-924E-C99B8350DD90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107524" name="Rectangle 4"/>
          <p:cNvSpPr>
            <a:spLocks noChangeArrowheads="1"/>
          </p:cNvSpPr>
          <p:nvPr/>
        </p:nvSpPr>
        <p:spPr bwMode="auto">
          <a:xfrm>
            <a:off x="2868827" y="2362502"/>
            <a:ext cx="3657600" cy="2408238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en-GB" sz="2800" dirty="0" smtClean="0"/>
              <a:t> </a:t>
            </a:r>
            <a:endParaRPr lang="en-GB" sz="2800" dirty="0"/>
          </a:p>
        </p:txBody>
      </p:sp>
      <p:sp>
        <p:nvSpPr>
          <p:cNvPr id="107525" name="Line 5"/>
          <p:cNvSpPr>
            <a:spLocks noChangeShapeType="1"/>
          </p:cNvSpPr>
          <p:nvPr/>
        </p:nvSpPr>
        <p:spPr bwMode="auto">
          <a:xfrm>
            <a:off x="4720281" y="2354263"/>
            <a:ext cx="0" cy="23320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GB" sz="4400"/>
          </a:p>
        </p:txBody>
      </p:sp>
      <p:sp>
        <p:nvSpPr>
          <p:cNvPr id="107526" name="Line 6"/>
          <p:cNvSpPr>
            <a:spLocks noChangeShapeType="1"/>
          </p:cNvSpPr>
          <p:nvPr/>
        </p:nvSpPr>
        <p:spPr bwMode="auto">
          <a:xfrm flipV="1">
            <a:off x="2895600" y="3505201"/>
            <a:ext cx="3657600" cy="30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GB" sz="4400"/>
          </a:p>
        </p:txBody>
      </p:sp>
      <p:sp>
        <p:nvSpPr>
          <p:cNvPr id="107527" name="Text Box 7"/>
          <p:cNvSpPr txBox="1">
            <a:spLocks noChangeArrowheads="1"/>
          </p:cNvSpPr>
          <p:nvPr/>
        </p:nvSpPr>
        <p:spPr bwMode="auto">
          <a:xfrm>
            <a:off x="3048000" y="1726556"/>
            <a:ext cx="3048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defRPr/>
            </a:pPr>
            <a:r>
              <a:rPr lang="en-US" i="1" dirty="0" smtClean="0"/>
              <a:t> </a:t>
            </a:r>
            <a:r>
              <a:rPr lang="en-US" i="1" dirty="0"/>
              <a:t> </a:t>
            </a:r>
            <a:r>
              <a:rPr lang="en-US" i="1" dirty="0" smtClean="0"/>
              <a:t>  </a:t>
            </a:r>
            <a:r>
              <a:rPr lang="en-US" b="1" dirty="0" smtClean="0"/>
              <a:t>Success</a:t>
            </a:r>
            <a:r>
              <a:rPr lang="en-US" b="1" dirty="0"/>
              <a:t>	</a:t>
            </a:r>
            <a:r>
              <a:rPr lang="en-US" b="1" dirty="0" smtClean="0"/>
              <a:t>Failure</a:t>
            </a:r>
            <a:endParaRPr lang="en-US" b="1" dirty="0"/>
          </a:p>
        </p:txBody>
      </p:sp>
      <p:sp>
        <p:nvSpPr>
          <p:cNvPr id="107528" name="Text Box 8"/>
          <p:cNvSpPr txBox="1">
            <a:spLocks noChangeArrowheads="1"/>
          </p:cNvSpPr>
          <p:nvPr/>
        </p:nvSpPr>
        <p:spPr bwMode="auto">
          <a:xfrm>
            <a:off x="2170903" y="2285256"/>
            <a:ext cx="681631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n-US" i="1" dirty="0"/>
              <a:t>	</a:t>
            </a:r>
          </a:p>
          <a:p>
            <a:pPr algn="l">
              <a:defRPr/>
            </a:pPr>
            <a:endParaRPr lang="en-US" b="1" dirty="0" smtClean="0"/>
          </a:p>
          <a:p>
            <a:pPr algn="l">
              <a:defRPr/>
            </a:pPr>
            <a:r>
              <a:rPr lang="en-US" b="1" dirty="0" smtClean="0"/>
              <a:t>Yes</a:t>
            </a:r>
          </a:p>
          <a:p>
            <a:pPr algn="l">
              <a:defRPr/>
            </a:pPr>
            <a:endParaRPr lang="en-US" b="1" dirty="0"/>
          </a:p>
          <a:p>
            <a:pPr algn="l">
              <a:defRPr/>
            </a:pPr>
            <a:endParaRPr lang="en-US" b="1" dirty="0" smtClean="0"/>
          </a:p>
          <a:p>
            <a:pPr algn="l">
              <a:defRPr/>
            </a:pPr>
            <a:endParaRPr lang="en-US" b="1" dirty="0" smtClean="0"/>
          </a:p>
          <a:p>
            <a:pPr algn="l">
              <a:defRPr/>
            </a:pPr>
            <a:r>
              <a:rPr lang="en-US" b="1" dirty="0" smtClean="0"/>
              <a:t>No</a:t>
            </a:r>
          </a:p>
          <a:p>
            <a:pPr algn="l">
              <a:defRPr/>
            </a:pPr>
            <a:endParaRPr lang="en-US" i="1" dirty="0"/>
          </a:p>
          <a:p>
            <a:pPr algn="l">
              <a:defRPr/>
            </a:pPr>
            <a:endParaRPr lang="en-US" i="1" dirty="0"/>
          </a:p>
        </p:txBody>
      </p:sp>
      <p:sp>
        <p:nvSpPr>
          <p:cNvPr id="107529" name="Text Box 9"/>
          <p:cNvSpPr txBox="1">
            <a:spLocks noChangeArrowheads="1"/>
          </p:cNvSpPr>
          <p:nvPr/>
        </p:nvSpPr>
        <p:spPr bwMode="auto">
          <a:xfrm>
            <a:off x="3429000" y="3306764"/>
            <a:ext cx="18415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endParaRPr lang="en-US" sz="4400"/>
          </a:p>
        </p:txBody>
      </p:sp>
      <p:sp>
        <p:nvSpPr>
          <p:cNvPr id="107530" name="Text Box 10"/>
          <p:cNvSpPr txBox="1">
            <a:spLocks noChangeArrowheads="1"/>
          </p:cNvSpPr>
          <p:nvPr/>
        </p:nvSpPr>
        <p:spPr bwMode="auto">
          <a:xfrm>
            <a:off x="3048000" y="2438401"/>
            <a:ext cx="31290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4400" dirty="0" smtClean="0"/>
              <a:t> </a:t>
            </a:r>
            <a:endParaRPr lang="en-US" sz="4400" u="sng" dirty="0"/>
          </a:p>
        </p:txBody>
      </p:sp>
      <p:sp>
        <p:nvSpPr>
          <p:cNvPr id="107531" name="Text Box 11"/>
          <p:cNvSpPr txBox="1">
            <a:spLocks noChangeArrowheads="1"/>
          </p:cNvSpPr>
          <p:nvPr/>
        </p:nvSpPr>
        <p:spPr bwMode="auto">
          <a:xfrm>
            <a:off x="3492450" y="3700763"/>
            <a:ext cx="4700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4400" dirty="0" smtClean="0"/>
              <a:t>0</a:t>
            </a:r>
            <a:endParaRPr lang="en-US" sz="4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7532" name="Text Box 12"/>
              <p:cNvSpPr txBox="1">
                <a:spLocks noChangeArrowheads="1"/>
              </p:cNvSpPr>
              <p:nvPr/>
            </p:nvSpPr>
            <p:spPr bwMode="auto">
              <a:xfrm>
                <a:off x="806033" y="5195714"/>
                <a:ext cx="10558724" cy="954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GB" sz="2800" dirty="0"/>
                  <a:t>Assume the project </a:t>
                </a:r>
                <a:r>
                  <a:rPr lang="en-GB" sz="2800" dirty="0" smtClean="0"/>
                  <a:t>has one of two success probabilities: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i="1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GB" sz="2800" i="1">
                            <a:latin typeface="Cambria Math" panose="02040503050406030204" pitchFamily="18" charset="0"/>
                          </a:rPr>
                          <m:t>h</m:t>
                        </m:r>
                      </m:sub>
                    </m:sSub>
                    <m:r>
                      <a:rPr lang="en-GB" sz="2800" i="1">
                        <a:latin typeface="Cambria Math" panose="02040503050406030204" pitchFamily="18" charset="0"/>
                      </a:rPr>
                      <m:t>=0.8 </m:t>
                    </m:r>
                  </m:oMath>
                </a14:m>
                <a:r>
                  <a:rPr lang="en-GB" sz="2800" dirty="0"/>
                  <a:t>and </a:t>
                </a:r>
                <a:endParaRPr lang="en-GB" sz="2800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i="1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GB" sz="2800" i="1">
                            <a:latin typeface="Cambria Math" panose="02040503050406030204" pitchFamily="18" charset="0"/>
                          </a:rPr>
                          <m:t>𝑙</m:t>
                        </m:r>
                      </m:sub>
                    </m:sSub>
                    <m:r>
                      <a:rPr lang="en-GB" sz="2800" i="1">
                        <a:latin typeface="Cambria Math" panose="02040503050406030204" pitchFamily="18" charset="0"/>
                      </a:rPr>
                      <m:t>=0.6</m:t>
                    </m:r>
                  </m:oMath>
                </a14:m>
                <a:r>
                  <a:rPr lang="en-GB" sz="2800" dirty="0"/>
                  <a:t>, </a:t>
                </a:r>
                <a:r>
                  <a:rPr lang="en-GB" sz="2800" dirty="0" smtClean="0"/>
                  <a:t>which </a:t>
                </a:r>
                <a:r>
                  <a:rPr lang="en-GB" sz="2800" dirty="0"/>
                  <a:t>are equally likely. </a:t>
                </a:r>
              </a:p>
            </p:txBody>
          </p:sp>
        </mc:Choice>
        <mc:Fallback xmlns="">
          <p:sp>
            <p:nvSpPr>
              <p:cNvPr id="107532" name="Text 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06033" y="5195714"/>
                <a:ext cx="10558724" cy="954107"/>
              </a:xfrm>
              <a:prstGeom prst="rect">
                <a:avLst/>
              </a:prstGeom>
              <a:blipFill rotWithShape="0">
                <a:blip r:embed="rId2"/>
                <a:stretch>
                  <a:fillRect l="-1155" t="-5732" r="-231" b="-17197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7533" name="Text Box 13"/>
          <p:cNvSpPr txBox="1">
            <a:spLocks noChangeArrowheads="1"/>
          </p:cNvSpPr>
          <p:nvPr/>
        </p:nvSpPr>
        <p:spPr bwMode="auto">
          <a:xfrm>
            <a:off x="4953000" y="3657601"/>
            <a:ext cx="598241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4400" dirty="0" smtClean="0"/>
              <a:t> 0</a:t>
            </a:r>
            <a:endParaRPr lang="en-US" sz="4400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7534" name="Text Box 14"/>
              <p:cNvSpPr txBox="1">
                <a:spLocks noChangeArrowheads="1"/>
              </p:cNvSpPr>
              <p:nvPr/>
            </p:nvSpPr>
            <p:spPr bwMode="auto">
              <a:xfrm>
                <a:off x="4953000" y="2736633"/>
                <a:ext cx="1446230" cy="6463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600" b="0" i="1" dirty="0" smtClean="0">
                          <a:latin typeface="Cambria Math" panose="02040503050406030204" pitchFamily="18" charset="0"/>
                        </a:rPr>
                        <m:t>−10</m:t>
                      </m:r>
                      <m:r>
                        <a:rPr lang="en-US" sz="3600" i="1" dirty="0" smtClean="0">
                          <a:latin typeface="Cambria Math" panose="02040503050406030204" pitchFamily="18" charset="0"/>
                        </a:rPr>
                        <m:t>   </m:t>
                      </m:r>
                    </m:oMath>
                  </m:oMathPara>
                </a14:m>
                <a:endParaRPr lang="en-GB" sz="3600" dirty="0" smtClean="0"/>
              </a:p>
            </p:txBody>
          </p:sp>
        </mc:Choice>
        <mc:Fallback xmlns="">
          <p:sp>
            <p:nvSpPr>
              <p:cNvPr id="107534" name="Text 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953000" y="2736633"/>
                <a:ext cx="1446230" cy="646331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7535" name="Text Box 15"/>
          <p:cNvSpPr txBox="1">
            <a:spLocks noChangeArrowheads="1"/>
          </p:cNvSpPr>
          <p:nvPr/>
        </p:nvSpPr>
        <p:spPr bwMode="auto">
          <a:xfrm>
            <a:off x="6992938" y="2438401"/>
            <a:ext cx="26642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2800" dirty="0" smtClean="0"/>
              <a:t> </a:t>
            </a:r>
            <a:endParaRPr lang="en-US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613150" y="2715013"/>
                <a:ext cx="45719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4000" b="0" i="1" dirty="0" smtClean="0">
                          <a:latin typeface="Cambria Math" panose="02040503050406030204" pitchFamily="18" charset="0"/>
                        </a:rPr>
                        <m:t>5 </m:t>
                      </m:r>
                    </m:oMath>
                  </m:oMathPara>
                </a14:m>
                <a:endParaRPr lang="en-US" sz="40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13150" y="2715013"/>
                <a:ext cx="45719" cy="707886"/>
              </a:xfrm>
              <a:prstGeom prst="rect">
                <a:avLst/>
              </a:prstGeom>
              <a:blipFill rotWithShape="0">
                <a:blip r:embed="rId4"/>
                <a:stretch>
                  <a:fillRect r="-5285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4"/>
              <p:cNvSpPr>
                <a:spLocks noChangeArrowheads="1"/>
              </p:cNvSpPr>
              <p:nvPr/>
            </p:nvSpPr>
            <p:spPr bwMode="auto">
              <a:xfrm>
                <a:off x="7099375" y="2400301"/>
                <a:ext cx="3657600" cy="2408238"/>
              </a:xfrm>
              <a:prstGeom prst="rect">
                <a:avLst/>
              </a:prstGeom>
              <a:solidFill>
                <a:schemeClr val="accent1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0" i="1" dirty="0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17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099375" y="2400301"/>
                <a:ext cx="3657600" cy="2408238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 Box 7"/>
          <p:cNvSpPr txBox="1">
            <a:spLocks noChangeArrowheads="1"/>
          </p:cNvSpPr>
          <p:nvPr/>
        </p:nvSpPr>
        <p:spPr bwMode="auto">
          <a:xfrm>
            <a:off x="7259358" y="1815277"/>
            <a:ext cx="3048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defRPr/>
            </a:pPr>
            <a:r>
              <a:rPr lang="en-US" i="1" dirty="0" smtClean="0"/>
              <a:t> </a:t>
            </a:r>
            <a:r>
              <a:rPr lang="en-US" i="1" dirty="0"/>
              <a:t> </a:t>
            </a:r>
            <a:r>
              <a:rPr lang="en-US" i="1" dirty="0" smtClean="0"/>
              <a:t>  </a:t>
            </a:r>
            <a:r>
              <a:rPr lang="en-US" b="1" dirty="0" smtClean="0"/>
              <a:t>Success</a:t>
            </a:r>
            <a:r>
              <a:rPr lang="en-US" b="1" dirty="0"/>
              <a:t>	</a:t>
            </a:r>
            <a:r>
              <a:rPr lang="en-US" b="1" dirty="0" smtClean="0"/>
              <a:t>Failure</a:t>
            </a:r>
            <a:endParaRPr lang="en-US" b="1" dirty="0"/>
          </a:p>
        </p:txBody>
      </p:sp>
      <p:sp>
        <p:nvSpPr>
          <p:cNvPr id="19" name="Line 5"/>
          <p:cNvSpPr>
            <a:spLocks noChangeShapeType="1"/>
          </p:cNvSpPr>
          <p:nvPr/>
        </p:nvSpPr>
        <p:spPr bwMode="auto">
          <a:xfrm>
            <a:off x="8954948" y="2438401"/>
            <a:ext cx="0" cy="23320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GB" sz="4400"/>
          </a:p>
        </p:txBody>
      </p:sp>
      <p:sp>
        <p:nvSpPr>
          <p:cNvPr id="20" name="Line 6"/>
          <p:cNvSpPr>
            <a:spLocks noChangeShapeType="1"/>
          </p:cNvSpPr>
          <p:nvPr/>
        </p:nvSpPr>
        <p:spPr bwMode="auto">
          <a:xfrm flipV="1">
            <a:off x="7126148" y="3520282"/>
            <a:ext cx="3657600" cy="30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GB" sz="44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 flipH="1">
                <a:off x="7553961" y="2779924"/>
                <a:ext cx="1114513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dirty="0" smtClean="0"/>
                  <a:t>   </a:t>
                </a:r>
                <a14:m>
                  <m:oMath xmlns:m="http://schemas.openxmlformats.org/officeDocument/2006/math">
                    <m:r>
                      <a:rPr lang="en-GB" sz="4000" b="0" i="0" dirty="0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GB" sz="4000" b="0" i="1" dirty="0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endParaRPr lang="en-GB" sz="4000" b="1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7553961" y="2779924"/>
                <a:ext cx="1114513" cy="707886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9440405" y="2823121"/>
                <a:ext cx="4571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600" i="1" dirty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GB" sz="3600" b="0" i="1" dirty="0" smtClean="0">
                          <a:latin typeface="Cambria Math" panose="02040503050406030204" pitchFamily="18" charset="0"/>
                        </a:rPr>
                        <m:t>10</m:t>
                      </m:r>
                      <m:r>
                        <a:rPr lang="en-US" sz="3600" i="1" dirty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sz="36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40405" y="2823121"/>
                <a:ext cx="45719" cy="646331"/>
              </a:xfrm>
              <a:prstGeom prst="rect">
                <a:avLst/>
              </a:prstGeom>
              <a:blipFill rotWithShape="0">
                <a:blip r:embed="rId7"/>
                <a:stretch>
                  <a:fillRect r="-18857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7818372" y="3700763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 smtClean="0"/>
              <a:t>0</a:t>
            </a:r>
            <a:endParaRPr lang="en-GB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9699593" y="3786545"/>
            <a:ext cx="418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/>
              <a:t>0</a:t>
            </a:r>
            <a:endParaRPr lang="en-GB" sz="3600" dirty="0"/>
          </a:p>
        </p:txBody>
      </p:sp>
      <p:sp>
        <p:nvSpPr>
          <p:cNvPr id="10" name="Rectangle 9"/>
          <p:cNvSpPr/>
          <p:nvPr/>
        </p:nvSpPr>
        <p:spPr>
          <a:xfrm>
            <a:off x="7945810" y="995641"/>
            <a:ext cx="208948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/>
              <a:t>Division </a:t>
            </a:r>
            <a:r>
              <a:rPr lang="en-US" sz="2000" b="1" dirty="0" smtClean="0">
                <a:effectLst/>
              </a:rPr>
              <a:t>manager </a:t>
            </a:r>
            <a:endParaRPr lang="en-GB" sz="2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261049" y="1031755"/>
            <a:ext cx="6724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CEO 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761299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715992"/>
                <a:ext cx="10515600" cy="5460971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en-GB" dirty="0" smtClean="0"/>
              </a:p>
              <a:p>
                <a:r>
                  <a:rPr lang="en-GB" dirty="0" smtClean="0"/>
                  <a:t>The manager wants to implement the project whenever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≥</m:t>
                    </m:r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en-GB" dirty="0" smtClean="0"/>
              </a:p>
              <a:p>
                <a:endParaRPr lang="en-GB" dirty="0" smtClean="0"/>
              </a:p>
              <a:p>
                <a:r>
                  <a:rPr lang="en-GB" dirty="0" smtClean="0"/>
                  <a:t>CEO wants to implement whenever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≥</m:t>
                    </m:r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endParaRPr lang="en-GB" dirty="0" smtClean="0"/>
              </a:p>
              <a:p>
                <a:endParaRPr lang="en-GB" dirty="0"/>
              </a:p>
              <a:p>
                <a:r>
                  <a:rPr lang="en-GB" dirty="0"/>
                  <a:t>Either type of project is acceptable for the manager, whereas the CEO </a:t>
                </a:r>
              </a:p>
              <a:p>
                <a:pPr marL="0" indent="0">
                  <a:buNone/>
                </a:pPr>
                <a:r>
                  <a:rPr lang="en-GB" dirty="0"/>
                  <a:t>only would like to implement </a:t>
                </a:r>
                <a:r>
                  <a:rPr lang="en-GB" dirty="0" smtClean="0"/>
                  <a:t>if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sub>
                    </m:sSub>
                  </m:oMath>
                </a14:m>
                <a:r>
                  <a:rPr lang="en-GB" dirty="0" smtClean="0"/>
                  <a:t>. </a:t>
                </a:r>
                <a:endParaRPr lang="en-GB" dirty="0"/>
              </a:p>
              <a:p>
                <a:pPr marL="0" indent="0">
                  <a:buNone/>
                </a:pPr>
                <a:endParaRPr lang="en-GB" dirty="0" smtClean="0"/>
              </a:p>
              <a:p>
                <a:pPr>
                  <a:buFont typeface="Symbol" panose="05050102010706020507" pitchFamily="18" charset="2"/>
                  <a:buChar char="Þ"/>
                </a:pPr>
                <a:r>
                  <a:rPr lang="en-GB" dirty="0" smtClean="0"/>
                  <a:t>With </a:t>
                </a:r>
                <a:r>
                  <a:rPr lang="en-GB" dirty="0"/>
                  <a:t>only cheap </a:t>
                </a:r>
                <a:r>
                  <a:rPr lang="en-GB" dirty="0" smtClean="0"/>
                  <a:t>talk available, </a:t>
                </a:r>
                <a:r>
                  <a:rPr lang="en-GB" dirty="0"/>
                  <a:t>can any credible communication take </a:t>
                </a:r>
                <a:endParaRPr lang="en-GB" dirty="0" smtClean="0"/>
              </a:p>
              <a:p>
                <a:pPr marL="0" indent="0">
                  <a:buNone/>
                </a:pPr>
                <a:r>
                  <a:rPr lang="en-GB" dirty="0" smtClean="0"/>
                  <a:t>place</a:t>
                </a:r>
                <a:r>
                  <a:rPr lang="en-GB" dirty="0"/>
                  <a:t>? </a:t>
                </a:r>
              </a:p>
              <a:p>
                <a:endParaRPr lang="en-GB" dirty="0" smtClean="0"/>
              </a:p>
              <a:p>
                <a:pPr marL="0" indent="0"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715992"/>
                <a:ext cx="10515600" cy="5460971"/>
              </a:xfrm>
              <a:blipFill rotWithShape="0">
                <a:blip r:embed="rId2"/>
                <a:stretch>
                  <a:fillRect l="-1217" r="-1159" b="-18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A8D0E-3D36-47F7-AE1D-15CC36A8D494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34206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r>
              <a:rPr lang="en-GB" dirty="0" smtClean="0"/>
              <a:t>Question: How often can the Manager make the CEO accept a low </a:t>
            </a:r>
          </a:p>
          <a:p>
            <a:pPr marL="0" indent="0">
              <a:buNone/>
            </a:pPr>
            <a:r>
              <a:rPr lang="en-GB" dirty="0" smtClean="0"/>
              <a:t>success project?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Let’s say Manager can be </a:t>
            </a:r>
            <a:r>
              <a:rPr lang="en-GB" dirty="0" smtClean="0">
                <a:solidFill>
                  <a:srgbClr val="FF0000"/>
                </a:solidFill>
              </a:rPr>
              <a:t>``partially truthful’’ </a:t>
            </a:r>
            <a:r>
              <a:rPr lang="en-GB" dirty="0" smtClean="0"/>
              <a:t>as opposed to cheap </a:t>
            </a:r>
          </a:p>
          <a:p>
            <a:pPr marL="0" indent="0">
              <a:buNone/>
            </a:pPr>
            <a:r>
              <a:rPr lang="en-GB" dirty="0"/>
              <a:t>t</a:t>
            </a:r>
            <a:r>
              <a:rPr lang="en-GB" dirty="0" smtClean="0"/>
              <a:t>alk only. </a:t>
            </a:r>
            <a:endParaRPr lang="en-GB" dirty="0"/>
          </a:p>
          <a:p>
            <a:pPr marL="0" indent="0">
              <a:buNone/>
            </a:pP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A8D0E-3D36-47F7-AE1D-15CC36A8D494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33060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 smtClean="0">
                <a:solidFill>
                  <a:srgbClr val="FF0000"/>
                </a:solidFill>
                <a:latin typeface="+mn-lt"/>
              </a:rPr>
              <a:t>Outline: </a:t>
            </a:r>
            <a:endParaRPr lang="en-GB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Ways that (strategic) information can be transmitted: 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1. Cheap talk. </a:t>
            </a:r>
            <a:endParaRPr lang="en-GB" dirty="0"/>
          </a:p>
          <a:p>
            <a:pPr marL="0" indent="0">
              <a:buNone/>
            </a:pPr>
            <a:r>
              <a:rPr lang="en-GB" dirty="0" smtClean="0"/>
              <a:t>2. Bayesian Persuasion.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A8D0E-3D36-47F7-AE1D-15CC36A8D49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68249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 smtClean="0">
                <a:latin typeface="+mn-lt"/>
              </a:rPr>
              <a:t>The manager </a:t>
            </a:r>
            <a:r>
              <a:rPr lang="en-GB" sz="4000" dirty="0" smtClean="0">
                <a:solidFill>
                  <a:srgbClr val="FF0000"/>
                </a:solidFill>
                <a:latin typeface="+mn-lt"/>
              </a:rPr>
              <a:t>commits</a:t>
            </a:r>
            <a:r>
              <a:rPr lang="en-GB" sz="4000" dirty="0" smtClean="0">
                <a:latin typeface="+mn-lt"/>
              </a:rPr>
              <a:t> to a revelation strategy:</a:t>
            </a:r>
            <a:endParaRPr lang="en-GB" sz="4000" dirty="0"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GB" dirty="0" smtClean="0"/>
                  <a:t>Whenever the project success is </a:t>
                </a:r>
                <a:r>
                  <a:rPr lang="en-GB" dirty="0" smtClean="0">
                    <a:solidFill>
                      <a:srgbClr val="FF0000"/>
                    </a:solidFill>
                  </a:rPr>
                  <a:t>high</a:t>
                </a:r>
                <a:r>
                  <a:rPr lang="en-GB" dirty="0" smtClean="0"/>
                  <a:t>, the manager sends </a:t>
                </a:r>
                <a:r>
                  <a:rPr lang="en-GB" dirty="0" smtClean="0">
                    <a:solidFill>
                      <a:srgbClr val="FF0000"/>
                    </a:solidFill>
                  </a:rPr>
                  <a:t>high</a:t>
                </a:r>
                <a:r>
                  <a:rPr lang="en-GB" dirty="0" smtClean="0"/>
                  <a:t> </a:t>
                </a:r>
              </a:p>
              <a:p>
                <a:pPr marL="0" indent="0">
                  <a:buNone/>
                </a:pPr>
                <a:r>
                  <a:rPr lang="en-GB" dirty="0" smtClean="0">
                    <a:solidFill>
                      <a:srgbClr val="FF0000"/>
                    </a:solidFill>
                  </a:rPr>
                  <a:t>message. </a:t>
                </a:r>
              </a:p>
              <a:p>
                <a:r>
                  <a:rPr lang="en-GB" dirty="0" smtClean="0"/>
                  <a:t>Whenever the project success is low, the manager sends </a:t>
                </a:r>
                <a:r>
                  <a:rPr lang="en-GB" dirty="0" smtClean="0">
                    <a:solidFill>
                      <a:srgbClr val="FF0000"/>
                    </a:solidFill>
                  </a:rPr>
                  <a:t>high</a:t>
                </a:r>
                <a:r>
                  <a:rPr lang="en-GB" dirty="0" smtClean="0"/>
                  <a:t> </a:t>
                </a:r>
              </a:p>
              <a:p>
                <a:pPr marL="0" indent="0">
                  <a:buNone/>
                </a:pPr>
                <a:r>
                  <a:rPr lang="en-GB" dirty="0" smtClean="0"/>
                  <a:t>with probability </a:t>
                </a:r>
                <a14:m>
                  <m:oMath xmlns:m="http://schemas.openxmlformats.org/officeDocument/2006/math">
                    <m:r>
                      <a:rPr lang="en-GB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𝑞</m:t>
                    </m:r>
                  </m:oMath>
                </a14:m>
                <a:r>
                  <a:rPr lang="en-GB" dirty="0" smtClean="0"/>
                  <a:t>, and </a:t>
                </a:r>
                <a:r>
                  <a:rPr lang="en-GB" dirty="0" smtClean="0">
                    <a:solidFill>
                      <a:srgbClr val="FF0000"/>
                    </a:solidFill>
                  </a:rPr>
                  <a:t>low </a:t>
                </a:r>
                <a:r>
                  <a:rPr lang="en-GB" dirty="0" smtClean="0"/>
                  <a:t>with </a:t>
                </a:r>
                <a14:m>
                  <m:oMath xmlns:m="http://schemas.openxmlformats.org/officeDocument/2006/math">
                    <m:r>
                      <a:rPr lang="en-GB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1−</m:t>
                    </m:r>
                    <m:r>
                      <a:rPr lang="en-GB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𝑞</m:t>
                    </m:r>
                  </m:oMath>
                </a14:m>
                <a:r>
                  <a:rPr lang="en-GB" dirty="0" smtClean="0">
                    <a:solidFill>
                      <a:srgbClr val="FF0000"/>
                    </a:solidFill>
                  </a:rPr>
                  <a:t>.</a:t>
                </a:r>
                <a:endParaRPr lang="en-GB" dirty="0">
                  <a:solidFill>
                    <a:srgbClr val="FF0000"/>
                  </a:solidFill>
                </a:endParaRPr>
              </a:p>
              <a:p>
                <a:r>
                  <a:rPr lang="en-GB" dirty="0" smtClean="0"/>
                  <a:t>Upon hearing </a:t>
                </a:r>
                <a:r>
                  <a:rPr lang="en-GB" dirty="0" smtClean="0">
                    <a:solidFill>
                      <a:srgbClr val="FF0000"/>
                    </a:solidFill>
                  </a:rPr>
                  <a:t>high</a:t>
                </a:r>
                <a:r>
                  <a:rPr lang="en-GB" dirty="0">
                    <a:solidFill>
                      <a:srgbClr val="FF0000"/>
                    </a:solidFill>
                  </a:rPr>
                  <a:t>,</a:t>
                </a:r>
                <a:r>
                  <a:rPr lang="en-GB" dirty="0" smtClean="0"/>
                  <a:t> what is the posterior of CEO that project has </a:t>
                </a:r>
              </a:p>
              <a:p>
                <a:pPr marL="0" indent="0">
                  <a:buNone/>
                </a:pPr>
                <a:r>
                  <a:rPr lang="en-GB" dirty="0" smtClean="0"/>
                  <a:t>high success rate,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sub>
                    </m:sSub>
                  </m:oMath>
                </a14:m>
                <a:r>
                  <a:rPr lang="en-GB" dirty="0" smtClean="0"/>
                  <a:t>? (Bayes’ rule!)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0.5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0.5+0.5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den>
                      </m:f>
                    </m:oMath>
                  </m:oMathPara>
                </a14:m>
                <a:endParaRPr lang="en-GB" dirty="0" smtClean="0"/>
              </a:p>
              <a:p>
                <a:pPr marL="0" indent="0">
                  <a:buNone/>
                </a:pPr>
                <a:r>
                  <a:rPr lang="en-GB" dirty="0" smtClean="0"/>
                  <a:t>The CEO implements project if the above is higher than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GB" dirty="0" smtClean="0"/>
                  <a:t>.</a:t>
                </a:r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308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A8D0E-3D36-47F7-AE1D-15CC36A8D494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674292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70000" lnSpcReduction="20000"/>
              </a:bodyPr>
              <a:lstStyle/>
              <a:p>
                <a:endParaRPr lang="en-GB" dirty="0" smtClean="0"/>
              </a:p>
              <a:p>
                <a:r>
                  <a:rPr lang="en-GB" sz="3100" dirty="0" smtClean="0"/>
                  <a:t>The manager cannot send </a:t>
                </a:r>
                <a:r>
                  <a:rPr lang="en-GB" sz="3100" dirty="0" smtClean="0">
                    <a:solidFill>
                      <a:srgbClr val="FF0000"/>
                    </a:solidFill>
                  </a:rPr>
                  <a:t>high</a:t>
                </a:r>
                <a:r>
                  <a:rPr lang="en-GB" sz="3100" dirty="0" smtClean="0"/>
                  <a:t> message too often when the project success is </a:t>
                </a:r>
                <a:r>
                  <a:rPr lang="en-GB" sz="3100" dirty="0" smtClean="0">
                    <a:solidFill>
                      <a:srgbClr val="FF0000"/>
                    </a:solidFill>
                  </a:rPr>
                  <a:t>low!</a:t>
                </a:r>
              </a:p>
              <a:p>
                <a:endParaRPr lang="en-GB" sz="3100" dirty="0"/>
              </a:p>
              <a:p>
                <a:r>
                  <a:rPr lang="en-GB" sz="3100" dirty="0" smtClean="0"/>
                  <a:t>Want to lie as much as possible subject to still being credible!</a:t>
                </a:r>
              </a:p>
              <a:p>
                <a:endParaRPr lang="en-GB" sz="3100" dirty="0"/>
              </a:p>
              <a:p>
                <a:r>
                  <a:rPr lang="en-GB" sz="3100" dirty="0" smtClean="0"/>
                  <a:t>Consider </a:t>
                </a:r>
                <a14:m>
                  <m:oMath xmlns:m="http://schemas.openxmlformats.org/officeDocument/2006/math">
                    <m:r>
                      <a:rPr lang="en-GB" sz="3100" b="0" i="1" smtClean="0"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GB" sz="3100" b="0" i="1" smtClean="0">
                        <a:latin typeface="Cambria Math" panose="02040503050406030204" pitchFamily="18" charset="0"/>
                      </a:rPr>
                      <m:t>=0.5.</m:t>
                    </m:r>
                  </m:oMath>
                </a14:m>
                <a:r>
                  <a:rPr lang="en-GB" sz="3100" dirty="0" smtClean="0"/>
                  <a:t> Upon hearing implement, the CEO’s belief that </a:t>
                </a:r>
                <a14:m>
                  <m:oMath xmlns:m="http://schemas.openxmlformats.org/officeDocument/2006/math">
                    <m:r>
                      <a:rPr lang="en-GB" sz="3100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GB" sz="31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31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100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GB" sz="3100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sub>
                    </m:sSub>
                  </m:oMath>
                </a14:m>
                <a:r>
                  <a:rPr lang="en-GB" sz="3100" dirty="0" smtClean="0"/>
                  <a:t>:    </a:t>
                </a:r>
              </a:p>
              <a:p>
                <a:pPr marL="0" indent="0">
                  <a:buNone/>
                </a:pPr>
                <a:endParaRPr lang="en-GB" sz="310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31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3100" i="1">
                              <a:latin typeface="Cambria Math" panose="02040503050406030204" pitchFamily="18" charset="0"/>
                            </a:rPr>
                            <m:t>0.5</m:t>
                          </m:r>
                        </m:num>
                        <m:den>
                          <m:r>
                            <a:rPr lang="en-GB" sz="3100" i="1">
                              <a:latin typeface="Cambria Math" panose="02040503050406030204" pitchFamily="18" charset="0"/>
                            </a:rPr>
                            <m:t>0.5+0.</m:t>
                          </m:r>
                          <m:r>
                            <a:rPr lang="en-GB" sz="3100" b="0" i="1" smtClean="0">
                              <a:latin typeface="Cambria Math" panose="02040503050406030204" pitchFamily="18" charset="0"/>
                            </a:rPr>
                            <m:t>25</m:t>
                          </m:r>
                        </m:den>
                      </m:f>
                      <m:r>
                        <a:rPr lang="en-GB" sz="31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31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31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en-GB" sz="31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n-GB" sz="3100" dirty="0" smtClean="0"/>
              </a:p>
              <a:p>
                <a:endParaRPr lang="en-GB" sz="3100" dirty="0"/>
              </a:p>
              <a:p>
                <a:r>
                  <a:rPr lang="en-GB" sz="3100" dirty="0" smtClean="0"/>
                  <a:t>For CEO to listen to the Manager, we need </a:t>
                </a:r>
                <a14:m>
                  <m:oMath xmlns:m="http://schemas.openxmlformats.org/officeDocument/2006/math">
                    <m:r>
                      <a:rPr lang="en-GB" sz="3100" b="0" i="1" smtClean="0"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GB" sz="3100" b="0" i="1" smtClean="0">
                        <a:latin typeface="Cambria Math" panose="02040503050406030204" pitchFamily="18" charset="0"/>
                      </a:rPr>
                      <m:t>≤0.5 :</m:t>
                    </m:r>
                  </m:oMath>
                </a14:m>
                <a:r>
                  <a:rPr lang="en-GB" sz="3100" dirty="0" smtClean="0"/>
                  <a:t> can lie at most half of the </a:t>
                </a:r>
              </a:p>
              <a:p>
                <a:pPr marL="0" indent="0">
                  <a:buNone/>
                </a:pPr>
                <a:r>
                  <a:rPr lang="en-GB" sz="3100" dirty="0" smtClean="0"/>
                  <a:t>time when project success is indeed low! </a:t>
                </a:r>
                <a:endParaRPr lang="en-GB" sz="3100" dirty="0" smtClean="0"/>
              </a:p>
              <a:p>
                <a:endParaRPr lang="en-GB" sz="31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75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A8D0E-3D36-47F7-AE1D-15CC36A8D494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688082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000" dirty="0" smtClean="0">
                <a:latin typeface="+mn-lt"/>
              </a:rPr>
              <a:t/>
            </a:r>
            <a:br>
              <a:rPr lang="en-GB" sz="4000" dirty="0" smtClean="0">
                <a:latin typeface="+mn-lt"/>
              </a:rPr>
            </a:br>
            <a:r>
              <a:rPr lang="en-GB" sz="4000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en-GB" sz="4000" dirty="0" smtClean="0">
                <a:solidFill>
                  <a:srgbClr val="FF0000"/>
                </a:solidFill>
                <a:latin typeface="+mn-lt"/>
              </a:rPr>
            </a:br>
            <a:r>
              <a:rPr lang="en-GB" sz="4000" dirty="0" smtClean="0">
                <a:solidFill>
                  <a:srgbClr val="FF0000"/>
                </a:solidFill>
                <a:latin typeface="+mn-lt"/>
              </a:rPr>
              <a:t>Reference:</a:t>
            </a:r>
            <a:r>
              <a:rPr lang="en-GB" dirty="0">
                <a:solidFill>
                  <a:srgbClr val="FF0000"/>
                </a:solidFill>
              </a:rPr>
              <a:t/>
            </a:r>
            <a:br>
              <a:rPr lang="en-GB" dirty="0">
                <a:solidFill>
                  <a:srgbClr val="FF0000"/>
                </a:solidFill>
              </a:rPr>
            </a:b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err="1" smtClean="0"/>
              <a:t>Kamenica</a:t>
            </a:r>
            <a:r>
              <a:rPr lang="en-GB" dirty="0" smtClean="0"/>
              <a:t> and </a:t>
            </a:r>
            <a:r>
              <a:rPr lang="en-GB" dirty="0" err="1" smtClean="0"/>
              <a:t>Gentzkow</a:t>
            </a:r>
            <a:r>
              <a:rPr lang="en-GB" dirty="0" smtClean="0"/>
              <a:t> (2010), ``Bayesian Persuasion’’. </a:t>
            </a:r>
          </a:p>
          <a:p>
            <a:pPr marL="0" indent="0">
              <a:buNone/>
            </a:pPr>
            <a:endParaRPr lang="en-GB" dirty="0" smtClean="0"/>
          </a:p>
          <a:p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A8D0E-3D36-47F7-AE1D-15CC36A8D494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94506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solidFill>
                  <a:srgbClr val="FF0000"/>
                </a:solidFill>
                <a:latin typeface="+mn-lt"/>
              </a:rPr>
              <a:t>1. Cheap Talk (Strategic Communication)</a:t>
            </a:r>
            <a:endParaRPr lang="en-GB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When information is </a:t>
            </a:r>
            <a:r>
              <a:rPr lang="en-GB" dirty="0" smtClean="0">
                <a:solidFill>
                  <a:srgbClr val="FF0000"/>
                </a:solidFill>
              </a:rPr>
              <a:t>unverifiable and signalling or contracts are not </a:t>
            </a:r>
          </a:p>
          <a:p>
            <a:pPr marL="0" indent="0">
              <a:buNone/>
            </a:pPr>
            <a:r>
              <a:rPr lang="en-GB" dirty="0" smtClean="0">
                <a:solidFill>
                  <a:srgbClr val="FF0000"/>
                </a:solidFill>
              </a:rPr>
              <a:t>feasible</a:t>
            </a:r>
            <a:r>
              <a:rPr lang="en-GB" dirty="0" smtClean="0"/>
              <a:t>, can we still convey information </a:t>
            </a:r>
            <a:r>
              <a:rPr lang="en-GB" dirty="0"/>
              <a:t>via </a:t>
            </a:r>
            <a:r>
              <a:rPr lang="en-GB" dirty="0">
                <a:solidFill>
                  <a:srgbClr val="FF0000"/>
                </a:solidFill>
              </a:rPr>
              <a:t>direct </a:t>
            </a:r>
            <a:r>
              <a:rPr lang="en-GB" dirty="0" smtClean="0">
                <a:solidFill>
                  <a:srgbClr val="FF0000"/>
                </a:solidFill>
              </a:rPr>
              <a:t>communication </a:t>
            </a:r>
          </a:p>
          <a:p>
            <a:pPr marL="0" indent="0">
              <a:buNone/>
            </a:pPr>
            <a:r>
              <a:rPr lang="en-GB" dirty="0" smtClean="0"/>
              <a:t>despite conflicts of interest?</a:t>
            </a:r>
            <a:endParaRPr lang="en-GB" dirty="0"/>
          </a:p>
          <a:p>
            <a:r>
              <a:rPr lang="en-GB" dirty="0" smtClean="0"/>
              <a:t> The </a:t>
            </a:r>
            <a:r>
              <a:rPr lang="en-GB" b="1" dirty="0" smtClean="0"/>
              <a:t>sender</a:t>
            </a:r>
            <a:r>
              <a:rPr lang="en-GB" dirty="0" smtClean="0"/>
              <a:t> has access to information while the </a:t>
            </a:r>
            <a:r>
              <a:rPr lang="en-GB" b="1" dirty="0" smtClean="0"/>
              <a:t>receiver </a:t>
            </a:r>
            <a:r>
              <a:rPr lang="en-GB" dirty="0" smtClean="0"/>
              <a:t>is the one </a:t>
            </a:r>
          </a:p>
          <a:p>
            <a:pPr marL="0" indent="0">
              <a:buNone/>
            </a:pPr>
            <a:r>
              <a:rPr lang="en-GB" dirty="0" smtClean="0"/>
              <a:t>who will take a decision. </a:t>
            </a:r>
          </a:p>
          <a:p>
            <a:r>
              <a:rPr lang="en-GB" dirty="0" smtClean="0"/>
              <a:t>Why </a:t>
            </a:r>
            <a:r>
              <a:rPr lang="en-GB" b="1" dirty="0" smtClean="0"/>
              <a:t>“cheap talk’’: </a:t>
            </a:r>
            <a:r>
              <a:rPr lang="en-GB" dirty="0" smtClean="0"/>
              <a:t>Providing </a:t>
            </a:r>
            <a:r>
              <a:rPr lang="en-GB" dirty="0"/>
              <a:t>and receiving information is completely 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free</a:t>
            </a:r>
            <a:r>
              <a:rPr lang="en-GB" dirty="0"/>
              <a:t>.</a:t>
            </a:r>
            <a:r>
              <a:rPr lang="en-GB" dirty="0" smtClean="0"/>
              <a:t> There </a:t>
            </a:r>
            <a:r>
              <a:rPr lang="en-GB" dirty="0"/>
              <a:t>are </a:t>
            </a:r>
            <a:r>
              <a:rPr lang="en-GB" dirty="0" smtClean="0"/>
              <a:t>no direct </a:t>
            </a:r>
            <a:r>
              <a:rPr lang="en-GB" dirty="0"/>
              <a:t>costs to </a:t>
            </a:r>
            <a:r>
              <a:rPr lang="en-GB" dirty="0" smtClean="0"/>
              <a:t>lying.</a:t>
            </a:r>
          </a:p>
          <a:p>
            <a:pPr marL="0" indent="0">
              <a:buNone/>
            </a:pPr>
            <a:r>
              <a:rPr lang="en-GB" dirty="0" smtClean="0"/>
              <a:t>=&gt; A costless signalling game!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A8D0E-3D36-47F7-AE1D-15CC36A8D49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0704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0000"/>
                </a:solidFill>
                <a:latin typeface="+mn-lt"/>
              </a:rPr>
              <a:t>Applications: </a:t>
            </a:r>
            <a:endParaRPr lang="en-GB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08670"/>
            <a:ext cx="10515600" cy="4768293"/>
          </a:xfrm>
        </p:spPr>
        <p:txBody>
          <a:bodyPr>
            <a:normAutofit fontScale="92500" lnSpcReduction="20000"/>
          </a:bodyPr>
          <a:lstStyle/>
          <a:p>
            <a:endParaRPr lang="en-US" dirty="0" smtClean="0"/>
          </a:p>
          <a:p>
            <a:r>
              <a:rPr lang="en-US" dirty="0"/>
              <a:t>P</a:t>
            </a:r>
            <a:r>
              <a:rPr lang="en-US" dirty="0" smtClean="0"/>
              <a:t>roject manager communicating to a CEO about a project’s profitability.</a:t>
            </a:r>
          </a:p>
          <a:p>
            <a:r>
              <a:rPr lang="en-US" dirty="0" smtClean="0"/>
              <a:t>An entrepreneur communicating to potential investors about his </a:t>
            </a:r>
          </a:p>
          <a:p>
            <a:pPr marL="0" indent="0">
              <a:buNone/>
            </a:pPr>
            <a:r>
              <a:rPr lang="en-US" dirty="0" smtClean="0"/>
              <a:t>innovation’s value.  </a:t>
            </a:r>
            <a:endParaRPr lang="en-US" dirty="0"/>
          </a:p>
          <a:p>
            <a:r>
              <a:rPr lang="en-US" dirty="0"/>
              <a:t>A </a:t>
            </a:r>
            <a:r>
              <a:rPr lang="en-US" dirty="0" smtClean="0"/>
              <a:t>supervisor giving information about </a:t>
            </a:r>
            <a:r>
              <a:rPr lang="en-US" dirty="0"/>
              <a:t>an </a:t>
            </a:r>
            <a:r>
              <a:rPr lang="en-US" dirty="0" smtClean="0"/>
              <a:t>employee to a manager.</a:t>
            </a:r>
            <a:endParaRPr lang="en-US" dirty="0"/>
          </a:p>
          <a:p>
            <a:r>
              <a:rPr lang="en-US" dirty="0" smtClean="0"/>
              <a:t>Lobbyist advising to a politician about the expenditure </a:t>
            </a:r>
            <a:r>
              <a:rPr lang="en-US" dirty="0"/>
              <a:t>on a public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project.</a:t>
            </a:r>
            <a:endParaRPr lang="en-US" dirty="0"/>
          </a:p>
          <a:p>
            <a:r>
              <a:rPr lang="en-US" dirty="0"/>
              <a:t>S</a:t>
            </a:r>
            <a:r>
              <a:rPr lang="en-US" dirty="0" smtClean="0"/>
              <a:t>alesman advising a customer about </a:t>
            </a:r>
            <a:r>
              <a:rPr lang="en-US" dirty="0"/>
              <a:t>a product's quality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pPr>
              <a:buFont typeface="Symbol" panose="05050102010706020507" pitchFamily="18" charset="2"/>
              <a:buChar char="Þ"/>
            </a:pPr>
            <a:r>
              <a:rPr lang="en-US" dirty="0" smtClean="0"/>
              <a:t>Important feature: ``bias’’ i.e. conflict of interest.</a:t>
            </a:r>
          </a:p>
          <a:p>
            <a:pPr>
              <a:buFont typeface="Symbol" panose="05050102010706020507" pitchFamily="18" charset="2"/>
              <a:buChar char="Þ"/>
            </a:pPr>
            <a:r>
              <a:rPr lang="en-US" dirty="0" smtClean="0"/>
              <a:t>Information is not verifiable. 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A8D0E-3D36-47F7-AE1D-15CC36A8D49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4588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en-GB" dirty="0" smtClean="0"/>
          </a:p>
          <a:p>
            <a:r>
              <a:rPr lang="en-GB" dirty="0" smtClean="0"/>
              <a:t>Communication is trivial when interests are aligned! 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When </a:t>
            </a:r>
            <a:r>
              <a:rPr lang="en-GB" dirty="0" smtClean="0"/>
              <a:t>interests are misaligned, </a:t>
            </a:r>
            <a:r>
              <a:rPr lang="en-GB" dirty="0"/>
              <a:t>only noisy (imperfect) information can be 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communicated</a:t>
            </a:r>
            <a:r>
              <a:rPr lang="en-GB" dirty="0"/>
              <a:t>!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The more biased the sender is, the more noisy communication. </a:t>
            </a:r>
          </a:p>
          <a:p>
            <a:pPr marL="0" indent="0">
              <a:buNone/>
            </a:pPr>
            <a:r>
              <a:rPr lang="en-GB" dirty="0" smtClean="0"/>
              <a:t> </a:t>
            </a:r>
            <a:endParaRPr lang="en-GB" dirty="0"/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r>
              <a:rPr lang="en-GB" b="1" dirty="0"/>
              <a:t>Then, the question is </a:t>
            </a:r>
            <a:r>
              <a:rPr lang="en-GB" b="1" dirty="0" smtClean="0"/>
              <a:t>whether </a:t>
            </a:r>
            <a:r>
              <a:rPr lang="en-GB" b="1" dirty="0" smtClean="0"/>
              <a:t>informative communication equilibria </a:t>
            </a:r>
            <a:r>
              <a:rPr lang="en-GB" b="1" dirty="0"/>
              <a:t>exist?  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A8D0E-3D36-47F7-AE1D-15CC36A8D49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43848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900082" y="32396"/>
            <a:ext cx="10515600" cy="988824"/>
          </a:xfrm>
        </p:spPr>
        <p:txBody>
          <a:bodyPr/>
          <a:lstStyle/>
          <a:p>
            <a:pPr eaLnBrk="1" hangingPunct="1"/>
            <a:r>
              <a:rPr lang="en-US" dirty="0" smtClean="0">
                <a:effectLst/>
                <a:latin typeface="+mn-lt"/>
              </a:rPr>
              <a:t>CEO and division manager </a:t>
            </a:r>
            <a:endParaRPr lang="en-US" b="0" dirty="0" smtClean="0">
              <a:effectLst/>
              <a:latin typeface="+mn-lt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2D6EC0-5C8C-4AFF-924E-C99B8350DD90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107524" name="Rectangle 4"/>
          <p:cNvSpPr>
            <a:spLocks noChangeArrowheads="1"/>
          </p:cNvSpPr>
          <p:nvPr/>
        </p:nvSpPr>
        <p:spPr bwMode="auto">
          <a:xfrm>
            <a:off x="2868827" y="2362502"/>
            <a:ext cx="3657600" cy="2408238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en-GB" sz="2800" dirty="0" smtClean="0"/>
              <a:t> </a:t>
            </a:r>
            <a:endParaRPr lang="en-GB" sz="2800" dirty="0"/>
          </a:p>
        </p:txBody>
      </p:sp>
      <p:sp>
        <p:nvSpPr>
          <p:cNvPr id="107525" name="Line 5"/>
          <p:cNvSpPr>
            <a:spLocks noChangeShapeType="1"/>
          </p:cNvSpPr>
          <p:nvPr/>
        </p:nvSpPr>
        <p:spPr bwMode="auto">
          <a:xfrm>
            <a:off x="4720281" y="2354263"/>
            <a:ext cx="0" cy="23320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GB" sz="4400"/>
          </a:p>
        </p:txBody>
      </p:sp>
      <p:sp>
        <p:nvSpPr>
          <p:cNvPr id="107526" name="Line 6"/>
          <p:cNvSpPr>
            <a:spLocks noChangeShapeType="1"/>
          </p:cNvSpPr>
          <p:nvPr/>
        </p:nvSpPr>
        <p:spPr bwMode="auto">
          <a:xfrm flipV="1">
            <a:off x="2895600" y="3505201"/>
            <a:ext cx="3657600" cy="30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GB" sz="4400"/>
          </a:p>
        </p:txBody>
      </p:sp>
      <p:sp>
        <p:nvSpPr>
          <p:cNvPr id="107527" name="Text Box 7"/>
          <p:cNvSpPr txBox="1">
            <a:spLocks noChangeArrowheads="1"/>
          </p:cNvSpPr>
          <p:nvPr/>
        </p:nvSpPr>
        <p:spPr bwMode="auto">
          <a:xfrm>
            <a:off x="3048000" y="1726556"/>
            <a:ext cx="3048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defRPr/>
            </a:pPr>
            <a:r>
              <a:rPr lang="en-US" i="1" dirty="0" smtClean="0"/>
              <a:t> </a:t>
            </a:r>
            <a:r>
              <a:rPr lang="en-US" i="1" dirty="0"/>
              <a:t> </a:t>
            </a:r>
            <a:r>
              <a:rPr lang="en-US" i="1" dirty="0" smtClean="0"/>
              <a:t>  </a:t>
            </a:r>
            <a:r>
              <a:rPr lang="en-US" b="1" dirty="0" smtClean="0"/>
              <a:t>Success</a:t>
            </a:r>
            <a:r>
              <a:rPr lang="en-US" b="1" dirty="0"/>
              <a:t>	</a:t>
            </a:r>
            <a:r>
              <a:rPr lang="en-US" b="1" dirty="0" smtClean="0"/>
              <a:t>Failure</a:t>
            </a:r>
            <a:endParaRPr lang="en-US" b="1" dirty="0"/>
          </a:p>
        </p:txBody>
      </p:sp>
      <p:sp>
        <p:nvSpPr>
          <p:cNvPr id="107528" name="Text Box 8"/>
          <p:cNvSpPr txBox="1">
            <a:spLocks noChangeArrowheads="1"/>
          </p:cNvSpPr>
          <p:nvPr/>
        </p:nvSpPr>
        <p:spPr bwMode="auto">
          <a:xfrm>
            <a:off x="2170903" y="2285256"/>
            <a:ext cx="681631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n-US" i="1" dirty="0"/>
              <a:t>	</a:t>
            </a:r>
          </a:p>
          <a:p>
            <a:pPr algn="l">
              <a:defRPr/>
            </a:pPr>
            <a:endParaRPr lang="en-US" b="1" dirty="0" smtClean="0"/>
          </a:p>
          <a:p>
            <a:pPr algn="l">
              <a:defRPr/>
            </a:pPr>
            <a:r>
              <a:rPr lang="en-US" b="1" dirty="0" smtClean="0"/>
              <a:t>Yes</a:t>
            </a:r>
          </a:p>
          <a:p>
            <a:pPr algn="l">
              <a:defRPr/>
            </a:pPr>
            <a:endParaRPr lang="en-US" b="1" dirty="0"/>
          </a:p>
          <a:p>
            <a:pPr algn="l">
              <a:defRPr/>
            </a:pPr>
            <a:endParaRPr lang="en-US" b="1" dirty="0" smtClean="0"/>
          </a:p>
          <a:p>
            <a:pPr algn="l">
              <a:defRPr/>
            </a:pPr>
            <a:endParaRPr lang="en-US" b="1" dirty="0" smtClean="0"/>
          </a:p>
          <a:p>
            <a:pPr algn="l">
              <a:defRPr/>
            </a:pPr>
            <a:r>
              <a:rPr lang="en-US" b="1" dirty="0" smtClean="0"/>
              <a:t>No</a:t>
            </a:r>
          </a:p>
          <a:p>
            <a:pPr algn="l">
              <a:defRPr/>
            </a:pPr>
            <a:endParaRPr lang="en-US" i="1" dirty="0"/>
          </a:p>
          <a:p>
            <a:pPr algn="l">
              <a:defRPr/>
            </a:pPr>
            <a:endParaRPr lang="en-US" i="1" dirty="0"/>
          </a:p>
        </p:txBody>
      </p:sp>
      <p:sp>
        <p:nvSpPr>
          <p:cNvPr id="107529" name="Text Box 9"/>
          <p:cNvSpPr txBox="1">
            <a:spLocks noChangeArrowheads="1"/>
          </p:cNvSpPr>
          <p:nvPr/>
        </p:nvSpPr>
        <p:spPr bwMode="auto">
          <a:xfrm>
            <a:off x="3429000" y="3306764"/>
            <a:ext cx="18415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endParaRPr lang="en-US" sz="4400"/>
          </a:p>
        </p:txBody>
      </p:sp>
      <p:sp>
        <p:nvSpPr>
          <p:cNvPr id="107530" name="Text Box 10"/>
          <p:cNvSpPr txBox="1">
            <a:spLocks noChangeArrowheads="1"/>
          </p:cNvSpPr>
          <p:nvPr/>
        </p:nvSpPr>
        <p:spPr bwMode="auto">
          <a:xfrm>
            <a:off x="3048000" y="2438401"/>
            <a:ext cx="31290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4400" dirty="0" smtClean="0"/>
              <a:t> </a:t>
            </a:r>
            <a:endParaRPr lang="en-US" sz="4400" u="sng" dirty="0"/>
          </a:p>
        </p:txBody>
      </p:sp>
      <p:sp>
        <p:nvSpPr>
          <p:cNvPr id="107531" name="Text Box 11"/>
          <p:cNvSpPr txBox="1">
            <a:spLocks noChangeArrowheads="1"/>
          </p:cNvSpPr>
          <p:nvPr/>
        </p:nvSpPr>
        <p:spPr bwMode="auto">
          <a:xfrm>
            <a:off x="3492450" y="3700763"/>
            <a:ext cx="4700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4400" dirty="0" smtClean="0"/>
              <a:t>0</a:t>
            </a:r>
            <a:endParaRPr lang="en-US" sz="4400" dirty="0"/>
          </a:p>
        </p:txBody>
      </p:sp>
      <p:sp>
        <p:nvSpPr>
          <p:cNvPr id="107532" name="Text Box 12"/>
          <p:cNvSpPr txBox="1">
            <a:spLocks noChangeArrowheads="1"/>
          </p:cNvSpPr>
          <p:nvPr/>
        </p:nvSpPr>
        <p:spPr bwMode="auto">
          <a:xfrm>
            <a:off x="1828800" y="5305426"/>
            <a:ext cx="26642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2800" dirty="0" smtClean="0"/>
              <a:t> </a:t>
            </a:r>
            <a:endParaRPr lang="en-US" sz="2800" dirty="0"/>
          </a:p>
        </p:txBody>
      </p:sp>
      <p:sp>
        <p:nvSpPr>
          <p:cNvPr id="107533" name="Text Box 13"/>
          <p:cNvSpPr txBox="1">
            <a:spLocks noChangeArrowheads="1"/>
          </p:cNvSpPr>
          <p:nvPr/>
        </p:nvSpPr>
        <p:spPr bwMode="auto">
          <a:xfrm>
            <a:off x="4953000" y="3657601"/>
            <a:ext cx="598241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4400" dirty="0" smtClean="0"/>
              <a:t> 0</a:t>
            </a:r>
            <a:endParaRPr lang="en-US" sz="4400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7534" name="Text Box 14"/>
              <p:cNvSpPr txBox="1">
                <a:spLocks noChangeArrowheads="1"/>
              </p:cNvSpPr>
              <p:nvPr/>
            </p:nvSpPr>
            <p:spPr bwMode="auto">
              <a:xfrm>
                <a:off x="4953000" y="2736633"/>
                <a:ext cx="1446230" cy="6463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600" b="0" i="1" dirty="0" smtClean="0">
                          <a:latin typeface="Cambria Math" panose="02040503050406030204" pitchFamily="18" charset="0"/>
                        </a:rPr>
                        <m:t>−10</m:t>
                      </m:r>
                      <m:r>
                        <a:rPr lang="en-US" sz="3600" i="1" dirty="0" smtClean="0">
                          <a:latin typeface="Cambria Math" panose="02040503050406030204" pitchFamily="18" charset="0"/>
                        </a:rPr>
                        <m:t>   </m:t>
                      </m:r>
                    </m:oMath>
                  </m:oMathPara>
                </a14:m>
                <a:endParaRPr lang="en-GB" sz="3600" dirty="0" smtClean="0"/>
              </a:p>
            </p:txBody>
          </p:sp>
        </mc:Choice>
        <mc:Fallback xmlns="">
          <p:sp>
            <p:nvSpPr>
              <p:cNvPr id="107534" name="Text 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953000" y="2736633"/>
                <a:ext cx="1446230" cy="646331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7535" name="Text Box 15"/>
          <p:cNvSpPr txBox="1">
            <a:spLocks noChangeArrowheads="1"/>
          </p:cNvSpPr>
          <p:nvPr/>
        </p:nvSpPr>
        <p:spPr bwMode="auto">
          <a:xfrm>
            <a:off x="6992938" y="2438401"/>
            <a:ext cx="26642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2800" dirty="0" smtClean="0"/>
              <a:t> </a:t>
            </a:r>
            <a:endParaRPr lang="en-US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613150" y="2715013"/>
                <a:ext cx="45719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4000" b="0" i="1" dirty="0" smtClean="0">
                          <a:latin typeface="Cambria Math" panose="02040503050406030204" pitchFamily="18" charset="0"/>
                        </a:rPr>
                        <m:t>5 </m:t>
                      </m:r>
                    </m:oMath>
                  </m:oMathPara>
                </a14:m>
                <a:endParaRPr lang="en-US" sz="40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13150" y="2715013"/>
                <a:ext cx="45719" cy="707886"/>
              </a:xfrm>
              <a:prstGeom prst="rect">
                <a:avLst/>
              </a:prstGeom>
              <a:blipFill rotWithShape="0">
                <a:blip r:embed="rId9"/>
                <a:stretch>
                  <a:fillRect r="-5285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4"/>
              <p:cNvSpPr>
                <a:spLocks noChangeArrowheads="1"/>
              </p:cNvSpPr>
              <p:nvPr/>
            </p:nvSpPr>
            <p:spPr bwMode="auto">
              <a:xfrm>
                <a:off x="7099375" y="2400301"/>
                <a:ext cx="3657600" cy="2408238"/>
              </a:xfrm>
              <a:prstGeom prst="rect">
                <a:avLst/>
              </a:prstGeom>
              <a:solidFill>
                <a:schemeClr val="accent1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0" i="1" dirty="0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17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099375" y="2400301"/>
                <a:ext cx="3657600" cy="2408238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 Box 7"/>
          <p:cNvSpPr txBox="1">
            <a:spLocks noChangeArrowheads="1"/>
          </p:cNvSpPr>
          <p:nvPr/>
        </p:nvSpPr>
        <p:spPr bwMode="auto">
          <a:xfrm>
            <a:off x="7259358" y="1815277"/>
            <a:ext cx="3048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defRPr/>
            </a:pPr>
            <a:r>
              <a:rPr lang="en-US" i="1" dirty="0" smtClean="0"/>
              <a:t> </a:t>
            </a:r>
            <a:r>
              <a:rPr lang="en-US" i="1" dirty="0"/>
              <a:t> </a:t>
            </a:r>
            <a:r>
              <a:rPr lang="en-US" i="1" dirty="0" smtClean="0"/>
              <a:t>  </a:t>
            </a:r>
            <a:r>
              <a:rPr lang="en-US" b="1" dirty="0" smtClean="0"/>
              <a:t>Success</a:t>
            </a:r>
            <a:r>
              <a:rPr lang="en-US" b="1" dirty="0"/>
              <a:t>	</a:t>
            </a:r>
            <a:r>
              <a:rPr lang="en-US" b="1" dirty="0" smtClean="0"/>
              <a:t>Failure</a:t>
            </a:r>
            <a:endParaRPr lang="en-US" b="1" dirty="0"/>
          </a:p>
        </p:txBody>
      </p:sp>
      <p:sp>
        <p:nvSpPr>
          <p:cNvPr id="19" name="Line 5"/>
          <p:cNvSpPr>
            <a:spLocks noChangeShapeType="1"/>
          </p:cNvSpPr>
          <p:nvPr/>
        </p:nvSpPr>
        <p:spPr bwMode="auto">
          <a:xfrm>
            <a:off x="8954948" y="2438401"/>
            <a:ext cx="0" cy="23320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GB" sz="4400"/>
          </a:p>
        </p:txBody>
      </p:sp>
      <p:sp>
        <p:nvSpPr>
          <p:cNvPr id="20" name="Line 6"/>
          <p:cNvSpPr>
            <a:spLocks noChangeShapeType="1"/>
          </p:cNvSpPr>
          <p:nvPr/>
        </p:nvSpPr>
        <p:spPr bwMode="auto">
          <a:xfrm flipV="1">
            <a:off x="7126148" y="3520282"/>
            <a:ext cx="3657600" cy="30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GB" sz="4400"/>
          </a:p>
        </p:txBody>
      </p:sp>
      <p:sp>
        <p:nvSpPr>
          <p:cNvPr id="4" name="TextBox 3"/>
          <p:cNvSpPr txBox="1"/>
          <p:nvPr/>
        </p:nvSpPr>
        <p:spPr>
          <a:xfrm flipH="1">
            <a:off x="7494323" y="2682866"/>
            <a:ext cx="11145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5+B</a:t>
            </a:r>
            <a:endParaRPr lang="en-GB" sz="36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9440405" y="2823121"/>
                <a:ext cx="4571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600" i="1" dirty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GB" sz="3600" b="0" i="1" dirty="0" smtClean="0">
                          <a:latin typeface="Cambria Math" panose="02040503050406030204" pitchFamily="18" charset="0"/>
                        </a:rPr>
                        <m:t>10</m:t>
                      </m:r>
                      <m:r>
                        <a:rPr lang="en-US" sz="3600" i="1" dirty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sz="36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40405" y="2823121"/>
                <a:ext cx="45719" cy="646331"/>
              </a:xfrm>
              <a:prstGeom prst="rect">
                <a:avLst/>
              </a:prstGeom>
              <a:blipFill rotWithShape="0">
                <a:blip r:embed="rId11"/>
                <a:stretch>
                  <a:fillRect r="-18857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7818372" y="3700763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 smtClean="0"/>
              <a:t>0</a:t>
            </a:r>
            <a:endParaRPr lang="en-GB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9699593" y="3786545"/>
            <a:ext cx="418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/>
              <a:t>0</a:t>
            </a:r>
            <a:endParaRPr lang="en-GB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156520" y="5214769"/>
                <a:ext cx="11541210" cy="18158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800" dirty="0" smtClean="0"/>
                  <a:t>When </a:t>
                </a:r>
                <a14:m>
                  <m:oMath xmlns:m="http://schemas.openxmlformats.org/officeDocument/2006/math">
                    <m:r>
                      <a:rPr lang="en-GB" sz="2800" b="1" i="0" smtClean="0">
                        <a:latin typeface="Cambria Math" panose="02040503050406030204" pitchFamily="18" charset="0"/>
                      </a:rPr>
                      <m:t>𝐁</m:t>
                    </m:r>
                    <m:r>
                      <a:rPr lang="en-GB" sz="2800" b="1" i="0" smtClean="0"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GB" sz="2800" b="1" i="0" smtClean="0"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GB" sz="2800" dirty="0" smtClean="0"/>
                  <a:t>, the Project manager is biased towards implementing projects compared to the CEO</a:t>
                </a:r>
                <a:r>
                  <a:rPr lang="en-GB" sz="2800" dirty="0"/>
                  <a:t> </a:t>
                </a:r>
                <a:r>
                  <a:rPr lang="en-GB" sz="2800" dirty="0" smtClean="0"/>
                  <a:t>(conflict of interest). </a:t>
                </a:r>
              </a:p>
              <a:p>
                <a:r>
                  <a:rPr lang="en-GB" sz="2800" dirty="0" smtClean="0"/>
                  <a:t>But, both of them </a:t>
                </a:r>
                <a:r>
                  <a:rPr lang="en-GB" sz="2800" b="1" dirty="0" smtClean="0"/>
                  <a:t>dislike</a:t>
                </a:r>
                <a:r>
                  <a:rPr lang="en-GB" sz="2800" dirty="0" smtClean="0"/>
                  <a:t> a failed project (some degree of common interest).</a:t>
                </a:r>
              </a:p>
              <a:p>
                <a:endParaRPr lang="en-GB" sz="28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6520" y="5214769"/>
                <a:ext cx="11541210" cy="1815882"/>
              </a:xfrm>
              <a:prstGeom prst="rect">
                <a:avLst/>
              </a:prstGeom>
              <a:blipFill rotWithShape="0">
                <a:blip r:embed="rId7"/>
                <a:stretch>
                  <a:fillRect l="-1109" t="-302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/>
          <p:cNvSpPr/>
          <p:nvPr/>
        </p:nvSpPr>
        <p:spPr>
          <a:xfrm>
            <a:off x="7945810" y="995641"/>
            <a:ext cx="208948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/>
              <a:t>Division </a:t>
            </a:r>
            <a:r>
              <a:rPr lang="en-US" sz="2000" b="1" dirty="0" smtClean="0">
                <a:effectLst/>
              </a:rPr>
              <a:t>manager </a:t>
            </a:r>
            <a:endParaRPr lang="en-GB" sz="2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261049" y="1031755"/>
            <a:ext cx="6724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CEO 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3983070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70263" y="1825625"/>
                <a:ext cx="10883537" cy="4895850"/>
              </a:xfrm>
            </p:spPr>
            <p:txBody>
              <a:bodyPr>
                <a:noAutofit/>
              </a:bodyPr>
              <a:lstStyle/>
              <a:p>
                <a:endParaRPr lang="en-GB" sz="2400" dirty="0" smtClean="0"/>
              </a:p>
              <a:p>
                <a:r>
                  <a:rPr lang="en-GB" sz="2400" dirty="0" smtClean="0"/>
                  <a:t>Assume that the manager has private information about the project’s</a:t>
                </a:r>
              </a:p>
              <a:p>
                <a:pPr marL="0" indent="0">
                  <a:buNone/>
                </a:pPr>
                <a:r>
                  <a:rPr lang="en-GB" sz="2400" dirty="0" smtClean="0"/>
                  <a:t>success probability, </a:t>
                </a:r>
                <a14:m>
                  <m:oMath xmlns:m="http://schemas.openxmlformats.org/officeDocument/2006/math">
                    <m:r>
                      <a:rPr lang="en-GB" sz="2400" b="1" i="0" smtClean="0">
                        <a:latin typeface="Cambria Math" panose="02040503050406030204" pitchFamily="18" charset="0"/>
                      </a:rPr>
                      <m:t>𝛂</m:t>
                    </m:r>
                  </m:oMath>
                </a14:m>
                <a:r>
                  <a:rPr lang="en-GB" sz="2400" dirty="0" smtClean="0"/>
                  <a:t>, while the </a:t>
                </a:r>
                <a:r>
                  <a:rPr lang="en-GB" sz="2400" dirty="0"/>
                  <a:t>CEO </a:t>
                </a:r>
                <a:r>
                  <a:rPr lang="en-GB" sz="2400" dirty="0" smtClean="0"/>
                  <a:t>only knows </a:t>
                </a:r>
                <a14:m>
                  <m:oMath xmlns:m="http://schemas.openxmlformats.org/officeDocument/2006/math">
                    <m:r>
                      <a:rPr lang="en-GB" sz="2400" b="1" i="1">
                        <a:latin typeface="Cambria Math" panose="02040503050406030204" pitchFamily="18" charset="0"/>
                      </a:rPr>
                      <m:t>𝜶</m:t>
                    </m:r>
                    <m:r>
                      <a:rPr lang="en-GB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GB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𝑼</m:t>
                    </m:r>
                  </m:oMath>
                </a14:m>
                <a:r>
                  <a:rPr lang="en-GB" sz="2400" b="1" dirty="0">
                    <a:ea typeface="Cambria Math" panose="02040503050406030204" pitchFamily="18" charset="0"/>
                  </a:rPr>
                  <a:t>[0, </a:t>
                </a:r>
                <a14:m>
                  <m:oMath xmlns:m="http://schemas.openxmlformats.org/officeDocument/2006/math">
                    <m:r>
                      <a:rPr lang="en-GB" sz="24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en-GB" sz="2400" b="1" dirty="0">
                    <a:ea typeface="Cambria Math" panose="02040503050406030204" pitchFamily="18" charset="0"/>
                  </a:rPr>
                  <a:t>]</a:t>
                </a:r>
                <a14:m>
                  <m:oMath xmlns:m="http://schemas.openxmlformats.org/officeDocument/2006/math">
                    <m:r>
                      <a:rPr lang="en-GB" sz="2400" b="1" i="1">
                        <a:latin typeface="Cambria Math" panose="02040503050406030204" pitchFamily="18" charset="0"/>
                      </a:rPr>
                      <m:t>. </m:t>
                    </m:r>
                  </m:oMath>
                </a14:m>
                <a:endParaRPr lang="en-GB" sz="2400" dirty="0" smtClean="0"/>
              </a:p>
              <a:p>
                <a:pPr marL="0" indent="0">
                  <a:buNone/>
                </a:pPr>
                <a:endParaRPr lang="en-GB" sz="2400" dirty="0" smtClean="0"/>
              </a:p>
              <a:p>
                <a:r>
                  <a:rPr lang="en-GB" sz="2400" dirty="0" smtClean="0"/>
                  <a:t>There is a threshold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b="1" i="1" dirty="0" err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1" i="0" dirty="0" smtClean="0">
                            <a:latin typeface="Cambria Math" panose="02040503050406030204" pitchFamily="18" charset="0"/>
                          </a:rPr>
                          <m:t>𝛂</m:t>
                        </m:r>
                      </m:e>
                      <m:sub>
                        <m:r>
                          <a:rPr lang="en-GB" sz="2400" b="1" i="0" dirty="0" err="1" smtClean="0">
                            <a:latin typeface="Cambria Math" panose="02040503050406030204" pitchFamily="18" charset="0"/>
                          </a:rPr>
                          <m:t>𝐦</m:t>
                        </m:r>
                      </m:sub>
                    </m:sSub>
                    <m:r>
                      <a:rPr lang="en-GB" sz="2400" b="1" i="1" dirty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2400" b="1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b="1" i="1" dirty="0" smtClean="0">
                            <a:latin typeface="Cambria Math" panose="02040503050406030204" pitchFamily="18" charset="0"/>
                          </a:rPr>
                          <m:t>𝟏𝟎</m:t>
                        </m:r>
                      </m:num>
                      <m:den>
                        <m:r>
                          <a:rPr lang="en-GB" sz="2400" b="1" i="1" dirty="0" smtClean="0">
                            <a:latin typeface="Cambria Math" panose="02040503050406030204" pitchFamily="18" charset="0"/>
                          </a:rPr>
                          <m:t>𝑩</m:t>
                        </m:r>
                        <m:r>
                          <a:rPr lang="en-GB" sz="2400" b="1" i="1" dirty="0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GB" sz="2400" b="1" i="1" dirty="0" smtClean="0">
                            <a:latin typeface="Cambria Math" panose="02040503050406030204" pitchFamily="18" charset="0"/>
                          </a:rPr>
                          <m:t>𝟏𝟓</m:t>
                        </m:r>
                      </m:den>
                    </m:f>
                  </m:oMath>
                </a14:m>
                <a:r>
                  <a:rPr lang="en-GB" sz="2400" dirty="0" smtClean="0"/>
                  <a:t> above which the manager wants to implement a project, while for the CEO this threshold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b="1" i="1" dirty="0" err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1" i="1" dirty="0" smtClean="0">
                            <a:latin typeface="Cambria Math" panose="02040503050406030204" pitchFamily="18" charset="0"/>
                          </a:rPr>
                          <m:t>𝜶</m:t>
                        </m:r>
                      </m:e>
                      <m:sub>
                        <m:r>
                          <a:rPr lang="en-GB" sz="2400" b="1" i="1" dirty="0" err="1" smtClean="0">
                            <a:latin typeface="Cambria Math" panose="02040503050406030204" pitchFamily="18" charset="0"/>
                          </a:rPr>
                          <m:t>𝒄</m:t>
                        </m:r>
                      </m:sub>
                    </m:sSub>
                    <m:r>
                      <a:rPr lang="en-GB" sz="2400" b="1" i="1" dirty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2400" b="1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b="1" i="1" dirty="0" smtClean="0">
                            <a:latin typeface="Cambria Math" panose="02040503050406030204" pitchFamily="18" charset="0"/>
                          </a:rPr>
                          <m:t>𝟐</m:t>
                        </m:r>
                      </m:num>
                      <m:den>
                        <m:r>
                          <a:rPr lang="en-GB" sz="2400" b="1" i="1" dirty="0" smtClean="0">
                            <a:latin typeface="Cambria Math" panose="02040503050406030204" pitchFamily="18" charset="0"/>
                          </a:rPr>
                          <m:t>𝟑</m:t>
                        </m:r>
                      </m:den>
                    </m:f>
                    <m:r>
                      <a:rPr lang="en-GB" sz="2400" b="1" i="1" dirty="0" smtClean="0">
                        <a:latin typeface="Cambria Math" panose="02040503050406030204" pitchFamily="18" charset="0"/>
                      </a:rPr>
                      <m:t>&gt;</m:t>
                    </m:r>
                    <m:sSub>
                      <m:sSubPr>
                        <m:ctrlPr>
                          <a:rPr lang="en-GB" sz="2400" b="1" i="1" dirty="0" err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1" i="1" dirty="0" smtClean="0">
                            <a:latin typeface="Cambria Math" panose="02040503050406030204" pitchFamily="18" charset="0"/>
                          </a:rPr>
                          <m:t>𝜶</m:t>
                        </m:r>
                      </m:e>
                      <m:sub>
                        <m:r>
                          <a:rPr lang="en-GB" sz="2400" b="1" i="1" dirty="0" err="1" smtClean="0">
                            <a:latin typeface="Cambria Math" panose="02040503050406030204" pitchFamily="18" charset="0"/>
                          </a:rPr>
                          <m:t>𝒎</m:t>
                        </m:r>
                      </m:sub>
                    </m:sSub>
                  </m:oMath>
                </a14:m>
                <a:r>
                  <a:rPr lang="en-GB" sz="2400" dirty="0" smtClean="0"/>
                  <a:t>. </a:t>
                </a:r>
              </a:p>
              <a:p>
                <a:pPr marL="0" indent="0">
                  <a:buNone/>
                </a:pPr>
                <a:r>
                  <a:rPr lang="en-GB" sz="2400" dirty="0"/>
                  <a:t>	</a:t>
                </a:r>
                <a:r>
                  <a:rPr lang="en-GB" sz="2400" dirty="0" smtClean="0"/>
                  <a:t>		</a:t>
                </a:r>
                <a:endParaRPr lang="en-GB" sz="2400" b="1" dirty="0" smtClean="0"/>
              </a:p>
              <a:p>
                <a:pPr marL="0" indent="0">
                  <a:buNone/>
                </a:pPr>
                <a:endParaRPr lang="en-GB" sz="2400" b="1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70263" y="1825625"/>
                <a:ext cx="10883537" cy="4895850"/>
              </a:xfrm>
              <a:blipFill rotWithShape="0">
                <a:blip r:embed="rId3"/>
                <a:stretch>
                  <a:fillRect l="-84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A8D0E-3D36-47F7-AE1D-15CC36A8D49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7304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 smtClean="0">
                <a:solidFill>
                  <a:srgbClr val="FF0000"/>
                </a:solidFill>
                <a:latin typeface="+mn-lt"/>
              </a:rPr>
              <a:t>A communication equilibrium: </a:t>
            </a:r>
            <a:endParaRPr lang="en-GB" sz="4000" dirty="0">
              <a:solidFill>
                <a:srgbClr val="FF0000"/>
              </a:solidFill>
              <a:latin typeface="+mn-lt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 smtClean="0"/>
                  <a:t>It is enough to consider 2 types of messages in this setup: one that</a:t>
                </a:r>
              </a:p>
              <a:p>
                <a:pPr marL="0" indent="0">
                  <a:buNone/>
                </a:pPr>
                <a:r>
                  <a:rPr lang="en-GB" dirty="0"/>
                  <a:t>s</a:t>
                </a:r>
                <a:r>
                  <a:rPr lang="en-GB" dirty="0" smtClean="0"/>
                  <a:t>uggests to </a:t>
                </a:r>
                <a:r>
                  <a:rPr lang="en-GB" b="1" dirty="0" smtClean="0"/>
                  <a:t>implement (or says </a:t>
                </a:r>
                <a:r>
                  <a:rPr lang="en-GB" b="1" dirty="0" smtClean="0">
                    <a:solidFill>
                      <a:srgbClr val="FF0000"/>
                    </a:solidFill>
                  </a:rPr>
                  <a:t>high</a:t>
                </a:r>
                <a:r>
                  <a:rPr lang="en-GB" b="1" dirty="0" smtClean="0"/>
                  <a:t>)</a:t>
                </a:r>
                <a:r>
                  <a:rPr lang="en-GB" dirty="0" smtClean="0"/>
                  <a:t> </a:t>
                </a:r>
                <a:r>
                  <a:rPr lang="en-GB" dirty="0" smtClean="0"/>
                  <a:t>and another that suggests </a:t>
                </a:r>
                <a:r>
                  <a:rPr lang="en-GB" b="1" dirty="0" smtClean="0"/>
                  <a:t>not to </a:t>
                </a:r>
              </a:p>
              <a:p>
                <a:pPr marL="0" indent="0">
                  <a:buNone/>
                </a:pPr>
                <a:r>
                  <a:rPr lang="en-GB" b="1" dirty="0" smtClean="0"/>
                  <a:t>Implement (or says </a:t>
                </a:r>
                <a:r>
                  <a:rPr lang="en-GB" b="1" dirty="0" smtClean="0">
                    <a:solidFill>
                      <a:srgbClr val="FF0000"/>
                    </a:solidFill>
                  </a:rPr>
                  <a:t>low</a:t>
                </a:r>
                <a:r>
                  <a:rPr lang="en-GB" b="1" dirty="0" smtClean="0"/>
                  <a:t>).</a:t>
                </a:r>
                <a:endParaRPr lang="en-GB" b="1" dirty="0" smtClean="0"/>
              </a:p>
              <a:p>
                <a:endParaRPr lang="en-GB" dirty="0"/>
              </a:p>
              <a:p>
                <a:r>
                  <a:rPr lang="en-GB" dirty="0"/>
                  <a:t>Manager will suggest to not implement the project whenever </a:t>
                </a:r>
                <a:endParaRPr lang="en-GB" dirty="0" smtClean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1" i="1" dirty="0">
                            <a:latin typeface="Cambria Math" panose="02040503050406030204" pitchFamily="18" charset="0"/>
                          </a:rPr>
                          <m:t>𝜶</m:t>
                        </m:r>
                        <m:r>
                          <a:rPr lang="en-GB" b="1" i="1" dirty="0">
                            <a:latin typeface="Cambria Math" panose="02040503050406030204" pitchFamily="18" charset="0"/>
                          </a:rPr>
                          <m:t>&lt;</m:t>
                        </m:r>
                        <m:sSub>
                          <m:sSubPr>
                            <m:ctrlPr>
                              <a:rPr lang="en-GB" b="1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1" dirty="0">
                                <a:latin typeface="Cambria Math" panose="02040503050406030204" pitchFamily="18" charset="0"/>
                              </a:rPr>
                              <m:t>𝛂</m:t>
                            </m:r>
                          </m:e>
                          <m:sub>
                            <m:r>
                              <a:rPr lang="en-GB" b="1" dirty="0" err="1">
                                <a:latin typeface="Cambria Math" panose="02040503050406030204" pitchFamily="18" charset="0"/>
                              </a:rPr>
                              <m:t>𝐦</m:t>
                            </m:r>
                          </m:sub>
                        </m:sSub>
                        <m:r>
                          <a:rPr lang="en-GB" b="1" i="1" dirty="0">
                            <a:latin typeface="Cambria Math" panose="02040503050406030204" pitchFamily="18" charset="0"/>
                          </a:rPr>
                          <m:t>=</m:t>
                        </m:r>
                      </m:e>
                      <m:sub/>
                    </m:sSub>
                    <m:r>
                      <a:rPr lang="en-GB" dirty="0"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en-GB" dirty="0"/>
                  <a:t>the CEO </a:t>
                </a:r>
                <a:r>
                  <a:rPr lang="en-GB" dirty="0" smtClean="0"/>
                  <a:t>will </a:t>
                </a:r>
                <a:r>
                  <a:rPr lang="en-GB" b="1" dirty="0"/>
                  <a:t>always</a:t>
                </a:r>
                <a:r>
                  <a:rPr lang="en-GB" dirty="0"/>
                  <a:t> follow this advice as </a:t>
                </a:r>
                <a14:m>
                  <m:oMath xmlns:m="http://schemas.openxmlformats.org/officeDocument/2006/math">
                    <m:r>
                      <a:rPr lang="en-GB" b="1" i="1" dirty="0">
                        <a:latin typeface="Cambria Math" panose="02040503050406030204" pitchFamily="18" charset="0"/>
                      </a:rPr>
                      <m:t>𝜶</m:t>
                    </m:r>
                    <m:r>
                      <a:rPr lang="en-GB" b="1" i="1" dirty="0">
                        <a:latin typeface="Cambria Math" panose="02040503050406030204" pitchFamily="18" charset="0"/>
                      </a:rPr>
                      <m:t> &lt;</m:t>
                    </m:r>
                    <m:sSub>
                      <m:sSubPr>
                        <m:ctrlPr>
                          <a:rPr lang="en-GB" b="1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1" dirty="0">
                            <a:latin typeface="Cambria Math" panose="02040503050406030204" pitchFamily="18" charset="0"/>
                          </a:rPr>
                          <m:t>𝛂</m:t>
                        </m:r>
                      </m:e>
                      <m:sub>
                        <m:r>
                          <a:rPr lang="en-GB" b="1" dirty="0" err="1">
                            <a:latin typeface="Cambria Math" panose="02040503050406030204" pitchFamily="18" charset="0"/>
                          </a:rPr>
                          <m:t>𝐦</m:t>
                        </m:r>
                      </m:sub>
                    </m:sSub>
                    <m:r>
                      <a:rPr lang="en-GB" b="1" i="1" dirty="0">
                        <a:latin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en-GB" b="1" i="1" dirty="0" err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1" i="1" dirty="0">
                            <a:latin typeface="Cambria Math" panose="02040503050406030204" pitchFamily="18" charset="0"/>
                          </a:rPr>
                          <m:t>𝜶</m:t>
                        </m:r>
                      </m:e>
                      <m:sub>
                        <m:r>
                          <a:rPr lang="en-GB" b="1" i="1" dirty="0" err="1">
                            <a:latin typeface="Cambria Math" panose="02040503050406030204" pitchFamily="18" charset="0"/>
                          </a:rPr>
                          <m:t>𝒄</m:t>
                        </m:r>
                      </m:sub>
                    </m:sSub>
                  </m:oMath>
                </a14:m>
                <a:r>
                  <a:rPr lang="en-GB" b="1" dirty="0"/>
                  <a:t>.</a:t>
                </a:r>
              </a:p>
              <a:p>
                <a:endParaRPr lang="en-GB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2241" r="-34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A8D0E-3D36-47F7-AE1D-15CC36A8D49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97739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/>
              </a:bodyPr>
              <a:lstStyle/>
              <a:p>
                <a:pPr marL="0" indent="0">
                  <a:buNone/>
                </a:pPr>
                <a:r>
                  <a:rPr lang="en-GB" dirty="0" smtClean="0"/>
                  <a:t>What about when the manager suggests to </a:t>
                </a:r>
                <a:r>
                  <a:rPr lang="en-GB" b="1" dirty="0" smtClean="0">
                    <a:solidFill>
                      <a:srgbClr val="FF0000"/>
                    </a:solidFill>
                  </a:rPr>
                  <a:t>implement</a:t>
                </a:r>
                <a:r>
                  <a:rPr lang="en-GB" dirty="0" smtClean="0"/>
                  <a:t>? </a:t>
                </a:r>
              </a:p>
              <a:p>
                <a:pPr marL="0" indent="0">
                  <a:buNone/>
                </a:pPr>
                <a:endParaRPr lang="en-GB" dirty="0" smtClean="0"/>
              </a:p>
              <a:p>
                <a:r>
                  <a:rPr lang="en-GB" dirty="0" smtClean="0"/>
                  <a:t>The </a:t>
                </a:r>
                <a:r>
                  <a:rPr lang="en-GB" dirty="0"/>
                  <a:t>manager </a:t>
                </a:r>
                <a:r>
                  <a:rPr lang="en-GB" dirty="0" smtClean="0"/>
                  <a:t>wants the CEO </a:t>
                </a:r>
                <a:r>
                  <a:rPr lang="en-GB" dirty="0"/>
                  <a:t>to implement the project whenever </a:t>
                </a:r>
                <a14:m>
                  <m:oMath xmlns:m="http://schemas.openxmlformats.org/officeDocument/2006/math">
                    <m:r>
                      <a:rPr lang="en-GB" b="1" i="1">
                        <a:latin typeface="Cambria Math" panose="02040503050406030204" pitchFamily="18" charset="0"/>
                      </a:rPr>
                      <m:t>𝜶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b="1" dirty="0" smtClean="0"/>
                  <a:t>≥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1" i="1">
                            <a:latin typeface="Cambria Math" panose="02040503050406030204" pitchFamily="18" charset="0"/>
                          </a:rPr>
                          <m:t>𝜶</m:t>
                        </m:r>
                      </m:e>
                      <m:sub>
                        <m:r>
                          <a:rPr lang="en-GB" b="1" i="1">
                            <a:latin typeface="Cambria Math" panose="02040503050406030204" pitchFamily="18" charset="0"/>
                          </a:rPr>
                          <m:t>𝒎</m:t>
                        </m:r>
                      </m:sub>
                    </m:sSub>
                  </m:oMath>
                </a14:m>
                <a:r>
                  <a:rPr lang="en-GB" dirty="0"/>
                  <a:t>. </a:t>
                </a:r>
              </a:p>
              <a:p>
                <a:pPr marL="0" indent="0">
                  <a:buNone/>
                </a:pPr>
                <a:endParaRPr lang="en-GB" dirty="0" smtClean="0"/>
              </a:p>
              <a:p>
                <a:r>
                  <a:rPr lang="en-GB" dirty="0" smtClean="0"/>
                  <a:t>Then</a:t>
                </a:r>
                <a:r>
                  <a:rPr lang="en-GB" dirty="0"/>
                  <a:t>, </a:t>
                </a:r>
                <a:r>
                  <a:rPr lang="en-GB" dirty="0" smtClean="0"/>
                  <a:t>whenever the manager suggests to </a:t>
                </a:r>
                <a:r>
                  <a:rPr lang="en-GB" dirty="0"/>
                  <a:t>implement </a:t>
                </a:r>
                <a:r>
                  <a:rPr lang="en-GB" dirty="0" smtClean="0"/>
                  <a:t>the project</a:t>
                </a:r>
                <a:r>
                  <a:rPr lang="en-GB" dirty="0"/>
                  <a:t>, the CEO </a:t>
                </a:r>
                <a:endParaRPr lang="en-GB" dirty="0" smtClean="0"/>
              </a:p>
              <a:p>
                <a:pPr marL="0" indent="0">
                  <a:buNone/>
                </a:pPr>
                <a:r>
                  <a:rPr lang="en-GB" dirty="0" smtClean="0"/>
                  <a:t>now believes </a:t>
                </a:r>
                <a14:m>
                  <m:oMath xmlns:m="http://schemas.openxmlformats.org/officeDocument/2006/math">
                    <m:r>
                      <a:rPr lang="en-GB" b="1" i="1">
                        <a:latin typeface="Cambria Math" panose="02040503050406030204" pitchFamily="18" charset="0"/>
                      </a:rPr>
                      <m:t>𝜶</m:t>
                    </m:r>
                    <m:r>
                      <a:rPr lang="en-GB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d>
                      <m:dPr>
                        <m:begChr m:val="["/>
                        <m:endChr m:val="]"/>
                        <m:ctrlPr>
                          <a:rPr lang="en-GB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𝜶</m:t>
                            </m:r>
                          </m:e>
                          <m:sub>
                            <m:r>
                              <a:rPr lang="en-GB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𝒎</m:t>
                            </m:r>
                          </m:sub>
                        </m:sSub>
                        <m:r>
                          <a:rPr lang="en-GB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GB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</m:e>
                    </m:d>
                  </m:oMath>
                </a14:m>
                <a:r>
                  <a:rPr lang="en-GB" dirty="0" smtClean="0"/>
                  <a:t> which </a:t>
                </a:r>
                <a:r>
                  <a:rPr lang="en-GB" dirty="0"/>
                  <a:t>leads to </a:t>
                </a:r>
                <a:r>
                  <a:rPr lang="en-GB" dirty="0" smtClean="0"/>
                  <a:t>the following posterior of the CEO:</a:t>
                </a:r>
                <a:endParaRPr lang="en-GB" dirty="0"/>
              </a:p>
              <a:p>
                <a:pPr marL="0" indent="0">
                  <a:buNone/>
                </a:pPr>
                <a:r>
                  <a:rPr lang="en-GB" dirty="0" smtClean="0"/>
                  <a:t>		</a:t>
                </a:r>
              </a:p>
              <a:p>
                <a:pPr marL="0" indent="0">
                  <a:buNone/>
                </a:pPr>
                <a:r>
                  <a:rPr lang="en-GB" dirty="0"/>
                  <a:t>	</a:t>
                </a:r>
                <a:r>
                  <a:rPr lang="en-GB" dirty="0" smtClean="0"/>
                  <a:t>	</a:t>
                </a:r>
                <a:r>
                  <a:rPr lang="en-GB" dirty="0"/>
                  <a:t>	</a:t>
                </a:r>
                <a:r>
                  <a:rPr lang="en-GB" b="1" dirty="0"/>
                  <a:t>E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b="1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1" i="1" dirty="0">
                            <a:latin typeface="Cambria Math" panose="02040503050406030204" pitchFamily="18" charset="0"/>
                          </a:rPr>
                          <m:t>𝜶</m:t>
                        </m:r>
                      </m:e>
                      <m:e>
                        <m:r>
                          <a:rPr lang="en-GB" b="1" i="1" dirty="0">
                            <a:latin typeface="Cambria Math" panose="02040503050406030204" pitchFamily="18" charset="0"/>
                          </a:rPr>
                          <m:t>𝜶</m:t>
                        </m:r>
                        <m:r>
                          <a:rPr lang="en-GB" b="1" i="1" dirty="0">
                            <a:latin typeface="Cambria Math" panose="02040503050406030204" pitchFamily="18" charset="0"/>
                          </a:rPr>
                          <m:t>≥</m:t>
                        </m:r>
                        <m:sSub>
                          <m:sSubPr>
                            <m:ctrlPr>
                              <a:rPr lang="en-GB" b="1" i="1" dirty="0" err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1" i="1" dirty="0">
                                <a:latin typeface="Cambria Math" panose="02040503050406030204" pitchFamily="18" charset="0"/>
                              </a:rPr>
                              <m:t>𝜶</m:t>
                            </m:r>
                          </m:e>
                          <m:sub>
                            <m:r>
                              <a:rPr lang="en-GB" b="1" i="1" dirty="0" err="1">
                                <a:latin typeface="Cambria Math" panose="02040503050406030204" pitchFamily="18" charset="0"/>
                              </a:rPr>
                              <m:t>𝒎</m:t>
                            </m:r>
                          </m:sub>
                        </m:sSub>
                      </m:e>
                    </m:d>
                    <m:r>
                      <a:rPr lang="en-GB" b="1" i="1" dirty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GB" b="1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b="1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1" dirty="0">
                                <a:latin typeface="Cambria Math" panose="02040503050406030204" pitchFamily="18" charset="0"/>
                              </a:rPr>
                              <m:t>𝛂</m:t>
                            </m:r>
                          </m:e>
                          <m:sub>
                            <m:r>
                              <a:rPr lang="en-GB" b="1" dirty="0" err="1">
                                <a:latin typeface="Cambria Math" panose="02040503050406030204" pitchFamily="18" charset="0"/>
                              </a:rPr>
                              <m:t>𝐦</m:t>
                            </m:r>
                          </m:sub>
                        </m:sSub>
                        <m:r>
                          <a:rPr lang="en-GB" b="1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en-GB" b="1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en-GB" b="1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den>
                    </m:f>
                    <m:r>
                      <a:rPr lang="en-GB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en-GB" b="1" dirty="0"/>
              </a:p>
              <a:p>
                <a:endParaRPr lang="en-GB" dirty="0"/>
              </a:p>
              <a:p>
                <a:pPr marL="514350" indent="-514350">
                  <a:buFont typeface="+mj-lt"/>
                  <a:buAutoNum type="arabicPeriod"/>
                </a:pPr>
                <a:endParaRPr lang="en-GB" dirty="0" smtClean="0"/>
              </a:p>
              <a:p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 t="-210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A8D0E-3D36-47F7-AE1D-15CC36A8D494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3034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8799</TotalTime>
  <Words>1083</Words>
  <Application>Microsoft Office PowerPoint</Application>
  <PresentationFormat>Widescreen</PresentationFormat>
  <Paragraphs>249</Paragraphs>
  <Slides>22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Arial</vt:lpstr>
      <vt:lpstr>Calibri</vt:lpstr>
      <vt:lpstr>Calibri Light</vt:lpstr>
      <vt:lpstr>Cambria Math</vt:lpstr>
      <vt:lpstr>Symbol</vt:lpstr>
      <vt:lpstr>Wingdings</vt:lpstr>
      <vt:lpstr>Office Theme</vt:lpstr>
      <vt:lpstr> Lecture Slides 6</vt:lpstr>
      <vt:lpstr>Outline: </vt:lpstr>
      <vt:lpstr>1. Cheap Talk (Strategic Communication)</vt:lpstr>
      <vt:lpstr>Applications: </vt:lpstr>
      <vt:lpstr>PowerPoint Presentation</vt:lpstr>
      <vt:lpstr>CEO and division manager </vt:lpstr>
      <vt:lpstr>PowerPoint Presentation</vt:lpstr>
      <vt:lpstr>A communication equilibrium: </vt:lpstr>
      <vt:lpstr>PowerPoint Presentation</vt:lpstr>
      <vt:lpstr>PowerPoint Presentation</vt:lpstr>
      <vt:lpstr>PowerPoint Presentation</vt:lpstr>
      <vt:lpstr>A buyer seller relationship: </vt:lpstr>
      <vt:lpstr>PowerPoint Presentation</vt:lpstr>
      <vt:lpstr>Conclusions</vt:lpstr>
      <vt:lpstr> References: (for further interest). </vt:lpstr>
      <vt:lpstr>2. Bayesian Persuasion</vt:lpstr>
      <vt:lpstr>CEO and division manager </vt:lpstr>
      <vt:lpstr>PowerPoint Presentation</vt:lpstr>
      <vt:lpstr>PowerPoint Presentation</vt:lpstr>
      <vt:lpstr>The manager commits to a revelation strategy:</vt:lpstr>
      <vt:lpstr>PowerPoint Presentation</vt:lpstr>
      <vt:lpstr>  Reference: </vt:lpstr>
    </vt:vector>
  </TitlesOfParts>
  <Company>University of Warwick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Hidir, Sinem</dc:creator>
  <cp:lastModifiedBy>EMİNE HIDIR</cp:lastModifiedBy>
  <cp:revision>185</cp:revision>
  <dcterms:created xsi:type="dcterms:W3CDTF">2018-02-08T14:45:57Z</dcterms:created>
  <dcterms:modified xsi:type="dcterms:W3CDTF">2019-09-08T15:30:53Z</dcterms:modified>
</cp:coreProperties>
</file>