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61" r:id="rId4"/>
    <p:sldId id="259" r:id="rId5"/>
    <p:sldId id="260" r:id="rId6"/>
    <p:sldId id="263" r:id="rId7"/>
    <p:sldId id="264" r:id="rId8"/>
    <p:sldId id="265" r:id="rId9"/>
    <p:sldId id="266" r:id="rId10"/>
    <p:sldId id="268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077" autoAdjust="0"/>
  </p:normalViewPr>
  <p:slideViewPr>
    <p:cSldViewPr snapToGrid="0" snapToObjects="1">
      <p:cViewPr varScale="1">
        <p:scale>
          <a:sx n="55" d="100"/>
          <a:sy n="55" d="100"/>
        </p:scale>
        <p:origin x="1600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ABD397-E87A-4929-AD51-9947E3AA1AC8}" type="datetimeFigureOut">
              <a:rPr lang="en-GB" smtClean="0"/>
              <a:t>07/09/2019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822B5-D4DD-4E91-AEE2-FA445AFF5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185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9778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441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240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6058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709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131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8565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4996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8690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238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6077-63B3-493E-B318-00233A77964A}" type="datetime1">
              <a:rPr lang="en-US" smtClean="0"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529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213F-AEC1-4398-9256-AC58C7CEE4C0}" type="datetime1">
              <a:rPr lang="en-US" smtClean="0"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928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8CC0E-604B-42CE-AAA3-A8AE52E4AED0}" type="datetime1">
              <a:rPr lang="en-US" smtClean="0"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358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CE5F-DA92-46BF-8C79-9DBAF1FE5F71}" type="datetime1">
              <a:rPr lang="en-US" smtClean="0"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37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23A03-06D3-4316-88CD-6D75C0176A6C}" type="datetime1">
              <a:rPr lang="en-US" smtClean="0"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08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50B54-A14B-455C-82C6-5E6A2CC72D71}" type="datetime1">
              <a:rPr lang="en-US" smtClean="0"/>
              <a:t>9/7/2019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683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85B82-FED4-4052-89A1-8E6DD52C3CA8}" type="datetime1">
              <a:rPr lang="en-US" smtClean="0"/>
              <a:t>9/7/2019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397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DD446-7EBC-4D13-9EA5-5ECAE7277DF4}" type="datetime1">
              <a:rPr lang="en-US" smtClean="0"/>
              <a:t>9/7/2019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52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25FEE-9134-45B3-857C-C9CD178F2472}" type="datetime1">
              <a:rPr lang="en-US" smtClean="0"/>
              <a:t>9/7/2019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28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C47CE-1AD8-4A5F-A1E8-2064E2883306}" type="datetime1">
              <a:rPr lang="en-US" smtClean="0"/>
              <a:t>9/7/2019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496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C48E6-CD87-4C51-8F58-D85ADD9F338B}" type="datetime1">
              <a:rPr lang="en-US" smtClean="0"/>
              <a:t>9/7/2019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24F77-F301-4E73-9740-FE3CCDDAE9CD}" type="datetime1">
              <a:rPr lang="en-US" smtClean="0"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293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John_Forbes_Nash_Jr.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n.wikipedia.org/wiki/A_Beautiful_Mind_(film)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15502" y="4629752"/>
            <a:ext cx="6583681" cy="2839453"/>
          </a:xfrm>
        </p:spPr>
        <p:txBody>
          <a:bodyPr>
            <a:normAutofit fontScale="90000"/>
          </a:bodyPr>
          <a:lstStyle/>
          <a:p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/>
              <a:t/>
            </a:r>
            <a:br>
              <a:rPr lang="en-GB" sz="2800" b="1" dirty="0"/>
            </a:br>
            <a:r>
              <a:rPr lang="en-GB" sz="2800" b="1" dirty="0" smtClean="0"/>
              <a:t>Introduction to Game Theory</a:t>
            </a:r>
            <a:br>
              <a:rPr lang="en-GB" sz="2800" b="1" dirty="0" smtClean="0"/>
            </a:br>
            <a:r>
              <a:rPr lang="en-GB" sz="2000" b="1" dirty="0" smtClean="0"/>
              <a:t>For </a:t>
            </a:r>
            <a:r>
              <a:rPr lang="en-GB" sz="2000" b="1" dirty="0" err="1" smtClean="0"/>
              <a:t>Ansal</a:t>
            </a:r>
            <a:r>
              <a:rPr lang="en-GB" sz="2000" b="1" dirty="0" smtClean="0"/>
              <a:t> University </a:t>
            </a:r>
            <a:r>
              <a:rPr lang="en-GB" sz="2000" b="1" dirty="0" smtClean="0"/>
              <a:t>UG</a:t>
            </a:r>
            <a:r>
              <a:rPr lang="en-GB" sz="2000" b="1" dirty="0" smtClean="0"/>
              <a:t> </a:t>
            </a:r>
            <a:r>
              <a:rPr lang="en-GB" sz="2000" b="1" dirty="0" smtClean="0"/>
              <a:t>students, September 2019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1800" dirty="0" smtClean="0"/>
              <a:t>Abhinay Muthoo</a:t>
            </a:r>
            <a:br>
              <a:rPr lang="en-GB" sz="1800" dirty="0" smtClean="0"/>
            </a:br>
            <a:r>
              <a:rPr lang="en-GB" sz="1800" i="1" dirty="0" smtClean="0"/>
              <a:t>University of Warwick</a:t>
            </a:r>
            <a:br>
              <a:rPr lang="en-GB" sz="1800" i="1" dirty="0" smtClean="0"/>
            </a:br>
            <a:r>
              <a:rPr lang="en-GB" sz="2700" b="1" dirty="0" smtClean="0"/>
              <a:t>Slides #1: Key Concepts and “Simultaneous-Move” Games with Examples.</a:t>
            </a:r>
            <a:br>
              <a:rPr lang="en-GB" sz="2700" b="1" dirty="0" smtClean="0"/>
            </a:b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/>
            </a:r>
            <a:br>
              <a:rPr lang="en-GB" sz="2800" dirty="0" smtClean="0"/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72429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89" y="266218"/>
            <a:ext cx="8976166" cy="1197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Nash Equilibrium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hlinkClick r:id="rId3"/>
              </a:rPr>
              <a:t>John F. Nash</a:t>
            </a:r>
            <a:r>
              <a:rPr lang="en-GB" sz="2400" dirty="0" smtClean="0"/>
              <a:t> – Nobel Prize in Economics, 1994.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hlinkClick r:id="rId4"/>
              </a:rPr>
              <a:t>Beautiful Mind</a:t>
            </a:r>
            <a:r>
              <a:rPr lang="en-GB" sz="2400" dirty="0" smtClean="0"/>
              <a:t>  - 2001 Blockbuster movie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What is the Nash Equilibrium (NE)?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Captures a notion of </a:t>
            </a:r>
            <a:r>
              <a:rPr lang="en-GB" sz="2400" b="1" dirty="0" smtClean="0"/>
              <a:t>stability</a:t>
            </a:r>
            <a:r>
              <a:rPr lang="en-GB" sz="2400" dirty="0" smtClean="0"/>
              <a:t> – stable outcomes. In what sense “stable”?: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dirty="0" smtClean="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00B050"/>
                </a:solidFill>
              </a:rPr>
              <a:t>An </a:t>
            </a:r>
            <a:r>
              <a:rPr lang="en-GB" sz="2400" b="1" dirty="0">
                <a:solidFill>
                  <a:srgbClr val="00B050"/>
                </a:solidFill>
              </a:rPr>
              <a:t>outcome is a Nash Equilibrium if </a:t>
            </a:r>
            <a:r>
              <a:rPr lang="en-GB" sz="2400" b="1" i="1" dirty="0">
                <a:solidFill>
                  <a:srgbClr val="00B050"/>
                </a:solidFill>
              </a:rPr>
              <a:t>no</a:t>
            </a:r>
            <a:r>
              <a:rPr lang="en-GB" sz="2400" b="1" dirty="0">
                <a:solidFill>
                  <a:srgbClr val="00B050"/>
                </a:solidFill>
              </a:rPr>
              <a:t> player has an </a:t>
            </a:r>
            <a:r>
              <a:rPr lang="en-GB" sz="2400" b="1" i="1" dirty="0">
                <a:solidFill>
                  <a:srgbClr val="00B050"/>
                </a:solidFill>
              </a:rPr>
              <a:t>incentive to cheat.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FF0000"/>
                </a:solidFill>
              </a:rPr>
              <a:t>More precisely, an outcome is a Nash Equilibrium if no player can </a:t>
            </a:r>
            <a:r>
              <a:rPr lang="en-GB" sz="2400" b="1" i="1" dirty="0" smtClean="0">
                <a:solidFill>
                  <a:srgbClr val="FF0000"/>
                </a:solidFill>
              </a:rPr>
              <a:t>unilaterally</a:t>
            </a:r>
            <a:r>
              <a:rPr lang="en-GB" sz="2400" b="1" dirty="0" smtClean="0">
                <a:solidFill>
                  <a:srgbClr val="FF0000"/>
                </a:solidFill>
              </a:rPr>
              <a:t> deviate (from it) </a:t>
            </a:r>
            <a:r>
              <a:rPr lang="en-GB" sz="2400" b="1" u="sng" dirty="0" smtClean="0">
                <a:solidFill>
                  <a:srgbClr val="FF0000"/>
                </a:solidFill>
              </a:rPr>
              <a:t>and</a:t>
            </a:r>
            <a:r>
              <a:rPr lang="en-GB" sz="2400" b="1" dirty="0" smtClean="0">
                <a:solidFill>
                  <a:srgbClr val="FF0000"/>
                </a:solidFill>
              </a:rPr>
              <a:t> be strictly better-off.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                        </a:t>
            </a:r>
          </a:p>
          <a:p>
            <a:endParaRPr lang="en-GB" sz="2400" dirty="0"/>
          </a:p>
          <a:p>
            <a:r>
              <a:rPr lang="en-GB" sz="2400" dirty="0"/>
              <a:t> </a:t>
            </a:r>
            <a:r>
              <a:rPr lang="en-GB" sz="2400" dirty="0" smtClean="0"/>
              <a:t>                        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endParaRPr lang="en-GB" sz="2400" dirty="0"/>
          </a:p>
          <a:p>
            <a:pPr>
              <a:defRPr/>
            </a:pPr>
            <a:endParaRPr lang="en-GB" sz="2400" dirty="0" smtClean="0"/>
          </a:p>
          <a:p>
            <a:pPr>
              <a:defRPr/>
            </a:pPr>
            <a:endParaRPr lang="en-GB" sz="2400" dirty="0"/>
          </a:p>
          <a:p>
            <a:pPr>
              <a:defRPr/>
            </a:pPr>
            <a:r>
              <a:rPr lang="en-GB" sz="2400" dirty="0"/>
              <a:t> 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pPr>
              <a:defRPr/>
            </a:pPr>
            <a:endParaRPr lang="en-GB" sz="2000" dirty="0"/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9/7/2019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331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4035" y="266218"/>
            <a:ext cx="574683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 smtClean="0"/>
          </a:p>
          <a:p>
            <a:pPr algn="ctr"/>
            <a:r>
              <a:rPr lang="en-GB" sz="2400" dirty="0"/>
              <a:t> </a:t>
            </a:r>
            <a:r>
              <a:rPr lang="en-GB" sz="2400" b="1" dirty="0" smtClean="0"/>
              <a:t>Nash and Muthoo</a:t>
            </a:r>
            <a:r>
              <a:rPr lang="en-GB" sz="2400" dirty="0" smtClean="0"/>
              <a:t>:                      </a:t>
            </a:r>
          </a:p>
          <a:p>
            <a:endParaRPr lang="en-GB" sz="2400" dirty="0"/>
          </a:p>
          <a:p>
            <a:r>
              <a:rPr lang="en-GB" sz="2400" dirty="0"/>
              <a:t> </a:t>
            </a:r>
            <a:r>
              <a:rPr lang="en-GB" sz="2400" dirty="0" smtClean="0"/>
              <a:t>                        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endParaRPr lang="en-GB" sz="2400" dirty="0"/>
          </a:p>
          <a:p>
            <a:pPr>
              <a:defRPr/>
            </a:pPr>
            <a:endParaRPr lang="en-GB" sz="2400" dirty="0" smtClean="0"/>
          </a:p>
          <a:p>
            <a:pPr>
              <a:defRPr/>
            </a:pPr>
            <a:endParaRPr lang="en-GB" sz="2400" dirty="0"/>
          </a:p>
          <a:p>
            <a:pPr>
              <a:defRPr/>
            </a:pPr>
            <a:r>
              <a:rPr lang="en-GB" sz="2400" dirty="0"/>
              <a:t> 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pPr>
              <a:defRPr/>
            </a:pPr>
            <a:endParaRPr lang="en-GB" sz="2000" dirty="0"/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9/7/2019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101" y="1680610"/>
            <a:ext cx="7818699" cy="4581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808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9205" y="1458410"/>
            <a:ext cx="7957595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0070C0"/>
                </a:solidFill>
              </a:rPr>
              <a:t>What is Game Theory?</a:t>
            </a:r>
          </a:p>
          <a:p>
            <a:endParaRPr lang="en-GB" dirty="0"/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Powerful Set of Tools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Applicable to (almost) any situation, be it economic, commercial, social or </a:t>
            </a:r>
            <a:r>
              <a:rPr lang="en-GB" sz="2000" dirty="0" smtClean="0"/>
              <a:t>political.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Involving </a:t>
            </a:r>
            <a:r>
              <a:rPr lang="en-GB" sz="2000" dirty="0"/>
              <a:t>two or more “players”, where a “player” can be an individual, a firm, any other organization or a  country.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i="1" dirty="0">
                <a:solidFill>
                  <a:srgbClr val="FF0000"/>
                </a:solidFill>
              </a:rPr>
              <a:t>Strategic</a:t>
            </a:r>
            <a:r>
              <a:rPr lang="en-GB" sz="2000" b="1" dirty="0">
                <a:solidFill>
                  <a:srgbClr val="FF0000"/>
                </a:solidFill>
              </a:rPr>
              <a:t> Decision </a:t>
            </a:r>
            <a:r>
              <a:rPr lang="en-GB" sz="2000" b="1" dirty="0" smtClean="0">
                <a:solidFill>
                  <a:srgbClr val="FF0000"/>
                </a:solidFill>
              </a:rPr>
              <a:t>Making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24B5-0856-4863-979A-D98D195829A3}" type="datetime1">
              <a:rPr lang="en-US" smtClean="0"/>
              <a:t>9/7/2019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00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9919" y="266218"/>
            <a:ext cx="8773610" cy="8710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.</a:t>
            </a:r>
            <a:endParaRPr lang="en-GB" sz="2000" dirty="0"/>
          </a:p>
          <a:p>
            <a:pPr algn="ctr"/>
            <a:endParaRPr lang="en-GB" sz="2800" b="1" dirty="0" smtClean="0">
              <a:solidFill>
                <a:srgbClr val="0070C0"/>
              </a:solidFill>
            </a:endParaRPr>
          </a:p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The Classic Economic Example: </a:t>
            </a:r>
          </a:p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Buyer-Seller Exchange 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400" dirty="0" smtClean="0"/>
              <a:t>One Buyer and One Seller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400" dirty="0" smtClean="0"/>
              <a:t>Mutually Beneficial Trade (</a:t>
            </a:r>
            <a:r>
              <a:rPr lang="en-GB" sz="2400" b="1" dirty="0" smtClean="0">
                <a:solidFill>
                  <a:srgbClr val="FF0000"/>
                </a:solidFill>
              </a:rPr>
              <a:t>Cooperation</a:t>
            </a:r>
            <a:r>
              <a:rPr lang="en-GB" sz="24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400" dirty="0" smtClean="0"/>
              <a:t>Terms of Trade – At What Price?  (</a:t>
            </a:r>
            <a:r>
              <a:rPr lang="en-GB" sz="2400" b="1" dirty="0" smtClean="0">
                <a:solidFill>
                  <a:srgbClr val="FF0000"/>
                </a:solidFill>
              </a:rPr>
              <a:t>Conflict</a:t>
            </a:r>
            <a:r>
              <a:rPr lang="en-GB" sz="24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400" dirty="0" smtClean="0"/>
              <a:t>Will they reach a deal or not? [</a:t>
            </a:r>
            <a:r>
              <a:rPr lang="en-GB" sz="2400" dirty="0" smtClean="0">
                <a:solidFill>
                  <a:srgbClr val="00B050"/>
                </a:solidFill>
              </a:rPr>
              <a:t>Efficiency?</a:t>
            </a:r>
            <a:r>
              <a:rPr lang="en-GB" sz="2400" dirty="0" smtClean="0"/>
              <a:t>]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400" dirty="0" smtClean="0"/>
              <a:t>And if they do, what the agreed terms?  [</a:t>
            </a:r>
            <a:r>
              <a:rPr lang="en-GB" sz="2400" dirty="0" smtClean="0">
                <a:solidFill>
                  <a:srgbClr val="00B050"/>
                </a:solidFill>
              </a:rPr>
              <a:t>Distribution?</a:t>
            </a:r>
            <a:r>
              <a:rPr lang="en-GB" sz="2400" dirty="0" smtClean="0"/>
              <a:t>]</a:t>
            </a:r>
          </a:p>
          <a:p>
            <a:pPr>
              <a:defRPr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/>
          </a:p>
          <a:p>
            <a:pPr>
              <a:defRPr/>
            </a:pPr>
            <a:endParaRPr lang="en-GB" sz="2400" dirty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pPr>
              <a:defRPr/>
            </a:pPr>
            <a:endParaRPr lang="en-GB" sz="2000" dirty="0"/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9/7/2019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12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1" y="-194921"/>
            <a:ext cx="803861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.</a:t>
            </a:r>
            <a:endParaRPr lang="en-GB" sz="2000" dirty="0"/>
          </a:p>
          <a:p>
            <a:pPr>
              <a:defRPr/>
            </a:pPr>
            <a:endParaRPr lang="en-GB" sz="2000" b="1" i="1" dirty="0" smtClean="0">
              <a:solidFill>
                <a:srgbClr val="0070C0"/>
              </a:solidFill>
            </a:endParaRPr>
          </a:p>
          <a:p>
            <a:pPr>
              <a:defRPr/>
            </a:pPr>
            <a:r>
              <a:rPr lang="en-GB" sz="2000" b="1" i="1" dirty="0" smtClean="0">
                <a:solidFill>
                  <a:srgbClr val="0070C0"/>
                </a:solidFill>
              </a:rPr>
              <a:t>Definition</a:t>
            </a:r>
            <a:r>
              <a:rPr lang="en-GB" sz="2000" dirty="0"/>
              <a:t>:  A “game” is any situation involving two or more “players” in which the “fate” of each player depends not only on her “actions” </a:t>
            </a:r>
            <a:r>
              <a:rPr lang="en-GB" sz="2000" b="1" dirty="0">
                <a:solidFill>
                  <a:srgbClr val="FF0000"/>
                </a:solidFill>
              </a:rPr>
              <a:t>but also on the actions of the other players.</a:t>
            </a:r>
            <a:endParaRPr lang="en-GB" sz="2000" dirty="0">
              <a:solidFill>
                <a:srgbClr val="FF0000"/>
              </a:solidFill>
            </a:endParaRPr>
          </a:p>
          <a:p>
            <a:pPr>
              <a:defRPr/>
            </a:pPr>
            <a:endParaRPr lang="en-GB" sz="2000" dirty="0"/>
          </a:p>
          <a:p>
            <a:pPr>
              <a:defRPr/>
            </a:pPr>
            <a:r>
              <a:rPr lang="en-GB" sz="2000" b="1" dirty="0"/>
              <a:t>Notes</a:t>
            </a:r>
            <a:r>
              <a:rPr lang="en-GB" sz="2000" dirty="0" smtClean="0"/>
              <a:t>:</a:t>
            </a:r>
          </a:p>
          <a:p>
            <a:pPr>
              <a:defRPr/>
            </a:pPr>
            <a:endParaRPr lang="en-GB" sz="2000" dirty="0"/>
          </a:p>
          <a:p>
            <a:pPr>
              <a:defRPr/>
            </a:pPr>
            <a:r>
              <a:rPr lang="en-GB" sz="2000" dirty="0"/>
              <a:t>1.      A “</a:t>
            </a:r>
            <a:r>
              <a:rPr lang="en-GB" sz="2000" i="1" dirty="0"/>
              <a:t>situation</a:t>
            </a:r>
            <a:r>
              <a:rPr lang="en-GB" sz="2000" dirty="0"/>
              <a:t>” can </a:t>
            </a:r>
            <a:r>
              <a:rPr lang="en-GB" sz="2000" dirty="0" smtClean="0"/>
              <a:t>be economic</a:t>
            </a:r>
            <a:r>
              <a:rPr lang="en-GB" sz="2000" dirty="0"/>
              <a:t>, </a:t>
            </a:r>
            <a:r>
              <a:rPr lang="en-GB" sz="2000" dirty="0" smtClean="0"/>
              <a:t>commercial social </a:t>
            </a:r>
            <a:r>
              <a:rPr lang="en-GB" sz="2000" dirty="0"/>
              <a:t>or political, etc</a:t>
            </a:r>
            <a:r>
              <a:rPr lang="en-GB" sz="2000" dirty="0" smtClean="0"/>
              <a:t>.</a:t>
            </a:r>
          </a:p>
          <a:p>
            <a:pPr>
              <a:defRPr/>
            </a:pPr>
            <a:endParaRPr lang="en-GB" sz="2000" dirty="0"/>
          </a:p>
          <a:p>
            <a:pPr>
              <a:defRPr/>
            </a:pPr>
            <a:r>
              <a:rPr lang="en-GB" sz="2000" dirty="0"/>
              <a:t>2.      A “</a:t>
            </a:r>
            <a:r>
              <a:rPr lang="en-GB" sz="2000" i="1" dirty="0"/>
              <a:t>player</a:t>
            </a:r>
            <a:r>
              <a:rPr lang="en-GB" sz="2000" dirty="0"/>
              <a:t>” can be </a:t>
            </a:r>
            <a:r>
              <a:rPr lang="en-GB" sz="2000" dirty="0" smtClean="0"/>
              <a:t>a </a:t>
            </a:r>
            <a:r>
              <a:rPr lang="en-GB" sz="2000" dirty="0"/>
              <a:t>person or a group such as a firm, a political party, a school, a country etc</a:t>
            </a:r>
            <a:r>
              <a:rPr lang="en-GB" sz="2000" dirty="0" smtClean="0"/>
              <a:t>.</a:t>
            </a:r>
          </a:p>
          <a:p>
            <a:pPr>
              <a:defRPr/>
            </a:pPr>
            <a:endParaRPr lang="en-GB" sz="2000" dirty="0"/>
          </a:p>
          <a:p>
            <a:pPr>
              <a:defRPr/>
            </a:pPr>
            <a:r>
              <a:rPr lang="en-GB" sz="2000" dirty="0"/>
              <a:t>3.      The “</a:t>
            </a:r>
            <a:r>
              <a:rPr lang="en-GB" sz="2000" i="1" dirty="0"/>
              <a:t>fate</a:t>
            </a:r>
            <a:r>
              <a:rPr lang="en-GB" sz="2000" dirty="0"/>
              <a:t>” of a player is what she cares about such as profit, happiness, winning an election, growth, money etc</a:t>
            </a:r>
            <a:r>
              <a:rPr lang="en-GB" sz="2000" dirty="0" smtClean="0"/>
              <a:t>.</a:t>
            </a:r>
          </a:p>
          <a:p>
            <a:pPr>
              <a:defRPr/>
            </a:pPr>
            <a:endParaRPr lang="en-GB" sz="2000" dirty="0"/>
          </a:p>
          <a:p>
            <a:pPr>
              <a:defRPr/>
            </a:pPr>
            <a:r>
              <a:rPr lang="en-GB" sz="2000" dirty="0"/>
              <a:t>4.      An “</a:t>
            </a:r>
            <a:r>
              <a:rPr lang="en-GB" sz="2000" i="1" dirty="0"/>
              <a:t>action</a:t>
            </a:r>
            <a:r>
              <a:rPr lang="en-GB" sz="2000" dirty="0"/>
              <a:t>” is a choice or a strategy.</a:t>
            </a:r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51AE5-3A96-4EAA-B225-E1317044F3C4}" type="datetime1">
              <a:rPr lang="en-US" smtClean="0"/>
              <a:t>9/7/2019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95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4035" y="266218"/>
            <a:ext cx="5746831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.</a:t>
            </a:r>
            <a:endParaRPr lang="en-GB" sz="2000" dirty="0"/>
          </a:p>
          <a:p>
            <a:pPr algn="ctr"/>
            <a:endParaRPr lang="en-GB" sz="2800" b="1" dirty="0" smtClean="0">
              <a:solidFill>
                <a:srgbClr val="0070C0"/>
              </a:solidFill>
            </a:endParaRPr>
          </a:p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Main Ingredients of a Game:</a:t>
            </a:r>
          </a:p>
          <a:p>
            <a:endParaRPr lang="en-GB" sz="2400" dirty="0"/>
          </a:p>
          <a:p>
            <a:pPr>
              <a:defRPr/>
            </a:pPr>
            <a:endParaRPr lang="en-GB" sz="2400" dirty="0" smtClean="0"/>
          </a:p>
          <a:p>
            <a:pPr>
              <a:defRPr/>
            </a:pPr>
            <a:r>
              <a:rPr lang="en-GB" sz="2400" dirty="0" smtClean="0"/>
              <a:t>1. Who </a:t>
            </a:r>
            <a:r>
              <a:rPr lang="en-GB" sz="2400" dirty="0"/>
              <a:t>are the </a:t>
            </a:r>
            <a:r>
              <a:rPr lang="en-GB" sz="2400" b="1" dirty="0">
                <a:solidFill>
                  <a:srgbClr val="FF0000"/>
                </a:solidFill>
              </a:rPr>
              <a:t>players</a:t>
            </a:r>
            <a:r>
              <a:rPr lang="en-GB" sz="2400" dirty="0"/>
              <a:t>?</a:t>
            </a:r>
          </a:p>
          <a:p>
            <a:pPr>
              <a:defRPr/>
            </a:pPr>
            <a:r>
              <a:rPr lang="en-GB" sz="2400" dirty="0"/>
              <a:t> </a:t>
            </a:r>
          </a:p>
          <a:p>
            <a:pPr>
              <a:defRPr/>
            </a:pPr>
            <a:endParaRPr lang="en-GB" sz="2400" dirty="0" smtClean="0"/>
          </a:p>
          <a:p>
            <a:pPr>
              <a:defRPr/>
            </a:pPr>
            <a:r>
              <a:rPr lang="en-GB" sz="2400" dirty="0" smtClean="0"/>
              <a:t>2</a:t>
            </a:r>
            <a:r>
              <a:rPr lang="en-GB" sz="2400" dirty="0"/>
              <a:t>. What </a:t>
            </a:r>
            <a:r>
              <a:rPr lang="en-GB" sz="2400" b="1" dirty="0">
                <a:solidFill>
                  <a:srgbClr val="FF0000"/>
                </a:solidFill>
              </a:rPr>
              <a:t>strategies</a:t>
            </a:r>
            <a:r>
              <a:rPr lang="en-GB" sz="2400" dirty="0"/>
              <a:t> does each player have?</a:t>
            </a:r>
          </a:p>
          <a:p>
            <a:pPr>
              <a:defRPr/>
            </a:pPr>
            <a:r>
              <a:rPr lang="en-GB" sz="2400" dirty="0"/>
              <a:t> </a:t>
            </a:r>
          </a:p>
          <a:p>
            <a:pPr>
              <a:defRPr/>
            </a:pPr>
            <a:endParaRPr lang="en-GB" sz="2400" dirty="0" smtClean="0"/>
          </a:p>
          <a:p>
            <a:pPr>
              <a:defRPr/>
            </a:pPr>
            <a:r>
              <a:rPr lang="en-GB" sz="2400" dirty="0" smtClean="0"/>
              <a:t>3. What </a:t>
            </a:r>
            <a:r>
              <a:rPr lang="en-GB" sz="2400" dirty="0"/>
              <a:t>are </a:t>
            </a:r>
            <a:r>
              <a:rPr lang="en-GB" sz="2400" dirty="0" smtClean="0"/>
              <a:t>the </a:t>
            </a:r>
            <a:r>
              <a:rPr lang="en-GB" sz="2400" b="1" dirty="0" smtClean="0">
                <a:solidFill>
                  <a:srgbClr val="FF0000"/>
                </a:solidFill>
              </a:rPr>
              <a:t>payoffs</a:t>
            </a:r>
            <a:r>
              <a:rPr lang="en-GB" sz="2400" b="1" dirty="0" smtClean="0"/>
              <a:t> </a:t>
            </a:r>
            <a:r>
              <a:rPr lang="en-GB" sz="2400" dirty="0" smtClean="0"/>
              <a:t>to each player?</a:t>
            </a:r>
            <a:endParaRPr lang="en-GB" sz="2400" dirty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pPr>
              <a:defRPr/>
            </a:pPr>
            <a:endParaRPr lang="en-GB" sz="2000" dirty="0"/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9/7/2019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28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620" y="-77139"/>
            <a:ext cx="8906719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.</a:t>
            </a:r>
            <a:endParaRPr lang="en-GB" sz="2000" dirty="0"/>
          </a:p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Prisoners’ Dilemma</a:t>
            </a:r>
          </a:p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(A classic game, with many applications; two players, each of whom has two strategies)</a:t>
            </a:r>
          </a:p>
          <a:p>
            <a:r>
              <a:rPr lang="en-GB" sz="2400" dirty="0" smtClean="0"/>
              <a:t>                                                               </a:t>
            </a:r>
          </a:p>
          <a:p>
            <a:r>
              <a:rPr lang="en-GB" sz="2400" dirty="0" smtClean="0"/>
              <a:t>   </a:t>
            </a:r>
            <a:r>
              <a:rPr lang="en-GB" b="1" i="1" dirty="0" smtClean="0"/>
              <a:t>C</a:t>
            </a:r>
            <a:r>
              <a:rPr lang="en-GB" b="1" dirty="0" smtClean="0"/>
              <a:t> = Cooperate						 </a:t>
            </a:r>
          </a:p>
          <a:p>
            <a:r>
              <a:rPr lang="en-GB" b="1" dirty="0" smtClean="0"/>
              <a:t>    </a:t>
            </a:r>
            <a:r>
              <a:rPr lang="en-GB" b="1" i="1" dirty="0" smtClean="0"/>
              <a:t>D</a:t>
            </a:r>
            <a:r>
              <a:rPr lang="en-GB" b="1" dirty="0" smtClean="0"/>
              <a:t> = Don’t Cooperate                </a:t>
            </a:r>
          </a:p>
          <a:p>
            <a:r>
              <a:rPr lang="en-GB" sz="2400" dirty="0" smtClean="0"/>
              <a:t>                                                                     </a:t>
            </a:r>
            <a:r>
              <a:rPr lang="en-GB" sz="2400" b="1" dirty="0" smtClean="0">
                <a:solidFill>
                  <a:srgbClr val="00B050"/>
                </a:solidFill>
              </a:rPr>
              <a:t>Bob:</a:t>
            </a:r>
            <a:r>
              <a:rPr lang="en-GB" sz="2400" dirty="0" smtClean="0"/>
              <a:t>   </a:t>
            </a:r>
            <a:endParaRPr lang="en-GB" sz="2400" dirty="0"/>
          </a:p>
          <a:p>
            <a:r>
              <a:rPr lang="en-GB" sz="2400" dirty="0" smtClean="0"/>
              <a:t>								</a:t>
            </a:r>
            <a:r>
              <a:rPr lang="en-GB" sz="2800" i="1" dirty="0" smtClean="0"/>
              <a:t>C </a:t>
            </a:r>
            <a:r>
              <a:rPr lang="en-GB" sz="2400" dirty="0" smtClean="0"/>
              <a:t>                               </a:t>
            </a:r>
            <a:r>
              <a:rPr lang="en-GB" sz="2800" i="1" dirty="0" smtClean="0"/>
              <a:t>D</a:t>
            </a:r>
            <a:endParaRPr lang="en-GB" sz="2800" i="1" dirty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                               </a:t>
            </a:r>
            <a:r>
              <a:rPr lang="en-GB" sz="2800" i="1" dirty="0" smtClean="0"/>
              <a:t>C </a:t>
            </a:r>
            <a:r>
              <a:rPr lang="en-GB" sz="2400" dirty="0" smtClean="0"/>
              <a:t>     </a:t>
            </a:r>
          </a:p>
          <a:p>
            <a:r>
              <a:rPr lang="en-GB" sz="2400" dirty="0" smtClean="0"/>
              <a:t>          </a:t>
            </a:r>
            <a:r>
              <a:rPr lang="en-GB" sz="2400" b="1" dirty="0" smtClean="0">
                <a:solidFill>
                  <a:srgbClr val="FF0000"/>
                </a:solidFill>
              </a:rPr>
              <a:t>Alice:</a:t>
            </a:r>
            <a:r>
              <a:rPr lang="en-GB" sz="2400" dirty="0" smtClean="0"/>
              <a:t>                                               </a:t>
            </a:r>
          </a:p>
          <a:p>
            <a:r>
              <a:rPr lang="en-GB" sz="2400" dirty="0" smtClean="0"/>
              <a:t>               </a:t>
            </a:r>
            <a:endParaRPr lang="en-GB" sz="2000" dirty="0" smtClean="0"/>
          </a:p>
          <a:p>
            <a:endParaRPr lang="en-GB" sz="2000" dirty="0"/>
          </a:p>
          <a:p>
            <a:pPr>
              <a:defRPr/>
            </a:pPr>
            <a:r>
              <a:rPr lang="en-GB" sz="2000" dirty="0" smtClean="0"/>
              <a:t>                                     </a:t>
            </a:r>
            <a:r>
              <a:rPr lang="en-GB" sz="2800" i="1" dirty="0" smtClean="0"/>
              <a:t>D</a:t>
            </a:r>
            <a:endParaRPr lang="en-GB" sz="2800" i="1" dirty="0"/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9/7/2019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408932"/>
              </p:ext>
            </p:extLst>
          </p:nvPr>
        </p:nvGraphicFramePr>
        <p:xfrm>
          <a:off x="2847372" y="2928394"/>
          <a:ext cx="4772628" cy="29689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6314"/>
                <a:gridCol w="2386314"/>
              </a:tblGrid>
              <a:tr h="1458411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r>
                        <a:rPr lang="en-GB" sz="2800" dirty="0" smtClean="0"/>
                        <a:t>        5, 5                   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     </a:t>
                      </a:r>
                      <a:r>
                        <a:rPr lang="en-GB" sz="2800" dirty="0" smtClean="0"/>
                        <a:t>  0, 8</a:t>
                      </a:r>
                      <a:endParaRPr lang="en-GB" sz="2800" dirty="0"/>
                    </a:p>
                  </a:txBody>
                  <a:tcPr/>
                </a:tc>
              </a:tr>
              <a:tr h="1510497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r>
                        <a:rPr lang="en-GB" sz="2800" dirty="0" smtClean="0"/>
                        <a:t>        8, 0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r>
                        <a:rPr lang="en-GB" smtClean="0"/>
                        <a:t>         </a:t>
                      </a:r>
                      <a:r>
                        <a:rPr lang="en-GB" sz="2800" smtClean="0"/>
                        <a:t>1, 1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810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620" y="-77139"/>
            <a:ext cx="8906719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.</a:t>
            </a:r>
            <a:endParaRPr lang="en-GB" sz="2000" dirty="0"/>
          </a:p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Price Competition</a:t>
            </a:r>
          </a:p>
          <a:p>
            <a:pPr algn="ctr"/>
            <a:endParaRPr lang="en-GB" sz="1600" b="1" dirty="0" smtClean="0">
              <a:solidFill>
                <a:srgbClr val="0070C0"/>
              </a:solidFill>
            </a:endParaRPr>
          </a:p>
          <a:p>
            <a:r>
              <a:rPr lang="en-GB" sz="2400" dirty="0" smtClean="0"/>
              <a:t>                                                               </a:t>
            </a:r>
          </a:p>
          <a:p>
            <a:r>
              <a:rPr lang="en-GB" sz="2400" dirty="0" smtClean="0"/>
              <a:t>   </a:t>
            </a:r>
            <a:r>
              <a:rPr lang="en-GB" b="1" i="1" dirty="0"/>
              <a:t>L</a:t>
            </a:r>
            <a:r>
              <a:rPr lang="en-GB" b="1" dirty="0" smtClean="0"/>
              <a:t> = Low Price						 </a:t>
            </a:r>
          </a:p>
          <a:p>
            <a:r>
              <a:rPr lang="en-GB" b="1" dirty="0" smtClean="0"/>
              <a:t>    </a:t>
            </a:r>
            <a:r>
              <a:rPr lang="en-GB" b="1" i="1" dirty="0"/>
              <a:t>H</a:t>
            </a:r>
            <a:r>
              <a:rPr lang="en-GB" b="1" dirty="0" smtClean="0"/>
              <a:t> = High Price                </a:t>
            </a:r>
          </a:p>
          <a:p>
            <a:r>
              <a:rPr lang="en-GB" sz="2400" dirty="0" smtClean="0"/>
              <a:t>                                                                     </a:t>
            </a:r>
            <a:r>
              <a:rPr lang="en-GB" sz="2400" b="1" dirty="0" smtClean="0">
                <a:solidFill>
                  <a:srgbClr val="00B050"/>
                </a:solidFill>
              </a:rPr>
              <a:t>Pepsi:</a:t>
            </a:r>
            <a:r>
              <a:rPr lang="en-GB" sz="2400" dirty="0" smtClean="0"/>
              <a:t>   </a:t>
            </a:r>
            <a:endParaRPr lang="en-GB" sz="2400" dirty="0"/>
          </a:p>
          <a:p>
            <a:r>
              <a:rPr lang="en-GB" sz="2400" dirty="0" smtClean="0"/>
              <a:t>								</a:t>
            </a:r>
            <a:r>
              <a:rPr lang="en-GB" sz="2800" i="1" dirty="0"/>
              <a:t>L</a:t>
            </a:r>
            <a:r>
              <a:rPr lang="en-GB" sz="2800" i="1" dirty="0" smtClean="0"/>
              <a:t> </a:t>
            </a:r>
            <a:r>
              <a:rPr lang="en-GB" sz="2400" dirty="0" smtClean="0"/>
              <a:t>                               </a:t>
            </a:r>
            <a:r>
              <a:rPr lang="en-GB" sz="2800" i="1" dirty="0"/>
              <a:t>H</a:t>
            </a:r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                               </a:t>
            </a:r>
            <a:r>
              <a:rPr lang="en-GB" sz="2800" i="1" dirty="0"/>
              <a:t>L</a:t>
            </a:r>
            <a:r>
              <a:rPr lang="en-GB" sz="2800" i="1" dirty="0" smtClean="0"/>
              <a:t> </a:t>
            </a:r>
            <a:r>
              <a:rPr lang="en-GB" sz="2400" dirty="0" smtClean="0"/>
              <a:t>     </a:t>
            </a:r>
          </a:p>
          <a:p>
            <a:r>
              <a:rPr lang="en-GB" sz="2400" dirty="0" smtClean="0"/>
              <a:t>          </a:t>
            </a:r>
            <a:r>
              <a:rPr lang="en-GB" sz="2400" b="1" dirty="0" smtClean="0">
                <a:solidFill>
                  <a:srgbClr val="FF0000"/>
                </a:solidFill>
              </a:rPr>
              <a:t>Coke:</a:t>
            </a:r>
            <a:r>
              <a:rPr lang="en-GB" sz="2400" dirty="0" smtClean="0"/>
              <a:t>                                               </a:t>
            </a:r>
          </a:p>
          <a:p>
            <a:r>
              <a:rPr lang="en-GB" sz="2400" dirty="0" smtClean="0"/>
              <a:t>               </a:t>
            </a:r>
            <a:endParaRPr lang="en-GB" sz="2000" dirty="0" smtClean="0"/>
          </a:p>
          <a:p>
            <a:endParaRPr lang="en-GB" sz="2000" dirty="0"/>
          </a:p>
          <a:p>
            <a:pPr>
              <a:defRPr/>
            </a:pPr>
            <a:r>
              <a:rPr lang="en-GB" sz="2000" dirty="0" smtClean="0"/>
              <a:t>                                     </a:t>
            </a:r>
            <a:r>
              <a:rPr lang="en-GB" sz="2800" i="1" dirty="0"/>
              <a:t>H</a:t>
            </a:r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9/7/2019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02483"/>
              </p:ext>
            </p:extLst>
          </p:nvPr>
        </p:nvGraphicFramePr>
        <p:xfrm>
          <a:off x="2847372" y="2928394"/>
          <a:ext cx="4772628" cy="29689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6314"/>
                <a:gridCol w="2386314"/>
              </a:tblGrid>
              <a:tr h="1458411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r>
                        <a:rPr lang="en-GB" sz="2800" dirty="0" smtClean="0"/>
                        <a:t>        2, 2                   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     </a:t>
                      </a:r>
                      <a:r>
                        <a:rPr lang="en-GB" sz="2800" dirty="0" smtClean="0"/>
                        <a:t>  5, 1</a:t>
                      </a:r>
                      <a:endParaRPr lang="en-GB" sz="2800" dirty="0"/>
                    </a:p>
                  </a:txBody>
                  <a:tcPr/>
                </a:tc>
              </a:tr>
              <a:tr h="1510497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r>
                        <a:rPr lang="en-GB" sz="2800" dirty="0" smtClean="0"/>
                        <a:t>        1, 5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         </a:t>
                      </a:r>
                      <a:r>
                        <a:rPr lang="en-GB" sz="2800" dirty="0" smtClean="0"/>
                        <a:t>4, 4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368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620" y="-77139"/>
            <a:ext cx="8906719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.</a:t>
            </a:r>
            <a:endParaRPr lang="en-GB" sz="2000" dirty="0"/>
          </a:p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Battle of Sexes</a:t>
            </a:r>
          </a:p>
          <a:p>
            <a:pPr algn="ctr"/>
            <a:endParaRPr lang="en-GB" sz="1600" b="1" dirty="0" smtClean="0">
              <a:solidFill>
                <a:srgbClr val="0070C0"/>
              </a:solidFill>
            </a:endParaRPr>
          </a:p>
          <a:p>
            <a:r>
              <a:rPr lang="en-GB" sz="2400" dirty="0" smtClean="0"/>
              <a:t>                                                               </a:t>
            </a:r>
          </a:p>
          <a:p>
            <a:r>
              <a:rPr lang="en-GB" sz="2400" dirty="0" smtClean="0"/>
              <a:t>   </a:t>
            </a:r>
            <a:r>
              <a:rPr lang="en-GB" b="1" i="1" dirty="0" smtClean="0"/>
              <a:t>C</a:t>
            </a:r>
            <a:r>
              <a:rPr lang="en-GB" b="1" dirty="0" smtClean="0"/>
              <a:t> = Colosseum						 </a:t>
            </a:r>
          </a:p>
          <a:p>
            <a:r>
              <a:rPr lang="en-GB" b="1" dirty="0" smtClean="0"/>
              <a:t>    </a:t>
            </a:r>
            <a:r>
              <a:rPr lang="en-GB" b="1" i="1" dirty="0" smtClean="0"/>
              <a:t>B</a:t>
            </a:r>
            <a:r>
              <a:rPr lang="en-GB" b="1" dirty="0" smtClean="0"/>
              <a:t> = Ballet                </a:t>
            </a:r>
          </a:p>
          <a:p>
            <a:r>
              <a:rPr lang="en-GB" sz="2400" dirty="0" smtClean="0"/>
              <a:t>                                                                     </a:t>
            </a:r>
            <a:r>
              <a:rPr lang="en-GB" sz="2400" b="1" dirty="0" smtClean="0">
                <a:solidFill>
                  <a:srgbClr val="00B050"/>
                </a:solidFill>
              </a:rPr>
              <a:t>Romeo:</a:t>
            </a:r>
            <a:r>
              <a:rPr lang="en-GB" sz="2400" dirty="0" smtClean="0"/>
              <a:t>   </a:t>
            </a:r>
            <a:endParaRPr lang="en-GB" sz="2400" dirty="0"/>
          </a:p>
          <a:p>
            <a:r>
              <a:rPr lang="en-GB" sz="2400" dirty="0" smtClean="0"/>
              <a:t>								</a:t>
            </a:r>
            <a:r>
              <a:rPr lang="en-GB" sz="2800" i="1" dirty="0"/>
              <a:t>C</a:t>
            </a:r>
            <a:r>
              <a:rPr lang="en-GB" sz="2400" dirty="0" smtClean="0"/>
              <a:t>                               </a:t>
            </a:r>
            <a:r>
              <a:rPr lang="en-GB" sz="2800" i="1" dirty="0"/>
              <a:t>B</a:t>
            </a:r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                               </a:t>
            </a:r>
            <a:r>
              <a:rPr lang="en-GB" sz="2800" i="1" dirty="0" smtClean="0"/>
              <a:t>C </a:t>
            </a:r>
            <a:r>
              <a:rPr lang="en-GB" sz="2400" dirty="0" smtClean="0"/>
              <a:t>     </a:t>
            </a:r>
          </a:p>
          <a:p>
            <a:r>
              <a:rPr lang="en-GB" sz="2400" dirty="0" smtClean="0"/>
              <a:t>          </a:t>
            </a:r>
          </a:p>
          <a:p>
            <a:endParaRPr lang="en-GB" sz="2400" b="1" dirty="0">
              <a:solidFill>
                <a:srgbClr val="FF0000"/>
              </a:solidFill>
            </a:endParaRPr>
          </a:p>
          <a:p>
            <a:r>
              <a:rPr lang="en-GB" sz="2400" b="1" dirty="0" smtClean="0">
                <a:solidFill>
                  <a:srgbClr val="FF0000"/>
                </a:solidFill>
              </a:rPr>
              <a:t>             Juliet:</a:t>
            </a:r>
            <a:r>
              <a:rPr lang="en-GB" sz="2400" dirty="0" smtClean="0"/>
              <a:t>  </a:t>
            </a:r>
          </a:p>
          <a:p>
            <a:r>
              <a:rPr lang="en-GB" sz="2400" dirty="0" smtClean="0"/>
              <a:t>                                        </a:t>
            </a:r>
          </a:p>
          <a:p>
            <a:r>
              <a:rPr lang="en-GB" sz="2400" dirty="0" smtClean="0"/>
              <a:t>              </a:t>
            </a:r>
            <a:r>
              <a:rPr lang="en-GB" sz="2000" dirty="0" smtClean="0"/>
              <a:t>                    </a:t>
            </a:r>
            <a:r>
              <a:rPr lang="en-GB" sz="2800" i="1" dirty="0" smtClean="0"/>
              <a:t>B </a:t>
            </a:r>
            <a:r>
              <a:rPr lang="en-GB" sz="2000" dirty="0" smtClean="0"/>
              <a:t>              </a:t>
            </a:r>
          </a:p>
          <a:p>
            <a:pPr>
              <a:defRPr/>
            </a:pPr>
            <a:r>
              <a:rPr lang="en-GB" sz="2000" i="1" dirty="0"/>
              <a:t> </a:t>
            </a:r>
            <a:r>
              <a:rPr lang="en-GB" sz="2000" i="1" dirty="0" smtClean="0"/>
              <a:t>                                   </a:t>
            </a:r>
            <a:endParaRPr lang="en-GB" sz="2800" i="1" dirty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9/7/2019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076093"/>
              </p:ext>
            </p:extLst>
          </p:nvPr>
        </p:nvGraphicFramePr>
        <p:xfrm>
          <a:off x="2847372" y="2812649"/>
          <a:ext cx="4772628" cy="30846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6314"/>
                <a:gridCol w="2386314"/>
              </a:tblGrid>
              <a:tr h="1574157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r>
                        <a:rPr lang="en-GB" sz="2800" dirty="0" smtClean="0"/>
                        <a:t>        2, 3                   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     </a:t>
                      </a:r>
                      <a:r>
                        <a:rPr lang="en-GB" sz="2800" dirty="0" smtClean="0"/>
                        <a:t>  0, 0</a:t>
                      </a:r>
                      <a:endParaRPr lang="en-GB" sz="2800" dirty="0"/>
                    </a:p>
                  </a:txBody>
                  <a:tcPr/>
                </a:tc>
              </a:tr>
              <a:tr h="1510497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r>
                        <a:rPr lang="en-GB" sz="2800" dirty="0" smtClean="0"/>
                        <a:t>        0, 0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        </a:t>
                      </a:r>
                      <a:r>
                        <a:rPr lang="en-GB" sz="2800" dirty="0" smtClean="0"/>
                        <a:t>3, 2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338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3068" y="266218"/>
            <a:ext cx="8715737" cy="9756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Nash Demand Game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Two Players:   A and  B.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Strategies: Each player chooses – or </a:t>
            </a:r>
            <a:r>
              <a:rPr lang="en-GB" sz="2400" b="1" i="1" dirty="0" smtClean="0">
                <a:solidFill>
                  <a:srgbClr val="FF0000"/>
                </a:solidFill>
              </a:rPr>
              <a:t>demands</a:t>
            </a:r>
            <a:r>
              <a:rPr lang="en-GB" sz="2400" dirty="0" smtClean="0"/>
              <a:t> -  how much of the £100 she wants – so states a number between £0 and £100.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Choices are made “simultaneously”.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Payoffs: If the sum of the two demands exceeds £100, each player gets nothing. But if the sum of the demands is less than or equal to £100, then each gets what they respectively demanded.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endParaRPr lang="en-GB" sz="2400" dirty="0"/>
          </a:p>
          <a:p>
            <a:pPr>
              <a:defRPr/>
            </a:pPr>
            <a:endParaRPr lang="en-GB" sz="2400" dirty="0" smtClean="0"/>
          </a:p>
          <a:p>
            <a:pPr>
              <a:defRPr/>
            </a:pPr>
            <a:endParaRPr lang="en-GB" sz="2400" dirty="0"/>
          </a:p>
          <a:p>
            <a:pPr>
              <a:defRPr/>
            </a:pPr>
            <a:r>
              <a:rPr lang="en-GB" sz="2400" dirty="0"/>
              <a:t> 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pPr>
              <a:defRPr/>
            </a:pPr>
            <a:endParaRPr lang="en-GB" sz="2000" dirty="0"/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9/7/2019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788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489</Words>
  <Application>Microsoft Office PowerPoint</Application>
  <PresentationFormat>On-screen Show (4:3)</PresentationFormat>
  <Paragraphs>243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  Introduction to Game Theory For Ansal University UG students, September 2019 Abhinay Muthoo University of Warwick Slides #1: Key Concepts and “Simultaneous-Move” Games with Examples.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Creative Triangle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Deev Vadher</dc:creator>
  <cp:lastModifiedBy>Abhinay Muthoo</cp:lastModifiedBy>
  <cp:revision>47</cp:revision>
  <dcterms:created xsi:type="dcterms:W3CDTF">2016-11-07T12:29:05Z</dcterms:created>
  <dcterms:modified xsi:type="dcterms:W3CDTF">2019-09-07T09:06:23Z</dcterms:modified>
</cp:coreProperties>
</file>