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notesMasterIdLst>
    <p:notesMasterId r:id="rId27"/>
  </p:notesMasterIdLst>
  <p:sldIdLst>
    <p:sldId id="256" r:id="rId2"/>
    <p:sldId id="258" r:id="rId3"/>
    <p:sldId id="257" r:id="rId4"/>
    <p:sldId id="259" r:id="rId5"/>
    <p:sldId id="260" r:id="rId6"/>
    <p:sldId id="264" r:id="rId7"/>
    <p:sldId id="261" r:id="rId8"/>
    <p:sldId id="267" r:id="rId9"/>
    <p:sldId id="275" r:id="rId10"/>
    <p:sldId id="262" r:id="rId11"/>
    <p:sldId id="276" r:id="rId12"/>
    <p:sldId id="265" r:id="rId13"/>
    <p:sldId id="277" r:id="rId14"/>
    <p:sldId id="278" r:id="rId15"/>
    <p:sldId id="282" r:id="rId16"/>
    <p:sldId id="269" r:id="rId17"/>
    <p:sldId id="268" r:id="rId18"/>
    <p:sldId id="272" r:id="rId19"/>
    <p:sldId id="273" r:id="rId20"/>
    <p:sldId id="283" r:id="rId21"/>
    <p:sldId id="263" r:id="rId22"/>
    <p:sldId id="274" r:id="rId23"/>
    <p:sldId id="279" r:id="rId24"/>
    <p:sldId id="271"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861" autoAdjust="0"/>
  </p:normalViewPr>
  <p:slideViewPr>
    <p:cSldViewPr snapToGrid="0">
      <p:cViewPr varScale="1">
        <p:scale>
          <a:sx n="55" d="100"/>
          <a:sy n="55" d="100"/>
        </p:scale>
        <p:origin x="109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5C4CD7-EBC1-48EF-805C-C3388C0E59CD}"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A5C25720-1819-4E6B-9FED-D7A96A08AA68}">
      <dgm:prSet/>
      <dgm:spPr/>
      <dgm:t>
        <a:bodyPr/>
        <a:lstStyle/>
        <a:p>
          <a:r>
            <a:rPr lang="en-GB"/>
            <a:t>The effect of adapting economically oriented measurement </a:t>
          </a:r>
          <a:endParaRPr lang="en-US"/>
        </a:p>
      </dgm:t>
    </dgm:pt>
    <dgm:pt modelId="{F7E46047-612B-4FA7-8CE5-A05BBC733DFC}" type="parTrans" cxnId="{FCB35E09-3040-47E2-AE11-F09784A7811C}">
      <dgm:prSet/>
      <dgm:spPr/>
      <dgm:t>
        <a:bodyPr/>
        <a:lstStyle/>
        <a:p>
          <a:endParaRPr lang="en-US"/>
        </a:p>
      </dgm:t>
    </dgm:pt>
    <dgm:pt modelId="{974268D8-DABE-4DA1-A8C1-65DDAADB96DE}" type="sibTrans" cxnId="{FCB35E09-3040-47E2-AE11-F09784A7811C}">
      <dgm:prSet/>
      <dgm:spPr/>
      <dgm:t>
        <a:bodyPr/>
        <a:lstStyle/>
        <a:p>
          <a:endParaRPr lang="en-US"/>
        </a:p>
      </dgm:t>
    </dgm:pt>
    <dgm:pt modelId="{A273459B-70F5-49DA-A449-DFA5445F019D}">
      <dgm:prSet/>
      <dgm:spPr/>
      <dgm:t>
        <a:bodyPr/>
        <a:lstStyle/>
        <a:p>
          <a:r>
            <a:rPr lang="en-GB"/>
            <a:t>The effect of variability amongst target population </a:t>
          </a:r>
          <a:endParaRPr lang="en-US"/>
        </a:p>
      </dgm:t>
    </dgm:pt>
    <dgm:pt modelId="{5B4EAC42-6297-41E2-BD53-ED1B6CDB0C5A}" type="parTrans" cxnId="{5823B9E4-3CDF-4931-A917-188C7F620F68}">
      <dgm:prSet/>
      <dgm:spPr/>
      <dgm:t>
        <a:bodyPr/>
        <a:lstStyle/>
        <a:p>
          <a:endParaRPr lang="en-US"/>
        </a:p>
      </dgm:t>
    </dgm:pt>
    <dgm:pt modelId="{BA14A40D-782A-4869-B757-4524AD403883}" type="sibTrans" cxnId="{5823B9E4-3CDF-4931-A917-188C7F620F68}">
      <dgm:prSet/>
      <dgm:spPr/>
      <dgm:t>
        <a:bodyPr/>
        <a:lstStyle/>
        <a:p>
          <a:endParaRPr lang="en-US"/>
        </a:p>
      </dgm:t>
    </dgm:pt>
    <dgm:pt modelId="{2432CFDB-280F-4259-8B41-B7B3A28AC0A0}">
      <dgm:prSet/>
      <dgm:spPr/>
      <dgm:t>
        <a:bodyPr/>
        <a:lstStyle/>
        <a:p>
          <a:r>
            <a:rPr lang="en-GB"/>
            <a:t>The effect of exploiting the subjective experiences of care leavers</a:t>
          </a:r>
          <a:endParaRPr lang="en-US"/>
        </a:p>
      </dgm:t>
    </dgm:pt>
    <dgm:pt modelId="{5C8ED488-58F3-4322-BF93-505F5494FAF8}" type="parTrans" cxnId="{00CF6F58-3E62-4F05-BDC2-86E8B15C92F5}">
      <dgm:prSet/>
      <dgm:spPr/>
      <dgm:t>
        <a:bodyPr/>
        <a:lstStyle/>
        <a:p>
          <a:endParaRPr lang="en-US"/>
        </a:p>
      </dgm:t>
    </dgm:pt>
    <dgm:pt modelId="{4FDDBBC0-584B-45A6-BC3A-1428B703502C}" type="sibTrans" cxnId="{00CF6F58-3E62-4F05-BDC2-86E8B15C92F5}">
      <dgm:prSet/>
      <dgm:spPr/>
      <dgm:t>
        <a:bodyPr/>
        <a:lstStyle/>
        <a:p>
          <a:endParaRPr lang="en-US"/>
        </a:p>
      </dgm:t>
    </dgm:pt>
    <dgm:pt modelId="{ADAEB88A-B8FA-4583-8939-863C76B949C4}" type="pres">
      <dgm:prSet presAssocID="{335C4CD7-EBC1-48EF-805C-C3388C0E59CD}" presName="outerComposite" presStyleCnt="0">
        <dgm:presLayoutVars>
          <dgm:chMax val="5"/>
          <dgm:dir/>
          <dgm:resizeHandles val="exact"/>
        </dgm:presLayoutVars>
      </dgm:prSet>
      <dgm:spPr/>
    </dgm:pt>
    <dgm:pt modelId="{EC6EFAEC-1538-43D8-ACAA-8E90FBF36B04}" type="pres">
      <dgm:prSet presAssocID="{335C4CD7-EBC1-48EF-805C-C3388C0E59CD}" presName="dummyMaxCanvas" presStyleCnt="0">
        <dgm:presLayoutVars/>
      </dgm:prSet>
      <dgm:spPr/>
    </dgm:pt>
    <dgm:pt modelId="{2D696F09-8B72-43FF-A48F-CA25BDE64738}" type="pres">
      <dgm:prSet presAssocID="{335C4CD7-EBC1-48EF-805C-C3388C0E59CD}" presName="ThreeNodes_1" presStyleLbl="node1" presStyleIdx="0" presStyleCnt="3">
        <dgm:presLayoutVars>
          <dgm:bulletEnabled val="1"/>
        </dgm:presLayoutVars>
      </dgm:prSet>
      <dgm:spPr/>
    </dgm:pt>
    <dgm:pt modelId="{6560C6D1-5AF4-458E-AA5A-7525687D1787}" type="pres">
      <dgm:prSet presAssocID="{335C4CD7-EBC1-48EF-805C-C3388C0E59CD}" presName="ThreeNodes_2" presStyleLbl="node1" presStyleIdx="1" presStyleCnt="3">
        <dgm:presLayoutVars>
          <dgm:bulletEnabled val="1"/>
        </dgm:presLayoutVars>
      </dgm:prSet>
      <dgm:spPr/>
    </dgm:pt>
    <dgm:pt modelId="{442E16E5-C1E4-4EE4-B93E-EC008B5C9C5D}" type="pres">
      <dgm:prSet presAssocID="{335C4CD7-EBC1-48EF-805C-C3388C0E59CD}" presName="ThreeNodes_3" presStyleLbl="node1" presStyleIdx="2" presStyleCnt="3">
        <dgm:presLayoutVars>
          <dgm:bulletEnabled val="1"/>
        </dgm:presLayoutVars>
      </dgm:prSet>
      <dgm:spPr/>
    </dgm:pt>
    <dgm:pt modelId="{41FC2BBE-74BF-4BC2-8EF7-FFBD99C9DC0E}" type="pres">
      <dgm:prSet presAssocID="{335C4CD7-EBC1-48EF-805C-C3388C0E59CD}" presName="ThreeConn_1-2" presStyleLbl="fgAccFollowNode1" presStyleIdx="0" presStyleCnt="2">
        <dgm:presLayoutVars>
          <dgm:bulletEnabled val="1"/>
        </dgm:presLayoutVars>
      </dgm:prSet>
      <dgm:spPr/>
    </dgm:pt>
    <dgm:pt modelId="{1534A0EF-4A08-45DE-A084-9C25C6242C63}" type="pres">
      <dgm:prSet presAssocID="{335C4CD7-EBC1-48EF-805C-C3388C0E59CD}" presName="ThreeConn_2-3" presStyleLbl="fgAccFollowNode1" presStyleIdx="1" presStyleCnt="2">
        <dgm:presLayoutVars>
          <dgm:bulletEnabled val="1"/>
        </dgm:presLayoutVars>
      </dgm:prSet>
      <dgm:spPr/>
    </dgm:pt>
    <dgm:pt modelId="{A15BBA0C-11A7-44BA-9923-59A088E6FC3C}" type="pres">
      <dgm:prSet presAssocID="{335C4CD7-EBC1-48EF-805C-C3388C0E59CD}" presName="ThreeNodes_1_text" presStyleLbl="node1" presStyleIdx="2" presStyleCnt="3">
        <dgm:presLayoutVars>
          <dgm:bulletEnabled val="1"/>
        </dgm:presLayoutVars>
      </dgm:prSet>
      <dgm:spPr/>
    </dgm:pt>
    <dgm:pt modelId="{C467FC9B-071B-496F-84EC-4F7DA624ED3F}" type="pres">
      <dgm:prSet presAssocID="{335C4CD7-EBC1-48EF-805C-C3388C0E59CD}" presName="ThreeNodes_2_text" presStyleLbl="node1" presStyleIdx="2" presStyleCnt="3">
        <dgm:presLayoutVars>
          <dgm:bulletEnabled val="1"/>
        </dgm:presLayoutVars>
      </dgm:prSet>
      <dgm:spPr/>
    </dgm:pt>
    <dgm:pt modelId="{052ABCE6-ED07-4668-9EFD-896ACBC6F53D}" type="pres">
      <dgm:prSet presAssocID="{335C4CD7-EBC1-48EF-805C-C3388C0E59CD}" presName="ThreeNodes_3_text" presStyleLbl="node1" presStyleIdx="2" presStyleCnt="3">
        <dgm:presLayoutVars>
          <dgm:bulletEnabled val="1"/>
        </dgm:presLayoutVars>
      </dgm:prSet>
      <dgm:spPr/>
    </dgm:pt>
  </dgm:ptLst>
  <dgm:cxnLst>
    <dgm:cxn modelId="{FCB35E09-3040-47E2-AE11-F09784A7811C}" srcId="{335C4CD7-EBC1-48EF-805C-C3388C0E59CD}" destId="{A5C25720-1819-4E6B-9FED-D7A96A08AA68}" srcOrd="0" destOrd="0" parTransId="{F7E46047-612B-4FA7-8CE5-A05BBC733DFC}" sibTransId="{974268D8-DABE-4DA1-A8C1-65DDAADB96DE}"/>
    <dgm:cxn modelId="{C122E120-6D60-41A9-8E75-811605D04F14}" type="presOf" srcId="{335C4CD7-EBC1-48EF-805C-C3388C0E59CD}" destId="{ADAEB88A-B8FA-4583-8939-863C76B949C4}" srcOrd="0" destOrd="0" presId="urn:microsoft.com/office/officeart/2005/8/layout/vProcess5"/>
    <dgm:cxn modelId="{918A935E-B5C3-431A-9240-F50E56C1AEA8}" type="presOf" srcId="{A273459B-70F5-49DA-A449-DFA5445F019D}" destId="{6560C6D1-5AF4-458E-AA5A-7525687D1787}" srcOrd="0" destOrd="0" presId="urn:microsoft.com/office/officeart/2005/8/layout/vProcess5"/>
    <dgm:cxn modelId="{2CE2B360-C51F-462F-845C-0E0DA5EA2AC4}" type="presOf" srcId="{A5C25720-1819-4E6B-9FED-D7A96A08AA68}" destId="{A15BBA0C-11A7-44BA-9923-59A088E6FC3C}" srcOrd="1" destOrd="0" presId="urn:microsoft.com/office/officeart/2005/8/layout/vProcess5"/>
    <dgm:cxn modelId="{00CF6F58-3E62-4F05-BDC2-86E8B15C92F5}" srcId="{335C4CD7-EBC1-48EF-805C-C3388C0E59CD}" destId="{2432CFDB-280F-4259-8B41-B7B3A28AC0A0}" srcOrd="2" destOrd="0" parTransId="{5C8ED488-58F3-4322-BF93-505F5494FAF8}" sibTransId="{4FDDBBC0-584B-45A6-BC3A-1428B703502C}"/>
    <dgm:cxn modelId="{CF472459-4BE8-4AC4-AB76-BFE4FD976C18}" type="presOf" srcId="{BA14A40D-782A-4869-B757-4524AD403883}" destId="{1534A0EF-4A08-45DE-A084-9C25C6242C63}" srcOrd="0" destOrd="0" presId="urn:microsoft.com/office/officeart/2005/8/layout/vProcess5"/>
    <dgm:cxn modelId="{062F6B89-34BF-409D-ACC2-828415213ED8}" type="presOf" srcId="{A273459B-70F5-49DA-A449-DFA5445F019D}" destId="{C467FC9B-071B-496F-84EC-4F7DA624ED3F}" srcOrd="1" destOrd="0" presId="urn:microsoft.com/office/officeart/2005/8/layout/vProcess5"/>
    <dgm:cxn modelId="{B2C587CA-4F78-4E16-AB57-BC6B4AA3DF82}" type="presOf" srcId="{974268D8-DABE-4DA1-A8C1-65DDAADB96DE}" destId="{41FC2BBE-74BF-4BC2-8EF7-FFBD99C9DC0E}" srcOrd="0" destOrd="0" presId="urn:microsoft.com/office/officeart/2005/8/layout/vProcess5"/>
    <dgm:cxn modelId="{3301BCE0-A043-4DF8-A2EA-787DBCC763AE}" type="presOf" srcId="{2432CFDB-280F-4259-8B41-B7B3A28AC0A0}" destId="{442E16E5-C1E4-4EE4-B93E-EC008B5C9C5D}" srcOrd="0" destOrd="0" presId="urn:microsoft.com/office/officeart/2005/8/layout/vProcess5"/>
    <dgm:cxn modelId="{5823B9E4-3CDF-4931-A917-188C7F620F68}" srcId="{335C4CD7-EBC1-48EF-805C-C3388C0E59CD}" destId="{A273459B-70F5-49DA-A449-DFA5445F019D}" srcOrd="1" destOrd="0" parTransId="{5B4EAC42-6297-41E2-BD53-ED1B6CDB0C5A}" sibTransId="{BA14A40D-782A-4869-B757-4524AD403883}"/>
    <dgm:cxn modelId="{E5145FEE-1AFC-415F-AAF8-ABEF434FCEE3}" type="presOf" srcId="{A5C25720-1819-4E6B-9FED-D7A96A08AA68}" destId="{2D696F09-8B72-43FF-A48F-CA25BDE64738}" srcOrd="0" destOrd="0" presId="urn:microsoft.com/office/officeart/2005/8/layout/vProcess5"/>
    <dgm:cxn modelId="{941286F7-8498-4AED-89D1-A8C150DE9521}" type="presOf" srcId="{2432CFDB-280F-4259-8B41-B7B3A28AC0A0}" destId="{052ABCE6-ED07-4668-9EFD-896ACBC6F53D}" srcOrd="1" destOrd="0" presId="urn:microsoft.com/office/officeart/2005/8/layout/vProcess5"/>
    <dgm:cxn modelId="{3C7115BE-6B83-4767-BBFB-5218A531A027}" type="presParOf" srcId="{ADAEB88A-B8FA-4583-8939-863C76B949C4}" destId="{EC6EFAEC-1538-43D8-ACAA-8E90FBF36B04}" srcOrd="0" destOrd="0" presId="urn:microsoft.com/office/officeart/2005/8/layout/vProcess5"/>
    <dgm:cxn modelId="{A59F89E5-8FDC-4644-A87A-169D5C40EDDE}" type="presParOf" srcId="{ADAEB88A-B8FA-4583-8939-863C76B949C4}" destId="{2D696F09-8B72-43FF-A48F-CA25BDE64738}" srcOrd="1" destOrd="0" presId="urn:microsoft.com/office/officeart/2005/8/layout/vProcess5"/>
    <dgm:cxn modelId="{30AB8958-6BCA-4CBF-91AC-D4637B68450D}" type="presParOf" srcId="{ADAEB88A-B8FA-4583-8939-863C76B949C4}" destId="{6560C6D1-5AF4-458E-AA5A-7525687D1787}" srcOrd="2" destOrd="0" presId="urn:microsoft.com/office/officeart/2005/8/layout/vProcess5"/>
    <dgm:cxn modelId="{BA264DA9-4B20-459E-98E5-FC0E179F4154}" type="presParOf" srcId="{ADAEB88A-B8FA-4583-8939-863C76B949C4}" destId="{442E16E5-C1E4-4EE4-B93E-EC008B5C9C5D}" srcOrd="3" destOrd="0" presId="urn:microsoft.com/office/officeart/2005/8/layout/vProcess5"/>
    <dgm:cxn modelId="{B03D32A4-0C69-4323-8DB9-97B0FA4F110C}" type="presParOf" srcId="{ADAEB88A-B8FA-4583-8939-863C76B949C4}" destId="{41FC2BBE-74BF-4BC2-8EF7-FFBD99C9DC0E}" srcOrd="4" destOrd="0" presId="urn:microsoft.com/office/officeart/2005/8/layout/vProcess5"/>
    <dgm:cxn modelId="{A14BF3E1-751C-4BB9-94C7-85F1A6159DD3}" type="presParOf" srcId="{ADAEB88A-B8FA-4583-8939-863C76B949C4}" destId="{1534A0EF-4A08-45DE-A084-9C25C6242C63}" srcOrd="5" destOrd="0" presId="urn:microsoft.com/office/officeart/2005/8/layout/vProcess5"/>
    <dgm:cxn modelId="{78B8EF61-A9C6-4319-AE4E-DAA82D1CAC1F}" type="presParOf" srcId="{ADAEB88A-B8FA-4583-8939-863C76B949C4}" destId="{A15BBA0C-11A7-44BA-9923-59A088E6FC3C}" srcOrd="6" destOrd="0" presId="urn:microsoft.com/office/officeart/2005/8/layout/vProcess5"/>
    <dgm:cxn modelId="{7847EE06-BC1B-456A-AE0A-F577ECDF44A0}" type="presParOf" srcId="{ADAEB88A-B8FA-4583-8939-863C76B949C4}" destId="{C467FC9B-071B-496F-84EC-4F7DA624ED3F}" srcOrd="7" destOrd="0" presId="urn:microsoft.com/office/officeart/2005/8/layout/vProcess5"/>
    <dgm:cxn modelId="{E0BB83B1-FE2B-4D1F-99B5-A768EC805CFE}" type="presParOf" srcId="{ADAEB88A-B8FA-4583-8939-863C76B949C4}" destId="{052ABCE6-ED07-4668-9EFD-896ACBC6F53D}"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696F09-8B72-43FF-A48F-CA25BDE64738}">
      <dsp:nvSpPr>
        <dsp:cNvPr id="0" name=""/>
        <dsp:cNvSpPr/>
      </dsp:nvSpPr>
      <dsp:spPr>
        <a:xfrm>
          <a:off x="0" y="0"/>
          <a:ext cx="8549640" cy="113582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a:t>The effect of adapting economically oriented measurement </a:t>
          </a:r>
          <a:endParaRPr lang="en-US" sz="3000" kern="1200"/>
        </a:p>
      </dsp:txBody>
      <dsp:txXfrm>
        <a:off x="33267" y="33267"/>
        <a:ext cx="7323997" cy="1069290"/>
      </dsp:txXfrm>
    </dsp:sp>
    <dsp:sp modelId="{6560C6D1-5AF4-458E-AA5A-7525687D1787}">
      <dsp:nvSpPr>
        <dsp:cNvPr id="0" name=""/>
        <dsp:cNvSpPr/>
      </dsp:nvSpPr>
      <dsp:spPr>
        <a:xfrm>
          <a:off x="754379" y="1325127"/>
          <a:ext cx="8549640" cy="1135824"/>
        </a:xfrm>
        <a:prstGeom prst="roundRect">
          <a:avLst>
            <a:gd name="adj" fmla="val 10000"/>
          </a:avLst>
        </a:prstGeom>
        <a:solidFill>
          <a:schemeClr val="accent2">
            <a:hueOff val="-665912"/>
            <a:satOff val="-293"/>
            <a:lumOff val="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a:t>The effect of variability amongst target population </a:t>
          </a:r>
          <a:endParaRPr lang="en-US" sz="3000" kern="1200"/>
        </a:p>
      </dsp:txBody>
      <dsp:txXfrm>
        <a:off x="787646" y="1358394"/>
        <a:ext cx="6990440" cy="1069290"/>
      </dsp:txXfrm>
    </dsp:sp>
    <dsp:sp modelId="{442E16E5-C1E4-4EE4-B93E-EC008B5C9C5D}">
      <dsp:nvSpPr>
        <dsp:cNvPr id="0" name=""/>
        <dsp:cNvSpPr/>
      </dsp:nvSpPr>
      <dsp:spPr>
        <a:xfrm>
          <a:off x="1508759" y="2650255"/>
          <a:ext cx="8549640" cy="1135824"/>
        </a:xfrm>
        <a:prstGeom prst="roundRect">
          <a:avLst>
            <a:gd name="adj" fmla="val 10000"/>
          </a:avLst>
        </a:prstGeom>
        <a:solidFill>
          <a:schemeClr val="accent2">
            <a:hueOff val="-1331824"/>
            <a:satOff val="-586"/>
            <a:lumOff val="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a:t>The effect of exploiting the subjective experiences of care leavers</a:t>
          </a:r>
          <a:endParaRPr lang="en-US" sz="3000" kern="1200"/>
        </a:p>
      </dsp:txBody>
      <dsp:txXfrm>
        <a:off x="1542026" y="2683522"/>
        <a:ext cx="6990440" cy="1069290"/>
      </dsp:txXfrm>
    </dsp:sp>
    <dsp:sp modelId="{41FC2BBE-74BF-4BC2-8EF7-FFBD99C9DC0E}">
      <dsp:nvSpPr>
        <dsp:cNvPr id="0" name=""/>
        <dsp:cNvSpPr/>
      </dsp:nvSpPr>
      <dsp:spPr>
        <a:xfrm>
          <a:off x="7811354" y="861333"/>
          <a:ext cx="738285" cy="738285"/>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lang="en-US" sz="3300" kern="1200"/>
        </a:p>
      </dsp:txBody>
      <dsp:txXfrm>
        <a:off x="7977468" y="861333"/>
        <a:ext cx="406057" cy="555559"/>
      </dsp:txXfrm>
    </dsp:sp>
    <dsp:sp modelId="{1534A0EF-4A08-45DE-A084-9C25C6242C63}">
      <dsp:nvSpPr>
        <dsp:cNvPr id="0" name=""/>
        <dsp:cNvSpPr/>
      </dsp:nvSpPr>
      <dsp:spPr>
        <a:xfrm>
          <a:off x="8565734" y="2178889"/>
          <a:ext cx="738285" cy="738285"/>
        </a:xfrm>
        <a:prstGeom prst="downArrow">
          <a:avLst>
            <a:gd name="adj1" fmla="val 55000"/>
            <a:gd name="adj2" fmla="val 45000"/>
          </a:avLst>
        </a:prstGeom>
        <a:solidFill>
          <a:schemeClr val="accent2">
            <a:tint val="40000"/>
            <a:alpha val="90000"/>
            <a:hueOff val="-1857840"/>
            <a:satOff val="3922"/>
            <a:lumOff val="404"/>
            <a:alphaOff val="0"/>
          </a:schemeClr>
        </a:solidFill>
        <a:ln w="15875" cap="flat" cmpd="sng" algn="ctr">
          <a:solidFill>
            <a:schemeClr val="accent2">
              <a:tint val="40000"/>
              <a:alpha val="90000"/>
              <a:hueOff val="-1857840"/>
              <a:satOff val="3922"/>
              <a:lumOff val="4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lang="en-US" sz="3300" kern="1200"/>
        </a:p>
      </dsp:txBody>
      <dsp:txXfrm>
        <a:off x="8731848" y="2178889"/>
        <a:ext cx="406057" cy="55555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DC905-CEA9-4F21-B24F-AB8F1FCBB307}" type="datetimeFigureOut">
              <a:rPr lang="en-GB" smtClean="0"/>
              <a:t>30/01/2024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7E167E-9A3F-4422-B282-DE33E2AE5C0F}" type="slidenum">
              <a:rPr lang="en-GB" smtClean="0"/>
              <a:t>‹#›</a:t>
            </a:fld>
            <a:endParaRPr lang="en-GB"/>
          </a:p>
        </p:txBody>
      </p:sp>
    </p:spTree>
    <p:extLst>
      <p:ext uri="{BB962C8B-B14F-4D97-AF65-F5344CB8AC3E}">
        <p14:creationId xmlns:p14="http://schemas.microsoft.com/office/powerpoint/2010/main" val="1745501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Tension comes in where making the financial case and the values case struggle to connect</a:t>
            </a:r>
          </a:p>
        </p:txBody>
      </p:sp>
      <p:sp>
        <p:nvSpPr>
          <p:cNvPr id="4" name="Slide Number Placeholder 3"/>
          <p:cNvSpPr>
            <a:spLocks noGrp="1"/>
          </p:cNvSpPr>
          <p:nvPr>
            <p:ph type="sldNum" sz="quarter" idx="5"/>
          </p:nvPr>
        </p:nvSpPr>
        <p:spPr/>
        <p:txBody>
          <a:bodyPr/>
          <a:lstStyle/>
          <a:p>
            <a:fld id="{547E167E-9A3F-4422-B282-DE33E2AE5C0F}" type="slidenum">
              <a:rPr lang="en-GB" smtClean="0"/>
              <a:t>10</a:t>
            </a:fld>
            <a:endParaRPr lang="en-GB"/>
          </a:p>
        </p:txBody>
      </p:sp>
    </p:spTree>
    <p:extLst>
      <p:ext uri="{BB962C8B-B14F-4D97-AF65-F5344CB8AC3E}">
        <p14:creationId xmlns:p14="http://schemas.microsoft.com/office/powerpoint/2010/main" val="2033840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Tension because what works best/speaks to policy makers doesn’t always reflect what’s being valued within the innovation </a:t>
            </a:r>
          </a:p>
        </p:txBody>
      </p:sp>
      <p:sp>
        <p:nvSpPr>
          <p:cNvPr id="4" name="Slide Number Placeholder 3"/>
          <p:cNvSpPr>
            <a:spLocks noGrp="1"/>
          </p:cNvSpPr>
          <p:nvPr>
            <p:ph type="sldNum" sz="quarter" idx="5"/>
          </p:nvPr>
        </p:nvSpPr>
        <p:spPr/>
        <p:txBody>
          <a:bodyPr/>
          <a:lstStyle/>
          <a:p>
            <a:fld id="{547E167E-9A3F-4422-B282-DE33E2AE5C0F}" type="slidenum">
              <a:rPr lang="en-GB" smtClean="0"/>
              <a:t>11</a:t>
            </a:fld>
            <a:endParaRPr lang="en-GB"/>
          </a:p>
        </p:txBody>
      </p:sp>
    </p:spTree>
    <p:extLst>
      <p:ext uri="{BB962C8B-B14F-4D97-AF65-F5344CB8AC3E}">
        <p14:creationId xmlns:p14="http://schemas.microsoft.com/office/powerpoint/2010/main" val="1930855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UASC – unaccompanied asylum seeking children</a:t>
            </a:r>
          </a:p>
        </p:txBody>
      </p:sp>
      <p:sp>
        <p:nvSpPr>
          <p:cNvPr id="4" name="Slide Number Placeholder 3"/>
          <p:cNvSpPr>
            <a:spLocks noGrp="1"/>
          </p:cNvSpPr>
          <p:nvPr>
            <p:ph type="sldNum" sz="quarter" idx="5"/>
          </p:nvPr>
        </p:nvSpPr>
        <p:spPr/>
        <p:txBody>
          <a:bodyPr/>
          <a:lstStyle/>
          <a:p>
            <a:fld id="{547E167E-9A3F-4422-B282-DE33E2AE5C0F}" type="slidenum">
              <a:rPr lang="en-GB" smtClean="0"/>
              <a:t>12</a:t>
            </a:fld>
            <a:endParaRPr lang="en-GB"/>
          </a:p>
        </p:txBody>
      </p:sp>
    </p:spTree>
    <p:extLst>
      <p:ext uri="{BB962C8B-B14F-4D97-AF65-F5344CB8AC3E}">
        <p14:creationId xmlns:p14="http://schemas.microsoft.com/office/powerpoint/2010/main" val="4039909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Found that it was more indicative of rapid development, lack of robust evaluation process, lack of direction about how to design and implement the innovation and evaluate it appropriately, particularly give the time and resource constraints and pressure to demonstrate effectiveness ( with little time to work out what that might look like, or adapt it)</a:t>
            </a:r>
          </a:p>
        </p:txBody>
      </p:sp>
      <p:sp>
        <p:nvSpPr>
          <p:cNvPr id="4" name="Slide Number Placeholder 3"/>
          <p:cNvSpPr>
            <a:spLocks noGrp="1"/>
          </p:cNvSpPr>
          <p:nvPr>
            <p:ph type="sldNum" sz="quarter" idx="5"/>
          </p:nvPr>
        </p:nvSpPr>
        <p:spPr/>
        <p:txBody>
          <a:bodyPr/>
          <a:lstStyle/>
          <a:p>
            <a:fld id="{547E167E-9A3F-4422-B282-DE33E2AE5C0F}" type="slidenum">
              <a:rPr lang="en-GB" smtClean="0"/>
              <a:t>14</a:t>
            </a:fld>
            <a:endParaRPr lang="en-GB"/>
          </a:p>
        </p:txBody>
      </p:sp>
    </p:spTree>
    <p:extLst>
      <p:ext uri="{BB962C8B-B14F-4D97-AF65-F5344CB8AC3E}">
        <p14:creationId xmlns:p14="http://schemas.microsoft.com/office/powerpoint/2010/main" val="1929955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identified areas we thought might </a:t>
            </a:r>
            <a:r>
              <a:rPr lang="en-GB" dirty="0" err="1"/>
              <a:t>benfefit</a:t>
            </a:r>
            <a:r>
              <a:rPr lang="en-GB" dirty="0"/>
              <a:t> from further development and consideration </a:t>
            </a:r>
          </a:p>
        </p:txBody>
      </p:sp>
      <p:sp>
        <p:nvSpPr>
          <p:cNvPr id="4" name="Slide Number Placeholder 3"/>
          <p:cNvSpPr>
            <a:spLocks noGrp="1"/>
          </p:cNvSpPr>
          <p:nvPr>
            <p:ph type="sldNum" sz="quarter" idx="5"/>
          </p:nvPr>
        </p:nvSpPr>
        <p:spPr/>
        <p:txBody>
          <a:bodyPr/>
          <a:lstStyle/>
          <a:p>
            <a:fld id="{547E167E-9A3F-4422-B282-DE33E2AE5C0F}" type="slidenum">
              <a:rPr lang="en-GB" smtClean="0"/>
              <a:t>19</a:t>
            </a:fld>
            <a:endParaRPr lang="en-GB"/>
          </a:p>
        </p:txBody>
      </p:sp>
    </p:spTree>
    <p:extLst>
      <p:ext uri="{BB962C8B-B14F-4D97-AF65-F5344CB8AC3E}">
        <p14:creationId xmlns:p14="http://schemas.microsoft.com/office/powerpoint/2010/main" val="3455560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Moving away from path analysis</a:t>
            </a:r>
          </a:p>
        </p:txBody>
      </p:sp>
      <p:sp>
        <p:nvSpPr>
          <p:cNvPr id="4" name="Slide Number Placeholder 3"/>
          <p:cNvSpPr>
            <a:spLocks noGrp="1"/>
          </p:cNvSpPr>
          <p:nvPr>
            <p:ph type="sldNum" sz="quarter" idx="5"/>
          </p:nvPr>
        </p:nvSpPr>
        <p:spPr/>
        <p:txBody>
          <a:bodyPr/>
          <a:lstStyle/>
          <a:p>
            <a:fld id="{547E167E-9A3F-4422-B282-DE33E2AE5C0F}" type="slidenum">
              <a:rPr lang="en-GB" smtClean="0"/>
              <a:t>20</a:t>
            </a:fld>
            <a:endParaRPr lang="en-GB"/>
          </a:p>
        </p:txBody>
      </p:sp>
    </p:spTree>
    <p:extLst>
      <p:ext uri="{BB962C8B-B14F-4D97-AF65-F5344CB8AC3E}">
        <p14:creationId xmlns:p14="http://schemas.microsoft.com/office/powerpoint/2010/main" val="957755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We’ve put forward some recommended considerations for next steps, but if I were to try and tease out the practicalities where might we go with these? This is where we’re at</a:t>
            </a:r>
          </a:p>
        </p:txBody>
      </p:sp>
      <p:sp>
        <p:nvSpPr>
          <p:cNvPr id="4" name="Slide Number Placeholder 3"/>
          <p:cNvSpPr>
            <a:spLocks noGrp="1"/>
          </p:cNvSpPr>
          <p:nvPr>
            <p:ph type="sldNum" sz="quarter" idx="5"/>
          </p:nvPr>
        </p:nvSpPr>
        <p:spPr/>
        <p:txBody>
          <a:bodyPr/>
          <a:lstStyle/>
          <a:p>
            <a:fld id="{547E167E-9A3F-4422-B282-DE33E2AE5C0F}" type="slidenum">
              <a:rPr lang="en-GB" smtClean="0"/>
              <a:t>22</a:t>
            </a:fld>
            <a:endParaRPr lang="en-GB"/>
          </a:p>
        </p:txBody>
      </p:sp>
    </p:spTree>
    <p:extLst>
      <p:ext uri="{BB962C8B-B14F-4D97-AF65-F5344CB8AC3E}">
        <p14:creationId xmlns:p14="http://schemas.microsoft.com/office/powerpoint/2010/main" val="2382247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29DF25-C2DE-4667-8796-0DF459397BEE}" type="datetimeFigureOut">
              <a:rPr lang="en-GB" smtClean="0"/>
              <a:t>30/01/2024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5A121-8D10-4257-B460-AE0BBAA38F89}"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9217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29DF25-C2DE-4667-8796-0DF459397BEE}" type="datetimeFigureOut">
              <a:rPr lang="en-GB" smtClean="0"/>
              <a:t>30/01/2024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3178157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29DF25-C2DE-4667-8796-0DF459397BEE}" type="datetimeFigureOut">
              <a:rPr lang="en-GB" smtClean="0"/>
              <a:t>30/01/2024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1603244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29DF25-C2DE-4667-8796-0DF459397BEE}" type="datetimeFigureOut">
              <a:rPr lang="en-GB" smtClean="0"/>
              <a:t>30/01/2024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421003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29DF25-C2DE-4667-8796-0DF459397BEE}" type="datetimeFigureOut">
              <a:rPr lang="en-GB" smtClean="0"/>
              <a:t>30/01/2024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5A121-8D10-4257-B460-AE0BBAA38F89}"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7047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29DF25-C2DE-4667-8796-0DF459397BEE}" type="datetimeFigureOut">
              <a:rPr lang="en-GB" smtClean="0"/>
              <a:t>30/01/2024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170031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29DF25-C2DE-4667-8796-0DF459397BEE}" type="datetimeFigureOut">
              <a:rPr lang="en-GB" smtClean="0"/>
              <a:t>30/01/2024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2885457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29DF25-C2DE-4667-8796-0DF459397BEE}" type="datetimeFigureOut">
              <a:rPr lang="en-GB" smtClean="0"/>
              <a:t>30/01/2024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2444718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29DF25-C2DE-4667-8796-0DF459397BEE}" type="datetimeFigureOut">
              <a:rPr lang="en-GB" smtClean="0"/>
              <a:t>30/01/2024</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1459415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29DF25-C2DE-4667-8796-0DF459397BEE}" type="datetimeFigureOut">
              <a:rPr lang="en-GB" smtClean="0"/>
              <a:t>30/01/2024</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E15A121-8D10-4257-B460-AE0BBAA38F89}" type="slidenum">
              <a:rPr lang="en-GB" smtClean="0"/>
              <a:t>‹#›</a:t>
            </a:fld>
            <a:endParaRPr lang="en-GB"/>
          </a:p>
        </p:txBody>
      </p:sp>
    </p:spTree>
    <p:extLst>
      <p:ext uri="{BB962C8B-B14F-4D97-AF65-F5344CB8AC3E}">
        <p14:creationId xmlns:p14="http://schemas.microsoft.com/office/powerpoint/2010/main" val="2370705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29DF25-C2DE-4667-8796-0DF459397BEE}" type="datetimeFigureOut">
              <a:rPr lang="en-GB" smtClean="0"/>
              <a:t>30/01/2024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5A121-8D10-4257-B460-AE0BBAA38F89}" type="slidenum">
              <a:rPr lang="en-GB" smtClean="0"/>
              <a:t>‹#›</a:t>
            </a:fld>
            <a:endParaRPr lang="en-GB"/>
          </a:p>
        </p:txBody>
      </p:sp>
    </p:spTree>
    <p:extLst>
      <p:ext uri="{BB962C8B-B14F-4D97-AF65-F5344CB8AC3E}">
        <p14:creationId xmlns:p14="http://schemas.microsoft.com/office/powerpoint/2010/main" val="3506150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29DF25-C2DE-4667-8796-0DF459397BEE}" type="datetimeFigureOut">
              <a:rPr lang="en-GB" smtClean="0"/>
              <a:t>30/01/2024</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E15A121-8D10-4257-B460-AE0BBAA38F89}"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9984241"/>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hyperlink" Target="https://warwick.ac.uk/fac/soc/wbs/research/exit-study/wms.png?maxWidth=&amp;maxHeight="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svg"/><Relationship Id="rId7" Type="http://schemas.openxmlformats.org/officeDocument/2006/relationships/image" Target="../media/image40.sv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sv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arwick.ac.uk/fac/soc/wbs/research/exit-study/" TargetMode="External"/><Relationship Id="rId2" Type="http://schemas.openxmlformats.org/officeDocument/2006/relationships/image" Target="../media/image49.jpeg"/><Relationship Id="rId1" Type="http://schemas.openxmlformats.org/officeDocument/2006/relationships/slideLayout" Target="../slideLayouts/slideLayout2.xml"/><Relationship Id="rId5" Type="http://schemas.openxmlformats.org/officeDocument/2006/relationships/hyperlink" Target="mailto:Graeme.Currie@wbs.ac.uk" TargetMode="External"/><Relationship Id="rId4" Type="http://schemas.openxmlformats.org/officeDocument/2006/relationships/hyperlink" Target="mailto:Rebecca.e.johnson@warwick.ac.uk"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oleObject" Target="../embeddings/oleObject1.bin"/><Relationship Id="rId1" Type="http://schemas.openxmlformats.org/officeDocument/2006/relationships/slideLayout" Target="../slideLayouts/slideLayout6.xml"/><Relationship Id="rId5" Type="http://schemas.openxmlformats.org/officeDocument/2006/relationships/image" Target="../media/image12.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20.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5A736-4544-4B45-9040-EADF3A163AFB}"/>
              </a:ext>
            </a:extLst>
          </p:cNvPr>
          <p:cNvSpPr>
            <a:spLocks noGrp="1"/>
          </p:cNvSpPr>
          <p:nvPr>
            <p:ph type="ctrTitle"/>
          </p:nvPr>
        </p:nvSpPr>
        <p:spPr/>
        <p:txBody>
          <a:bodyPr>
            <a:normAutofit/>
          </a:bodyPr>
          <a:lstStyle/>
          <a:p>
            <a:r>
              <a:rPr lang="en-GB" sz="6000" dirty="0" err="1"/>
              <a:t>EXploring</a:t>
            </a:r>
            <a:r>
              <a:rPr lang="en-GB" sz="6000" dirty="0"/>
              <a:t> Innovations in Transition to Adulthood </a:t>
            </a:r>
            <a:br>
              <a:rPr lang="en-GB" sz="6000" dirty="0"/>
            </a:br>
            <a:r>
              <a:rPr lang="en-GB" sz="6000" dirty="0"/>
              <a:t>(EXIT Study)</a:t>
            </a:r>
          </a:p>
        </p:txBody>
      </p:sp>
      <p:sp>
        <p:nvSpPr>
          <p:cNvPr id="15" name="Subtitle 14">
            <a:extLst>
              <a:ext uri="{FF2B5EF4-FFF2-40B4-BE49-F238E27FC236}">
                <a16:creationId xmlns:a16="http://schemas.microsoft.com/office/drawing/2014/main" id="{D77C3F0D-1619-47E6-840F-3780A5D782A6}"/>
              </a:ext>
            </a:extLst>
          </p:cNvPr>
          <p:cNvSpPr>
            <a:spLocks noGrp="1"/>
          </p:cNvSpPr>
          <p:nvPr>
            <p:ph type="subTitle" idx="1"/>
          </p:nvPr>
        </p:nvSpPr>
        <p:spPr/>
        <p:txBody>
          <a:bodyPr/>
          <a:lstStyle/>
          <a:p>
            <a:endParaRPr lang="en-GB" dirty="0"/>
          </a:p>
        </p:txBody>
      </p:sp>
      <p:grpSp>
        <p:nvGrpSpPr>
          <p:cNvPr id="4" name="Group 3">
            <a:extLst>
              <a:ext uri="{FF2B5EF4-FFF2-40B4-BE49-F238E27FC236}">
                <a16:creationId xmlns:a16="http://schemas.microsoft.com/office/drawing/2014/main" id="{E09F9024-8AB5-4D01-9B2E-655CFDA59EB3}"/>
              </a:ext>
            </a:extLst>
          </p:cNvPr>
          <p:cNvGrpSpPr/>
          <p:nvPr/>
        </p:nvGrpSpPr>
        <p:grpSpPr>
          <a:xfrm>
            <a:off x="150920" y="57152"/>
            <a:ext cx="11958222" cy="1221232"/>
            <a:chOff x="0" y="0"/>
            <a:chExt cx="11546502" cy="1275680"/>
          </a:xfrm>
        </p:grpSpPr>
        <p:pic>
          <p:nvPicPr>
            <p:cNvPr id="5" name="Picture 4" descr="University of Bedford">
              <a:extLst>
                <a:ext uri="{FF2B5EF4-FFF2-40B4-BE49-F238E27FC236}">
                  <a16:creationId xmlns:a16="http://schemas.microsoft.com/office/drawing/2014/main" id="{57FCE822-CCA2-48BA-9DDE-A42E1000F6D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8972" y="12949"/>
              <a:ext cx="1637904" cy="81895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Warwick Business School">
              <a:extLst>
                <a:ext uri="{FF2B5EF4-FFF2-40B4-BE49-F238E27FC236}">
                  <a16:creationId xmlns:a16="http://schemas.microsoft.com/office/drawing/2014/main" id="{0B13FB81-6D70-41A8-8AFA-2E96D7B4282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77360" cy="12756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Monash University">
              <a:extLst>
                <a:ext uri="{FF2B5EF4-FFF2-40B4-BE49-F238E27FC236}">
                  <a16:creationId xmlns:a16="http://schemas.microsoft.com/office/drawing/2014/main" id="{65911F93-CC55-40D7-B2D8-47D904665B7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98506" y="132220"/>
              <a:ext cx="1206500" cy="6985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Newcastle University">
              <a:extLst>
                <a:ext uri="{FF2B5EF4-FFF2-40B4-BE49-F238E27FC236}">
                  <a16:creationId xmlns:a16="http://schemas.microsoft.com/office/drawing/2014/main" id="{2F256C06-84BE-43AC-B2E3-EF952CC3BDD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93850" y="351604"/>
              <a:ext cx="1403350" cy="4000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are Leavers Association">
              <a:extLst>
                <a:ext uri="{FF2B5EF4-FFF2-40B4-BE49-F238E27FC236}">
                  <a16:creationId xmlns:a16="http://schemas.microsoft.com/office/drawing/2014/main" id="{8B2C265C-D6F7-4B6B-8425-84DAC32D5C5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149502" y="240170"/>
              <a:ext cx="1397000" cy="5905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Warwick Medical School">
              <a:hlinkClick r:id="rId7" tooltip="&quot;Warwick Medical School&quot;"/>
              <a:extLst>
                <a:ext uri="{FF2B5EF4-FFF2-40B4-BE49-F238E27FC236}">
                  <a16:creationId xmlns:a16="http://schemas.microsoft.com/office/drawing/2014/main" id="{FDEECFED-6B98-4C90-B458-CC43DEA2402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63550" y="12949"/>
              <a:ext cx="1077360" cy="107736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7B941152-C1D7-4442-B1D9-5B75C1F026BE}"/>
                </a:ext>
              </a:extLst>
            </p:cNvPr>
            <p:cNvPicPr>
              <a:picLocks noChangeAspect="1"/>
            </p:cNvPicPr>
            <p:nvPr/>
          </p:nvPicPr>
          <p:blipFill>
            <a:blip r:embed="rId9"/>
            <a:stretch>
              <a:fillRect/>
            </a:stretch>
          </p:blipFill>
          <p:spPr>
            <a:xfrm>
              <a:off x="6025796" y="132220"/>
              <a:ext cx="2150311" cy="844551"/>
            </a:xfrm>
            <a:prstGeom prst="rect">
              <a:avLst/>
            </a:prstGeom>
          </p:spPr>
        </p:pic>
      </p:grpSp>
      <p:pic>
        <p:nvPicPr>
          <p:cNvPr id="13" name="Picture 12">
            <a:extLst>
              <a:ext uri="{FF2B5EF4-FFF2-40B4-BE49-F238E27FC236}">
                <a16:creationId xmlns:a16="http://schemas.microsoft.com/office/drawing/2014/main" id="{1CC22C7A-9B39-446A-BAE1-D791E39F252C}"/>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8952462" y="5598621"/>
            <a:ext cx="2976979" cy="757260"/>
          </a:xfrm>
          <a:prstGeom prst="rect">
            <a:avLst/>
          </a:prstGeom>
        </p:spPr>
      </p:pic>
    </p:spTree>
    <p:extLst>
      <p:ext uri="{BB962C8B-B14F-4D97-AF65-F5344CB8AC3E}">
        <p14:creationId xmlns:p14="http://schemas.microsoft.com/office/powerpoint/2010/main" val="908480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450757"/>
          </a:xfrm>
        </p:spPr>
        <p:txBody>
          <a:bodyPr>
            <a:normAutofit/>
          </a:bodyPr>
          <a:lstStyle/>
          <a:p>
            <a:r>
              <a:rPr lang="en-GB" sz="4400"/>
              <a:t>Theme 1: Tensions over top-level and economic outcomes (parallel perspectives)</a:t>
            </a:r>
          </a:p>
        </p:txBody>
      </p:sp>
      <p:pic>
        <p:nvPicPr>
          <p:cNvPr id="6" name="Picture 5" descr="Stacks of gold coins">
            <a:extLst>
              <a:ext uri="{FF2B5EF4-FFF2-40B4-BE49-F238E27FC236}">
                <a16:creationId xmlns:a16="http://schemas.microsoft.com/office/drawing/2014/main" id="{D4BE234D-5119-490B-359B-F8578DB23865}"/>
              </a:ext>
            </a:extLst>
          </p:cNvPr>
          <p:cNvPicPr>
            <a:picLocks noChangeAspect="1"/>
          </p:cNvPicPr>
          <p:nvPr/>
        </p:nvPicPr>
        <p:blipFill rotWithShape="1">
          <a:blip r:embed="rId3">
            <a:extLst>
              <a:ext uri="{28A0092B-C50C-407E-A947-70E740481C1C}">
                <a14:useLocalDpi xmlns:a14="http://schemas.microsoft.com/office/drawing/2010/main" val="0"/>
              </a:ext>
            </a:extLst>
          </a:blip>
          <a:srcRect l="23278" r="17203"/>
          <a:stretch/>
        </p:blipFill>
        <p:spPr>
          <a:xfrm>
            <a:off x="1076432" y="1916318"/>
            <a:ext cx="3094997" cy="3471012"/>
          </a:xfrm>
          <a:prstGeom prst="rect">
            <a:avLst/>
          </a:prstGeom>
        </p:spPr>
      </p:pic>
      <p:sp>
        <p:nvSpPr>
          <p:cNvPr id="3" name="Content Placeholder 2"/>
          <p:cNvSpPr>
            <a:spLocks noGrp="1"/>
          </p:cNvSpPr>
          <p:nvPr>
            <p:ph idx="1"/>
          </p:nvPr>
        </p:nvSpPr>
        <p:spPr>
          <a:xfrm>
            <a:off x="4639733" y="1845734"/>
            <a:ext cx="6515947" cy="4023360"/>
          </a:xfrm>
        </p:spPr>
        <p:txBody>
          <a:bodyPr>
            <a:normAutofit/>
          </a:bodyPr>
          <a:lstStyle/>
          <a:p>
            <a:r>
              <a:rPr lang="en-GB" i="1"/>
              <a:t>A</a:t>
            </a:r>
            <a:r>
              <a:rPr lang="en-GB"/>
              <a:t>) Limitations of &amp; resistance to economically oriented outcome data such as EET, Cost Saving etc.</a:t>
            </a:r>
          </a:p>
          <a:p>
            <a:r>
              <a:rPr lang="en-GB"/>
              <a:t>-  statutory reporting </a:t>
            </a:r>
            <a:r>
              <a:rPr lang="en-GB" i="1"/>
              <a:t>“measured in a fairly blunt way”</a:t>
            </a:r>
          </a:p>
          <a:p>
            <a:r>
              <a:rPr lang="en-GB" i="1"/>
              <a:t>-  </a:t>
            </a:r>
            <a:r>
              <a:rPr lang="en-GB"/>
              <a:t>measures reflecting  </a:t>
            </a:r>
            <a:r>
              <a:rPr lang="en-GB" i="1"/>
              <a:t>“basic labour market status”</a:t>
            </a:r>
          </a:p>
          <a:p>
            <a:endParaRPr lang="en-GB" i="1"/>
          </a:p>
          <a:p>
            <a:r>
              <a:rPr lang="en-GB" i="1"/>
              <a:t>B</a:t>
            </a:r>
            <a:r>
              <a:rPr lang="en-GB"/>
              <a:t>) Overlooked need for business case data in face of organisational-level funding challenges.</a:t>
            </a:r>
          </a:p>
          <a:p>
            <a:r>
              <a:rPr lang="en-GB" i="1"/>
              <a:t>“To mainstream this we had to show its capability as an invest-to-save model…It’s cost avoidance, but to show that to elected members is key to gaining sustainability”</a:t>
            </a:r>
          </a:p>
        </p:txBody>
      </p:sp>
    </p:spTree>
    <p:extLst>
      <p:ext uri="{BB962C8B-B14F-4D97-AF65-F5344CB8AC3E}">
        <p14:creationId xmlns:p14="http://schemas.microsoft.com/office/powerpoint/2010/main" val="3750708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99373FF-C78A-430B-A246-6048999CE9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B92CA7-C707-BCA7-D86F-0B576D4791FE}"/>
              </a:ext>
            </a:extLst>
          </p:cNvPr>
          <p:cNvSpPr>
            <a:spLocks noGrp="1"/>
          </p:cNvSpPr>
          <p:nvPr>
            <p:ph type="title"/>
          </p:nvPr>
        </p:nvSpPr>
        <p:spPr>
          <a:xfrm>
            <a:off x="4703577" y="634946"/>
            <a:ext cx="6846166" cy="1450757"/>
          </a:xfrm>
        </p:spPr>
        <p:txBody>
          <a:bodyPr>
            <a:normAutofit/>
          </a:bodyPr>
          <a:lstStyle/>
          <a:p>
            <a:r>
              <a:rPr lang="en-GB"/>
              <a:t>‘What gets measured gets managed’</a:t>
            </a:r>
            <a:endParaRPr lang="en-GB" dirty="0"/>
          </a:p>
        </p:txBody>
      </p:sp>
      <p:cxnSp>
        <p:nvCxnSpPr>
          <p:cNvPr id="25" name="Straight Connector 24">
            <a:extLst>
              <a:ext uri="{FF2B5EF4-FFF2-40B4-BE49-F238E27FC236}">
                <a16:creationId xmlns:a16="http://schemas.microsoft.com/office/drawing/2014/main" id="{03EBB925-FEC3-4CD5-9271-3D75EBB5326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09772"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5" name="Graphic 4" descr="Warning outline">
            <a:extLst>
              <a:ext uri="{FF2B5EF4-FFF2-40B4-BE49-F238E27FC236}">
                <a16:creationId xmlns:a16="http://schemas.microsoft.com/office/drawing/2014/main" id="{6D569A50-0796-2ECB-919D-6BEC91D464A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04925" y="598991"/>
            <a:ext cx="1599923" cy="1599923"/>
          </a:xfrm>
          <a:prstGeom prst="rect">
            <a:avLst/>
          </a:prstGeom>
        </p:spPr>
      </p:pic>
      <p:pic>
        <p:nvPicPr>
          <p:cNvPr id="9" name="Graphic 8" descr="Hockey Stick Curve Graph outline">
            <a:extLst>
              <a:ext uri="{FF2B5EF4-FFF2-40B4-BE49-F238E27FC236}">
                <a16:creationId xmlns:a16="http://schemas.microsoft.com/office/drawing/2014/main" id="{A4D63356-7665-063A-4094-B9ADFE1D18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52441" y="4110309"/>
            <a:ext cx="1583928" cy="1583928"/>
          </a:xfrm>
          <a:prstGeom prst="rect">
            <a:avLst/>
          </a:prstGeom>
        </p:spPr>
      </p:pic>
      <p:sp>
        <p:nvSpPr>
          <p:cNvPr id="3" name="Content Placeholder 2">
            <a:extLst>
              <a:ext uri="{FF2B5EF4-FFF2-40B4-BE49-F238E27FC236}">
                <a16:creationId xmlns:a16="http://schemas.microsoft.com/office/drawing/2014/main" id="{3A9B96C5-F727-124D-9579-48EB2E67607E}"/>
              </a:ext>
            </a:extLst>
          </p:cNvPr>
          <p:cNvSpPr>
            <a:spLocks noGrp="1"/>
          </p:cNvSpPr>
          <p:nvPr>
            <p:ph idx="1"/>
          </p:nvPr>
        </p:nvSpPr>
        <p:spPr>
          <a:xfrm>
            <a:off x="4701747" y="2198914"/>
            <a:ext cx="6847996" cy="3670180"/>
          </a:xfrm>
        </p:spPr>
        <p:txBody>
          <a:bodyPr>
            <a:normAutofit/>
          </a:bodyPr>
          <a:lstStyle/>
          <a:p>
            <a:r>
              <a:rPr lang="en-GB" sz="1600" dirty="0"/>
              <a:t>There is a risk that measurement can hold undue influence over what the innovation reflects, creating a cycle tying the sustainability of an innovation to its economically focused outcomes and thus reinforcing the need to prioritise these outcomes in order to sustain the innovation. </a:t>
            </a:r>
          </a:p>
          <a:p>
            <a:endParaRPr lang="en-GB" sz="1600" dirty="0"/>
          </a:p>
          <a:p>
            <a:r>
              <a:rPr lang="en-GB" sz="1600" dirty="0"/>
              <a:t>In spite of this, some innovations adapted and collected parallel evidence, and using unique evidence frameworks based on input from care experienced young people ( </a:t>
            </a:r>
            <a:r>
              <a:rPr lang="en-GB" sz="1600" dirty="0" err="1"/>
              <a:t>eg</a:t>
            </a:r>
            <a:r>
              <a:rPr lang="en-GB" sz="1600" dirty="0"/>
              <a:t> Outcome Star)</a:t>
            </a:r>
          </a:p>
          <a:p>
            <a:endParaRPr lang="en-GB" sz="1600" dirty="0"/>
          </a:p>
          <a:p>
            <a:r>
              <a:rPr lang="en-GB" sz="1600" dirty="0"/>
              <a:t>However, while bespoke outcomes can demonstrate value within-innovation, they may struggle to scale up or demonstrate the potential for large scale impact or effectiveness that could translate to other areas.  Thus creating the tension between types of outcomes (and for whom they are intended)</a:t>
            </a:r>
          </a:p>
        </p:txBody>
      </p:sp>
      <p:sp>
        <p:nvSpPr>
          <p:cNvPr id="26" name="Rectangle 25">
            <a:extLst>
              <a:ext uri="{FF2B5EF4-FFF2-40B4-BE49-F238E27FC236}">
                <a16:creationId xmlns:a16="http://schemas.microsoft.com/office/drawing/2014/main" id="{109B2863-A1A5-4050-8DE8-9BC0AD47F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7" name="Rectangle 26">
            <a:extLst>
              <a:ext uri="{FF2B5EF4-FFF2-40B4-BE49-F238E27FC236}">
                <a16:creationId xmlns:a16="http://schemas.microsoft.com/office/drawing/2014/main" id="{F1F76955-21E0-4116-A6AA-19DB89B503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pic>
        <p:nvPicPr>
          <p:cNvPr id="11" name="Graphic 10" descr="Lightbulb and pencil outline">
            <a:extLst>
              <a:ext uri="{FF2B5EF4-FFF2-40B4-BE49-F238E27FC236}">
                <a16:creationId xmlns:a16="http://schemas.microsoft.com/office/drawing/2014/main" id="{C2E636C0-1BB0-FB20-2B18-C5BD7F3BC7A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47871" y="2449410"/>
            <a:ext cx="1456977" cy="1456977"/>
          </a:xfrm>
          <a:prstGeom prst="rect">
            <a:avLst/>
          </a:prstGeom>
        </p:spPr>
      </p:pic>
    </p:spTree>
    <p:extLst>
      <p:ext uri="{BB962C8B-B14F-4D97-AF65-F5344CB8AC3E}">
        <p14:creationId xmlns:p14="http://schemas.microsoft.com/office/powerpoint/2010/main" val="4044874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5" name="Rectangle 74">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870BDA-60DD-DDE2-9321-0BDD88C9ACC5}"/>
              </a:ext>
            </a:extLst>
          </p:cNvPr>
          <p:cNvSpPr>
            <a:spLocks noGrp="1"/>
          </p:cNvSpPr>
          <p:nvPr>
            <p:ph type="title"/>
          </p:nvPr>
        </p:nvSpPr>
        <p:spPr>
          <a:xfrm>
            <a:off x="5181601" y="634946"/>
            <a:ext cx="6368142" cy="1450757"/>
          </a:xfrm>
        </p:spPr>
        <p:txBody>
          <a:bodyPr>
            <a:normAutofit/>
          </a:bodyPr>
          <a:lstStyle/>
          <a:p>
            <a:r>
              <a:rPr lang="en-GB" sz="3400" dirty="0">
                <a:solidFill>
                  <a:srgbClr val="2B5146"/>
                </a:solidFill>
              </a:rPr>
              <a:t>Theme 2: Variability among target population (we are not all the same)</a:t>
            </a:r>
          </a:p>
        </p:txBody>
      </p:sp>
      <p:pic>
        <p:nvPicPr>
          <p:cNvPr id="69" name="Picture 68" descr="Colourful carved figures of humans">
            <a:extLst>
              <a:ext uri="{FF2B5EF4-FFF2-40B4-BE49-F238E27FC236}">
                <a16:creationId xmlns:a16="http://schemas.microsoft.com/office/drawing/2014/main" id="{CECC1501-7ECC-7621-3A2A-AEEF393A11D7}"/>
              </a:ext>
            </a:extLst>
          </p:cNvPr>
          <p:cNvPicPr>
            <a:picLocks noChangeAspect="1"/>
          </p:cNvPicPr>
          <p:nvPr/>
        </p:nvPicPr>
        <p:blipFill rotWithShape="1">
          <a:blip r:embed="rId3"/>
          <a:srcRect l="25981" r="25750" b="1"/>
          <a:stretch/>
        </p:blipFill>
        <p:spPr>
          <a:xfrm>
            <a:off x="20" y="-12128"/>
            <a:ext cx="4654276" cy="6870127"/>
          </a:xfrm>
          <a:prstGeom prst="rect">
            <a:avLst/>
          </a:prstGeom>
        </p:spPr>
      </p:pic>
      <p:cxnSp>
        <p:nvCxnSpPr>
          <p:cNvPr id="77" name="Straight Connector 76">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BA4FE30-70C6-42A3-C1FA-41D36A552BB0}"/>
              </a:ext>
            </a:extLst>
          </p:cNvPr>
          <p:cNvSpPr>
            <a:spLocks noGrp="1"/>
          </p:cNvSpPr>
          <p:nvPr>
            <p:ph idx="1"/>
          </p:nvPr>
        </p:nvSpPr>
        <p:spPr>
          <a:xfrm>
            <a:off x="5181601" y="2198914"/>
            <a:ext cx="6368142" cy="3670180"/>
          </a:xfrm>
        </p:spPr>
        <p:txBody>
          <a:bodyPr>
            <a:normAutofit/>
          </a:bodyPr>
          <a:lstStyle/>
          <a:p>
            <a:r>
              <a:rPr lang="en-GB" i="1" dirty="0"/>
              <a:t>A</a:t>
            </a:r>
            <a:r>
              <a:rPr lang="en-GB" dirty="0"/>
              <a:t>) Operationalised as homogenous group with limited consideration of UASC &amp; global majority heritage.</a:t>
            </a:r>
          </a:p>
          <a:p>
            <a:r>
              <a:rPr lang="en-GB" dirty="0"/>
              <a:t>-consolidation of vastly different pathways</a:t>
            </a:r>
          </a:p>
          <a:p>
            <a:r>
              <a:rPr lang="en-GB" dirty="0"/>
              <a:t>- journey that happens at different times, for different YP across a longer life transition </a:t>
            </a:r>
          </a:p>
          <a:p>
            <a:r>
              <a:rPr lang="en-GB" dirty="0"/>
              <a:t>- what, then, constitutes a good outcome? Who decides? </a:t>
            </a:r>
          </a:p>
          <a:p>
            <a:r>
              <a:rPr lang="en-GB" dirty="0"/>
              <a:t>-short time scales do not account for extended progression </a:t>
            </a:r>
          </a:p>
          <a:p>
            <a:r>
              <a:rPr lang="en-GB" i="1" dirty="0"/>
              <a:t>“Care leavers do better later in life, but it’s not measured because they might not do it until they’re ready”</a:t>
            </a:r>
            <a:endParaRPr lang="en-GB" dirty="0"/>
          </a:p>
          <a:p>
            <a:endParaRPr lang="en-GB" dirty="0"/>
          </a:p>
        </p:txBody>
      </p:sp>
    </p:spTree>
    <p:extLst>
      <p:ext uri="{BB962C8B-B14F-4D97-AF65-F5344CB8AC3E}">
        <p14:creationId xmlns:p14="http://schemas.microsoft.com/office/powerpoint/2010/main" val="3909064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3" name="Rectangle 1032">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09A001-490F-F375-6692-6E87EC09B258}"/>
              </a:ext>
            </a:extLst>
          </p:cNvPr>
          <p:cNvSpPr>
            <a:spLocks noGrp="1"/>
          </p:cNvSpPr>
          <p:nvPr>
            <p:ph type="title"/>
          </p:nvPr>
        </p:nvSpPr>
        <p:spPr>
          <a:xfrm>
            <a:off x="5181601" y="634946"/>
            <a:ext cx="6368142" cy="1450757"/>
          </a:xfrm>
        </p:spPr>
        <p:txBody>
          <a:bodyPr>
            <a:normAutofit/>
          </a:bodyPr>
          <a:lstStyle/>
          <a:p>
            <a:r>
              <a:rPr lang="en-GB" sz="3200" dirty="0">
                <a:solidFill>
                  <a:srgbClr val="2B5146"/>
                </a:solidFill>
              </a:rPr>
              <a:t>Theme 2: Variability among target population (we are not all the same)</a:t>
            </a:r>
            <a:endParaRPr lang="en-GB" sz="3200" dirty="0">
              <a:solidFill>
                <a:srgbClr val="040968"/>
              </a:solidFill>
            </a:endParaRPr>
          </a:p>
        </p:txBody>
      </p:sp>
      <p:pic>
        <p:nvPicPr>
          <p:cNvPr id="1026" name="Picture 2" descr="Ken Orvidas: Developing Professional Identities">
            <a:extLst>
              <a:ext uri="{FF2B5EF4-FFF2-40B4-BE49-F238E27FC236}">
                <a16:creationId xmlns:a16="http://schemas.microsoft.com/office/drawing/2014/main" id="{DE74DFB3-60AC-BD78-B5C6-5D41D4F514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269" r="2725" b="-2"/>
          <a:stretch/>
        </p:blipFill>
        <p:spPr bwMode="auto">
          <a:xfrm>
            <a:off x="20" y="-12128"/>
            <a:ext cx="4654276"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1035" name="Straight Connector 1034">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392AE17-EA2C-23A8-58BF-F265E167AB84}"/>
              </a:ext>
            </a:extLst>
          </p:cNvPr>
          <p:cNvSpPr>
            <a:spLocks noGrp="1"/>
          </p:cNvSpPr>
          <p:nvPr>
            <p:ph idx="1"/>
          </p:nvPr>
        </p:nvSpPr>
        <p:spPr>
          <a:xfrm>
            <a:off x="5181601" y="2198914"/>
            <a:ext cx="6368142" cy="3670180"/>
          </a:xfrm>
        </p:spPr>
        <p:txBody>
          <a:bodyPr>
            <a:normAutofit/>
          </a:bodyPr>
          <a:lstStyle/>
          <a:p>
            <a:r>
              <a:rPr lang="en-GB" sz="1700" i="1" dirty="0"/>
              <a:t>B</a:t>
            </a:r>
            <a:r>
              <a:rPr lang="en-GB" sz="1700" dirty="0"/>
              <a:t>) Assumption &amp; narratives of ‘care experience’ as primary driver for poor outcomes is too reductive.</a:t>
            </a:r>
          </a:p>
          <a:p>
            <a:r>
              <a:rPr lang="en-GB" sz="1700" dirty="0"/>
              <a:t>Maximally inclusive without careful consideration of key variability and stratification of outcomes risks decoupling that which is measured from what they actually look like and for whom they benefit </a:t>
            </a:r>
          </a:p>
          <a:p>
            <a:endParaRPr lang="en-GB" sz="1700" dirty="0"/>
          </a:p>
          <a:p>
            <a:r>
              <a:rPr lang="en-GB" sz="1700" dirty="0"/>
              <a:t>The  common belief that care experience is the primary driver for poor outcomes compared with non-care experienced young people  further entrenches the consolidation of outcome measures. </a:t>
            </a:r>
          </a:p>
          <a:p>
            <a:r>
              <a:rPr lang="en-GB" sz="1700" dirty="0"/>
              <a:t>Whereas focusing on ways to accommodate or address the challenge of variability and complexities of effective innovations fit for a range of young peoples’ care leaving journeys </a:t>
            </a:r>
          </a:p>
        </p:txBody>
      </p:sp>
    </p:spTree>
    <p:extLst>
      <p:ext uri="{BB962C8B-B14F-4D97-AF65-F5344CB8AC3E}">
        <p14:creationId xmlns:p14="http://schemas.microsoft.com/office/powerpoint/2010/main" val="2652933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93" name="Rectangle 2092">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95" name="Rectangle 2094">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1C1552-7456-6424-2232-3341D2903B89}"/>
              </a:ext>
            </a:extLst>
          </p:cNvPr>
          <p:cNvSpPr>
            <a:spLocks noGrp="1"/>
          </p:cNvSpPr>
          <p:nvPr>
            <p:ph type="title"/>
          </p:nvPr>
        </p:nvSpPr>
        <p:spPr>
          <a:xfrm>
            <a:off x="5181601" y="634946"/>
            <a:ext cx="6368142" cy="1450757"/>
          </a:xfrm>
        </p:spPr>
        <p:txBody>
          <a:bodyPr>
            <a:normAutofit/>
          </a:bodyPr>
          <a:lstStyle/>
          <a:p>
            <a:r>
              <a:rPr lang="en-GB" sz="3200" dirty="0">
                <a:solidFill>
                  <a:srgbClr val="898C32"/>
                </a:solidFill>
              </a:rPr>
              <a:t>Theme 3: Exploiting care leavers’ experiences (the wrong strategy)</a:t>
            </a:r>
          </a:p>
        </p:txBody>
      </p:sp>
      <p:pic>
        <p:nvPicPr>
          <p:cNvPr id="5" name="Picture 4" descr="Flowers growing out of open book">
            <a:extLst>
              <a:ext uri="{FF2B5EF4-FFF2-40B4-BE49-F238E27FC236}">
                <a16:creationId xmlns:a16="http://schemas.microsoft.com/office/drawing/2014/main" id="{3583836D-4BB6-A475-C22B-2E14150F1908}"/>
              </a:ext>
            </a:extLst>
          </p:cNvPr>
          <p:cNvPicPr>
            <a:picLocks noChangeAspect="1"/>
          </p:cNvPicPr>
          <p:nvPr/>
        </p:nvPicPr>
        <p:blipFill rotWithShape="1">
          <a:blip r:embed="rId3">
            <a:extLst>
              <a:ext uri="{28A0092B-C50C-407E-A947-70E740481C1C}">
                <a14:useLocalDpi xmlns:a14="http://schemas.microsoft.com/office/drawing/2010/main" val="0"/>
              </a:ext>
            </a:extLst>
          </a:blip>
          <a:srcRect r="1458" b="-2"/>
          <a:stretch/>
        </p:blipFill>
        <p:spPr>
          <a:xfrm>
            <a:off x="20" y="-12128"/>
            <a:ext cx="4654276" cy="6870127"/>
          </a:xfrm>
          <a:prstGeom prst="rect">
            <a:avLst/>
          </a:prstGeom>
        </p:spPr>
      </p:pic>
      <p:cxnSp>
        <p:nvCxnSpPr>
          <p:cNvPr id="2097" name="Straight Connector 2096">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7842D39-1B94-CB87-03E3-9174EBC0983C}"/>
              </a:ext>
            </a:extLst>
          </p:cNvPr>
          <p:cNvSpPr>
            <a:spLocks noGrp="1"/>
          </p:cNvSpPr>
          <p:nvPr>
            <p:ph idx="1"/>
          </p:nvPr>
        </p:nvSpPr>
        <p:spPr>
          <a:xfrm>
            <a:off x="5181601" y="2198914"/>
            <a:ext cx="6368142" cy="4135402"/>
          </a:xfrm>
        </p:spPr>
        <p:txBody>
          <a:bodyPr>
            <a:normAutofit fontScale="92500" lnSpcReduction="20000"/>
          </a:bodyPr>
          <a:lstStyle/>
          <a:p>
            <a:r>
              <a:rPr lang="en-GB" i="1" dirty="0"/>
              <a:t>A</a:t>
            </a:r>
            <a:r>
              <a:rPr lang="en-GB" dirty="0"/>
              <a:t>) Managers/evaluators selectively use ‘positive’ accounts to ‘fill in’ for missing data, or emotionally ‘sell’ an innovation when the evidence base has limitations.</a:t>
            </a:r>
          </a:p>
          <a:p>
            <a:r>
              <a:rPr lang="en-GB" dirty="0"/>
              <a:t>-observed in organisations with significant time and cost pressures.</a:t>
            </a:r>
          </a:p>
          <a:p>
            <a:r>
              <a:rPr lang="en-GB" i="1" dirty="0"/>
              <a:t>“there’s a lot of politics behind why certain innovations get scaled up…Evidence  is important, but it’s also the narrative around how you make the emotional case”</a:t>
            </a:r>
          </a:p>
          <a:p>
            <a:r>
              <a:rPr lang="en-GB" dirty="0"/>
              <a:t>-other organisations directly included young people to identify impact and improve future innovation iterations, did use adaptation based on YP experience. </a:t>
            </a:r>
          </a:p>
          <a:p>
            <a:r>
              <a:rPr lang="en-GB" i="1" dirty="0"/>
              <a:t>“it was very much about getting young people’s experiences”</a:t>
            </a:r>
          </a:p>
          <a:p>
            <a:r>
              <a:rPr lang="en-GB" i="1" dirty="0"/>
              <a:t>“I don’t feel like you can be innovative or creative if you feel like you have to fit certain boxes [to meet funders’ needs]”</a:t>
            </a:r>
          </a:p>
          <a:p>
            <a:endParaRPr lang="en-GB" dirty="0"/>
          </a:p>
          <a:p>
            <a:endParaRPr lang="en-GB" dirty="0"/>
          </a:p>
          <a:p>
            <a:endParaRPr lang="en-GB" dirty="0"/>
          </a:p>
        </p:txBody>
      </p:sp>
    </p:spTree>
    <p:extLst>
      <p:ext uri="{BB962C8B-B14F-4D97-AF65-F5344CB8AC3E}">
        <p14:creationId xmlns:p14="http://schemas.microsoft.com/office/powerpoint/2010/main" val="79574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4CD0B7-53A1-9A17-4DAC-A266D77A3062}"/>
              </a:ext>
            </a:extLst>
          </p:cNvPr>
          <p:cNvSpPr>
            <a:spLocks noGrp="1"/>
          </p:cNvSpPr>
          <p:nvPr>
            <p:ph type="title"/>
          </p:nvPr>
        </p:nvSpPr>
        <p:spPr>
          <a:xfrm>
            <a:off x="5181601" y="634946"/>
            <a:ext cx="6368142" cy="1450757"/>
          </a:xfrm>
        </p:spPr>
        <p:txBody>
          <a:bodyPr>
            <a:normAutofit/>
          </a:bodyPr>
          <a:lstStyle/>
          <a:p>
            <a:r>
              <a:rPr lang="en-GB" sz="5400" dirty="0"/>
              <a:t>Theme 3</a:t>
            </a:r>
          </a:p>
        </p:txBody>
      </p:sp>
      <p:pic>
        <p:nvPicPr>
          <p:cNvPr id="13" name="Picture 12" descr="Male runner leaving starting block">
            <a:extLst>
              <a:ext uri="{FF2B5EF4-FFF2-40B4-BE49-F238E27FC236}">
                <a16:creationId xmlns:a16="http://schemas.microsoft.com/office/drawing/2014/main" id="{454C2902-CF2D-3FC3-1CE5-0B5847289275}"/>
              </a:ext>
            </a:extLst>
          </p:cNvPr>
          <p:cNvPicPr>
            <a:picLocks noChangeAspect="1"/>
          </p:cNvPicPr>
          <p:nvPr/>
        </p:nvPicPr>
        <p:blipFill rotWithShape="1">
          <a:blip r:embed="rId2">
            <a:extLst>
              <a:ext uri="{28A0092B-C50C-407E-A947-70E740481C1C}">
                <a14:useLocalDpi xmlns:a14="http://schemas.microsoft.com/office/drawing/2010/main" val="0"/>
              </a:ext>
            </a:extLst>
          </a:blip>
          <a:srcRect l="17128" r="32061" b="-2"/>
          <a:stretch/>
        </p:blipFill>
        <p:spPr>
          <a:xfrm>
            <a:off x="20" y="-12128"/>
            <a:ext cx="4654276" cy="6870127"/>
          </a:xfrm>
          <a:prstGeom prst="rect">
            <a:avLst/>
          </a:prstGeom>
        </p:spPr>
      </p:pic>
      <p:cxnSp>
        <p:nvCxnSpPr>
          <p:cNvPr id="23" name="Straight Connector 2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0E45FFF-0BE5-66C7-4450-637E88F05036}"/>
              </a:ext>
            </a:extLst>
          </p:cNvPr>
          <p:cNvSpPr>
            <a:spLocks noGrp="1"/>
          </p:cNvSpPr>
          <p:nvPr>
            <p:ph idx="1"/>
          </p:nvPr>
        </p:nvSpPr>
        <p:spPr>
          <a:xfrm>
            <a:off x="5181601" y="2198914"/>
            <a:ext cx="6368142" cy="3670180"/>
          </a:xfrm>
        </p:spPr>
        <p:txBody>
          <a:bodyPr>
            <a:normAutofit fontScale="92500" lnSpcReduction="20000"/>
          </a:bodyPr>
          <a:lstStyle/>
          <a:p>
            <a:r>
              <a:rPr lang="en-GB" i="1" dirty="0"/>
              <a:t>B</a:t>
            </a:r>
            <a:r>
              <a:rPr lang="en-GB" dirty="0"/>
              <a:t>) Use of experiential data can replace active participation and input of into co-implementation of the innovation into frontline practice. It can also replace the need for evidence all-together! </a:t>
            </a:r>
          </a:p>
          <a:p>
            <a:endParaRPr lang="en-GB" dirty="0"/>
          </a:p>
          <a:p>
            <a:r>
              <a:rPr lang="en-GB" dirty="0"/>
              <a:t>Found that it was more indicative of rapid development, lack of robust evaluation process, lack of direction about how to design and implement the innovation and evaluate it appropriately, particularly given the time and resource constraints and pressure to demonstrate effectiveness (with little time to work out what that might look like, or adapt it)</a:t>
            </a:r>
          </a:p>
          <a:p>
            <a:endParaRPr lang="en-GB" dirty="0"/>
          </a:p>
          <a:p>
            <a:r>
              <a:rPr lang="en-GB" dirty="0"/>
              <a:t>Measuring and presenting subjective experiences in  authentic and meaningful ways </a:t>
            </a:r>
          </a:p>
        </p:txBody>
      </p:sp>
    </p:spTree>
    <p:extLst>
      <p:ext uri="{BB962C8B-B14F-4D97-AF65-F5344CB8AC3E}">
        <p14:creationId xmlns:p14="http://schemas.microsoft.com/office/powerpoint/2010/main" val="1979967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B5EFD1-92A3-9AE6-CFBD-B2DC62C67FD4}"/>
              </a:ext>
            </a:extLst>
          </p:cNvPr>
          <p:cNvSpPr>
            <a:spLocks noGrp="1"/>
          </p:cNvSpPr>
          <p:nvPr>
            <p:ph type="title"/>
          </p:nvPr>
        </p:nvSpPr>
        <p:spPr>
          <a:xfrm>
            <a:off x="5181601" y="634946"/>
            <a:ext cx="6368142" cy="1450757"/>
          </a:xfrm>
        </p:spPr>
        <p:txBody>
          <a:bodyPr>
            <a:normAutofit/>
          </a:bodyPr>
          <a:lstStyle/>
          <a:p>
            <a:r>
              <a:rPr lang="en-GB" sz="5000">
                <a:solidFill>
                  <a:srgbClr val="7C5B52"/>
                </a:solidFill>
              </a:rPr>
              <a:t>Evidence of affect versus effect?</a:t>
            </a:r>
          </a:p>
        </p:txBody>
      </p:sp>
      <p:pic>
        <p:nvPicPr>
          <p:cNvPr id="5" name="Picture 4" descr="One in a crowd">
            <a:extLst>
              <a:ext uri="{FF2B5EF4-FFF2-40B4-BE49-F238E27FC236}">
                <a16:creationId xmlns:a16="http://schemas.microsoft.com/office/drawing/2014/main" id="{48DD2C62-BDED-D447-279A-7B128A67D4F8}"/>
              </a:ext>
            </a:extLst>
          </p:cNvPr>
          <p:cNvPicPr>
            <a:picLocks noChangeAspect="1"/>
          </p:cNvPicPr>
          <p:nvPr/>
        </p:nvPicPr>
        <p:blipFill rotWithShape="1">
          <a:blip r:embed="rId2"/>
          <a:srcRect l="28691" r="20498" b="-2"/>
          <a:stretch/>
        </p:blipFill>
        <p:spPr>
          <a:xfrm>
            <a:off x="20" y="-12128"/>
            <a:ext cx="4654276"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436A8B5-C970-F67E-D410-28EF5F44262E}"/>
              </a:ext>
            </a:extLst>
          </p:cNvPr>
          <p:cNvSpPr>
            <a:spLocks noGrp="1"/>
          </p:cNvSpPr>
          <p:nvPr>
            <p:ph idx="1"/>
          </p:nvPr>
        </p:nvSpPr>
        <p:spPr>
          <a:xfrm>
            <a:off x="5181601" y="2198914"/>
            <a:ext cx="6368142" cy="3670180"/>
          </a:xfrm>
        </p:spPr>
        <p:txBody>
          <a:bodyPr>
            <a:normAutofit lnSpcReduction="10000"/>
          </a:bodyPr>
          <a:lstStyle/>
          <a:p>
            <a:r>
              <a:rPr lang="en-GB" sz="1900" dirty="0"/>
              <a:t>Pressure to demonstrate impact and </a:t>
            </a:r>
            <a:r>
              <a:rPr lang="en-GB" sz="1900" dirty="0" err="1"/>
              <a:t>RoI</a:t>
            </a:r>
            <a:r>
              <a:rPr lang="en-GB" sz="1900" dirty="0"/>
              <a:t> coupled with resource and time constraints appear to impact negatively on the ability to engage meaningfully with impact stories from Young People</a:t>
            </a:r>
          </a:p>
          <a:p>
            <a:r>
              <a:rPr lang="en-GB" sz="1900" dirty="0"/>
              <a:t>Doesn’t reflect the quantitative objectivity which can enhance fairness, inclusion and accountability</a:t>
            </a:r>
          </a:p>
          <a:p>
            <a:r>
              <a:rPr lang="en-GB" sz="1900" dirty="0"/>
              <a:t>Highlights tension between the need for understanding and range of care leaver experiences </a:t>
            </a:r>
          </a:p>
          <a:p>
            <a:r>
              <a:rPr lang="en-GB" sz="1900" dirty="0"/>
              <a:t>AND</a:t>
            </a:r>
          </a:p>
          <a:p>
            <a:r>
              <a:rPr lang="en-GB" sz="1900" dirty="0"/>
              <a:t>Need for equality across measures which reflect experiences that are complex, and diverse</a:t>
            </a:r>
          </a:p>
          <a:p>
            <a:r>
              <a:rPr lang="en-GB" sz="1900" dirty="0"/>
              <a:t>Major challenge!</a:t>
            </a:r>
          </a:p>
          <a:p>
            <a:endParaRPr lang="en-GB" sz="1900" dirty="0"/>
          </a:p>
        </p:txBody>
      </p:sp>
    </p:spTree>
    <p:extLst>
      <p:ext uri="{BB962C8B-B14F-4D97-AF65-F5344CB8AC3E}">
        <p14:creationId xmlns:p14="http://schemas.microsoft.com/office/powerpoint/2010/main" val="3902577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829E218-74FB-4455-98BE-F2C5BA8978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18" name="Rectangle 17">
            <a:extLst>
              <a:ext uri="{FF2B5EF4-FFF2-40B4-BE49-F238E27FC236}">
                <a16:creationId xmlns:a16="http://schemas.microsoft.com/office/drawing/2014/main" id="{7E8D75FD-D4F9-4D11-B70D-82EFCB4CF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cxnSp>
        <p:nvCxnSpPr>
          <p:cNvPr id="20" name="Straight Connector 19">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D38589C0-4606-4156-BEC9-696F08B09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6" y="0"/>
            <a:ext cx="4584734" cy="6858000"/>
          </a:xfrm>
          <a:prstGeom prst="rect">
            <a:avLst/>
          </a:prstGeom>
          <a:solidFill>
            <a:srgbClr val="485665"/>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a:extLst>
              <a:ext uri="{FF2B5EF4-FFF2-40B4-BE49-F238E27FC236}">
                <a16:creationId xmlns:a16="http://schemas.microsoft.com/office/drawing/2014/main" id="{CD2DCFC1-7372-04D0-612C-7F0BF0B3F19C}"/>
              </a:ext>
            </a:extLst>
          </p:cNvPr>
          <p:cNvSpPr>
            <a:spLocks noGrp="1"/>
          </p:cNvSpPr>
          <p:nvPr>
            <p:ph type="title"/>
          </p:nvPr>
        </p:nvSpPr>
        <p:spPr>
          <a:xfrm>
            <a:off x="643466" y="640080"/>
            <a:ext cx="3472979" cy="2926080"/>
          </a:xfrm>
        </p:spPr>
        <p:txBody>
          <a:bodyPr vert="horz" lIns="91440" tIns="45720" rIns="91440" bIns="45720" rtlCol="0" anchor="b">
            <a:normAutofit/>
          </a:bodyPr>
          <a:lstStyle/>
          <a:p>
            <a:r>
              <a:rPr lang="en-US" sz="5400">
                <a:solidFill>
                  <a:srgbClr val="FFFFFF"/>
                </a:solidFill>
              </a:rPr>
              <a:t>Challenges remain</a:t>
            </a:r>
          </a:p>
        </p:txBody>
      </p:sp>
      <p:pic>
        <p:nvPicPr>
          <p:cNvPr id="11" name="Content Placeholder 10" descr="Man climbing sheer rock face, holding mountain climbing rope, with carabiners and backpack">
            <a:extLst>
              <a:ext uri="{FF2B5EF4-FFF2-40B4-BE49-F238E27FC236}">
                <a16:creationId xmlns:a16="http://schemas.microsoft.com/office/drawing/2014/main" id="{16BCA598-E5FE-A519-6FC7-158797DB588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7407"/>
          <a:stretch/>
        </p:blipFill>
        <p:spPr>
          <a:xfrm>
            <a:off x="4639733" y="10"/>
            <a:ext cx="7552266" cy="6857990"/>
          </a:xfrm>
          <a:prstGeom prst="rect">
            <a:avLst/>
          </a:prstGeom>
        </p:spPr>
      </p:pic>
      <p:sp>
        <p:nvSpPr>
          <p:cNvPr id="24" name="Rectangle 23">
            <a:extLst>
              <a:ext uri="{FF2B5EF4-FFF2-40B4-BE49-F238E27FC236}">
                <a16:creationId xmlns:a16="http://schemas.microsoft.com/office/drawing/2014/main" id="{278668EE-3D16-4B1B-8CFE-482C22669A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4751" y="0"/>
            <a:ext cx="64008" cy="6858000"/>
          </a:xfrm>
          <a:prstGeom prst="rect">
            <a:avLst/>
          </a:prstGeom>
          <a:solidFill>
            <a:srgbClr val="6F8EAE"/>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99707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B5BCD510-93A9-4966-A563-FB782168D3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4C5383-A213-A5D9-59BB-D4A947D01530}"/>
              </a:ext>
            </a:extLst>
          </p:cNvPr>
          <p:cNvSpPr>
            <a:spLocks noGrp="1"/>
          </p:cNvSpPr>
          <p:nvPr>
            <p:ph type="title"/>
          </p:nvPr>
        </p:nvSpPr>
        <p:spPr>
          <a:xfrm>
            <a:off x="6728459" y="634946"/>
            <a:ext cx="4821283" cy="1450757"/>
          </a:xfrm>
        </p:spPr>
        <p:txBody>
          <a:bodyPr>
            <a:normAutofit/>
          </a:bodyPr>
          <a:lstStyle/>
          <a:p>
            <a:r>
              <a:rPr lang="en-GB" dirty="0"/>
              <a:t>Legitimate needs</a:t>
            </a:r>
          </a:p>
        </p:txBody>
      </p:sp>
      <p:sp>
        <p:nvSpPr>
          <p:cNvPr id="46" name="Rectangle 45">
            <a:extLst>
              <a:ext uri="{FF2B5EF4-FFF2-40B4-BE49-F238E27FC236}">
                <a16:creationId xmlns:a16="http://schemas.microsoft.com/office/drawing/2014/main" id="{3EDB6D41-8D36-4B92-9C2F-AAD29B8863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3057906" cy="340823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descr="Female Profile with solid fill">
            <a:extLst>
              <a:ext uri="{FF2B5EF4-FFF2-40B4-BE49-F238E27FC236}">
                <a16:creationId xmlns:a16="http://schemas.microsoft.com/office/drawing/2014/main" id="{CC7563E6-0714-4DDD-647F-D0E7124B66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8336" y="633502"/>
            <a:ext cx="2784700" cy="2784700"/>
          </a:xfrm>
          <a:prstGeom prst="rect">
            <a:avLst/>
          </a:prstGeom>
        </p:spPr>
      </p:pic>
      <p:sp>
        <p:nvSpPr>
          <p:cNvPr id="48" name="Rectangle 47">
            <a:extLst>
              <a:ext uri="{FF2B5EF4-FFF2-40B4-BE49-F238E27FC236}">
                <a16:creationId xmlns:a16="http://schemas.microsoft.com/office/drawing/2014/main" id="{387330B4-0DF4-4584-90DA-589DCC87C3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061" y="321733"/>
            <a:ext cx="2583939" cy="195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52016CC1-F3CD-4CC2-9A6B-4D413E08E3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40096" y="2085703"/>
            <a:ext cx="41148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09D93267-567D-426D-A72B-82F112433A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879167"/>
            <a:ext cx="3057906" cy="2104612"/>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Court with solid fill">
            <a:extLst>
              <a:ext uri="{FF2B5EF4-FFF2-40B4-BE49-F238E27FC236}">
                <a16:creationId xmlns:a16="http://schemas.microsoft.com/office/drawing/2014/main" id="{3725DAF8-4E33-E774-6046-5A925192200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0998" y="4013574"/>
            <a:ext cx="1819377" cy="1819377"/>
          </a:xfrm>
          <a:prstGeom prst="rect">
            <a:avLst/>
          </a:prstGeom>
        </p:spPr>
      </p:pic>
      <p:sp>
        <p:nvSpPr>
          <p:cNvPr id="45" name="Rectangle 44">
            <a:extLst>
              <a:ext uri="{FF2B5EF4-FFF2-40B4-BE49-F238E27FC236}">
                <a16:creationId xmlns:a16="http://schemas.microsoft.com/office/drawing/2014/main" id="{CCDF13AB-740D-415A-853D-97637D0C5E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8588" y="2451014"/>
            <a:ext cx="2567411" cy="3532765"/>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Group of people with solid fill">
            <a:extLst>
              <a:ext uri="{FF2B5EF4-FFF2-40B4-BE49-F238E27FC236}">
                <a16:creationId xmlns:a16="http://schemas.microsoft.com/office/drawing/2014/main" id="{27D2F836-3A93-9AAA-20F0-217F31EDE1D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664752" y="3069855"/>
            <a:ext cx="2295082" cy="2295082"/>
          </a:xfrm>
          <a:prstGeom prst="rect">
            <a:avLst/>
          </a:prstGeom>
        </p:spPr>
      </p:pic>
      <p:sp>
        <p:nvSpPr>
          <p:cNvPr id="3" name="Content Placeholder 2">
            <a:extLst>
              <a:ext uri="{FF2B5EF4-FFF2-40B4-BE49-F238E27FC236}">
                <a16:creationId xmlns:a16="http://schemas.microsoft.com/office/drawing/2014/main" id="{4B92D5A6-0761-7B3C-CA09-38995953AD56}"/>
              </a:ext>
            </a:extLst>
          </p:cNvPr>
          <p:cNvSpPr>
            <a:spLocks noGrp="1"/>
          </p:cNvSpPr>
          <p:nvPr>
            <p:ph idx="1"/>
          </p:nvPr>
        </p:nvSpPr>
        <p:spPr>
          <a:xfrm>
            <a:off x="6728459" y="2198914"/>
            <a:ext cx="4821283" cy="3670180"/>
          </a:xfrm>
        </p:spPr>
        <p:txBody>
          <a:bodyPr>
            <a:normAutofit/>
          </a:bodyPr>
          <a:lstStyle/>
          <a:p>
            <a:pPr lvl="1">
              <a:buFont typeface="Wingdings" panose="05000000000000000000" pitchFamily="2" charset="2"/>
              <a:buChar char="§"/>
            </a:pPr>
            <a:r>
              <a:rPr lang="en-GB" sz="1500"/>
              <a:t>3 key stakeholder groups emerged who have “</a:t>
            </a:r>
            <a:r>
              <a:rPr lang="en-GB" sz="1500" u="sng"/>
              <a:t>legitimate</a:t>
            </a:r>
            <a:r>
              <a:rPr lang="en-GB" sz="1500"/>
              <a:t>” but parallel needs from innovation.</a:t>
            </a:r>
          </a:p>
          <a:p>
            <a:pPr marL="201168" lvl="1" indent="0">
              <a:buNone/>
            </a:pPr>
            <a:endParaRPr lang="en-GB" sz="1500" b="1"/>
          </a:p>
          <a:p>
            <a:pPr lvl="1">
              <a:buFont typeface="Wingdings" panose="05000000000000000000" pitchFamily="2" charset="2"/>
              <a:buChar char="§"/>
            </a:pPr>
            <a:r>
              <a:rPr lang="en-GB" sz="1500" b="1"/>
              <a:t>Policy makers </a:t>
            </a:r>
            <a:r>
              <a:rPr lang="en-GB" sz="1500"/>
              <a:t>need  equality driven, comparable population-level numerical data to aid best use of public resources. – (top level outcomes).</a:t>
            </a:r>
          </a:p>
          <a:p>
            <a:pPr lvl="1">
              <a:buFont typeface="Wingdings" panose="05000000000000000000" pitchFamily="2" charset="2"/>
              <a:buChar char="§"/>
            </a:pPr>
            <a:r>
              <a:rPr lang="en-GB" sz="1500" b="1"/>
              <a:t>Organisations </a:t>
            </a:r>
            <a:r>
              <a:rPr lang="en-GB" sz="1500"/>
              <a:t>need economic, process and quality data (Business case = KPIs) to legitimise investment in innovation in face of competing resource demands. – (organisational outcomes).</a:t>
            </a:r>
          </a:p>
          <a:p>
            <a:pPr lvl="1">
              <a:buFont typeface="Wingdings" panose="05000000000000000000" pitchFamily="2" charset="2"/>
              <a:buChar char="§"/>
            </a:pPr>
            <a:r>
              <a:rPr lang="en-GB" sz="1500" b="1"/>
              <a:t>Young people </a:t>
            </a:r>
            <a:r>
              <a:rPr lang="en-GB" sz="1500"/>
              <a:t>and care leavers need to know and experience innovations working for them with psychological and subjective factors highlighted as foundational – (user-led/psych outcomes).</a:t>
            </a:r>
          </a:p>
          <a:p>
            <a:endParaRPr lang="en-GB" sz="1500"/>
          </a:p>
        </p:txBody>
      </p:sp>
      <p:sp>
        <p:nvSpPr>
          <p:cNvPr id="47" name="Rectangle 46">
            <a:extLst>
              <a:ext uri="{FF2B5EF4-FFF2-40B4-BE49-F238E27FC236}">
                <a16:creationId xmlns:a16="http://schemas.microsoft.com/office/drawing/2014/main" id="{B1EBF041-7A82-4F93-953E-40896536A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9" name="Rectangle 48">
            <a:extLst>
              <a:ext uri="{FF2B5EF4-FFF2-40B4-BE49-F238E27FC236}">
                <a16:creationId xmlns:a16="http://schemas.microsoft.com/office/drawing/2014/main" id="{ECE8C664-87C0-45C0-9E60-611142E96A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1478998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B5BCD510-93A9-4966-A563-FB782168D3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EB71A1-DD9E-80F3-F22B-951B3FDD7BC8}"/>
              </a:ext>
            </a:extLst>
          </p:cNvPr>
          <p:cNvSpPr>
            <a:spLocks noGrp="1"/>
          </p:cNvSpPr>
          <p:nvPr>
            <p:ph type="title"/>
          </p:nvPr>
        </p:nvSpPr>
        <p:spPr>
          <a:xfrm>
            <a:off x="6728459" y="634946"/>
            <a:ext cx="4821283" cy="1450757"/>
          </a:xfrm>
        </p:spPr>
        <p:txBody>
          <a:bodyPr>
            <a:normAutofit/>
          </a:bodyPr>
          <a:lstStyle/>
          <a:p>
            <a:r>
              <a:rPr lang="en-GB" dirty="0"/>
              <a:t>Options for action?</a:t>
            </a:r>
          </a:p>
        </p:txBody>
      </p:sp>
      <p:sp>
        <p:nvSpPr>
          <p:cNvPr id="16" name="Rectangle 15">
            <a:extLst>
              <a:ext uri="{FF2B5EF4-FFF2-40B4-BE49-F238E27FC236}">
                <a16:creationId xmlns:a16="http://schemas.microsoft.com/office/drawing/2014/main" id="{3EDB6D41-8D36-4B92-9C2F-AAD29B8863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3057906" cy="340823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Social network with solid fill">
            <a:extLst>
              <a:ext uri="{FF2B5EF4-FFF2-40B4-BE49-F238E27FC236}">
                <a16:creationId xmlns:a16="http://schemas.microsoft.com/office/drawing/2014/main" id="{66ACB8D8-A5B7-8BC0-C164-ED47CF56B2A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8336" y="633502"/>
            <a:ext cx="2784700" cy="2784700"/>
          </a:xfrm>
          <a:prstGeom prst="rect">
            <a:avLst/>
          </a:prstGeom>
        </p:spPr>
      </p:pic>
      <p:sp>
        <p:nvSpPr>
          <p:cNvPr id="18" name="Rectangle 17">
            <a:extLst>
              <a:ext uri="{FF2B5EF4-FFF2-40B4-BE49-F238E27FC236}">
                <a16:creationId xmlns:a16="http://schemas.microsoft.com/office/drawing/2014/main" id="{387330B4-0DF4-4584-90DA-589DCC87C3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061" y="321733"/>
            <a:ext cx="2583939" cy="195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52016CC1-F3CD-4CC2-9A6B-4D413E08E3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40096" y="2085703"/>
            <a:ext cx="41148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9D93267-567D-426D-A72B-82F112433A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879167"/>
            <a:ext cx="3057906" cy="2104612"/>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descr="Playbook with solid fill">
            <a:extLst>
              <a:ext uri="{FF2B5EF4-FFF2-40B4-BE49-F238E27FC236}">
                <a16:creationId xmlns:a16="http://schemas.microsoft.com/office/drawing/2014/main" id="{AD062AB7-BCAD-4980-F6E9-3525F12AA8F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40998" y="4013574"/>
            <a:ext cx="1819377" cy="1819377"/>
          </a:xfrm>
          <a:prstGeom prst="rect">
            <a:avLst/>
          </a:prstGeom>
        </p:spPr>
      </p:pic>
      <p:sp>
        <p:nvSpPr>
          <p:cNvPr id="24" name="Rectangle 23">
            <a:extLst>
              <a:ext uri="{FF2B5EF4-FFF2-40B4-BE49-F238E27FC236}">
                <a16:creationId xmlns:a16="http://schemas.microsoft.com/office/drawing/2014/main" id="{CCDF13AB-740D-415A-853D-97637D0C5E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8588" y="2451014"/>
            <a:ext cx="2567411" cy="3532765"/>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Monthly calendar with solid fill">
            <a:extLst>
              <a:ext uri="{FF2B5EF4-FFF2-40B4-BE49-F238E27FC236}">
                <a16:creationId xmlns:a16="http://schemas.microsoft.com/office/drawing/2014/main" id="{D4BA3D2D-B047-A436-84FF-258E24399B0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64752" y="3069855"/>
            <a:ext cx="2295082" cy="2295082"/>
          </a:xfrm>
          <a:prstGeom prst="rect">
            <a:avLst/>
          </a:prstGeom>
        </p:spPr>
      </p:pic>
      <p:sp>
        <p:nvSpPr>
          <p:cNvPr id="3" name="Content Placeholder 2">
            <a:extLst>
              <a:ext uri="{FF2B5EF4-FFF2-40B4-BE49-F238E27FC236}">
                <a16:creationId xmlns:a16="http://schemas.microsoft.com/office/drawing/2014/main" id="{FD7941BF-FF5A-96ED-A2A1-307E718A6658}"/>
              </a:ext>
            </a:extLst>
          </p:cNvPr>
          <p:cNvSpPr>
            <a:spLocks noGrp="1"/>
          </p:cNvSpPr>
          <p:nvPr>
            <p:ph idx="1"/>
          </p:nvPr>
        </p:nvSpPr>
        <p:spPr>
          <a:xfrm>
            <a:off x="6728459" y="2198914"/>
            <a:ext cx="4821283" cy="3670180"/>
          </a:xfrm>
        </p:spPr>
        <p:txBody>
          <a:bodyPr>
            <a:normAutofit/>
          </a:bodyPr>
          <a:lstStyle/>
          <a:p>
            <a:r>
              <a:rPr lang="en-GB" sz="1900" b="1"/>
              <a:t>Temporality: </a:t>
            </a:r>
            <a:r>
              <a:rPr lang="en-GB" sz="1900"/>
              <a:t>Outcomes &amp; evaluation typically late stage – needs to become a front end priority.</a:t>
            </a:r>
          </a:p>
          <a:p>
            <a:r>
              <a:rPr lang="en-GB" sz="1900" b="1"/>
              <a:t>Collaboration: </a:t>
            </a:r>
            <a:r>
              <a:rPr lang="en-GB" sz="1900"/>
              <a:t>Convene key stakeholder groups early so that differential outcome needs can be integrated into innovation development and design.</a:t>
            </a:r>
          </a:p>
          <a:p>
            <a:r>
              <a:rPr lang="en-GB" sz="1900" b="1"/>
              <a:t>Correct Strategy: </a:t>
            </a:r>
            <a:r>
              <a:rPr lang="en-GB" sz="1900"/>
              <a:t>Typically innovation is needs based – needs to become more strategic with multiple needs and priorities considered and reflected in the innovation design.</a:t>
            </a:r>
          </a:p>
          <a:p>
            <a:endParaRPr lang="en-GB" sz="1900"/>
          </a:p>
        </p:txBody>
      </p:sp>
      <p:sp>
        <p:nvSpPr>
          <p:cNvPr id="26" name="Rectangle 25">
            <a:extLst>
              <a:ext uri="{FF2B5EF4-FFF2-40B4-BE49-F238E27FC236}">
                <a16:creationId xmlns:a16="http://schemas.microsoft.com/office/drawing/2014/main" id="{B1EBF041-7A82-4F93-953E-40896536A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8" name="Rectangle 27">
            <a:extLst>
              <a:ext uri="{FF2B5EF4-FFF2-40B4-BE49-F238E27FC236}">
                <a16:creationId xmlns:a16="http://schemas.microsoft.com/office/drawing/2014/main" id="{ECE8C664-87C0-45C0-9E60-611142E96A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1104496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33428ACC-71EC-4171-9527-10983BA6B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141110" y="639097"/>
            <a:ext cx="3401961" cy="3686015"/>
          </a:xfrm>
        </p:spPr>
        <p:txBody>
          <a:bodyPr>
            <a:normAutofit/>
          </a:bodyPr>
          <a:lstStyle/>
          <a:p>
            <a:r>
              <a:rPr lang="en-GB" sz="3100" dirty="0"/>
              <a:t>“Mind the Gap”:</a:t>
            </a:r>
            <a:br>
              <a:rPr lang="en-GB" sz="3100" dirty="0"/>
            </a:br>
            <a:br>
              <a:rPr lang="en-GB" sz="3100" dirty="0"/>
            </a:br>
            <a:r>
              <a:rPr lang="en-GB" sz="3100" dirty="0"/>
              <a:t>Extending Outcome Measurement for Accountability &amp; Meaningful Innovation</a:t>
            </a:r>
          </a:p>
        </p:txBody>
      </p:sp>
      <p:sp>
        <p:nvSpPr>
          <p:cNvPr id="3" name="Subtitle 2"/>
          <p:cNvSpPr>
            <a:spLocks noGrp="1"/>
          </p:cNvSpPr>
          <p:nvPr>
            <p:ph type="subTitle" idx="1"/>
          </p:nvPr>
        </p:nvSpPr>
        <p:spPr>
          <a:xfrm>
            <a:off x="8141110" y="4455621"/>
            <a:ext cx="3417990" cy="1238616"/>
          </a:xfrm>
        </p:spPr>
        <p:txBody>
          <a:bodyPr>
            <a:normAutofit/>
          </a:bodyPr>
          <a:lstStyle/>
          <a:p>
            <a:r>
              <a:rPr lang="en-GB" sz="1100" dirty="0" err="1">
                <a:solidFill>
                  <a:schemeClr val="tx1">
                    <a:lumMod val="85000"/>
                    <a:lumOff val="15000"/>
                  </a:schemeClr>
                </a:solidFill>
              </a:rPr>
              <a:t>Dr.</a:t>
            </a:r>
            <a:r>
              <a:rPr lang="en-GB" sz="1100" dirty="0">
                <a:solidFill>
                  <a:schemeClr val="tx1">
                    <a:lumMod val="85000"/>
                    <a:lumOff val="15000"/>
                  </a:schemeClr>
                </a:solidFill>
              </a:rPr>
              <a:t> Rebecca Johnson – University of Warwick</a:t>
            </a:r>
          </a:p>
          <a:p>
            <a:r>
              <a:rPr lang="en-GB" sz="1100" dirty="0" err="1">
                <a:solidFill>
                  <a:schemeClr val="tx1">
                    <a:lumMod val="85000"/>
                    <a:lumOff val="15000"/>
                  </a:schemeClr>
                </a:solidFill>
              </a:rPr>
              <a:t>Dr.</a:t>
            </a:r>
            <a:r>
              <a:rPr lang="en-GB" sz="1100" dirty="0">
                <a:solidFill>
                  <a:schemeClr val="tx1">
                    <a:lumMod val="85000"/>
                    <a:lumOff val="15000"/>
                  </a:schemeClr>
                </a:solidFill>
              </a:rPr>
              <a:t> Gary Kerridge – Warwick Business School</a:t>
            </a:r>
          </a:p>
          <a:p>
            <a:r>
              <a:rPr lang="en-GB" sz="1100" dirty="0">
                <a:solidFill>
                  <a:schemeClr val="tx1">
                    <a:lumMod val="85000"/>
                    <a:lumOff val="15000"/>
                  </a:schemeClr>
                </a:solidFill>
              </a:rPr>
              <a:t>[</a:t>
            </a:r>
            <a:r>
              <a:rPr lang="en-GB" sz="1100" i="1" dirty="0">
                <a:solidFill>
                  <a:schemeClr val="tx1">
                    <a:lumMod val="85000"/>
                    <a:lumOff val="15000"/>
                  </a:schemeClr>
                </a:solidFill>
              </a:rPr>
              <a:t>and</a:t>
            </a:r>
            <a:r>
              <a:rPr lang="en-GB" sz="1100" dirty="0">
                <a:solidFill>
                  <a:schemeClr val="tx1">
                    <a:lumMod val="85000"/>
                    <a:lumOff val="15000"/>
                  </a:schemeClr>
                </a:solidFill>
              </a:rPr>
              <a:t>] the EXIT Research Team.</a:t>
            </a:r>
          </a:p>
          <a:p>
            <a:endParaRPr lang="en-GB" sz="1100" dirty="0">
              <a:solidFill>
                <a:schemeClr val="tx1">
                  <a:lumMod val="85000"/>
                  <a:lumOff val="15000"/>
                </a:schemeClr>
              </a:solidFill>
            </a:endParaRPr>
          </a:p>
        </p:txBody>
      </p:sp>
      <p:pic>
        <p:nvPicPr>
          <p:cNvPr id="5" name="Picture 4" descr="Person standing in front of gap in wall">
            <a:extLst>
              <a:ext uri="{FF2B5EF4-FFF2-40B4-BE49-F238E27FC236}">
                <a16:creationId xmlns:a16="http://schemas.microsoft.com/office/drawing/2014/main" id="{C3845435-4795-705D-4275-790F580E01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99" y="886128"/>
            <a:ext cx="6912217" cy="4562061"/>
          </a:xfrm>
          <a:prstGeom prst="rect">
            <a:avLst/>
          </a:prstGeom>
        </p:spPr>
      </p:pic>
      <p:cxnSp>
        <p:nvCxnSpPr>
          <p:cNvPr id="44" name="Straight Connector 43">
            <a:extLst>
              <a:ext uri="{FF2B5EF4-FFF2-40B4-BE49-F238E27FC236}">
                <a16:creationId xmlns:a16="http://schemas.microsoft.com/office/drawing/2014/main" id="{BA22713B-ABB6-4391-97F9-0449A2B9B6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2B9BBBC4-97A3-47D2-BFFE-A68530CDB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6" name="Rectangle 45">
            <a:extLst>
              <a:ext uri="{FF2B5EF4-FFF2-40B4-BE49-F238E27FC236}">
                <a16:creationId xmlns:a16="http://schemas.microsoft.com/office/drawing/2014/main" id="{78967BEA-EA6A-4FF1-94E2-B010B61A36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39587516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3C8B0-BFD7-5577-8FBA-199ECEAC6BD9}"/>
              </a:ext>
            </a:extLst>
          </p:cNvPr>
          <p:cNvSpPr>
            <a:spLocks noGrp="1"/>
          </p:cNvSpPr>
          <p:nvPr>
            <p:ph type="title"/>
          </p:nvPr>
        </p:nvSpPr>
        <p:spPr/>
        <p:txBody>
          <a:bodyPr/>
          <a:lstStyle/>
          <a:p>
            <a:r>
              <a:rPr lang="en-GB" dirty="0"/>
              <a:t>Establishing an innovation design process?</a:t>
            </a:r>
          </a:p>
        </p:txBody>
      </p:sp>
      <p:sp>
        <p:nvSpPr>
          <p:cNvPr id="3" name="Content Placeholder 2">
            <a:extLst>
              <a:ext uri="{FF2B5EF4-FFF2-40B4-BE49-F238E27FC236}">
                <a16:creationId xmlns:a16="http://schemas.microsoft.com/office/drawing/2014/main" id="{5BE91EE8-10DA-2613-3710-A8BB2C55FE92}"/>
              </a:ext>
            </a:extLst>
          </p:cNvPr>
          <p:cNvSpPr>
            <a:spLocks noGrp="1"/>
          </p:cNvSpPr>
          <p:nvPr>
            <p:ph idx="1"/>
          </p:nvPr>
        </p:nvSpPr>
        <p:spPr/>
        <p:txBody>
          <a:bodyPr>
            <a:normAutofit lnSpcReduction="10000"/>
          </a:bodyPr>
          <a:lstStyle/>
          <a:p>
            <a:r>
              <a:rPr lang="en-GB" b="1" dirty="0"/>
              <a:t>Early involvement</a:t>
            </a:r>
          </a:p>
          <a:p>
            <a:r>
              <a:rPr lang="en-GB" dirty="0"/>
              <a:t>Early stakeholder identification and inclusion of their perspectives, evidence and legitimate needs</a:t>
            </a:r>
          </a:p>
          <a:p>
            <a:endParaRPr lang="en-GB" dirty="0"/>
          </a:p>
          <a:p>
            <a:r>
              <a:rPr lang="en-GB" b="1" dirty="0"/>
              <a:t>Forming a business case</a:t>
            </a:r>
          </a:p>
          <a:p>
            <a:r>
              <a:rPr lang="en-GB" dirty="0"/>
              <a:t>Include addressing potential or actual cost savings or strategic service  at organisational level</a:t>
            </a:r>
          </a:p>
          <a:p>
            <a:pPr marL="0" indent="0">
              <a:buNone/>
            </a:pPr>
            <a:endParaRPr lang="en-GB" dirty="0"/>
          </a:p>
          <a:p>
            <a:r>
              <a:rPr lang="en-GB" b="1" dirty="0"/>
              <a:t>Care experienced YP needs</a:t>
            </a:r>
          </a:p>
          <a:p>
            <a:r>
              <a:rPr lang="en-GB" dirty="0"/>
              <a:t>Incorporates social, psychological and transition needs of care leavers, and if possible, co-designed with them. </a:t>
            </a:r>
          </a:p>
        </p:txBody>
      </p:sp>
    </p:spTree>
    <p:extLst>
      <p:ext uri="{BB962C8B-B14F-4D97-AF65-F5344CB8AC3E}">
        <p14:creationId xmlns:p14="http://schemas.microsoft.com/office/powerpoint/2010/main" val="4191962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5300" dirty="0"/>
              <a:t>Discussion:</a:t>
            </a:r>
            <a:br>
              <a:rPr lang="en-GB" dirty="0"/>
            </a:br>
            <a:r>
              <a:rPr lang="en-GB" sz="3600" i="1" dirty="0"/>
              <a:t>What outcome measurements works for whom?</a:t>
            </a:r>
            <a:endParaRPr lang="en-GB" sz="3600" dirty="0"/>
          </a:p>
        </p:txBody>
      </p:sp>
      <p:sp>
        <p:nvSpPr>
          <p:cNvPr id="3" name="Content Placeholder 2"/>
          <p:cNvSpPr>
            <a:spLocks noGrp="1"/>
          </p:cNvSpPr>
          <p:nvPr>
            <p:ph idx="1"/>
          </p:nvPr>
        </p:nvSpPr>
        <p:spPr/>
        <p:txBody>
          <a:bodyPr>
            <a:normAutofit/>
          </a:bodyPr>
          <a:lstStyle/>
          <a:p>
            <a:r>
              <a:rPr lang="en-GB" dirty="0"/>
              <a:t>3 key stakeholder groups emerged who have “</a:t>
            </a:r>
            <a:r>
              <a:rPr lang="en-GB" u="sng" dirty="0"/>
              <a:t>legitimate</a:t>
            </a:r>
            <a:r>
              <a:rPr lang="en-GB" dirty="0"/>
              <a:t>” but parallel needs from innovation.</a:t>
            </a:r>
          </a:p>
          <a:p>
            <a:pPr lvl="1">
              <a:buFont typeface="Wingdings" panose="05000000000000000000" pitchFamily="2" charset="2"/>
              <a:buChar char="§"/>
            </a:pPr>
            <a:r>
              <a:rPr lang="en-GB" b="1" dirty="0">
                <a:solidFill>
                  <a:schemeClr val="tx1"/>
                </a:solidFill>
              </a:rPr>
              <a:t>Policy makers </a:t>
            </a:r>
            <a:r>
              <a:rPr lang="en-GB" dirty="0"/>
              <a:t>need  equality driven, comparable population-level numerical data to aid best use of public resources. – (top level outcomes).</a:t>
            </a:r>
          </a:p>
          <a:p>
            <a:pPr lvl="1">
              <a:buFont typeface="Wingdings" panose="05000000000000000000" pitchFamily="2" charset="2"/>
              <a:buChar char="§"/>
            </a:pPr>
            <a:r>
              <a:rPr lang="en-GB" b="1" dirty="0">
                <a:solidFill>
                  <a:schemeClr val="tx1"/>
                </a:solidFill>
              </a:rPr>
              <a:t>Organisations</a:t>
            </a:r>
            <a:r>
              <a:rPr lang="en-GB" b="1" dirty="0"/>
              <a:t> </a:t>
            </a:r>
            <a:r>
              <a:rPr lang="en-GB" dirty="0"/>
              <a:t>need economic, process and quality data (Business case = KPIs) to legitimise investment in innovation in face of competing resource demands. – (organisational outcomes).</a:t>
            </a:r>
          </a:p>
          <a:p>
            <a:pPr lvl="1">
              <a:buFont typeface="Wingdings" panose="05000000000000000000" pitchFamily="2" charset="2"/>
              <a:buChar char="§"/>
            </a:pPr>
            <a:r>
              <a:rPr lang="en-GB" b="1" dirty="0">
                <a:solidFill>
                  <a:schemeClr val="tx1"/>
                </a:solidFill>
              </a:rPr>
              <a:t>Young people </a:t>
            </a:r>
            <a:r>
              <a:rPr lang="en-GB" dirty="0"/>
              <a:t>and care leavers need to know and experience innovations working for them with psychological and subjective factors highlighted as foundational – (user-led/psych outcomes).</a:t>
            </a:r>
          </a:p>
          <a:p>
            <a:r>
              <a:rPr lang="en-GB" b="1" dirty="0">
                <a:solidFill>
                  <a:schemeClr val="accent1"/>
                </a:solidFill>
              </a:rPr>
              <a:t>Temporality: </a:t>
            </a:r>
            <a:r>
              <a:rPr lang="en-GB" dirty="0">
                <a:solidFill>
                  <a:schemeClr val="tx1"/>
                </a:solidFill>
              </a:rPr>
              <a:t>Outcomes &amp; evaluation typically late stage – needs to become a front end priority.</a:t>
            </a:r>
          </a:p>
          <a:p>
            <a:r>
              <a:rPr lang="en-GB" b="1" dirty="0">
                <a:solidFill>
                  <a:schemeClr val="accent1"/>
                </a:solidFill>
              </a:rPr>
              <a:t>Collaboration: </a:t>
            </a:r>
            <a:r>
              <a:rPr lang="en-GB" dirty="0">
                <a:solidFill>
                  <a:schemeClr val="tx1"/>
                </a:solidFill>
              </a:rPr>
              <a:t>Convene key stakeholder groups early so that differential outcome needs can be integrated into innovation development and design.</a:t>
            </a:r>
          </a:p>
          <a:p>
            <a:r>
              <a:rPr lang="en-GB" b="1" dirty="0">
                <a:solidFill>
                  <a:schemeClr val="accent1"/>
                </a:solidFill>
              </a:rPr>
              <a:t>Correct Strategy: </a:t>
            </a:r>
            <a:r>
              <a:rPr lang="en-GB" dirty="0">
                <a:solidFill>
                  <a:schemeClr val="tx1"/>
                </a:solidFill>
              </a:rPr>
              <a:t>Typically innovation is needs based – needs to become more strategic with multiple needs and priorities considered and reflected in the innovation design.</a:t>
            </a:r>
          </a:p>
          <a:p>
            <a:pPr marL="0" indent="0">
              <a:buNone/>
            </a:pPr>
            <a:endParaRPr lang="en-GB" dirty="0">
              <a:solidFill>
                <a:schemeClr val="tx1"/>
              </a:solidFill>
            </a:endParaRPr>
          </a:p>
        </p:txBody>
      </p:sp>
    </p:spTree>
    <p:extLst>
      <p:ext uri="{BB962C8B-B14F-4D97-AF65-F5344CB8AC3E}">
        <p14:creationId xmlns:p14="http://schemas.microsoft.com/office/powerpoint/2010/main" val="2062060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57" name="Rectangle 2056">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5BAA0A-EC3E-2C70-1354-05DF8BC9E5FE}"/>
              </a:ext>
            </a:extLst>
          </p:cNvPr>
          <p:cNvSpPr>
            <a:spLocks noGrp="1"/>
          </p:cNvSpPr>
          <p:nvPr>
            <p:ph type="title"/>
          </p:nvPr>
        </p:nvSpPr>
        <p:spPr>
          <a:xfrm>
            <a:off x="5181601" y="634946"/>
            <a:ext cx="6368142" cy="1450757"/>
          </a:xfrm>
        </p:spPr>
        <p:txBody>
          <a:bodyPr>
            <a:normAutofit/>
          </a:bodyPr>
          <a:lstStyle/>
          <a:p>
            <a:r>
              <a:rPr lang="en-GB" sz="3800">
                <a:solidFill>
                  <a:srgbClr val="6B6B48"/>
                </a:solidFill>
              </a:rPr>
              <a:t>Ways to begin bridging the gap?</a:t>
            </a:r>
            <a:br>
              <a:rPr lang="en-GB" sz="3800">
                <a:solidFill>
                  <a:srgbClr val="6B6B48"/>
                </a:solidFill>
                <a:effectLst/>
                <a:latin typeface="Calibri" panose="020F0502020204030204" pitchFamily="34" charset="0"/>
                <a:ea typeface="Calibri" panose="020F0502020204030204" pitchFamily="34" charset="0"/>
              </a:rPr>
            </a:br>
            <a:endParaRPr lang="en-GB" sz="3800">
              <a:solidFill>
                <a:srgbClr val="6B6B48"/>
              </a:solidFill>
            </a:endParaRPr>
          </a:p>
        </p:txBody>
      </p:sp>
      <p:pic>
        <p:nvPicPr>
          <p:cNvPr id="2050" name="Picture 2" descr="Time-Lapse Video Of Bay Bridge Construction">
            <a:extLst>
              <a:ext uri="{FF2B5EF4-FFF2-40B4-BE49-F238E27FC236}">
                <a16:creationId xmlns:a16="http://schemas.microsoft.com/office/drawing/2014/main" id="{9B580A34-0ECD-774C-A8EB-8D1F0410C0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07" r="47986"/>
          <a:stretch/>
        </p:blipFill>
        <p:spPr bwMode="auto">
          <a:xfrm>
            <a:off x="20" y="-12128"/>
            <a:ext cx="4654276"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2059" name="Straight Connector 2058">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3F1B382-3FEB-F82D-195C-50C2BCA626E2}"/>
              </a:ext>
            </a:extLst>
          </p:cNvPr>
          <p:cNvSpPr>
            <a:spLocks noGrp="1"/>
          </p:cNvSpPr>
          <p:nvPr>
            <p:ph idx="1"/>
          </p:nvPr>
        </p:nvSpPr>
        <p:spPr>
          <a:xfrm>
            <a:off x="5181601" y="2198914"/>
            <a:ext cx="6368142" cy="3670180"/>
          </a:xfrm>
        </p:spPr>
        <p:txBody>
          <a:bodyPr>
            <a:normAutofit fontScale="92500" lnSpcReduction="20000"/>
          </a:bodyPr>
          <a:lstStyle/>
          <a:p>
            <a:r>
              <a:rPr lang="en-GB" i="1" dirty="0"/>
              <a:t>Retain differences over attempting to reconcile? Is it possible</a:t>
            </a:r>
            <a:r>
              <a:rPr lang="en-GB" dirty="0"/>
              <a:t>? </a:t>
            </a:r>
          </a:p>
          <a:p>
            <a:endParaRPr lang="en-GB" dirty="0"/>
          </a:p>
          <a:p>
            <a:r>
              <a:rPr lang="en-GB" dirty="0"/>
              <a:t>Foster early, design led inclusion of measurement and evaluation to align needs and measures</a:t>
            </a:r>
          </a:p>
          <a:p>
            <a:endParaRPr lang="en-GB" dirty="0"/>
          </a:p>
          <a:p>
            <a:r>
              <a:rPr lang="en-GB" i="1" dirty="0"/>
              <a:t>Best process rather than best practice? Realistic? </a:t>
            </a:r>
          </a:p>
          <a:p>
            <a:endParaRPr lang="en-GB" dirty="0"/>
          </a:p>
          <a:p>
            <a:r>
              <a:rPr lang="en-GB" dirty="0"/>
              <a:t>Multiple needs considered – how practical? Example of what this might look like? </a:t>
            </a:r>
          </a:p>
          <a:p>
            <a:r>
              <a:rPr lang="en-GB" dirty="0"/>
              <a:t> </a:t>
            </a:r>
          </a:p>
          <a:p>
            <a:endParaRPr lang="en-GB" dirty="0"/>
          </a:p>
        </p:txBody>
      </p:sp>
    </p:spTree>
    <p:extLst>
      <p:ext uri="{BB962C8B-B14F-4D97-AF65-F5344CB8AC3E}">
        <p14:creationId xmlns:p14="http://schemas.microsoft.com/office/powerpoint/2010/main" val="434168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0E8A18-EF0B-B079-2553-3C12AF40BF3D}"/>
              </a:ext>
            </a:extLst>
          </p:cNvPr>
          <p:cNvSpPr>
            <a:spLocks noGrp="1"/>
          </p:cNvSpPr>
          <p:nvPr>
            <p:ph type="title"/>
          </p:nvPr>
        </p:nvSpPr>
        <p:spPr>
          <a:xfrm>
            <a:off x="5181601" y="634946"/>
            <a:ext cx="6368142" cy="1450757"/>
          </a:xfrm>
        </p:spPr>
        <p:txBody>
          <a:bodyPr>
            <a:normAutofit/>
          </a:bodyPr>
          <a:lstStyle/>
          <a:p>
            <a:r>
              <a:rPr lang="en-GB" sz="5400">
                <a:solidFill>
                  <a:srgbClr val="3F6A73"/>
                </a:solidFill>
              </a:rPr>
              <a:t>Where to next? </a:t>
            </a:r>
          </a:p>
        </p:txBody>
      </p:sp>
      <p:pic>
        <p:nvPicPr>
          <p:cNvPr id="5" name="Content Placeholder 4" descr="Blue interior 3D rendering">
            <a:extLst>
              <a:ext uri="{FF2B5EF4-FFF2-40B4-BE49-F238E27FC236}">
                <a16:creationId xmlns:a16="http://schemas.microsoft.com/office/drawing/2014/main" id="{05061F59-E12C-99B4-3E26-AED7739B60C2}"/>
              </a:ext>
            </a:extLst>
          </p:cNvPr>
          <p:cNvPicPr>
            <a:picLocks noChangeAspect="1"/>
          </p:cNvPicPr>
          <p:nvPr/>
        </p:nvPicPr>
        <p:blipFill rotWithShape="1">
          <a:blip r:embed="rId2">
            <a:extLst>
              <a:ext uri="{28A0092B-C50C-407E-A947-70E740481C1C}">
                <a14:useLocalDpi xmlns:a14="http://schemas.microsoft.com/office/drawing/2010/main" val="0"/>
              </a:ext>
            </a:extLst>
          </a:blip>
          <a:srcRect l="20031" r="34748" b="1"/>
          <a:stretch/>
        </p:blipFill>
        <p:spPr>
          <a:xfrm>
            <a:off x="20" y="-12128"/>
            <a:ext cx="4654276" cy="6870127"/>
          </a:xfrm>
          <a:prstGeom prst="rect">
            <a:avLst/>
          </a:prstGeom>
        </p:spPr>
      </p:pic>
      <p:cxnSp>
        <p:nvCxnSpPr>
          <p:cNvPr id="16" name="Straight Connector 15">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E6571C39-0230-3B01-FD40-8B884B25F8AB}"/>
              </a:ext>
            </a:extLst>
          </p:cNvPr>
          <p:cNvSpPr>
            <a:spLocks noGrp="1"/>
          </p:cNvSpPr>
          <p:nvPr>
            <p:ph idx="1"/>
          </p:nvPr>
        </p:nvSpPr>
        <p:spPr>
          <a:xfrm>
            <a:off x="5181601" y="2198914"/>
            <a:ext cx="6368142" cy="3670180"/>
          </a:xfrm>
        </p:spPr>
        <p:txBody>
          <a:bodyPr>
            <a:normAutofit lnSpcReduction="10000"/>
          </a:bodyPr>
          <a:lstStyle/>
          <a:p>
            <a:r>
              <a:rPr lang="en-US" dirty="0"/>
              <a:t>These issues are pernicious!</a:t>
            </a:r>
          </a:p>
          <a:p>
            <a:r>
              <a:rPr lang="en-US" dirty="0"/>
              <a:t>How might we move any one of them forward? </a:t>
            </a:r>
          </a:p>
          <a:p>
            <a:pPr lvl="1"/>
            <a:r>
              <a:rPr lang="en-US" dirty="0"/>
              <a:t>Structuring and aligning outcomes measures to foster sustainable innovations</a:t>
            </a:r>
          </a:p>
          <a:p>
            <a:pPr lvl="1"/>
            <a:r>
              <a:rPr lang="en-US" dirty="0"/>
              <a:t>Models of best process?!</a:t>
            </a:r>
          </a:p>
          <a:p>
            <a:endParaRPr lang="en-US" dirty="0"/>
          </a:p>
          <a:p>
            <a:r>
              <a:rPr lang="en-US" dirty="0"/>
              <a:t>What’s working well in your </a:t>
            </a:r>
            <a:r>
              <a:rPr lang="en-US" dirty="0" err="1"/>
              <a:t>organisation</a:t>
            </a:r>
            <a:r>
              <a:rPr lang="en-US" dirty="0"/>
              <a:t> or practice that aligns with some of our discussion?</a:t>
            </a:r>
          </a:p>
          <a:p>
            <a:pPr lvl="1"/>
            <a:r>
              <a:rPr lang="en-US" dirty="0"/>
              <a:t>Where do you see the role of co-production fitting? Practicalities? Problems with? </a:t>
            </a:r>
          </a:p>
          <a:p>
            <a:r>
              <a:rPr lang="en-US" dirty="0"/>
              <a:t> </a:t>
            </a:r>
          </a:p>
        </p:txBody>
      </p:sp>
    </p:spTree>
    <p:extLst>
      <p:ext uri="{BB962C8B-B14F-4D97-AF65-F5344CB8AC3E}">
        <p14:creationId xmlns:p14="http://schemas.microsoft.com/office/powerpoint/2010/main" val="1902705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0B969-AB3C-5B1B-D016-6995B1929F69}"/>
              </a:ext>
            </a:extLst>
          </p:cNvPr>
          <p:cNvSpPr>
            <a:spLocks noGrp="1"/>
          </p:cNvSpPr>
          <p:nvPr>
            <p:ph type="title"/>
          </p:nvPr>
        </p:nvSpPr>
        <p:spPr/>
        <p:txBody>
          <a:bodyPr/>
          <a:lstStyle/>
          <a:p>
            <a:r>
              <a:rPr lang="en-GB" dirty="0"/>
              <a:t>Levels of measurement</a:t>
            </a:r>
          </a:p>
        </p:txBody>
      </p:sp>
      <p:sp>
        <p:nvSpPr>
          <p:cNvPr id="3" name="Content Placeholder 2">
            <a:extLst>
              <a:ext uri="{FF2B5EF4-FFF2-40B4-BE49-F238E27FC236}">
                <a16:creationId xmlns:a16="http://schemas.microsoft.com/office/drawing/2014/main" id="{AC0E6A54-7EAA-08B7-E4AE-9F9AA0869678}"/>
              </a:ext>
            </a:extLst>
          </p:cNvPr>
          <p:cNvSpPr>
            <a:spLocks noGrp="1"/>
          </p:cNvSpPr>
          <p:nvPr>
            <p:ph idx="1"/>
          </p:nvPr>
        </p:nvSpPr>
        <p:spPr/>
        <p:txBody>
          <a:bodyPr/>
          <a:lstStyle/>
          <a:p>
            <a:r>
              <a:rPr lang="en-GB" dirty="0"/>
              <a:t>Outcomes are not one size fits all </a:t>
            </a:r>
          </a:p>
          <a:p>
            <a:endParaRPr lang="en-GB" dirty="0"/>
          </a:p>
          <a:p>
            <a:r>
              <a:rPr lang="en-GB" dirty="0"/>
              <a:t>Population level</a:t>
            </a:r>
          </a:p>
          <a:p>
            <a:endParaRPr lang="en-GB" dirty="0"/>
          </a:p>
          <a:p>
            <a:r>
              <a:rPr lang="en-GB" dirty="0"/>
              <a:t>Organisational level</a:t>
            </a:r>
          </a:p>
          <a:p>
            <a:endParaRPr lang="en-GB" dirty="0"/>
          </a:p>
          <a:p>
            <a:r>
              <a:rPr lang="en-GB" dirty="0"/>
              <a:t>Practice and care leaver level</a:t>
            </a:r>
          </a:p>
        </p:txBody>
      </p:sp>
    </p:spTree>
    <p:extLst>
      <p:ext uri="{BB962C8B-B14F-4D97-AF65-F5344CB8AC3E}">
        <p14:creationId xmlns:p14="http://schemas.microsoft.com/office/powerpoint/2010/main" val="3235092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D40791F6-715D-481A-9C4A-3645AECFD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033489-B0F0-6F96-1171-32D3AFAC7A1B}"/>
              </a:ext>
            </a:extLst>
          </p:cNvPr>
          <p:cNvSpPr>
            <a:spLocks noGrp="1"/>
          </p:cNvSpPr>
          <p:nvPr>
            <p:ph type="title"/>
          </p:nvPr>
        </p:nvSpPr>
        <p:spPr>
          <a:xfrm>
            <a:off x="4974771" y="634946"/>
            <a:ext cx="6574972" cy="1450757"/>
          </a:xfrm>
        </p:spPr>
        <p:txBody>
          <a:bodyPr>
            <a:normAutofit/>
          </a:bodyPr>
          <a:lstStyle/>
          <a:p>
            <a:r>
              <a:rPr lang="en-GB"/>
              <a:t>Thank you</a:t>
            </a:r>
          </a:p>
        </p:txBody>
      </p:sp>
      <p:pic>
        <p:nvPicPr>
          <p:cNvPr id="7" name="Picture 6" descr="Smiling white dog">
            <a:extLst>
              <a:ext uri="{FF2B5EF4-FFF2-40B4-BE49-F238E27FC236}">
                <a16:creationId xmlns:a16="http://schemas.microsoft.com/office/drawing/2014/main" id="{656EFF0F-F72E-E482-887C-D83BD0C390AB}"/>
              </a:ext>
            </a:extLst>
          </p:cNvPr>
          <p:cNvPicPr>
            <a:picLocks noChangeAspect="1"/>
          </p:cNvPicPr>
          <p:nvPr/>
        </p:nvPicPr>
        <p:blipFill rotWithShape="1">
          <a:blip r:embed="rId2">
            <a:extLst>
              <a:ext uri="{28A0092B-C50C-407E-A947-70E740481C1C}">
                <a14:useLocalDpi xmlns:a14="http://schemas.microsoft.com/office/drawing/2010/main" val="0"/>
              </a:ext>
            </a:extLst>
          </a:blip>
          <a:srcRect l="47079" r="18851" b="-1"/>
          <a:stretch/>
        </p:blipFill>
        <p:spPr>
          <a:xfrm>
            <a:off x="633999" y="640081"/>
            <a:ext cx="4001315" cy="5314406"/>
          </a:xfrm>
          <a:prstGeom prst="rect">
            <a:avLst/>
          </a:prstGeom>
        </p:spPr>
      </p:pic>
      <p:cxnSp>
        <p:nvCxnSpPr>
          <p:cNvPr id="32" name="Straight Connector 31">
            <a:extLst>
              <a:ext uri="{FF2B5EF4-FFF2-40B4-BE49-F238E27FC236}">
                <a16:creationId xmlns:a16="http://schemas.microsoft.com/office/drawing/2014/main" id="{740F83A4-FAC4-4867-95A5-BBFD280C7B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1851400-DADE-F7F9-4718-76AF762478ED}"/>
              </a:ext>
            </a:extLst>
          </p:cNvPr>
          <p:cNvSpPr>
            <a:spLocks noGrp="1"/>
          </p:cNvSpPr>
          <p:nvPr>
            <p:ph idx="1"/>
          </p:nvPr>
        </p:nvSpPr>
        <p:spPr>
          <a:xfrm>
            <a:off x="4974769" y="2198914"/>
            <a:ext cx="6574973" cy="3670180"/>
          </a:xfrm>
        </p:spPr>
        <p:txBody>
          <a:bodyPr>
            <a:normAutofit/>
          </a:bodyPr>
          <a:lstStyle/>
          <a:p>
            <a:r>
              <a:rPr lang="en-GB" dirty="0"/>
              <a:t>EXIT STUDY TEAM: </a:t>
            </a:r>
          </a:p>
          <a:p>
            <a:r>
              <a:rPr lang="en-GB" dirty="0" err="1">
                <a:hlinkClick r:id="rId3"/>
              </a:rPr>
              <a:t>EXploring</a:t>
            </a:r>
            <a:r>
              <a:rPr lang="en-GB" dirty="0">
                <a:hlinkClick r:id="rId3"/>
              </a:rPr>
              <a:t> Innovation in Transition (EXIT) Study (warwick.ac.uk)</a:t>
            </a:r>
            <a:endParaRPr lang="en-GB" dirty="0"/>
          </a:p>
          <a:p>
            <a:endParaRPr lang="en-GB" dirty="0"/>
          </a:p>
          <a:p>
            <a:r>
              <a:rPr lang="en-GB" dirty="0"/>
              <a:t>Presenter: Rebecca Johnson, on behalf of the EXIT Study Team</a:t>
            </a:r>
          </a:p>
          <a:p>
            <a:r>
              <a:rPr lang="en-GB" dirty="0">
                <a:hlinkClick r:id="rId4"/>
              </a:rPr>
              <a:t>Rebecca.e.johnson@warwick.ac.uk</a:t>
            </a:r>
            <a:r>
              <a:rPr lang="en-GB" dirty="0"/>
              <a:t> </a:t>
            </a:r>
          </a:p>
          <a:p>
            <a:endParaRPr lang="en-GB" dirty="0"/>
          </a:p>
          <a:p>
            <a:r>
              <a:rPr lang="en-GB" dirty="0"/>
              <a:t>Principal Investigator: Professor Graeme Currie</a:t>
            </a:r>
          </a:p>
          <a:p>
            <a:r>
              <a:rPr lang="en-GB" dirty="0">
                <a:hlinkClick r:id="rId5"/>
              </a:rPr>
              <a:t>Graeme.Currie@wbs.ac.uk</a:t>
            </a:r>
            <a:r>
              <a:rPr lang="en-GB" dirty="0"/>
              <a:t> </a:t>
            </a:r>
          </a:p>
          <a:p>
            <a:endParaRPr lang="en-GB" dirty="0"/>
          </a:p>
          <a:p>
            <a:endParaRPr lang="en-GB" dirty="0"/>
          </a:p>
        </p:txBody>
      </p:sp>
      <p:sp>
        <p:nvSpPr>
          <p:cNvPr id="34" name="Rectangle 33">
            <a:extLst>
              <a:ext uri="{FF2B5EF4-FFF2-40B4-BE49-F238E27FC236}">
                <a16:creationId xmlns:a16="http://schemas.microsoft.com/office/drawing/2014/main" id="{CADA4CA0-9A57-4FBE-A9E5-24DFC23C3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6" name="Rectangle 35">
            <a:extLst>
              <a:ext uri="{FF2B5EF4-FFF2-40B4-BE49-F238E27FC236}">
                <a16:creationId xmlns:a16="http://schemas.microsoft.com/office/drawing/2014/main" id="{811CBAFA-D7E0-40A7-BB94-2C05304B40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1662058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4127F8-E3D3-426B-A5E7-89133B92BAA5}"/>
              </a:ext>
            </a:extLst>
          </p:cNvPr>
          <p:cNvSpPr>
            <a:spLocks noGrp="1"/>
          </p:cNvSpPr>
          <p:nvPr>
            <p:ph type="title"/>
          </p:nvPr>
        </p:nvSpPr>
        <p:spPr>
          <a:xfrm>
            <a:off x="5181601" y="634946"/>
            <a:ext cx="6368142" cy="1450757"/>
          </a:xfrm>
        </p:spPr>
        <p:txBody>
          <a:bodyPr>
            <a:normAutofit/>
          </a:bodyPr>
          <a:lstStyle/>
          <a:p>
            <a:r>
              <a:rPr lang="en-GB" sz="5400">
                <a:solidFill>
                  <a:srgbClr val="746553"/>
                </a:solidFill>
              </a:rPr>
              <a:t>Introduction</a:t>
            </a:r>
          </a:p>
        </p:txBody>
      </p:sp>
      <p:pic>
        <p:nvPicPr>
          <p:cNvPr id="5" name="Picture 4" descr="Three girls embracing on bed">
            <a:extLst>
              <a:ext uri="{FF2B5EF4-FFF2-40B4-BE49-F238E27FC236}">
                <a16:creationId xmlns:a16="http://schemas.microsoft.com/office/drawing/2014/main" id="{A6E783DB-E391-169D-5607-ACE13CFF8A78}"/>
              </a:ext>
            </a:extLst>
          </p:cNvPr>
          <p:cNvPicPr>
            <a:picLocks noChangeAspect="1"/>
          </p:cNvPicPr>
          <p:nvPr/>
        </p:nvPicPr>
        <p:blipFill rotWithShape="1">
          <a:blip r:embed="rId2">
            <a:extLst>
              <a:ext uri="{28A0092B-C50C-407E-A947-70E740481C1C}">
                <a14:useLocalDpi xmlns:a14="http://schemas.microsoft.com/office/drawing/2010/main" val="0"/>
              </a:ext>
            </a:extLst>
          </a:blip>
          <a:srcRect l="12350" r="42599" b="2"/>
          <a:stretch/>
        </p:blipFill>
        <p:spPr>
          <a:xfrm>
            <a:off x="20" y="-12128"/>
            <a:ext cx="4654276" cy="6870127"/>
          </a:xfrm>
          <a:prstGeom prst="rect">
            <a:avLst/>
          </a:prstGeom>
        </p:spPr>
      </p:pic>
      <p:cxnSp>
        <p:nvCxnSpPr>
          <p:cNvPr id="14" name="Straight Connector 13">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C59E880-D5A3-42C3-9A64-DC141BA70A40}"/>
              </a:ext>
            </a:extLst>
          </p:cNvPr>
          <p:cNvSpPr>
            <a:spLocks noGrp="1"/>
          </p:cNvSpPr>
          <p:nvPr>
            <p:ph idx="1"/>
          </p:nvPr>
        </p:nvSpPr>
        <p:spPr>
          <a:xfrm>
            <a:off x="5181601" y="2198914"/>
            <a:ext cx="6368142" cy="3670180"/>
          </a:xfrm>
        </p:spPr>
        <p:txBody>
          <a:bodyPr>
            <a:normAutofit/>
          </a:bodyPr>
          <a:lstStyle/>
          <a:p>
            <a:pPr>
              <a:buFont typeface="Wingdings" panose="05000000000000000000" pitchFamily="2" charset="2"/>
              <a:buChar char="§"/>
            </a:pPr>
            <a:r>
              <a:rPr lang="en-GB" sz="1600"/>
              <a:t>Global and widespread policy &amp; practice emphasis on innovation to address concerns about life outcomes for care experienced people and care leavers.</a:t>
            </a:r>
          </a:p>
          <a:p>
            <a:pPr>
              <a:buFont typeface="Wingdings" panose="05000000000000000000" pitchFamily="2" charset="2"/>
              <a:buChar char="§"/>
            </a:pPr>
            <a:r>
              <a:rPr lang="en-GB" sz="1600"/>
              <a:t>UK: Children’s Social Care Innovation Programme invested £200mil since 2014 –  Round 2 focused on extended care initiative “Staying Close”.</a:t>
            </a:r>
          </a:p>
          <a:p>
            <a:pPr>
              <a:buFont typeface="Wingdings" panose="05000000000000000000" pitchFamily="2" charset="2"/>
              <a:buChar char="§"/>
            </a:pPr>
            <a:r>
              <a:rPr lang="en-GB" sz="1600"/>
              <a:t>Innovation evaluations focus on the question: - “Does the innovation work?” – Aims to generate evidence to support the scale up and widespread adoption.</a:t>
            </a:r>
          </a:p>
          <a:p>
            <a:pPr>
              <a:buFont typeface="Wingdings" panose="05000000000000000000" pitchFamily="2" charset="2"/>
              <a:buChar char="§"/>
            </a:pPr>
            <a:r>
              <a:rPr lang="en-GB" sz="1600"/>
              <a:t>EXIT Study: A broad &amp; deep exploration of innovation process for care leavers - This paper focused upon </a:t>
            </a:r>
            <a:r>
              <a:rPr lang="en-GB" sz="1600" b="1"/>
              <a:t>outcome measurement of innovation</a:t>
            </a:r>
            <a:r>
              <a:rPr lang="en-GB" sz="1600"/>
              <a:t>.</a:t>
            </a:r>
          </a:p>
          <a:p>
            <a:r>
              <a:rPr lang="en-GB" sz="1600" b="1"/>
              <a:t>Exploratory Research Questions </a:t>
            </a:r>
          </a:p>
          <a:p>
            <a:r>
              <a:rPr lang="en-GB" sz="1600" b="1" i="1"/>
              <a:t>How and with what effects are innovation outcomes measured? &amp; What outcome measurements works for whom? </a:t>
            </a:r>
          </a:p>
        </p:txBody>
      </p:sp>
    </p:spTree>
    <p:extLst>
      <p:ext uri="{BB962C8B-B14F-4D97-AF65-F5344CB8AC3E}">
        <p14:creationId xmlns:p14="http://schemas.microsoft.com/office/powerpoint/2010/main" val="1635784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Gap: Pulling in Different Directions</a:t>
            </a:r>
          </a:p>
        </p:txBody>
      </p:sp>
      <p:sp>
        <p:nvSpPr>
          <p:cNvPr id="3" name="Content Placeholder 2"/>
          <p:cNvSpPr>
            <a:spLocks noGrp="1"/>
          </p:cNvSpPr>
          <p:nvPr>
            <p:ph type="body" idx="1"/>
          </p:nvPr>
        </p:nvSpPr>
        <p:spPr/>
        <p:txBody>
          <a:bodyPr>
            <a:normAutofit/>
          </a:bodyPr>
          <a:lstStyle/>
          <a:p>
            <a:r>
              <a:rPr lang="en-GB" dirty="0">
                <a:solidFill>
                  <a:schemeClr val="accent1"/>
                </a:solidFill>
              </a:rPr>
              <a:t>Towards the National political &amp; policy level</a:t>
            </a:r>
          </a:p>
        </p:txBody>
      </p:sp>
      <p:sp>
        <p:nvSpPr>
          <p:cNvPr id="5" name="Content Placeholder 4"/>
          <p:cNvSpPr>
            <a:spLocks noGrp="1"/>
          </p:cNvSpPr>
          <p:nvPr>
            <p:ph sz="half" idx="2"/>
          </p:nvPr>
        </p:nvSpPr>
        <p:spPr/>
        <p:txBody>
          <a:bodyPr>
            <a:normAutofit fontScale="92500" lnSpcReduction="20000"/>
          </a:bodyPr>
          <a:lstStyle/>
          <a:p>
            <a:pPr>
              <a:buFont typeface="Wingdings" panose="05000000000000000000" pitchFamily="2" charset="2"/>
              <a:buChar char="§"/>
            </a:pPr>
            <a:r>
              <a:rPr lang="en-GB" dirty="0"/>
              <a:t>Need for public accountability, value for money and social value for citizens (</a:t>
            </a:r>
            <a:r>
              <a:rPr lang="en-GB" sz="1900" dirty="0"/>
              <a:t>Osborne &amp; Brown, 2011</a:t>
            </a:r>
            <a:r>
              <a:rPr lang="en-GB" dirty="0"/>
              <a:t>). </a:t>
            </a:r>
          </a:p>
          <a:p>
            <a:pPr>
              <a:buFont typeface="Wingdings" panose="05000000000000000000" pitchFamily="2" charset="2"/>
              <a:buChar char="§"/>
            </a:pPr>
            <a:r>
              <a:rPr lang="en-GB" dirty="0"/>
              <a:t>Privileges categorical top-line data such as Employment, Education, Training (EET).</a:t>
            </a:r>
          </a:p>
          <a:p>
            <a:pPr>
              <a:buFont typeface="Wingdings" panose="05000000000000000000" pitchFamily="2" charset="2"/>
              <a:buChar char="§"/>
            </a:pPr>
            <a:r>
              <a:rPr lang="en-GB" dirty="0"/>
              <a:t>Emphasis on Quantitative and ‘scientific’ approach to methods (RCTs) (</a:t>
            </a:r>
            <a:r>
              <a:rPr lang="en-GB" sz="1900" dirty="0" err="1"/>
              <a:t>Sebba</a:t>
            </a:r>
            <a:r>
              <a:rPr lang="en-GB" sz="1900" dirty="0"/>
              <a:t> et al., 2017</a:t>
            </a:r>
            <a:r>
              <a:rPr lang="en-GB" dirty="0"/>
              <a:t>).</a:t>
            </a:r>
          </a:p>
          <a:p>
            <a:pPr>
              <a:buFont typeface="Wingdings" panose="05000000000000000000" pitchFamily="2" charset="2"/>
              <a:buChar char="§"/>
            </a:pPr>
            <a:r>
              <a:rPr lang="en-GB" dirty="0"/>
              <a:t>Deficit discourse encourages stigmatization.</a:t>
            </a:r>
          </a:p>
          <a:p>
            <a:pPr lvl="0">
              <a:buClr>
                <a:srgbClr val="1CADE4"/>
              </a:buClr>
              <a:buFont typeface="Wingdings" panose="05000000000000000000" pitchFamily="2" charset="2"/>
              <a:buChar char="§"/>
            </a:pPr>
            <a:r>
              <a:rPr lang="en-GB" dirty="0"/>
              <a:t>A lack of standardization, low statistical power, poor cost-effectiveness reporting </a:t>
            </a:r>
            <a:r>
              <a:rPr lang="en-GB" dirty="0">
                <a:solidFill>
                  <a:prstClr val="black">
                    <a:lumMod val="75000"/>
                    <a:lumOff val="25000"/>
                  </a:prstClr>
                </a:solidFill>
              </a:rPr>
              <a:t>(</a:t>
            </a:r>
            <a:r>
              <a:rPr lang="en-GB" sz="1700" dirty="0">
                <a:solidFill>
                  <a:prstClr val="black">
                    <a:lumMod val="75000"/>
                    <a:lumOff val="25000"/>
                  </a:prstClr>
                </a:solidFill>
              </a:rPr>
              <a:t>Suh &amp; Holmes, 2022</a:t>
            </a:r>
            <a:r>
              <a:rPr lang="en-GB" dirty="0">
                <a:solidFill>
                  <a:prstClr val="black">
                    <a:lumMod val="75000"/>
                    <a:lumOff val="25000"/>
                  </a:prstClr>
                </a:solidFill>
              </a:rPr>
              <a:t>),</a:t>
            </a:r>
            <a:r>
              <a:rPr lang="en-GB" dirty="0"/>
              <a:t> primarily descriptive. </a:t>
            </a:r>
          </a:p>
        </p:txBody>
      </p:sp>
      <p:sp>
        <p:nvSpPr>
          <p:cNvPr id="6" name="Text Placeholder 5"/>
          <p:cNvSpPr>
            <a:spLocks noGrp="1"/>
          </p:cNvSpPr>
          <p:nvPr>
            <p:ph type="body" sz="quarter" idx="3"/>
          </p:nvPr>
        </p:nvSpPr>
        <p:spPr/>
        <p:txBody>
          <a:bodyPr/>
          <a:lstStyle/>
          <a:p>
            <a:r>
              <a:rPr lang="en-GB" dirty="0">
                <a:solidFill>
                  <a:schemeClr val="accent1"/>
                </a:solidFill>
              </a:rPr>
              <a:t>Towards the Local practice and Individual level</a:t>
            </a:r>
          </a:p>
        </p:txBody>
      </p:sp>
      <p:sp>
        <p:nvSpPr>
          <p:cNvPr id="7" name="Content Placeholder 6"/>
          <p:cNvSpPr>
            <a:spLocks noGrp="1"/>
          </p:cNvSpPr>
          <p:nvPr>
            <p:ph sz="quarter" idx="4"/>
          </p:nvPr>
        </p:nvSpPr>
        <p:spPr/>
        <p:txBody>
          <a:bodyPr>
            <a:normAutofit fontScale="92500" lnSpcReduction="10000"/>
          </a:bodyPr>
          <a:lstStyle/>
          <a:p>
            <a:pPr>
              <a:buFont typeface="Wingdings" panose="05000000000000000000" pitchFamily="2" charset="2"/>
              <a:buChar char="§"/>
            </a:pPr>
            <a:r>
              <a:rPr lang="en-GB" dirty="0"/>
              <a:t>Care leavers as psychological agents – growing emphasis on psychological /wellbeing outcome measures (e.g. confidence).</a:t>
            </a:r>
          </a:p>
          <a:p>
            <a:pPr>
              <a:buFont typeface="Wingdings" panose="05000000000000000000" pitchFamily="2" charset="2"/>
              <a:buChar char="§"/>
            </a:pPr>
            <a:r>
              <a:rPr lang="en-GB" dirty="0"/>
              <a:t>Care leaver journeys are diverse and subjective –calls to focus on what outcomes are important to them (</a:t>
            </a:r>
            <a:r>
              <a:rPr lang="en-GB" dirty="0" err="1"/>
              <a:t>Bakketeig</a:t>
            </a:r>
            <a:r>
              <a:rPr lang="en-GB" dirty="0"/>
              <a:t> et al, 2020).</a:t>
            </a:r>
          </a:p>
          <a:p>
            <a:pPr>
              <a:buFont typeface="Wingdings" panose="05000000000000000000" pitchFamily="2" charset="2"/>
              <a:buChar char="§"/>
            </a:pPr>
            <a:r>
              <a:rPr lang="en-GB" dirty="0"/>
              <a:t>Wide range of non-standardised measurement /survey tools used discourages generalizability.</a:t>
            </a:r>
          </a:p>
          <a:p>
            <a:pPr>
              <a:buFont typeface="Wingdings" panose="05000000000000000000" pitchFamily="2" charset="2"/>
              <a:buChar char="§"/>
            </a:pPr>
            <a:r>
              <a:rPr lang="en-GB" dirty="0"/>
              <a:t>Qualitative methods permit experiential data and subjective accounts about whether an innovation works or not. </a:t>
            </a:r>
          </a:p>
        </p:txBody>
      </p:sp>
    </p:spTree>
    <p:extLst>
      <p:ext uri="{BB962C8B-B14F-4D97-AF65-F5344CB8AC3E}">
        <p14:creationId xmlns:p14="http://schemas.microsoft.com/office/powerpoint/2010/main" val="1694202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a:t>Methods: Qualitative</a:t>
            </a:r>
          </a:p>
        </p:txBody>
      </p:sp>
      <p:graphicFrame>
        <p:nvGraphicFramePr>
          <p:cNvPr id="10" name="Object 9"/>
          <p:cNvGraphicFramePr>
            <a:graphicFrameLocks noChangeAspect="1"/>
          </p:cNvGraphicFramePr>
          <p:nvPr>
            <p:extLst>
              <p:ext uri="{D42A27DB-BD31-4B8C-83A1-F6EECF244321}">
                <p14:modId xmlns:p14="http://schemas.microsoft.com/office/powerpoint/2010/main" val="2500714551"/>
              </p:ext>
            </p:extLst>
          </p:nvPr>
        </p:nvGraphicFramePr>
        <p:xfrm>
          <a:off x="247650" y="2124075"/>
          <a:ext cx="6610350" cy="3562350"/>
        </p:xfrm>
        <a:graphic>
          <a:graphicData uri="http://schemas.openxmlformats.org/presentationml/2006/ole">
            <mc:AlternateContent xmlns:mc="http://schemas.openxmlformats.org/markup-compatibility/2006">
              <mc:Choice xmlns:v="urn:schemas-microsoft-com:vml" Requires="v">
                <p:oleObj name="Document" r:id="rId2" imgW="5730832" imgH="1891474" progId="Word.Document.12">
                  <p:embed/>
                </p:oleObj>
              </mc:Choice>
              <mc:Fallback>
                <p:oleObj name="Document" r:id="rId2" imgW="5730832" imgH="1891474" progId="Word.Document.12">
                  <p:embed/>
                  <p:pic>
                    <p:nvPicPr>
                      <p:cNvPr id="10" name="Object 9"/>
                      <p:cNvPicPr/>
                      <p:nvPr/>
                    </p:nvPicPr>
                    <p:blipFill>
                      <a:blip r:embed="rId3"/>
                      <a:stretch>
                        <a:fillRect/>
                      </a:stretch>
                    </p:blipFill>
                    <p:spPr>
                      <a:xfrm>
                        <a:off x="247650" y="2124075"/>
                        <a:ext cx="6610350" cy="356235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875596301"/>
              </p:ext>
            </p:extLst>
          </p:nvPr>
        </p:nvGraphicFramePr>
        <p:xfrm>
          <a:off x="7204125" y="2124075"/>
          <a:ext cx="5827979" cy="4006736"/>
        </p:xfrm>
        <a:graphic>
          <a:graphicData uri="http://schemas.openxmlformats.org/presentationml/2006/ole">
            <mc:AlternateContent xmlns:mc="http://schemas.openxmlformats.org/markup-compatibility/2006">
              <mc:Choice xmlns:v="urn:schemas-microsoft-com:vml" Requires="v">
                <p:oleObj name="Document" r:id="rId4" imgW="5730832" imgH="2658882" progId="Word.Document.12">
                  <p:embed/>
                </p:oleObj>
              </mc:Choice>
              <mc:Fallback>
                <p:oleObj name="Document" r:id="rId4" imgW="5730832" imgH="2658882" progId="Word.Document.12">
                  <p:embed/>
                  <p:pic>
                    <p:nvPicPr>
                      <p:cNvPr id="11" name="Object 10"/>
                      <p:cNvPicPr/>
                      <p:nvPr/>
                    </p:nvPicPr>
                    <p:blipFill>
                      <a:blip r:embed="rId5"/>
                      <a:stretch>
                        <a:fillRect/>
                      </a:stretch>
                    </p:blipFill>
                    <p:spPr>
                      <a:xfrm>
                        <a:off x="7204125" y="2124075"/>
                        <a:ext cx="5827979" cy="4006736"/>
                      </a:xfrm>
                      <a:prstGeom prst="rect">
                        <a:avLst/>
                      </a:prstGeom>
                    </p:spPr>
                  </p:pic>
                </p:oleObj>
              </mc:Fallback>
            </mc:AlternateContent>
          </a:graphicData>
        </a:graphic>
      </p:graphicFrame>
    </p:spTree>
    <p:extLst>
      <p:ext uri="{BB962C8B-B14F-4D97-AF65-F5344CB8AC3E}">
        <p14:creationId xmlns:p14="http://schemas.microsoft.com/office/powerpoint/2010/main" val="1131030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313D92EA-0404-4668-A1CC-16A9E71CE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F74A92-0101-4385-E206-E7578DBE66EA}"/>
              </a:ext>
            </a:extLst>
          </p:cNvPr>
          <p:cNvSpPr>
            <a:spLocks noGrp="1"/>
          </p:cNvSpPr>
          <p:nvPr>
            <p:ph type="title"/>
          </p:nvPr>
        </p:nvSpPr>
        <p:spPr>
          <a:xfrm>
            <a:off x="1097280" y="286603"/>
            <a:ext cx="10058400" cy="1450757"/>
          </a:xfrm>
        </p:spPr>
        <p:txBody>
          <a:bodyPr>
            <a:normAutofit/>
          </a:bodyPr>
          <a:lstStyle/>
          <a:p>
            <a:r>
              <a:rPr lang="en-GB" dirty="0"/>
              <a:t>Data from five case study sites in England</a:t>
            </a:r>
          </a:p>
        </p:txBody>
      </p:sp>
      <p:cxnSp>
        <p:nvCxnSpPr>
          <p:cNvPr id="24" name="Straight Connector 23">
            <a:extLst>
              <a:ext uri="{FF2B5EF4-FFF2-40B4-BE49-F238E27FC236}">
                <a16:creationId xmlns:a16="http://schemas.microsoft.com/office/drawing/2014/main" id="{50585BA5-7622-4B34-9570-EAED46F817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7299F496-E5FD-43A7-B460-5A6F0C12F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7281" y="2023966"/>
            <a:ext cx="2429730" cy="1899066"/>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descr="Venn diagram with solid fill">
            <a:extLst>
              <a:ext uri="{FF2B5EF4-FFF2-40B4-BE49-F238E27FC236}">
                <a16:creationId xmlns:a16="http://schemas.microsoft.com/office/drawing/2014/main" id="{A725A324-1930-012C-965F-085DF4051CF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11028" y="2184832"/>
            <a:ext cx="1580629" cy="1580629"/>
          </a:xfrm>
          <a:prstGeom prst="rect">
            <a:avLst/>
          </a:prstGeom>
        </p:spPr>
      </p:pic>
      <p:sp>
        <p:nvSpPr>
          <p:cNvPr id="28" name="Rectangle 27">
            <a:extLst>
              <a:ext uri="{FF2B5EF4-FFF2-40B4-BE49-F238E27FC236}">
                <a16:creationId xmlns:a16="http://schemas.microsoft.com/office/drawing/2014/main" id="{B62D3154-98C4-47CB-82C5-5EB2C91D98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86185" y="2023965"/>
            <a:ext cx="2409816" cy="189906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descr="Document with solid fill">
            <a:extLst>
              <a:ext uri="{FF2B5EF4-FFF2-40B4-BE49-F238E27FC236}">
                <a16:creationId xmlns:a16="http://schemas.microsoft.com/office/drawing/2014/main" id="{3D1D34C2-2805-9CAE-9F2E-AC4396BFE74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10256" y="2184831"/>
            <a:ext cx="1580630" cy="1580630"/>
          </a:xfrm>
          <a:prstGeom prst="rect">
            <a:avLst/>
          </a:prstGeom>
        </p:spPr>
      </p:pic>
      <p:sp>
        <p:nvSpPr>
          <p:cNvPr id="30" name="Rectangle 29">
            <a:extLst>
              <a:ext uri="{FF2B5EF4-FFF2-40B4-BE49-F238E27FC236}">
                <a16:creationId xmlns:a16="http://schemas.microsoft.com/office/drawing/2014/main" id="{0FC26D0A-2051-4A1D-AA48-FB41335CEA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7281" y="4083898"/>
            <a:ext cx="2429730" cy="1899880"/>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descr="Research with solid fill">
            <a:extLst>
              <a:ext uri="{FF2B5EF4-FFF2-40B4-BE49-F238E27FC236}">
                <a16:creationId xmlns:a16="http://schemas.microsoft.com/office/drawing/2014/main" id="{906F66E5-579B-A6A2-3145-5A6551569A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10621" y="4241468"/>
            <a:ext cx="1581443" cy="1581443"/>
          </a:xfrm>
          <a:prstGeom prst="rect">
            <a:avLst/>
          </a:prstGeom>
        </p:spPr>
      </p:pic>
      <p:sp>
        <p:nvSpPr>
          <p:cNvPr id="32" name="Rectangle 31">
            <a:extLst>
              <a:ext uri="{FF2B5EF4-FFF2-40B4-BE49-F238E27FC236}">
                <a16:creationId xmlns:a16="http://schemas.microsoft.com/office/drawing/2014/main" id="{5F50AD3A-D135-482E-8327-EB4D0D566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86185" y="4083898"/>
            <a:ext cx="2409816" cy="1899880"/>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descr="Chat with solid fill">
            <a:extLst>
              <a:ext uri="{FF2B5EF4-FFF2-40B4-BE49-F238E27FC236}">
                <a16:creationId xmlns:a16="http://schemas.microsoft.com/office/drawing/2014/main" id="{06A747F8-29D9-09CC-7875-B95D737C80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109849" y="4241468"/>
            <a:ext cx="1581443" cy="1581443"/>
          </a:xfrm>
          <a:prstGeom prst="rect">
            <a:avLst/>
          </a:prstGeom>
        </p:spPr>
      </p:pic>
      <p:sp>
        <p:nvSpPr>
          <p:cNvPr id="19" name="Content Placeholder 18">
            <a:extLst>
              <a:ext uri="{FF2B5EF4-FFF2-40B4-BE49-F238E27FC236}">
                <a16:creationId xmlns:a16="http://schemas.microsoft.com/office/drawing/2014/main" id="{30D22E53-5409-7DEC-1F91-CCE3E3E8CB86}"/>
              </a:ext>
            </a:extLst>
          </p:cNvPr>
          <p:cNvSpPr>
            <a:spLocks noGrp="1"/>
          </p:cNvSpPr>
          <p:nvPr>
            <p:ph idx="1"/>
          </p:nvPr>
        </p:nvSpPr>
        <p:spPr>
          <a:xfrm>
            <a:off x="6447125" y="1845734"/>
            <a:ext cx="4708555" cy="4023360"/>
          </a:xfrm>
        </p:spPr>
        <p:txBody>
          <a:bodyPr>
            <a:normAutofit/>
          </a:bodyPr>
          <a:lstStyle/>
          <a:p>
            <a:r>
              <a:rPr lang="en-US" dirty="0"/>
              <a:t>Key aspects of data collected across sites</a:t>
            </a:r>
          </a:p>
          <a:p>
            <a:r>
              <a:rPr lang="en-US" dirty="0"/>
              <a:t>Documentation</a:t>
            </a:r>
          </a:p>
          <a:p>
            <a:r>
              <a:rPr lang="en-US" dirty="0"/>
              <a:t>Observations</a:t>
            </a:r>
          </a:p>
          <a:p>
            <a:r>
              <a:rPr lang="en-US" dirty="0"/>
              <a:t>Interview transcripts</a:t>
            </a:r>
          </a:p>
          <a:p>
            <a:r>
              <a:rPr lang="en-US" dirty="0"/>
              <a:t>Collaborative analysis at early stages, reflective </a:t>
            </a:r>
          </a:p>
        </p:txBody>
      </p:sp>
      <p:sp>
        <p:nvSpPr>
          <p:cNvPr id="34" name="Rectangle 33">
            <a:extLst>
              <a:ext uri="{FF2B5EF4-FFF2-40B4-BE49-F238E27FC236}">
                <a16:creationId xmlns:a16="http://schemas.microsoft.com/office/drawing/2014/main" id="{378E64EE-EB7D-46D1-983C-A896CB57A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6" name="Rectangle 35">
            <a:extLst>
              <a:ext uri="{FF2B5EF4-FFF2-40B4-BE49-F238E27FC236}">
                <a16:creationId xmlns:a16="http://schemas.microsoft.com/office/drawing/2014/main" id="{9D54DEE7-186B-4BEB-9080-3340BFDFD7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667212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Methods: Five in-depth Case Studies</a:t>
            </a:r>
          </a:p>
        </p:txBody>
      </p:sp>
      <p:graphicFrame>
        <p:nvGraphicFramePr>
          <p:cNvPr id="4" name="Table 3"/>
          <p:cNvGraphicFramePr>
            <a:graphicFrameLocks noGrp="1"/>
          </p:cNvGraphicFramePr>
          <p:nvPr>
            <p:extLst>
              <p:ext uri="{D42A27DB-BD31-4B8C-83A1-F6EECF244321}">
                <p14:modId xmlns:p14="http://schemas.microsoft.com/office/powerpoint/2010/main" val="2385077246"/>
              </p:ext>
            </p:extLst>
          </p:nvPr>
        </p:nvGraphicFramePr>
        <p:xfrm>
          <a:off x="1172095" y="1822887"/>
          <a:ext cx="9983585" cy="4444910"/>
        </p:xfrm>
        <a:graphic>
          <a:graphicData uri="http://schemas.openxmlformats.org/drawingml/2006/table">
            <a:tbl>
              <a:tblPr firstRow="1" firstCol="1" bandRow="1">
                <a:tableStyleId>{5C22544A-7EE6-4342-B048-85BDC9FD1C3A}</a:tableStyleId>
              </a:tblPr>
              <a:tblGrid>
                <a:gridCol w="1423968">
                  <a:extLst>
                    <a:ext uri="{9D8B030D-6E8A-4147-A177-3AD203B41FA5}">
                      <a16:colId xmlns:a16="http://schemas.microsoft.com/office/drawing/2014/main" val="3316787127"/>
                    </a:ext>
                  </a:extLst>
                </a:gridCol>
                <a:gridCol w="2064751">
                  <a:extLst>
                    <a:ext uri="{9D8B030D-6E8A-4147-A177-3AD203B41FA5}">
                      <a16:colId xmlns:a16="http://schemas.microsoft.com/office/drawing/2014/main" val="1288595584"/>
                    </a:ext>
                  </a:extLst>
                </a:gridCol>
                <a:gridCol w="2159681">
                  <a:extLst>
                    <a:ext uri="{9D8B030D-6E8A-4147-A177-3AD203B41FA5}">
                      <a16:colId xmlns:a16="http://schemas.microsoft.com/office/drawing/2014/main" val="998103683"/>
                    </a:ext>
                  </a:extLst>
                </a:gridCol>
                <a:gridCol w="4335185">
                  <a:extLst>
                    <a:ext uri="{9D8B030D-6E8A-4147-A177-3AD203B41FA5}">
                      <a16:colId xmlns:a16="http://schemas.microsoft.com/office/drawing/2014/main" val="625058089"/>
                    </a:ext>
                  </a:extLst>
                </a:gridCol>
              </a:tblGrid>
              <a:tr h="226854">
                <a:tc>
                  <a:txBody>
                    <a:bodyPr/>
                    <a:lstStyle/>
                    <a:p>
                      <a:pPr>
                        <a:lnSpc>
                          <a:spcPct val="107000"/>
                        </a:lnSpc>
                        <a:spcAft>
                          <a:spcPts val="0"/>
                        </a:spcAft>
                      </a:pPr>
                      <a:r>
                        <a:rPr lang="en-GB" sz="1200" baseline="0" dirty="0">
                          <a:effectLst/>
                          <a:latin typeface="Calibri" panose="020F0502020204030204" pitchFamily="34" charset="0"/>
                          <a:ea typeface="Calibri" panose="020F0502020204030204" pitchFamily="34" charset="0"/>
                          <a:cs typeface="Times New Roman" panose="02020603050405020304" pitchFamily="18" charset="0"/>
                        </a:rPr>
                        <a:t>Case Study Label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Innovation</a:t>
                      </a:r>
                      <a:r>
                        <a:rPr lang="en-GB" sz="1200" baseline="0" dirty="0">
                          <a:effectLst/>
                          <a:latin typeface="Calibri" panose="020F0502020204030204" pitchFamily="34" charset="0"/>
                          <a:ea typeface="Calibri" panose="020F0502020204030204" pitchFamily="34" charset="0"/>
                          <a:cs typeface="Times New Roman" panose="02020603050405020304" pitchFamily="18" charset="0"/>
                        </a:rPr>
                        <a:t> Context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Innovation Content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Case Study</a:t>
                      </a:r>
                      <a:r>
                        <a:rPr lang="en-GB" sz="1200" baseline="0" dirty="0">
                          <a:effectLst/>
                          <a:latin typeface="Calibri" panose="020F0502020204030204" pitchFamily="34" charset="0"/>
                          <a:ea typeface="Calibri" panose="020F0502020204030204" pitchFamily="34" charset="0"/>
                          <a:cs typeface="Times New Roman" panose="02020603050405020304" pitchFamily="18" charset="0"/>
                        </a:rPr>
                        <a:t> Data</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extLst>
                  <a:ext uri="{0D108BD9-81ED-4DB2-BD59-A6C34878D82A}">
                    <a16:rowId xmlns:a16="http://schemas.microsoft.com/office/drawing/2014/main" val="735338623"/>
                  </a:ext>
                </a:extLst>
              </a:tr>
              <a:tr h="810321">
                <a:tc>
                  <a:txBody>
                    <a:bodyPr/>
                    <a:lstStyle/>
                    <a:p>
                      <a:pPr>
                        <a:lnSpc>
                          <a:spcPct val="107000"/>
                        </a:lnSpc>
                        <a:spcAft>
                          <a:spcPts val="0"/>
                        </a:spcAft>
                      </a:pPr>
                      <a:r>
                        <a:rPr lang="en-GB" sz="1200" dirty="0">
                          <a:effectLst/>
                        </a:rPr>
                        <a:t>Local</a:t>
                      </a:r>
                      <a:r>
                        <a:rPr lang="en-GB" sz="1200" baseline="0" dirty="0">
                          <a:effectLst/>
                        </a:rPr>
                        <a:t> </a:t>
                      </a:r>
                      <a:r>
                        <a:rPr lang="en-GB" sz="1200" dirty="0">
                          <a:effectLst/>
                        </a:rPr>
                        <a:t>Authority Hub</a:t>
                      </a:r>
                      <a:br>
                        <a:rPr lang="en-GB" sz="1200" dirty="0">
                          <a:effectLst/>
                        </a:rPr>
                      </a:br>
                      <a:r>
                        <a:rPr lang="en-GB" sz="1200" dirty="0">
                          <a:effectLst/>
                        </a:rPr>
                        <a:t> (LAH)</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Under improvement</a:t>
                      </a:r>
                      <a:r>
                        <a:rPr lang="en-GB" sz="1200" baseline="0" dirty="0">
                          <a:effectLst/>
                        </a:rPr>
                        <a:t> </a:t>
                      </a:r>
                      <a:r>
                        <a:rPr lang="en-GB" sz="1200" dirty="0">
                          <a:effectLst/>
                        </a:rPr>
                        <a:t>measures many</a:t>
                      </a:r>
                      <a:r>
                        <a:rPr lang="en-GB" sz="1200" baseline="0" dirty="0">
                          <a:effectLst/>
                        </a:rPr>
                        <a:t> </a:t>
                      </a:r>
                      <a:r>
                        <a:rPr lang="en-GB" sz="1200" dirty="0">
                          <a:effectLst/>
                        </a:rPr>
                        <a:t>years ago, but now</a:t>
                      </a:r>
                      <a:r>
                        <a:rPr lang="en-GB" sz="1200" baseline="0" dirty="0">
                          <a:effectLst/>
                        </a:rPr>
                        <a:t> </a:t>
                      </a:r>
                      <a:r>
                        <a:rPr lang="en-GB" sz="1200" dirty="0">
                          <a:effectLst/>
                        </a:rPr>
                        <a:t>considered high</a:t>
                      </a:r>
                      <a:r>
                        <a:rPr lang="en-GB" sz="1200" baseline="0" dirty="0">
                          <a:effectLst/>
                        </a:rPr>
                        <a:t> </a:t>
                      </a:r>
                      <a:r>
                        <a:rPr lang="en-GB" sz="1200" dirty="0">
                          <a:effectLst/>
                        </a:rPr>
                        <a:t>performance in</a:t>
                      </a:r>
                      <a:r>
                        <a:rPr lang="en-GB" sz="1200" baseline="0" dirty="0">
                          <a:effectLst/>
                        </a:rPr>
                        <a:t> </a:t>
                      </a:r>
                      <a:r>
                        <a:rPr lang="en-GB" sz="1200" dirty="0">
                          <a:effectLst/>
                        </a:rPr>
                        <a:t>recent inspection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Extended offering for</a:t>
                      </a:r>
                      <a:r>
                        <a:rPr lang="en-GB" sz="1200" baseline="0" dirty="0">
                          <a:effectLst/>
                        </a:rPr>
                        <a:t> </a:t>
                      </a:r>
                      <a:r>
                        <a:rPr lang="en-GB" sz="1200" dirty="0">
                          <a:effectLst/>
                        </a:rPr>
                        <a:t>care leavers through a physical hub in city centre</a:t>
                      </a:r>
                    </a:p>
                  </a:txBody>
                  <a:tcPr marL="14838" marR="14838" marT="0" marB="0"/>
                </a:tc>
                <a:tc>
                  <a:txBody>
                    <a:bodyPr/>
                    <a:lstStyle/>
                    <a:p>
                      <a:pPr>
                        <a:lnSpc>
                          <a:spcPct val="107000"/>
                        </a:lnSpc>
                        <a:spcAft>
                          <a:spcPts val="0"/>
                        </a:spcAft>
                      </a:pPr>
                      <a:r>
                        <a:rPr lang="en-GB" sz="1200" dirty="0">
                          <a:effectLst/>
                        </a:rPr>
                        <a:t>17 interviews (5 senior</a:t>
                      </a:r>
                      <a:r>
                        <a:rPr lang="en-GB" sz="1200" baseline="0" dirty="0">
                          <a:effectLst/>
                        </a:rPr>
                        <a:t> </a:t>
                      </a:r>
                      <a:r>
                        <a:rPr lang="en-GB" sz="1200" dirty="0">
                          <a:effectLst/>
                        </a:rPr>
                        <a:t>leaders, 7 hybrid middle managers, 3 project managers, 2 frontline</a:t>
                      </a:r>
                      <a:r>
                        <a:rPr lang="en-GB" sz="1200" baseline="0" dirty="0">
                          <a:effectLst/>
                        </a:rPr>
                        <a:t> </a:t>
                      </a:r>
                      <a:r>
                        <a:rPr lang="en-GB" sz="1200" dirty="0">
                          <a:effectLst/>
                        </a:rPr>
                        <a:t>professionals)</a:t>
                      </a:r>
                      <a:r>
                        <a:rPr lang="en-GB" sz="1200" baseline="0" dirty="0">
                          <a:effectLst/>
                        </a:rPr>
                        <a:t> </a:t>
                      </a:r>
                      <a:r>
                        <a:rPr lang="en-GB" sz="1200" dirty="0">
                          <a:effectLst/>
                        </a:rPr>
                        <a:t>9 hours </a:t>
                      </a:r>
                      <a:r>
                        <a:rPr lang="en-GB" sz="1200" dirty="0" err="1">
                          <a:effectLst/>
                        </a:rPr>
                        <a:t>obs</a:t>
                      </a:r>
                      <a:r>
                        <a:rPr lang="en-GB" sz="1200" dirty="0">
                          <a:effectLst/>
                        </a:rPr>
                        <a:t> of board meetings.</a:t>
                      </a:r>
                      <a:r>
                        <a:rPr lang="en-GB" sz="1200" baseline="0" dirty="0">
                          <a:effectLst/>
                        </a:rPr>
                        <a:t> </a:t>
                      </a:r>
                      <a:r>
                        <a:rPr lang="en-GB" sz="1200" dirty="0">
                          <a:effectLst/>
                        </a:rPr>
                        <a:t>Documents: monthly project board minutes, outcome data.</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extLst>
                  <a:ext uri="{0D108BD9-81ED-4DB2-BD59-A6C34878D82A}">
                    <a16:rowId xmlns:a16="http://schemas.microsoft.com/office/drawing/2014/main" val="3922978346"/>
                  </a:ext>
                </a:extLst>
              </a:tr>
              <a:tr h="810321">
                <a:tc>
                  <a:txBody>
                    <a:bodyPr/>
                    <a:lstStyle/>
                    <a:p>
                      <a:pPr>
                        <a:lnSpc>
                          <a:spcPct val="107000"/>
                        </a:lnSpc>
                        <a:spcAft>
                          <a:spcPts val="0"/>
                        </a:spcAft>
                      </a:pPr>
                      <a:r>
                        <a:rPr lang="en-GB" sz="1200" dirty="0">
                          <a:effectLst/>
                        </a:rPr>
                        <a:t>Local</a:t>
                      </a:r>
                      <a:r>
                        <a:rPr lang="en-GB" sz="1200" baseline="0" dirty="0">
                          <a:effectLst/>
                        </a:rPr>
                        <a:t> </a:t>
                      </a:r>
                      <a:r>
                        <a:rPr lang="en-GB" sz="1200" dirty="0">
                          <a:effectLst/>
                        </a:rPr>
                        <a:t>Authority</a:t>
                      </a:r>
                      <a:r>
                        <a:rPr lang="en-GB" sz="1200" baseline="0" dirty="0">
                          <a:effectLst/>
                        </a:rPr>
                        <a:t> </a:t>
                      </a:r>
                      <a:r>
                        <a:rPr lang="en-GB" sz="1200" dirty="0">
                          <a:effectLst/>
                        </a:rPr>
                        <a:t>Diffused Innovation</a:t>
                      </a:r>
                      <a:br>
                        <a:rPr lang="en-GB" sz="1200" dirty="0">
                          <a:effectLst/>
                        </a:rPr>
                      </a:br>
                      <a:r>
                        <a:rPr lang="en-GB" sz="1200" dirty="0">
                          <a:effectLst/>
                        </a:rPr>
                        <a:t> (LADI)</a:t>
                      </a:r>
                      <a:br>
                        <a:rPr lang="en-GB" sz="1200" dirty="0">
                          <a:effectLst/>
                        </a:rPr>
                      </a:br>
                      <a:r>
                        <a:rPr lang="en-GB"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Sound performance,</a:t>
                      </a:r>
                      <a:r>
                        <a:rPr lang="en-GB" sz="1200" baseline="0" dirty="0">
                          <a:effectLst/>
                        </a:rPr>
                        <a:t> </a:t>
                      </a:r>
                      <a:r>
                        <a:rPr lang="en-GB" sz="1200" dirty="0">
                          <a:effectLst/>
                        </a:rPr>
                        <a:t>not subject to</a:t>
                      </a:r>
                      <a:r>
                        <a:rPr lang="en-GB" sz="1200" baseline="0" dirty="0">
                          <a:effectLst/>
                        </a:rPr>
                        <a:t> </a:t>
                      </a:r>
                      <a:r>
                        <a:rPr lang="en-GB" sz="1200" dirty="0">
                          <a:effectLst/>
                        </a:rPr>
                        <a:t>inspection measures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Extended service focused upon ensuring care leavers remain within the community near their previous residential care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13 interviews (1 senior</a:t>
                      </a:r>
                      <a:r>
                        <a:rPr lang="en-GB" sz="1200" baseline="0" dirty="0">
                          <a:effectLst/>
                        </a:rPr>
                        <a:t> </a:t>
                      </a:r>
                      <a:r>
                        <a:rPr lang="en-GB" sz="1200" dirty="0">
                          <a:effectLst/>
                        </a:rPr>
                        <a:t>manager, 3 hybrid middle managers, 4 project managers, 5 frontline professionals)</a:t>
                      </a:r>
                      <a:r>
                        <a:rPr lang="en-GB" sz="1200" baseline="0" dirty="0">
                          <a:effectLst/>
                        </a:rPr>
                        <a:t> </a:t>
                      </a:r>
                      <a:r>
                        <a:rPr lang="en-GB" sz="1200" dirty="0">
                          <a:effectLst/>
                        </a:rPr>
                        <a:t>7 hours </a:t>
                      </a:r>
                      <a:r>
                        <a:rPr lang="en-GB" sz="1200" dirty="0" err="1">
                          <a:effectLst/>
                        </a:rPr>
                        <a:t>obs</a:t>
                      </a:r>
                      <a:r>
                        <a:rPr lang="en-GB" sz="1200" dirty="0">
                          <a:effectLst/>
                        </a:rPr>
                        <a:t> of project meetings</a:t>
                      </a:r>
                      <a:r>
                        <a:rPr lang="en-GB" sz="1200" baseline="0" dirty="0">
                          <a:effectLst/>
                        </a:rPr>
                        <a:t> </a:t>
                      </a:r>
                      <a:r>
                        <a:rPr lang="en-GB" sz="1200" dirty="0">
                          <a:effectLst/>
                        </a:rPr>
                        <a:t>Documents: Bid</a:t>
                      </a:r>
                      <a:r>
                        <a:rPr lang="en-GB" sz="1200" baseline="0" dirty="0">
                          <a:effectLst/>
                        </a:rPr>
                        <a:t> </a:t>
                      </a:r>
                      <a:r>
                        <a:rPr lang="en-GB" sz="1200" dirty="0">
                          <a:effectLst/>
                        </a:rPr>
                        <a:t>submission, </a:t>
                      </a:r>
                      <a:r>
                        <a:rPr lang="en-GB" sz="1200" dirty="0" err="1">
                          <a:effectLst/>
                        </a:rPr>
                        <a:t>DfE</a:t>
                      </a:r>
                      <a:r>
                        <a:rPr lang="en-GB" sz="1200" dirty="0">
                          <a:effectLst/>
                        </a:rPr>
                        <a:t> returns</a:t>
                      </a:r>
                      <a:r>
                        <a:rPr lang="en-GB" sz="1200" baseline="0" dirty="0">
                          <a:effectLst/>
                        </a:rPr>
                        <a:t>,</a:t>
                      </a:r>
                      <a:r>
                        <a:rPr lang="en-GB" sz="1200" dirty="0">
                          <a:effectLst/>
                        </a:rPr>
                        <a:t> client</a:t>
                      </a:r>
                      <a:r>
                        <a:rPr lang="en-GB" sz="1200" baseline="0" dirty="0">
                          <a:effectLst/>
                        </a:rPr>
                        <a:t> </a:t>
                      </a:r>
                      <a:r>
                        <a:rPr lang="en-GB" sz="1200" dirty="0">
                          <a:effectLst/>
                        </a:rPr>
                        <a:t>population data.</a:t>
                      </a:r>
                    </a:p>
                  </a:txBody>
                  <a:tcPr marL="14838" marR="14838" marT="0" marB="0"/>
                </a:tc>
                <a:extLst>
                  <a:ext uri="{0D108BD9-81ED-4DB2-BD59-A6C34878D82A}">
                    <a16:rowId xmlns:a16="http://schemas.microsoft.com/office/drawing/2014/main" val="2632649164"/>
                  </a:ext>
                </a:extLst>
              </a:tr>
              <a:tr h="810321">
                <a:tc>
                  <a:txBody>
                    <a:bodyPr/>
                    <a:lstStyle/>
                    <a:p>
                      <a:pPr>
                        <a:lnSpc>
                          <a:spcPct val="107000"/>
                        </a:lnSpc>
                        <a:spcAft>
                          <a:spcPts val="0"/>
                        </a:spcAft>
                      </a:pPr>
                      <a:r>
                        <a:rPr lang="en-GB" sz="1200" dirty="0">
                          <a:effectLst/>
                        </a:rPr>
                        <a:t>Local</a:t>
                      </a:r>
                      <a:r>
                        <a:rPr lang="en-GB" sz="1200" baseline="0" dirty="0">
                          <a:effectLst/>
                        </a:rPr>
                        <a:t> </a:t>
                      </a:r>
                      <a:r>
                        <a:rPr lang="en-GB" sz="1200" dirty="0">
                          <a:effectLst/>
                        </a:rPr>
                        <a:t>Authority</a:t>
                      </a:r>
                      <a:r>
                        <a:rPr lang="en-GB" sz="1200" baseline="0" dirty="0">
                          <a:effectLst/>
                        </a:rPr>
                        <a:t> </a:t>
                      </a:r>
                      <a:r>
                        <a:rPr lang="en-GB" sz="1200" dirty="0">
                          <a:effectLst/>
                        </a:rPr>
                        <a:t>Transition</a:t>
                      </a:r>
                      <a:r>
                        <a:rPr lang="en-GB" sz="1200" baseline="0" dirty="0">
                          <a:effectLst/>
                        </a:rPr>
                        <a:t> </a:t>
                      </a:r>
                      <a:r>
                        <a:rPr lang="en-GB" sz="1200" dirty="0">
                          <a:effectLst/>
                        </a:rPr>
                        <a:t>Service</a:t>
                      </a:r>
                      <a:br>
                        <a:rPr lang="en-GB" sz="1200" dirty="0">
                          <a:effectLst/>
                        </a:rPr>
                      </a:br>
                      <a:r>
                        <a:rPr lang="en-GB" sz="1200" dirty="0">
                          <a:effectLst/>
                        </a:rPr>
                        <a:t> (LATS)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Under Department</a:t>
                      </a:r>
                      <a:r>
                        <a:rPr lang="en-GB" sz="1200" baseline="0" dirty="0">
                          <a:effectLst/>
                        </a:rPr>
                        <a:t> </a:t>
                      </a:r>
                      <a:r>
                        <a:rPr lang="en-GB" sz="1200" dirty="0">
                          <a:effectLst/>
                        </a:rPr>
                        <a:t>for Education</a:t>
                      </a:r>
                      <a:r>
                        <a:rPr lang="en-GB" sz="1200" baseline="0" dirty="0">
                          <a:effectLst/>
                        </a:rPr>
                        <a:t> </a:t>
                      </a:r>
                      <a:r>
                        <a:rPr lang="en-GB" sz="1200" dirty="0">
                          <a:effectLst/>
                        </a:rPr>
                        <a:t>improvement</a:t>
                      </a:r>
                      <a:r>
                        <a:rPr lang="en-GB" sz="1200" baseline="0" dirty="0">
                          <a:effectLst/>
                        </a:rPr>
                        <a:t> </a:t>
                      </a:r>
                      <a:r>
                        <a:rPr lang="en-GB" sz="1200" dirty="0">
                          <a:effectLst/>
                        </a:rPr>
                        <a:t>measure regime for</a:t>
                      </a:r>
                      <a:r>
                        <a:rPr lang="en-GB" sz="1200" baseline="0" dirty="0">
                          <a:effectLst/>
                        </a:rPr>
                        <a:t> </a:t>
                      </a:r>
                      <a:r>
                        <a:rPr lang="en-GB" sz="1200" dirty="0">
                          <a:effectLst/>
                        </a:rPr>
                        <a:t>some children’s care</a:t>
                      </a:r>
                      <a:r>
                        <a:rPr lang="en-GB" sz="1200" baseline="0" dirty="0">
                          <a:effectLst/>
                        </a:rPr>
                        <a:t> </a:t>
                      </a:r>
                      <a:r>
                        <a:rPr lang="en-GB" sz="1200" dirty="0">
                          <a:effectLst/>
                        </a:rPr>
                        <a:t>delivery.</a:t>
                      </a:r>
                      <a:r>
                        <a:rPr lang="en-GB" sz="1200" baseline="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Preparing vulnerable</a:t>
                      </a:r>
                      <a:r>
                        <a:rPr lang="en-GB" sz="1200" baseline="0" dirty="0">
                          <a:effectLst/>
                        </a:rPr>
                        <a:t> </a:t>
                      </a:r>
                      <a:r>
                        <a:rPr lang="en-GB" sz="1200" dirty="0">
                          <a:effectLst/>
                        </a:rPr>
                        <a:t>young people for</a:t>
                      </a:r>
                      <a:r>
                        <a:rPr lang="en-GB" sz="1200" baseline="0" dirty="0">
                          <a:effectLst/>
                        </a:rPr>
                        <a:t> </a:t>
                      </a:r>
                      <a:r>
                        <a:rPr lang="en-GB" sz="1200" dirty="0">
                          <a:effectLst/>
                        </a:rPr>
                        <a:t>adulthood intervention</a:t>
                      </a:r>
                      <a:r>
                        <a:rPr lang="en-GB" sz="1200" baseline="0" dirty="0">
                          <a:effectLst/>
                        </a:rPr>
                        <a:t> </a:t>
                      </a:r>
                      <a:r>
                        <a:rPr lang="en-GB" sz="1200" dirty="0">
                          <a:effectLst/>
                        </a:rPr>
                        <a:t>across the full range of life domains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23 interviews (7 senior</a:t>
                      </a:r>
                      <a:r>
                        <a:rPr lang="en-GB" sz="1200" baseline="0" dirty="0">
                          <a:effectLst/>
                        </a:rPr>
                        <a:t> </a:t>
                      </a:r>
                      <a:r>
                        <a:rPr lang="en-GB" sz="1200" dirty="0">
                          <a:effectLst/>
                        </a:rPr>
                        <a:t>managers, 7 hybrid middle managers, 2 project managers, 5 frontline professionals, 2 service users)</a:t>
                      </a:r>
                      <a:r>
                        <a:rPr lang="en-GB" sz="1200" baseline="0" dirty="0">
                          <a:effectLst/>
                        </a:rPr>
                        <a:t> </a:t>
                      </a:r>
                      <a:r>
                        <a:rPr lang="en-GB" sz="1200" dirty="0">
                          <a:effectLst/>
                        </a:rPr>
                        <a:t>45 hours</a:t>
                      </a:r>
                      <a:r>
                        <a:rPr lang="en-GB" sz="1200" baseline="0" dirty="0">
                          <a:effectLst/>
                        </a:rPr>
                        <a:t> </a:t>
                      </a:r>
                      <a:r>
                        <a:rPr lang="en-GB" sz="1200" dirty="0" err="1">
                          <a:effectLst/>
                        </a:rPr>
                        <a:t>obs</a:t>
                      </a:r>
                      <a:r>
                        <a:rPr lang="en-GB" sz="1200" dirty="0">
                          <a:effectLst/>
                        </a:rPr>
                        <a:t>,</a:t>
                      </a:r>
                      <a:r>
                        <a:rPr lang="en-GB" sz="1200" baseline="0" dirty="0">
                          <a:effectLst/>
                        </a:rPr>
                        <a:t> </a:t>
                      </a:r>
                      <a:r>
                        <a:rPr lang="en-GB" sz="1200" dirty="0">
                          <a:effectLst/>
                        </a:rPr>
                        <a:t>monthly board meetings,</a:t>
                      </a:r>
                      <a:r>
                        <a:rPr lang="en-GB" sz="1200" baseline="0" dirty="0">
                          <a:effectLst/>
                        </a:rPr>
                        <a:t> </a:t>
                      </a:r>
                      <a:r>
                        <a:rPr lang="en-GB" sz="1200" dirty="0">
                          <a:effectLst/>
                        </a:rPr>
                        <a:t>1 focus group 7 service users involved in co</a:t>
                      </a:r>
                      <a:r>
                        <a:rPr lang="en-GB" sz="1200" baseline="0" dirty="0">
                          <a:effectLst/>
                        </a:rPr>
                        <a:t> </a:t>
                      </a:r>
                      <a:r>
                        <a:rPr lang="en-GB" sz="1200" dirty="0">
                          <a:effectLst/>
                        </a:rPr>
                        <a:t>production.</a:t>
                      </a:r>
                    </a:p>
                  </a:txBody>
                  <a:tcPr marL="14838" marR="14838" marT="0" marB="0"/>
                </a:tc>
                <a:extLst>
                  <a:ext uri="{0D108BD9-81ED-4DB2-BD59-A6C34878D82A}">
                    <a16:rowId xmlns:a16="http://schemas.microsoft.com/office/drawing/2014/main" val="2107949055"/>
                  </a:ext>
                </a:extLst>
              </a:tr>
              <a:tr h="1012901">
                <a:tc>
                  <a:txBody>
                    <a:bodyPr/>
                    <a:lstStyle/>
                    <a:p>
                      <a:pPr>
                        <a:lnSpc>
                          <a:spcPct val="107000"/>
                        </a:lnSpc>
                        <a:spcAft>
                          <a:spcPts val="0"/>
                        </a:spcAft>
                      </a:pPr>
                      <a:r>
                        <a:rPr lang="en-GB" sz="1200" dirty="0">
                          <a:effectLst/>
                        </a:rPr>
                        <a:t>Social</a:t>
                      </a:r>
                      <a:r>
                        <a:rPr lang="en-GB" sz="1200" baseline="0" dirty="0">
                          <a:effectLst/>
                        </a:rPr>
                        <a:t> </a:t>
                      </a:r>
                      <a:r>
                        <a:rPr lang="en-GB" sz="1200" dirty="0">
                          <a:effectLst/>
                        </a:rPr>
                        <a:t>Enterprise</a:t>
                      </a:r>
                      <a:r>
                        <a:rPr lang="en-GB" sz="1200" baseline="0" dirty="0">
                          <a:effectLst/>
                        </a:rPr>
                        <a:t> </a:t>
                      </a:r>
                      <a:r>
                        <a:rPr lang="en-GB" sz="1200" dirty="0">
                          <a:effectLst/>
                        </a:rPr>
                        <a:t>Housing</a:t>
                      </a:r>
                      <a:br>
                        <a:rPr lang="en-GB" sz="1200" dirty="0">
                          <a:effectLst/>
                        </a:rPr>
                      </a:br>
                      <a:r>
                        <a:rPr lang="en-GB" sz="1200" dirty="0">
                          <a:effectLst/>
                        </a:rPr>
                        <a:t> (SEH)</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National</a:t>
                      </a:r>
                      <a:r>
                        <a:rPr lang="en-GB" sz="1200" baseline="0" dirty="0">
                          <a:effectLst/>
                        </a:rPr>
                        <a:t>-level s</a:t>
                      </a:r>
                      <a:r>
                        <a:rPr lang="en-GB" sz="1200" dirty="0">
                          <a:effectLst/>
                        </a:rPr>
                        <a:t>ocial enterprise </a:t>
                      </a:r>
                      <a:br>
                        <a:rPr lang="en-GB" sz="1200" dirty="0">
                          <a:effectLst/>
                        </a:rPr>
                      </a:br>
                      <a:br>
                        <a:rPr lang="en-GB" sz="1200" dirty="0">
                          <a:effectLst/>
                        </a:rPr>
                      </a:b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Local authorities take up extended housing</a:t>
                      </a:r>
                      <a:r>
                        <a:rPr lang="en-GB" sz="1200" baseline="0" dirty="0">
                          <a:effectLst/>
                        </a:rPr>
                        <a:t> </a:t>
                      </a:r>
                      <a:r>
                        <a:rPr lang="en-GB" sz="1200" dirty="0">
                          <a:effectLst/>
                        </a:rPr>
                        <a:t>offering for care leavers designed by social enterprise, which centred upon enhancing psych outcomes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31 interviews (6 senior</a:t>
                      </a:r>
                      <a:r>
                        <a:rPr lang="en-GB" sz="1200" baseline="0" dirty="0">
                          <a:effectLst/>
                        </a:rPr>
                        <a:t> </a:t>
                      </a:r>
                      <a:r>
                        <a:rPr lang="en-GB" sz="1200" dirty="0">
                          <a:effectLst/>
                        </a:rPr>
                        <a:t>leaders &amp; 4 hybrid middle managers, 8 senior leaders</a:t>
                      </a:r>
                      <a:r>
                        <a:rPr lang="en-GB" sz="1200" baseline="0" dirty="0">
                          <a:effectLst/>
                        </a:rPr>
                        <a:t> </a:t>
                      </a:r>
                      <a:r>
                        <a:rPr lang="en-GB" sz="1200" dirty="0">
                          <a:effectLst/>
                        </a:rPr>
                        <a:t>&amp; 5 hybrid middle managers in local authorities, 4 frontline professionals, 4</a:t>
                      </a:r>
                      <a:r>
                        <a:rPr lang="en-GB" sz="1200" baseline="0" dirty="0">
                          <a:effectLst/>
                        </a:rPr>
                        <a:t> </a:t>
                      </a:r>
                      <a:r>
                        <a:rPr lang="en-GB" sz="1200" dirty="0">
                          <a:effectLst/>
                        </a:rPr>
                        <a:t>service users);</a:t>
                      </a:r>
                      <a:r>
                        <a:rPr lang="en-GB" sz="1200" baseline="0" dirty="0">
                          <a:effectLst/>
                        </a:rPr>
                        <a:t> </a:t>
                      </a:r>
                      <a:r>
                        <a:rPr lang="en-GB" sz="1200" dirty="0">
                          <a:effectLst/>
                        </a:rPr>
                        <a:t>24 hours </a:t>
                      </a:r>
                      <a:r>
                        <a:rPr lang="en-GB" sz="1200" dirty="0" err="1">
                          <a:effectLst/>
                        </a:rPr>
                        <a:t>obs</a:t>
                      </a:r>
                      <a:r>
                        <a:rPr lang="en-GB" sz="1200" dirty="0">
                          <a:effectLst/>
                        </a:rPr>
                        <a:t> of meetings in SE</a:t>
                      </a:r>
                      <a:r>
                        <a:rPr lang="en-GB" sz="1200" baseline="0" dirty="0">
                          <a:effectLst/>
                        </a:rPr>
                        <a:t> </a:t>
                      </a:r>
                      <a:r>
                        <a:rPr lang="en-GB" sz="1200" dirty="0">
                          <a:effectLst/>
                        </a:rPr>
                        <a:t>&amp; meetings in LAs.</a:t>
                      </a:r>
                      <a:r>
                        <a:rPr lang="en-GB" sz="1200" baseline="0" dirty="0">
                          <a:effectLst/>
                        </a:rPr>
                        <a:t> </a:t>
                      </a:r>
                      <a:r>
                        <a:rPr lang="en-GB" sz="1200" dirty="0">
                          <a:effectLst/>
                        </a:rPr>
                        <a:t>Documents: annual report, evaluation reports,</a:t>
                      </a:r>
                      <a:r>
                        <a:rPr lang="en-GB" sz="1200" baseline="0" dirty="0">
                          <a:effectLst/>
                        </a:rPr>
                        <a:t> invitation packs. </a:t>
                      </a:r>
                    </a:p>
                  </a:txBody>
                  <a:tcPr marL="14838" marR="14838" marT="0" marB="0"/>
                </a:tc>
                <a:extLst>
                  <a:ext uri="{0D108BD9-81ED-4DB2-BD59-A6C34878D82A}">
                    <a16:rowId xmlns:a16="http://schemas.microsoft.com/office/drawing/2014/main" val="668139977"/>
                  </a:ext>
                </a:extLst>
              </a:tr>
              <a:tr h="768278">
                <a:tc>
                  <a:txBody>
                    <a:bodyPr/>
                    <a:lstStyle/>
                    <a:p>
                      <a:pPr>
                        <a:lnSpc>
                          <a:spcPct val="107000"/>
                        </a:lnSpc>
                        <a:spcAft>
                          <a:spcPts val="0"/>
                        </a:spcAft>
                      </a:pPr>
                      <a:r>
                        <a:rPr lang="en-GB" sz="1200" dirty="0">
                          <a:effectLst/>
                        </a:rPr>
                        <a:t>Charity Co-Produced</a:t>
                      </a:r>
                      <a:r>
                        <a:rPr lang="en-GB" sz="1200" baseline="0" dirty="0">
                          <a:effectLst/>
                        </a:rPr>
                        <a:t> </a:t>
                      </a:r>
                      <a:r>
                        <a:rPr lang="en-GB" sz="1200" dirty="0">
                          <a:effectLst/>
                        </a:rPr>
                        <a:t>Projects</a:t>
                      </a:r>
                      <a:br>
                        <a:rPr lang="en-GB" sz="1200" dirty="0">
                          <a:effectLst/>
                        </a:rPr>
                      </a:br>
                      <a:r>
                        <a:rPr lang="en-GB" sz="1200" dirty="0">
                          <a:effectLst/>
                        </a:rPr>
                        <a:t> (CCP)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Large national-level charity</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Care leavers led</a:t>
                      </a:r>
                      <a:r>
                        <a:rPr lang="en-GB" sz="1200" baseline="0" dirty="0">
                          <a:effectLst/>
                        </a:rPr>
                        <a:t> </a:t>
                      </a:r>
                      <a:r>
                        <a:rPr lang="en-GB" sz="1200" dirty="0">
                          <a:effectLst/>
                        </a:rPr>
                        <a:t>intervention, facilitated</a:t>
                      </a:r>
                      <a:r>
                        <a:rPr lang="en-GB" sz="1200" baseline="0" dirty="0">
                          <a:effectLst/>
                        </a:rPr>
                        <a:t> </a:t>
                      </a:r>
                      <a:r>
                        <a:rPr lang="en-GB" sz="1200" dirty="0">
                          <a:effectLst/>
                        </a:rPr>
                        <a:t>by professionals, to</a:t>
                      </a:r>
                      <a:r>
                        <a:rPr lang="en-GB" sz="1200" baseline="0" dirty="0">
                          <a:effectLst/>
                        </a:rPr>
                        <a:t> </a:t>
                      </a:r>
                      <a:r>
                        <a:rPr lang="en-GB" sz="1200" dirty="0">
                          <a:effectLst/>
                        </a:rPr>
                        <a:t>identify &amp; address a local, relevant problem</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4838" marR="14838" marT="0" marB="0"/>
                </a:tc>
                <a:tc>
                  <a:txBody>
                    <a:bodyPr/>
                    <a:lstStyle/>
                    <a:p>
                      <a:pPr>
                        <a:lnSpc>
                          <a:spcPct val="107000"/>
                        </a:lnSpc>
                        <a:spcAft>
                          <a:spcPts val="0"/>
                        </a:spcAft>
                      </a:pPr>
                      <a:r>
                        <a:rPr lang="en-GB" sz="1200" dirty="0">
                          <a:effectLst/>
                        </a:rPr>
                        <a:t>19 interviews (1 senior</a:t>
                      </a:r>
                      <a:r>
                        <a:rPr lang="en-GB" sz="1200" baseline="0" dirty="0">
                          <a:effectLst/>
                        </a:rPr>
                        <a:t> </a:t>
                      </a:r>
                      <a:r>
                        <a:rPr lang="en-GB" sz="1200" dirty="0">
                          <a:effectLst/>
                        </a:rPr>
                        <a:t>manager, 4 hybrid middle managers, 8 frontline professionals, 6 service users),</a:t>
                      </a:r>
                      <a:r>
                        <a:rPr lang="en-GB" sz="1200" baseline="0" dirty="0">
                          <a:effectLst/>
                        </a:rPr>
                        <a:t> </a:t>
                      </a:r>
                      <a:r>
                        <a:rPr lang="en-GB" sz="1200" dirty="0">
                          <a:effectLst/>
                        </a:rPr>
                        <a:t>2 focus groups with senior leadership team,</a:t>
                      </a:r>
                      <a:r>
                        <a:rPr lang="en-GB" sz="1200" baseline="0" dirty="0">
                          <a:effectLst/>
                        </a:rPr>
                        <a:t> </a:t>
                      </a:r>
                      <a:r>
                        <a:rPr lang="en-GB" sz="1200" dirty="0">
                          <a:effectLst/>
                        </a:rPr>
                        <a:t>34 hours observation of programme</a:t>
                      </a:r>
                      <a:r>
                        <a:rPr lang="en-GB" sz="1200" baseline="0" dirty="0">
                          <a:effectLst/>
                        </a:rPr>
                        <a:t> </a:t>
                      </a:r>
                      <a:r>
                        <a:rPr lang="en-GB" sz="1200" dirty="0">
                          <a:effectLst/>
                        </a:rPr>
                        <a:t>management &amp; project meetings.</a:t>
                      </a:r>
                    </a:p>
                  </a:txBody>
                  <a:tcPr marL="14838" marR="14838" marT="0" marB="0"/>
                </a:tc>
                <a:extLst>
                  <a:ext uri="{0D108BD9-81ED-4DB2-BD59-A6C34878D82A}">
                    <a16:rowId xmlns:a16="http://schemas.microsoft.com/office/drawing/2014/main" val="1132129990"/>
                  </a:ext>
                </a:extLst>
              </a:tr>
            </a:tbl>
          </a:graphicData>
        </a:graphic>
      </p:graphicFrame>
    </p:spTree>
    <p:extLst>
      <p:ext uri="{BB962C8B-B14F-4D97-AF65-F5344CB8AC3E}">
        <p14:creationId xmlns:p14="http://schemas.microsoft.com/office/powerpoint/2010/main" val="4046790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829E218-74FB-4455-98BE-F2C5BA8978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12" name="Rectangle 11">
            <a:extLst>
              <a:ext uri="{FF2B5EF4-FFF2-40B4-BE49-F238E27FC236}">
                <a16:creationId xmlns:a16="http://schemas.microsoft.com/office/drawing/2014/main" id="{7E8D75FD-D4F9-4D11-B70D-82EFCB4CF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cxnSp>
        <p:nvCxnSpPr>
          <p:cNvPr id="14" name="Straight Connector 13">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13255AC7-9846-B296-A1C8-3970CD2464B5}"/>
              </a:ext>
            </a:extLst>
          </p:cNvPr>
          <p:cNvPicPr>
            <a:picLocks noChangeAspect="1"/>
          </p:cNvPicPr>
          <p:nvPr/>
        </p:nvPicPr>
        <p:blipFill rotWithShape="1">
          <a:blip r:embed="rId2">
            <a:alphaModFix amt="35000"/>
          </a:blip>
          <a:srcRect t="29687"/>
          <a:stretch/>
        </p:blipFill>
        <p:spPr>
          <a:xfrm>
            <a:off x="20" y="10"/>
            <a:ext cx="12191980" cy="6857990"/>
          </a:xfrm>
          <a:prstGeom prst="rect">
            <a:avLst/>
          </a:prstGeom>
        </p:spPr>
      </p:pic>
      <p:sp>
        <p:nvSpPr>
          <p:cNvPr id="3" name="Title 2">
            <a:extLst>
              <a:ext uri="{FF2B5EF4-FFF2-40B4-BE49-F238E27FC236}">
                <a16:creationId xmlns:a16="http://schemas.microsoft.com/office/drawing/2014/main" id="{EC200B97-26FC-422B-0A31-234D7C4BE8F6}"/>
              </a:ext>
            </a:extLst>
          </p:cNvPr>
          <p:cNvSpPr>
            <a:spLocks noGrp="1"/>
          </p:cNvSpPr>
          <p:nvPr>
            <p:ph type="title"/>
          </p:nvPr>
        </p:nvSpPr>
        <p:spPr>
          <a:xfrm>
            <a:off x="1097280" y="758952"/>
            <a:ext cx="10058400" cy="3566160"/>
          </a:xfrm>
        </p:spPr>
        <p:txBody>
          <a:bodyPr vert="horz" lIns="91440" tIns="45720" rIns="91440" bIns="45720" rtlCol="0" anchor="b">
            <a:normAutofit/>
          </a:bodyPr>
          <a:lstStyle/>
          <a:p>
            <a:r>
              <a:rPr lang="en-US" sz="6200" dirty="0">
                <a:solidFill>
                  <a:schemeClr val="tx1"/>
                </a:solidFill>
              </a:rPr>
              <a:t>Findings:</a:t>
            </a:r>
            <a:r>
              <a:rPr lang="en-US" sz="6200" b="1" i="1" dirty="0">
                <a:solidFill>
                  <a:schemeClr val="tx1"/>
                </a:solidFill>
              </a:rPr>
              <a:t> </a:t>
            </a:r>
            <a:br>
              <a:rPr lang="en-US" sz="6200" b="1" i="1" dirty="0">
                <a:solidFill>
                  <a:schemeClr val="tx1"/>
                </a:solidFill>
              </a:rPr>
            </a:br>
            <a:r>
              <a:rPr lang="en-US" sz="6200" b="1" i="1" dirty="0">
                <a:solidFill>
                  <a:schemeClr val="tx1"/>
                </a:solidFill>
              </a:rPr>
              <a:t>How are innovation outcomes measured and with what effect?</a:t>
            </a:r>
            <a:endParaRPr lang="en-US" sz="6200" dirty="0">
              <a:solidFill>
                <a:schemeClr val="tx1"/>
              </a:solidFill>
            </a:endParaRPr>
          </a:p>
        </p:txBody>
      </p:sp>
      <p:sp>
        <p:nvSpPr>
          <p:cNvPr id="4" name="Text Placeholder 3">
            <a:extLst>
              <a:ext uri="{FF2B5EF4-FFF2-40B4-BE49-F238E27FC236}">
                <a16:creationId xmlns:a16="http://schemas.microsoft.com/office/drawing/2014/main" id="{960D5E59-E367-77F9-7D20-EF5275B955AE}"/>
              </a:ext>
            </a:extLst>
          </p:cNvPr>
          <p:cNvSpPr>
            <a:spLocks noGrp="1"/>
          </p:cNvSpPr>
          <p:nvPr>
            <p:ph type="body" idx="1"/>
          </p:nvPr>
        </p:nvSpPr>
        <p:spPr>
          <a:xfrm>
            <a:off x="1100051" y="4455621"/>
            <a:ext cx="10058400" cy="1143000"/>
          </a:xfrm>
        </p:spPr>
        <p:txBody>
          <a:bodyPr vert="horz" lIns="91440" tIns="45720" rIns="91440" bIns="45720" rtlCol="0">
            <a:normAutofit/>
          </a:bodyPr>
          <a:lstStyle/>
          <a:p>
            <a:endParaRPr lang="en-US">
              <a:solidFill>
                <a:schemeClr val="tx1"/>
              </a:solidFill>
            </a:endParaRPr>
          </a:p>
        </p:txBody>
      </p:sp>
      <p:cxnSp>
        <p:nvCxnSpPr>
          <p:cNvPr id="16" name="Straight Connector 15">
            <a:extLst>
              <a:ext uri="{FF2B5EF4-FFF2-40B4-BE49-F238E27FC236}">
                <a16:creationId xmlns:a16="http://schemas.microsoft.com/office/drawing/2014/main" id="{F3CC58E3-BDF9-495D-9327-85F68058BE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DA0CA737-33FC-47E3-965A-D1C2CAA628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57A2E8"/>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0" name="Rectangle 19">
            <a:extLst>
              <a:ext uri="{FF2B5EF4-FFF2-40B4-BE49-F238E27FC236}">
                <a16:creationId xmlns:a16="http://schemas.microsoft.com/office/drawing/2014/main" id="{22189942-24EB-488E-8B69-EB80F7E53E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4C4B63"/>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3943265975"/>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C65E72-EF75-31D7-0ED3-BF83DE7CCB97}"/>
              </a:ext>
            </a:extLst>
          </p:cNvPr>
          <p:cNvSpPr>
            <a:spLocks noGrp="1"/>
          </p:cNvSpPr>
          <p:nvPr>
            <p:ph type="title"/>
          </p:nvPr>
        </p:nvSpPr>
        <p:spPr>
          <a:xfrm>
            <a:off x="1097280" y="286603"/>
            <a:ext cx="10058400" cy="1450757"/>
          </a:xfrm>
        </p:spPr>
        <p:txBody>
          <a:bodyPr>
            <a:normAutofit/>
          </a:bodyPr>
          <a:lstStyle/>
          <a:p>
            <a:r>
              <a:rPr lang="en-GB"/>
              <a:t>Three effects identified and examined</a:t>
            </a:r>
            <a:endParaRPr lang="en-GB" dirty="0"/>
          </a:p>
        </p:txBody>
      </p:sp>
      <p:graphicFrame>
        <p:nvGraphicFramePr>
          <p:cNvPr id="7" name="Content Placeholder 4">
            <a:extLst>
              <a:ext uri="{FF2B5EF4-FFF2-40B4-BE49-F238E27FC236}">
                <a16:creationId xmlns:a16="http://schemas.microsoft.com/office/drawing/2014/main" id="{781862AC-76DD-9A1B-D68D-A869CBB600EF}"/>
              </a:ext>
            </a:extLst>
          </p:cNvPr>
          <p:cNvGraphicFramePr>
            <a:graphicFrameLocks noGrp="1"/>
          </p:cNvGraphicFramePr>
          <p:nvPr>
            <p:ph idx="1"/>
            <p:extLst>
              <p:ext uri="{D42A27DB-BD31-4B8C-83A1-F6EECF244321}">
                <p14:modId xmlns:p14="http://schemas.microsoft.com/office/powerpoint/2010/main" val="120652306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1711696"/>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1075</TotalTime>
  <Words>2368</Words>
  <Application>Microsoft Office PowerPoint</Application>
  <PresentationFormat>Widescreen</PresentationFormat>
  <Paragraphs>185</Paragraphs>
  <Slides>25</Slides>
  <Notes>7</Notes>
  <HiddenSlides>3</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0" baseType="lpstr">
      <vt:lpstr>Calibri</vt:lpstr>
      <vt:lpstr>Calibri Light</vt:lpstr>
      <vt:lpstr>Wingdings</vt:lpstr>
      <vt:lpstr>Retrospect</vt:lpstr>
      <vt:lpstr>Document</vt:lpstr>
      <vt:lpstr>EXploring Innovations in Transition to Adulthood  (EXIT Study)</vt:lpstr>
      <vt:lpstr>“Mind the Gap”:  Extending Outcome Measurement for Accountability &amp; Meaningful Innovation</vt:lpstr>
      <vt:lpstr>Introduction</vt:lpstr>
      <vt:lpstr>The Gap: Pulling in Different Directions</vt:lpstr>
      <vt:lpstr>Methods: Qualitative</vt:lpstr>
      <vt:lpstr>Data from five case study sites in England</vt:lpstr>
      <vt:lpstr>Methods: Five in-depth Case Studies</vt:lpstr>
      <vt:lpstr>Findings:  How are innovation outcomes measured and with what effect?</vt:lpstr>
      <vt:lpstr>Three effects identified and examined</vt:lpstr>
      <vt:lpstr>Theme 1: Tensions over top-level and economic outcomes (parallel perspectives)</vt:lpstr>
      <vt:lpstr>‘What gets measured gets managed’</vt:lpstr>
      <vt:lpstr>Theme 2: Variability among target population (we are not all the same)</vt:lpstr>
      <vt:lpstr>Theme 2: Variability among target population (we are not all the same)</vt:lpstr>
      <vt:lpstr>Theme 3: Exploiting care leavers’ experiences (the wrong strategy)</vt:lpstr>
      <vt:lpstr>Theme 3</vt:lpstr>
      <vt:lpstr>Evidence of affect versus effect?</vt:lpstr>
      <vt:lpstr>Challenges remain</vt:lpstr>
      <vt:lpstr>Legitimate needs</vt:lpstr>
      <vt:lpstr>Options for action?</vt:lpstr>
      <vt:lpstr>Establishing an innovation design process?</vt:lpstr>
      <vt:lpstr>Discussion: What outcome measurements works for whom?</vt:lpstr>
      <vt:lpstr>Ways to begin bridging the gap? </vt:lpstr>
      <vt:lpstr>Where to next? </vt:lpstr>
      <vt:lpstr>Levels of measurement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Innovations in Transition to Adulthood  (EXIT Study)</dc:title>
  <dc:creator>Freeman, Gabrielle</dc:creator>
  <cp:lastModifiedBy>Johnson, Rebecca</cp:lastModifiedBy>
  <cp:revision>31</cp:revision>
  <dcterms:created xsi:type="dcterms:W3CDTF">2023-07-17T15:42:42Z</dcterms:created>
  <dcterms:modified xsi:type="dcterms:W3CDTF">2024-01-30T09:16:31Z</dcterms:modified>
</cp:coreProperties>
</file>