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drawings/drawing2.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 id="2147483662" r:id="rId2"/>
  </p:sldMasterIdLst>
  <p:notesMasterIdLst>
    <p:notesMasterId r:id="rId25"/>
  </p:notesMasterIdLst>
  <p:handoutMasterIdLst>
    <p:handoutMasterId r:id="rId26"/>
  </p:handoutMasterIdLst>
  <p:sldIdLst>
    <p:sldId id="272" r:id="rId3"/>
    <p:sldId id="335" r:id="rId4"/>
    <p:sldId id="385" r:id="rId5"/>
    <p:sldId id="332" r:id="rId6"/>
    <p:sldId id="374" r:id="rId7"/>
    <p:sldId id="375" r:id="rId8"/>
    <p:sldId id="366" r:id="rId9"/>
    <p:sldId id="367" r:id="rId10"/>
    <p:sldId id="368" r:id="rId11"/>
    <p:sldId id="377" r:id="rId12"/>
    <p:sldId id="344" r:id="rId13"/>
    <p:sldId id="345" r:id="rId14"/>
    <p:sldId id="383" r:id="rId15"/>
    <p:sldId id="384" r:id="rId16"/>
    <p:sldId id="346" r:id="rId17"/>
    <p:sldId id="372" r:id="rId18"/>
    <p:sldId id="365" r:id="rId19"/>
    <p:sldId id="373" r:id="rId20"/>
    <p:sldId id="370" r:id="rId21"/>
    <p:sldId id="348" r:id="rId22"/>
    <p:sldId id="359" r:id="rId23"/>
    <p:sldId id="376" r:id="rId24"/>
  </p:sldIdLst>
  <p:sldSz cx="9144000" cy="6858000" type="screen4x3"/>
  <p:notesSz cx="6985000" cy="9283700"/>
  <p:defaultTextStyle>
    <a:defPPr>
      <a:defRPr lang="en-US"/>
    </a:defPPr>
    <a:lvl1pPr algn="l" rtl="0" fontAlgn="base">
      <a:spcBef>
        <a:spcPct val="0"/>
      </a:spcBef>
      <a:spcAft>
        <a:spcPct val="0"/>
      </a:spcAft>
      <a:defRPr sz="3000" kern="1200">
        <a:solidFill>
          <a:srgbClr val="000000"/>
        </a:solidFill>
        <a:latin typeface="Gill Sans"/>
        <a:ea typeface="ヒラギノ角ゴ Pro W3"/>
        <a:cs typeface="ヒラギノ角ゴ Pro W3"/>
        <a:sym typeface="Gill Sans"/>
      </a:defRPr>
    </a:lvl1pPr>
    <a:lvl2pPr marL="457200" algn="l" rtl="0" fontAlgn="base">
      <a:spcBef>
        <a:spcPct val="0"/>
      </a:spcBef>
      <a:spcAft>
        <a:spcPct val="0"/>
      </a:spcAft>
      <a:defRPr sz="3000" kern="1200">
        <a:solidFill>
          <a:srgbClr val="000000"/>
        </a:solidFill>
        <a:latin typeface="Gill Sans"/>
        <a:ea typeface="ヒラギノ角ゴ Pro W3"/>
        <a:cs typeface="ヒラギノ角ゴ Pro W3"/>
        <a:sym typeface="Gill Sans"/>
      </a:defRPr>
    </a:lvl2pPr>
    <a:lvl3pPr marL="914400" algn="l" rtl="0" fontAlgn="base">
      <a:spcBef>
        <a:spcPct val="0"/>
      </a:spcBef>
      <a:spcAft>
        <a:spcPct val="0"/>
      </a:spcAft>
      <a:defRPr sz="3000" kern="1200">
        <a:solidFill>
          <a:srgbClr val="000000"/>
        </a:solidFill>
        <a:latin typeface="Gill Sans"/>
        <a:ea typeface="ヒラギノ角ゴ Pro W3"/>
        <a:cs typeface="ヒラギノ角ゴ Pro W3"/>
        <a:sym typeface="Gill Sans"/>
      </a:defRPr>
    </a:lvl3pPr>
    <a:lvl4pPr marL="1371600" algn="l" rtl="0" fontAlgn="base">
      <a:spcBef>
        <a:spcPct val="0"/>
      </a:spcBef>
      <a:spcAft>
        <a:spcPct val="0"/>
      </a:spcAft>
      <a:defRPr sz="3000" kern="1200">
        <a:solidFill>
          <a:srgbClr val="000000"/>
        </a:solidFill>
        <a:latin typeface="Gill Sans"/>
        <a:ea typeface="ヒラギノ角ゴ Pro W3"/>
        <a:cs typeface="ヒラギノ角ゴ Pro W3"/>
        <a:sym typeface="Gill Sans"/>
      </a:defRPr>
    </a:lvl4pPr>
    <a:lvl5pPr marL="1828800" algn="l" rtl="0" fontAlgn="base">
      <a:spcBef>
        <a:spcPct val="0"/>
      </a:spcBef>
      <a:spcAft>
        <a:spcPct val="0"/>
      </a:spcAft>
      <a:defRPr sz="3000" kern="1200">
        <a:solidFill>
          <a:srgbClr val="000000"/>
        </a:solidFill>
        <a:latin typeface="Gill Sans"/>
        <a:ea typeface="ヒラギノ角ゴ Pro W3"/>
        <a:cs typeface="ヒラギノ角ゴ Pro W3"/>
        <a:sym typeface="Gill Sans"/>
      </a:defRPr>
    </a:lvl5pPr>
    <a:lvl6pPr marL="2286000" algn="l" defTabSz="914400" rtl="0" eaLnBrk="1" latinLnBrk="0" hangingPunct="1">
      <a:defRPr sz="3000" kern="1200">
        <a:solidFill>
          <a:srgbClr val="000000"/>
        </a:solidFill>
        <a:latin typeface="Gill Sans"/>
        <a:ea typeface="ヒラギノ角ゴ Pro W3"/>
        <a:cs typeface="ヒラギノ角ゴ Pro W3"/>
        <a:sym typeface="Gill Sans"/>
      </a:defRPr>
    </a:lvl6pPr>
    <a:lvl7pPr marL="2743200" algn="l" defTabSz="914400" rtl="0" eaLnBrk="1" latinLnBrk="0" hangingPunct="1">
      <a:defRPr sz="3000" kern="1200">
        <a:solidFill>
          <a:srgbClr val="000000"/>
        </a:solidFill>
        <a:latin typeface="Gill Sans"/>
        <a:ea typeface="ヒラギノ角ゴ Pro W3"/>
        <a:cs typeface="ヒラギノ角ゴ Pro W3"/>
        <a:sym typeface="Gill Sans"/>
      </a:defRPr>
    </a:lvl7pPr>
    <a:lvl8pPr marL="3200400" algn="l" defTabSz="914400" rtl="0" eaLnBrk="1" latinLnBrk="0" hangingPunct="1">
      <a:defRPr sz="3000" kern="1200">
        <a:solidFill>
          <a:srgbClr val="000000"/>
        </a:solidFill>
        <a:latin typeface="Gill Sans"/>
        <a:ea typeface="ヒラギノ角ゴ Pro W3"/>
        <a:cs typeface="ヒラギノ角ゴ Pro W3"/>
        <a:sym typeface="Gill Sans"/>
      </a:defRPr>
    </a:lvl8pPr>
    <a:lvl9pPr marL="3657600" algn="l" defTabSz="914400" rtl="0" eaLnBrk="1" latinLnBrk="0" hangingPunct="1">
      <a:defRPr sz="3000" kern="1200">
        <a:solidFill>
          <a:srgbClr val="000000"/>
        </a:solidFill>
        <a:latin typeface="Gill Sans"/>
        <a:ea typeface="ヒラギノ角ゴ Pro W3"/>
        <a:cs typeface="ヒラギノ角ゴ Pro W3"/>
        <a:sym typeface="Gill San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4">
          <p15:clr>
            <a:srgbClr val="A4A3A4"/>
          </p15:clr>
        </p15:guide>
        <p15:guide id="2" pos="220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83868"/>
    <a:srgbClr val="CCCCFF"/>
    <a:srgbClr val="99CCFF"/>
    <a:srgbClr val="6699FF"/>
    <a:srgbClr val="FFCC99"/>
    <a:srgbClr val="FF0000"/>
    <a:srgbClr val="002A54"/>
    <a:srgbClr val="33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615" autoAdjust="0"/>
    <p:restoredTop sz="94704" autoAdjust="0"/>
  </p:normalViewPr>
  <p:slideViewPr>
    <p:cSldViewPr>
      <p:cViewPr varScale="1">
        <p:scale>
          <a:sx n="109" d="100"/>
          <a:sy n="109" d="100"/>
        </p:scale>
        <p:origin x="129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0" d="100"/>
          <a:sy n="80" d="100"/>
        </p:scale>
        <p:origin x="-2106" y="-84"/>
      </p:cViewPr>
      <p:guideLst>
        <p:guide orient="horz" pos="2924"/>
        <p:guide pos="220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research03\Workspace1\Users\cgraham\Projects\GallupWorld\Results\GWP2005-2013-USA%20vs%20LAC%20Well-being%20differences%20by%20income%20quintiles.xlsx"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research03\Workspace1\Users\cgraham\Projects\GallupWorld\Results\GWP2005-2013-USA%20vs%20LAC%20Well-being%20differences%20by%20income%20quintile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4795132564538379E-2"/>
          <c:y val="0.12331167915909279"/>
          <c:w val="0.80999359645092062"/>
          <c:h val="0.73473517375540143"/>
        </c:manualLayout>
      </c:layout>
      <c:lineChart>
        <c:grouping val="standard"/>
        <c:varyColors val="0"/>
        <c:ser>
          <c:idx val="0"/>
          <c:order val="0"/>
          <c:tx>
            <c:strRef>
              <c:f>Sheet1!$D$69</c:f>
              <c:strCache>
                <c:ptCount val="1"/>
                <c:pt idx="0">
                  <c:v>LAC</c:v>
                </c:pt>
              </c:strCache>
            </c:strRef>
          </c:tx>
          <c:spPr>
            <a:ln>
              <a:solidFill>
                <a:srgbClr val="003399"/>
              </a:solidFill>
            </a:ln>
          </c:spPr>
          <c:marker>
            <c:symbol val="none"/>
          </c:marker>
          <c:cat>
            <c:strRef>
              <c:f>Sheet1!$A$70:$A$74</c:f>
              <c:strCache>
                <c:ptCount val="5"/>
                <c:pt idx="0">
                  <c:v>1 Poorest</c:v>
                </c:pt>
                <c:pt idx="1">
                  <c:v>2 Second</c:v>
                </c:pt>
                <c:pt idx="2">
                  <c:v>3 Middle</c:v>
                </c:pt>
                <c:pt idx="3">
                  <c:v>4 Fourth</c:v>
                </c:pt>
                <c:pt idx="4">
                  <c:v>5 Richest</c:v>
                </c:pt>
              </c:strCache>
            </c:strRef>
          </c:cat>
          <c:val>
            <c:numRef>
              <c:f>Sheet1!$D$70:$D$74</c:f>
              <c:numCache>
                <c:formatCode>0.0000</c:formatCode>
                <c:ptCount val="5"/>
                <c:pt idx="0">
                  <c:v>0.32296589999999997</c:v>
                </c:pt>
                <c:pt idx="1">
                  <c:v>0.31853199999999998</c:v>
                </c:pt>
                <c:pt idx="2">
                  <c:v>0.31623010000000001</c:v>
                </c:pt>
                <c:pt idx="3">
                  <c:v>0.31435360000000001</c:v>
                </c:pt>
                <c:pt idx="4">
                  <c:v>0.3042243</c:v>
                </c:pt>
              </c:numCache>
            </c:numRef>
          </c:val>
          <c:smooth val="0"/>
          <c:extLst>
            <c:ext xmlns:c16="http://schemas.microsoft.com/office/drawing/2014/chart" uri="{C3380CC4-5D6E-409C-BE32-E72D297353CC}">
              <c16:uniqueId val="{00000000-A93F-4341-BA10-05CFEAE267FB}"/>
            </c:ext>
          </c:extLst>
        </c:ser>
        <c:ser>
          <c:idx val="1"/>
          <c:order val="1"/>
          <c:tx>
            <c:strRef>
              <c:f>Sheet1!$H$69</c:f>
              <c:strCache>
                <c:ptCount val="1"/>
                <c:pt idx="0">
                  <c:v>USA</c:v>
                </c:pt>
              </c:strCache>
            </c:strRef>
          </c:tx>
          <c:spPr>
            <a:ln>
              <a:solidFill>
                <a:srgbClr val="C00000"/>
              </a:solidFill>
            </a:ln>
          </c:spPr>
          <c:marker>
            <c:symbol val="none"/>
          </c:marker>
          <c:cat>
            <c:strRef>
              <c:f>Sheet1!$A$70:$A$74</c:f>
              <c:strCache>
                <c:ptCount val="5"/>
                <c:pt idx="0">
                  <c:v>1 Poorest</c:v>
                </c:pt>
                <c:pt idx="1">
                  <c:v>2 Second</c:v>
                </c:pt>
                <c:pt idx="2">
                  <c:v>3 Middle</c:v>
                </c:pt>
                <c:pt idx="3">
                  <c:v>4 Fourth</c:v>
                </c:pt>
                <c:pt idx="4">
                  <c:v>5 Richest</c:v>
                </c:pt>
              </c:strCache>
            </c:strRef>
          </c:cat>
          <c:val>
            <c:numRef>
              <c:f>Sheet1!$H$70:$H$74</c:f>
              <c:numCache>
                <c:formatCode>0.0000</c:formatCode>
                <c:ptCount val="5"/>
                <c:pt idx="0">
                  <c:v>0.48193760000000002</c:v>
                </c:pt>
                <c:pt idx="1">
                  <c:v>0.4613546</c:v>
                </c:pt>
                <c:pt idx="2">
                  <c:v>0.4253499</c:v>
                </c:pt>
                <c:pt idx="3">
                  <c:v>0.43241039999999997</c:v>
                </c:pt>
                <c:pt idx="4">
                  <c:v>0.42012290000000002</c:v>
                </c:pt>
              </c:numCache>
            </c:numRef>
          </c:val>
          <c:smooth val="0"/>
          <c:extLst>
            <c:ext xmlns:c16="http://schemas.microsoft.com/office/drawing/2014/chart" uri="{C3380CC4-5D6E-409C-BE32-E72D297353CC}">
              <c16:uniqueId val="{00000001-A93F-4341-BA10-05CFEAE267FB}"/>
            </c:ext>
          </c:extLst>
        </c:ser>
        <c:dLbls>
          <c:showLegendKey val="0"/>
          <c:showVal val="0"/>
          <c:showCatName val="0"/>
          <c:showSerName val="0"/>
          <c:showPercent val="0"/>
          <c:showBubbleSize val="0"/>
        </c:dLbls>
        <c:hiLowLines>
          <c:spPr>
            <a:ln>
              <a:noFill/>
            </a:ln>
          </c:spPr>
        </c:hiLowLines>
        <c:smooth val="0"/>
        <c:axId val="43679104"/>
        <c:axId val="43681280"/>
      </c:lineChart>
      <c:catAx>
        <c:axId val="43679104"/>
        <c:scaling>
          <c:orientation val="minMax"/>
        </c:scaling>
        <c:delete val="0"/>
        <c:axPos val="b"/>
        <c:title>
          <c:tx>
            <c:rich>
              <a:bodyPr/>
              <a:lstStyle/>
              <a:p>
                <a:pPr>
                  <a:defRPr/>
                </a:pPr>
                <a:r>
                  <a:rPr lang="en-US"/>
                  <a:t>Within Country Household</a:t>
                </a:r>
                <a:r>
                  <a:rPr lang="en-US" baseline="0"/>
                  <a:t> Income Quintile</a:t>
                </a:r>
                <a:endParaRPr lang="en-US"/>
              </a:p>
            </c:rich>
          </c:tx>
          <c:layout/>
          <c:overlay val="0"/>
        </c:title>
        <c:numFmt formatCode="General" sourceLinked="0"/>
        <c:majorTickMark val="none"/>
        <c:minorTickMark val="none"/>
        <c:tickLblPos val="nextTo"/>
        <c:crossAx val="43681280"/>
        <c:crosses val="autoZero"/>
        <c:auto val="1"/>
        <c:lblAlgn val="ctr"/>
        <c:lblOffset val="100"/>
        <c:noMultiLvlLbl val="0"/>
      </c:catAx>
      <c:valAx>
        <c:axId val="43681280"/>
        <c:scaling>
          <c:orientation val="minMax"/>
          <c:min val="0.2"/>
        </c:scaling>
        <c:delete val="0"/>
        <c:axPos val="l"/>
        <c:majorGridlines/>
        <c:title>
          <c:tx>
            <c:rich>
              <a:bodyPr rot="0" vert="horz"/>
              <a:lstStyle/>
              <a:p>
                <a:pPr>
                  <a:defRPr/>
                </a:pPr>
                <a:r>
                  <a:rPr lang="en-US"/>
                  <a:t>Experienced Stress Yesterday</a:t>
                </a:r>
              </a:p>
              <a:p>
                <a:pPr>
                  <a:defRPr/>
                </a:pPr>
                <a:r>
                  <a:rPr lang="en-US"/>
                  <a:t>(1=Yes, 0=No)</a:t>
                </a:r>
              </a:p>
            </c:rich>
          </c:tx>
          <c:layout>
            <c:manualLayout>
              <c:xMode val="edge"/>
              <c:yMode val="edge"/>
              <c:x val="6.298591772823485E-2"/>
              <c:y val="2.2270572140880688E-2"/>
            </c:manualLayout>
          </c:layout>
          <c:overlay val="0"/>
        </c:title>
        <c:numFmt formatCode="0.00" sourceLinked="0"/>
        <c:majorTickMark val="out"/>
        <c:minorTickMark val="none"/>
        <c:tickLblPos val="nextTo"/>
        <c:crossAx val="43679104"/>
        <c:crosses val="autoZero"/>
        <c:crossBetween val="between"/>
      </c:valAx>
    </c:plotArea>
    <c:legend>
      <c:legendPos val="b"/>
      <c:layout/>
      <c:overlay val="0"/>
      <c:txPr>
        <a:bodyPr/>
        <a:lstStyle/>
        <a:p>
          <a:pPr>
            <a:defRPr b="1"/>
          </a:pPr>
          <a:endParaRPr lang="en-US"/>
        </a:p>
      </c:txPr>
    </c:legend>
    <c:plotVisOnly val="1"/>
    <c:dispBlanksAs val="gap"/>
    <c:showDLblsOverMax val="0"/>
  </c:chart>
  <c:spPr>
    <a:solidFill>
      <a:schemeClr val="bg1"/>
    </a:solidFill>
  </c:spPr>
  <c:txPr>
    <a:bodyPr/>
    <a:lstStyle/>
    <a:p>
      <a:pPr>
        <a:defRPr sz="1100"/>
      </a:pPr>
      <a:endParaRPr lang="en-US"/>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263175256095829"/>
          <c:y val="0.12331167915909279"/>
          <c:w val="0.82003455056127939"/>
          <c:h val="0.72481194620128708"/>
        </c:manualLayout>
      </c:layout>
      <c:lineChart>
        <c:grouping val="standard"/>
        <c:varyColors val="0"/>
        <c:ser>
          <c:idx val="0"/>
          <c:order val="0"/>
          <c:tx>
            <c:strRef>
              <c:f>Sheet1!$F$69</c:f>
              <c:strCache>
                <c:ptCount val="1"/>
                <c:pt idx="0">
                  <c:v>LAC</c:v>
                </c:pt>
              </c:strCache>
            </c:strRef>
          </c:tx>
          <c:spPr>
            <a:ln>
              <a:solidFill>
                <a:srgbClr val="003399"/>
              </a:solidFill>
            </a:ln>
          </c:spPr>
          <c:marker>
            <c:symbol val="none"/>
          </c:marker>
          <c:cat>
            <c:strRef>
              <c:f>Sheet1!$A$70:$A$74</c:f>
              <c:strCache>
                <c:ptCount val="5"/>
                <c:pt idx="0">
                  <c:v>1 Poorest</c:v>
                </c:pt>
                <c:pt idx="1">
                  <c:v>2 Second</c:v>
                </c:pt>
                <c:pt idx="2">
                  <c:v>3 Middle</c:v>
                </c:pt>
                <c:pt idx="3">
                  <c:v>4 Fourth</c:v>
                </c:pt>
                <c:pt idx="4">
                  <c:v>5 Richest</c:v>
                </c:pt>
              </c:strCache>
            </c:strRef>
          </c:cat>
          <c:val>
            <c:numRef>
              <c:f>Sheet1!$F$70:$F$74</c:f>
              <c:numCache>
                <c:formatCode>0.0000</c:formatCode>
                <c:ptCount val="5"/>
                <c:pt idx="0">
                  <c:v>0.85925649999999998</c:v>
                </c:pt>
                <c:pt idx="1">
                  <c:v>0.86435850000000003</c:v>
                </c:pt>
                <c:pt idx="2">
                  <c:v>0.86124290000000003</c:v>
                </c:pt>
                <c:pt idx="3">
                  <c:v>0.8654212</c:v>
                </c:pt>
                <c:pt idx="4">
                  <c:v>0.86346160000000005</c:v>
                </c:pt>
              </c:numCache>
            </c:numRef>
          </c:val>
          <c:smooth val="0"/>
          <c:extLst>
            <c:ext xmlns:c16="http://schemas.microsoft.com/office/drawing/2014/chart" uri="{C3380CC4-5D6E-409C-BE32-E72D297353CC}">
              <c16:uniqueId val="{00000000-E437-4A9F-984E-433F4FA363AA}"/>
            </c:ext>
          </c:extLst>
        </c:ser>
        <c:ser>
          <c:idx val="1"/>
          <c:order val="1"/>
          <c:tx>
            <c:strRef>
              <c:f>Sheet1!$J$69</c:f>
              <c:strCache>
                <c:ptCount val="1"/>
                <c:pt idx="0">
                  <c:v>USA</c:v>
                </c:pt>
              </c:strCache>
            </c:strRef>
          </c:tx>
          <c:spPr>
            <a:ln>
              <a:solidFill>
                <a:srgbClr val="C00000"/>
              </a:solidFill>
            </a:ln>
          </c:spPr>
          <c:marker>
            <c:symbol val="none"/>
          </c:marker>
          <c:cat>
            <c:strRef>
              <c:f>Sheet1!$A$70:$A$74</c:f>
              <c:strCache>
                <c:ptCount val="5"/>
                <c:pt idx="0">
                  <c:v>1 Poorest</c:v>
                </c:pt>
                <c:pt idx="1">
                  <c:v>2 Second</c:v>
                </c:pt>
                <c:pt idx="2">
                  <c:v>3 Middle</c:v>
                </c:pt>
                <c:pt idx="3">
                  <c:v>4 Fourth</c:v>
                </c:pt>
                <c:pt idx="4">
                  <c:v>5 Richest</c:v>
                </c:pt>
              </c:strCache>
            </c:strRef>
          </c:cat>
          <c:val>
            <c:numRef>
              <c:f>Sheet1!$J$70:$J$74</c:f>
              <c:numCache>
                <c:formatCode>0.0000</c:formatCode>
                <c:ptCount val="5"/>
                <c:pt idx="0">
                  <c:v>0.82294259999999997</c:v>
                </c:pt>
                <c:pt idx="1">
                  <c:v>0.83401139999999996</c:v>
                </c:pt>
                <c:pt idx="2">
                  <c:v>0.85789079999999995</c:v>
                </c:pt>
                <c:pt idx="3">
                  <c:v>0.8700928</c:v>
                </c:pt>
                <c:pt idx="4">
                  <c:v>0.90576330000000005</c:v>
                </c:pt>
              </c:numCache>
            </c:numRef>
          </c:val>
          <c:smooth val="0"/>
          <c:extLst>
            <c:ext xmlns:c16="http://schemas.microsoft.com/office/drawing/2014/chart" uri="{C3380CC4-5D6E-409C-BE32-E72D297353CC}">
              <c16:uniqueId val="{00000001-E437-4A9F-984E-433F4FA363AA}"/>
            </c:ext>
          </c:extLst>
        </c:ser>
        <c:dLbls>
          <c:showLegendKey val="0"/>
          <c:showVal val="0"/>
          <c:showCatName val="0"/>
          <c:showSerName val="0"/>
          <c:showPercent val="0"/>
          <c:showBubbleSize val="0"/>
        </c:dLbls>
        <c:hiLowLines>
          <c:spPr>
            <a:ln>
              <a:noFill/>
            </a:ln>
          </c:spPr>
        </c:hiLowLines>
        <c:smooth val="0"/>
        <c:axId val="43739008"/>
        <c:axId val="43741184"/>
      </c:lineChart>
      <c:catAx>
        <c:axId val="43739008"/>
        <c:scaling>
          <c:orientation val="minMax"/>
        </c:scaling>
        <c:delete val="0"/>
        <c:axPos val="b"/>
        <c:title>
          <c:tx>
            <c:rich>
              <a:bodyPr/>
              <a:lstStyle/>
              <a:p>
                <a:pPr>
                  <a:defRPr/>
                </a:pPr>
                <a:r>
                  <a:rPr lang="en-US" dirty="0"/>
                  <a:t>Within Country Household </a:t>
                </a:r>
                <a:r>
                  <a:rPr lang="en-US" dirty="0" smtClean="0"/>
                  <a:t>Income Quintile</a:t>
                </a:r>
                <a:endParaRPr lang="en-US" dirty="0"/>
              </a:p>
            </c:rich>
          </c:tx>
          <c:layout/>
          <c:overlay val="0"/>
        </c:title>
        <c:numFmt formatCode="General" sourceLinked="0"/>
        <c:majorTickMark val="none"/>
        <c:minorTickMark val="none"/>
        <c:tickLblPos val="nextTo"/>
        <c:crossAx val="43741184"/>
        <c:crosses val="autoZero"/>
        <c:auto val="1"/>
        <c:lblAlgn val="ctr"/>
        <c:lblOffset val="100"/>
        <c:noMultiLvlLbl val="0"/>
      </c:catAx>
      <c:valAx>
        <c:axId val="43741184"/>
        <c:scaling>
          <c:orientation val="minMax"/>
          <c:max val="0.95000000000000007"/>
          <c:min val="0.8"/>
        </c:scaling>
        <c:delete val="0"/>
        <c:axPos val="l"/>
        <c:majorGridlines/>
        <c:title>
          <c:tx>
            <c:rich>
              <a:bodyPr rot="0" vert="horz"/>
              <a:lstStyle/>
              <a:p>
                <a:pPr>
                  <a:defRPr/>
                </a:pPr>
                <a:r>
                  <a:rPr lang="en-US" dirty="0"/>
                  <a:t>Hard Work Gets </a:t>
                </a:r>
                <a:r>
                  <a:rPr lang="en-US" dirty="0" smtClean="0"/>
                  <a:t>You</a:t>
                </a:r>
                <a:r>
                  <a:rPr lang="en-US" baseline="0" dirty="0" smtClean="0"/>
                  <a:t> </a:t>
                </a:r>
                <a:r>
                  <a:rPr lang="en-US" dirty="0" smtClean="0"/>
                  <a:t>Ahead</a:t>
                </a:r>
                <a:endParaRPr lang="en-US" baseline="0" dirty="0"/>
              </a:p>
              <a:p>
                <a:pPr>
                  <a:defRPr/>
                </a:pPr>
                <a:r>
                  <a:rPr lang="en-US" dirty="0" smtClean="0"/>
                  <a:t>(1=Yes</a:t>
                </a:r>
                <a:r>
                  <a:rPr lang="en-US" dirty="0"/>
                  <a:t>, 0=No)</a:t>
                </a:r>
              </a:p>
            </c:rich>
          </c:tx>
          <c:layout>
            <c:manualLayout>
              <c:xMode val="edge"/>
              <c:yMode val="edge"/>
              <c:x val="5.2732392825896764E-2"/>
              <c:y val="1.4992669236496791E-2"/>
            </c:manualLayout>
          </c:layout>
          <c:overlay val="0"/>
        </c:title>
        <c:numFmt formatCode="0.00" sourceLinked="0"/>
        <c:majorTickMark val="out"/>
        <c:minorTickMark val="none"/>
        <c:tickLblPos val="nextTo"/>
        <c:crossAx val="43739008"/>
        <c:crosses val="autoZero"/>
        <c:crossBetween val="between"/>
        <c:majorUnit val="5.000000000000001E-2"/>
      </c:valAx>
      <c:spPr>
        <a:noFill/>
        <a:ln w="25400">
          <a:noFill/>
        </a:ln>
      </c:spPr>
    </c:plotArea>
    <c:legend>
      <c:legendPos val="b"/>
      <c:layout/>
      <c:overlay val="0"/>
    </c:legend>
    <c:plotVisOnly val="1"/>
    <c:dispBlanksAs val="gap"/>
    <c:showDLblsOverMax val="0"/>
  </c:chart>
  <c:spPr>
    <a:solidFill>
      <a:schemeClr val="bg1"/>
    </a:solidFill>
  </c:spPr>
  <c:txPr>
    <a:bodyPr/>
    <a:lstStyle/>
    <a:p>
      <a:pPr>
        <a:defRPr sz="1100"/>
      </a:pPr>
      <a:endParaRPr lang="en-US"/>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0.17614</cdr:x>
      <cdr:y>0.167</cdr:y>
    </cdr:from>
    <cdr:to>
      <cdr:x>0.82651</cdr:x>
      <cdr:y>0.167</cdr:y>
    </cdr:to>
    <cdr:cxnSp macro="">
      <cdr:nvCxnSpPr>
        <cdr:cNvPr id="2" name="Straight Connector 1"/>
        <cdr:cNvCxnSpPr/>
      </cdr:nvCxnSpPr>
      <cdr:spPr>
        <a:xfrm xmlns:a="http://schemas.openxmlformats.org/drawingml/2006/main" flipH="1">
          <a:off x="1527175" y="1050925"/>
          <a:ext cx="5638800" cy="0"/>
        </a:xfrm>
        <a:prstGeom xmlns:a="http://schemas.openxmlformats.org/drawingml/2006/main" prst="line">
          <a:avLst/>
        </a:prstGeom>
        <a:ln xmlns:a="http://schemas.openxmlformats.org/drawingml/2006/main" w="19050">
          <a:solidFill>
            <a:srgbClr val="C00000"/>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0.17541</cdr:x>
      <cdr:y>0.60644</cdr:y>
    </cdr:from>
    <cdr:to>
      <cdr:x>0.82577</cdr:x>
      <cdr:y>0.60644</cdr:y>
    </cdr:to>
    <cdr:cxnSp macro="">
      <cdr:nvCxnSpPr>
        <cdr:cNvPr id="3" name="Straight Connector 2"/>
        <cdr:cNvCxnSpPr/>
      </cdr:nvCxnSpPr>
      <cdr:spPr>
        <a:xfrm xmlns:a="http://schemas.openxmlformats.org/drawingml/2006/main" flipH="1">
          <a:off x="1520825" y="3816350"/>
          <a:ext cx="5638800" cy="0"/>
        </a:xfrm>
        <a:prstGeom xmlns:a="http://schemas.openxmlformats.org/drawingml/2006/main" prst="line">
          <a:avLst/>
        </a:prstGeom>
        <a:ln xmlns:a="http://schemas.openxmlformats.org/drawingml/2006/main" w="19050">
          <a:solidFill>
            <a:srgbClr val="003399"/>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0.82504</cdr:x>
      <cdr:y>0.16649</cdr:y>
    </cdr:from>
    <cdr:to>
      <cdr:x>0.82504</cdr:x>
      <cdr:y>0.31785</cdr:y>
    </cdr:to>
    <cdr:cxnSp macro="">
      <cdr:nvCxnSpPr>
        <cdr:cNvPr id="4" name="Straight Arrow Connector 3"/>
        <cdr:cNvCxnSpPr/>
      </cdr:nvCxnSpPr>
      <cdr:spPr>
        <a:xfrm xmlns:a="http://schemas.openxmlformats.org/drawingml/2006/main">
          <a:off x="7153275" y="1047750"/>
          <a:ext cx="0" cy="952500"/>
        </a:xfrm>
        <a:prstGeom xmlns:a="http://schemas.openxmlformats.org/drawingml/2006/main" prst="straightConnector1">
          <a:avLst/>
        </a:prstGeom>
        <a:ln xmlns:a="http://schemas.openxmlformats.org/drawingml/2006/main" w="19050">
          <a:solidFill>
            <a:srgbClr val="C00000"/>
          </a:solidFill>
          <a:prstDash val="dash"/>
          <a:headEnd type="none"/>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0.17687</cdr:x>
      <cdr:y>0.55599</cdr:y>
    </cdr:from>
    <cdr:to>
      <cdr:x>0.17724</cdr:x>
      <cdr:y>0.60695</cdr:y>
    </cdr:to>
    <cdr:cxnSp macro="">
      <cdr:nvCxnSpPr>
        <cdr:cNvPr id="6" name="Straight Arrow Connector 5"/>
        <cdr:cNvCxnSpPr/>
      </cdr:nvCxnSpPr>
      <cdr:spPr>
        <a:xfrm xmlns:a="http://schemas.openxmlformats.org/drawingml/2006/main" flipH="1">
          <a:off x="1533525" y="3498850"/>
          <a:ext cx="3175" cy="320675"/>
        </a:xfrm>
        <a:prstGeom xmlns:a="http://schemas.openxmlformats.org/drawingml/2006/main" prst="straightConnector1">
          <a:avLst/>
        </a:prstGeom>
        <a:ln xmlns:a="http://schemas.openxmlformats.org/drawingml/2006/main" w="19050">
          <a:solidFill>
            <a:srgbClr val="003399"/>
          </a:solidFill>
          <a:prstDash val="dash"/>
          <a:headEnd type="none"/>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0.59474</cdr:x>
      <cdr:y>0.19118</cdr:y>
    </cdr:from>
    <cdr:to>
      <cdr:x>0.80526</cdr:x>
      <cdr:y>0.23529</cdr:y>
    </cdr:to>
    <cdr:sp macro="" textlink="">
      <cdr:nvSpPr>
        <cdr:cNvPr id="9" name="TextBox 1"/>
        <cdr:cNvSpPr txBox="1"/>
      </cdr:nvSpPr>
      <cdr:spPr>
        <a:xfrm xmlns:a="http://schemas.openxmlformats.org/drawingml/2006/main">
          <a:off x="4305300" y="990601"/>
          <a:ext cx="1524000" cy="22860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100"/>
            <a:t>USA</a:t>
          </a:r>
          <a:r>
            <a:rPr lang="en-US" sz="1100" baseline="0"/>
            <a:t> difference: -0.06</a:t>
          </a:r>
          <a:endParaRPr lang="en-US" sz="1100"/>
        </a:p>
      </cdr:txBody>
    </cdr:sp>
  </cdr:relSizeAnchor>
  <cdr:relSizeAnchor xmlns:cdr="http://schemas.openxmlformats.org/drawingml/2006/chartDrawing">
    <cdr:from>
      <cdr:x>0.18163</cdr:x>
      <cdr:y>0.6241</cdr:y>
    </cdr:from>
    <cdr:to>
      <cdr:x>0.34642</cdr:x>
      <cdr:y>0.66951</cdr:y>
    </cdr:to>
    <cdr:sp macro="" textlink="">
      <cdr:nvSpPr>
        <cdr:cNvPr id="10" name="TextBox 1"/>
        <cdr:cNvSpPr txBox="1"/>
      </cdr:nvSpPr>
      <cdr:spPr>
        <a:xfrm xmlns:a="http://schemas.openxmlformats.org/drawingml/2006/main">
          <a:off x="1574800" y="3927475"/>
          <a:ext cx="1428750" cy="28575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100"/>
            <a:t>LAC</a:t>
          </a:r>
          <a:r>
            <a:rPr lang="en-US" sz="1100" baseline="0"/>
            <a:t> difference: -0.04</a:t>
          </a:r>
          <a:endParaRPr lang="en-US" sz="1100"/>
        </a:p>
      </cdr:txBody>
    </cdr:sp>
  </cdr:relSizeAnchor>
</c:userShapes>
</file>

<file path=ppt/drawings/drawing2.xml><?xml version="1.0" encoding="utf-8"?>
<c:userShapes xmlns:c="http://schemas.openxmlformats.org/drawingml/2006/chart">
  <cdr:relSizeAnchor xmlns:cdr="http://schemas.openxmlformats.org/drawingml/2006/chartDrawing">
    <cdr:from>
      <cdr:x>0.1842</cdr:x>
      <cdr:y>0.74267</cdr:y>
    </cdr:from>
    <cdr:to>
      <cdr:x>0.87008</cdr:x>
      <cdr:y>0.74317</cdr:y>
    </cdr:to>
    <cdr:cxnSp macro="">
      <cdr:nvCxnSpPr>
        <cdr:cNvPr id="2" name="Straight Connector 1"/>
        <cdr:cNvCxnSpPr/>
      </cdr:nvCxnSpPr>
      <cdr:spPr>
        <a:xfrm xmlns:a="http://schemas.openxmlformats.org/drawingml/2006/main" flipH="1" flipV="1">
          <a:off x="1597026" y="4673601"/>
          <a:ext cx="5946774" cy="3174"/>
        </a:xfrm>
        <a:prstGeom xmlns:a="http://schemas.openxmlformats.org/drawingml/2006/main" prst="line">
          <a:avLst/>
        </a:prstGeom>
        <a:ln xmlns:a="http://schemas.openxmlformats.org/drawingml/2006/main" w="19050">
          <a:solidFill>
            <a:srgbClr val="C00000"/>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0.86899</cdr:x>
      <cdr:y>0.32996</cdr:y>
    </cdr:from>
    <cdr:to>
      <cdr:x>0.87008</cdr:x>
      <cdr:y>0.74014</cdr:y>
    </cdr:to>
    <cdr:cxnSp macro="">
      <cdr:nvCxnSpPr>
        <cdr:cNvPr id="3" name="Straight Arrow Connector 2"/>
        <cdr:cNvCxnSpPr/>
      </cdr:nvCxnSpPr>
      <cdr:spPr>
        <a:xfrm xmlns:a="http://schemas.openxmlformats.org/drawingml/2006/main">
          <a:off x="7534275" y="2076450"/>
          <a:ext cx="9525" cy="2581275"/>
        </a:xfrm>
        <a:prstGeom xmlns:a="http://schemas.openxmlformats.org/drawingml/2006/main" prst="straightConnector1">
          <a:avLst/>
        </a:prstGeom>
        <a:ln xmlns:a="http://schemas.openxmlformats.org/drawingml/2006/main" w="19050">
          <a:solidFill>
            <a:srgbClr val="C00000"/>
          </a:solidFill>
          <a:prstDash val="dash"/>
          <a:headEnd type="arrow"/>
          <a:tailEnd type="none"/>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0.18456</cdr:x>
      <cdr:y>0.56457</cdr:y>
    </cdr:from>
    <cdr:to>
      <cdr:x>0.84152</cdr:x>
      <cdr:y>0.56457</cdr:y>
    </cdr:to>
    <cdr:cxnSp macro="">
      <cdr:nvCxnSpPr>
        <cdr:cNvPr id="5" name="Straight Connector 4"/>
        <cdr:cNvCxnSpPr/>
      </cdr:nvCxnSpPr>
      <cdr:spPr>
        <a:xfrm xmlns:a="http://schemas.openxmlformats.org/drawingml/2006/main" flipH="1">
          <a:off x="1600201" y="3552825"/>
          <a:ext cx="5695949" cy="0"/>
        </a:xfrm>
        <a:prstGeom xmlns:a="http://schemas.openxmlformats.org/drawingml/2006/main" prst="line">
          <a:avLst/>
        </a:prstGeom>
        <a:ln xmlns:a="http://schemas.openxmlformats.org/drawingml/2006/main" w="19050">
          <a:solidFill>
            <a:srgbClr val="003399"/>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0.84189</cdr:x>
      <cdr:y>0.54035</cdr:y>
    </cdr:from>
    <cdr:to>
      <cdr:x>0.84262</cdr:x>
      <cdr:y>0.56507</cdr:y>
    </cdr:to>
    <cdr:cxnSp macro="">
      <cdr:nvCxnSpPr>
        <cdr:cNvPr id="11" name="Straight Arrow Connector 10"/>
        <cdr:cNvCxnSpPr/>
      </cdr:nvCxnSpPr>
      <cdr:spPr>
        <a:xfrm xmlns:a="http://schemas.openxmlformats.org/drawingml/2006/main" flipH="1">
          <a:off x="7299325" y="3400425"/>
          <a:ext cx="6350" cy="155575"/>
        </a:xfrm>
        <a:prstGeom xmlns:a="http://schemas.openxmlformats.org/drawingml/2006/main" prst="straightConnector1">
          <a:avLst/>
        </a:prstGeom>
        <a:ln xmlns:a="http://schemas.openxmlformats.org/drawingml/2006/main" w="19050">
          <a:solidFill>
            <a:srgbClr val="003399"/>
          </a:solidFill>
          <a:prstDash val="dash"/>
          <a:headEnd type="arrow"/>
          <a:tailEnd type="none"/>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0.66667</cdr:x>
      <cdr:y>0.28235</cdr:y>
    </cdr:from>
    <cdr:to>
      <cdr:x>0.875</cdr:x>
      <cdr:y>0.32693</cdr:y>
    </cdr:to>
    <cdr:sp macro="" textlink="">
      <cdr:nvSpPr>
        <cdr:cNvPr id="14" name="TextBox 1"/>
        <cdr:cNvSpPr txBox="1"/>
      </cdr:nvSpPr>
      <cdr:spPr>
        <a:xfrm xmlns:a="http://schemas.openxmlformats.org/drawingml/2006/main">
          <a:off x="4876800" y="1447800"/>
          <a:ext cx="1524000" cy="22860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100" dirty="0"/>
            <a:t>USA</a:t>
          </a:r>
          <a:r>
            <a:rPr lang="en-US" sz="1100" baseline="0" dirty="0"/>
            <a:t> difference: 0.08</a:t>
          </a:r>
          <a:endParaRPr lang="en-US" sz="1100" dirty="0"/>
        </a:p>
      </cdr:txBody>
    </cdr:sp>
  </cdr:relSizeAnchor>
  <cdr:relSizeAnchor xmlns:cdr="http://schemas.openxmlformats.org/drawingml/2006/chartDrawing">
    <cdr:from>
      <cdr:x>0.17708</cdr:x>
      <cdr:y>0.49039</cdr:y>
    </cdr:from>
    <cdr:to>
      <cdr:x>0.40625</cdr:x>
      <cdr:y>0.53498</cdr:y>
    </cdr:to>
    <cdr:sp macro="" textlink="">
      <cdr:nvSpPr>
        <cdr:cNvPr id="15" name="TextBox 1"/>
        <cdr:cNvSpPr txBox="1"/>
      </cdr:nvSpPr>
      <cdr:spPr>
        <a:xfrm xmlns:a="http://schemas.openxmlformats.org/drawingml/2006/main">
          <a:off x="1295400" y="2514600"/>
          <a:ext cx="1676400" cy="22860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100" dirty="0"/>
            <a:t>LAC</a:t>
          </a:r>
          <a:r>
            <a:rPr lang="en-US" sz="1100" baseline="0" dirty="0"/>
            <a:t> difference: 0.004</a:t>
          </a:r>
          <a:endParaRPr lang="en-US" sz="11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7363" cy="463550"/>
          </a:xfrm>
          <a:prstGeom prst="rect">
            <a:avLst/>
          </a:prstGeom>
        </p:spPr>
        <p:txBody>
          <a:bodyPr vert="horz" wrap="square" lIns="92958" tIns="46479" rIns="92958" bIns="46479" numCol="1" anchor="t" anchorCtr="0" compatLnSpc="1">
            <a:prstTxWarp prst="textNoShape">
              <a:avLst/>
            </a:prstTxWarp>
          </a:bodyPr>
          <a:lstStyle>
            <a:lvl1pPr>
              <a:defRPr sz="1200" smtClean="0"/>
            </a:lvl1pPr>
          </a:lstStyle>
          <a:p>
            <a:pPr>
              <a:defRPr/>
            </a:pPr>
            <a:endParaRPr lang="en-US"/>
          </a:p>
        </p:txBody>
      </p:sp>
      <p:sp>
        <p:nvSpPr>
          <p:cNvPr id="3" name="Date Placeholder 2"/>
          <p:cNvSpPr>
            <a:spLocks noGrp="1"/>
          </p:cNvSpPr>
          <p:nvPr>
            <p:ph type="dt" sz="quarter" idx="1"/>
          </p:nvPr>
        </p:nvSpPr>
        <p:spPr>
          <a:xfrm>
            <a:off x="3956050" y="0"/>
            <a:ext cx="3027363" cy="463550"/>
          </a:xfrm>
          <a:prstGeom prst="rect">
            <a:avLst/>
          </a:prstGeom>
        </p:spPr>
        <p:txBody>
          <a:bodyPr vert="horz" wrap="square" lIns="92958" tIns="46479" rIns="92958" bIns="46479" numCol="1" anchor="t" anchorCtr="0" compatLnSpc="1">
            <a:prstTxWarp prst="textNoShape">
              <a:avLst/>
            </a:prstTxWarp>
          </a:bodyPr>
          <a:lstStyle>
            <a:lvl1pPr algn="r">
              <a:defRPr sz="1200" smtClean="0"/>
            </a:lvl1pPr>
          </a:lstStyle>
          <a:p>
            <a:pPr>
              <a:defRPr/>
            </a:pPr>
            <a:fld id="{9CB272CA-03E4-479E-A5F9-84BBC5CFF491}" type="datetimeFigureOut">
              <a:rPr lang="en-US"/>
              <a:pPr>
                <a:defRPr/>
              </a:pPr>
              <a:t>6/14/2018</a:t>
            </a:fld>
            <a:endParaRPr lang="en-US"/>
          </a:p>
        </p:txBody>
      </p:sp>
      <p:sp>
        <p:nvSpPr>
          <p:cNvPr id="4" name="Footer Placeholder 3"/>
          <p:cNvSpPr>
            <a:spLocks noGrp="1"/>
          </p:cNvSpPr>
          <p:nvPr>
            <p:ph type="ftr" sz="quarter" idx="2"/>
          </p:nvPr>
        </p:nvSpPr>
        <p:spPr>
          <a:xfrm>
            <a:off x="0" y="8818563"/>
            <a:ext cx="3027363" cy="463550"/>
          </a:xfrm>
          <a:prstGeom prst="rect">
            <a:avLst/>
          </a:prstGeom>
        </p:spPr>
        <p:txBody>
          <a:bodyPr vert="horz" wrap="square" lIns="92958" tIns="46479" rIns="92958" bIns="46479" numCol="1" anchor="b" anchorCtr="0" compatLnSpc="1">
            <a:prstTxWarp prst="textNoShape">
              <a:avLst/>
            </a:prstTxWarp>
          </a:bodyPr>
          <a:lstStyle>
            <a:lvl1pPr>
              <a:defRPr sz="1200" smtClean="0"/>
            </a:lvl1pPr>
          </a:lstStyle>
          <a:p>
            <a:pPr>
              <a:defRPr/>
            </a:pPr>
            <a:endParaRPr lang="en-US"/>
          </a:p>
        </p:txBody>
      </p:sp>
      <p:sp>
        <p:nvSpPr>
          <p:cNvPr id="5" name="Slide Number Placeholder 4"/>
          <p:cNvSpPr>
            <a:spLocks noGrp="1"/>
          </p:cNvSpPr>
          <p:nvPr>
            <p:ph type="sldNum" sz="quarter" idx="3"/>
          </p:nvPr>
        </p:nvSpPr>
        <p:spPr>
          <a:xfrm>
            <a:off x="3956050" y="8818563"/>
            <a:ext cx="3027363" cy="463550"/>
          </a:xfrm>
          <a:prstGeom prst="rect">
            <a:avLst/>
          </a:prstGeom>
        </p:spPr>
        <p:txBody>
          <a:bodyPr vert="horz" wrap="square" lIns="92958" tIns="46479" rIns="92958" bIns="46479" numCol="1" anchor="b" anchorCtr="0" compatLnSpc="1">
            <a:prstTxWarp prst="textNoShape">
              <a:avLst/>
            </a:prstTxWarp>
          </a:bodyPr>
          <a:lstStyle>
            <a:lvl1pPr algn="r">
              <a:defRPr sz="1200" smtClean="0"/>
            </a:lvl1pPr>
          </a:lstStyle>
          <a:p>
            <a:pPr>
              <a:defRPr/>
            </a:pPr>
            <a:fld id="{0A3F869A-CA73-4673-B691-504DE4D0BB81}" type="slidenum">
              <a:rPr lang="en-US"/>
              <a:pPr>
                <a:defRPr/>
              </a:pPr>
              <a:t>‹#›</a:t>
            </a:fld>
            <a:endParaRPr lang="en-US"/>
          </a:p>
        </p:txBody>
      </p:sp>
    </p:spTree>
    <p:extLst>
      <p:ext uri="{BB962C8B-B14F-4D97-AF65-F5344CB8AC3E}">
        <p14:creationId xmlns:p14="http://schemas.microsoft.com/office/powerpoint/2010/main" val="3316359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2034" name="Rectangle 2"/>
          <p:cNvSpPr>
            <a:spLocks noGrp="1" noChangeArrowheads="1"/>
          </p:cNvSpPr>
          <p:nvPr>
            <p:ph type="hdr" sz="quarter"/>
          </p:nvPr>
        </p:nvSpPr>
        <p:spPr bwMode="auto">
          <a:xfrm>
            <a:off x="0" y="0"/>
            <a:ext cx="3027363" cy="463550"/>
          </a:xfrm>
          <a:prstGeom prst="rect">
            <a:avLst/>
          </a:prstGeom>
          <a:noFill/>
          <a:ln w="9525">
            <a:noFill/>
            <a:miter lim="800000"/>
            <a:headEnd/>
            <a:tailEnd/>
          </a:ln>
          <a:effectLst/>
        </p:spPr>
        <p:txBody>
          <a:bodyPr vert="horz" wrap="square" lIns="92958" tIns="46479" rIns="92958" bIns="46479" numCol="1" anchor="t" anchorCtr="0" compatLnSpc="1">
            <a:prstTxWarp prst="textNoShape">
              <a:avLst/>
            </a:prstTxWarp>
          </a:bodyPr>
          <a:lstStyle>
            <a:lvl1pPr>
              <a:defRPr sz="1200" smtClean="0">
                <a:solidFill>
                  <a:schemeClr val="tx1"/>
                </a:solidFill>
                <a:latin typeface="Arial" pitchFamily="34" charset="0"/>
              </a:defRPr>
            </a:lvl1pPr>
          </a:lstStyle>
          <a:p>
            <a:pPr>
              <a:defRPr/>
            </a:pPr>
            <a:endParaRPr lang="en-US"/>
          </a:p>
        </p:txBody>
      </p:sp>
      <p:sp>
        <p:nvSpPr>
          <p:cNvPr id="172035" name="Rectangle 3"/>
          <p:cNvSpPr>
            <a:spLocks noGrp="1" noChangeArrowheads="1"/>
          </p:cNvSpPr>
          <p:nvPr>
            <p:ph type="dt" idx="1"/>
          </p:nvPr>
        </p:nvSpPr>
        <p:spPr bwMode="auto">
          <a:xfrm>
            <a:off x="3956050" y="0"/>
            <a:ext cx="3027363" cy="463550"/>
          </a:xfrm>
          <a:prstGeom prst="rect">
            <a:avLst/>
          </a:prstGeom>
          <a:noFill/>
          <a:ln w="9525">
            <a:noFill/>
            <a:miter lim="800000"/>
            <a:headEnd/>
            <a:tailEnd/>
          </a:ln>
          <a:effectLst/>
        </p:spPr>
        <p:txBody>
          <a:bodyPr vert="horz" wrap="square" lIns="92958" tIns="46479" rIns="92958" bIns="46479" numCol="1" anchor="t" anchorCtr="0" compatLnSpc="1">
            <a:prstTxWarp prst="textNoShape">
              <a:avLst/>
            </a:prstTxWarp>
          </a:bodyPr>
          <a:lstStyle>
            <a:lvl1pPr algn="r">
              <a:defRPr sz="1200" smtClean="0">
                <a:solidFill>
                  <a:schemeClr val="tx1"/>
                </a:solidFill>
                <a:latin typeface="Arial" pitchFamily="34" charset="0"/>
              </a:defRPr>
            </a:lvl1pPr>
          </a:lstStyle>
          <a:p>
            <a:pPr>
              <a:defRPr/>
            </a:pPr>
            <a:endParaRPr lang="en-US"/>
          </a:p>
        </p:txBody>
      </p:sp>
      <p:sp>
        <p:nvSpPr>
          <p:cNvPr id="26628" name="Rectangle 4"/>
          <p:cNvSpPr>
            <a:spLocks noGrp="1" noRot="1" noChangeAspect="1" noChangeArrowheads="1" noTextEdit="1"/>
          </p:cNvSpPr>
          <p:nvPr>
            <p:ph type="sldImg" idx="2"/>
          </p:nvPr>
        </p:nvSpPr>
        <p:spPr bwMode="auto">
          <a:xfrm>
            <a:off x="1171575" y="696913"/>
            <a:ext cx="4641850" cy="3481387"/>
          </a:xfrm>
          <a:prstGeom prst="rect">
            <a:avLst/>
          </a:prstGeom>
          <a:noFill/>
          <a:ln w="9525">
            <a:solidFill>
              <a:srgbClr val="000000"/>
            </a:solidFill>
            <a:miter lim="800000"/>
            <a:headEnd/>
            <a:tailEnd/>
          </a:ln>
        </p:spPr>
      </p:sp>
      <p:sp>
        <p:nvSpPr>
          <p:cNvPr id="172037" name="Rectangle 5"/>
          <p:cNvSpPr>
            <a:spLocks noGrp="1" noChangeArrowheads="1"/>
          </p:cNvSpPr>
          <p:nvPr>
            <p:ph type="body" sz="quarter" idx="3"/>
          </p:nvPr>
        </p:nvSpPr>
        <p:spPr bwMode="auto">
          <a:xfrm>
            <a:off x="698500" y="4410075"/>
            <a:ext cx="5588000" cy="4176713"/>
          </a:xfrm>
          <a:prstGeom prst="rect">
            <a:avLst/>
          </a:prstGeom>
          <a:noFill/>
          <a:ln w="9525">
            <a:noFill/>
            <a:miter lim="800000"/>
            <a:headEnd/>
            <a:tailEnd/>
          </a:ln>
          <a:effectLst/>
        </p:spPr>
        <p:txBody>
          <a:bodyPr vert="horz" wrap="square" lIns="92958" tIns="46479" rIns="92958" bIns="4647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72038" name="Rectangle 6"/>
          <p:cNvSpPr>
            <a:spLocks noGrp="1" noChangeArrowheads="1"/>
          </p:cNvSpPr>
          <p:nvPr>
            <p:ph type="ftr" sz="quarter" idx="4"/>
          </p:nvPr>
        </p:nvSpPr>
        <p:spPr bwMode="auto">
          <a:xfrm>
            <a:off x="0" y="8818563"/>
            <a:ext cx="3027363" cy="463550"/>
          </a:xfrm>
          <a:prstGeom prst="rect">
            <a:avLst/>
          </a:prstGeom>
          <a:noFill/>
          <a:ln w="9525">
            <a:noFill/>
            <a:miter lim="800000"/>
            <a:headEnd/>
            <a:tailEnd/>
          </a:ln>
          <a:effectLst/>
        </p:spPr>
        <p:txBody>
          <a:bodyPr vert="horz" wrap="square" lIns="92958" tIns="46479" rIns="92958" bIns="46479" numCol="1" anchor="b" anchorCtr="0" compatLnSpc="1">
            <a:prstTxWarp prst="textNoShape">
              <a:avLst/>
            </a:prstTxWarp>
          </a:bodyPr>
          <a:lstStyle>
            <a:lvl1pPr>
              <a:defRPr sz="1200" smtClean="0">
                <a:solidFill>
                  <a:schemeClr val="tx1"/>
                </a:solidFill>
                <a:latin typeface="Arial" pitchFamily="34" charset="0"/>
              </a:defRPr>
            </a:lvl1pPr>
          </a:lstStyle>
          <a:p>
            <a:pPr>
              <a:defRPr/>
            </a:pPr>
            <a:endParaRPr lang="en-US"/>
          </a:p>
        </p:txBody>
      </p:sp>
      <p:sp>
        <p:nvSpPr>
          <p:cNvPr id="172039" name="Rectangle 7"/>
          <p:cNvSpPr>
            <a:spLocks noGrp="1" noChangeArrowheads="1"/>
          </p:cNvSpPr>
          <p:nvPr>
            <p:ph type="sldNum" sz="quarter" idx="5"/>
          </p:nvPr>
        </p:nvSpPr>
        <p:spPr bwMode="auto">
          <a:xfrm>
            <a:off x="3956050" y="8818563"/>
            <a:ext cx="3027363" cy="463550"/>
          </a:xfrm>
          <a:prstGeom prst="rect">
            <a:avLst/>
          </a:prstGeom>
          <a:noFill/>
          <a:ln w="9525">
            <a:noFill/>
            <a:miter lim="800000"/>
            <a:headEnd/>
            <a:tailEnd/>
          </a:ln>
          <a:effectLst/>
        </p:spPr>
        <p:txBody>
          <a:bodyPr vert="horz" wrap="square" lIns="92958" tIns="46479" rIns="92958" bIns="46479" numCol="1" anchor="b" anchorCtr="0" compatLnSpc="1">
            <a:prstTxWarp prst="textNoShape">
              <a:avLst/>
            </a:prstTxWarp>
          </a:bodyPr>
          <a:lstStyle>
            <a:lvl1pPr algn="r">
              <a:defRPr sz="1200" smtClean="0">
                <a:solidFill>
                  <a:schemeClr val="tx1"/>
                </a:solidFill>
                <a:latin typeface="Arial" pitchFamily="34" charset="0"/>
              </a:defRPr>
            </a:lvl1pPr>
          </a:lstStyle>
          <a:p>
            <a:pPr>
              <a:defRPr/>
            </a:pPr>
            <a:fld id="{89C05EB9-B471-4123-9A12-595EE47190EC}" type="slidenum">
              <a:rPr lang="en-US"/>
              <a:pPr>
                <a:defRPr/>
              </a:pPr>
              <a:t>‹#›</a:t>
            </a:fld>
            <a:endParaRPr lang="en-US"/>
          </a:p>
        </p:txBody>
      </p:sp>
    </p:spTree>
    <p:extLst>
      <p:ext uri="{BB962C8B-B14F-4D97-AF65-F5344CB8AC3E}">
        <p14:creationId xmlns:p14="http://schemas.microsoft.com/office/powerpoint/2010/main" val="37424789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27788" y="304800"/>
            <a:ext cx="1844675" cy="601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93763" y="304800"/>
            <a:ext cx="5381625" cy="601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OverTx">
  <p:cSld name="Title and 2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358063" cy="4572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893763" y="990600"/>
            <a:ext cx="3602037" cy="2590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990600"/>
            <a:ext cx="3603625" cy="2590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893763" y="3733800"/>
            <a:ext cx="7358062" cy="2590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052045832"/>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46716579"/>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613684513"/>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93763" y="990600"/>
            <a:ext cx="3602037"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90600"/>
            <a:ext cx="3603625"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74616457"/>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58288788"/>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05298860"/>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47971053"/>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1800" baseline="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58329848"/>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244806397"/>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55756968"/>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27788" y="304800"/>
            <a:ext cx="1844675" cy="601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93763" y="304800"/>
            <a:ext cx="5381625" cy="601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4386712"/>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OverTx" preserve="1">
  <p:cSld name="Title and 2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358063" cy="4572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893763" y="990600"/>
            <a:ext cx="3602037" cy="2590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990600"/>
            <a:ext cx="3603625" cy="2590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893763" y="3733800"/>
            <a:ext cx="7358062" cy="2590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97090499"/>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objOverTx" preserve="1">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358063" cy="4572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893763" y="990600"/>
            <a:ext cx="7358062" cy="2590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93763" y="3733800"/>
            <a:ext cx="7358062" cy="2590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86457414"/>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93763" y="1219200"/>
            <a:ext cx="3602037"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19200"/>
            <a:ext cx="3603625"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sym typeface="Arial" charset="0"/>
            </a:endParaRP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6" Type="http://schemas.openxmlformats.org/officeDocument/2006/relationships/image" Target="../media/image1.jpe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2.pn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pattFill prst="pct5">
          <a:fgClr>
            <a:srgbClr val="083868"/>
          </a:fgClr>
          <a:bgClr>
            <a:srgbClr val="083868"/>
          </a:bgClr>
        </a:patt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304800"/>
            <a:ext cx="7358063" cy="457200"/>
          </a:xfrm>
          <a:prstGeom prst="rect">
            <a:avLst/>
          </a:prstGeom>
          <a:noFill/>
          <a:ln w="12700">
            <a:noFill/>
            <a:miter lim="800000"/>
            <a:headEnd/>
            <a:tailEnd/>
          </a:ln>
        </p:spPr>
        <p:txBody>
          <a:bodyPr vert="horz" wrap="square" lIns="35695" tIns="35695" rIns="35695" bIns="35695" numCol="1" anchor="b" anchorCtr="0" compatLnSpc="1">
            <a:prstTxWarp prst="textNoShape">
              <a:avLst/>
            </a:prstTxWarp>
          </a:bodyPr>
          <a:lstStyle/>
          <a:p>
            <a:pPr lvl="0"/>
            <a:r>
              <a:rPr lang="en-US" smtClean="0">
                <a:sym typeface="Georgia" pitchFamily="18" charset="0"/>
              </a:rPr>
              <a:t>Click to edit Master title style</a:t>
            </a:r>
          </a:p>
        </p:txBody>
      </p:sp>
      <p:sp>
        <p:nvSpPr>
          <p:cNvPr id="1027" name="Rectangle 3"/>
          <p:cNvSpPr>
            <a:spLocks noGrp="1" noChangeArrowheads="1"/>
          </p:cNvSpPr>
          <p:nvPr>
            <p:ph type="body" idx="1"/>
          </p:nvPr>
        </p:nvSpPr>
        <p:spPr bwMode="auto">
          <a:xfrm>
            <a:off x="893763" y="914400"/>
            <a:ext cx="7358062" cy="5410200"/>
          </a:xfrm>
          <a:prstGeom prst="rect">
            <a:avLst/>
          </a:prstGeom>
          <a:noFill/>
          <a:ln w="12700">
            <a:noFill/>
            <a:miter lim="800000"/>
            <a:headEnd/>
            <a:tailEnd/>
          </a:ln>
        </p:spPr>
        <p:txBody>
          <a:bodyPr vert="horz" wrap="square" lIns="35695" tIns="35695" rIns="35695" bIns="35695" numCol="1" anchor="t" anchorCtr="0" compatLnSpc="1">
            <a:prstTxWarp prst="textNoShape">
              <a:avLst/>
            </a:prstTxWarp>
          </a:bodyPr>
          <a:lstStyle/>
          <a:p>
            <a:pPr lvl="0"/>
            <a:r>
              <a:rPr lang="en-US" smtClean="0">
                <a:sym typeface="Arial" pitchFamily="34" charset="0"/>
              </a:rPr>
              <a:t>Click to edit Master text styles</a:t>
            </a:r>
          </a:p>
          <a:p>
            <a:pPr lvl="1"/>
            <a:r>
              <a:rPr lang="en-US" smtClean="0">
                <a:sym typeface="Arial" pitchFamily="34" charset="0"/>
              </a:rPr>
              <a:t>Second level</a:t>
            </a:r>
          </a:p>
          <a:p>
            <a:pPr lvl="2"/>
            <a:r>
              <a:rPr lang="en-US" smtClean="0">
                <a:sym typeface="Arial" pitchFamily="34" charset="0"/>
              </a:rPr>
              <a:t>Third level</a:t>
            </a:r>
          </a:p>
          <a:p>
            <a:pPr lvl="3"/>
            <a:r>
              <a:rPr lang="en-US" smtClean="0">
                <a:sym typeface="Arial" pitchFamily="34" charset="0"/>
              </a:rPr>
              <a:t>Fourth level</a:t>
            </a:r>
          </a:p>
          <a:p>
            <a:pPr lvl="4"/>
            <a:r>
              <a:rPr lang="en-US" smtClean="0">
                <a:sym typeface="Arial" pitchFamily="34" charset="0"/>
              </a:rPr>
              <a:t>Fifth level</a:t>
            </a:r>
          </a:p>
        </p:txBody>
      </p:sp>
      <p:sp>
        <p:nvSpPr>
          <p:cNvPr id="4100" name="Line 4"/>
          <p:cNvSpPr>
            <a:spLocks noChangeShapeType="1"/>
          </p:cNvSpPr>
          <p:nvPr/>
        </p:nvSpPr>
        <p:spPr bwMode="auto">
          <a:xfrm>
            <a:off x="914400" y="838200"/>
            <a:ext cx="7318375" cy="0"/>
          </a:xfrm>
          <a:prstGeom prst="line">
            <a:avLst/>
          </a:prstGeom>
          <a:noFill/>
          <a:ln w="25400">
            <a:solidFill>
              <a:srgbClr val="FFFFFF">
                <a:alpha val="50000"/>
              </a:srgbClr>
            </a:solidFill>
            <a:round/>
            <a:headEnd/>
            <a:tailEnd/>
          </a:ln>
        </p:spPr>
        <p:txBody>
          <a:bodyPr/>
          <a:lstStyle/>
          <a:p>
            <a:pPr algn="ctr">
              <a:defRPr/>
            </a:pPr>
            <a:endParaRPr lang="en-US" dirty="0">
              <a:latin typeface="Gill Sans" pitchFamily="96" charset="0"/>
              <a:ea typeface="ヒラギノ角ゴ Pro W3" pitchFamily="96" charset="-128"/>
              <a:cs typeface="Arial" charset="0"/>
              <a:sym typeface="Gill Sans" pitchFamily="96" charset="0"/>
            </a:endParaRPr>
          </a:p>
        </p:txBody>
      </p:sp>
      <p:pic>
        <p:nvPicPr>
          <p:cNvPr id="1029" name="Picture 6" descr="BROOKINGS_REV"/>
          <p:cNvPicPr>
            <a:picLocks noChangeAspect="1" noChangeArrowheads="1"/>
          </p:cNvPicPr>
          <p:nvPr userDrawn="1"/>
        </p:nvPicPr>
        <p:blipFill>
          <a:blip r:embed="rId14" cstate="print"/>
          <a:srcRect/>
          <a:stretch>
            <a:fillRect/>
          </a:stretch>
        </p:blipFill>
        <p:spPr bwMode="auto">
          <a:xfrm>
            <a:off x="914400" y="6553200"/>
            <a:ext cx="1389063" cy="174625"/>
          </a:xfrm>
          <a:prstGeom prst="rect">
            <a:avLst/>
          </a:prstGeom>
          <a:noFill/>
          <a:ln w="9525">
            <a:noFill/>
            <a:miter lim="800000"/>
            <a:headEnd/>
            <a:tailEnd/>
          </a:ln>
        </p:spPr>
      </p:pic>
      <p:sp>
        <p:nvSpPr>
          <p:cNvPr id="4104" name="Text Box 8"/>
          <p:cNvSpPr txBox="1">
            <a:spLocks/>
          </p:cNvSpPr>
          <p:nvPr userDrawn="1"/>
        </p:nvSpPr>
        <p:spPr bwMode="auto">
          <a:xfrm>
            <a:off x="8534400" y="6400800"/>
            <a:ext cx="374650" cy="231775"/>
          </a:xfrm>
          <a:prstGeom prst="rect">
            <a:avLst/>
          </a:prstGeom>
          <a:noFill/>
          <a:ln w="25400">
            <a:noFill/>
            <a:miter lim="800000"/>
            <a:headEnd/>
            <a:tailEnd/>
          </a:ln>
          <a:effectLst/>
        </p:spPr>
        <p:txBody>
          <a:bodyPr lIns="64255" tIns="32126" rIns="64255" bIns="32126">
            <a:spAutoFit/>
          </a:bodyPr>
          <a:lstStyle/>
          <a:p>
            <a:pPr algn="r" defTabSz="642938">
              <a:spcBef>
                <a:spcPct val="50000"/>
              </a:spcBef>
              <a:defRPr/>
            </a:pPr>
            <a:fld id="{26A5C097-6FC6-46F8-B1D1-E4C4C493F71F}" type="slidenum">
              <a:rPr lang="en-US" sz="1100">
                <a:solidFill>
                  <a:schemeClr val="bg1"/>
                </a:solidFill>
                <a:latin typeface="Arial" pitchFamily="34" charset="0"/>
              </a:rPr>
              <a:pPr algn="r" defTabSz="642938">
                <a:spcBef>
                  <a:spcPct val="50000"/>
                </a:spcBef>
                <a:defRPr/>
              </a:pPr>
              <a:t>‹#›</a:t>
            </a:fld>
            <a:endParaRPr lang="en-US" sz="1100">
              <a:solidFill>
                <a:schemeClr val="bg1"/>
              </a:solidFill>
              <a:latin typeface="Arial" pitchFamily="34" charset="0"/>
            </a:endParaRP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Lst>
  <p:transition/>
  <p:txStyles>
    <p:titleStyle>
      <a:lvl1pPr algn="l" defTabSz="642938" rtl="0" eaLnBrk="0" fontAlgn="base" hangingPunct="0">
        <a:spcBef>
          <a:spcPct val="0"/>
        </a:spcBef>
        <a:spcAft>
          <a:spcPct val="0"/>
        </a:spcAft>
        <a:defRPr sz="2400" b="1">
          <a:solidFill>
            <a:srgbClr val="FFFFFF"/>
          </a:solidFill>
          <a:latin typeface="+mj-lt"/>
          <a:ea typeface="+mj-ea"/>
          <a:cs typeface="ヒラギノ明朝 Pro W3"/>
          <a:sym typeface="Georgia" pitchFamily="18" charset="0"/>
        </a:defRPr>
      </a:lvl1pPr>
      <a:lvl2pPr algn="l" defTabSz="642938" rtl="0" eaLnBrk="0" fontAlgn="base" hangingPunct="0">
        <a:spcBef>
          <a:spcPct val="0"/>
        </a:spcBef>
        <a:spcAft>
          <a:spcPct val="0"/>
        </a:spcAft>
        <a:defRPr sz="2400" b="1">
          <a:solidFill>
            <a:srgbClr val="FFFFFF"/>
          </a:solidFill>
          <a:latin typeface="Arial" charset="0"/>
          <a:ea typeface="ヒラギノ明朝 Pro W3" pitchFamily="96" charset="-128"/>
          <a:cs typeface="ヒラギノ明朝 Pro W3"/>
          <a:sym typeface="Georgia" pitchFamily="18" charset="0"/>
        </a:defRPr>
      </a:lvl2pPr>
      <a:lvl3pPr algn="l" defTabSz="642938" rtl="0" eaLnBrk="0" fontAlgn="base" hangingPunct="0">
        <a:spcBef>
          <a:spcPct val="0"/>
        </a:spcBef>
        <a:spcAft>
          <a:spcPct val="0"/>
        </a:spcAft>
        <a:defRPr sz="2400" b="1">
          <a:solidFill>
            <a:srgbClr val="FFFFFF"/>
          </a:solidFill>
          <a:latin typeface="Arial" charset="0"/>
          <a:ea typeface="ヒラギノ明朝 Pro W3" pitchFamily="96" charset="-128"/>
          <a:cs typeface="ヒラギノ明朝 Pro W3"/>
          <a:sym typeface="Georgia" pitchFamily="18" charset="0"/>
        </a:defRPr>
      </a:lvl3pPr>
      <a:lvl4pPr algn="l" defTabSz="642938" rtl="0" eaLnBrk="0" fontAlgn="base" hangingPunct="0">
        <a:spcBef>
          <a:spcPct val="0"/>
        </a:spcBef>
        <a:spcAft>
          <a:spcPct val="0"/>
        </a:spcAft>
        <a:defRPr sz="2400" b="1">
          <a:solidFill>
            <a:srgbClr val="FFFFFF"/>
          </a:solidFill>
          <a:latin typeface="Arial" charset="0"/>
          <a:ea typeface="ヒラギノ明朝 Pro W3" pitchFamily="96" charset="-128"/>
          <a:cs typeface="ヒラギノ明朝 Pro W3"/>
          <a:sym typeface="Georgia" pitchFamily="18" charset="0"/>
        </a:defRPr>
      </a:lvl4pPr>
      <a:lvl5pPr algn="l" defTabSz="642938" rtl="0" eaLnBrk="0" fontAlgn="base" hangingPunct="0">
        <a:spcBef>
          <a:spcPct val="0"/>
        </a:spcBef>
        <a:spcAft>
          <a:spcPct val="0"/>
        </a:spcAft>
        <a:defRPr sz="2400" b="1">
          <a:solidFill>
            <a:srgbClr val="FFFFFF"/>
          </a:solidFill>
          <a:latin typeface="Arial" charset="0"/>
          <a:ea typeface="ヒラギノ明朝 Pro W3" pitchFamily="96" charset="-128"/>
          <a:cs typeface="ヒラギノ明朝 Pro W3"/>
          <a:sym typeface="Georgia" pitchFamily="18" charset="0"/>
        </a:defRPr>
      </a:lvl5pPr>
      <a:lvl6pPr marL="457200" algn="l" defTabSz="642938" rtl="0" fontAlgn="base">
        <a:spcBef>
          <a:spcPct val="0"/>
        </a:spcBef>
        <a:spcAft>
          <a:spcPct val="0"/>
        </a:spcAft>
        <a:defRPr sz="2400" b="1">
          <a:solidFill>
            <a:srgbClr val="FFFFFF"/>
          </a:solidFill>
          <a:latin typeface="Arial" charset="0"/>
          <a:ea typeface="ヒラギノ明朝 Pro W3" pitchFamily="96" charset="-128"/>
          <a:sym typeface="Georgia" pitchFamily="18" charset="0"/>
        </a:defRPr>
      </a:lvl6pPr>
      <a:lvl7pPr marL="914400" algn="l" defTabSz="642938" rtl="0" fontAlgn="base">
        <a:spcBef>
          <a:spcPct val="0"/>
        </a:spcBef>
        <a:spcAft>
          <a:spcPct val="0"/>
        </a:spcAft>
        <a:defRPr sz="2400" b="1">
          <a:solidFill>
            <a:srgbClr val="FFFFFF"/>
          </a:solidFill>
          <a:latin typeface="Arial" charset="0"/>
          <a:ea typeface="ヒラギノ明朝 Pro W3" pitchFamily="96" charset="-128"/>
          <a:sym typeface="Georgia" pitchFamily="18" charset="0"/>
        </a:defRPr>
      </a:lvl7pPr>
      <a:lvl8pPr marL="1371600" algn="l" defTabSz="642938" rtl="0" fontAlgn="base">
        <a:spcBef>
          <a:spcPct val="0"/>
        </a:spcBef>
        <a:spcAft>
          <a:spcPct val="0"/>
        </a:spcAft>
        <a:defRPr sz="2400" b="1">
          <a:solidFill>
            <a:srgbClr val="FFFFFF"/>
          </a:solidFill>
          <a:latin typeface="Arial" charset="0"/>
          <a:ea typeface="ヒラギノ明朝 Pro W3" pitchFamily="96" charset="-128"/>
          <a:sym typeface="Georgia" pitchFamily="18" charset="0"/>
        </a:defRPr>
      </a:lvl8pPr>
      <a:lvl9pPr marL="1828800" algn="l" defTabSz="642938" rtl="0" fontAlgn="base">
        <a:spcBef>
          <a:spcPct val="0"/>
        </a:spcBef>
        <a:spcAft>
          <a:spcPct val="0"/>
        </a:spcAft>
        <a:defRPr sz="2400" b="1">
          <a:solidFill>
            <a:srgbClr val="FFFFFF"/>
          </a:solidFill>
          <a:latin typeface="Arial" charset="0"/>
          <a:ea typeface="ヒラギノ明朝 Pro W3" pitchFamily="96" charset="-128"/>
          <a:sym typeface="Georgia" pitchFamily="18" charset="0"/>
        </a:defRPr>
      </a:lvl9pPr>
    </p:titleStyle>
    <p:bodyStyle>
      <a:lvl1pPr marL="588963" indent="-401638" algn="l" defTabSz="642938" rtl="0" eaLnBrk="0" fontAlgn="base" hangingPunct="0">
        <a:spcBef>
          <a:spcPct val="20000"/>
        </a:spcBef>
        <a:spcAft>
          <a:spcPct val="0"/>
        </a:spcAft>
        <a:buClr>
          <a:schemeClr val="bg1"/>
        </a:buClr>
        <a:buFont typeface="Times" pitchFamily="18" charset="0"/>
        <a:buChar char="•"/>
        <a:defRPr>
          <a:solidFill>
            <a:schemeClr val="bg1"/>
          </a:solidFill>
          <a:latin typeface="+mn-lt"/>
          <a:ea typeface="+mn-ea"/>
          <a:cs typeface="ヒラギノ角ゴ Pro W3"/>
          <a:sym typeface="Arial" pitchFamily="34" charset="0"/>
        </a:defRPr>
      </a:lvl1pPr>
      <a:lvl2pPr marL="901700" indent="-401638" algn="l" defTabSz="642938" rtl="0" eaLnBrk="0" fontAlgn="base" hangingPunct="0">
        <a:spcBef>
          <a:spcPct val="20000"/>
        </a:spcBef>
        <a:spcAft>
          <a:spcPct val="0"/>
        </a:spcAft>
        <a:buClr>
          <a:schemeClr val="bg1"/>
        </a:buClr>
        <a:buChar char="»"/>
        <a:defRPr>
          <a:solidFill>
            <a:schemeClr val="bg1"/>
          </a:solidFill>
          <a:latin typeface="+mn-lt"/>
          <a:ea typeface="+mn-ea"/>
          <a:cs typeface="ヒラギノ角ゴ Pro W3"/>
          <a:sym typeface="Arial" pitchFamily="34" charset="0"/>
        </a:defRPr>
      </a:lvl2pPr>
      <a:lvl3pPr marL="1214438" indent="-401638" algn="l" defTabSz="642938" rtl="0" eaLnBrk="0" fontAlgn="base" hangingPunct="0">
        <a:spcBef>
          <a:spcPct val="20000"/>
        </a:spcBef>
        <a:spcAft>
          <a:spcPct val="0"/>
        </a:spcAft>
        <a:buClr>
          <a:schemeClr val="bg1"/>
        </a:buClr>
        <a:buChar char="–"/>
        <a:defRPr>
          <a:solidFill>
            <a:schemeClr val="bg1"/>
          </a:solidFill>
          <a:latin typeface="+mn-lt"/>
          <a:ea typeface="+mn-ea"/>
          <a:cs typeface="ヒラギノ角ゴ Pro W3"/>
          <a:sym typeface="Arial" pitchFamily="34" charset="0"/>
        </a:defRPr>
      </a:lvl3pPr>
      <a:lvl4pPr marL="1527175" indent="-401638" algn="l" defTabSz="642938" rtl="0" eaLnBrk="0" fontAlgn="base" hangingPunct="0">
        <a:spcBef>
          <a:spcPct val="20000"/>
        </a:spcBef>
        <a:spcAft>
          <a:spcPct val="0"/>
        </a:spcAft>
        <a:buClr>
          <a:schemeClr val="bg1"/>
        </a:buClr>
        <a:buChar char="›"/>
        <a:defRPr>
          <a:solidFill>
            <a:schemeClr val="bg1"/>
          </a:solidFill>
          <a:latin typeface="+mn-lt"/>
          <a:ea typeface="+mn-ea"/>
          <a:cs typeface="ヒラギノ角ゴ Pro W3"/>
          <a:sym typeface="Arial" pitchFamily="34" charset="0"/>
        </a:defRPr>
      </a:lvl4pPr>
      <a:lvl5pPr marL="1839913" indent="-401638" algn="l" defTabSz="642938" rtl="0" eaLnBrk="0" fontAlgn="base" hangingPunct="0">
        <a:spcBef>
          <a:spcPct val="20000"/>
        </a:spcBef>
        <a:spcAft>
          <a:spcPct val="0"/>
        </a:spcAft>
        <a:buClr>
          <a:schemeClr val="bg1"/>
        </a:buClr>
        <a:buFont typeface="Times" pitchFamily="18" charset="0"/>
        <a:buChar char="•"/>
        <a:defRPr>
          <a:solidFill>
            <a:schemeClr val="bg1"/>
          </a:solidFill>
          <a:latin typeface="+mn-lt"/>
          <a:ea typeface="+mn-ea"/>
          <a:cs typeface="ヒラギノ角ゴ Pro W3"/>
          <a:sym typeface="Arial" pitchFamily="34" charset="0"/>
        </a:defRPr>
      </a:lvl5pPr>
      <a:lvl6pPr marL="2297113" indent="-401638" algn="l" defTabSz="642938" rtl="0" fontAlgn="base">
        <a:spcBef>
          <a:spcPct val="20000"/>
        </a:spcBef>
        <a:spcAft>
          <a:spcPct val="0"/>
        </a:spcAft>
        <a:buClr>
          <a:schemeClr val="bg1"/>
        </a:buClr>
        <a:buFont typeface="Times" pitchFamily="18" charset="0"/>
        <a:buChar char="•"/>
        <a:defRPr>
          <a:solidFill>
            <a:schemeClr val="bg1"/>
          </a:solidFill>
          <a:latin typeface="+mn-lt"/>
          <a:ea typeface="+mn-ea"/>
          <a:sym typeface="Arial" charset="0"/>
        </a:defRPr>
      </a:lvl6pPr>
      <a:lvl7pPr marL="2754313" indent="-401638" algn="l" defTabSz="642938" rtl="0" fontAlgn="base">
        <a:spcBef>
          <a:spcPct val="20000"/>
        </a:spcBef>
        <a:spcAft>
          <a:spcPct val="0"/>
        </a:spcAft>
        <a:buClr>
          <a:schemeClr val="bg1"/>
        </a:buClr>
        <a:buFont typeface="Times" pitchFamily="18" charset="0"/>
        <a:buChar char="•"/>
        <a:defRPr>
          <a:solidFill>
            <a:schemeClr val="bg1"/>
          </a:solidFill>
          <a:latin typeface="+mn-lt"/>
          <a:ea typeface="+mn-ea"/>
          <a:sym typeface="Arial" charset="0"/>
        </a:defRPr>
      </a:lvl7pPr>
      <a:lvl8pPr marL="3211513" indent="-401638" algn="l" defTabSz="642938" rtl="0" fontAlgn="base">
        <a:spcBef>
          <a:spcPct val="20000"/>
        </a:spcBef>
        <a:spcAft>
          <a:spcPct val="0"/>
        </a:spcAft>
        <a:buClr>
          <a:schemeClr val="bg1"/>
        </a:buClr>
        <a:buFont typeface="Times" pitchFamily="18" charset="0"/>
        <a:buChar char="•"/>
        <a:defRPr>
          <a:solidFill>
            <a:schemeClr val="bg1"/>
          </a:solidFill>
          <a:latin typeface="+mn-lt"/>
          <a:ea typeface="+mn-ea"/>
          <a:sym typeface="Arial" charset="0"/>
        </a:defRPr>
      </a:lvl8pPr>
      <a:lvl9pPr marL="3668713" indent="-401638" algn="l" defTabSz="642938" rtl="0" fontAlgn="base">
        <a:spcBef>
          <a:spcPct val="20000"/>
        </a:spcBef>
        <a:spcAft>
          <a:spcPct val="0"/>
        </a:spcAft>
        <a:buClr>
          <a:schemeClr val="bg1"/>
        </a:buClr>
        <a:buFont typeface="Times" pitchFamily="18" charset="0"/>
        <a:buChar char="•"/>
        <a:defRPr>
          <a:solidFill>
            <a:schemeClr val="bg1"/>
          </a:solidFill>
          <a:latin typeface="+mn-lt"/>
          <a:ea typeface="+mn-ea"/>
          <a:sym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rgbClr val="083868"/>
            </a:gs>
            <a:gs pos="100000">
              <a:srgbClr val="295582"/>
            </a:gs>
          </a:gsLst>
          <a:lin ang="5400000" scaled="1"/>
        </a:gra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914400" y="304800"/>
            <a:ext cx="7358063"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35695" tIns="35695" rIns="35695" bIns="35695" numCol="1" anchor="b" anchorCtr="0" compatLnSpc="1">
            <a:prstTxWarp prst="textNoShape">
              <a:avLst/>
            </a:prstTxWarp>
          </a:bodyPr>
          <a:lstStyle/>
          <a:p>
            <a:pPr lvl="0"/>
            <a:r>
              <a:rPr lang="en-US" altLang="en-US" smtClean="0">
                <a:sym typeface="Georgia" pitchFamily="18" charset="0"/>
              </a:rPr>
              <a:t>Click to edit Master title style</a:t>
            </a:r>
          </a:p>
        </p:txBody>
      </p:sp>
      <p:sp>
        <p:nvSpPr>
          <p:cNvPr id="4099" name="Rectangle 3"/>
          <p:cNvSpPr>
            <a:spLocks noGrp="1" noChangeArrowheads="1"/>
          </p:cNvSpPr>
          <p:nvPr>
            <p:ph type="body" idx="1"/>
          </p:nvPr>
        </p:nvSpPr>
        <p:spPr bwMode="auto">
          <a:xfrm>
            <a:off x="893763" y="990600"/>
            <a:ext cx="7358062" cy="5334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35695" tIns="35695" rIns="35695" bIns="35695" numCol="1" anchor="t" anchorCtr="0" compatLnSpc="1">
            <a:prstTxWarp prst="textNoShape">
              <a:avLst/>
            </a:prstTxWarp>
          </a:bodyPr>
          <a:lstStyle/>
          <a:p>
            <a:pPr lvl="0"/>
            <a:r>
              <a:rPr lang="en-US" altLang="en-US" smtClean="0">
                <a:sym typeface="Arial" charset="0"/>
              </a:rPr>
              <a:t>Click to edit Master text styles</a:t>
            </a:r>
          </a:p>
          <a:p>
            <a:pPr lvl="1"/>
            <a:r>
              <a:rPr lang="en-US" altLang="en-US" smtClean="0">
                <a:sym typeface="Arial" charset="0"/>
              </a:rPr>
              <a:t>Second level</a:t>
            </a:r>
          </a:p>
          <a:p>
            <a:pPr lvl="2"/>
            <a:r>
              <a:rPr lang="en-US" altLang="en-US" smtClean="0">
                <a:sym typeface="Arial" charset="0"/>
              </a:rPr>
              <a:t>Third level</a:t>
            </a:r>
          </a:p>
          <a:p>
            <a:pPr lvl="3"/>
            <a:r>
              <a:rPr lang="en-US" altLang="en-US" smtClean="0">
                <a:sym typeface="Arial" charset="0"/>
              </a:rPr>
              <a:t>Fourth level</a:t>
            </a:r>
          </a:p>
          <a:p>
            <a:pPr lvl="4"/>
            <a:r>
              <a:rPr lang="en-US" altLang="en-US" smtClean="0">
                <a:sym typeface="Arial" charset="0"/>
              </a:rPr>
              <a:t>Fifth level</a:t>
            </a:r>
          </a:p>
        </p:txBody>
      </p:sp>
      <p:sp>
        <p:nvSpPr>
          <p:cNvPr id="4100" name="Line 4"/>
          <p:cNvSpPr>
            <a:spLocks noChangeShapeType="1"/>
          </p:cNvSpPr>
          <p:nvPr/>
        </p:nvSpPr>
        <p:spPr bwMode="auto">
          <a:xfrm>
            <a:off x="914400" y="914400"/>
            <a:ext cx="7318375" cy="0"/>
          </a:xfrm>
          <a:prstGeom prst="line">
            <a:avLst/>
          </a:prstGeom>
          <a:noFill/>
          <a:ln w="25400">
            <a:solidFill>
              <a:srgbClr val="FFFFFF">
                <a:alpha val="50000"/>
              </a:srgbClr>
            </a:solidFill>
            <a:round/>
            <a:headEnd/>
            <a:tailEnd/>
          </a:ln>
          <a:extLst>
            <a:ext uri="{909E8E84-426E-40DD-AFC4-6F175D3DCCD1}">
              <a14:hiddenFill xmlns:a14="http://schemas.microsoft.com/office/drawing/2010/main">
                <a:noFill/>
              </a14:hiddenFill>
            </a:ext>
          </a:extLst>
        </p:spPr>
        <p:txBody>
          <a:bodyPr/>
          <a:lstStyle/>
          <a:p>
            <a:pPr algn="ctr"/>
            <a:endParaRPr lang="en-US" smtClean="0">
              <a:latin typeface="Gill Sans" pitchFamily="96" charset="0"/>
              <a:ea typeface="ヒラギノ角ゴ Pro W3" pitchFamily="96" charset="-128"/>
              <a:cs typeface="Arial" charset="0"/>
              <a:sym typeface="Gill Sans" pitchFamily="96" charset="0"/>
            </a:endParaRPr>
          </a:p>
        </p:txBody>
      </p:sp>
      <p:pic>
        <p:nvPicPr>
          <p:cNvPr id="4102" name="Picture 6" descr="BROOKINGS_REV"/>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914400" y="6553200"/>
            <a:ext cx="1389063" cy="174625"/>
          </a:xfrm>
          <a:prstGeom prst="rect">
            <a:avLst/>
          </a:prstGeom>
          <a:noFill/>
          <a:extLst>
            <a:ext uri="{909E8E84-426E-40DD-AFC4-6F175D3DCCD1}">
              <a14:hiddenFill xmlns:a14="http://schemas.microsoft.com/office/drawing/2010/main">
                <a:solidFill>
                  <a:srgbClr val="FFFFFF"/>
                </a:solidFill>
              </a14:hiddenFill>
            </a:ext>
          </a:extLst>
        </p:spPr>
      </p:pic>
      <p:sp>
        <p:nvSpPr>
          <p:cNvPr id="4104" name="Text Box 8"/>
          <p:cNvSpPr txBox="1">
            <a:spLocks/>
          </p:cNvSpPr>
          <p:nvPr userDrawn="1"/>
        </p:nvSpPr>
        <p:spPr bwMode="auto">
          <a:xfrm>
            <a:off x="8534400" y="6400800"/>
            <a:ext cx="374650" cy="231775"/>
          </a:xfrm>
          <a:prstGeom prst="rect">
            <a:avLst/>
          </a:prstGeom>
          <a:noFill/>
          <a:ln>
            <a:noFill/>
          </a:ln>
          <a:effectLst/>
          <a:extLst>
            <a:ext uri="{909E8E84-426E-40DD-AFC4-6F175D3DCCD1}">
              <a14:hiddenFill xmlns:a14="http://schemas.microsoft.com/office/drawing/2010/main">
                <a:blipFill dpi="0" rotWithShape="0">
                  <a:blip r:embed="rId16"/>
                  <a:srcRect/>
                  <a:tile tx="0" ty="0" sx="100000" sy="100000" flip="none" algn="tl"/>
                </a:blipFill>
              </a14:hiddenFill>
            </a:ex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4255" tIns="32126" rIns="64255" bIns="32126">
            <a:spAutoFit/>
          </a:bodyPr>
          <a:lstStyle>
            <a:lvl1pPr algn="l" defTabSz="642938">
              <a:defRPr>
                <a:solidFill>
                  <a:schemeClr val="tx1"/>
                </a:solidFill>
                <a:latin typeface="Arial" charset="0"/>
                <a:cs typeface="Arial" charset="0"/>
              </a:defRPr>
            </a:lvl1pPr>
            <a:lvl2pPr marL="320675" algn="l" defTabSz="642938">
              <a:defRPr>
                <a:solidFill>
                  <a:schemeClr val="tx1"/>
                </a:solidFill>
                <a:latin typeface="Arial" charset="0"/>
                <a:cs typeface="Arial" charset="0"/>
              </a:defRPr>
            </a:lvl2pPr>
            <a:lvl3pPr marL="642938" algn="l" defTabSz="642938">
              <a:defRPr>
                <a:solidFill>
                  <a:schemeClr val="tx1"/>
                </a:solidFill>
                <a:latin typeface="Arial" charset="0"/>
                <a:cs typeface="Arial" charset="0"/>
              </a:defRPr>
            </a:lvl3pPr>
            <a:lvl4pPr marL="963613" algn="l" defTabSz="642938">
              <a:defRPr>
                <a:solidFill>
                  <a:schemeClr val="tx1"/>
                </a:solidFill>
                <a:latin typeface="Arial" charset="0"/>
                <a:cs typeface="Arial" charset="0"/>
              </a:defRPr>
            </a:lvl4pPr>
            <a:lvl5pPr marL="1285875" algn="l" defTabSz="642938">
              <a:defRPr>
                <a:solidFill>
                  <a:schemeClr val="tx1"/>
                </a:solidFill>
                <a:latin typeface="Arial" charset="0"/>
                <a:cs typeface="Arial" charset="0"/>
              </a:defRPr>
            </a:lvl5pPr>
            <a:lvl6pPr marL="1743075" defTabSz="642938" fontAlgn="base">
              <a:spcBef>
                <a:spcPct val="0"/>
              </a:spcBef>
              <a:spcAft>
                <a:spcPct val="0"/>
              </a:spcAft>
              <a:defRPr>
                <a:solidFill>
                  <a:schemeClr val="tx1"/>
                </a:solidFill>
                <a:latin typeface="Arial" charset="0"/>
                <a:cs typeface="Arial" charset="0"/>
              </a:defRPr>
            </a:lvl6pPr>
            <a:lvl7pPr marL="2200275" defTabSz="642938" fontAlgn="base">
              <a:spcBef>
                <a:spcPct val="0"/>
              </a:spcBef>
              <a:spcAft>
                <a:spcPct val="0"/>
              </a:spcAft>
              <a:defRPr>
                <a:solidFill>
                  <a:schemeClr val="tx1"/>
                </a:solidFill>
                <a:latin typeface="Arial" charset="0"/>
                <a:cs typeface="Arial" charset="0"/>
              </a:defRPr>
            </a:lvl7pPr>
            <a:lvl8pPr marL="2657475" defTabSz="642938" fontAlgn="base">
              <a:spcBef>
                <a:spcPct val="0"/>
              </a:spcBef>
              <a:spcAft>
                <a:spcPct val="0"/>
              </a:spcAft>
              <a:defRPr>
                <a:solidFill>
                  <a:schemeClr val="tx1"/>
                </a:solidFill>
                <a:latin typeface="Arial" charset="0"/>
                <a:cs typeface="Arial" charset="0"/>
              </a:defRPr>
            </a:lvl8pPr>
            <a:lvl9pPr marL="3114675" defTabSz="642938" fontAlgn="base">
              <a:spcBef>
                <a:spcPct val="0"/>
              </a:spcBef>
              <a:spcAft>
                <a:spcPct val="0"/>
              </a:spcAft>
              <a:defRPr>
                <a:solidFill>
                  <a:schemeClr val="tx1"/>
                </a:solidFill>
                <a:latin typeface="Arial" charset="0"/>
                <a:cs typeface="Arial" charset="0"/>
              </a:defRPr>
            </a:lvl9pPr>
          </a:lstStyle>
          <a:p>
            <a:pPr algn="r">
              <a:spcBef>
                <a:spcPct val="50000"/>
              </a:spcBef>
            </a:pPr>
            <a:fld id="{DD503565-9BD7-44F6-8C7A-65098AA1944E}" type="slidenum">
              <a:rPr lang="en-US" altLang="en-US" sz="1100" smtClean="0">
                <a:solidFill>
                  <a:srgbClr val="FFFFFF"/>
                </a:solidFill>
                <a:ea typeface="ヒラギノ角ゴ Pro W3" pitchFamily="96" charset="-128"/>
                <a:sym typeface="Gill Sans" pitchFamily="96" charset="0"/>
              </a:rPr>
              <a:pPr algn="r">
                <a:spcBef>
                  <a:spcPct val="50000"/>
                </a:spcBef>
              </a:pPr>
              <a:t>‹#›</a:t>
            </a:fld>
            <a:endParaRPr lang="en-US" altLang="en-US" sz="1100" smtClean="0">
              <a:solidFill>
                <a:srgbClr val="FFFFFF"/>
              </a:solidFill>
              <a:ea typeface="ヒラギノ角ゴ Pro W3" pitchFamily="96" charset="-128"/>
              <a:sym typeface="Gill Sans" pitchFamily="96" charset="0"/>
            </a:endParaRPr>
          </a:p>
        </p:txBody>
      </p:sp>
    </p:spTree>
    <p:extLst>
      <p:ext uri="{BB962C8B-B14F-4D97-AF65-F5344CB8AC3E}">
        <p14:creationId xmlns:p14="http://schemas.microsoft.com/office/powerpoint/2010/main" val="2719385796"/>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Lst>
  <p:transition/>
  <p:txStyles>
    <p:titleStyle>
      <a:lvl1pPr algn="l" defTabSz="642938" rtl="0" fontAlgn="base">
        <a:spcBef>
          <a:spcPct val="0"/>
        </a:spcBef>
        <a:spcAft>
          <a:spcPct val="0"/>
        </a:spcAft>
        <a:defRPr sz="2200" b="1">
          <a:solidFill>
            <a:srgbClr val="FFFFFF"/>
          </a:solidFill>
          <a:latin typeface="+mj-lt"/>
          <a:ea typeface="+mj-ea"/>
          <a:cs typeface="+mj-cs"/>
          <a:sym typeface="Georgia" pitchFamily="18" charset="0"/>
        </a:defRPr>
      </a:lvl1pPr>
      <a:lvl2pPr algn="l" defTabSz="642938" rtl="0" fontAlgn="base">
        <a:spcBef>
          <a:spcPct val="0"/>
        </a:spcBef>
        <a:spcAft>
          <a:spcPct val="0"/>
        </a:spcAft>
        <a:defRPr sz="2200" b="1">
          <a:solidFill>
            <a:srgbClr val="FFFFFF"/>
          </a:solidFill>
          <a:latin typeface="Arial" charset="0"/>
          <a:ea typeface="ヒラギノ明朝 Pro W3" pitchFamily="96" charset="-128"/>
          <a:sym typeface="Georgia" pitchFamily="18" charset="0"/>
        </a:defRPr>
      </a:lvl2pPr>
      <a:lvl3pPr algn="l" defTabSz="642938" rtl="0" fontAlgn="base">
        <a:spcBef>
          <a:spcPct val="0"/>
        </a:spcBef>
        <a:spcAft>
          <a:spcPct val="0"/>
        </a:spcAft>
        <a:defRPr sz="2200" b="1">
          <a:solidFill>
            <a:srgbClr val="FFFFFF"/>
          </a:solidFill>
          <a:latin typeface="Arial" charset="0"/>
          <a:ea typeface="ヒラギノ明朝 Pro W3" pitchFamily="96" charset="-128"/>
          <a:sym typeface="Georgia" pitchFamily="18" charset="0"/>
        </a:defRPr>
      </a:lvl3pPr>
      <a:lvl4pPr algn="l" defTabSz="642938" rtl="0" fontAlgn="base">
        <a:spcBef>
          <a:spcPct val="0"/>
        </a:spcBef>
        <a:spcAft>
          <a:spcPct val="0"/>
        </a:spcAft>
        <a:defRPr sz="2200" b="1">
          <a:solidFill>
            <a:srgbClr val="FFFFFF"/>
          </a:solidFill>
          <a:latin typeface="Arial" charset="0"/>
          <a:ea typeface="ヒラギノ明朝 Pro W3" pitchFamily="96" charset="-128"/>
          <a:sym typeface="Georgia" pitchFamily="18" charset="0"/>
        </a:defRPr>
      </a:lvl4pPr>
      <a:lvl5pPr algn="l" defTabSz="642938" rtl="0" fontAlgn="base">
        <a:spcBef>
          <a:spcPct val="0"/>
        </a:spcBef>
        <a:spcAft>
          <a:spcPct val="0"/>
        </a:spcAft>
        <a:defRPr sz="2200" b="1">
          <a:solidFill>
            <a:srgbClr val="FFFFFF"/>
          </a:solidFill>
          <a:latin typeface="Arial" charset="0"/>
          <a:ea typeface="ヒラギノ明朝 Pro W3" pitchFamily="96" charset="-128"/>
          <a:sym typeface="Georgia" pitchFamily="18" charset="0"/>
        </a:defRPr>
      </a:lvl5pPr>
      <a:lvl6pPr marL="457200" algn="l" defTabSz="642938" rtl="0" fontAlgn="base">
        <a:spcBef>
          <a:spcPct val="0"/>
        </a:spcBef>
        <a:spcAft>
          <a:spcPct val="0"/>
        </a:spcAft>
        <a:defRPr sz="2200" b="1">
          <a:solidFill>
            <a:srgbClr val="FFFFFF"/>
          </a:solidFill>
          <a:latin typeface="Arial" charset="0"/>
          <a:ea typeface="ヒラギノ明朝 Pro W3" pitchFamily="96" charset="-128"/>
          <a:sym typeface="Georgia" pitchFamily="18" charset="0"/>
        </a:defRPr>
      </a:lvl6pPr>
      <a:lvl7pPr marL="914400" algn="l" defTabSz="642938" rtl="0" fontAlgn="base">
        <a:spcBef>
          <a:spcPct val="0"/>
        </a:spcBef>
        <a:spcAft>
          <a:spcPct val="0"/>
        </a:spcAft>
        <a:defRPr sz="2200" b="1">
          <a:solidFill>
            <a:srgbClr val="FFFFFF"/>
          </a:solidFill>
          <a:latin typeface="Arial" charset="0"/>
          <a:ea typeface="ヒラギノ明朝 Pro W3" pitchFamily="96" charset="-128"/>
          <a:sym typeface="Georgia" pitchFamily="18" charset="0"/>
        </a:defRPr>
      </a:lvl7pPr>
      <a:lvl8pPr marL="1371600" algn="l" defTabSz="642938" rtl="0" fontAlgn="base">
        <a:spcBef>
          <a:spcPct val="0"/>
        </a:spcBef>
        <a:spcAft>
          <a:spcPct val="0"/>
        </a:spcAft>
        <a:defRPr sz="2200" b="1">
          <a:solidFill>
            <a:srgbClr val="FFFFFF"/>
          </a:solidFill>
          <a:latin typeface="Arial" charset="0"/>
          <a:ea typeface="ヒラギノ明朝 Pro W3" pitchFamily="96" charset="-128"/>
          <a:sym typeface="Georgia" pitchFamily="18" charset="0"/>
        </a:defRPr>
      </a:lvl8pPr>
      <a:lvl9pPr marL="1828800" algn="l" defTabSz="642938" rtl="0" fontAlgn="base">
        <a:spcBef>
          <a:spcPct val="0"/>
        </a:spcBef>
        <a:spcAft>
          <a:spcPct val="0"/>
        </a:spcAft>
        <a:defRPr sz="2200" b="1">
          <a:solidFill>
            <a:srgbClr val="FFFFFF"/>
          </a:solidFill>
          <a:latin typeface="Arial" charset="0"/>
          <a:ea typeface="ヒラギノ明朝 Pro W3" pitchFamily="96" charset="-128"/>
          <a:sym typeface="Georgia" pitchFamily="18" charset="0"/>
        </a:defRPr>
      </a:lvl9pPr>
    </p:titleStyle>
    <p:bodyStyle>
      <a:lvl1pPr marL="588963" indent="-401638" algn="l" defTabSz="642938" rtl="0" fontAlgn="base">
        <a:spcBef>
          <a:spcPct val="20000"/>
        </a:spcBef>
        <a:spcAft>
          <a:spcPct val="0"/>
        </a:spcAft>
        <a:buClr>
          <a:schemeClr val="bg1"/>
        </a:buClr>
        <a:buFont typeface="Times" pitchFamily="18" charset="0"/>
        <a:buChar char="•"/>
        <a:defRPr>
          <a:solidFill>
            <a:schemeClr val="bg1"/>
          </a:solidFill>
          <a:latin typeface="+mn-lt"/>
          <a:ea typeface="+mn-ea"/>
          <a:cs typeface="+mn-cs"/>
          <a:sym typeface="Arial" charset="0"/>
        </a:defRPr>
      </a:lvl1pPr>
      <a:lvl2pPr marL="901700" indent="-401638" algn="l" defTabSz="642938" rtl="0" fontAlgn="base">
        <a:spcBef>
          <a:spcPct val="20000"/>
        </a:spcBef>
        <a:spcAft>
          <a:spcPct val="0"/>
        </a:spcAft>
        <a:buClr>
          <a:schemeClr val="bg1"/>
        </a:buClr>
        <a:buChar char="»"/>
        <a:defRPr>
          <a:solidFill>
            <a:schemeClr val="bg1"/>
          </a:solidFill>
          <a:latin typeface="+mn-lt"/>
          <a:ea typeface="+mn-ea"/>
          <a:sym typeface="Arial" charset="0"/>
        </a:defRPr>
      </a:lvl2pPr>
      <a:lvl3pPr marL="1214438" indent="-401638" algn="l" defTabSz="642938" rtl="0" fontAlgn="base">
        <a:spcBef>
          <a:spcPct val="20000"/>
        </a:spcBef>
        <a:spcAft>
          <a:spcPct val="0"/>
        </a:spcAft>
        <a:buClr>
          <a:schemeClr val="bg1"/>
        </a:buClr>
        <a:buChar char="–"/>
        <a:defRPr>
          <a:solidFill>
            <a:schemeClr val="bg1"/>
          </a:solidFill>
          <a:latin typeface="+mn-lt"/>
          <a:ea typeface="+mn-ea"/>
          <a:sym typeface="Arial" charset="0"/>
        </a:defRPr>
      </a:lvl3pPr>
      <a:lvl4pPr marL="1527175" indent="-401638" algn="l" defTabSz="642938" rtl="0" fontAlgn="base">
        <a:spcBef>
          <a:spcPct val="20000"/>
        </a:spcBef>
        <a:spcAft>
          <a:spcPct val="0"/>
        </a:spcAft>
        <a:buClr>
          <a:schemeClr val="bg1"/>
        </a:buClr>
        <a:buChar char="›"/>
        <a:defRPr>
          <a:solidFill>
            <a:schemeClr val="bg1"/>
          </a:solidFill>
          <a:latin typeface="+mn-lt"/>
          <a:ea typeface="+mn-ea"/>
          <a:sym typeface="Arial" charset="0"/>
        </a:defRPr>
      </a:lvl4pPr>
      <a:lvl5pPr marL="1839913" indent="-401638" algn="l" defTabSz="642938" rtl="0" fontAlgn="base">
        <a:spcBef>
          <a:spcPct val="20000"/>
        </a:spcBef>
        <a:spcAft>
          <a:spcPct val="0"/>
        </a:spcAft>
        <a:buClr>
          <a:schemeClr val="bg1"/>
        </a:buClr>
        <a:buFont typeface="Times" pitchFamily="18" charset="0"/>
        <a:buChar char="•"/>
        <a:defRPr>
          <a:solidFill>
            <a:schemeClr val="bg1"/>
          </a:solidFill>
          <a:latin typeface="+mn-lt"/>
          <a:ea typeface="+mn-ea"/>
          <a:sym typeface="Arial" charset="0"/>
        </a:defRPr>
      </a:lvl5pPr>
      <a:lvl6pPr marL="2297113" indent="-401638" algn="l" defTabSz="642938" rtl="0" fontAlgn="base">
        <a:spcBef>
          <a:spcPct val="20000"/>
        </a:spcBef>
        <a:spcAft>
          <a:spcPct val="0"/>
        </a:spcAft>
        <a:buClr>
          <a:schemeClr val="bg1"/>
        </a:buClr>
        <a:buFont typeface="Times" pitchFamily="18" charset="0"/>
        <a:buChar char="•"/>
        <a:defRPr>
          <a:solidFill>
            <a:schemeClr val="bg1"/>
          </a:solidFill>
          <a:latin typeface="+mn-lt"/>
          <a:ea typeface="+mn-ea"/>
          <a:sym typeface="Arial" charset="0"/>
        </a:defRPr>
      </a:lvl6pPr>
      <a:lvl7pPr marL="2754313" indent="-401638" algn="l" defTabSz="642938" rtl="0" fontAlgn="base">
        <a:spcBef>
          <a:spcPct val="20000"/>
        </a:spcBef>
        <a:spcAft>
          <a:spcPct val="0"/>
        </a:spcAft>
        <a:buClr>
          <a:schemeClr val="bg1"/>
        </a:buClr>
        <a:buFont typeface="Times" pitchFamily="18" charset="0"/>
        <a:buChar char="•"/>
        <a:defRPr>
          <a:solidFill>
            <a:schemeClr val="bg1"/>
          </a:solidFill>
          <a:latin typeface="+mn-lt"/>
          <a:ea typeface="+mn-ea"/>
          <a:sym typeface="Arial" charset="0"/>
        </a:defRPr>
      </a:lvl7pPr>
      <a:lvl8pPr marL="3211513" indent="-401638" algn="l" defTabSz="642938" rtl="0" fontAlgn="base">
        <a:spcBef>
          <a:spcPct val="20000"/>
        </a:spcBef>
        <a:spcAft>
          <a:spcPct val="0"/>
        </a:spcAft>
        <a:buClr>
          <a:schemeClr val="bg1"/>
        </a:buClr>
        <a:buFont typeface="Times" pitchFamily="18" charset="0"/>
        <a:buChar char="•"/>
        <a:defRPr>
          <a:solidFill>
            <a:schemeClr val="bg1"/>
          </a:solidFill>
          <a:latin typeface="+mn-lt"/>
          <a:ea typeface="+mn-ea"/>
          <a:sym typeface="Arial" charset="0"/>
        </a:defRPr>
      </a:lvl8pPr>
      <a:lvl9pPr marL="3668713" indent="-401638" algn="l" defTabSz="642938" rtl="0" fontAlgn="base">
        <a:spcBef>
          <a:spcPct val="20000"/>
        </a:spcBef>
        <a:spcAft>
          <a:spcPct val="0"/>
        </a:spcAft>
        <a:buClr>
          <a:schemeClr val="bg1"/>
        </a:buClr>
        <a:buFont typeface="Times" pitchFamily="18" charset="0"/>
        <a:buChar char="•"/>
        <a:defRPr>
          <a:solidFill>
            <a:schemeClr val="bg1"/>
          </a:solidFill>
          <a:latin typeface="+mn-lt"/>
          <a:ea typeface="+mn-ea"/>
          <a:sym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0"/>
          <p:cNvSpPr>
            <a:spLocks noGrp="1" noChangeArrowheads="1"/>
          </p:cNvSpPr>
          <p:nvPr>
            <p:ph type="ctrTitle"/>
          </p:nvPr>
        </p:nvSpPr>
        <p:spPr>
          <a:xfrm>
            <a:off x="685800" y="2130425"/>
            <a:ext cx="7772400" cy="1146175"/>
          </a:xfrm>
        </p:spPr>
        <p:txBody>
          <a:bodyPr/>
          <a:lstStyle/>
          <a:p>
            <a:pPr algn="ctr"/>
            <a:r>
              <a:rPr lang="en-US" dirty="0"/>
              <a:t/>
            </a:r>
            <a:br>
              <a:rPr lang="en-US" dirty="0"/>
            </a:br>
            <a:r>
              <a:rPr lang="en-US" dirty="0"/>
              <a:t> </a:t>
            </a:r>
            <a:br>
              <a:rPr lang="en-US" dirty="0"/>
            </a:br>
            <a:r>
              <a:rPr lang="en-US" dirty="0"/>
              <a:t>Beyond GNP?</a:t>
            </a:r>
            <a:br>
              <a:rPr lang="en-US" dirty="0"/>
            </a:br>
            <a:r>
              <a:rPr lang="en-US" dirty="0"/>
              <a:t>What the New “Science” of </a:t>
            </a:r>
            <a:r>
              <a:rPr lang="en-US" dirty="0" smtClean="0"/>
              <a:t>Well-Being Can Contribute to Economics and to Policy</a:t>
            </a:r>
            <a:br>
              <a:rPr lang="en-US" dirty="0" smtClean="0"/>
            </a:br>
            <a:endParaRPr lang="en-US" sz="1800" dirty="0" smtClean="0"/>
          </a:p>
        </p:txBody>
      </p:sp>
      <p:sp>
        <p:nvSpPr>
          <p:cNvPr id="2051" name="Rectangle 11"/>
          <p:cNvSpPr>
            <a:spLocks noGrp="1" noChangeArrowheads="1"/>
          </p:cNvSpPr>
          <p:nvPr>
            <p:ph type="subTitle" idx="1"/>
          </p:nvPr>
        </p:nvSpPr>
        <p:spPr>
          <a:xfrm>
            <a:off x="1371600" y="3657600"/>
            <a:ext cx="6400800" cy="1828800"/>
          </a:xfrm>
        </p:spPr>
        <p:txBody>
          <a:bodyPr/>
          <a:lstStyle/>
          <a:p>
            <a:pPr marL="588963" indent="-401638" eaLnBrk="1" hangingPunct="1">
              <a:lnSpc>
                <a:spcPct val="90000"/>
              </a:lnSpc>
            </a:pPr>
            <a:endParaRPr lang="en-US" dirty="0" smtClean="0"/>
          </a:p>
          <a:p>
            <a:pPr marL="588963" indent="-401638" eaLnBrk="1" hangingPunct="1">
              <a:lnSpc>
                <a:spcPct val="90000"/>
              </a:lnSpc>
            </a:pPr>
            <a:r>
              <a:rPr lang="en-US" dirty="0" smtClean="0"/>
              <a:t>Carol Graham</a:t>
            </a:r>
          </a:p>
          <a:p>
            <a:pPr marL="588963" indent="-401638" eaLnBrk="1" hangingPunct="1">
              <a:lnSpc>
                <a:spcPct val="90000"/>
              </a:lnSpc>
            </a:pPr>
            <a:r>
              <a:rPr lang="en-US" dirty="0" smtClean="0"/>
              <a:t>The Brookings Institution</a:t>
            </a:r>
          </a:p>
          <a:p>
            <a:pPr marL="588963" indent="-401638" eaLnBrk="1" hangingPunct="1">
              <a:lnSpc>
                <a:spcPct val="90000"/>
              </a:lnSpc>
            </a:pPr>
            <a:endParaRPr lang="en-US" dirty="0" smtClean="0"/>
          </a:p>
          <a:p>
            <a:pPr marL="588963" indent="-401638" eaLnBrk="1" hangingPunct="1">
              <a:lnSpc>
                <a:spcPct val="90000"/>
              </a:lnSpc>
            </a:pPr>
            <a:r>
              <a:rPr lang="en-US" dirty="0" smtClean="0"/>
              <a:t>Warwick University Summer School</a:t>
            </a:r>
          </a:p>
          <a:p>
            <a:pPr marL="588963" indent="-401638" eaLnBrk="1" hangingPunct="1">
              <a:lnSpc>
                <a:spcPct val="90000"/>
              </a:lnSpc>
            </a:pPr>
            <a:r>
              <a:rPr lang="en-US" dirty="0" smtClean="0"/>
              <a:t>June 2018</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Rectangle 2"/>
          <p:cNvSpPr>
            <a:spLocks noGrp="1" noChangeArrowheads="1"/>
          </p:cNvSpPr>
          <p:nvPr>
            <p:ph type="title"/>
          </p:nvPr>
        </p:nvSpPr>
        <p:spPr/>
        <p:txBody>
          <a:bodyPr/>
          <a:lstStyle/>
          <a:p>
            <a:r>
              <a:rPr lang="en-US" altLang="en-US" dirty="0"/>
              <a:t>T</a:t>
            </a:r>
            <a:r>
              <a:rPr lang="en-US" altLang="en-US" dirty="0" smtClean="0"/>
              <a:t>he metrics we use</a:t>
            </a:r>
            <a:endParaRPr lang="en-US" altLang="en-US" dirty="0"/>
          </a:p>
        </p:txBody>
      </p:sp>
      <p:sp>
        <p:nvSpPr>
          <p:cNvPr id="221187" name="Rectangle 3"/>
          <p:cNvSpPr>
            <a:spLocks noGrp="1" noChangeArrowheads="1"/>
          </p:cNvSpPr>
          <p:nvPr>
            <p:ph type="body" idx="1"/>
          </p:nvPr>
        </p:nvSpPr>
        <p:spPr/>
        <p:txBody>
          <a:bodyPr/>
          <a:lstStyle/>
          <a:p>
            <a:pPr>
              <a:lnSpc>
                <a:spcPct val="90000"/>
              </a:lnSpc>
            </a:pPr>
            <a:r>
              <a:rPr lang="en-US" altLang="zh-CN" sz="2000" dirty="0"/>
              <a:t>E</a:t>
            </a:r>
            <a:r>
              <a:rPr lang="en-US" altLang="zh-CN" sz="2000" dirty="0" smtClean="0"/>
              <a:t>conometric equations: </a:t>
            </a:r>
            <a:r>
              <a:rPr lang="en-US" altLang="zh-CN" sz="2000" i="1" dirty="0" smtClean="0"/>
              <a:t>W</a:t>
            </a:r>
            <a:r>
              <a:rPr lang="en-US" altLang="zh-CN" sz="2000" i="1" baseline="-25000" dirty="0" smtClean="0"/>
              <a:t>it</a:t>
            </a:r>
            <a:r>
              <a:rPr lang="en-US" altLang="zh-CN" sz="2000" dirty="0" smtClean="0"/>
              <a:t> </a:t>
            </a:r>
            <a:r>
              <a:rPr lang="en-US" altLang="zh-CN" sz="2000" dirty="0"/>
              <a:t>= </a:t>
            </a:r>
            <a:r>
              <a:rPr lang="en-US" altLang="zh-CN" sz="2000" i="1" dirty="0"/>
              <a:t>α + β</a:t>
            </a:r>
            <a:r>
              <a:rPr lang="en-US" altLang="zh-CN" sz="2000" i="1" dirty="0" err="1"/>
              <a:t>x</a:t>
            </a:r>
            <a:r>
              <a:rPr lang="en-US" altLang="zh-CN" sz="2000" i="1" baseline="-25000" dirty="0" err="1"/>
              <a:t>it</a:t>
            </a:r>
            <a:r>
              <a:rPr lang="en-US" altLang="zh-CN" sz="2000" dirty="0"/>
              <a:t> + </a:t>
            </a:r>
            <a:r>
              <a:rPr lang="en-US" altLang="zh-CN" sz="2000" i="1" dirty="0" err="1"/>
              <a:t>ε</a:t>
            </a:r>
            <a:r>
              <a:rPr lang="en-US" altLang="zh-CN" sz="2000" i="1" baseline="-25000" dirty="0" err="1"/>
              <a:t>it</a:t>
            </a:r>
            <a:r>
              <a:rPr lang="en-US" altLang="zh-CN" sz="2000" dirty="0"/>
              <a:t> </a:t>
            </a:r>
          </a:p>
          <a:p>
            <a:pPr>
              <a:lnSpc>
                <a:spcPct val="90000"/>
              </a:lnSpc>
            </a:pPr>
            <a:endParaRPr lang="en-US" altLang="zh-CN" sz="2000" i="1" dirty="0"/>
          </a:p>
          <a:p>
            <a:pPr>
              <a:lnSpc>
                <a:spcPct val="90000"/>
              </a:lnSpc>
            </a:pPr>
            <a:r>
              <a:rPr lang="en-US" altLang="zh-CN" sz="2000" i="1" dirty="0"/>
              <a:t>W</a:t>
            </a:r>
            <a:r>
              <a:rPr lang="en-US" altLang="zh-CN" sz="2000" dirty="0"/>
              <a:t> is the reported well-being of individual </a:t>
            </a:r>
            <a:r>
              <a:rPr lang="en-US" altLang="zh-CN" sz="2000" i="1" dirty="0"/>
              <a:t>i </a:t>
            </a:r>
            <a:r>
              <a:rPr lang="en-US" altLang="zh-CN" sz="2000" dirty="0"/>
              <a:t>at time </a:t>
            </a:r>
            <a:r>
              <a:rPr lang="en-US" altLang="zh-CN" sz="2000" i="1" dirty="0"/>
              <a:t>t</a:t>
            </a:r>
            <a:r>
              <a:rPr lang="en-US" altLang="zh-CN" sz="2000" dirty="0"/>
              <a:t>, and </a:t>
            </a:r>
            <a:r>
              <a:rPr lang="en-US" altLang="zh-CN" sz="2000" i="1" dirty="0"/>
              <a:t>X</a:t>
            </a:r>
            <a:r>
              <a:rPr lang="en-US" altLang="zh-CN" sz="2000" dirty="0"/>
              <a:t> is a vector of </a:t>
            </a:r>
            <a:r>
              <a:rPr lang="en-US" altLang="zh-CN" sz="2000" dirty="0" smtClean="0"/>
              <a:t>demographic </a:t>
            </a:r>
            <a:r>
              <a:rPr lang="en-US" altLang="zh-CN" sz="2000" dirty="0"/>
              <a:t>and </a:t>
            </a:r>
            <a:r>
              <a:rPr lang="en-US" altLang="zh-CN" sz="2000" dirty="0" smtClean="0"/>
              <a:t>socio-economic characteristics (which have stable patterns). </a:t>
            </a:r>
            <a:r>
              <a:rPr lang="en-US" altLang="zh-CN" sz="2000" dirty="0"/>
              <a:t>Unobserved </a:t>
            </a:r>
            <a:r>
              <a:rPr lang="en-US" altLang="zh-CN" sz="2000" dirty="0" smtClean="0"/>
              <a:t>traits </a:t>
            </a:r>
            <a:r>
              <a:rPr lang="en-US" altLang="zh-CN" sz="2000" dirty="0"/>
              <a:t>are captured in the error term</a:t>
            </a:r>
          </a:p>
          <a:p>
            <a:pPr>
              <a:lnSpc>
                <a:spcPct val="90000"/>
              </a:lnSpc>
              <a:buFont typeface="Times" pitchFamily="18" charset="0"/>
              <a:buNone/>
            </a:pPr>
            <a:endParaRPr lang="en-US" altLang="zh-CN" sz="2000" dirty="0"/>
          </a:p>
          <a:p>
            <a:pPr>
              <a:lnSpc>
                <a:spcPct val="90000"/>
              </a:lnSpc>
            </a:pPr>
            <a:r>
              <a:rPr lang="en-US" altLang="zh-CN" sz="2000" dirty="0" smtClean="0"/>
              <a:t>Can then explore “happiness” effects of things that vary or change more, such as inflation and unemployment </a:t>
            </a:r>
            <a:r>
              <a:rPr lang="en-US" altLang="zh-CN" sz="2000" dirty="0"/>
              <a:t>rates, </a:t>
            </a:r>
            <a:r>
              <a:rPr lang="en-US" altLang="zh-CN" sz="2000" dirty="0" smtClean="0"/>
              <a:t>environmental quality, or personal behaviors, such as smoking, exercising, and commuting time and much more</a:t>
            </a:r>
          </a:p>
          <a:p>
            <a:pPr>
              <a:lnSpc>
                <a:spcPct val="90000"/>
              </a:lnSpc>
            </a:pPr>
            <a:endParaRPr lang="en-US" altLang="zh-CN" sz="2000" dirty="0"/>
          </a:p>
          <a:p>
            <a:pPr>
              <a:lnSpc>
                <a:spcPct val="90000"/>
              </a:lnSpc>
            </a:pPr>
            <a:r>
              <a:rPr lang="en-US" altLang="zh-CN" sz="2000" dirty="0"/>
              <a:t>D</a:t>
            </a:r>
            <a:r>
              <a:rPr lang="en-US" altLang="zh-CN" sz="2000" dirty="0" smtClean="0"/>
              <a:t>o not ask people if these things make them un/happy</a:t>
            </a:r>
          </a:p>
          <a:p>
            <a:pPr>
              <a:lnSpc>
                <a:spcPct val="90000"/>
              </a:lnSpc>
            </a:pPr>
            <a:endParaRPr lang="en-US" altLang="zh-CN" sz="2000" dirty="0"/>
          </a:p>
          <a:p>
            <a:pPr>
              <a:lnSpc>
                <a:spcPct val="90000"/>
              </a:lnSpc>
            </a:pPr>
            <a:r>
              <a:rPr lang="en-US" sz="2000" dirty="0" smtClean="0"/>
              <a:t>Works from </a:t>
            </a:r>
            <a:r>
              <a:rPr lang="en-US" sz="2000" dirty="0"/>
              <a:t>a research perspective. Yet policy arena is blunt and brutal – </a:t>
            </a:r>
            <a:r>
              <a:rPr lang="en-US" sz="2000" dirty="0" smtClean="0"/>
              <a:t>need more clarity on well-being definition</a:t>
            </a:r>
            <a:endParaRPr lang="en-US" sz="2000" dirty="0"/>
          </a:p>
          <a:p>
            <a:pPr>
              <a:lnSpc>
                <a:spcPct val="90000"/>
              </a:lnSpc>
            </a:pPr>
            <a:endParaRPr lang="en-US" altLang="zh-CN" sz="2000" dirty="0"/>
          </a:p>
        </p:txBody>
      </p:sp>
    </p:spTree>
    <p:extLst>
      <p:ext uri="{BB962C8B-B14F-4D97-AF65-F5344CB8AC3E}">
        <p14:creationId xmlns:p14="http://schemas.microsoft.com/office/powerpoint/2010/main" val="669411377"/>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dirty="0" smtClean="0"/>
              <a:t>Bentham or Aristotle in the statistics offices?</a:t>
            </a:r>
          </a:p>
        </p:txBody>
      </p:sp>
      <p:sp>
        <p:nvSpPr>
          <p:cNvPr id="13315" name="Content Placeholder 2"/>
          <p:cNvSpPr>
            <a:spLocks noGrp="1"/>
          </p:cNvSpPr>
          <p:nvPr>
            <p:ph idx="1"/>
          </p:nvPr>
        </p:nvSpPr>
        <p:spPr/>
        <p:txBody>
          <a:bodyPr/>
          <a:lstStyle/>
          <a:p>
            <a:endParaRPr lang="en-US" b="1" dirty="0" smtClean="0"/>
          </a:p>
          <a:p>
            <a:r>
              <a:rPr lang="en-US" dirty="0" smtClean="0"/>
              <a:t>Broad agreement among scholars on two related but distinct dimensions of well-being; </a:t>
            </a:r>
          </a:p>
          <a:p>
            <a:endParaRPr lang="en-US" dirty="0" smtClean="0"/>
          </a:p>
          <a:p>
            <a:r>
              <a:rPr lang="en-US" b="1" dirty="0" smtClean="0"/>
              <a:t>Jeremy Bentham</a:t>
            </a:r>
            <a:r>
              <a:rPr lang="en-US" dirty="0" smtClean="0"/>
              <a:t>: maximizing the contentment and pleasure of the greatest number of individuals as they experience their lives on a day-to-day basis – e.g. hedonic or </a:t>
            </a:r>
            <a:r>
              <a:rPr lang="en-US" i="1" dirty="0" smtClean="0"/>
              <a:t>experienced well-being</a:t>
            </a:r>
            <a:r>
              <a:rPr lang="en-US" dirty="0" smtClean="0"/>
              <a:t>. </a:t>
            </a:r>
          </a:p>
          <a:p>
            <a:endParaRPr lang="en-US" dirty="0" smtClean="0"/>
          </a:p>
          <a:p>
            <a:r>
              <a:rPr lang="en-US" b="1" dirty="0" smtClean="0"/>
              <a:t>Aristotle: </a:t>
            </a:r>
            <a:r>
              <a:rPr lang="en-US" dirty="0" smtClean="0"/>
              <a:t>happiness as </a:t>
            </a:r>
            <a:r>
              <a:rPr lang="en-US" i="1" dirty="0" err="1" smtClean="0"/>
              <a:t>eudaimonia</a:t>
            </a:r>
            <a:r>
              <a:rPr lang="en-US" dirty="0" smtClean="0"/>
              <a:t>, a Greek word that combines two concepts: “</a:t>
            </a:r>
            <a:r>
              <a:rPr lang="en-US" i="1" dirty="0" err="1" smtClean="0"/>
              <a:t>eu</a:t>
            </a:r>
            <a:r>
              <a:rPr lang="en-US" dirty="0" smtClean="0"/>
              <a:t>” meaning well-being or abundance, and “</a:t>
            </a:r>
            <a:r>
              <a:rPr lang="en-US" i="1" dirty="0" err="1" smtClean="0"/>
              <a:t>daimon</a:t>
            </a:r>
            <a:r>
              <a:rPr lang="en-US" dirty="0" smtClean="0"/>
              <a:t>” meaning the control of an individual’s destiny. </a:t>
            </a:r>
            <a:r>
              <a:rPr lang="en-US" dirty="0"/>
              <a:t>F</a:t>
            </a:r>
            <a:r>
              <a:rPr lang="en-US" dirty="0" smtClean="0"/>
              <a:t>alls under the rubric of </a:t>
            </a:r>
            <a:r>
              <a:rPr lang="en-US" i="1" dirty="0" smtClean="0"/>
              <a:t>evaluative well-being; </a:t>
            </a:r>
            <a:r>
              <a:rPr lang="en-US" dirty="0" smtClean="0"/>
              <a:t>implicitly includes the opportunity to lead a purposeful or meaningful life.</a:t>
            </a:r>
          </a:p>
          <a:p>
            <a:endParaRPr lang="en-US" dirty="0" smtClean="0"/>
          </a:p>
          <a:p>
            <a:r>
              <a:rPr lang="en-US" dirty="0" smtClean="0"/>
              <a:t>Hedonic well-being measures better for assessing QOL and life at the moment; evaluated well-being better for assessing people’s capacities to make choices and to seek fulfilling lives</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dirty="0" smtClean="0"/>
              <a:t>Agency and Well-being</a:t>
            </a:r>
          </a:p>
        </p:txBody>
      </p:sp>
      <p:sp>
        <p:nvSpPr>
          <p:cNvPr id="14339" name="Content Placeholder 2"/>
          <p:cNvSpPr>
            <a:spLocks noGrp="1"/>
          </p:cNvSpPr>
          <p:nvPr>
            <p:ph idx="1"/>
          </p:nvPr>
        </p:nvSpPr>
        <p:spPr/>
        <p:txBody>
          <a:bodyPr/>
          <a:lstStyle/>
          <a:p>
            <a:r>
              <a:rPr lang="en-US" dirty="0" smtClean="0"/>
              <a:t>Which dimension matters to a particular person is in part determined by his/her </a:t>
            </a:r>
            <a:r>
              <a:rPr lang="en-US" i="1" dirty="0" smtClean="0"/>
              <a:t>capacity</a:t>
            </a:r>
            <a:r>
              <a:rPr lang="en-US" dirty="0" smtClean="0"/>
              <a:t> to make choices about life course.</a:t>
            </a:r>
          </a:p>
          <a:p>
            <a:endParaRPr lang="en-US" dirty="0" smtClean="0"/>
          </a:p>
          <a:p>
            <a:r>
              <a:rPr lang="en-US" dirty="0" smtClean="0"/>
              <a:t>Lacking capacity – due to poverty or to imposed norms – people may place more value on day-to-day experiences, such as friendship and religion; daily living can be a struggle, stressful; leads to short-term time horizons.</a:t>
            </a:r>
          </a:p>
          <a:p>
            <a:pPr>
              <a:buNone/>
            </a:pPr>
            <a:r>
              <a:rPr lang="en-US" dirty="0" smtClean="0"/>
              <a:t> </a:t>
            </a:r>
          </a:p>
          <a:p>
            <a:r>
              <a:rPr lang="en-US" dirty="0" smtClean="0"/>
              <a:t>Those with more capacity may have less time and interest in day-to-day experiences, particularly if they are very focused on some overarching objective or achievement. </a:t>
            </a:r>
          </a:p>
          <a:p>
            <a:pPr marL="187325" indent="0">
              <a:buNone/>
            </a:pPr>
            <a:endParaRPr lang="en-US" dirty="0" smtClean="0"/>
          </a:p>
          <a:p>
            <a:r>
              <a:rPr lang="en-US" dirty="0"/>
              <a:t>i</a:t>
            </a:r>
            <a:r>
              <a:rPr lang="en-US" dirty="0" smtClean="0"/>
              <a:t>) Income and experienced vs evaluative well-being in the US (</a:t>
            </a:r>
            <a:r>
              <a:rPr lang="en-US" i="1" dirty="0" err="1" smtClean="0"/>
              <a:t>Kahneman</a:t>
            </a:r>
            <a:r>
              <a:rPr lang="en-US" i="1" dirty="0" smtClean="0"/>
              <a:t> and Deaton); </a:t>
            </a:r>
            <a:r>
              <a:rPr lang="en-US" dirty="0" smtClean="0"/>
              <a:t>income as proxy for agency? </a:t>
            </a:r>
          </a:p>
          <a:p>
            <a:endParaRPr lang="en-US" dirty="0" smtClean="0"/>
          </a:p>
          <a:p>
            <a:r>
              <a:rPr lang="en-US" dirty="0" smtClean="0"/>
              <a:t>ii) </a:t>
            </a:r>
            <a:r>
              <a:rPr lang="en-US" dirty="0" err="1" smtClean="0"/>
              <a:t>LatAm</a:t>
            </a:r>
            <a:r>
              <a:rPr lang="en-US" dirty="0" smtClean="0"/>
              <a:t>: poor and friends/family; rich and work/health (Graham and Lora); work/health = agency, friends/family = safety nets;</a:t>
            </a:r>
          </a:p>
          <a:p>
            <a:pPr marL="187325" indent="0">
              <a:buNone/>
            </a:pPr>
            <a:endParaRPr lang="en-US" dirty="0" smtClean="0"/>
          </a:p>
          <a:p>
            <a:pPr marL="187325" indent="0">
              <a:buNone/>
            </a:pPr>
            <a:endParaRPr lang="en-US" dirty="0" smtClean="0"/>
          </a:p>
          <a:p>
            <a:endParaRPr lang="en-US" dirty="0" smtClean="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Experienced Stress – USA vs LAC</a:t>
            </a:r>
            <a:endParaRPr lang="en-US" dirty="0"/>
          </a:p>
        </p:txBody>
      </p:sp>
      <p:graphicFrame>
        <p:nvGraphicFramePr>
          <p:cNvPr id="3" name="Chart 2"/>
          <p:cNvGraphicFramePr>
            <a:graphicFrameLocks noGrp="1"/>
          </p:cNvGraphicFramePr>
          <p:nvPr>
            <p:extLst>
              <p:ext uri="{D42A27DB-BD31-4B8C-83A1-F6EECF244321}">
                <p14:modId xmlns:p14="http://schemas.microsoft.com/office/powerpoint/2010/main" val="1722055013"/>
              </p:ext>
            </p:extLst>
          </p:nvPr>
        </p:nvGraphicFramePr>
        <p:xfrm>
          <a:off x="914400" y="1143000"/>
          <a:ext cx="7315200" cy="5334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945721536"/>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Belief in Hard Work – USA vs LAC</a:t>
            </a:r>
            <a:endParaRPr lang="en-US" dirty="0"/>
          </a:p>
        </p:txBody>
      </p:sp>
      <p:graphicFrame>
        <p:nvGraphicFramePr>
          <p:cNvPr id="3" name="Chart 2"/>
          <p:cNvGraphicFramePr>
            <a:graphicFrameLocks noGrp="1"/>
          </p:cNvGraphicFramePr>
          <p:nvPr>
            <p:extLst>
              <p:ext uri="{D42A27DB-BD31-4B8C-83A1-F6EECF244321}">
                <p14:modId xmlns:p14="http://schemas.microsoft.com/office/powerpoint/2010/main" val="3986268053"/>
              </p:ext>
            </p:extLst>
          </p:nvPr>
        </p:nvGraphicFramePr>
        <p:xfrm>
          <a:off x="914400" y="1143000"/>
          <a:ext cx="7315200" cy="528010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066822545"/>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Content Placeholder 2"/>
          <p:cNvSpPr>
            <a:spLocks noGrp="1"/>
          </p:cNvSpPr>
          <p:nvPr>
            <p:ph idx="1"/>
          </p:nvPr>
        </p:nvSpPr>
        <p:spPr/>
        <p:txBody>
          <a:bodyPr/>
          <a:lstStyle/>
          <a:p>
            <a:pPr>
              <a:buNone/>
            </a:pPr>
            <a:endParaRPr lang="en-US" dirty="0" smtClean="0"/>
          </a:p>
          <a:p>
            <a:r>
              <a:rPr lang="en-US" dirty="0" smtClean="0"/>
              <a:t>Adaptations are psychological defense mechanisms; </a:t>
            </a:r>
          </a:p>
          <a:p>
            <a:endParaRPr lang="en-US" dirty="0" smtClean="0"/>
          </a:p>
          <a:p>
            <a:pPr marL="588963" lvl="1">
              <a:buFont typeface="Times" pitchFamily="18" charset="0"/>
              <a:buChar char="•"/>
            </a:pPr>
            <a:r>
              <a:rPr lang="en-US" dirty="0" smtClean="0"/>
              <a:t>Those with limited means may emphasize the daily experience dimension of well-being over life evaluation; is this a way to preserve psychological well-being in the face of adverse conditions and low expectations?</a:t>
            </a:r>
          </a:p>
          <a:p>
            <a:pPr>
              <a:buNone/>
            </a:pPr>
            <a:r>
              <a:rPr lang="en-US" dirty="0" smtClean="0"/>
              <a:t> </a:t>
            </a:r>
          </a:p>
          <a:p>
            <a:r>
              <a:rPr lang="en-US" dirty="0" smtClean="0"/>
              <a:t>This may be good from an individual perspective but may also result in collective tolerance for bad equilibrium, such as high levels of crime and corruption or poor norms of health.</a:t>
            </a:r>
          </a:p>
          <a:p>
            <a:pPr>
              <a:buNone/>
            </a:pPr>
            <a:r>
              <a:rPr lang="en-US" dirty="0" smtClean="0"/>
              <a:t> </a:t>
            </a:r>
          </a:p>
          <a:p>
            <a:r>
              <a:rPr lang="en-US" dirty="0"/>
              <a:t>I</a:t>
            </a:r>
            <a:r>
              <a:rPr lang="en-US" dirty="0" smtClean="0"/>
              <a:t>ndividuals are better able to adapt to unpleasant certainty – poverty, crime and corruption – than to uncertainty – pain and anxiety, volatile economic growth, and </a:t>
            </a:r>
            <a:r>
              <a:rPr lang="en-US" i="1" dirty="0" smtClean="0"/>
              <a:t>changes</a:t>
            </a:r>
            <a:r>
              <a:rPr lang="en-US" dirty="0" smtClean="0"/>
              <a:t> in crime rates</a:t>
            </a:r>
          </a:p>
          <a:p>
            <a:pPr>
              <a:buFont typeface="Times" pitchFamily="18" charset="0"/>
              <a:buNone/>
            </a:pPr>
            <a:endParaRPr lang="en-US" dirty="0" smtClean="0"/>
          </a:p>
        </p:txBody>
      </p:sp>
      <p:sp>
        <p:nvSpPr>
          <p:cNvPr id="4" name="Title 3"/>
          <p:cNvSpPr>
            <a:spLocks noGrp="1"/>
          </p:cNvSpPr>
          <p:nvPr>
            <p:ph type="title"/>
          </p:nvPr>
        </p:nvSpPr>
        <p:spPr/>
        <p:txBody>
          <a:bodyPr/>
          <a:lstStyle/>
          <a:p>
            <a:r>
              <a:rPr lang="en-US" dirty="0" smtClean="0"/>
              <a:t>The Adaptation Conundrum</a:t>
            </a:r>
            <a:endParaRPr lang="en-US" dirty="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sz="2000" smtClean="0"/>
              <a:t>Best Possible Life and the Dow Jones Industrial Average</a:t>
            </a:r>
          </a:p>
        </p:txBody>
      </p:sp>
      <p:pic>
        <p:nvPicPr>
          <p:cNvPr id="13315" name="Picture 4"/>
          <p:cNvPicPr>
            <a:picLocks noChangeAspect="1"/>
          </p:cNvPicPr>
          <p:nvPr/>
        </p:nvPicPr>
        <p:blipFill>
          <a:blip r:embed="rId2" cstate="print"/>
          <a:srcRect/>
          <a:stretch>
            <a:fillRect/>
          </a:stretch>
        </p:blipFill>
        <p:spPr bwMode="auto">
          <a:xfrm>
            <a:off x="914400" y="990600"/>
            <a:ext cx="7315200" cy="5346700"/>
          </a:xfrm>
          <a:prstGeom prst="rect">
            <a:avLst/>
          </a:prstGeom>
          <a:noFill/>
          <a:ln w="25400">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Progress Paradoxes: Changes versus Levels</a:t>
            </a:r>
            <a:endParaRPr lang="en-US" dirty="0"/>
          </a:p>
        </p:txBody>
      </p:sp>
      <p:sp>
        <p:nvSpPr>
          <p:cNvPr id="3" name="Content Placeholder 2"/>
          <p:cNvSpPr>
            <a:spLocks noGrp="1"/>
          </p:cNvSpPr>
          <p:nvPr>
            <p:ph idx="1"/>
          </p:nvPr>
        </p:nvSpPr>
        <p:spPr/>
        <p:txBody>
          <a:bodyPr/>
          <a:lstStyle/>
          <a:p>
            <a:r>
              <a:rPr lang="en-US" dirty="0" smtClean="0"/>
              <a:t>We know that people are, on average, happier in countries with higher levels of GDP per capita, BUT…..</a:t>
            </a:r>
          </a:p>
          <a:p>
            <a:endParaRPr lang="en-US" dirty="0" smtClean="0"/>
          </a:p>
          <a:p>
            <a:r>
              <a:rPr lang="en-US" dirty="0" smtClean="0"/>
              <a:t>a) happy peasants and frustrated achievers; unhappy migrants</a:t>
            </a:r>
          </a:p>
          <a:p>
            <a:endParaRPr lang="en-US" dirty="0" smtClean="0"/>
          </a:p>
          <a:p>
            <a:r>
              <a:rPr lang="en-US" dirty="0" smtClean="0"/>
              <a:t>b) paradox of unhappy growth (rapid growth - rising aspirations, uncertainty? OR lower levels in t-0 – e.g. the unhappy, fast-growing countries started off at lower levels of income and well-being to begin with)</a:t>
            </a:r>
          </a:p>
          <a:p>
            <a:endParaRPr lang="en-US" dirty="0" smtClean="0"/>
          </a:p>
          <a:p>
            <a:r>
              <a:rPr lang="en-US" dirty="0" smtClean="0"/>
              <a:t>Some uncertainty is often necessary to achieve progress; so does frustration/unhappiness necessarily underlie the development process? </a:t>
            </a:r>
          </a:p>
          <a:p>
            <a:endParaRPr lang="en-US" dirty="0"/>
          </a:p>
          <a:p>
            <a:r>
              <a:rPr lang="en-US" dirty="0" smtClean="0"/>
              <a:t>Unpredictability of social unrest</a:t>
            </a:r>
          </a:p>
          <a:p>
            <a:endParaRPr lang="en-US" dirty="0" smtClean="0"/>
          </a:p>
          <a:p>
            <a:endParaRPr lang="en-US" dirty="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smtClean="0"/>
              <a:t>The paradox of unhappy growth</a:t>
            </a:r>
          </a:p>
        </p:txBody>
      </p:sp>
      <p:sp>
        <p:nvSpPr>
          <p:cNvPr id="12291" name="Rectangle 3"/>
          <p:cNvSpPr>
            <a:spLocks noGrp="1" noChangeArrowheads="1"/>
          </p:cNvSpPr>
          <p:nvPr>
            <p:ph type="body" sz="half" idx="3"/>
          </p:nvPr>
        </p:nvSpPr>
        <p:spPr>
          <a:xfrm>
            <a:off x="893763" y="3776663"/>
            <a:ext cx="7358062" cy="2547937"/>
          </a:xfrm>
        </p:spPr>
        <p:txBody>
          <a:bodyPr/>
          <a:lstStyle/>
          <a:p>
            <a:pPr lvl="2" eaLnBrk="1" hangingPunct="1">
              <a:lnSpc>
                <a:spcPct val="80000"/>
              </a:lnSpc>
            </a:pPr>
            <a:endParaRPr lang="en-US" sz="1400" i="1" smtClean="0"/>
          </a:p>
          <a:p>
            <a:pPr lvl="2" eaLnBrk="1" hangingPunct="1">
              <a:lnSpc>
                <a:spcPct val="80000"/>
              </a:lnSpc>
            </a:pPr>
            <a:endParaRPr lang="en-US" sz="1400" i="1" smtClean="0"/>
          </a:p>
          <a:p>
            <a:pPr lvl="2" eaLnBrk="1" hangingPunct="1">
              <a:lnSpc>
                <a:spcPct val="80000"/>
              </a:lnSpc>
            </a:pPr>
            <a:r>
              <a:rPr lang="en-US" sz="1400" i="1" smtClean="0"/>
              <a:t>Source: IADB-RES using Gallup World Poll, 2007</a:t>
            </a:r>
          </a:p>
          <a:p>
            <a:pPr eaLnBrk="1" hangingPunct="1">
              <a:lnSpc>
                <a:spcPct val="80000"/>
              </a:lnSpc>
            </a:pPr>
            <a:endParaRPr lang="en-US" sz="1400" smtClean="0"/>
          </a:p>
          <a:p>
            <a:pPr eaLnBrk="1" hangingPunct="1">
              <a:lnSpc>
                <a:spcPct val="80000"/>
              </a:lnSpc>
            </a:pPr>
            <a:r>
              <a:rPr lang="en-US" sz="1100" smtClean="0"/>
              <a:t>OLS regression; dependent variable is average life satisfaction per country, growth rates are averaged over the past five years. N=122</a:t>
            </a:r>
          </a:p>
          <a:p>
            <a:pPr eaLnBrk="1" hangingPunct="1">
              <a:lnSpc>
                <a:spcPct val="80000"/>
              </a:lnSpc>
            </a:pPr>
            <a:r>
              <a:rPr lang="en-US" sz="1100" smtClean="0"/>
              <a:t>GDP per capita: The coefficients are the marginal effects: how much does the satisfaction of 2 countries differ if one has 2X the income of the other. </a:t>
            </a:r>
          </a:p>
          <a:p>
            <a:pPr eaLnBrk="1" hangingPunct="1">
              <a:lnSpc>
                <a:spcPct val="80000"/>
              </a:lnSpc>
            </a:pPr>
            <a:r>
              <a:rPr lang="en-US" sz="1100" smtClean="0"/>
              <a:t>Economic Growth: How much does an additional % point of growth affect satisfaction </a:t>
            </a:r>
          </a:p>
          <a:p>
            <a:pPr eaLnBrk="1" hangingPunct="1">
              <a:lnSpc>
                <a:spcPct val="80000"/>
              </a:lnSpc>
            </a:pPr>
            <a:r>
              <a:rPr lang="en-US" sz="1100" smtClean="0"/>
              <a:t>The life satisfaction variable is on a 0 to 10 scale; all others are the percentage of respondents that are satisfied.  </a:t>
            </a:r>
          </a:p>
          <a:p>
            <a:pPr eaLnBrk="1" hangingPunct="1">
              <a:lnSpc>
                <a:spcPct val="80000"/>
              </a:lnSpc>
            </a:pPr>
            <a:r>
              <a:rPr lang="en-US" sz="1100" smtClean="0"/>
              <a:t>Graham and Chattopadhyay find similar effects for Latin America, based on individual data rather than country averages</a:t>
            </a:r>
          </a:p>
        </p:txBody>
      </p:sp>
      <p:graphicFrame>
        <p:nvGraphicFramePr>
          <p:cNvPr id="205828" name="Group 4"/>
          <p:cNvGraphicFramePr>
            <a:graphicFrameLocks noGrp="1"/>
          </p:cNvGraphicFramePr>
          <p:nvPr>
            <p:ph sz="quarter" idx="2"/>
          </p:nvPr>
        </p:nvGraphicFramePr>
        <p:xfrm>
          <a:off x="990600" y="1143000"/>
          <a:ext cx="7162800" cy="2632710"/>
        </p:xfrm>
        <a:graphic>
          <a:graphicData uri="http://schemas.openxmlformats.org/drawingml/2006/table">
            <a:tbl>
              <a:tblPr/>
              <a:tblGrid>
                <a:gridCol w="4049713">
                  <a:extLst>
                    <a:ext uri="{9D8B030D-6E8A-4147-A177-3AD203B41FA5}">
                      <a16:colId xmlns:a16="http://schemas.microsoft.com/office/drawing/2014/main" val="20000"/>
                    </a:ext>
                  </a:extLst>
                </a:gridCol>
                <a:gridCol w="1590675">
                  <a:extLst>
                    <a:ext uri="{9D8B030D-6E8A-4147-A177-3AD203B41FA5}">
                      <a16:colId xmlns:a16="http://schemas.microsoft.com/office/drawing/2014/main" val="20001"/>
                    </a:ext>
                  </a:extLst>
                </a:gridCol>
                <a:gridCol w="1522412">
                  <a:extLst>
                    <a:ext uri="{9D8B030D-6E8A-4147-A177-3AD203B41FA5}">
                      <a16:colId xmlns:a16="http://schemas.microsoft.com/office/drawing/2014/main" val="20002"/>
                    </a:ext>
                  </a:extLst>
                </a:gridCol>
              </a:tblGrid>
              <a:tr h="293688">
                <a:tc rowSpan="2">
                  <a:txBody>
                    <a:bodyPr/>
                    <a:lstStyle/>
                    <a:p>
                      <a:pPr marL="187325" marR="0" lvl="0" indent="0" algn="l" defTabSz="642938" rtl="0" eaLnBrk="1" fontAlgn="base" latinLnBrk="0" hangingPunct="1">
                        <a:lnSpc>
                          <a:spcPct val="100000"/>
                        </a:lnSpc>
                        <a:spcBef>
                          <a:spcPct val="20000"/>
                        </a:spcBef>
                        <a:spcAft>
                          <a:spcPct val="0"/>
                        </a:spcAft>
                        <a:buClr>
                          <a:schemeClr val="bg1"/>
                        </a:buClr>
                        <a:buSzTx/>
                        <a:buFont typeface="Times" pitchFamily="18" charset="0"/>
                        <a:buNone/>
                        <a:tabLst/>
                      </a:pPr>
                      <a:r>
                        <a:rPr kumimoji="0" lang="en-US" sz="1400" b="1" i="0" u="none" strike="noStrike" cap="none" normalizeH="0" baseline="0" dirty="0" smtClean="0">
                          <a:ln>
                            <a:noFill/>
                          </a:ln>
                          <a:solidFill>
                            <a:srgbClr val="EA0000"/>
                          </a:solidFill>
                          <a:effectLst/>
                          <a:latin typeface="Arial" charset="0"/>
                          <a:ea typeface="ヒラギノ角ゴ Pro W3" pitchFamily="96" charset="-128"/>
                          <a:sym typeface="Arial" charset="0"/>
                        </a:rPr>
                        <a:t>The relationship between income per capita, economic growth, and satisfaction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gridSpan="2">
                  <a:txBody>
                    <a:bodyPr/>
                    <a:lstStyle/>
                    <a:p>
                      <a:pPr marL="187325" marR="0" lvl="0" indent="0" algn="ctr" defTabSz="642938" rtl="0" eaLnBrk="1" fontAlgn="base" latinLnBrk="0" hangingPunct="1">
                        <a:lnSpc>
                          <a:spcPct val="100000"/>
                        </a:lnSpc>
                        <a:spcBef>
                          <a:spcPct val="20000"/>
                        </a:spcBef>
                        <a:spcAft>
                          <a:spcPct val="0"/>
                        </a:spcAft>
                        <a:buClr>
                          <a:schemeClr val="bg1"/>
                        </a:buClr>
                        <a:buSzTx/>
                        <a:buFont typeface="Times" pitchFamily="18" charset="0"/>
                        <a:buNone/>
                        <a:tabLst/>
                      </a:pPr>
                      <a:r>
                        <a:rPr kumimoji="0" lang="en-US" sz="1400" b="1" i="0" u="none" strike="noStrike" cap="none" normalizeH="0" baseline="0" smtClean="0">
                          <a:ln>
                            <a:noFill/>
                          </a:ln>
                          <a:solidFill>
                            <a:schemeClr val="tx1"/>
                          </a:solidFill>
                          <a:effectLst/>
                          <a:latin typeface="Arial" charset="0"/>
                          <a:ea typeface="ヒラギノ角ゴ Pro W3" pitchFamily="96" charset="-128"/>
                          <a:sym typeface="Arial" charset="0"/>
                        </a:rPr>
                        <a:t>122 countries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hMerge="1">
                  <a:txBody>
                    <a:bodyPr/>
                    <a:lstStyle/>
                    <a:p>
                      <a:endParaRPr lang="en-US"/>
                    </a:p>
                  </a:txBody>
                  <a:tcPr/>
                </a:tc>
                <a:extLst>
                  <a:ext uri="{0D108BD9-81ED-4DB2-BD59-A6C34878D82A}">
                    <a16:rowId xmlns:a16="http://schemas.microsoft.com/office/drawing/2014/main" val="10000"/>
                  </a:ext>
                </a:extLst>
              </a:tr>
              <a:tr h="487363">
                <a:tc vMerge="1">
                  <a:txBody>
                    <a:bodyPr/>
                    <a:lstStyle/>
                    <a:p>
                      <a:endParaRPr lang="en-US"/>
                    </a:p>
                  </a:txBody>
                  <a:tcPr/>
                </a:tc>
                <a:tc>
                  <a:txBody>
                    <a:bodyPr/>
                    <a:lstStyle/>
                    <a:p>
                      <a:pPr marL="187325" marR="0" lvl="0" indent="0" algn="l" defTabSz="642938" rtl="0" eaLnBrk="1" fontAlgn="base" latinLnBrk="0" hangingPunct="1">
                        <a:lnSpc>
                          <a:spcPct val="100000"/>
                        </a:lnSpc>
                        <a:spcBef>
                          <a:spcPct val="20000"/>
                        </a:spcBef>
                        <a:spcAft>
                          <a:spcPct val="0"/>
                        </a:spcAft>
                        <a:buClr>
                          <a:schemeClr val="bg1"/>
                        </a:buClr>
                        <a:buSzTx/>
                        <a:buFont typeface="Times" pitchFamily="18" charset="0"/>
                        <a:buNone/>
                        <a:tabLst/>
                      </a:pPr>
                      <a:r>
                        <a:rPr kumimoji="0" lang="en-US" sz="1400" b="1" i="0" u="none" strike="noStrike" cap="none" normalizeH="0" baseline="0" smtClean="0">
                          <a:ln>
                            <a:noFill/>
                          </a:ln>
                          <a:solidFill>
                            <a:schemeClr val="tx1"/>
                          </a:solidFill>
                          <a:effectLst/>
                          <a:latin typeface="Arial" charset="0"/>
                          <a:ea typeface="ヒラギノ角ゴ Pro W3" pitchFamily="96" charset="-128"/>
                          <a:sym typeface="Arial" charset="0"/>
                        </a:rPr>
                        <a:t>GDP per capita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187325" marR="0" lvl="0" indent="0" algn="l" defTabSz="642938" rtl="0" eaLnBrk="1" fontAlgn="base" latinLnBrk="0" hangingPunct="1">
                        <a:lnSpc>
                          <a:spcPct val="100000"/>
                        </a:lnSpc>
                        <a:spcBef>
                          <a:spcPct val="20000"/>
                        </a:spcBef>
                        <a:spcAft>
                          <a:spcPct val="0"/>
                        </a:spcAft>
                        <a:buClr>
                          <a:schemeClr val="bg1"/>
                        </a:buClr>
                        <a:buSzTx/>
                        <a:buFont typeface="Times" pitchFamily="18" charset="0"/>
                        <a:buNone/>
                        <a:tabLst/>
                      </a:pPr>
                      <a:r>
                        <a:rPr kumimoji="0" lang="en-US" sz="1400" b="1" i="0" u="none" strike="noStrike" cap="none" normalizeH="0" baseline="0" smtClean="0">
                          <a:ln>
                            <a:noFill/>
                          </a:ln>
                          <a:solidFill>
                            <a:schemeClr val="tx1"/>
                          </a:solidFill>
                          <a:effectLst/>
                          <a:latin typeface="Arial" charset="0"/>
                          <a:ea typeface="ヒラギノ角ゴ Pro W3" pitchFamily="96" charset="-128"/>
                          <a:sym typeface="Arial" charset="0"/>
                        </a:rPr>
                        <a:t>Economic Growth</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361950">
                <a:tc>
                  <a:txBody>
                    <a:bodyPr/>
                    <a:lstStyle/>
                    <a:p>
                      <a:pPr marL="187325" marR="0" lvl="0" indent="0" algn="l" defTabSz="642938" rtl="0" eaLnBrk="1" fontAlgn="base" latinLnBrk="0" hangingPunct="1">
                        <a:lnSpc>
                          <a:spcPct val="100000"/>
                        </a:lnSpc>
                        <a:spcBef>
                          <a:spcPct val="20000"/>
                        </a:spcBef>
                        <a:spcAft>
                          <a:spcPct val="0"/>
                        </a:spcAft>
                        <a:buClr>
                          <a:schemeClr val="bg1"/>
                        </a:buClr>
                        <a:buSzTx/>
                        <a:buFont typeface="Times" pitchFamily="18" charset="0"/>
                        <a:buNone/>
                        <a:tabLst/>
                      </a:pPr>
                      <a:r>
                        <a:rPr kumimoji="0" lang="en-US" sz="1400" b="1" i="0" u="none" strike="noStrike" cap="none" normalizeH="0" baseline="0" smtClean="0">
                          <a:ln>
                            <a:noFill/>
                          </a:ln>
                          <a:solidFill>
                            <a:schemeClr val="tx1"/>
                          </a:solidFill>
                          <a:effectLst/>
                          <a:latin typeface="Arial" charset="0"/>
                          <a:ea typeface="ヒラギノ角ゴ Pro W3" pitchFamily="96" charset="-128"/>
                          <a:sym typeface="Arial" charset="0"/>
                        </a:rPr>
                        <a:t>Life Satisfaction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187325" marR="0" lvl="0" indent="0" algn="l" defTabSz="642938" rtl="0" eaLnBrk="1" fontAlgn="base" latinLnBrk="0" hangingPunct="1">
                        <a:lnSpc>
                          <a:spcPct val="100000"/>
                        </a:lnSpc>
                        <a:spcBef>
                          <a:spcPct val="20000"/>
                        </a:spcBef>
                        <a:spcAft>
                          <a:spcPct val="0"/>
                        </a:spcAft>
                        <a:buClr>
                          <a:schemeClr val="bg1"/>
                        </a:buClr>
                        <a:buSzTx/>
                        <a:buFont typeface="Times" pitchFamily="18" charset="0"/>
                        <a:buNone/>
                        <a:tabLst/>
                      </a:pPr>
                      <a:r>
                        <a:rPr kumimoji="0" lang="en-US" sz="1400" b="1" i="0" u="none" strike="noStrike" cap="none" normalizeH="0" baseline="0" smtClean="0">
                          <a:ln>
                            <a:noFill/>
                          </a:ln>
                          <a:solidFill>
                            <a:schemeClr val="tx1"/>
                          </a:solidFill>
                          <a:effectLst/>
                          <a:latin typeface="Arial" charset="0"/>
                          <a:ea typeface="ヒラギノ角ゴ Pro W3" pitchFamily="96" charset="-128"/>
                          <a:sym typeface="Arial" charset="0"/>
                        </a:rPr>
                        <a:t>0.788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187325" marR="0" lvl="0" indent="0" algn="l" defTabSz="642938" rtl="0" eaLnBrk="1" fontAlgn="base" latinLnBrk="0" hangingPunct="1">
                        <a:lnSpc>
                          <a:spcPct val="100000"/>
                        </a:lnSpc>
                        <a:spcBef>
                          <a:spcPct val="20000"/>
                        </a:spcBef>
                        <a:spcAft>
                          <a:spcPct val="0"/>
                        </a:spcAft>
                        <a:buClr>
                          <a:schemeClr val="bg1"/>
                        </a:buClr>
                        <a:buSzTx/>
                        <a:buFont typeface="Times" pitchFamily="18" charset="0"/>
                        <a:buNone/>
                        <a:tabLst/>
                      </a:pPr>
                      <a:r>
                        <a:rPr kumimoji="0" lang="en-US" sz="1400" b="1" i="0" u="none" strike="noStrike" cap="none" normalizeH="0" baseline="0" smtClean="0">
                          <a:ln>
                            <a:noFill/>
                          </a:ln>
                          <a:solidFill>
                            <a:schemeClr val="tx1"/>
                          </a:solidFill>
                          <a:effectLst/>
                          <a:latin typeface="Arial" charset="0"/>
                          <a:ea typeface="ヒラギノ角ゴ Pro W3" pitchFamily="96" charset="-128"/>
                          <a:sym typeface="Arial" charset="0"/>
                        </a:rPr>
                        <a:t>-0.082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361950">
                <a:tc>
                  <a:txBody>
                    <a:bodyPr/>
                    <a:lstStyle/>
                    <a:p>
                      <a:pPr marL="187325" marR="0" lvl="0" indent="0" algn="l" defTabSz="642938" rtl="0" eaLnBrk="1" fontAlgn="base" latinLnBrk="0" hangingPunct="1">
                        <a:lnSpc>
                          <a:spcPct val="100000"/>
                        </a:lnSpc>
                        <a:spcBef>
                          <a:spcPct val="20000"/>
                        </a:spcBef>
                        <a:spcAft>
                          <a:spcPct val="0"/>
                        </a:spcAft>
                        <a:buClr>
                          <a:schemeClr val="bg1"/>
                        </a:buClr>
                        <a:buSzTx/>
                        <a:buFont typeface="Times" pitchFamily="18" charset="0"/>
                        <a:buNone/>
                        <a:tabLst/>
                      </a:pPr>
                      <a:r>
                        <a:rPr kumimoji="0" lang="en-US" sz="1400" b="1" i="0" u="none" strike="noStrike" cap="none" normalizeH="0" baseline="0" smtClean="0">
                          <a:ln>
                            <a:noFill/>
                          </a:ln>
                          <a:solidFill>
                            <a:schemeClr val="tx1"/>
                          </a:solidFill>
                          <a:effectLst/>
                          <a:latin typeface="Arial" charset="0"/>
                          <a:ea typeface="ヒラギノ角ゴ Pro W3" pitchFamily="96" charset="-128"/>
                          <a:sym typeface="Arial" charset="0"/>
                        </a:rPr>
                        <a:t>Standard of living</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187325" marR="0" lvl="0" indent="0" algn="l" defTabSz="642938" rtl="0" eaLnBrk="1" fontAlgn="base" latinLnBrk="0" hangingPunct="1">
                        <a:lnSpc>
                          <a:spcPct val="100000"/>
                        </a:lnSpc>
                        <a:spcBef>
                          <a:spcPct val="20000"/>
                        </a:spcBef>
                        <a:spcAft>
                          <a:spcPct val="0"/>
                        </a:spcAft>
                        <a:buClr>
                          <a:schemeClr val="bg1"/>
                        </a:buClr>
                        <a:buSzTx/>
                        <a:buFont typeface="Times" pitchFamily="18" charset="0"/>
                        <a:buNone/>
                        <a:tabLst/>
                      </a:pPr>
                      <a:r>
                        <a:rPr kumimoji="0" lang="en-US" sz="1400" b="1" i="0" u="none" strike="noStrike" cap="none" normalizeH="0" baseline="0" smtClean="0">
                          <a:ln>
                            <a:noFill/>
                          </a:ln>
                          <a:solidFill>
                            <a:schemeClr val="tx1"/>
                          </a:solidFill>
                          <a:effectLst/>
                          <a:latin typeface="Arial" charset="0"/>
                          <a:ea typeface="ヒラギノ角ゴ Pro W3" pitchFamily="96" charset="-128"/>
                          <a:sym typeface="Arial" charset="0"/>
                        </a:rPr>
                        <a:t>0.108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187325" marR="0" lvl="0" indent="0" algn="l" defTabSz="642938" rtl="0" eaLnBrk="1" fontAlgn="base" latinLnBrk="0" hangingPunct="1">
                        <a:lnSpc>
                          <a:spcPct val="100000"/>
                        </a:lnSpc>
                        <a:spcBef>
                          <a:spcPct val="20000"/>
                        </a:spcBef>
                        <a:spcAft>
                          <a:spcPct val="0"/>
                        </a:spcAft>
                        <a:buClr>
                          <a:schemeClr val="bg1"/>
                        </a:buClr>
                        <a:buSzTx/>
                        <a:buFont typeface="Times" pitchFamily="18" charset="0"/>
                        <a:buNone/>
                        <a:tabLst/>
                      </a:pPr>
                      <a:r>
                        <a:rPr kumimoji="0" lang="en-US" sz="1400" b="1" i="0" u="none" strike="noStrike" cap="none" normalizeH="0" baseline="0" smtClean="0">
                          <a:ln>
                            <a:noFill/>
                          </a:ln>
                          <a:solidFill>
                            <a:schemeClr val="tx1"/>
                          </a:solidFill>
                          <a:effectLst/>
                          <a:latin typeface="Arial" charset="0"/>
                          <a:ea typeface="ヒラギノ角ゴ Pro W3" pitchFamily="96" charset="-128"/>
                          <a:sym typeface="Arial" charset="0"/>
                        </a:rPr>
                        <a:t>-0.018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361950">
                <a:tc>
                  <a:txBody>
                    <a:bodyPr/>
                    <a:lstStyle/>
                    <a:p>
                      <a:pPr marL="187325" marR="0" lvl="0" indent="0" algn="l" defTabSz="642938" rtl="0" eaLnBrk="1" fontAlgn="base" latinLnBrk="0" hangingPunct="1">
                        <a:lnSpc>
                          <a:spcPct val="100000"/>
                        </a:lnSpc>
                        <a:spcBef>
                          <a:spcPct val="20000"/>
                        </a:spcBef>
                        <a:spcAft>
                          <a:spcPct val="0"/>
                        </a:spcAft>
                        <a:buClr>
                          <a:schemeClr val="bg1"/>
                        </a:buClr>
                        <a:buSzTx/>
                        <a:buFont typeface="Times" pitchFamily="18" charset="0"/>
                        <a:buNone/>
                        <a:tabLst/>
                      </a:pPr>
                      <a:r>
                        <a:rPr kumimoji="0" lang="en-US" sz="1400" b="1" i="0" u="none" strike="noStrike" cap="none" normalizeH="0" baseline="0" smtClean="0">
                          <a:ln>
                            <a:noFill/>
                          </a:ln>
                          <a:solidFill>
                            <a:schemeClr val="tx1"/>
                          </a:solidFill>
                          <a:effectLst/>
                          <a:latin typeface="Arial" charset="0"/>
                          <a:ea typeface="ヒラギノ角ゴ Pro W3" pitchFamily="96" charset="-128"/>
                          <a:sym typeface="Arial" charset="0"/>
                        </a:rPr>
                        <a:t>Health satisfaction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187325" marR="0" lvl="0" indent="0" algn="l" defTabSz="642938" rtl="0" eaLnBrk="1" fontAlgn="base" latinLnBrk="0" hangingPunct="1">
                        <a:lnSpc>
                          <a:spcPct val="100000"/>
                        </a:lnSpc>
                        <a:spcBef>
                          <a:spcPct val="20000"/>
                        </a:spcBef>
                        <a:spcAft>
                          <a:spcPct val="0"/>
                        </a:spcAft>
                        <a:buClr>
                          <a:schemeClr val="bg1"/>
                        </a:buClr>
                        <a:buSzTx/>
                        <a:buFont typeface="Times" pitchFamily="18" charset="0"/>
                        <a:buNone/>
                        <a:tabLst/>
                      </a:pPr>
                      <a:r>
                        <a:rPr kumimoji="0" lang="en-US" sz="1400" b="1" i="0" u="none" strike="noStrike" cap="none" normalizeH="0" baseline="0" smtClean="0">
                          <a:ln>
                            <a:noFill/>
                          </a:ln>
                          <a:solidFill>
                            <a:schemeClr val="tx1"/>
                          </a:solidFill>
                          <a:effectLst/>
                          <a:latin typeface="Arial" charset="0"/>
                          <a:ea typeface="ヒラギノ角ゴ Pro W3" pitchFamily="96" charset="-128"/>
                          <a:sym typeface="Arial" charset="0"/>
                        </a:rPr>
                        <a:t>0.017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187325" marR="0" lvl="0" indent="0" algn="l" defTabSz="642938" rtl="0" eaLnBrk="1" fontAlgn="base" latinLnBrk="0" hangingPunct="1">
                        <a:lnSpc>
                          <a:spcPct val="100000"/>
                        </a:lnSpc>
                        <a:spcBef>
                          <a:spcPct val="20000"/>
                        </a:spcBef>
                        <a:spcAft>
                          <a:spcPct val="0"/>
                        </a:spcAft>
                        <a:buClr>
                          <a:schemeClr val="bg1"/>
                        </a:buClr>
                        <a:buSzTx/>
                        <a:buFont typeface="Times" pitchFamily="18" charset="0"/>
                        <a:buNone/>
                        <a:tabLst/>
                      </a:pPr>
                      <a:r>
                        <a:rPr kumimoji="0" lang="en-US" sz="1400" b="1" i="0" u="none" strike="noStrike" cap="none" normalizeH="0" baseline="0" smtClean="0">
                          <a:ln>
                            <a:noFill/>
                          </a:ln>
                          <a:solidFill>
                            <a:schemeClr val="tx1"/>
                          </a:solidFill>
                          <a:effectLst/>
                          <a:latin typeface="Arial" charset="0"/>
                          <a:ea typeface="ヒラギノ角ゴ Pro W3" pitchFamily="96" charset="-128"/>
                          <a:sym typeface="Arial" charset="0"/>
                        </a:rPr>
                        <a:t>-0.017*</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r h="361950">
                <a:tc>
                  <a:txBody>
                    <a:bodyPr/>
                    <a:lstStyle/>
                    <a:p>
                      <a:pPr marL="187325" marR="0" lvl="0" indent="0" algn="l" defTabSz="642938" rtl="0" eaLnBrk="1" fontAlgn="base" latinLnBrk="0" hangingPunct="1">
                        <a:lnSpc>
                          <a:spcPct val="100000"/>
                        </a:lnSpc>
                        <a:spcBef>
                          <a:spcPct val="20000"/>
                        </a:spcBef>
                        <a:spcAft>
                          <a:spcPct val="0"/>
                        </a:spcAft>
                        <a:buClr>
                          <a:schemeClr val="bg1"/>
                        </a:buClr>
                        <a:buSzTx/>
                        <a:buFont typeface="Times" pitchFamily="18" charset="0"/>
                        <a:buNone/>
                        <a:tabLst/>
                      </a:pPr>
                      <a:r>
                        <a:rPr kumimoji="0" lang="en-US" sz="1400" b="1" i="0" u="none" strike="noStrike" cap="none" normalizeH="0" baseline="0" smtClean="0">
                          <a:ln>
                            <a:noFill/>
                          </a:ln>
                          <a:solidFill>
                            <a:schemeClr val="tx1"/>
                          </a:solidFill>
                          <a:effectLst/>
                          <a:latin typeface="Arial" charset="0"/>
                          <a:ea typeface="ヒラギノ角ゴ Pro W3" pitchFamily="96" charset="-128"/>
                          <a:sym typeface="Arial" charset="0"/>
                        </a:rPr>
                        <a:t>Job satisfaction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187325" marR="0" lvl="0" indent="0" algn="l" defTabSz="642938" rtl="0" eaLnBrk="1" fontAlgn="base" latinLnBrk="0" hangingPunct="1">
                        <a:lnSpc>
                          <a:spcPct val="100000"/>
                        </a:lnSpc>
                        <a:spcBef>
                          <a:spcPct val="20000"/>
                        </a:spcBef>
                        <a:spcAft>
                          <a:spcPct val="0"/>
                        </a:spcAft>
                        <a:buClr>
                          <a:schemeClr val="bg1"/>
                        </a:buClr>
                        <a:buSzTx/>
                        <a:buFont typeface="Times" pitchFamily="18" charset="0"/>
                        <a:buNone/>
                        <a:tabLst/>
                      </a:pPr>
                      <a:r>
                        <a:rPr kumimoji="0" lang="en-US" sz="1400" b="1" i="0" u="none" strike="noStrike" cap="none" normalizeH="0" baseline="0" smtClean="0">
                          <a:ln>
                            <a:noFill/>
                          </a:ln>
                          <a:solidFill>
                            <a:schemeClr val="tx1"/>
                          </a:solidFill>
                          <a:effectLst/>
                          <a:latin typeface="Arial" charset="0"/>
                          <a:ea typeface="ヒラギノ角ゴ Pro W3" pitchFamily="96" charset="-128"/>
                          <a:sym typeface="Arial" charset="0"/>
                        </a:rPr>
                        <a:t>0.077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187325" marR="0" lvl="0" indent="0" algn="l" defTabSz="642938" rtl="0" eaLnBrk="1" fontAlgn="base" latinLnBrk="0" hangingPunct="1">
                        <a:lnSpc>
                          <a:spcPct val="100000"/>
                        </a:lnSpc>
                        <a:spcBef>
                          <a:spcPct val="20000"/>
                        </a:spcBef>
                        <a:spcAft>
                          <a:spcPct val="0"/>
                        </a:spcAft>
                        <a:buClr>
                          <a:schemeClr val="bg1"/>
                        </a:buClr>
                        <a:buSzTx/>
                        <a:buFont typeface="Times" pitchFamily="18" charset="0"/>
                        <a:buNone/>
                        <a:tabLst/>
                      </a:pPr>
                      <a:r>
                        <a:rPr kumimoji="0" lang="en-US" sz="1400" b="1" i="0" u="none" strike="noStrike" cap="none" normalizeH="0" baseline="0" smtClean="0">
                          <a:ln>
                            <a:noFill/>
                          </a:ln>
                          <a:solidFill>
                            <a:schemeClr val="tx1"/>
                          </a:solidFill>
                          <a:effectLst/>
                          <a:latin typeface="Arial" charset="0"/>
                          <a:ea typeface="ヒラギノ角ゴ Pro W3" pitchFamily="96" charset="-128"/>
                          <a:sym typeface="Arial" charset="0"/>
                        </a:rPr>
                        <a:t>-0.006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5"/>
                  </a:ext>
                </a:extLst>
              </a:tr>
              <a:tr h="361950">
                <a:tc>
                  <a:txBody>
                    <a:bodyPr/>
                    <a:lstStyle/>
                    <a:p>
                      <a:pPr marL="187325" marR="0" lvl="0" indent="0" algn="l" defTabSz="642938" rtl="0" eaLnBrk="1" fontAlgn="base" latinLnBrk="0" hangingPunct="1">
                        <a:lnSpc>
                          <a:spcPct val="100000"/>
                        </a:lnSpc>
                        <a:spcBef>
                          <a:spcPct val="20000"/>
                        </a:spcBef>
                        <a:spcAft>
                          <a:spcPct val="0"/>
                        </a:spcAft>
                        <a:buClr>
                          <a:schemeClr val="bg1"/>
                        </a:buClr>
                        <a:buSzTx/>
                        <a:buFont typeface="Times" pitchFamily="18" charset="0"/>
                        <a:buNone/>
                        <a:tabLst/>
                      </a:pPr>
                      <a:r>
                        <a:rPr kumimoji="0" lang="en-US" sz="1400" b="1" i="0" u="none" strike="noStrike" cap="none" normalizeH="0" baseline="0" dirty="0" smtClean="0">
                          <a:ln>
                            <a:noFill/>
                          </a:ln>
                          <a:solidFill>
                            <a:schemeClr val="tx1"/>
                          </a:solidFill>
                          <a:effectLst/>
                          <a:latin typeface="Arial" charset="0"/>
                          <a:ea typeface="ヒラギノ角ゴ Pro W3" pitchFamily="96" charset="-128"/>
                          <a:sym typeface="Arial" charset="0"/>
                        </a:rPr>
                        <a:t>Housing satisfaction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187325" marR="0" lvl="0" indent="0" algn="l" defTabSz="642938" rtl="0" eaLnBrk="1" fontAlgn="base" latinLnBrk="0" hangingPunct="1">
                        <a:lnSpc>
                          <a:spcPct val="100000"/>
                        </a:lnSpc>
                        <a:spcBef>
                          <a:spcPct val="20000"/>
                        </a:spcBef>
                        <a:spcAft>
                          <a:spcPct val="0"/>
                        </a:spcAft>
                        <a:buClr>
                          <a:schemeClr val="bg1"/>
                        </a:buClr>
                        <a:buSzTx/>
                        <a:buFont typeface="Times" pitchFamily="18" charset="0"/>
                        <a:buNone/>
                        <a:tabLst/>
                      </a:pPr>
                      <a:r>
                        <a:rPr kumimoji="0" lang="en-US" sz="1400" b="1" i="0" u="none" strike="noStrike" cap="none" normalizeH="0" baseline="0" dirty="0" smtClean="0">
                          <a:ln>
                            <a:noFill/>
                          </a:ln>
                          <a:solidFill>
                            <a:schemeClr val="tx1"/>
                          </a:solidFill>
                          <a:effectLst/>
                          <a:latin typeface="Arial" charset="0"/>
                          <a:ea typeface="ヒラギノ角ゴ Pro W3" pitchFamily="96" charset="-128"/>
                          <a:sym typeface="Arial" charset="0"/>
                        </a:rPr>
                        <a:t>0.084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187325" marR="0" lvl="0" indent="0" algn="l" defTabSz="642938" rtl="0" eaLnBrk="1" fontAlgn="base" latinLnBrk="0" hangingPunct="1">
                        <a:lnSpc>
                          <a:spcPct val="100000"/>
                        </a:lnSpc>
                        <a:spcBef>
                          <a:spcPct val="20000"/>
                        </a:spcBef>
                        <a:spcAft>
                          <a:spcPct val="0"/>
                        </a:spcAft>
                        <a:buClr>
                          <a:schemeClr val="bg1"/>
                        </a:buClr>
                        <a:buSzTx/>
                        <a:buFont typeface="Times" pitchFamily="18" charset="0"/>
                        <a:buNone/>
                        <a:tabLst/>
                      </a:pPr>
                      <a:r>
                        <a:rPr kumimoji="0" lang="en-US" sz="1400" b="1" i="0" u="none" strike="noStrike" cap="none" normalizeH="0" baseline="0" smtClean="0">
                          <a:ln>
                            <a:noFill/>
                          </a:ln>
                          <a:solidFill>
                            <a:schemeClr val="tx1"/>
                          </a:solidFill>
                          <a:effectLst/>
                          <a:latin typeface="Arial" charset="0"/>
                          <a:ea typeface="ヒラギノ角ゴ Pro W3" pitchFamily="96" charset="-128"/>
                          <a:sym typeface="Arial" charset="0"/>
                        </a:rPr>
                        <a:t>-0.006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6"/>
                  </a:ext>
                </a:extLst>
              </a:tr>
            </a:tbl>
          </a:graphicData>
        </a:graphic>
      </p:graphicFrame>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 on the causal channels of different dimensions of well-being </a:t>
            </a:r>
            <a:endParaRPr lang="en-US" dirty="0"/>
          </a:p>
        </p:txBody>
      </p:sp>
      <p:sp>
        <p:nvSpPr>
          <p:cNvPr id="3" name="Content Placeholder 2"/>
          <p:cNvSpPr>
            <a:spLocks noGrp="1"/>
          </p:cNvSpPr>
          <p:nvPr>
            <p:ph idx="1"/>
          </p:nvPr>
        </p:nvSpPr>
        <p:spPr/>
        <p:txBody>
          <a:bodyPr/>
          <a:lstStyle/>
          <a:p>
            <a:pPr>
              <a:buNone/>
            </a:pPr>
            <a:endParaRPr lang="en-US" dirty="0" smtClean="0"/>
          </a:p>
          <a:p>
            <a:r>
              <a:rPr lang="en-US" dirty="0" smtClean="0"/>
              <a:t>A) Different dimensions of well-being and major change (e.g. unhappiness and progress?)</a:t>
            </a:r>
          </a:p>
          <a:p>
            <a:r>
              <a:rPr lang="en-US" b="1" i="1" dirty="0" smtClean="0"/>
              <a:t>i) unhappiness and intent to migrate; </a:t>
            </a:r>
          </a:p>
          <a:p>
            <a:endParaRPr lang="en-US" b="1" i="1" dirty="0" smtClean="0"/>
          </a:p>
          <a:p>
            <a:r>
              <a:rPr lang="en-US" dirty="0" smtClean="0"/>
              <a:t>B) </a:t>
            </a:r>
            <a:r>
              <a:rPr lang="en-US" dirty="0"/>
              <a:t>W</a:t>
            </a:r>
            <a:r>
              <a:rPr lang="en-US" dirty="0" smtClean="0"/>
              <a:t>ell-being and longer-term outcomes/behaviors</a:t>
            </a:r>
          </a:p>
          <a:p>
            <a:r>
              <a:rPr lang="en-US" b="1" i="1" dirty="0" err="1" smtClean="0"/>
              <a:t>i</a:t>
            </a:r>
            <a:r>
              <a:rPr lang="en-US" b="1" i="1" dirty="0" smtClean="0"/>
              <a:t>) job satisfaction/meaningful work/productivity; </a:t>
            </a:r>
          </a:p>
          <a:p>
            <a:r>
              <a:rPr lang="en-US" b="1" i="1" dirty="0" smtClean="0"/>
              <a:t>ii) well-being dimensions, future outlooks, and discount rates; stress and time horizons of the poor versus the rich </a:t>
            </a:r>
            <a:endParaRPr lang="en-US" b="1" i="1" dirty="0" smtClean="0"/>
          </a:p>
          <a:p>
            <a:r>
              <a:rPr lang="en-US" b="1" i="1" dirty="0" smtClean="0"/>
              <a:t>Iii) does hope matter?? (spoiler alert – YES!)</a:t>
            </a:r>
            <a:endParaRPr lang="en-US" dirty="0" smtClean="0"/>
          </a:p>
          <a:p>
            <a:pPr marL="187325" indent="0">
              <a:buNone/>
            </a:pPr>
            <a:endParaRPr lang="en-US" dirty="0" smtClean="0"/>
          </a:p>
          <a:p>
            <a:r>
              <a:rPr lang="en-US" dirty="0" smtClean="0"/>
              <a:t>C) Different behaviors depending on where in the well-being distribution people are? </a:t>
            </a:r>
          </a:p>
          <a:p>
            <a:r>
              <a:rPr lang="en-US" i="1" dirty="0" smtClean="0"/>
              <a:t>i) happiest respondents value income/employment least but learning and creativity more, for example; unhappiest value $</a:t>
            </a:r>
          </a:p>
          <a:p>
            <a:r>
              <a:rPr lang="en-US" i="1" dirty="0" smtClean="0"/>
              <a:t>Ii) averages versus the outliers</a:t>
            </a:r>
            <a:endParaRPr lang="en-US" i="1"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sz="2000" dirty="0" smtClean="0"/>
              <a:t>A Celebration of a new science?</a:t>
            </a:r>
          </a:p>
        </p:txBody>
      </p:sp>
      <p:sp>
        <p:nvSpPr>
          <p:cNvPr id="3075" name="Content Placeholder 2"/>
          <p:cNvSpPr>
            <a:spLocks noGrp="1"/>
          </p:cNvSpPr>
          <p:nvPr>
            <p:ph idx="1"/>
          </p:nvPr>
        </p:nvSpPr>
        <p:spPr/>
        <p:txBody>
          <a:bodyPr/>
          <a:lstStyle/>
          <a:p>
            <a:endParaRPr lang="en-US" sz="1600" dirty="0" smtClean="0"/>
          </a:p>
          <a:p>
            <a:r>
              <a:rPr lang="en-US" sz="1600" dirty="0" smtClean="0"/>
              <a:t>Until </a:t>
            </a:r>
            <a:r>
              <a:rPr lang="en-US" sz="1600" dirty="0" smtClean="0"/>
              <a:t>ten</a:t>
            </a:r>
            <a:r>
              <a:rPr lang="en-US" sz="1600" dirty="0" smtClean="0"/>
              <a:t> </a:t>
            </a:r>
            <a:r>
              <a:rPr lang="en-US" sz="1600" dirty="0" smtClean="0"/>
              <a:t>or so years ago, I was one of a very small number of seemingly crazy economists using happiness surveys, and surely the only one working on developing economies</a:t>
            </a:r>
          </a:p>
          <a:p>
            <a:endParaRPr lang="en-US" sz="1600" dirty="0" smtClean="0"/>
          </a:p>
          <a:p>
            <a:r>
              <a:rPr lang="en-US" sz="1600" dirty="0" smtClean="0"/>
              <a:t>Today -  remarkable interest in the topic; momentum, reflects the work of many academics, and experiments like those of Bhutan (and now the UK) that have taken the science and the metrics seriously; UN; OECD </a:t>
            </a:r>
            <a:r>
              <a:rPr lang="en-US" sz="1600" dirty="0"/>
              <a:t>guidelines; NAS panel on well-being metrics for policy and U.S. statistics. </a:t>
            </a:r>
            <a:endParaRPr lang="en-US" sz="1600" dirty="0" smtClean="0"/>
          </a:p>
          <a:p>
            <a:pPr marL="187325" indent="0">
              <a:buNone/>
            </a:pPr>
            <a:endParaRPr lang="en-US" sz="1600" dirty="0" smtClean="0"/>
          </a:p>
          <a:p>
            <a:r>
              <a:rPr lang="en-US" sz="1600" dirty="0" smtClean="0"/>
              <a:t>Three themes/questions key to policy:</a:t>
            </a:r>
          </a:p>
          <a:p>
            <a:endParaRPr lang="en-US" sz="1600" dirty="0" smtClean="0"/>
          </a:p>
          <a:p>
            <a:r>
              <a:rPr lang="en-US" sz="1600" dirty="0" smtClean="0"/>
              <a:t>a) Why the particular definition of well-being matters – agency issues</a:t>
            </a:r>
          </a:p>
          <a:p>
            <a:r>
              <a:rPr lang="en-US" sz="1600" dirty="0" smtClean="0"/>
              <a:t>b) Adaptation</a:t>
            </a:r>
            <a:r>
              <a:rPr lang="en-US" sz="1600" dirty="0"/>
              <a:t> </a:t>
            </a:r>
            <a:r>
              <a:rPr lang="en-US" sz="1600" dirty="0" smtClean="0"/>
              <a:t>and progress paradoxes</a:t>
            </a:r>
          </a:p>
          <a:p>
            <a:r>
              <a:rPr lang="en-US" sz="1600" dirty="0"/>
              <a:t>c</a:t>
            </a:r>
            <a:r>
              <a:rPr lang="en-US" sz="1600" dirty="0" smtClean="0"/>
              <a:t>) What </a:t>
            </a:r>
            <a:r>
              <a:rPr lang="en-US" sz="1600" dirty="0"/>
              <a:t>is a meaningful change in well-being?</a:t>
            </a:r>
          </a:p>
          <a:p>
            <a:endParaRPr lang="en-US" sz="1600" dirty="0" smtClean="0"/>
          </a:p>
          <a:p>
            <a:pPr>
              <a:buNone/>
            </a:pPr>
            <a:endParaRPr lang="en-US" sz="1600" dirty="0" smtClean="0"/>
          </a:p>
          <a:p>
            <a:pPr>
              <a:buNone/>
            </a:pPr>
            <a:endParaRPr lang="en-US" sz="1600" dirty="0" smtClean="0"/>
          </a:p>
          <a:p>
            <a:pPr eaLnBrk="1" hangingPunct="1">
              <a:buNone/>
            </a:pPr>
            <a:endParaRPr lang="en-US" sz="1600" dirty="0" smtClean="0"/>
          </a:p>
          <a:p>
            <a:pPr eaLnBrk="1" hangingPunct="1"/>
            <a:endParaRPr lang="en-US" sz="1600" dirty="0" smtClean="0"/>
          </a:p>
          <a:p>
            <a:pPr>
              <a:buFont typeface="Times" pitchFamily="18" charset="0"/>
              <a:buNone/>
            </a:pPr>
            <a:endParaRPr lang="en-US" sz="1600" dirty="0" smtClean="0"/>
          </a:p>
          <a:p>
            <a:endParaRPr lang="en-US" dirty="0" smtClean="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dirty="0" smtClean="0"/>
              <a:t>Well-Being Metrics in the Policy Realm</a:t>
            </a:r>
          </a:p>
        </p:txBody>
      </p:sp>
      <p:sp>
        <p:nvSpPr>
          <p:cNvPr id="17411" name="Content Placeholder 2"/>
          <p:cNvSpPr>
            <a:spLocks noGrp="1"/>
          </p:cNvSpPr>
          <p:nvPr>
            <p:ph idx="1"/>
          </p:nvPr>
        </p:nvSpPr>
        <p:spPr/>
        <p:txBody>
          <a:bodyPr/>
          <a:lstStyle/>
          <a:p>
            <a:pPr>
              <a:buNone/>
            </a:pPr>
            <a:r>
              <a:rPr lang="en-US" dirty="0" smtClean="0"/>
              <a:t>	</a:t>
            </a:r>
          </a:p>
          <a:p>
            <a:r>
              <a:rPr lang="en-US" dirty="0" smtClean="0"/>
              <a:t>Much to resolve before agreeing on a single measure of well-being as a benchmark; single measure may never be appropriate. </a:t>
            </a:r>
          </a:p>
          <a:p>
            <a:endParaRPr lang="en-US" dirty="0"/>
          </a:p>
          <a:p>
            <a:r>
              <a:rPr lang="en-US" dirty="0" smtClean="0"/>
              <a:t>Low risk step: adding a few robust questions to our statistics (as the British have done and the OECD is recommending). </a:t>
            </a:r>
          </a:p>
          <a:p>
            <a:endParaRPr lang="en-US" dirty="0" smtClean="0"/>
          </a:p>
          <a:p>
            <a:r>
              <a:rPr lang="en-US" dirty="0" smtClean="0"/>
              <a:t>Five tried and true questions:</a:t>
            </a:r>
          </a:p>
          <a:p>
            <a:pPr marL="500062" lvl="1" indent="0">
              <a:buNone/>
            </a:pPr>
            <a:endParaRPr lang="en-US" dirty="0" smtClean="0"/>
          </a:p>
          <a:p>
            <a:pPr lvl="1"/>
            <a:r>
              <a:rPr lang="en-US" dirty="0" smtClean="0"/>
              <a:t>General life </a:t>
            </a:r>
            <a:r>
              <a:rPr lang="en-US" dirty="0"/>
              <a:t>satisfaction </a:t>
            </a:r>
            <a:r>
              <a:rPr lang="en-US" dirty="0" smtClean="0"/>
              <a:t>(</a:t>
            </a:r>
            <a:r>
              <a:rPr lang="en-US" dirty="0"/>
              <a:t>happiness or life satisfaction</a:t>
            </a:r>
            <a:r>
              <a:rPr lang="en-US" dirty="0" smtClean="0"/>
              <a:t>)</a:t>
            </a:r>
          </a:p>
          <a:p>
            <a:pPr lvl="1"/>
            <a:r>
              <a:rPr lang="en-US" dirty="0" smtClean="0"/>
              <a:t>Relative life satisfaction </a:t>
            </a:r>
            <a:r>
              <a:rPr lang="en-US" dirty="0"/>
              <a:t>(best possible life question)</a:t>
            </a:r>
            <a:endParaRPr lang="en-US" dirty="0" smtClean="0"/>
          </a:p>
          <a:p>
            <a:pPr lvl="1"/>
            <a:r>
              <a:rPr lang="en-US" dirty="0" smtClean="0"/>
              <a:t>Experienced well-being, via positive and negative affect questions, such as smiling yesterday or worried yesterday</a:t>
            </a:r>
          </a:p>
          <a:p>
            <a:pPr lvl="1"/>
            <a:r>
              <a:rPr lang="en-US" dirty="0" smtClean="0"/>
              <a:t>Happiness in the Aristotelian or life purpose sense </a:t>
            </a:r>
          </a:p>
          <a:p>
            <a:endParaRPr lang="en-US" dirty="0" smtClean="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US" dirty="0" smtClean="0"/>
              <a:t>Remaining Questions</a:t>
            </a:r>
          </a:p>
        </p:txBody>
      </p:sp>
      <p:sp>
        <p:nvSpPr>
          <p:cNvPr id="25603" name="Content Placeholder 2"/>
          <p:cNvSpPr>
            <a:spLocks noGrp="1"/>
          </p:cNvSpPr>
          <p:nvPr>
            <p:ph idx="1"/>
          </p:nvPr>
        </p:nvSpPr>
        <p:spPr/>
        <p:txBody>
          <a:bodyPr/>
          <a:lstStyle/>
          <a:p>
            <a:pPr marL="187325" indent="0">
              <a:buNone/>
            </a:pPr>
            <a:endParaRPr lang="en-US" dirty="0" smtClean="0"/>
          </a:p>
          <a:p>
            <a:r>
              <a:rPr lang="en-US" dirty="0" smtClean="0"/>
              <a:t>a) Cardinality versus </a:t>
            </a:r>
            <a:r>
              <a:rPr lang="en-US" dirty="0" err="1" smtClean="0"/>
              <a:t>ordinality</a:t>
            </a:r>
            <a:r>
              <a:rPr lang="en-US" dirty="0" smtClean="0"/>
              <a:t> – e.g. reducing misery or raising aggregate levels of well-being? </a:t>
            </a:r>
          </a:p>
          <a:p>
            <a:pPr marL="187325" indent="0">
              <a:buNone/>
            </a:pPr>
            <a:endParaRPr lang="en-US" dirty="0" smtClean="0"/>
          </a:p>
          <a:p>
            <a:r>
              <a:rPr lang="en-US" dirty="0"/>
              <a:t>b</a:t>
            </a:r>
            <a:r>
              <a:rPr lang="en-US" dirty="0" smtClean="0"/>
              <a:t>) What is a meaningful change in well-being? Do we know? How do we translate this for the public? </a:t>
            </a:r>
          </a:p>
          <a:p>
            <a:endParaRPr lang="en-US" dirty="0" smtClean="0"/>
          </a:p>
          <a:p>
            <a:r>
              <a:rPr lang="en-US" dirty="0"/>
              <a:t>c</a:t>
            </a:r>
            <a:r>
              <a:rPr lang="en-US" dirty="0" smtClean="0"/>
              <a:t>) </a:t>
            </a:r>
            <a:r>
              <a:rPr lang="en-US" dirty="0"/>
              <a:t>H</a:t>
            </a:r>
            <a:r>
              <a:rPr lang="en-US" dirty="0" smtClean="0"/>
              <a:t>edonic </a:t>
            </a:r>
            <a:r>
              <a:rPr lang="en-US" dirty="0"/>
              <a:t>metrics </a:t>
            </a:r>
            <a:r>
              <a:rPr lang="en-US" dirty="0" smtClean="0"/>
              <a:t>and </a:t>
            </a:r>
            <a:r>
              <a:rPr lang="en-US" dirty="0"/>
              <a:t>policy?  a) daily experience can undermine longer term objectives </a:t>
            </a:r>
            <a:r>
              <a:rPr lang="en-US" dirty="0" smtClean="0"/>
              <a:t>(job searches)  </a:t>
            </a:r>
            <a:r>
              <a:rPr lang="en-US" dirty="0"/>
              <a:t>b) Q</a:t>
            </a:r>
            <a:r>
              <a:rPr lang="en-US" dirty="0" smtClean="0"/>
              <a:t>OL </a:t>
            </a:r>
            <a:r>
              <a:rPr lang="en-US" dirty="0"/>
              <a:t>issues, such as end of life </a:t>
            </a:r>
            <a:r>
              <a:rPr lang="en-US" dirty="0" smtClean="0"/>
              <a:t>decisions</a:t>
            </a:r>
          </a:p>
          <a:p>
            <a:endParaRPr lang="en-US" dirty="0" smtClean="0"/>
          </a:p>
          <a:p>
            <a:r>
              <a:rPr lang="en-US" dirty="0"/>
              <a:t>d</a:t>
            </a:r>
            <a:r>
              <a:rPr lang="en-US" dirty="0" smtClean="0"/>
              <a:t>) Evaluative/eudemonic </a:t>
            </a:r>
            <a:r>
              <a:rPr lang="en-US" dirty="0"/>
              <a:t>well-being – e.g. people’s capacity </a:t>
            </a:r>
            <a:r>
              <a:rPr lang="en-US" dirty="0" smtClean="0"/>
              <a:t>to </a:t>
            </a:r>
            <a:r>
              <a:rPr lang="en-US" dirty="0"/>
              <a:t>lead fulfilling lives – </a:t>
            </a:r>
            <a:r>
              <a:rPr lang="en-US" dirty="0" smtClean="0"/>
              <a:t>measures </a:t>
            </a:r>
            <a:r>
              <a:rPr lang="en-US" dirty="0"/>
              <a:t>the extent to which people have </a:t>
            </a:r>
            <a:r>
              <a:rPr lang="en-US" i="1" dirty="0" smtClean="0"/>
              <a:t>opportunities </a:t>
            </a:r>
            <a:r>
              <a:rPr lang="en-US" dirty="0" smtClean="0"/>
              <a:t>for life fulfillment, a natural objective of policy?</a:t>
            </a:r>
            <a:endParaRPr lang="en-US" dirty="0"/>
          </a:p>
          <a:p>
            <a:endParaRPr lang="en-US" dirty="0" smtClean="0"/>
          </a:p>
          <a:p>
            <a:endParaRPr lang="en-US" dirty="0"/>
          </a:p>
          <a:p>
            <a:endParaRPr lang="en-US" dirty="0" smtClean="0"/>
          </a:p>
          <a:p>
            <a:pPr>
              <a:buNone/>
            </a:pPr>
            <a:endParaRPr lang="en-US" dirty="0" smtClean="0"/>
          </a:p>
          <a:p>
            <a:pPr>
              <a:buNone/>
            </a:pPr>
            <a:endParaRPr lang="en-US" dirty="0" smtClean="0"/>
          </a:p>
          <a:p>
            <a:endParaRPr lang="en-US" dirty="0" smtClean="0"/>
          </a:p>
          <a:p>
            <a:endParaRPr lang="en-US" dirty="0" smtClean="0"/>
          </a:p>
          <a:p>
            <a:endParaRPr lang="en-US" dirty="0" smtClean="0"/>
          </a:p>
          <a:p>
            <a:endParaRPr lang="en-US" dirty="0" smtClean="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Concluding Thoughts</a:t>
            </a:r>
            <a:endParaRPr lang="en-US" dirty="0"/>
          </a:p>
        </p:txBody>
      </p:sp>
      <p:sp>
        <p:nvSpPr>
          <p:cNvPr id="3" name="Content Placeholder 2"/>
          <p:cNvSpPr>
            <a:spLocks noGrp="1"/>
          </p:cNvSpPr>
          <p:nvPr>
            <p:ph idx="1"/>
          </p:nvPr>
        </p:nvSpPr>
        <p:spPr/>
        <p:txBody>
          <a:bodyPr/>
          <a:lstStyle/>
          <a:p>
            <a:endParaRPr lang="en-US" dirty="0"/>
          </a:p>
          <a:p>
            <a:endParaRPr lang="en-US" i="1" dirty="0"/>
          </a:p>
          <a:p>
            <a:r>
              <a:rPr lang="en-US" dirty="0"/>
              <a:t>Happiness is a much more complicated concept than is income. We can compare income across people with clarity on what it seeks to measure. </a:t>
            </a:r>
            <a:r>
              <a:rPr lang="en-US" dirty="0" smtClean="0"/>
              <a:t>But </a:t>
            </a:r>
            <a:r>
              <a:rPr lang="en-US" dirty="0"/>
              <a:t>it took us years to get GNP right</a:t>
            </a:r>
            <a:r>
              <a:rPr lang="en-US" dirty="0" smtClean="0"/>
              <a:t>…….</a:t>
            </a:r>
            <a:endParaRPr lang="en-US" i="1" dirty="0" smtClean="0"/>
          </a:p>
          <a:p>
            <a:endParaRPr lang="en-US" i="1" dirty="0" smtClean="0"/>
          </a:p>
          <a:p>
            <a:r>
              <a:rPr lang="en-US" dirty="0" smtClean="0"/>
              <a:t>More to do still, but we are not far from a world in which governments around the world will be collecting well-being metrics to complement those that are in GDP, and in the same time period, so that we can compare trends across both indicators, both within and across countries</a:t>
            </a:r>
          </a:p>
          <a:p>
            <a:endParaRPr lang="en-US" dirty="0" smtClean="0"/>
          </a:p>
          <a:p>
            <a:r>
              <a:rPr lang="en-US" dirty="0" smtClean="0"/>
              <a:t>It is already happening in many countries! </a:t>
            </a:r>
            <a:endParaRPr lang="en-US" dirty="0"/>
          </a:p>
          <a:p>
            <a:endParaRPr lang="en-US" dirty="0"/>
          </a:p>
          <a:p>
            <a:endParaRPr lang="en-US" dirty="0"/>
          </a:p>
        </p:txBody>
      </p:sp>
    </p:spTree>
    <p:extLst>
      <p:ext uri="{BB962C8B-B14F-4D97-AF65-F5344CB8AC3E}">
        <p14:creationId xmlns:p14="http://schemas.microsoft.com/office/powerpoint/2010/main" val="3456179135"/>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dirty="0" smtClean="0"/>
              <a:t>From Novel Metrics to the Policy Arena</a:t>
            </a:r>
          </a:p>
        </p:txBody>
      </p:sp>
      <p:sp>
        <p:nvSpPr>
          <p:cNvPr id="6147" name="Content Placeholder 2"/>
          <p:cNvSpPr>
            <a:spLocks noGrp="1"/>
          </p:cNvSpPr>
          <p:nvPr>
            <p:ph idx="1"/>
          </p:nvPr>
        </p:nvSpPr>
        <p:spPr>
          <a:xfrm>
            <a:off x="914400" y="1295400"/>
            <a:ext cx="4287837" cy="5105400"/>
          </a:xfrm>
        </p:spPr>
        <p:txBody>
          <a:bodyPr/>
          <a:lstStyle/>
          <a:p>
            <a:r>
              <a:rPr lang="en-US" dirty="0" smtClean="0"/>
              <a:t>An introduction to both metrics and some of these policy questions is in here!</a:t>
            </a:r>
          </a:p>
        </p:txBody>
      </p:sp>
      <p:pic>
        <p:nvPicPr>
          <p:cNvPr id="6148" name="Picture 5"/>
          <p:cNvPicPr>
            <a:picLocks noChangeAspect="1" noChangeArrowheads="1"/>
          </p:cNvPicPr>
          <p:nvPr/>
        </p:nvPicPr>
        <p:blipFill>
          <a:blip r:embed="rId2" cstate="print"/>
          <a:srcRect/>
          <a:stretch>
            <a:fillRect/>
          </a:stretch>
        </p:blipFill>
        <p:spPr bwMode="auto">
          <a:xfrm>
            <a:off x="5334000" y="1295400"/>
            <a:ext cx="2928938" cy="4400550"/>
          </a:xfrm>
          <a:prstGeom prst="rect">
            <a:avLst/>
          </a:prstGeom>
          <a:noFill/>
          <a:ln w="9525">
            <a:noFill/>
            <a:miter lim="800000"/>
            <a:headEnd/>
            <a:tailEnd/>
          </a:ln>
        </p:spPr>
      </p:pic>
    </p:spTree>
    <p:extLst>
      <p:ext uri="{BB962C8B-B14F-4D97-AF65-F5344CB8AC3E}">
        <p14:creationId xmlns:p14="http://schemas.microsoft.com/office/powerpoint/2010/main" val="3850114436"/>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dirty="0" smtClean="0"/>
              <a:t>A new science: the metrics</a:t>
            </a:r>
          </a:p>
        </p:txBody>
      </p:sp>
      <p:sp>
        <p:nvSpPr>
          <p:cNvPr id="4099" name="Content Placeholder 2"/>
          <p:cNvSpPr>
            <a:spLocks noGrp="1"/>
          </p:cNvSpPr>
          <p:nvPr>
            <p:ph idx="1"/>
          </p:nvPr>
        </p:nvSpPr>
        <p:spPr/>
        <p:txBody>
          <a:bodyPr/>
          <a:lstStyle/>
          <a:p>
            <a:pPr>
              <a:buNone/>
            </a:pPr>
            <a:endParaRPr lang="en-US" dirty="0" smtClean="0"/>
          </a:p>
          <a:p>
            <a:r>
              <a:rPr lang="en-US" dirty="0" smtClean="0"/>
              <a:t>Well-being measurement has gone from a nascent collaboration between economists and psychologists to an entire new approach in the social sciences</a:t>
            </a:r>
          </a:p>
          <a:p>
            <a:endParaRPr lang="en-US" dirty="0" smtClean="0"/>
          </a:p>
          <a:p>
            <a:r>
              <a:rPr lang="en-US" dirty="0" smtClean="0"/>
              <a:t>Can answer questions as diverse as the effects of commuting on well-being, why cigarette taxes make smokers happier, why the unemployed are less unhappy with higher unemployment rates, and why people adapt to things like crime and corruption. </a:t>
            </a:r>
          </a:p>
          <a:p>
            <a:endParaRPr lang="en-US" dirty="0" smtClean="0"/>
          </a:p>
          <a:p>
            <a:r>
              <a:rPr lang="en-US" dirty="0" smtClean="0"/>
              <a:t>Method well-suited for questions that revealed preferences do not answer - situations where individuals do not have the </a:t>
            </a:r>
            <a:r>
              <a:rPr lang="en-US" i="1" dirty="0" smtClean="0"/>
              <a:t>agency</a:t>
            </a:r>
            <a:r>
              <a:rPr lang="en-US" dirty="0" smtClean="0"/>
              <a:t> to make choices and/or when consumption decisions are not the result of optimal choices.</a:t>
            </a:r>
          </a:p>
          <a:p>
            <a:r>
              <a:rPr lang="en-US" dirty="0" smtClean="0"/>
              <a:t>a) macro/institutional arrangements individuals cannot change  b) behaviors driven by imposed norms, addiction or self-control problems </a:t>
            </a:r>
            <a:r>
              <a:rPr lang="en-US" dirty="0"/>
              <a:t> </a:t>
            </a:r>
            <a:endParaRPr lang="en-US" dirty="0" smtClean="0"/>
          </a:p>
          <a:p>
            <a:r>
              <a:rPr lang="en-US" dirty="0" smtClean="0"/>
              <a:t>Is survey data really worse than income data? </a:t>
            </a:r>
          </a:p>
          <a:p>
            <a:endParaRPr lang="en-US" dirty="0" smtClean="0"/>
          </a:p>
          <a:p>
            <a:pPr>
              <a:buNone/>
            </a:pPr>
            <a:endParaRPr lang="en-US" dirty="0" smtClean="0"/>
          </a:p>
          <a:p>
            <a:pPr eaLnBrk="1" hangingPunct="1"/>
            <a:endParaRPr lang="en-US" dirty="0" smtClean="0"/>
          </a:p>
          <a:p>
            <a:pPr eaLnBrk="1" hangingPunct="1"/>
            <a:endParaRPr lang="en-US" dirty="0" smtClean="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smtClean="0"/>
              <a:t>Terminology</a:t>
            </a:r>
          </a:p>
        </p:txBody>
      </p:sp>
      <p:sp>
        <p:nvSpPr>
          <p:cNvPr id="7171" name="Content Placeholder 2"/>
          <p:cNvSpPr>
            <a:spLocks noGrp="1"/>
          </p:cNvSpPr>
          <p:nvPr>
            <p:ph idx="1"/>
          </p:nvPr>
        </p:nvSpPr>
        <p:spPr/>
        <p:txBody>
          <a:bodyPr/>
          <a:lstStyle/>
          <a:p>
            <a:r>
              <a:rPr lang="en-US" dirty="0" smtClean="0"/>
              <a:t>“</a:t>
            </a:r>
            <a:r>
              <a:rPr lang="en-US" dirty="0"/>
              <a:t>H</a:t>
            </a:r>
            <a:r>
              <a:rPr lang="en-US" dirty="0" smtClean="0"/>
              <a:t>appiness,” “well-being”, “subjective well-being”, and “life satisfaction” often used inter-changeably; yet important differences in meaning.  </a:t>
            </a:r>
          </a:p>
          <a:p>
            <a:endParaRPr lang="en-US" dirty="0" smtClean="0"/>
          </a:p>
          <a:p>
            <a:r>
              <a:rPr lang="en-US" b="1" dirty="0" smtClean="0"/>
              <a:t>Happiness</a:t>
            </a:r>
            <a:r>
              <a:rPr lang="en-US" dirty="0" smtClean="0"/>
              <a:t>: most open-ended of the terms; attracts the most public attention. In the U.S. Declaration of Independence. Attempts to gauge how happy feel about their life in general. </a:t>
            </a:r>
            <a:r>
              <a:rPr lang="en-US" dirty="0"/>
              <a:t>D</a:t>
            </a:r>
            <a:r>
              <a:rPr lang="en-US" dirty="0" smtClean="0"/>
              <a:t>oes not impose a definition on respondents.</a:t>
            </a:r>
          </a:p>
          <a:p>
            <a:pPr>
              <a:buFont typeface="Times" pitchFamily="18" charset="0"/>
              <a:buNone/>
            </a:pPr>
            <a:endParaRPr lang="en-US" dirty="0" smtClean="0"/>
          </a:p>
          <a:p>
            <a:r>
              <a:rPr lang="en-US" b="1" dirty="0" smtClean="0"/>
              <a:t>Life satisfaction</a:t>
            </a:r>
            <a:r>
              <a:rPr lang="en-US" dirty="0" smtClean="0"/>
              <a:t> – correlates very closely with happiness questions, yet correlates more closely with income. Respondents more likely to evaluate their life circumstances as a whole, in addition to happiness in general. </a:t>
            </a:r>
          </a:p>
          <a:p>
            <a:endParaRPr lang="en-US" dirty="0" smtClean="0"/>
          </a:p>
          <a:p>
            <a:endParaRPr lang="en-US" dirty="0" smtClean="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dirty="0" smtClean="0"/>
              <a:t>Terminology (2)</a:t>
            </a:r>
          </a:p>
        </p:txBody>
      </p:sp>
      <p:sp>
        <p:nvSpPr>
          <p:cNvPr id="8195" name="Content Placeholder 2"/>
          <p:cNvSpPr>
            <a:spLocks noGrp="1"/>
          </p:cNvSpPr>
          <p:nvPr>
            <p:ph idx="1"/>
          </p:nvPr>
        </p:nvSpPr>
        <p:spPr/>
        <p:txBody>
          <a:bodyPr/>
          <a:lstStyle/>
          <a:p>
            <a:r>
              <a:rPr lang="en-US" b="1" dirty="0" smtClean="0"/>
              <a:t>Ladder of life question </a:t>
            </a:r>
            <a:r>
              <a:rPr lang="en-US" dirty="0" smtClean="0"/>
              <a:t> – asks respondents to compare their lives to the best possible life they can imagine; relative component - correlates more closely with income (Afghanistan example).</a:t>
            </a:r>
          </a:p>
          <a:p>
            <a:endParaRPr lang="en-US" dirty="0" smtClean="0"/>
          </a:p>
          <a:p>
            <a:r>
              <a:rPr lang="en-US" b="1" dirty="0" smtClean="0"/>
              <a:t>Hedonic well-being</a:t>
            </a:r>
            <a:r>
              <a:rPr lang="en-US" dirty="0" smtClean="0"/>
              <a:t> – measures how people experience their daily lives – what is their mood (positive or negative/ (smiling or worried yesterday) as they do different things, like commuting, spending time with friends, or working </a:t>
            </a:r>
          </a:p>
          <a:p>
            <a:endParaRPr lang="en-US" dirty="0" smtClean="0"/>
          </a:p>
          <a:p>
            <a:r>
              <a:rPr lang="en-US" b="1" dirty="0" smtClean="0"/>
              <a:t>Subjective well-being</a:t>
            </a:r>
            <a:r>
              <a:rPr lang="en-US" dirty="0" smtClean="0"/>
              <a:t>: all of the ways in which people </a:t>
            </a:r>
            <a:r>
              <a:rPr lang="en-US" b="1" i="1" dirty="0" smtClean="0"/>
              <a:t>report</a:t>
            </a:r>
            <a:r>
              <a:rPr lang="en-US" dirty="0" smtClean="0"/>
              <a:t> their well-being</a:t>
            </a:r>
          </a:p>
          <a:p>
            <a:endParaRPr lang="en-US" dirty="0" smtClean="0"/>
          </a:p>
          <a:p>
            <a:r>
              <a:rPr lang="en-US" b="1" dirty="0" smtClean="0"/>
              <a:t>Well-being</a:t>
            </a:r>
            <a:r>
              <a:rPr lang="en-US" dirty="0" smtClean="0"/>
              <a:t>: an evaluation of human welfare that extends beyond the components that income can accurately capture or measure.</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smtClean="0"/>
              <a:t> Happiness and Income per Capita</a:t>
            </a:r>
          </a:p>
        </p:txBody>
      </p:sp>
      <p:pic>
        <p:nvPicPr>
          <p:cNvPr id="9219" name="Picture 2"/>
          <p:cNvPicPr>
            <a:picLocks noChangeAspect="1" noChangeArrowheads="1"/>
          </p:cNvPicPr>
          <p:nvPr/>
        </p:nvPicPr>
        <p:blipFill>
          <a:blip r:embed="rId2" cstate="print"/>
          <a:srcRect/>
          <a:stretch>
            <a:fillRect/>
          </a:stretch>
        </p:blipFill>
        <p:spPr bwMode="auto">
          <a:xfrm>
            <a:off x="1143000" y="863600"/>
            <a:ext cx="7196138" cy="53848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sz="2000" dirty="0" smtClean="0"/>
              <a:t>Happiness and Age!</a:t>
            </a:r>
          </a:p>
        </p:txBody>
      </p:sp>
      <p:pic>
        <p:nvPicPr>
          <p:cNvPr id="10243" name="Picture 3"/>
          <p:cNvPicPr>
            <a:picLocks noChangeAspect="1"/>
          </p:cNvPicPr>
          <p:nvPr/>
        </p:nvPicPr>
        <p:blipFill>
          <a:blip r:embed="rId2" cstate="print"/>
          <a:srcRect/>
          <a:stretch>
            <a:fillRect/>
          </a:stretch>
        </p:blipFill>
        <p:spPr bwMode="auto">
          <a:xfrm>
            <a:off x="1595438" y="1157288"/>
            <a:ext cx="5953125" cy="4546600"/>
          </a:xfrm>
          <a:prstGeom prst="rect">
            <a:avLst/>
          </a:prstGeom>
          <a:noFill/>
          <a:ln w="25400">
            <a:noFill/>
            <a:miter lim="800000"/>
            <a:headEnd/>
            <a:tailEnd/>
          </a:ln>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algn="ctr"/>
            <a:r>
              <a:rPr lang="en-US" smtClean="0">
                <a:solidFill>
                  <a:schemeClr val="accent2"/>
                </a:solidFill>
                <a:latin typeface="Times New Roman" pitchFamily="18" charset="0"/>
              </a:rPr>
              <a:t>Happiness patterns across the world</a:t>
            </a:r>
          </a:p>
        </p:txBody>
      </p:sp>
      <p:sp>
        <p:nvSpPr>
          <p:cNvPr id="11267" name="Rectangle 3"/>
          <p:cNvSpPr>
            <a:spLocks noGrp="1" noChangeArrowheads="1"/>
          </p:cNvSpPr>
          <p:nvPr>
            <p:ph type="body" idx="1"/>
          </p:nvPr>
        </p:nvSpPr>
        <p:spPr/>
        <p:txBody>
          <a:bodyPr/>
          <a:lstStyle/>
          <a:p>
            <a:r>
              <a:rPr lang="en-US" dirty="0" smtClean="0">
                <a:latin typeface="Times New Roman" pitchFamily="18" charset="0"/>
              </a:rPr>
              <a:t>Happiness and age (figure)</a:t>
            </a:r>
          </a:p>
          <a:p>
            <a:r>
              <a:rPr lang="en-US" dirty="0" smtClean="0">
                <a:latin typeface="Times New Roman" pitchFamily="18" charset="0"/>
              </a:rPr>
              <a:t>Income</a:t>
            </a:r>
          </a:p>
          <a:p>
            <a:r>
              <a:rPr lang="en-US" dirty="0" smtClean="0">
                <a:latin typeface="Times New Roman" pitchFamily="18" charset="0"/>
              </a:rPr>
              <a:t>Health</a:t>
            </a:r>
          </a:p>
          <a:p>
            <a:r>
              <a:rPr lang="en-US" dirty="0" smtClean="0">
                <a:latin typeface="Times New Roman" pitchFamily="18" charset="0"/>
              </a:rPr>
              <a:t>Employment</a:t>
            </a:r>
          </a:p>
          <a:p>
            <a:r>
              <a:rPr lang="en-US" dirty="0" smtClean="0">
                <a:latin typeface="Times New Roman" pitchFamily="18" charset="0"/>
              </a:rPr>
              <a:t>Marriage (you can’t be happier than your wife…)</a:t>
            </a:r>
          </a:p>
          <a:p>
            <a:r>
              <a:rPr lang="en-US" dirty="0" smtClean="0">
                <a:latin typeface="Times New Roman" pitchFamily="18" charset="0"/>
              </a:rPr>
              <a:t>Friendships</a:t>
            </a:r>
          </a:p>
          <a:p>
            <a:r>
              <a:rPr lang="en-US" dirty="0" smtClean="0">
                <a:latin typeface="Times New Roman" pitchFamily="18" charset="0"/>
              </a:rPr>
              <a:t>Gender (less clear)</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ookings">
  <a:themeElements>
    <a:clrScheme name="">
      <a:dk1>
        <a:srgbClr val="000000"/>
      </a:dk1>
      <a:lt1>
        <a:srgbClr val="FFFFFF"/>
      </a:lt1>
      <a:dk2>
        <a:srgbClr val="000000"/>
      </a:dk2>
      <a:lt2>
        <a:srgbClr val="808080"/>
      </a:lt2>
      <a:accent1>
        <a:srgbClr val="BBE0E3"/>
      </a:accent1>
      <a:accent2>
        <a:srgbClr val="FFFF00"/>
      </a:accent2>
      <a:accent3>
        <a:srgbClr val="FFFFFF"/>
      </a:accent3>
      <a:accent4>
        <a:srgbClr val="000000"/>
      </a:accent4>
      <a:accent5>
        <a:srgbClr val="DAEDEF"/>
      </a:accent5>
      <a:accent6>
        <a:srgbClr val="E7E700"/>
      </a:accent6>
      <a:hlink>
        <a:srgbClr val="FFFF00"/>
      </a:hlink>
      <a:folHlink>
        <a:srgbClr val="FFFF00"/>
      </a:folHlink>
    </a:clrScheme>
    <a:fontScheme name="Brookings">
      <a:majorFont>
        <a:latin typeface="Arial"/>
        <a:ea typeface="ヒラギノ明朝 Pro W3"/>
        <a:cs typeface=""/>
      </a:majorFont>
      <a:minorFont>
        <a:latin typeface="Arial"/>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642938" rtl="0" eaLnBrk="1" fontAlgn="base" latinLnBrk="0" hangingPunct="1">
          <a:lnSpc>
            <a:spcPct val="100000"/>
          </a:lnSpc>
          <a:spcBef>
            <a:spcPct val="0"/>
          </a:spcBef>
          <a:spcAft>
            <a:spcPct val="0"/>
          </a:spcAft>
          <a:buClrTx/>
          <a:buSzTx/>
          <a:buFontTx/>
          <a:buNone/>
          <a:tabLst/>
          <a:defRPr kumimoji="0" lang="en-US" sz="3000" b="0" i="0" u="none" strike="noStrike" cap="none" normalizeH="0" baseline="0" smtClean="0">
            <a:ln>
              <a:noFill/>
            </a:ln>
            <a:solidFill>
              <a:srgbClr val="000000"/>
            </a:solidFill>
            <a:effectLst/>
            <a:latin typeface="Gill Sans" pitchFamily="96" charset="0"/>
            <a:ea typeface="ヒラギノ角ゴ Pro W3" pitchFamily="96" charset="-128"/>
            <a:cs typeface="Arial" charset="0"/>
            <a:sym typeface="Gill Sans" pitchFamily="96"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642938" rtl="0" eaLnBrk="1" fontAlgn="base" latinLnBrk="0" hangingPunct="1">
          <a:lnSpc>
            <a:spcPct val="100000"/>
          </a:lnSpc>
          <a:spcBef>
            <a:spcPct val="0"/>
          </a:spcBef>
          <a:spcAft>
            <a:spcPct val="0"/>
          </a:spcAft>
          <a:buClrTx/>
          <a:buSzTx/>
          <a:buFontTx/>
          <a:buNone/>
          <a:tabLst/>
          <a:defRPr kumimoji="0" lang="en-US" sz="3000" b="0" i="0" u="none" strike="noStrike" cap="none" normalizeH="0" baseline="0" smtClean="0">
            <a:ln>
              <a:noFill/>
            </a:ln>
            <a:solidFill>
              <a:srgbClr val="000000"/>
            </a:solidFill>
            <a:effectLst/>
            <a:latin typeface="Gill Sans" pitchFamily="96" charset="0"/>
            <a:ea typeface="ヒラギノ角ゴ Pro W3" pitchFamily="96" charset="-128"/>
            <a:cs typeface="Arial" charset="0"/>
            <a:sym typeface="Gill Sans" pitchFamily="96" charset="0"/>
          </a:defRPr>
        </a:defPPr>
      </a:lstStyle>
    </a:lnDef>
  </a:objectDefaults>
  <a:extraClrSchemeLst>
    <a:extraClrScheme>
      <a:clrScheme name="Brooking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Brookings">
  <a:themeElements>
    <a:clrScheme name="Brooking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rookings">
      <a:majorFont>
        <a:latin typeface="Arial"/>
        <a:ea typeface="ヒラギノ明朝 Pro W3"/>
        <a:cs typeface=""/>
      </a:majorFont>
      <a:minorFont>
        <a:latin typeface="Arial"/>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642938" rtl="0" eaLnBrk="1" fontAlgn="base" latinLnBrk="0" hangingPunct="1">
          <a:lnSpc>
            <a:spcPct val="100000"/>
          </a:lnSpc>
          <a:spcBef>
            <a:spcPct val="0"/>
          </a:spcBef>
          <a:spcAft>
            <a:spcPct val="0"/>
          </a:spcAft>
          <a:buClrTx/>
          <a:buSzTx/>
          <a:buFontTx/>
          <a:buNone/>
          <a:tabLst/>
          <a:defRPr kumimoji="0" lang="en-US" altLang="en-US" sz="3000" b="0" i="0" u="none" strike="noStrike" cap="none" normalizeH="0" baseline="0" smtClean="0">
            <a:ln>
              <a:noFill/>
            </a:ln>
            <a:solidFill>
              <a:srgbClr val="000000"/>
            </a:solidFill>
            <a:effectLst/>
            <a:latin typeface="Gill Sans" pitchFamily="96" charset="0"/>
            <a:ea typeface="ヒラギノ角ゴ Pro W3" pitchFamily="96" charset="-128"/>
            <a:cs typeface="Arial" charset="0"/>
            <a:sym typeface="Gill Sans" pitchFamily="96"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642938" rtl="0" eaLnBrk="1" fontAlgn="base" latinLnBrk="0" hangingPunct="1">
          <a:lnSpc>
            <a:spcPct val="100000"/>
          </a:lnSpc>
          <a:spcBef>
            <a:spcPct val="0"/>
          </a:spcBef>
          <a:spcAft>
            <a:spcPct val="0"/>
          </a:spcAft>
          <a:buClrTx/>
          <a:buSzTx/>
          <a:buFontTx/>
          <a:buNone/>
          <a:tabLst/>
          <a:defRPr kumimoji="0" lang="en-US" altLang="en-US" sz="3000" b="0" i="0" u="none" strike="noStrike" cap="none" normalizeH="0" baseline="0" smtClean="0">
            <a:ln>
              <a:noFill/>
            </a:ln>
            <a:solidFill>
              <a:srgbClr val="000000"/>
            </a:solidFill>
            <a:effectLst/>
            <a:latin typeface="Gill Sans" pitchFamily="96" charset="0"/>
            <a:ea typeface="ヒラギノ角ゴ Pro W3" pitchFamily="96" charset="-128"/>
            <a:cs typeface="Arial" charset="0"/>
            <a:sym typeface="Gill Sans" pitchFamily="96" charset="0"/>
          </a:defRPr>
        </a:defPPr>
      </a:lstStyle>
    </a:lnDef>
  </a:objectDefaults>
  <a:extraClrSchemeLst>
    <a:extraClrScheme>
      <a:clrScheme name="Brooking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Brookings</Template>
  <TotalTime>1916</TotalTime>
  <Words>1729</Words>
  <Application>Microsoft Office PowerPoint</Application>
  <PresentationFormat>On-screen Show (4:3)</PresentationFormat>
  <Paragraphs>200</Paragraphs>
  <Slides>22</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22</vt:i4>
      </vt:variant>
    </vt:vector>
  </HeadingPairs>
  <TitlesOfParts>
    <vt:vector size="31" baseType="lpstr">
      <vt:lpstr>Arial</vt:lpstr>
      <vt:lpstr>Georgia</vt:lpstr>
      <vt:lpstr>Gill Sans</vt:lpstr>
      <vt:lpstr>Times</vt:lpstr>
      <vt:lpstr>Times New Roman</vt:lpstr>
      <vt:lpstr>ヒラギノ明朝 Pro W3</vt:lpstr>
      <vt:lpstr>ヒラギノ角ゴ Pro W3</vt:lpstr>
      <vt:lpstr>Brookings</vt:lpstr>
      <vt:lpstr>1_Brookings</vt:lpstr>
      <vt:lpstr>   Beyond GNP? What the New “Science” of Well-Being Can Contribute to Economics and to Policy </vt:lpstr>
      <vt:lpstr>A Celebration of a new science?</vt:lpstr>
      <vt:lpstr>From Novel Metrics to the Policy Arena</vt:lpstr>
      <vt:lpstr>A new science: the metrics</vt:lpstr>
      <vt:lpstr>Terminology</vt:lpstr>
      <vt:lpstr>Terminology (2)</vt:lpstr>
      <vt:lpstr> Happiness and Income per Capita</vt:lpstr>
      <vt:lpstr>Happiness and Age!</vt:lpstr>
      <vt:lpstr>Happiness patterns across the world</vt:lpstr>
      <vt:lpstr>The metrics we use</vt:lpstr>
      <vt:lpstr>Bentham or Aristotle in the statistics offices?</vt:lpstr>
      <vt:lpstr>Agency and Well-being</vt:lpstr>
      <vt:lpstr>Experienced Stress – USA vs LAC</vt:lpstr>
      <vt:lpstr>Belief in Hard Work – USA vs LAC</vt:lpstr>
      <vt:lpstr>The Adaptation Conundrum</vt:lpstr>
      <vt:lpstr>Best Possible Life and the Dow Jones Industrial Average</vt:lpstr>
      <vt:lpstr>Progress Paradoxes: Changes versus Levels</vt:lpstr>
      <vt:lpstr>The paradox of unhappy growth</vt:lpstr>
      <vt:lpstr>Research on the causal channels of different dimensions of well-being </vt:lpstr>
      <vt:lpstr>Well-Being Metrics in the Policy Realm</vt:lpstr>
      <vt:lpstr>Remaining Questions</vt:lpstr>
      <vt:lpstr>Concluding Thoughts</vt:lpstr>
    </vt:vector>
  </TitlesOfParts>
  <Company>The Brookings Institution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Towards an economy of well-being</dc:title>
  <dc:creator>Carol Graham</dc:creator>
  <cp:lastModifiedBy>Carol Graham</cp:lastModifiedBy>
  <cp:revision>244</cp:revision>
  <dcterms:created xsi:type="dcterms:W3CDTF">2009-01-28T18:27:32Z</dcterms:created>
  <dcterms:modified xsi:type="dcterms:W3CDTF">2018-06-14T20:03:32Z</dcterms:modified>
</cp:coreProperties>
</file>